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30"/>
  </p:notesMasterIdLst>
  <p:sldIdLst>
    <p:sldId id="256" r:id="rId2"/>
    <p:sldId id="258" r:id="rId3"/>
    <p:sldId id="259" r:id="rId4"/>
    <p:sldId id="294" r:id="rId5"/>
    <p:sldId id="260" r:id="rId6"/>
    <p:sldId id="295" r:id="rId7"/>
    <p:sldId id="261" r:id="rId8"/>
    <p:sldId id="299" r:id="rId9"/>
    <p:sldId id="289" r:id="rId10"/>
    <p:sldId id="264" r:id="rId11"/>
    <p:sldId id="296" r:id="rId12"/>
    <p:sldId id="290" r:id="rId13"/>
    <p:sldId id="291" r:id="rId14"/>
    <p:sldId id="284" r:id="rId15"/>
    <p:sldId id="274" r:id="rId16"/>
    <p:sldId id="300" r:id="rId17"/>
    <p:sldId id="301" r:id="rId18"/>
    <p:sldId id="275" r:id="rId19"/>
    <p:sldId id="298" r:id="rId20"/>
    <p:sldId id="302" r:id="rId21"/>
    <p:sldId id="276" r:id="rId22"/>
    <p:sldId id="279" r:id="rId23"/>
    <p:sldId id="303" r:id="rId24"/>
    <p:sldId id="293" r:id="rId25"/>
    <p:sldId id="280" r:id="rId26"/>
    <p:sldId id="281" r:id="rId27"/>
    <p:sldId id="282" r:id="rId28"/>
    <p:sldId id="28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W" initials="AW" lastIdx="3" clrIdx="0">
    <p:extLst>
      <p:ext uri="{19B8F6BF-5375-455C-9EA6-DF929625EA0E}">
        <p15:presenceInfo xmlns:p15="http://schemas.microsoft.com/office/powerpoint/2012/main" userId="A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00" autoAdjust="0"/>
    <p:restoredTop sz="92009" autoAdjust="0"/>
  </p:normalViewPr>
  <p:slideViewPr>
    <p:cSldViewPr>
      <p:cViewPr varScale="1">
        <p:scale>
          <a:sx n="66" d="100"/>
          <a:sy n="66" d="100"/>
        </p:scale>
        <p:origin x="1278" y="4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487FD7-DCA7-4D61-88B5-B7A2ED6B4AA4}"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B8A964-87E7-40D4-8DCA-D7BAF169675B}" type="slidenum">
              <a:rPr lang="en-US" smtClean="0"/>
              <a:t>‹#›</a:t>
            </a:fld>
            <a:endParaRPr lang="en-US" dirty="0"/>
          </a:p>
        </p:txBody>
      </p:sp>
    </p:spTree>
    <p:extLst>
      <p:ext uri="{BB962C8B-B14F-4D97-AF65-F5344CB8AC3E}">
        <p14:creationId xmlns:p14="http://schemas.microsoft.com/office/powerpoint/2010/main" val="33081521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u="none" dirty="0"/>
              <a:t>Instructors</a:t>
            </a:r>
            <a:r>
              <a:rPr lang="en-US" dirty="0"/>
              <a:t>:</a:t>
            </a:r>
            <a:r>
              <a:rPr lang="en-US" baseline="0" dirty="0"/>
              <a:t> </a:t>
            </a:r>
            <a:r>
              <a:rPr lang="en-US" dirty="0"/>
              <a:t>The next six chapters (part 5) will introduce how microeconomics helps solve important policy problems, including questions about technological innovation, the environment, inequality, and social security. Until now, the analysis has focused on buyers and sellers in a particular market, but sometimes others have a stake in the outcomes.</a:t>
            </a:r>
            <a:r>
              <a:rPr lang="en-US" baseline="0" dirty="0"/>
              <a:t> </a:t>
            </a:r>
            <a:r>
              <a:rPr lang="en-US" dirty="0"/>
              <a:t>For example, in this chapter, externalities</a:t>
            </a:r>
            <a:r>
              <a:rPr lang="en-US" baseline="0" dirty="0"/>
              <a:t> are discussed. </a:t>
            </a:r>
            <a:r>
              <a:rPr lang="en-US" dirty="0"/>
              <a:t>Everyone bears the cost when a polluting factory emits smoke that contributes to climate change. Or, to give</a:t>
            </a:r>
            <a:r>
              <a:rPr lang="en-US" baseline="0" dirty="0"/>
              <a:t> </a:t>
            </a:r>
            <a:r>
              <a:rPr lang="en-US" dirty="0"/>
              <a:t>a positive example, all</a:t>
            </a:r>
            <a:r>
              <a:rPr lang="en-US" baseline="0" dirty="0"/>
              <a:t> of your students </a:t>
            </a:r>
            <a:r>
              <a:rPr lang="en-US" dirty="0"/>
              <a:t>benefit when one of them gets a flu shot that helps prevent the spread of flu on campus. Externalities (external costs and</a:t>
            </a:r>
            <a:r>
              <a:rPr lang="en-US" baseline="0" dirty="0"/>
              <a:t> benefits to others) </a:t>
            </a:r>
            <a:r>
              <a:rPr lang="en-US" dirty="0"/>
              <a:t>cause some goods and services to be overdemanded (“too much”) or undersupplied (“too little”), relative to what would be optimal for society.</a:t>
            </a:r>
          </a:p>
        </p:txBody>
      </p:sp>
      <p:sp>
        <p:nvSpPr>
          <p:cNvPr id="4" name="Slide Number Placeholder 3"/>
          <p:cNvSpPr>
            <a:spLocks noGrp="1"/>
          </p:cNvSpPr>
          <p:nvPr>
            <p:ph type="sldNum" sz="quarter" idx="10"/>
          </p:nvPr>
        </p:nvSpPr>
        <p:spPr/>
        <p:txBody>
          <a:bodyPr/>
          <a:lstStyle/>
          <a:p>
            <a:fld id="{A0B8A964-87E7-40D4-8DCA-D7BAF169675B}" type="slidenum">
              <a:rPr lang="en-US" smtClean="0"/>
              <a:t>1</a:t>
            </a:fld>
            <a:endParaRPr lang="en-US" dirty="0"/>
          </a:p>
        </p:txBody>
      </p:sp>
    </p:spTree>
    <p:extLst>
      <p:ext uri="{BB962C8B-B14F-4D97-AF65-F5344CB8AC3E}">
        <p14:creationId xmlns:p14="http://schemas.microsoft.com/office/powerpoint/2010/main" val="3403305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Consider the decision to paint the outside of your house. A homeowner will paint her house if private benefits (increased property value, a nicer looking home) are greater than private costs (time and money required to paint the house or pay someone else). This doesn’t take into account benefits that accrue to neighbors (a tidier-looking neighborhood). Houses get painted “too little,” or less than the amount that would maximize total surplus. The externality can be internalized by giving a $500 discount off of the neighborhood association fee to a person that paints his or her house.</a:t>
            </a:r>
            <a:endParaRPr lang="en-US" dirty="0"/>
          </a:p>
        </p:txBody>
      </p:sp>
      <p:sp>
        <p:nvSpPr>
          <p:cNvPr id="4" name="Slide Number Placeholder 3"/>
          <p:cNvSpPr>
            <a:spLocks noGrp="1"/>
          </p:cNvSpPr>
          <p:nvPr>
            <p:ph type="sldNum" sz="quarter" idx="10"/>
          </p:nvPr>
        </p:nvSpPr>
        <p:spPr/>
        <p:txBody>
          <a:bodyPr/>
          <a:lstStyle/>
          <a:p>
            <a:fld id="{CC63342B-3D98-4DA8-AFC8-72AE9EF5E5D3}" type="slidenum">
              <a:rPr lang="en-US" smtClean="0"/>
              <a:t>10</a:t>
            </a:fld>
            <a:endParaRPr lang="en-US" dirty="0"/>
          </a:p>
        </p:txBody>
      </p:sp>
    </p:spTree>
    <p:extLst>
      <p:ext uri="{BB962C8B-B14F-4D97-AF65-F5344CB8AC3E}">
        <p14:creationId xmlns:p14="http://schemas.microsoft.com/office/powerpoint/2010/main" val="2350782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Consider the decision to paint the outside of your house. A homeowner will paint her house if private benefits (increased property value, a nicer looking home) are greater than private costs (time and money required to paint the house or pay someone else). This doesn’t take into account benefits that accrue to neighbors (a tidier-looking neighborhood). Houses get painted “too little,” or less than the amount that would maximize total surplus. The externality can be internalized by giving a $500 discount off of the neighborhood association fee to a person that paints his or her house.</a:t>
            </a:r>
            <a:endParaRPr lang="en-US" dirty="0"/>
          </a:p>
        </p:txBody>
      </p:sp>
      <p:sp>
        <p:nvSpPr>
          <p:cNvPr id="4" name="Slide Number Placeholder 3"/>
          <p:cNvSpPr>
            <a:spLocks noGrp="1"/>
          </p:cNvSpPr>
          <p:nvPr>
            <p:ph type="sldNum" sz="quarter" idx="10"/>
          </p:nvPr>
        </p:nvSpPr>
        <p:spPr/>
        <p:txBody>
          <a:bodyPr/>
          <a:lstStyle/>
          <a:p>
            <a:fld id="{CC63342B-3D98-4DA8-AFC8-72AE9EF5E5D3}" type="slidenum">
              <a:rPr lang="en-US" smtClean="0"/>
              <a:t>11</a:t>
            </a:fld>
            <a:endParaRPr lang="en-US" dirty="0"/>
          </a:p>
        </p:txBody>
      </p:sp>
    </p:spTree>
    <p:extLst>
      <p:ext uri="{BB962C8B-B14F-4D97-AF65-F5344CB8AC3E}">
        <p14:creationId xmlns:p14="http://schemas.microsoft.com/office/powerpoint/2010/main" val="2350782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B8A964-87E7-40D4-8DCA-D7BAF169675B}" type="slidenum">
              <a:rPr lang="en-US" smtClean="0"/>
              <a:t>12</a:t>
            </a:fld>
            <a:endParaRPr lang="en-US" dirty="0"/>
          </a:p>
        </p:txBody>
      </p:sp>
    </p:spTree>
    <p:extLst>
      <p:ext uri="{BB962C8B-B14F-4D97-AF65-F5344CB8AC3E}">
        <p14:creationId xmlns:p14="http://schemas.microsoft.com/office/powerpoint/2010/main" val="22951503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B8A964-87E7-40D4-8DCA-D7BAF169675B}" type="slidenum">
              <a:rPr lang="en-US" smtClean="0"/>
              <a:t>13</a:t>
            </a:fld>
            <a:endParaRPr lang="en-US" dirty="0"/>
          </a:p>
        </p:txBody>
      </p:sp>
    </p:spTree>
    <p:extLst>
      <p:ext uri="{BB962C8B-B14F-4D97-AF65-F5344CB8AC3E}">
        <p14:creationId xmlns:p14="http://schemas.microsoft.com/office/powerpoint/2010/main" val="2295150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A0B8A964-87E7-40D4-8DCA-D7BAF169675B}" type="slidenum">
              <a:rPr lang="en-US" smtClean="0"/>
              <a:t>14</a:t>
            </a:fld>
            <a:endParaRPr lang="en-US" dirty="0"/>
          </a:p>
        </p:txBody>
      </p:sp>
    </p:spTree>
    <p:extLst>
      <p:ext uri="{BB962C8B-B14F-4D97-AF65-F5344CB8AC3E}">
        <p14:creationId xmlns:p14="http://schemas.microsoft.com/office/powerpoint/2010/main" val="34684016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There comes a point where the costs of coordination and enforcement are higher than the surplus lost to the externality, and it’s not worth doing. Can you imagine the elaborate organization that would be required to bring together all 38 million citizens of California, require each to voluntarily pay the amount that avoiding pollution is worth to them personally, redistribute that money to drivers who agreed to drive less, and then monitor those drivers to make sure they actually followed through? The Coase theorem reminds us that efficiency is all about maximizing total surplus. It says nothing about achieving a “fair” distribution of that surplus.</a:t>
            </a:r>
            <a:endParaRPr lang="en-US" dirty="0"/>
          </a:p>
        </p:txBody>
      </p:sp>
      <p:sp>
        <p:nvSpPr>
          <p:cNvPr id="4" name="Slide Number Placeholder 3"/>
          <p:cNvSpPr>
            <a:spLocks noGrp="1"/>
          </p:cNvSpPr>
          <p:nvPr>
            <p:ph type="sldNum" sz="quarter" idx="10"/>
          </p:nvPr>
        </p:nvSpPr>
        <p:spPr/>
        <p:txBody>
          <a:bodyPr/>
          <a:lstStyle/>
          <a:p>
            <a:fld id="{CC63342B-3D98-4DA8-AFC8-72AE9EF5E5D3}" type="slidenum">
              <a:rPr lang="en-US" smtClean="0"/>
              <a:t>15</a:t>
            </a:fld>
            <a:endParaRPr lang="en-US" dirty="0"/>
          </a:p>
        </p:txBody>
      </p:sp>
    </p:spTree>
    <p:extLst>
      <p:ext uri="{BB962C8B-B14F-4D97-AF65-F5344CB8AC3E}">
        <p14:creationId xmlns:p14="http://schemas.microsoft.com/office/powerpoint/2010/main" val="97957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this solution not more common?</a:t>
            </a:r>
          </a:p>
          <a:p>
            <a:endParaRPr lang="en-US" dirty="0"/>
          </a:p>
          <a:p>
            <a:pPr marL="228600" indent="-228600">
              <a:buAutoNum type="arabicPeriod"/>
            </a:pPr>
            <a:r>
              <a:rPr lang="en-US" dirty="0"/>
              <a:t>Consumers sign a contract with the airline when buying the ticket that gives them the right to use their chair and its functions (one of which is to recline), subject to safety rules. Do individuals know this?</a:t>
            </a:r>
          </a:p>
          <a:p>
            <a:pPr marL="228600" indent="-228600">
              <a:buAutoNum type="arabicPeriod"/>
            </a:pPr>
            <a:r>
              <a:rPr lang="en-US" dirty="0"/>
              <a:t>Is the transaction costless? Social awkwardness may prevent the transaction from occurring.</a:t>
            </a:r>
          </a:p>
        </p:txBody>
      </p:sp>
      <p:sp>
        <p:nvSpPr>
          <p:cNvPr id="4" name="Slide Number Placeholder 3"/>
          <p:cNvSpPr>
            <a:spLocks noGrp="1"/>
          </p:cNvSpPr>
          <p:nvPr>
            <p:ph type="sldNum" sz="quarter" idx="10"/>
          </p:nvPr>
        </p:nvSpPr>
        <p:spPr/>
        <p:txBody>
          <a:bodyPr/>
          <a:lstStyle/>
          <a:p>
            <a:fld id="{CC63342B-3D98-4DA8-AFC8-72AE9EF5E5D3}" type="slidenum">
              <a:rPr lang="en-US" smtClean="0"/>
              <a:t>16</a:t>
            </a:fld>
            <a:endParaRPr lang="en-US" dirty="0"/>
          </a:p>
        </p:txBody>
      </p:sp>
    </p:spTree>
    <p:extLst>
      <p:ext uri="{BB962C8B-B14F-4D97-AF65-F5344CB8AC3E}">
        <p14:creationId xmlns:p14="http://schemas.microsoft.com/office/powerpoint/2010/main" val="2094950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63342B-3D98-4DA8-AFC8-72AE9EF5E5D3}" type="slidenum">
              <a:rPr lang="en-US" smtClean="0"/>
              <a:t>17</a:t>
            </a:fld>
            <a:endParaRPr lang="en-US" dirty="0"/>
          </a:p>
        </p:txBody>
      </p:sp>
    </p:spTree>
    <p:extLst>
      <p:ext uri="{BB962C8B-B14F-4D97-AF65-F5344CB8AC3E}">
        <p14:creationId xmlns:p14="http://schemas.microsoft.com/office/powerpoint/2010/main" val="29722626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Examples of Pigovian</a:t>
            </a:r>
            <a:r>
              <a:rPr lang="en-US" baseline="0" dirty="0"/>
              <a:t> taxes are taxes on g</a:t>
            </a:r>
            <a:r>
              <a:rPr lang="en-US" dirty="0"/>
              <a:t>asoline (pollution), alcohol and cigarettes (“sin tax”), and carbon (pollution)</a:t>
            </a:r>
            <a:r>
              <a:rPr lang="en-US" baseline="0" dirty="0"/>
              <a: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CC63342B-3D98-4DA8-AFC8-72AE9EF5E5D3}" type="slidenum">
              <a:rPr lang="en-US" smtClean="0"/>
              <a:t>18</a:t>
            </a:fld>
            <a:endParaRPr lang="en-US" dirty="0"/>
          </a:p>
        </p:txBody>
      </p:sp>
    </p:spTree>
    <p:extLst>
      <p:ext uri="{BB962C8B-B14F-4D97-AF65-F5344CB8AC3E}">
        <p14:creationId xmlns:p14="http://schemas.microsoft.com/office/powerpoint/2010/main" val="3322544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63342B-3D98-4DA8-AFC8-72AE9EF5E5D3}" type="slidenum">
              <a:rPr lang="en-US" smtClean="0"/>
              <a:t>19</a:t>
            </a:fld>
            <a:endParaRPr lang="en-US" dirty="0"/>
          </a:p>
        </p:txBody>
      </p:sp>
    </p:spTree>
    <p:extLst>
      <p:ext uri="{BB962C8B-B14F-4D97-AF65-F5344CB8AC3E}">
        <p14:creationId xmlns:p14="http://schemas.microsoft.com/office/powerpoint/2010/main" val="4210051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a:t>
            </a:fld>
            <a:endParaRPr lang="en-US" dirty="0"/>
          </a:p>
        </p:txBody>
      </p:sp>
    </p:spTree>
    <p:extLst>
      <p:ext uri="{BB962C8B-B14F-4D97-AF65-F5344CB8AC3E}">
        <p14:creationId xmlns:p14="http://schemas.microsoft.com/office/powerpoint/2010/main" val="39445204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government calculates that painting houses creates $500 worth of external benefits for neighbors, it might offer $500 subsidies to people who want to paint their houses. </a:t>
            </a:r>
          </a:p>
        </p:txBody>
      </p:sp>
      <p:sp>
        <p:nvSpPr>
          <p:cNvPr id="4" name="Slide Number Placeholder 3"/>
          <p:cNvSpPr>
            <a:spLocks noGrp="1"/>
          </p:cNvSpPr>
          <p:nvPr>
            <p:ph type="sldNum" sz="quarter" idx="10"/>
          </p:nvPr>
        </p:nvSpPr>
        <p:spPr/>
        <p:txBody>
          <a:bodyPr/>
          <a:lstStyle/>
          <a:p>
            <a:fld id="{CC63342B-3D98-4DA8-AFC8-72AE9EF5E5D3}" type="slidenum">
              <a:rPr lang="en-US" smtClean="0"/>
              <a:t>20</a:t>
            </a:fld>
            <a:endParaRPr lang="en-US" dirty="0"/>
          </a:p>
        </p:txBody>
      </p:sp>
    </p:spTree>
    <p:extLst>
      <p:ext uri="{BB962C8B-B14F-4D97-AF65-F5344CB8AC3E}">
        <p14:creationId xmlns:p14="http://schemas.microsoft.com/office/powerpoint/2010/main" val="7976928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parents had to pay to send their children to school, many might decide the trade-off wasn’t worth it. Examples your students will relate to include free immunization shots to keep students from passing the flu around, and antivirus software to keep viruses and malware out of the university computer network.</a:t>
            </a:r>
            <a:endParaRPr lang="en-US" dirty="0"/>
          </a:p>
        </p:txBody>
      </p:sp>
      <p:sp>
        <p:nvSpPr>
          <p:cNvPr id="4" name="Slide Number Placeholder 3"/>
          <p:cNvSpPr>
            <a:spLocks noGrp="1"/>
          </p:cNvSpPr>
          <p:nvPr>
            <p:ph type="sldNum" sz="quarter" idx="10"/>
          </p:nvPr>
        </p:nvSpPr>
        <p:spPr/>
        <p:txBody>
          <a:bodyPr/>
          <a:lstStyle/>
          <a:p>
            <a:fld id="{CC63342B-3D98-4DA8-AFC8-72AE9EF5E5D3}" type="slidenum">
              <a:rPr lang="en-US" smtClean="0"/>
              <a:t>21</a:t>
            </a:fld>
            <a:endParaRPr lang="en-US" dirty="0"/>
          </a:p>
        </p:txBody>
      </p:sp>
    </p:spTree>
    <p:extLst>
      <p:ext uri="{BB962C8B-B14F-4D97-AF65-F5344CB8AC3E}">
        <p14:creationId xmlns:p14="http://schemas.microsoft.com/office/powerpoint/2010/main" val="5173362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0B8A964-87E7-40D4-8DCA-D7BAF169675B}" type="slidenum">
              <a:rPr lang="en-US" smtClean="0"/>
              <a:t>22</a:t>
            </a:fld>
            <a:endParaRPr lang="en-US" dirty="0"/>
          </a:p>
        </p:txBody>
      </p:sp>
    </p:spTree>
    <p:extLst>
      <p:ext uri="{BB962C8B-B14F-4D97-AF65-F5344CB8AC3E}">
        <p14:creationId xmlns:p14="http://schemas.microsoft.com/office/powerpoint/2010/main" val="14551539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0B8A964-87E7-40D4-8DCA-D7BAF169675B}" type="slidenum">
              <a:rPr lang="en-US" smtClean="0"/>
              <a:t>23</a:t>
            </a:fld>
            <a:endParaRPr lang="en-US" dirty="0"/>
          </a:p>
        </p:txBody>
      </p:sp>
    </p:spTree>
    <p:extLst>
      <p:ext uri="{BB962C8B-B14F-4D97-AF65-F5344CB8AC3E}">
        <p14:creationId xmlns:p14="http://schemas.microsoft.com/office/powerpoint/2010/main" val="32920614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instance, cars are generally required to have catalytic converters, a specific technology that reduces emissions of nitrous oxides, carbon monoxide, and unburned hydrocarbons. Local governments often subsidize energy-saving light bulbs or recycling programs.</a:t>
            </a:r>
            <a:r>
              <a:rPr lang="en-US" baseline="0" dirty="0"/>
              <a:t> Local governments also sometimes </a:t>
            </a:r>
            <a:r>
              <a:rPr lang="en-US" dirty="0"/>
              <a:t>ban wood fires during smoggy times of the year or when dry conditions make fires especially dangerous.</a:t>
            </a:r>
          </a:p>
        </p:txBody>
      </p:sp>
      <p:sp>
        <p:nvSpPr>
          <p:cNvPr id="4" name="Slide Number Placeholder 3"/>
          <p:cNvSpPr>
            <a:spLocks noGrp="1"/>
          </p:cNvSpPr>
          <p:nvPr>
            <p:ph type="sldNum" sz="quarter" idx="10"/>
          </p:nvPr>
        </p:nvSpPr>
        <p:spPr/>
        <p:txBody>
          <a:bodyPr/>
          <a:lstStyle/>
          <a:p>
            <a:fld id="{A0B8A964-87E7-40D4-8DCA-D7BAF169675B}" type="slidenum">
              <a:rPr lang="en-US" smtClean="0"/>
              <a:t>24</a:t>
            </a:fld>
            <a:endParaRPr lang="en-US" dirty="0"/>
          </a:p>
        </p:txBody>
      </p:sp>
    </p:spTree>
    <p:extLst>
      <p:ext uri="{BB962C8B-B14F-4D97-AF65-F5344CB8AC3E}">
        <p14:creationId xmlns:p14="http://schemas.microsoft.com/office/powerpoint/2010/main" val="3722647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25</a:t>
            </a:fld>
            <a:endParaRPr lang="en-US" dirty="0"/>
          </a:p>
        </p:txBody>
      </p:sp>
    </p:spTree>
    <p:extLst>
      <p:ext uri="{BB962C8B-B14F-4D97-AF65-F5344CB8AC3E}">
        <p14:creationId xmlns:p14="http://schemas.microsoft.com/office/powerpoint/2010/main" val="20754140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26</a:t>
            </a:fld>
            <a:endParaRPr lang="en-US" dirty="0"/>
          </a:p>
        </p:txBody>
      </p:sp>
    </p:spTree>
    <p:extLst>
      <p:ext uri="{BB962C8B-B14F-4D97-AF65-F5344CB8AC3E}">
        <p14:creationId xmlns:p14="http://schemas.microsoft.com/office/powerpoint/2010/main" val="12295040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27</a:t>
            </a:fld>
            <a:endParaRPr lang="en-US" dirty="0"/>
          </a:p>
        </p:txBody>
      </p:sp>
    </p:spTree>
    <p:extLst>
      <p:ext uri="{BB962C8B-B14F-4D97-AF65-F5344CB8AC3E}">
        <p14:creationId xmlns:p14="http://schemas.microsoft.com/office/powerpoint/2010/main" val="12295040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28</a:t>
            </a:fld>
            <a:endParaRPr lang="en-US" dirty="0"/>
          </a:p>
        </p:txBody>
      </p:sp>
    </p:spTree>
    <p:extLst>
      <p:ext uri="{BB962C8B-B14F-4D97-AF65-F5344CB8AC3E}">
        <p14:creationId xmlns:p14="http://schemas.microsoft.com/office/powerpoint/2010/main" val="1229504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Consider driving a car. Private costs are gasoline, wear and tear on your car, road tolls, and parking fees. </a:t>
            </a:r>
          </a:p>
        </p:txBody>
      </p:sp>
      <p:sp>
        <p:nvSpPr>
          <p:cNvPr id="4" name="Slide Number Placeholder 3"/>
          <p:cNvSpPr>
            <a:spLocks noGrp="1"/>
          </p:cNvSpPr>
          <p:nvPr>
            <p:ph type="sldNum" sz="quarter" idx="10"/>
          </p:nvPr>
        </p:nvSpPr>
        <p:spPr/>
        <p:txBody>
          <a:bodyPr/>
          <a:lstStyle/>
          <a:p>
            <a:fld id="{CC63342B-3D98-4DA8-AFC8-72AE9EF5E5D3}" type="slidenum">
              <a:rPr lang="en-US" smtClean="0"/>
              <a:t>3</a:t>
            </a:fld>
            <a:endParaRPr lang="en-US" dirty="0"/>
          </a:p>
        </p:txBody>
      </p:sp>
    </p:spTree>
    <p:extLst>
      <p:ext uri="{BB962C8B-B14F-4D97-AF65-F5344CB8AC3E}">
        <p14:creationId xmlns:p14="http://schemas.microsoft.com/office/powerpoint/2010/main" val="2192440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An external cost is pollution. </a:t>
            </a:r>
            <a:r>
              <a:rPr lang="en-US" dirty="0"/>
              <a:t>If drivers ignore the external cost of pollution, they only consider the private costs and benefits of driving.</a:t>
            </a:r>
            <a:r>
              <a:rPr lang="en-US" baseline="0" dirty="0"/>
              <a:t> </a:t>
            </a:r>
            <a:r>
              <a:rPr lang="en-US" sz="1200" b="0" i="0" u="none" strike="noStrike" kern="1200" baseline="0" dirty="0">
                <a:solidFill>
                  <a:schemeClr val="tx1"/>
                </a:solidFill>
                <a:latin typeface="+mn-lt"/>
                <a:ea typeface="+mn-ea"/>
                <a:cs typeface="+mn-cs"/>
              </a:rPr>
              <a:t>Social costs (discussed on next slide) are gasoline, wear and tear on a car, road tolls, parking fees, and </a:t>
            </a:r>
            <a:r>
              <a:rPr lang="en-US" sz="1200" b="0" i="0" u="sng" strike="noStrike" kern="1200" baseline="0" dirty="0">
                <a:solidFill>
                  <a:schemeClr val="tx1"/>
                </a:solidFill>
                <a:latin typeface="+mn-lt"/>
                <a:ea typeface="+mn-ea"/>
                <a:cs typeface="+mn-cs"/>
              </a:rPr>
              <a:t>pollution</a:t>
            </a:r>
            <a:r>
              <a:rPr lang="en-US" sz="1200" b="0" i="0" u="none" strike="noStrike" kern="1200" baseline="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CC63342B-3D98-4DA8-AFC8-72AE9EF5E5D3}" type="slidenum">
              <a:rPr lang="en-US" smtClean="0"/>
              <a:t>4</a:t>
            </a:fld>
            <a:endParaRPr lang="en-US" dirty="0"/>
          </a:p>
        </p:txBody>
      </p:sp>
    </p:spTree>
    <p:extLst>
      <p:ext uri="{BB962C8B-B14F-4D97-AF65-F5344CB8AC3E}">
        <p14:creationId xmlns:p14="http://schemas.microsoft.com/office/powerpoint/2010/main" val="21924400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Imagine you decide to tidy up your messy front yard and paint your house. The private benefits are the aesthetic pleasure of a tidy yard and a prettier house, and an increase in the value of your property. The external benefit is that neighbors receive pleasure from living in a nicer-looking neighborhood—at no cost to them. Network externalities can be positive or negative. Every additional person who decides to use the L.A. road network imposes a negative network externality on other road users. Each person who joins a telephone network makes telephones more useful for everyone else, imposing a positive network externality. Snapchat and Instagram are perfect examples of services that have positive network externalities: if more of your friends use them, you get more benefit form using them.</a:t>
            </a:r>
          </a:p>
          <a:p>
            <a:endParaRPr lang="en-US" dirty="0"/>
          </a:p>
        </p:txBody>
      </p:sp>
      <p:sp>
        <p:nvSpPr>
          <p:cNvPr id="4" name="Slide Number Placeholder 3"/>
          <p:cNvSpPr>
            <a:spLocks noGrp="1"/>
          </p:cNvSpPr>
          <p:nvPr>
            <p:ph type="sldNum" sz="quarter" idx="10"/>
          </p:nvPr>
        </p:nvSpPr>
        <p:spPr/>
        <p:txBody>
          <a:bodyPr/>
          <a:lstStyle/>
          <a:p>
            <a:fld id="{CC63342B-3D98-4DA8-AFC8-72AE9EF5E5D3}" type="slidenum">
              <a:rPr lang="en-US" smtClean="0"/>
              <a:t>5</a:t>
            </a:fld>
            <a:endParaRPr lang="en-US" dirty="0"/>
          </a:p>
        </p:txBody>
      </p:sp>
    </p:spTree>
    <p:extLst>
      <p:ext uri="{BB962C8B-B14F-4D97-AF65-F5344CB8AC3E}">
        <p14:creationId xmlns:p14="http://schemas.microsoft.com/office/powerpoint/2010/main" val="3481986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Use as an example companies that extract crude oil and refine it into gas before it is sold to motorists. The extraction and refining process itself causes some pollution, even before any cars hit the road. If these companies had to pay the </a:t>
            </a:r>
            <a:r>
              <a:rPr lang="en-US" sz="1200" b="0" i="1" u="none" strike="noStrike" kern="1200" baseline="0" dirty="0">
                <a:solidFill>
                  <a:schemeClr val="tx1"/>
                </a:solidFill>
                <a:latin typeface="+mn-lt"/>
                <a:ea typeface="+mn-ea"/>
                <a:cs typeface="+mn-cs"/>
              </a:rPr>
              <a:t>social cost </a:t>
            </a:r>
            <a:r>
              <a:rPr lang="en-US" sz="1200" b="0" i="0" u="none" strike="noStrike" kern="1200" baseline="0" dirty="0">
                <a:solidFill>
                  <a:schemeClr val="tx1"/>
                </a:solidFill>
                <a:latin typeface="+mn-lt"/>
                <a:ea typeface="+mn-ea"/>
                <a:cs typeface="+mn-cs"/>
              </a:rPr>
              <a:t>of production, rather than just the </a:t>
            </a:r>
            <a:r>
              <a:rPr lang="en-US" sz="1200" b="0" i="1" u="none" strike="noStrike" kern="1200" baseline="0" dirty="0">
                <a:solidFill>
                  <a:schemeClr val="tx1"/>
                </a:solidFill>
                <a:latin typeface="+mn-lt"/>
                <a:ea typeface="+mn-ea"/>
                <a:cs typeface="+mn-cs"/>
              </a:rPr>
              <a:t>private cost</a:t>
            </a:r>
            <a:r>
              <a:rPr lang="en-US" sz="1200" b="0" i="0" u="none" strike="noStrike" kern="1200" baseline="0" dirty="0">
                <a:solidFill>
                  <a:schemeClr val="tx1"/>
                </a:solidFill>
                <a:latin typeface="+mn-lt"/>
                <a:ea typeface="+mn-ea"/>
                <a:cs typeface="+mn-cs"/>
              </a:rPr>
              <a:t>, the “social” supply curve would be above the original market supply curve, as oil companies would want to supply less at any given price. This would reduce the equilibrium quantity, just as in our analysis above. The next two slides analyze negative externalities from the supply side.</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If producers ignore the external cost of pollution, they only consider the private costs and benefits.</a:t>
            </a:r>
            <a:r>
              <a:rPr lang="en-US" baseline="0" dirty="0"/>
              <a:t> </a:t>
            </a:r>
            <a:r>
              <a:rPr lang="en-US" dirty="0"/>
              <a:t>When producers bear the full social cost, the externality is eliminated.</a:t>
            </a:r>
          </a:p>
        </p:txBody>
      </p:sp>
      <p:sp>
        <p:nvSpPr>
          <p:cNvPr id="4" name="Slide Number Placeholder 3"/>
          <p:cNvSpPr>
            <a:spLocks noGrp="1"/>
          </p:cNvSpPr>
          <p:nvPr>
            <p:ph type="sldNum" sz="quarter" idx="10"/>
          </p:nvPr>
        </p:nvSpPr>
        <p:spPr/>
        <p:txBody>
          <a:bodyPr/>
          <a:lstStyle/>
          <a:p>
            <a:fld id="{CC63342B-3D98-4DA8-AFC8-72AE9EF5E5D3}" type="slidenum">
              <a:rPr lang="en-US" smtClean="0"/>
              <a:t>6</a:t>
            </a:fld>
            <a:endParaRPr lang="en-US" dirty="0"/>
          </a:p>
        </p:txBody>
      </p:sp>
    </p:spTree>
    <p:extLst>
      <p:ext uri="{BB962C8B-B14F-4D97-AF65-F5344CB8AC3E}">
        <p14:creationId xmlns:p14="http://schemas.microsoft.com/office/powerpoint/2010/main" val="4210051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Simple example is car pollution.</a:t>
            </a:r>
            <a:r>
              <a:rPr lang="en-US" baseline="0" dirty="0"/>
              <a:t> Most do not consider the costs of pollution when they are driving (or minimize them). Even those that drive electric vehicles emit pollution, it just comes from the power plant when they recharge their battery. </a:t>
            </a:r>
          </a:p>
        </p:txBody>
      </p:sp>
      <p:sp>
        <p:nvSpPr>
          <p:cNvPr id="4" name="Slide Number Placeholder 3"/>
          <p:cNvSpPr>
            <a:spLocks noGrp="1"/>
          </p:cNvSpPr>
          <p:nvPr>
            <p:ph type="sldNum" sz="quarter" idx="10"/>
          </p:nvPr>
        </p:nvSpPr>
        <p:spPr/>
        <p:txBody>
          <a:bodyPr/>
          <a:lstStyle/>
          <a:p>
            <a:fld id="{CC63342B-3D98-4DA8-AFC8-72AE9EF5E5D3}" type="slidenum">
              <a:rPr lang="en-US" smtClean="0"/>
              <a:t>7</a:t>
            </a:fld>
            <a:endParaRPr lang="en-US" dirty="0"/>
          </a:p>
        </p:txBody>
      </p:sp>
    </p:spTree>
    <p:extLst>
      <p:ext uri="{BB962C8B-B14F-4D97-AF65-F5344CB8AC3E}">
        <p14:creationId xmlns:p14="http://schemas.microsoft.com/office/powerpoint/2010/main" val="4210051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A0B8A964-87E7-40D4-8DCA-D7BAF169675B}" type="slidenum">
              <a:rPr lang="en-US" smtClean="0"/>
              <a:t>8</a:t>
            </a:fld>
            <a:endParaRPr lang="en-US" dirty="0"/>
          </a:p>
        </p:txBody>
      </p:sp>
    </p:spTree>
    <p:extLst>
      <p:ext uri="{BB962C8B-B14F-4D97-AF65-F5344CB8AC3E}">
        <p14:creationId xmlns:p14="http://schemas.microsoft.com/office/powerpoint/2010/main" val="109049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Total surplus is larger when the externality is internalized (this would require subtracting off the deadweight loss.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endParaRPr lang="en-US" baseline="0" dirty="0"/>
          </a:p>
        </p:txBody>
      </p:sp>
      <p:sp>
        <p:nvSpPr>
          <p:cNvPr id="4" name="Slide Number Placeholder 3"/>
          <p:cNvSpPr>
            <a:spLocks noGrp="1"/>
          </p:cNvSpPr>
          <p:nvPr>
            <p:ph type="sldNum" sz="quarter" idx="10"/>
          </p:nvPr>
        </p:nvSpPr>
        <p:spPr/>
        <p:txBody>
          <a:bodyPr/>
          <a:lstStyle/>
          <a:p>
            <a:fld id="{A0B8A964-87E7-40D4-8DCA-D7BAF169675B}" type="slidenum">
              <a:rPr lang="en-US" smtClean="0"/>
              <a:t>9</a:t>
            </a:fld>
            <a:endParaRPr lang="en-US" dirty="0"/>
          </a:p>
        </p:txBody>
      </p:sp>
    </p:spTree>
    <p:extLst>
      <p:ext uri="{BB962C8B-B14F-4D97-AF65-F5344CB8AC3E}">
        <p14:creationId xmlns:p14="http://schemas.microsoft.com/office/powerpoint/2010/main" val="34684016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6" name="Picture 5">
            <a:extLst>
              <a:ext uri="{FF2B5EF4-FFF2-40B4-BE49-F238E27FC236}">
                <a16:creationId xmlns:a16="http://schemas.microsoft.com/office/drawing/2014/main" id="{D294301C-0308-4259-A6DE-9F40CFB0D334}"/>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9171353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049962"/>
          </a:xfrm>
          <a:prstGeom prst="rect">
            <a:avLst/>
          </a:prstGeom>
        </p:spPr>
        <p:txBody>
          <a:bodyPr vert="eaVert"/>
          <a:lstStyle>
            <a:lvl1pPr>
              <a:defRPr sz="4000">
                <a:solidFill>
                  <a:schemeClr val="accent1">
                    <a:lumMod val="75000"/>
                  </a:schemeClr>
                </a:solidFill>
                <a:latin typeface="+mn-lt"/>
              </a:defRPr>
            </a:lvl1pPr>
          </a:lstStyle>
          <a:p>
            <a:r>
              <a:rPr lang="en-US" dirty="0"/>
              <a:t>Click to edit Master title style</a:t>
            </a:r>
          </a:p>
        </p:txBody>
      </p:sp>
      <p:sp>
        <p:nvSpPr>
          <p:cNvPr id="3" name="Vertical Text Placeholder 2"/>
          <p:cNvSpPr>
            <a:spLocks noGrp="1"/>
          </p:cNvSpPr>
          <p:nvPr>
            <p:ph type="body" orient="vert" idx="1"/>
          </p:nvPr>
        </p:nvSpPr>
        <p:spPr>
          <a:xfrm>
            <a:off x="457200" y="274638"/>
            <a:ext cx="6019800" cy="604996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18-</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4238840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18-</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32864493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18-</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3621890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2"/>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18-</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615401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19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828800"/>
            <a:ext cx="4040188"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8200" y="1219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828800"/>
            <a:ext cx="4041775"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3"/>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9"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18-</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72966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18-</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2388289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605155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8895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7"/>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18-</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28120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110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7"/>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18-</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558516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219200"/>
            <a:ext cx="8229600" cy="5105400"/>
          </a:xfrm>
          <a:prstGeom prst="rect">
            <a:avLst/>
          </a:prstGeo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0"/>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defRPr>
            </a:lvl1pPr>
          </a:lstStyle>
          <a:p>
            <a:r>
              <a:rPr lang="en-US" dirty="0"/>
              <a:t>Click to edit Master title style</a:t>
            </a:r>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18-</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579078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dirty="0"/>
              <a:t>Click to edit Master title style</a:t>
            </a:r>
          </a:p>
        </p:txBody>
      </p:sp>
      <p:sp>
        <p:nvSpPr>
          <p:cNvPr id="4"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Box 4"/>
          <p:cNvSpPr txBox="1"/>
          <p:nvPr userDrawn="1"/>
        </p:nvSpPr>
        <p:spPr>
          <a:xfrm>
            <a:off x="457200" y="6400800"/>
            <a:ext cx="84582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endParaRPr>
          </a:p>
        </p:txBody>
      </p:sp>
    </p:spTree>
    <p:extLst>
      <p:ext uri="{BB962C8B-B14F-4D97-AF65-F5344CB8AC3E}">
        <p14:creationId xmlns:p14="http://schemas.microsoft.com/office/powerpoint/2010/main" val="314605177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55" r:id="rId4"/>
    <p:sldLayoutId id="2147483656" r:id="rId5"/>
    <p:sldLayoutId id="2147483658" r:id="rId6"/>
    <p:sldLayoutId id="2147483659" r:id="rId7"/>
    <p:sldLayoutId id="2147483660" r:id="rId8"/>
    <p:sldLayoutId id="2147483661" r:id="rId9"/>
    <p:sldLayoutId id="2147483662" r:id="rId10"/>
  </p:sldLayoutIdLst>
  <p:txStyles>
    <p:titleStyle>
      <a:lvl1pPr algn="ctr" defTabSz="914400" rtl="0" eaLnBrk="1" latinLnBrk="0" hangingPunct="1">
        <a:spcBef>
          <a:spcPct val="0"/>
        </a:spcBef>
        <a:buNone/>
        <a:defRPr sz="4400" kern="1200">
          <a:solidFill>
            <a:schemeClr val="tx1"/>
          </a:solidFill>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18</a:t>
            </a:r>
          </a:p>
        </p:txBody>
      </p:sp>
      <p:sp>
        <p:nvSpPr>
          <p:cNvPr id="3" name="Text Placeholder 2"/>
          <p:cNvSpPr>
            <a:spLocks noGrp="1"/>
          </p:cNvSpPr>
          <p:nvPr>
            <p:ph type="body" sz="quarter" idx="10"/>
          </p:nvPr>
        </p:nvSpPr>
        <p:spPr/>
        <p:txBody>
          <a:bodyPr/>
          <a:lstStyle/>
          <a:p>
            <a:r>
              <a:rPr lang="en-US" dirty="0"/>
              <a:t>Externalities</a:t>
            </a:r>
          </a:p>
        </p:txBody>
      </p:sp>
    </p:spTree>
    <p:extLst>
      <p:ext uri="{BB962C8B-B14F-4D97-AF65-F5344CB8AC3E}">
        <p14:creationId xmlns:p14="http://schemas.microsoft.com/office/powerpoint/2010/main" val="2558468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t>Positive externalities</a:t>
            </a:r>
          </a:p>
        </p:txBody>
      </p:sp>
      <p:sp>
        <p:nvSpPr>
          <p:cNvPr id="114" name="Content Placeholder 113"/>
          <p:cNvSpPr>
            <a:spLocks noGrp="1"/>
          </p:cNvSpPr>
          <p:nvPr>
            <p:ph idx="1"/>
          </p:nvPr>
        </p:nvSpPr>
        <p:spPr/>
        <p:txBody>
          <a:bodyPr>
            <a:normAutofit/>
          </a:bodyPr>
          <a:lstStyle/>
          <a:p>
            <a:pPr>
              <a:buClr>
                <a:schemeClr val="tx1"/>
              </a:buClr>
            </a:pPr>
            <a:r>
              <a:rPr lang="en-US" i="1" dirty="0">
                <a:solidFill>
                  <a:srgbClr val="9D0505"/>
                </a:solidFill>
              </a:rPr>
              <a:t>Externalities</a:t>
            </a:r>
            <a:r>
              <a:rPr lang="en-US" dirty="0"/>
              <a:t> can also occur when a third-party benefit is created, a </a:t>
            </a:r>
            <a:r>
              <a:rPr lang="en-US" i="1" dirty="0">
                <a:solidFill>
                  <a:srgbClr val="9D0505"/>
                </a:solidFill>
              </a:rPr>
              <a:t>positive externality</a:t>
            </a:r>
            <a:r>
              <a:rPr lang="en-US" dirty="0"/>
              <a:t>.</a:t>
            </a:r>
          </a:p>
          <a:p>
            <a:pPr lvl="1"/>
            <a:r>
              <a:rPr lang="en-US" dirty="0"/>
              <a:t>Too little of the good or service is produced.</a:t>
            </a:r>
          </a:p>
          <a:p>
            <a:pPr lvl="1"/>
            <a:r>
              <a:rPr lang="en-US" dirty="0"/>
              <a:t>Pushes quantity away from the </a:t>
            </a:r>
            <a:r>
              <a:rPr lang="en-US" i="1" dirty="0">
                <a:solidFill>
                  <a:srgbClr val="9D0505"/>
                </a:solidFill>
              </a:rPr>
              <a:t>efficient equilibrium level</a:t>
            </a:r>
            <a:r>
              <a:rPr lang="en-US" dirty="0"/>
              <a:t>, reducing </a:t>
            </a:r>
            <a:r>
              <a:rPr lang="en-US" i="1" dirty="0">
                <a:solidFill>
                  <a:srgbClr val="9D0505"/>
                </a:solidFill>
              </a:rPr>
              <a:t>total surplus</a:t>
            </a:r>
            <a:r>
              <a:rPr lang="en-US" dirty="0"/>
              <a:t>.</a:t>
            </a:r>
          </a:p>
          <a:p>
            <a:r>
              <a:rPr lang="en-US" dirty="0"/>
              <a:t>Internalizing a </a:t>
            </a:r>
            <a:r>
              <a:rPr lang="en-US" i="1" dirty="0">
                <a:solidFill>
                  <a:srgbClr val="9D0505"/>
                </a:solidFill>
              </a:rPr>
              <a:t>positive externality</a:t>
            </a:r>
            <a:r>
              <a:rPr lang="en-US" dirty="0"/>
              <a:t>, the market reaches an equilibrium with a higher quantity based on social costs and benefits.</a:t>
            </a:r>
          </a:p>
        </p:txBody>
      </p:sp>
    </p:spTree>
    <p:extLst>
      <p:ext uri="{BB962C8B-B14F-4D97-AF65-F5344CB8AC3E}">
        <p14:creationId xmlns:p14="http://schemas.microsoft.com/office/powerpoint/2010/main" val="2153943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Freeform 6"/>
          <p:cNvSpPr>
            <a:spLocks/>
          </p:cNvSpPr>
          <p:nvPr/>
        </p:nvSpPr>
        <p:spPr bwMode="auto">
          <a:xfrm>
            <a:off x="2755357" y="4114800"/>
            <a:ext cx="346833" cy="464208"/>
          </a:xfrm>
          <a:custGeom>
            <a:avLst/>
            <a:gdLst>
              <a:gd name="T0" fmla="*/ 442 w 442"/>
              <a:gd name="T1" fmla="*/ 318 h 639"/>
              <a:gd name="T2" fmla="*/ 0 w 442"/>
              <a:gd name="T3" fmla="*/ 0 h 639"/>
              <a:gd name="T4" fmla="*/ 0 w 442"/>
              <a:gd name="T5" fmla="*/ 639 h 639"/>
              <a:gd name="T6" fmla="*/ 442 w 442"/>
              <a:gd name="T7" fmla="*/ 318 h 639"/>
            </a:gdLst>
            <a:ahLst/>
            <a:cxnLst>
              <a:cxn ang="0">
                <a:pos x="T0" y="T1"/>
              </a:cxn>
              <a:cxn ang="0">
                <a:pos x="T2" y="T3"/>
              </a:cxn>
              <a:cxn ang="0">
                <a:pos x="T4" y="T5"/>
              </a:cxn>
              <a:cxn ang="0">
                <a:pos x="T6" y="T7"/>
              </a:cxn>
            </a:cxnLst>
            <a:rect l="0" t="0" r="r" b="b"/>
            <a:pathLst>
              <a:path w="442" h="639">
                <a:moveTo>
                  <a:pt x="442" y="318"/>
                </a:moveTo>
                <a:lnTo>
                  <a:pt x="0" y="0"/>
                </a:lnTo>
                <a:lnTo>
                  <a:pt x="0" y="639"/>
                </a:lnTo>
                <a:lnTo>
                  <a:pt x="442" y="318"/>
                </a:ln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5" name="Title 4"/>
          <p:cNvSpPr>
            <a:spLocks noGrp="1"/>
          </p:cNvSpPr>
          <p:nvPr>
            <p:ph type="title"/>
          </p:nvPr>
        </p:nvSpPr>
        <p:spPr/>
        <p:txBody>
          <a:bodyPr>
            <a:normAutofit/>
          </a:bodyPr>
          <a:lstStyle/>
          <a:p>
            <a:r>
              <a:rPr lang="en-US" dirty="0"/>
              <a:t>Positive consumption externalities</a:t>
            </a:r>
          </a:p>
        </p:txBody>
      </p:sp>
      <p:sp>
        <p:nvSpPr>
          <p:cNvPr id="114" name="Content Placeholder 113"/>
          <p:cNvSpPr>
            <a:spLocks noGrp="1"/>
          </p:cNvSpPr>
          <p:nvPr>
            <p:ph idx="1"/>
          </p:nvPr>
        </p:nvSpPr>
        <p:spPr/>
        <p:txBody>
          <a:bodyPr>
            <a:normAutofit/>
          </a:bodyPr>
          <a:lstStyle/>
          <a:p>
            <a:pPr marL="0" indent="0">
              <a:buNone/>
            </a:pPr>
            <a:r>
              <a:rPr lang="en-US" dirty="0"/>
              <a:t>Suppose a homeowner painting a house provides $500 in external benefit to the neighborhood.</a:t>
            </a:r>
          </a:p>
        </p:txBody>
      </p:sp>
      <p:grpSp>
        <p:nvGrpSpPr>
          <p:cNvPr id="239" name="Group 238"/>
          <p:cNvGrpSpPr/>
          <p:nvPr/>
        </p:nvGrpSpPr>
        <p:grpSpPr>
          <a:xfrm>
            <a:off x="533400" y="2438400"/>
            <a:ext cx="4499523" cy="3847988"/>
            <a:chOff x="392971" y="1371600"/>
            <a:chExt cx="4499523" cy="4936052"/>
          </a:xfrm>
        </p:grpSpPr>
        <p:grpSp>
          <p:nvGrpSpPr>
            <p:cNvPr id="7" name="Group 6"/>
            <p:cNvGrpSpPr/>
            <p:nvPr/>
          </p:nvGrpSpPr>
          <p:grpSpPr>
            <a:xfrm>
              <a:off x="392971" y="1371600"/>
              <a:ext cx="4499523" cy="4936052"/>
              <a:chOff x="392971" y="1371600"/>
              <a:chExt cx="4499523" cy="4936052"/>
            </a:xfrm>
          </p:grpSpPr>
          <p:grpSp>
            <p:nvGrpSpPr>
              <p:cNvPr id="2" name="Group 1"/>
              <p:cNvGrpSpPr/>
              <p:nvPr/>
            </p:nvGrpSpPr>
            <p:grpSpPr>
              <a:xfrm>
                <a:off x="392971" y="1371600"/>
                <a:ext cx="3837350" cy="4936052"/>
                <a:chOff x="392971" y="1371600"/>
                <a:chExt cx="3837350" cy="4936052"/>
              </a:xfrm>
            </p:grpSpPr>
            <p:sp>
              <p:nvSpPr>
                <p:cNvPr id="146" name="Line 19"/>
                <p:cNvSpPr>
                  <a:spLocks noChangeShapeType="1"/>
                </p:cNvSpPr>
                <p:nvPr/>
              </p:nvSpPr>
              <p:spPr bwMode="auto">
                <a:xfrm flipV="1">
                  <a:off x="942554" y="1737215"/>
                  <a:ext cx="0" cy="39713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47" name="Line 20"/>
                <p:cNvSpPr>
                  <a:spLocks noChangeShapeType="1"/>
                </p:cNvSpPr>
                <p:nvPr/>
              </p:nvSpPr>
              <p:spPr bwMode="auto">
                <a:xfrm>
                  <a:off x="942554" y="5708540"/>
                  <a:ext cx="328776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48" name="Rectangle 21"/>
                <p:cNvSpPr>
                  <a:spLocks noChangeArrowheads="1"/>
                </p:cNvSpPr>
                <p:nvPr/>
              </p:nvSpPr>
              <p:spPr bwMode="auto">
                <a:xfrm>
                  <a:off x="826188" y="5738799"/>
                  <a:ext cx="99386" cy="2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5" name="Rectangle 32"/>
                <p:cNvSpPr>
                  <a:spLocks noChangeArrowheads="1"/>
                </p:cNvSpPr>
                <p:nvPr/>
              </p:nvSpPr>
              <p:spPr bwMode="auto">
                <a:xfrm>
                  <a:off x="1778427" y="6031289"/>
                  <a:ext cx="2301912" cy="2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Quantity of houses painted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6" name="Rectangle 33"/>
                <p:cNvSpPr>
                  <a:spLocks noChangeArrowheads="1"/>
                </p:cNvSpPr>
                <p:nvPr/>
              </p:nvSpPr>
              <p:spPr bwMode="auto">
                <a:xfrm>
                  <a:off x="392971" y="1371600"/>
                  <a:ext cx="706925" cy="2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6" name="Group 5"/>
              <p:cNvGrpSpPr/>
              <p:nvPr/>
            </p:nvGrpSpPr>
            <p:grpSpPr>
              <a:xfrm>
                <a:off x="942554" y="2433143"/>
                <a:ext cx="3949940" cy="3058046"/>
                <a:chOff x="942554" y="2433143"/>
                <a:chExt cx="3949940" cy="3058046"/>
              </a:xfrm>
            </p:grpSpPr>
            <p:sp>
              <p:nvSpPr>
                <p:cNvPr id="124" name="Line 6"/>
                <p:cNvSpPr>
                  <a:spLocks noChangeShapeType="1"/>
                </p:cNvSpPr>
                <p:nvPr/>
              </p:nvSpPr>
              <p:spPr bwMode="auto">
                <a:xfrm flipV="1">
                  <a:off x="942554" y="3391304"/>
                  <a:ext cx="2730518" cy="1770077"/>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grpSp>
              <p:nvGrpSpPr>
                <p:cNvPr id="3" name="Group 2"/>
                <p:cNvGrpSpPr/>
                <p:nvPr/>
              </p:nvGrpSpPr>
              <p:grpSpPr>
                <a:xfrm>
                  <a:off x="3720603" y="3184543"/>
                  <a:ext cx="1143508" cy="425833"/>
                  <a:chOff x="3720603" y="3184543"/>
                  <a:chExt cx="1143508" cy="425833"/>
                </a:xfrm>
              </p:grpSpPr>
              <p:sp>
                <p:nvSpPr>
                  <p:cNvPr id="126" name="Rectangle 7"/>
                  <p:cNvSpPr>
                    <a:spLocks noChangeArrowheads="1"/>
                  </p:cNvSpPr>
                  <p:nvPr/>
                </p:nvSpPr>
                <p:spPr bwMode="auto">
                  <a:xfrm>
                    <a:off x="3720603" y="3184543"/>
                    <a:ext cx="602729" cy="2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S = MC</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1" name="Rectangle 8"/>
                  <p:cNvSpPr>
                    <a:spLocks noChangeArrowheads="1"/>
                  </p:cNvSpPr>
                  <p:nvPr/>
                </p:nvSpPr>
                <p:spPr bwMode="auto">
                  <a:xfrm>
                    <a:off x="4277412" y="3334013"/>
                    <a:ext cx="586699" cy="2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4" name="Group 3"/>
                <p:cNvGrpSpPr/>
                <p:nvPr/>
              </p:nvGrpSpPr>
              <p:grpSpPr>
                <a:xfrm>
                  <a:off x="3720603" y="5025221"/>
                  <a:ext cx="1171891" cy="465968"/>
                  <a:chOff x="3720603" y="5025221"/>
                  <a:chExt cx="1171891" cy="465968"/>
                </a:xfrm>
              </p:grpSpPr>
              <p:sp>
                <p:nvSpPr>
                  <p:cNvPr id="138" name="Rectangle 11"/>
                  <p:cNvSpPr>
                    <a:spLocks noChangeArrowheads="1"/>
                  </p:cNvSpPr>
                  <p:nvPr/>
                </p:nvSpPr>
                <p:spPr bwMode="auto">
                  <a:xfrm>
                    <a:off x="3720603" y="5025221"/>
                    <a:ext cx="612347" cy="2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D = MB</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9" name="Rectangle 12"/>
                  <p:cNvSpPr>
                    <a:spLocks noChangeArrowheads="1"/>
                  </p:cNvSpPr>
                  <p:nvPr/>
                </p:nvSpPr>
                <p:spPr bwMode="auto">
                  <a:xfrm>
                    <a:off x="4305795" y="5214827"/>
                    <a:ext cx="586699" cy="2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206" name="Line 83"/>
                <p:cNvSpPr>
                  <a:spLocks noChangeShapeType="1"/>
                </p:cNvSpPr>
                <p:nvPr/>
              </p:nvSpPr>
              <p:spPr bwMode="auto">
                <a:xfrm>
                  <a:off x="942554" y="2433143"/>
                  <a:ext cx="2730518" cy="2660159"/>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grpSp>
        </p:grpSp>
        <p:grpSp>
          <p:nvGrpSpPr>
            <p:cNvPr id="238" name="Group 237"/>
            <p:cNvGrpSpPr/>
            <p:nvPr/>
          </p:nvGrpSpPr>
          <p:grpSpPr>
            <a:xfrm>
              <a:off x="485993" y="3943506"/>
              <a:ext cx="2346158" cy="2071655"/>
              <a:chOff x="485993" y="3943506"/>
              <a:chExt cx="2346158" cy="2071655"/>
            </a:xfrm>
          </p:grpSpPr>
          <p:sp>
            <p:nvSpPr>
              <p:cNvPr id="149" name="Rectangle 22"/>
              <p:cNvSpPr>
                <a:spLocks noChangeArrowheads="1"/>
              </p:cNvSpPr>
              <p:nvPr/>
            </p:nvSpPr>
            <p:spPr bwMode="auto">
              <a:xfrm>
                <a:off x="485993" y="3943506"/>
                <a:ext cx="447238" cy="2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1,500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3" name="Rectangle 26"/>
              <p:cNvSpPr>
                <a:spLocks noChangeArrowheads="1"/>
              </p:cNvSpPr>
              <p:nvPr/>
            </p:nvSpPr>
            <p:spPr bwMode="auto">
              <a:xfrm>
                <a:off x="2533992" y="5738798"/>
                <a:ext cx="298159" cy="2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300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237" name="Group 236"/>
              <p:cNvGrpSpPr/>
              <p:nvPr/>
            </p:nvGrpSpPr>
            <p:grpSpPr>
              <a:xfrm>
                <a:off x="942554" y="4024194"/>
                <a:ext cx="1712721" cy="1684346"/>
                <a:chOff x="942554" y="4024194"/>
                <a:chExt cx="1712721" cy="1684346"/>
              </a:xfrm>
            </p:grpSpPr>
            <p:grpSp>
              <p:nvGrpSpPr>
                <p:cNvPr id="235" name="Group 234"/>
                <p:cNvGrpSpPr/>
                <p:nvPr/>
              </p:nvGrpSpPr>
              <p:grpSpPr>
                <a:xfrm>
                  <a:off x="942554" y="4074623"/>
                  <a:ext cx="1679942" cy="42866"/>
                  <a:chOff x="942554" y="4074623"/>
                  <a:chExt cx="1679942" cy="42866"/>
                </a:xfrm>
              </p:grpSpPr>
              <p:sp>
                <p:nvSpPr>
                  <p:cNvPr id="175" name="Line 52"/>
                  <p:cNvSpPr>
                    <a:spLocks noChangeShapeType="1"/>
                  </p:cNvSpPr>
                  <p:nvPr/>
                </p:nvSpPr>
                <p:spPr bwMode="auto">
                  <a:xfrm flipV="1">
                    <a:off x="2622496" y="4074623"/>
                    <a:ext cx="0" cy="42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76" name="Line 53"/>
                  <p:cNvSpPr>
                    <a:spLocks noChangeShapeType="1"/>
                  </p:cNvSpPr>
                  <p:nvPr/>
                </p:nvSpPr>
                <p:spPr bwMode="auto">
                  <a:xfrm>
                    <a:off x="942554" y="4074623"/>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77" name="Line 54"/>
                  <p:cNvSpPr>
                    <a:spLocks noChangeShapeType="1"/>
                  </p:cNvSpPr>
                  <p:nvPr/>
                </p:nvSpPr>
                <p:spPr bwMode="auto">
                  <a:xfrm>
                    <a:off x="1072033" y="4074623"/>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78" name="Line 55"/>
                  <p:cNvSpPr>
                    <a:spLocks noChangeShapeType="1"/>
                  </p:cNvSpPr>
                  <p:nvPr/>
                </p:nvSpPr>
                <p:spPr bwMode="auto">
                  <a:xfrm>
                    <a:off x="1201511" y="4074623"/>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79" name="Line 56"/>
                  <p:cNvSpPr>
                    <a:spLocks noChangeShapeType="1"/>
                  </p:cNvSpPr>
                  <p:nvPr/>
                </p:nvSpPr>
                <p:spPr bwMode="auto">
                  <a:xfrm>
                    <a:off x="1330990" y="4074623"/>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80" name="Line 57"/>
                  <p:cNvSpPr>
                    <a:spLocks noChangeShapeType="1"/>
                  </p:cNvSpPr>
                  <p:nvPr/>
                </p:nvSpPr>
                <p:spPr bwMode="auto">
                  <a:xfrm>
                    <a:off x="1460468" y="4074623"/>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81" name="Line 58"/>
                  <p:cNvSpPr>
                    <a:spLocks noChangeShapeType="1"/>
                  </p:cNvSpPr>
                  <p:nvPr/>
                </p:nvSpPr>
                <p:spPr bwMode="auto">
                  <a:xfrm>
                    <a:off x="1588307" y="4074623"/>
                    <a:ext cx="819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82" name="Line 59"/>
                  <p:cNvSpPr>
                    <a:spLocks noChangeShapeType="1"/>
                  </p:cNvSpPr>
                  <p:nvPr/>
                </p:nvSpPr>
                <p:spPr bwMode="auto">
                  <a:xfrm>
                    <a:off x="1717786" y="4074623"/>
                    <a:ext cx="819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83" name="Line 60"/>
                  <p:cNvSpPr>
                    <a:spLocks noChangeShapeType="1"/>
                  </p:cNvSpPr>
                  <p:nvPr/>
                </p:nvSpPr>
                <p:spPr bwMode="auto">
                  <a:xfrm>
                    <a:off x="1847264" y="4074623"/>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84" name="Line 61"/>
                  <p:cNvSpPr>
                    <a:spLocks noChangeShapeType="1"/>
                  </p:cNvSpPr>
                  <p:nvPr/>
                </p:nvSpPr>
                <p:spPr bwMode="auto">
                  <a:xfrm>
                    <a:off x="1976743" y="4074623"/>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85" name="Line 62"/>
                  <p:cNvSpPr>
                    <a:spLocks noChangeShapeType="1"/>
                  </p:cNvSpPr>
                  <p:nvPr/>
                </p:nvSpPr>
                <p:spPr bwMode="auto">
                  <a:xfrm>
                    <a:off x="2106221" y="4074623"/>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86" name="Line 63"/>
                  <p:cNvSpPr>
                    <a:spLocks noChangeShapeType="1"/>
                  </p:cNvSpPr>
                  <p:nvPr/>
                </p:nvSpPr>
                <p:spPr bwMode="auto">
                  <a:xfrm>
                    <a:off x="2235700" y="4074623"/>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87" name="Line 64"/>
                  <p:cNvSpPr>
                    <a:spLocks noChangeShapeType="1"/>
                  </p:cNvSpPr>
                  <p:nvPr/>
                </p:nvSpPr>
                <p:spPr bwMode="auto">
                  <a:xfrm>
                    <a:off x="2363539" y="4074623"/>
                    <a:ext cx="819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88" name="Line 65"/>
                  <p:cNvSpPr>
                    <a:spLocks noChangeShapeType="1"/>
                  </p:cNvSpPr>
                  <p:nvPr/>
                </p:nvSpPr>
                <p:spPr bwMode="auto">
                  <a:xfrm>
                    <a:off x="2493017" y="4074623"/>
                    <a:ext cx="819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89" name="Line 66"/>
                  <p:cNvSpPr>
                    <a:spLocks noChangeShapeType="1"/>
                  </p:cNvSpPr>
                  <p:nvPr/>
                </p:nvSpPr>
                <p:spPr bwMode="auto">
                  <a:xfrm>
                    <a:off x="2622496" y="4074623"/>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grpSp>
            <p:grpSp>
              <p:nvGrpSpPr>
                <p:cNvPr id="236" name="Group 235"/>
                <p:cNvGrpSpPr/>
                <p:nvPr/>
              </p:nvGrpSpPr>
              <p:grpSpPr>
                <a:xfrm>
                  <a:off x="2589716" y="4024194"/>
                  <a:ext cx="65559" cy="1684346"/>
                  <a:chOff x="2589716" y="4024194"/>
                  <a:chExt cx="65559" cy="1684346"/>
                </a:xfrm>
              </p:grpSpPr>
              <p:sp>
                <p:nvSpPr>
                  <p:cNvPr id="167" name="Line 44"/>
                  <p:cNvSpPr>
                    <a:spLocks noChangeShapeType="1"/>
                  </p:cNvSpPr>
                  <p:nvPr/>
                </p:nvSpPr>
                <p:spPr bwMode="auto">
                  <a:xfrm flipV="1">
                    <a:off x="2622496" y="5582466"/>
                    <a:ext cx="0" cy="12607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68" name="Line 45"/>
                  <p:cNvSpPr>
                    <a:spLocks noChangeShapeType="1"/>
                  </p:cNvSpPr>
                  <p:nvPr/>
                </p:nvSpPr>
                <p:spPr bwMode="auto">
                  <a:xfrm flipV="1">
                    <a:off x="2622496" y="5385791"/>
                    <a:ext cx="0" cy="12355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69" name="Line 46"/>
                  <p:cNvSpPr>
                    <a:spLocks noChangeShapeType="1"/>
                  </p:cNvSpPr>
                  <p:nvPr/>
                </p:nvSpPr>
                <p:spPr bwMode="auto">
                  <a:xfrm flipV="1">
                    <a:off x="2622496" y="5186595"/>
                    <a:ext cx="0" cy="12355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70" name="Line 47"/>
                  <p:cNvSpPr>
                    <a:spLocks noChangeShapeType="1"/>
                  </p:cNvSpPr>
                  <p:nvPr/>
                </p:nvSpPr>
                <p:spPr bwMode="auto">
                  <a:xfrm flipV="1">
                    <a:off x="2622496" y="4987398"/>
                    <a:ext cx="0" cy="12355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71" name="Line 48"/>
                  <p:cNvSpPr>
                    <a:spLocks noChangeShapeType="1"/>
                  </p:cNvSpPr>
                  <p:nvPr/>
                </p:nvSpPr>
                <p:spPr bwMode="auto">
                  <a:xfrm flipV="1">
                    <a:off x="2622496" y="4788202"/>
                    <a:ext cx="0" cy="12355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72" name="Line 49"/>
                  <p:cNvSpPr>
                    <a:spLocks noChangeShapeType="1"/>
                  </p:cNvSpPr>
                  <p:nvPr/>
                </p:nvSpPr>
                <p:spPr bwMode="auto">
                  <a:xfrm flipV="1">
                    <a:off x="2622496" y="4589004"/>
                    <a:ext cx="0" cy="12355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73" name="Line 50"/>
                  <p:cNvSpPr>
                    <a:spLocks noChangeShapeType="1"/>
                  </p:cNvSpPr>
                  <p:nvPr/>
                </p:nvSpPr>
                <p:spPr bwMode="auto">
                  <a:xfrm flipV="1">
                    <a:off x="2622496" y="4389809"/>
                    <a:ext cx="0" cy="12607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74" name="Line 51"/>
                  <p:cNvSpPr>
                    <a:spLocks noChangeShapeType="1"/>
                  </p:cNvSpPr>
                  <p:nvPr/>
                </p:nvSpPr>
                <p:spPr bwMode="auto">
                  <a:xfrm flipV="1">
                    <a:off x="2622496" y="4193133"/>
                    <a:ext cx="0" cy="12355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8" name="Freeform 85"/>
                  <p:cNvSpPr>
                    <a:spLocks/>
                  </p:cNvSpPr>
                  <p:nvPr/>
                </p:nvSpPr>
                <p:spPr bwMode="auto">
                  <a:xfrm>
                    <a:off x="2589716" y="4024194"/>
                    <a:ext cx="65559" cy="98338"/>
                  </a:xfrm>
                  <a:custGeom>
                    <a:avLst/>
                    <a:gdLst>
                      <a:gd name="T0" fmla="*/ 40 w 40"/>
                      <a:gd name="T1" fmla="*/ 20 h 39"/>
                      <a:gd name="T2" fmla="*/ 40 w 40"/>
                      <a:gd name="T3" fmla="*/ 20 h 39"/>
                      <a:gd name="T4" fmla="*/ 40 w 40"/>
                      <a:gd name="T5" fmla="*/ 27 h 39"/>
                      <a:gd name="T6" fmla="*/ 35 w 40"/>
                      <a:gd name="T7" fmla="*/ 32 h 39"/>
                      <a:gd name="T8" fmla="*/ 28 w 40"/>
                      <a:gd name="T9" fmla="*/ 37 h 39"/>
                      <a:gd name="T10" fmla="*/ 20 w 40"/>
                      <a:gd name="T11" fmla="*/ 39 h 39"/>
                      <a:gd name="T12" fmla="*/ 20 w 40"/>
                      <a:gd name="T13" fmla="*/ 39 h 39"/>
                      <a:gd name="T14" fmla="*/ 13 w 40"/>
                      <a:gd name="T15" fmla="*/ 37 h 39"/>
                      <a:gd name="T16" fmla="*/ 8 w 40"/>
                      <a:gd name="T17" fmla="*/ 32 h 39"/>
                      <a:gd name="T18" fmla="*/ 3 w 40"/>
                      <a:gd name="T19" fmla="*/ 27 h 39"/>
                      <a:gd name="T20" fmla="*/ 0 w 40"/>
                      <a:gd name="T21" fmla="*/ 20 h 39"/>
                      <a:gd name="T22" fmla="*/ 0 w 40"/>
                      <a:gd name="T23" fmla="*/ 20 h 39"/>
                      <a:gd name="T24" fmla="*/ 3 w 40"/>
                      <a:gd name="T25" fmla="*/ 10 h 39"/>
                      <a:gd name="T26" fmla="*/ 8 w 40"/>
                      <a:gd name="T27" fmla="*/ 5 h 39"/>
                      <a:gd name="T28" fmla="*/ 13 w 40"/>
                      <a:gd name="T29" fmla="*/ 0 h 39"/>
                      <a:gd name="T30" fmla="*/ 20 w 40"/>
                      <a:gd name="T31" fmla="*/ 0 h 39"/>
                      <a:gd name="T32" fmla="*/ 20 w 40"/>
                      <a:gd name="T33" fmla="*/ 0 h 39"/>
                      <a:gd name="T34" fmla="*/ 28 w 40"/>
                      <a:gd name="T35" fmla="*/ 0 h 39"/>
                      <a:gd name="T36" fmla="*/ 35 w 40"/>
                      <a:gd name="T37" fmla="*/ 5 h 39"/>
                      <a:gd name="T38" fmla="*/ 40 w 40"/>
                      <a:gd name="T39" fmla="*/ 10 h 39"/>
                      <a:gd name="T40" fmla="*/ 40 w 40"/>
                      <a:gd name="T41" fmla="*/ 20 h 39"/>
                      <a:gd name="T42" fmla="*/ 40 w 40"/>
                      <a:gd name="T43"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39">
                        <a:moveTo>
                          <a:pt x="40" y="20"/>
                        </a:moveTo>
                        <a:lnTo>
                          <a:pt x="40" y="20"/>
                        </a:lnTo>
                        <a:lnTo>
                          <a:pt x="40" y="27"/>
                        </a:lnTo>
                        <a:lnTo>
                          <a:pt x="35" y="32"/>
                        </a:lnTo>
                        <a:lnTo>
                          <a:pt x="28" y="37"/>
                        </a:lnTo>
                        <a:lnTo>
                          <a:pt x="20" y="39"/>
                        </a:lnTo>
                        <a:lnTo>
                          <a:pt x="20" y="39"/>
                        </a:lnTo>
                        <a:lnTo>
                          <a:pt x="13" y="37"/>
                        </a:lnTo>
                        <a:lnTo>
                          <a:pt x="8" y="32"/>
                        </a:lnTo>
                        <a:lnTo>
                          <a:pt x="3" y="27"/>
                        </a:lnTo>
                        <a:lnTo>
                          <a:pt x="0" y="20"/>
                        </a:lnTo>
                        <a:lnTo>
                          <a:pt x="0" y="20"/>
                        </a:lnTo>
                        <a:lnTo>
                          <a:pt x="3" y="10"/>
                        </a:lnTo>
                        <a:lnTo>
                          <a:pt x="8" y="5"/>
                        </a:lnTo>
                        <a:lnTo>
                          <a:pt x="13" y="0"/>
                        </a:lnTo>
                        <a:lnTo>
                          <a:pt x="20" y="0"/>
                        </a:lnTo>
                        <a:lnTo>
                          <a:pt x="20" y="0"/>
                        </a:lnTo>
                        <a:lnTo>
                          <a:pt x="28" y="0"/>
                        </a:lnTo>
                        <a:lnTo>
                          <a:pt x="35" y="5"/>
                        </a:lnTo>
                        <a:lnTo>
                          <a:pt x="40" y="10"/>
                        </a:lnTo>
                        <a:lnTo>
                          <a:pt x="40" y="20"/>
                        </a:lnTo>
                        <a:lnTo>
                          <a:pt x="4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grpSp>
          </p:grpSp>
        </p:grpSp>
      </p:grpSp>
      <p:grpSp>
        <p:nvGrpSpPr>
          <p:cNvPr id="241" name="Group 240"/>
          <p:cNvGrpSpPr/>
          <p:nvPr/>
        </p:nvGrpSpPr>
        <p:grpSpPr>
          <a:xfrm>
            <a:off x="1082983" y="2841361"/>
            <a:ext cx="3967492" cy="2179530"/>
            <a:chOff x="942554" y="1888504"/>
            <a:chExt cx="3967492" cy="2795817"/>
          </a:xfrm>
        </p:grpSpPr>
        <p:sp>
          <p:nvSpPr>
            <p:cNvPr id="137" name="Rectangle 10"/>
            <p:cNvSpPr>
              <a:spLocks noChangeArrowheads="1"/>
            </p:cNvSpPr>
            <p:nvPr/>
          </p:nvSpPr>
          <p:spPr bwMode="auto">
            <a:xfrm>
              <a:off x="3747868" y="4407958"/>
              <a:ext cx="1162178" cy="2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Social benefit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07" name="Line 84"/>
            <p:cNvSpPr>
              <a:spLocks noChangeShapeType="1"/>
            </p:cNvSpPr>
            <p:nvPr/>
          </p:nvSpPr>
          <p:spPr bwMode="auto">
            <a:xfrm>
              <a:off x="942554" y="1888504"/>
              <a:ext cx="2730518" cy="2657637"/>
            </a:xfrm>
            <a:prstGeom prst="line">
              <a:avLst/>
            </a:prstGeom>
            <a:noFill/>
            <a:ln w="38100">
              <a:solidFill>
                <a:srgbClr val="E5A27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16" name="Freeform 103"/>
            <p:cNvSpPr>
              <a:spLocks/>
            </p:cNvSpPr>
            <p:nvPr/>
          </p:nvSpPr>
          <p:spPr bwMode="auto">
            <a:xfrm>
              <a:off x="1560445" y="2652510"/>
              <a:ext cx="77032" cy="166417"/>
            </a:xfrm>
            <a:custGeom>
              <a:avLst/>
              <a:gdLst>
                <a:gd name="T0" fmla="*/ 25 w 47"/>
                <a:gd name="T1" fmla="*/ 0 h 66"/>
                <a:gd name="T2" fmla="*/ 0 w 47"/>
                <a:gd name="T3" fmla="*/ 66 h 66"/>
                <a:gd name="T4" fmla="*/ 0 w 47"/>
                <a:gd name="T5" fmla="*/ 66 h 66"/>
                <a:gd name="T6" fmla="*/ 5 w 47"/>
                <a:gd name="T7" fmla="*/ 64 h 66"/>
                <a:gd name="T8" fmla="*/ 15 w 47"/>
                <a:gd name="T9" fmla="*/ 59 h 66"/>
                <a:gd name="T10" fmla="*/ 22 w 47"/>
                <a:gd name="T11" fmla="*/ 59 h 66"/>
                <a:gd name="T12" fmla="*/ 30 w 47"/>
                <a:gd name="T13" fmla="*/ 59 h 66"/>
                <a:gd name="T14" fmla="*/ 40 w 47"/>
                <a:gd name="T15" fmla="*/ 61 h 66"/>
                <a:gd name="T16" fmla="*/ 47 w 47"/>
                <a:gd name="T17" fmla="*/ 66 h 66"/>
                <a:gd name="T18" fmla="*/ 25 w 47"/>
                <a:gd name="T1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66">
                  <a:moveTo>
                    <a:pt x="25" y="0"/>
                  </a:moveTo>
                  <a:lnTo>
                    <a:pt x="0" y="66"/>
                  </a:lnTo>
                  <a:lnTo>
                    <a:pt x="0" y="66"/>
                  </a:lnTo>
                  <a:lnTo>
                    <a:pt x="5" y="64"/>
                  </a:lnTo>
                  <a:lnTo>
                    <a:pt x="15" y="59"/>
                  </a:lnTo>
                  <a:lnTo>
                    <a:pt x="22" y="59"/>
                  </a:lnTo>
                  <a:lnTo>
                    <a:pt x="30" y="59"/>
                  </a:lnTo>
                  <a:lnTo>
                    <a:pt x="40" y="61"/>
                  </a:lnTo>
                  <a:lnTo>
                    <a:pt x="47" y="66"/>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17" name="Freeform 104"/>
            <p:cNvSpPr>
              <a:spLocks/>
            </p:cNvSpPr>
            <p:nvPr/>
          </p:nvSpPr>
          <p:spPr bwMode="auto">
            <a:xfrm>
              <a:off x="1560445" y="2652510"/>
              <a:ext cx="77032" cy="166417"/>
            </a:xfrm>
            <a:custGeom>
              <a:avLst/>
              <a:gdLst>
                <a:gd name="T0" fmla="*/ 25 w 47"/>
                <a:gd name="T1" fmla="*/ 0 h 66"/>
                <a:gd name="T2" fmla="*/ 0 w 47"/>
                <a:gd name="T3" fmla="*/ 66 h 66"/>
                <a:gd name="T4" fmla="*/ 0 w 47"/>
                <a:gd name="T5" fmla="*/ 66 h 66"/>
                <a:gd name="T6" fmla="*/ 5 w 47"/>
                <a:gd name="T7" fmla="*/ 64 h 66"/>
                <a:gd name="T8" fmla="*/ 15 w 47"/>
                <a:gd name="T9" fmla="*/ 59 h 66"/>
                <a:gd name="T10" fmla="*/ 22 w 47"/>
                <a:gd name="T11" fmla="*/ 59 h 66"/>
                <a:gd name="T12" fmla="*/ 30 w 47"/>
                <a:gd name="T13" fmla="*/ 59 h 66"/>
                <a:gd name="T14" fmla="*/ 40 w 47"/>
                <a:gd name="T15" fmla="*/ 61 h 66"/>
                <a:gd name="T16" fmla="*/ 47 w 47"/>
                <a:gd name="T17" fmla="*/ 66 h 66"/>
                <a:gd name="T18" fmla="*/ 25 w 47"/>
                <a:gd name="T1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66">
                  <a:moveTo>
                    <a:pt x="25" y="0"/>
                  </a:moveTo>
                  <a:lnTo>
                    <a:pt x="0" y="66"/>
                  </a:lnTo>
                  <a:lnTo>
                    <a:pt x="0" y="66"/>
                  </a:lnTo>
                  <a:lnTo>
                    <a:pt x="5" y="64"/>
                  </a:lnTo>
                  <a:lnTo>
                    <a:pt x="15" y="59"/>
                  </a:lnTo>
                  <a:lnTo>
                    <a:pt x="22" y="59"/>
                  </a:lnTo>
                  <a:lnTo>
                    <a:pt x="30" y="59"/>
                  </a:lnTo>
                  <a:lnTo>
                    <a:pt x="40" y="61"/>
                  </a:lnTo>
                  <a:lnTo>
                    <a:pt x="47" y="66"/>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18" name="Line 105"/>
            <p:cNvSpPr>
              <a:spLocks noChangeShapeType="1"/>
            </p:cNvSpPr>
            <p:nvPr/>
          </p:nvSpPr>
          <p:spPr bwMode="auto">
            <a:xfrm>
              <a:off x="1601419" y="2725634"/>
              <a:ext cx="0" cy="229455"/>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grpSp>
      <p:grpSp>
        <p:nvGrpSpPr>
          <p:cNvPr id="284" name="Group 283"/>
          <p:cNvGrpSpPr/>
          <p:nvPr/>
        </p:nvGrpSpPr>
        <p:grpSpPr>
          <a:xfrm>
            <a:off x="626422" y="4274327"/>
            <a:ext cx="2685423" cy="1784042"/>
            <a:chOff x="485993" y="3726659"/>
            <a:chExt cx="2685423" cy="2288502"/>
          </a:xfrm>
        </p:grpSpPr>
        <p:sp>
          <p:nvSpPr>
            <p:cNvPr id="161" name="Line 38"/>
            <p:cNvSpPr>
              <a:spLocks noChangeShapeType="1"/>
            </p:cNvSpPr>
            <p:nvPr/>
          </p:nvSpPr>
          <p:spPr bwMode="auto">
            <a:xfrm flipV="1">
              <a:off x="2961761" y="4788202"/>
              <a:ext cx="0" cy="12355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grpSp>
          <p:nvGrpSpPr>
            <p:cNvPr id="243" name="Group 242"/>
            <p:cNvGrpSpPr/>
            <p:nvPr/>
          </p:nvGrpSpPr>
          <p:grpSpPr>
            <a:xfrm>
              <a:off x="485993" y="3726659"/>
              <a:ext cx="2685423" cy="2288502"/>
              <a:chOff x="485993" y="3726659"/>
              <a:chExt cx="2685423" cy="2288502"/>
            </a:xfrm>
          </p:grpSpPr>
          <p:sp>
            <p:nvSpPr>
              <p:cNvPr id="140" name="Freeform 13"/>
              <p:cNvSpPr>
                <a:spLocks/>
              </p:cNvSpPr>
              <p:nvPr/>
            </p:nvSpPr>
            <p:spPr bwMode="auto">
              <a:xfrm>
                <a:off x="2784753" y="5297540"/>
                <a:ext cx="99977" cy="110945"/>
              </a:xfrm>
              <a:custGeom>
                <a:avLst/>
                <a:gdLst>
                  <a:gd name="T0" fmla="*/ 61 w 61"/>
                  <a:gd name="T1" fmla="*/ 22 h 44"/>
                  <a:gd name="T2" fmla="*/ 0 w 61"/>
                  <a:gd name="T3" fmla="*/ 0 h 44"/>
                  <a:gd name="T4" fmla="*/ 0 w 61"/>
                  <a:gd name="T5" fmla="*/ 0 h 44"/>
                  <a:gd name="T6" fmla="*/ 2 w 61"/>
                  <a:gd name="T7" fmla="*/ 2 h 44"/>
                  <a:gd name="T8" fmla="*/ 7 w 61"/>
                  <a:gd name="T9" fmla="*/ 12 h 44"/>
                  <a:gd name="T10" fmla="*/ 7 w 61"/>
                  <a:gd name="T11" fmla="*/ 20 h 44"/>
                  <a:gd name="T12" fmla="*/ 7 w 61"/>
                  <a:gd name="T13" fmla="*/ 27 h 44"/>
                  <a:gd name="T14" fmla="*/ 5 w 61"/>
                  <a:gd name="T15" fmla="*/ 37 h 44"/>
                  <a:gd name="T16" fmla="*/ 0 w 61"/>
                  <a:gd name="T17" fmla="*/ 44 h 44"/>
                  <a:gd name="T18" fmla="*/ 61 w 61"/>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44">
                    <a:moveTo>
                      <a:pt x="61" y="22"/>
                    </a:moveTo>
                    <a:lnTo>
                      <a:pt x="0" y="0"/>
                    </a:lnTo>
                    <a:lnTo>
                      <a:pt x="0" y="0"/>
                    </a:lnTo>
                    <a:lnTo>
                      <a:pt x="2" y="2"/>
                    </a:lnTo>
                    <a:lnTo>
                      <a:pt x="7" y="12"/>
                    </a:lnTo>
                    <a:lnTo>
                      <a:pt x="7" y="20"/>
                    </a:lnTo>
                    <a:lnTo>
                      <a:pt x="7" y="27"/>
                    </a:lnTo>
                    <a:lnTo>
                      <a:pt x="5" y="37"/>
                    </a:lnTo>
                    <a:lnTo>
                      <a:pt x="0" y="44"/>
                    </a:lnTo>
                    <a:lnTo>
                      <a:pt x="61"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41" name="Freeform 14"/>
              <p:cNvSpPr>
                <a:spLocks/>
              </p:cNvSpPr>
              <p:nvPr/>
            </p:nvSpPr>
            <p:spPr bwMode="auto">
              <a:xfrm>
                <a:off x="2784753" y="5297540"/>
                <a:ext cx="99977" cy="110945"/>
              </a:xfrm>
              <a:custGeom>
                <a:avLst/>
                <a:gdLst>
                  <a:gd name="T0" fmla="*/ 61 w 61"/>
                  <a:gd name="T1" fmla="*/ 22 h 44"/>
                  <a:gd name="T2" fmla="*/ 0 w 61"/>
                  <a:gd name="T3" fmla="*/ 0 h 44"/>
                  <a:gd name="T4" fmla="*/ 0 w 61"/>
                  <a:gd name="T5" fmla="*/ 0 h 44"/>
                  <a:gd name="T6" fmla="*/ 2 w 61"/>
                  <a:gd name="T7" fmla="*/ 2 h 44"/>
                  <a:gd name="T8" fmla="*/ 7 w 61"/>
                  <a:gd name="T9" fmla="*/ 12 h 44"/>
                  <a:gd name="T10" fmla="*/ 7 w 61"/>
                  <a:gd name="T11" fmla="*/ 20 h 44"/>
                  <a:gd name="T12" fmla="*/ 7 w 61"/>
                  <a:gd name="T13" fmla="*/ 27 h 44"/>
                  <a:gd name="T14" fmla="*/ 5 w 61"/>
                  <a:gd name="T15" fmla="*/ 37 h 44"/>
                  <a:gd name="T16" fmla="*/ 0 w 61"/>
                  <a:gd name="T17" fmla="*/ 44 h 44"/>
                  <a:gd name="T18" fmla="*/ 61 w 61"/>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44">
                    <a:moveTo>
                      <a:pt x="61" y="22"/>
                    </a:moveTo>
                    <a:lnTo>
                      <a:pt x="0" y="0"/>
                    </a:lnTo>
                    <a:lnTo>
                      <a:pt x="0" y="0"/>
                    </a:lnTo>
                    <a:lnTo>
                      <a:pt x="2" y="2"/>
                    </a:lnTo>
                    <a:lnTo>
                      <a:pt x="7" y="12"/>
                    </a:lnTo>
                    <a:lnTo>
                      <a:pt x="7" y="20"/>
                    </a:lnTo>
                    <a:lnTo>
                      <a:pt x="7" y="27"/>
                    </a:lnTo>
                    <a:lnTo>
                      <a:pt x="5" y="37"/>
                    </a:lnTo>
                    <a:lnTo>
                      <a:pt x="0" y="44"/>
                    </a:lnTo>
                    <a:lnTo>
                      <a:pt x="61"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42" name="Line 15"/>
              <p:cNvSpPr>
                <a:spLocks noChangeShapeType="1"/>
              </p:cNvSpPr>
              <p:nvPr/>
            </p:nvSpPr>
            <p:spPr bwMode="auto">
              <a:xfrm flipH="1">
                <a:off x="2694610" y="5353013"/>
                <a:ext cx="14586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43" name="Freeform 16"/>
              <p:cNvSpPr>
                <a:spLocks/>
              </p:cNvSpPr>
              <p:nvPr/>
            </p:nvSpPr>
            <p:spPr bwMode="auto">
              <a:xfrm>
                <a:off x="1039254" y="3875427"/>
                <a:ext cx="60642" cy="131117"/>
              </a:xfrm>
              <a:custGeom>
                <a:avLst/>
                <a:gdLst>
                  <a:gd name="T0" fmla="*/ 18 w 37"/>
                  <a:gd name="T1" fmla="*/ 0 h 52"/>
                  <a:gd name="T2" fmla="*/ 0 w 37"/>
                  <a:gd name="T3" fmla="*/ 52 h 52"/>
                  <a:gd name="T4" fmla="*/ 0 w 37"/>
                  <a:gd name="T5" fmla="*/ 52 h 52"/>
                  <a:gd name="T6" fmla="*/ 3 w 37"/>
                  <a:gd name="T7" fmla="*/ 49 h 52"/>
                  <a:gd name="T8" fmla="*/ 10 w 37"/>
                  <a:gd name="T9" fmla="*/ 47 h 52"/>
                  <a:gd name="T10" fmla="*/ 23 w 37"/>
                  <a:gd name="T11" fmla="*/ 47 h 52"/>
                  <a:gd name="T12" fmla="*/ 30 w 37"/>
                  <a:gd name="T13" fmla="*/ 47 h 52"/>
                  <a:gd name="T14" fmla="*/ 37 w 37"/>
                  <a:gd name="T15" fmla="*/ 52 h 52"/>
                  <a:gd name="T16" fmla="*/ 18 w 37"/>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2">
                    <a:moveTo>
                      <a:pt x="18" y="0"/>
                    </a:moveTo>
                    <a:lnTo>
                      <a:pt x="0" y="52"/>
                    </a:lnTo>
                    <a:lnTo>
                      <a:pt x="0" y="52"/>
                    </a:lnTo>
                    <a:lnTo>
                      <a:pt x="3" y="49"/>
                    </a:lnTo>
                    <a:lnTo>
                      <a:pt x="10" y="47"/>
                    </a:lnTo>
                    <a:lnTo>
                      <a:pt x="23" y="47"/>
                    </a:lnTo>
                    <a:lnTo>
                      <a:pt x="30" y="47"/>
                    </a:lnTo>
                    <a:lnTo>
                      <a:pt x="37" y="52"/>
                    </a:lnTo>
                    <a:lnTo>
                      <a:pt x="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44" name="Freeform 17"/>
              <p:cNvSpPr>
                <a:spLocks/>
              </p:cNvSpPr>
              <p:nvPr/>
            </p:nvSpPr>
            <p:spPr bwMode="auto">
              <a:xfrm>
                <a:off x="1039254" y="3875427"/>
                <a:ext cx="60642" cy="131117"/>
              </a:xfrm>
              <a:custGeom>
                <a:avLst/>
                <a:gdLst>
                  <a:gd name="T0" fmla="*/ 18 w 37"/>
                  <a:gd name="T1" fmla="*/ 0 h 52"/>
                  <a:gd name="T2" fmla="*/ 0 w 37"/>
                  <a:gd name="T3" fmla="*/ 52 h 52"/>
                  <a:gd name="T4" fmla="*/ 0 w 37"/>
                  <a:gd name="T5" fmla="*/ 52 h 52"/>
                  <a:gd name="T6" fmla="*/ 3 w 37"/>
                  <a:gd name="T7" fmla="*/ 49 h 52"/>
                  <a:gd name="T8" fmla="*/ 10 w 37"/>
                  <a:gd name="T9" fmla="*/ 47 h 52"/>
                  <a:gd name="T10" fmla="*/ 23 w 37"/>
                  <a:gd name="T11" fmla="*/ 47 h 52"/>
                  <a:gd name="T12" fmla="*/ 30 w 37"/>
                  <a:gd name="T13" fmla="*/ 47 h 52"/>
                  <a:gd name="T14" fmla="*/ 37 w 37"/>
                  <a:gd name="T15" fmla="*/ 52 h 52"/>
                  <a:gd name="T16" fmla="*/ 18 w 37"/>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2">
                    <a:moveTo>
                      <a:pt x="18" y="0"/>
                    </a:moveTo>
                    <a:lnTo>
                      <a:pt x="0" y="52"/>
                    </a:lnTo>
                    <a:lnTo>
                      <a:pt x="0" y="52"/>
                    </a:lnTo>
                    <a:lnTo>
                      <a:pt x="3" y="49"/>
                    </a:lnTo>
                    <a:lnTo>
                      <a:pt x="10" y="47"/>
                    </a:lnTo>
                    <a:lnTo>
                      <a:pt x="23" y="47"/>
                    </a:lnTo>
                    <a:lnTo>
                      <a:pt x="30" y="47"/>
                    </a:lnTo>
                    <a:lnTo>
                      <a:pt x="37" y="52"/>
                    </a:lnTo>
                    <a:lnTo>
                      <a:pt x="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45" name="Line 18"/>
              <p:cNvSpPr>
                <a:spLocks noChangeShapeType="1"/>
              </p:cNvSpPr>
              <p:nvPr/>
            </p:nvSpPr>
            <p:spPr bwMode="auto">
              <a:xfrm>
                <a:off x="1068755" y="3938463"/>
                <a:ext cx="0" cy="110945"/>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50" name="Rectangle 23"/>
              <p:cNvSpPr>
                <a:spLocks noChangeArrowheads="1"/>
              </p:cNvSpPr>
              <p:nvPr/>
            </p:nvSpPr>
            <p:spPr bwMode="auto">
              <a:xfrm>
                <a:off x="485993" y="3726659"/>
                <a:ext cx="447238" cy="2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1,750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4" name="Rectangle 27"/>
              <p:cNvSpPr>
                <a:spLocks noChangeArrowheads="1"/>
              </p:cNvSpPr>
              <p:nvPr/>
            </p:nvSpPr>
            <p:spPr bwMode="auto">
              <a:xfrm>
                <a:off x="2873257" y="5738798"/>
                <a:ext cx="298159" cy="2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360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7" name="Line 34"/>
              <p:cNvSpPr>
                <a:spLocks noChangeShapeType="1"/>
              </p:cNvSpPr>
              <p:nvPr/>
            </p:nvSpPr>
            <p:spPr bwMode="auto">
              <a:xfrm flipV="1">
                <a:off x="2961761" y="5582466"/>
                <a:ext cx="0" cy="12607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58" name="Line 35"/>
              <p:cNvSpPr>
                <a:spLocks noChangeShapeType="1"/>
              </p:cNvSpPr>
              <p:nvPr/>
            </p:nvSpPr>
            <p:spPr bwMode="auto">
              <a:xfrm flipV="1">
                <a:off x="2961761" y="5385791"/>
                <a:ext cx="0" cy="12355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59" name="Line 36"/>
              <p:cNvSpPr>
                <a:spLocks noChangeShapeType="1"/>
              </p:cNvSpPr>
              <p:nvPr/>
            </p:nvSpPr>
            <p:spPr bwMode="auto">
              <a:xfrm flipV="1">
                <a:off x="2961761" y="5186595"/>
                <a:ext cx="0" cy="12355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60" name="Line 37"/>
              <p:cNvSpPr>
                <a:spLocks noChangeShapeType="1"/>
              </p:cNvSpPr>
              <p:nvPr/>
            </p:nvSpPr>
            <p:spPr bwMode="auto">
              <a:xfrm flipV="1">
                <a:off x="2961761" y="4987398"/>
                <a:ext cx="0" cy="12355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62" name="Line 39"/>
              <p:cNvSpPr>
                <a:spLocks noChangeShapeType="1"/>
              </p:cNvSpPr>
              <p:nvPr/>
            </p:nvSpPr>
            <p:spPr bwMode="auto">
              <a:xfrm flipV="1">
                <a:off x="2961761" y="4589004"/>
                <a:ext cx="0" cy="12355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63" name="Line 40"/>
              <p:cNvSpPr>
                <a:spLocks noChangeShapeType="1"/>
              </p:cNvSpPr>
              <p:nvPr/>
            </p:nvSpPr>
            <p:spPr bwMode="auto">
              <a:xfrm flipV="1">
                <a:off x="2961761" y="4389809"/>
                <a:ext cx="0" cy="12607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64" name="Line 41"/>
              <p:cNvSpPr>
                <a:spLocks noChangeShapeType="1"/>
              </p:cNvSpPr>
              <p:nvPr/>
            </p:nvSpPr>
            <p:spPr bwMode="auto">
              <a:xfrm flipV="1">
                <a:off x="2961761" y="4193133"/>
                <a:ext cx="0" cy="12355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65" name="Line 42"/>
              <p:cNvSpPr>
                <a:spLocks noChangeShapeType="1"/>
              </p:cNvSpPr>
              <p:nvPr/>
            </p:nvSpPr>
            <p:spPr bwMode="auto">
              <a:xfrm flipV="1">
                <a:off x="2961761" y="3993936"/>
                <a:ext cx="0" cy="12355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66" name="Line 43"/>
              <p:cNvSpPr>
                <a:spLocks noChangeShapeType="1"/>
              </p:cNvSpPr>
              <p:nvPr/>
            </p:nvSpPr>
            <p:spPr bwMode="auto">
              <a:xfrm flipV="1">
                <a:off x="2961761" y="3850212"/>
                <a:ext cx="0" cy="6808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90" name="Line 67"/>
              <p:cNvSpPr>
                <a:spLocks noChangeShapeType="1"/>
              </p:cNvSpPr>
              <p:nvPr/>
            </p:nvSpPr>
            <p:spPr bwMode="auto">
              <a:xfrm>
                <a:off x="942554" y="3850212"/>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91" name="Line 68"/>
              <p:cNvSpPr>
                <a:spLocks noChangeShapeType="1"/>
              </p:cNvSpPr>
              <p:nvPr/>
            </p:nvSpPr>
            <p:spPr bwMode="auto">
              <a:xfrm>
                <a:off x="1072033" y="3850212"/>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92" name="Line 69"/>
              <p:cNvSpPr>
                <a:spLocks noChangeShapeType="1"/>
              </p:cNvSpPr>
              <p:nvPr/>
            </p:nvSpPr>
            <p:spPr bwMode="auto">
              <a:xfrm>
                <a:off x="1201511" y="3850212"/>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93" name="Line 70"/>
              <p:cNvSpPr>
                <a:spLocks noChangeShapeType="1"/>
              </p:cNvSpPr>
              <p:nvPr/>
            </p:nvSpPr>
            <p:spPr bwMode="auto">
              <a:xfrm>
                <a:off x="1330990" y="3850212"/>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94" name="Line 71"/>
              <p:cNvSpPr>
                <a:spLocks noChangeShapeType="1"/>
              </p:cNvSpPr>
              <p:nvPr/>
            </p:nvSpPr>
            <p:spPr bwMode="auto">
              <a:xfrm>
                <a:off x="1460468" y="3850212"/>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95" name="Line 72"/>
              <p:cNvSpPr>
                <a:spLocks noChangeShapeType="1"/>
              </p:cNvSpPr>
              <p:nvPr/>
            </p:nvSpPr>
            <p:spPr bwMode="auto">
              <a:xfrm>
                <a:off x="1588307" y="3850212"/>
                <a:ext cx="819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96" name="Line 73"/>
              <p:cNvSpPr>
                <a:spLocks noChangeShapeType="1"/>
              </p:cNvSpPr>
              <p:nvPr/>
            </p:nvSpPr>
            <p:spPr bwMode="auto">
              <a:xfrm>
                <a:off x="1717786" y="3850212"/>
                <a:ext cx="819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97" name="Line 74"/>
              <p:cNvSpPr>
                <a:spLocks noChangeShapeType="1"/>
              </p:cNvSpPr>
              <p:nvPr/>
            </p:nvSpPr>
            <p:spPr bwMode="auto">
              <a:xfrm>
                <a:off x="1847264" y="3850212"/>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98" name="Line 75"/>
              <p:cNvSpPr>
                <a:spLocks noChangeShapeType="1"/>
              </p:cNvSpPr>
              <p:nvPr/>
            </p:nvSpPr>
            <p:spPr bwMode="auto">
              <a:xfrm>
                <a:off x="1976743" y="3850212"/>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99" name="Line 76"/>
              <p:cNvSpPr>
                <a:spLocks noChangeShapeType="1"/>
              </p:cNvSpPr>
              <p:nvPr/>
            </p:nvSpPr>
            <p:spPr bwMode="auto">
              <a:xfrm>
                <a:off x="2106221" y="3850212"/>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0" name="Line 77"/>
              <p:cNvSpPr>
                <a:spLocks noChangeShapeType="1"/>
              </p:cNvSpPr>
              <p:nvPr/>
            </p:nvSpPr>
            <p:spPr bwMode="auto">
              <a:xfrm>
                <a:off x="2235700" y="3850212"/>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1" name="Line 78"/>
              <p:cNvSpPr>
                <a:spLocks noChangeShapeType="1"/>
              </p:cNvSpPr>
              <p:nvPr/>
            </p:nvSpPr>
            <p:spPr bwMode="auto">
              <a:xfrm>
                <a:off x="2363539" y="3850212"/>
                <a:ext cx="819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2" name="Line 79"/>
              <p:cNvSpPr>
                <a:spLocks noChangeShapeType="1"/>
              </p:cNvSpPr>
              <p:nvPr/>
            </p:nvSpPr>
            <p:spPr bwMode="auto">
              <a:xfrm>
                <a:off x="2493017" y="3850212"/>
                <a:ext cx="819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3" name="Line 80"/>
              <p:cNvSpPr>
                <a:spLocks noChangeShapeType="1"/>
              </p:cNvSpPr>
              <p:nvPr/>
            </p:nvSpPr>
            <p:spPr bwMode="auto">
              <a:xfrm>
                <a:off x="2622496" y="3850212"/>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4" name="Line 81"/>
              <p:cNvSpPr>
                <a:spLocks noChangeShapeType="1"/>
              </p:cNvSpPr>
              <p:nvPr/>
            </p:nvSpPr>
            <p:spPr bwMode="auto">
              <a:xfrm>
                <a:off x="2751974" y="3850212"/>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5" name="Line 82"/>
              <p:cNvSpPr>
                <a:spLocks noChangeShapeType="1"/>
              </p:cNvSpPr>
              <p:nvPr/>
            </p:nvSpPr>
            <p:spPr bwMode="auto">
              <a:xfrm>
                <a:off x="2881452" y="3850212"/>
                <a:ext cx="803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9" name="Freeform 86"/>
              <p:cNvSpPr>
                <a:spLocks/>
              </p:cNvSpPr>
              <p:nvPr/>
            </p:nvSpPr>
            <p:spPr bwMode="auto">
              <a:xfrm>
                <a:off x="2928982" y="3799783"/>
                <a:ext cx="65559" cy="100859"/>
              </a:xfrm>
              <a:custGeom>
                <a:avLst/>
                <a:gdLst>
                  <a:gd name="T0" fmla="*/ 40 w 40"/>
                  <a:gd name="T1" fmla="*/ 20 h 40"/>
                  <a:gd name="T2" fmla="*/ 40 w 40"/>
                  <a:gd name="T3" fmla="*/ 20 h 40"/>
                  <a:gd name="T4" fmla="*/ 37 w 40"/>
                  <a:gd name="T5" fmla="*/ 30 h 40"/>
                  <a:gd name="T6" fmla="*/ 32 w 40"/>
                  <a:gd name="T7" fmla="*/ 35 h 40"/>
                  <a:gd name="T8" fmla="*/ 27 w 40"/>
                  <a:gd name="T9" fmla="*/ 40 h 40"/>
                  <a:gd name="T10" fmla="*/ 20 w 40"/>
                  <a:gd name="T11" fmla="*/ 40 h 40"/>
                  <a:gd name="T12" fmla="*/ 20 w 40"/>
                  <a:gd name="T13" fmla="*/ 40 h 40"/>
                  <a:gd name="T14" fmla="*/ 10 w 40"/>
                  <a:gd name="T15" fmla="*/ 40 h 40"/>
                  <a:gd name="T16" fmla="*/ 5 w 40"/>
                  <a:gd name="T17" fmla="*/ 35 h 40"/>
                  <a:gd name="T18" fmla="*/ 0 w 40"/>
                  <a:gd name="T19" fmla="*/ 30 h 40"/>
                  <a:gd name="T20" fmla="*/ 0 w 40"/>
                  <a:gd name="T21" fmla="*/ 20 h 40"/>
                  <a:gd name="T22" fmla="*/ 0 w 40"/>
                  <a:gd name="T23" fmla="*/ 20 h 40"/>
                  <a:gd name="T24" fmla="*/ 0 w 40"/>
                  <a:gd name="T25" fmla="*/ 13 h 40"/>
                  <a:gd name="T26" fmla="*/ 5 w 40"/>
                  <a:gd name="T27" fmla="*/ 8 h 40"/>
                  <a:gd name="T28" fmla="*/ 10 w 40"/>
                  <a:gd name="T29" fmla="*/ 3 h 40"/>
                  <a:gd name="T30" fmla="*/ 20 w 40"/>
                  <a:gd name="T31" fmla="*/ 0 h 40"/>
                  <a:gd name="T32" fmla="*/ 20 w 40"/>
                  <a:gd name="T33" fmla="*/ 0 h 40"/>
                  <a:gd name="T34" fmla="*/ 27 w 40"/>
                  <a:gd name="T35" fmla="*/ 3 h 40"/>
                  <a:gd name="T36" fmla="*/ 32 w 40"/>
                  <a:gd name="T37" fmla="*/ 8 h 40"/>
                  <a:gd name="T38" fmla="*/ 37 w 40"/>
                  <a:gd name="T39" fmla="*/ 13 h 40"/>
                  <a:gd name="T40" fmla="*/ 40 w 40"/>
                  <a:gd name="T41" fmla="*/ 20 h 40"/>
                  <a:gd name="T42" fmla="*/ 40 w 40"/>
                  <a:gd name="T43"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40" y="20"/>
                    </a:moveTo>
                    <a:lnTo>
                      <a:pt x="40" y="20"/>
                    </a:lnTo>
                    <a:lnTo>
                      <a:pt x="37" y="30"/>
                    </a:lnTo>
                    <a:lnTo>
                      <a:pt x="32" y="35"/>
                    </a:lnTo>
                    <a:lnTo>
                      <a:pt x="27" y="40"/>
                    </a:lnTo>
                    <a:lnTo>
                      <a:pt x="20" y="40"/>
                    </a:lnTo>
                    <a:lnTo>
                      <a:pt x="20" y="40"/>
                    </a:lnTo>
                    <a:lnTo>
                      <a:pt x="10" y="40"/>
                    </a:lnTo>
                    <a:lnTo>
                      <a:pt x="5" y="35"/>
                    </a:lnTo>
                    <a:lnTo>
                      <a:pt x="0" y="30"/>
                    </a:lnTo>
                    <a:lnTo>
                      <a:pt x="0" y="20"/>
                    </a:lnTo>
                    <a:lnTo>
                      <a:pt x="0" y="20"/>
                    </a:lnTo>
                    <a:lnTo>
                      <a:pt x="0" y="13"/>
                    </a:lnTo>
                    <a:lnTo>
                      <a:pt x="5" y="8"/>
                    </a:lnTo>
                    <a:lnTo>
                      <a:pt x="10" y="3"/>
                    </a:lnTo>
                    <a:lnTo>
                      <a:pt x="20" y="0"/>
                    </a:lnTo>
                    <a:lnTo>
                      <a:pt x="20" y="0"/>
                    </a:lnTo>
                    <a:lnTo>
                      <a:pt x="27" y="3"/>
                    </a:lnTo>
                    <a:lnTo>
                      <a:pt x="32" y="8"/>
                    </a:lnTo>
                    <a:lnTo>
                      <a:pt x="37" y="13"/>
                    </a:lnTo>
                    <a:lnTo>
                      <a:pt x="40" y="20"/>
                    </a:lnTo>
                    <a:lnTo>
                      <a:pt x="4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grpSp>
      </p:grpSp>
      <p:sp>
        <p:nvSpPr>
          <p:cNvPr id="121" name="8 Marcador de contenido"/>
          <p:cNvSpPr txBox="1">
            <a:spLocks/>
          </p:cNvSpPr>
          <p:nvPr/>
        </p:nvSpPr>
        <p:spPr>
          <a:xfrm>
            <a:off x="5334000" y="2690274"/>
            <a:ext cx="3810000" cy="3634325"/>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1"/>
              </a:buClr>
            </a:pPr>
            <a:r>
              <a:rPr lang="en-US" dirty="0"/>
              <a:t>Unregulated market produces where private MC = MB.</a:t>
            </a:r>
          </a:p>
          <a:p>
            <a:pPr>
              <a:buClr>
                <a:schemeClr val="tx1"/>
              </a:buClr>
            </a:pPr>
            <a:r>
              <a:rPr lang="en-US" i="1" dirty="0">
                <a:solidFill>
                  <a:srgbClr val="9D0505"/>
                </a:solidFill>
              </a:rPr>
              <a:t>Positive externality </a:t>
            </a:r>
            <a:r>
              <a:rPr lang="en-US" dirty="0"/>
              <a:t>cause compensation to others.</a:t>
            </a:r>
          </a:p>
          <a:p>
            <a:pPr>
              <a:buClr>
                <a:schemeClr val="tx1"/>
              </a:buClr>
            </a:pPr>
            <a:r>
              <a:rPr lang="en-US" dirty="0"/>
              <a:t>These benefits must be quantified.</a:t>
            </a:r>
          </a:p>
          <a:p>
            <a:pPr>
              <a:buClr>
                <a:schemeClr val="tx1"/>
              </a:buClr>
            </a:pPr>
            <a:r>
              <a:rPr lang="en-US" i="1" dirty="0">
                <a:solidFill>
                  <a:srgbClr val="9D0505"/>
                </a:solidFill>
              </a:rPr>
              <a:t>Social benefits </a:t>
            </a:r>
            <a:r>
              <a:rPr lang="en-US" dirty="0"/>
              <a:t>= MB private + external benefit</a:t>
            </a:r>
          </a:p>
          <a:p>
            <a:pPr>
              <a:buClr>
                <a:schemeClr val="tx1"/>
              </a:buClr>
            </a:pPr>
            <a:r>
              <a:rPr lang="en-US" dirty="0"/>
              <a:t>Quantity increases.</a:t>
            </a:r>
          </a:p>
          <a:p>
            <a:pPr>
              <a:buClr>
                <a:schemeClr val="tx1"/>
              </a:buClr>
            </a:pPr>
            <a:r>
              <a:rPr lang="en-US" i="1" dirty="0">
                <a:solidFill>
                  <a:srgbClr val="9D0505"/>
                </a:solidFill>
              </a:rPr>
              <a:t>DWL</a:t>
            </a:r>
            <a:r>
              <a:rPr lang="en-US" dirty="0"/>
              <a:t> occurs if externality is not considered.</a:t>
            </a:r>
          </a:p>
        </p:txBody>
      </p:sp>
      <p:sp>
        <p:nvSpPr>
          <p:cNvPr id="125" name="Rectangle 94"/>
          <p:cNvSpPr>
            <a:spLocks noChangeArrowheads="1"/>
          </p:cNvSpPr>
          <p:nvPr/>
        </p:nvSpPr>
        <p:spPr bwMode="auto">
          <a:xfrm>
            <a:off x="2164639" y="2749572"/>
            <a:ext cx="214319" cy="212335"/>
          </a:xfrm>
          <a:prstGeom prst="rect">
            <a:avLst/>
          </a:prstGeom>
          <a:solidFill>
            <a:srgbClr val="9D9D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27" name="Rectangle 95"/>
          <p:cNvSpPr>
            <a:spLocks noChangeArrowheads="1"/>
          </p:cNvSpPr>
          <p:nvPr/>
        </p:nvSpPr>
        <p:spPr bwMode="auto">
          <a:xfrm>
            <a:off x="2448242" y="2717151"/>
            <a:ext cx="141064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Deadweight loss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994130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1">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1">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8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1">
                                            <p:txEl>
                                              <p:pRg st="5" end="5"/>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125" grpId="0" animBg="1"/>
      <p:bldP spid="1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Group 157"/>
          <p:cNvGrpSpPr/>
          <p:nvPr/>
        </p:nvGrpSpPr>
        <p:grpSpPr>
          <a:xfrm>
            <a:off x="974725" y="2675493"/>
            <a:ext cx="2950588" cy="1473716"/>
            <a:chOff x="974725" y="3742293"/>
            <a:chExt cx="2950588" cy="1473716"/>
          </a:xfrm>
        </p:grpSpPr>
        <p:sp>
          <p:nvSpPr>
            <p:cNvPr id="10" name="Freeform 8"/>
            <p:cNvSpPr>
              <a:spLocks/>
            </p:cNvSpPr>
            <p:nvPr/>
          </p:nvSpPr>
          <p:spPr bwMode="auto">
            <a:xfrm>
              <a:off x="974725" y="4249221"/>
              <a:ext cx="1522412" cy="966788"/>
            </a:xfrm>
            <a:custGeom>
              <a:avLst/>
              <a:gdLst>
                <a:gd name="T0" fmla="*/ 0 w 959"/>
                <a:gd name="T1" fmla="*/ 0 h 609"/>
                <a:gd name="T2" fmla="*/ 959 w 959"/>
                <a:gd name="T3" fmla="*/ 609 h 609"/>
                <a:gd name="T4" fmla="*/ 0 w 959"/>
                <a:gd name="T5" fmla="*/ 609 h 609"/>
                <a:gd name="T6" fmla="*/ 0 w 959"/>
                <a:gd name="T7" fmla="*/ 0 h 609"/>
              </a:gdLst>
              <a:ahLst/>
              <a:cxnLst>
                <a:cxn ang="0">
                  <a:pos x="T0" y="T1"/>
                </a:cxn>
                <a:cxn ang="0">
                  <a:pos x="T2" y="T3"/>
                </a:cxn>
                <a:cxn ang="0">
                  <a:pos x="T4" y="T5"/>
                </a:cxn>
                <a:cxn ang="0">
                  <a:pos x="T6" y="T7"/>
                </a:cxn>
              </a:cxnLst>
              <a:rect l="0" t="0" r="r" b="b"/>
              <a:pathLst>
                <a:path w="959" h="609">
                  <a:moveTo>
                    <a:pt x="0" y="0"/>
                  </a:moveTo>
                  <a:lnTo>
                    <a:pt x="959" y="609"/>
                  </a:lnTo>
                  <a:lnTo>
                    <a:pt x="0" y="609"/>
                  </a:lnTo>
                  <a:lnTo>
                    <a:pt x="0" y="0"/>
                  </a:lnTo>
                  <a:close/>
                </a:path>
              </a:pathLst>
            </a:custGeom>
            <a:solidFill>
              <a:srgbClr val="EDB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 name="Rectangle 12"/>
            <p:cNvSpPr>
              <a:spLocks noChangeArrowheads="1"/>
            </p:cNvSpPr>
            <p:nvPr/>
          </p:nvSpPr>
          <p:spPr bwMode="auto">
            <a:xfrm>
              <a:off x="1128712" y="4619109"/>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A</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3" name="Rectangle 99"/>
            <p:cNvSpPr>
              <a:spLocks noChangeArrowheads="1"/>
            </p:cNvSpPr>
            <p:nvPr/>
          </p:nvSpPr>
          <p:spPr bwMode="auto">
            <a:xfrm>
              <a:off x="2170111" y="3756581"/>
              <a:ext cx="125412" cy="125413"/>
            </a:xfrm>
            <a:prstGeom prst="rect">
              <a:avLst/>
            </a:prstGeom>
            <a:solidFill>
              <a:srgbClr val="EDBD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4" name="Rectangle 100"/>
            <p:cNvSpPr>
              <a:spLocks noChangeArrowheads="1"/>
            </p:cNvSpPr>
            <p:nvPr/>
          </p:nvSpPr>
          <p:spPr bwMode="auto">
            <a:xfrm>
              <a:off x="2343149" y="3742293"/>
              <a:ext cx="158216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Consumer surplus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59" name="Group 158"/>
          <p:cNvGrpSpPr/>
          <p:nvPr/>
        </p:nvGrpSpPr>
        <p:grpSpPr>
          <a:xfrm>
            <a:off x="974725" y="2902506"/>
            <a:ext cx="2851202" cy="1886466"/>
            <a:chOff x="974725" y="3969306"/>
            <a:chExt cx="2851202" cy="1886466"/>
          </a:xfrm>
        </p:grpSpPr>
        <p:sp>
          <p:nvSpPr>
            <p:cNvPr id="9" name="Freeform 7"/>
            <p:cNvSpPr>
              <a:spLocks/>
            </p:cNvSpPr>
            <p:nvPr/>
          </p:nvSpPr>
          <p:spPr bwMode="auto">
            <a:xfrm>
              <a:off x="974725" y="5216009"/>
              <a:ext cx="1522412" cy="639763"/>
            </a:xfrm>
            <a:custGeom>
              <a:avLst/>
              <a:gdLst>
                <a:gd name="T0" fmla="*/ 0 w 959"/>
                <a:gd name="T1" fmla="*/ 0 h 403"/>
                <a:gd name="T2" fmla="*/ 959 w 959"/>
                <a:gd name="T3" fmla="*/ 0 h 403"/>
                <a:gd name="T4" fmla="*/ 0 w 959"/>
                <a:gd name="T5" fmla="*/ 403 h 403"/>
                <a:gd name="T6" fmla="*/ 0 w 959"/>
                <a:gd name="T7" fmla="*/ 0 h 403"/>
              </a:gdLst>
              <a:ahLst/>
              <a:cxnLst>
                <a:cxn ang="0">
                  <a:pos x="T0" y="T1"/>
                </a:cxn>
                <a:cxn ang="0">
                  <a:pos x="T2" y="T3"/>
                </a:cxn>
                <a:cxn ang="0">
                  <a:pos x="T4" y="T5"/>
                </a:cxn>
                <a:cxn ang="0">
                  <a:pos x="T6" y="T7"/>
                </a:cxn>
              </a:cxnLst>
              <a:rect l="0" t="0" r="r" b="b"/>
              <a:pathLst>
                <a:path w="959" h="403">
                  <a:moveTo>
                    <a:pt x="0" y="0"/>
                  </a:moveTo>
                  <a:lnTo>
                    <a:pt x="959" y="0"/>
                  </a:lnTo>
                  <a:lnTo>
                    <a:pt x="0" y="403"/>
                  </a:lnTo>
                  <a:lnTo>
                    <a:pt x="0" y="0"/>
                  </a:lnTo>
                  <a:close/>
                </a:path>
              </a:pathLst>
            </a:custGeom>
            <a:solidFill>
              <a:srgbClr val="A8B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 name="Rectangle 13"/>
            <p:cNvSpPr>
              <a:spLocks noChangeArrowheads="1"/>
            </p:cNvSpPr>
            <p:nvPr/>
          </p:nvSpPr>
          <p:spPr bwMode="auto">
            <a:xfrm>
              <a:off x="1128712" y="5438259"/>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B</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5" name="Rectangle 101"/>
            <p:cNvSpPr>
              <a:spLocks noChangeArrowheads="1"/>
            </p:cNvSpPr>
            <p:nvPr/>
          </p:nvSpPr>
          <p:spPr bwMode="auto">
            <a:xfrm>
              <a:off x="2170111" y="3983593"/>
              <a:ext cx="125412" cy="125413"/>
            </a:xfrm>
            <a:prstGeom prst="rect">
              <a:avLst/>
            </a:prstGeom>
            <a:solidFill>
              <a:srgbClr val="A8B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6" name="Rectangle 102"/>
            <p:cNvSpPr>
              <a:spLocks noChangeArrowheads="1"/>
            </p:cNvSpPr>
            <p:nvPr/>
          </p:nvSpPr>
          <p:spPr bwMode="auto">
            <a:xfrm>
              <a:off x="2343149" y="3969306"/>
              <a:ext cx="14827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Producer surplus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2" name="Title 1"/>
          <p:cNvSpPr>
            <a:spLocks noGrp="1"/>
          </p:cNvSpPr>
          <p:nvPr>
            <p:ph type="title"/>
          </p:nvPr>
        </p:nvSpPr>
        <p:spPr/>
        <p:txBody>
          <a:bodyPr>
            <a:normAutofit fontScale="90000"/>
          </a:bodyPr>
          <a:lstStyle/>
          <a:p>
            <a:r>
              <a:rPr lang="en-US" dirty="0"/>
              <a:t>Active Learning: Calculating positive externalities</a:t>
            </a:r>
          </a:p>
        </p:txBody>
      </p:sp>
      <p:sp>
        <p:nvSpPr>
          <p:cNvPr id="11" name="Line 9"/>
          <p:cNvSpPr>
            <a:spLocks noChangeShapeType="1"/>
          </p:cNvSpPr>
          <p:nvPr/>
        </p:nvSpPr>
        <p:spPr bwMode="auto">
          <a:xfrm flipV="1">
            <a:off x="974725" y="3745984"/>
            <a:ext cx="2473325" cy="1042988"/>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 name="Rectangle 10"/>
          <p:cNvSpPr>
            <a:spLocks noChangeArrowheads="1"/>
          </p:cNvSpPr>
          <p:nvPr/>
        </p:nvSpPr>
        <p:spPr bwMode="auto">
          <a:xfrm>
            <a:off x="3492500" y="3625334"/>
            <a:ext cx="1202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11"/>
          <p:cNvSpPr>
            <a:spLocks noChangeArrowheads="1"/>
          </p:cNvSpPr>
          <p:nvPr/>
        </p:nvSpPr>
        <p:spPr bwMode="auto">
          <a:xfrm>
            <a:off x="3581400" y="3733800"/>
            <a:ext cx="586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170" name="Group 169"/>
          <p:cNvGrpSpPr/>
          <p:nvPr/>
        </p:nvGrpSpPr>
        <p:grpSpPr>
          <a:xfrm>
            <a:off x="5194300" y="2860159"/>
            <a:ext cx="1830387" cy="1928812"/>
            <a:chOff x="5194300" y="3926959"/>
            <a:chExt cx="1830387" cy="1928812"/>
          </a:xfrm>
        </p:grpSpPr>
        <p:sp>
          <p:nvSpPr>
            <p:cNvPr id="7" name="Freeform 5"/>
            <p:cNvSpPr>
              <a:spLocks/>
            </p:cNvSpPr>
            <p:nvPr/>
          </p:nvSpPr>
          <p:spPr bwMode="auto">
            <a:xfrm>
              <a:off x="5194300" y="5084246"/>
              <a:ext cx="1830387" cy="771525"/>
            </a:xfrm>
            <a:custGeom>
              <a:avLst/>
              <a:gdLst>
                <a:gd name="T0" fmla="*/ 1153 w 1153"/>
                <a:gd name="T1" fmla="*/ 0 h 486"/>
                <a:gd name="T2" fmla="*/ 0 w 1153"/>
                <a:gd name="T3" fmla="*/ 0 h 486"/>
                <a:gd name="T4" fmla="*/ 0 w 1153"/>
                <a:gd name="T5" fmla="*/ 486 h 486"/>
                <a:gd name="T6" fmla="*/ 1153 w 1153"/>
                <a:gd name="T7" fmla="*/ 0 h 486"/>
              </a:gdLst>
              <a:ahLst/>
              <a:cxnLst>
                <a:cxn ang="0">
                  <a:pos x="T0" y="T1"/>
                </a:cxn>
                <a:cxn ang="0">
                  <a:pos x="T2" y="T3"/>
                </a:cxn>
                <a:cxn ang="0">
                  <a:pos x="T4" y="T5"/>
                </a:cxn>
                <a:cxn ang="0">
                  <a:pos x="T6" y="T7"/>
                </a:cxn>
              </a:cxnLst>
              <a:rect l="0" t="0" r="r" b="b"/>
              <a:pathLst>
                <a:path w="1153" h="486">
                  <a:moveTo>
                    <a:pt x="1153" y="0"/>
                  </a:moveTo>
                  <a:lnTo>
                    <a:pt x="0" y="0"/>
                  </a:lnTo>
                  <a:lnTo>
                    <a:pt x="0" y="486"/>
                  </a:lnTo>
                  <a:lnTo>
                    <a:pt x="1153" y="0"/>
                  </a:lnTo>
                  <a:close/>
                </a:path>
              </a:pathLst>
            </a:custGeom>
            <a:solidFill>
              <a:srgbClr val="A8B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 name="Freeform 6"/>
            <p:cNvSpPr>
              <a:spLocks/>
            </p:cNvSpPr>
            <p:nvPr/>
          </p:nvSpPr>
          <p:spPr bwMode="auto">
            <a:xfrm>
              <a:off x="5194300" y="3926959"/>
              <a:ext cx="1830387" cy="1157288"/>
            </a:xfrm>
            <a:custGeom>
              <a:avLst/>
              <a:gdLst>
                <a:gd name="T0" fmla="*/ 0 w 1153"/>
                <a:gd name="T1" fmla="*/ 0 h 729"/>
                <a:gd name="T2" fmla="*/ 1153 w 1153"/>
                <a:gd name="T3" fmla="*/ 729 h 729"/>
                <a:gd name="T4" fmla="*/ 0 w 1153"/>
                <a:gd name="T5" fmla="*/ 729 h 729"/>
                <a:gd name="T6" fmla="*/ 0 w 1153"/>
                <a:gd name="T7" fmla="*/ 0 h 729"/>
              </a:gdLst>
              <a:ahLst/>
              <a:cxnLst>
                <a:cxn ang="0">
                  <a:pos x="T0" y="T1"/>
                </a:cxn>
                <a:cxn ang="0">
                  <a:pos x="T2" y="T3"/>
                </a:cxn>
                <a:cxn ang="0">
                  <a:pos x="T4" y="T5"/>
                </a:cxn>
                <a:cxn ang="0">
                  <a:pos x="T6" y="T7"/>
                </a:cxn>
              </a:cxnLst>
              <a:rect l="0" t="0" r="r" b="b"/>
              <a:pathLst>
                <a:path w="1153" h="729">
                  <a:moveTo>
                    <a:pt x="0" y="0"/>
                  </a:moveTo>
                  <a:lnTo>
                    <a:pt x="1153" y="729"/>
                  </a:lnTo>
                  <a:lnTo>
                    <a:pt x="0" y="729"/>
                  </a:lnTo>
                  <a:lnTo>
                    <a:pt x="0" y="0"/>
                  </a:lnTo>
                  <a:close/>
                </a:path>
              </a:pathLst>
            </a:custGeom>
            <a:solidFill>
              <a:srgbClr val="EDB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6" name="Rectangle 14"/>
            <p:cNvSpPr>
              <a:spLocks noChangeArrowheads="1"/>
            </p:cNvSpPr>
            <p:nvPr/>
          </p:nvSpPr>
          <p:spPr bwMode="auto">
            <a:xfrm>
              <a:off x="5440362" y="4619109"/>
              <a:ext cx="1202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X</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 name="Rectangle 15"/>
            <p:cNvSpPr>
              <a:spLocks noChangeArrowheads="1"/>
            </p:cNvSpPr>
            <p:nvPr/>
          </p:nvSpPr>
          <p:spPr bwMode="auto">
            <a:xfrm>
              <a:off x="5440362" y="5303321"/>
              <a:ext cx="1202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18" name="Rectangle 16"/>
          <p:cNvSpPr>
            <a:spLocks noChangeArrowheads="1"/>
          </p:cNvSpPr>
          <p:nvPr/>
        </p:nvSpPr>
        <p:spPr bwMode="auto">
          <a:xfrm>
            <a:off x="3492500" y="4371459"/>
            <a:ext cx="11621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Social benefit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18"/>
          <p:cNvSpPr>
            <a:spLocks noChangeArrowheads="1"/>
          </p:cNvSpPr>
          <p:nvPr/>
        </p:nvSpPr>
        <p:spPr bwMode="auto">
          <a:xfrm>
            <a:off x="3492500" y="4708009"/>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19"/>
          <p:cNvSpPr>
            <a:spLocks noChangeArrowheads="1"/>
          </p:cNvSpPr>
          <p:nvPr/>
        </p:nvSpPr>
        <p:spPr bwMode="auto">
          <a:xfrm>
            <a:off x="3581400" y="4813756"/>
            <a:ext cx="586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0"/>
          <p:cNvSpPr>
            <a:spLocks noChangeArrowheads="1"/>
          </p:cNvSpPr>
          <p:nvPr/>
        </p:nvSpPr>
        <p:spPr bwMode="auto">
          <a:xfrm>
            <a:off x="1154112" y="2272784"/>
            <a:ext cx="303127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Surplus under a positive externality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 name="Line 21"/>
          <p:cNvSpPr>
            <a:spLocks noChangeShapeType="1"/>
          </p:cNvSpPr>
          <p:nvPr/>
        </p:nvSpPr>
        <p:spPr bwMode="auto">
          <a:xfrm flipV="1">
            <a:off x="974725" y="2772846"/>
            <a:ext cx="0" cy="23383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 name="Line 22"/>
          <p:cNvSpPr>
            <a:spLocks noChangeShapeType="1"/>
          </p:cNvSpPr>
          <p:nvPr/>
        </p:nvSpPr>
        <p:spPr bwMode="auto">
          <a:xfrm>
            <a:off x="974725" y="5111234"/>
            <a:ext cx="27765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 name="Rectangle 23"/>
          <p:cNvSpPr>
            <a:spLocks noChangeArrowheads="1"/>
          </p:cNvSpPr>
          <p:nvPr/>
        </p:nvSpPr>
        <p:spPr bwMode="auto">
          <a:xfrm>
            <a:off x="868362" y="512869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6"/>
          <p:cNvSpPr>
            <a:spLocks noChangeArrowheads="1"/>
          </p:cNvSpPr>
          <p:nvPr/>
        </p:nvSpPr>
        <p:spPr bwMode="auto">
          <a:xfrm>
            <a:off x="467162" y="3109396"/>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7"/>
          <p:cNvSpPr>
            <a:spLocks noChangeArrowheads="1"/>
          </p:cNvSpPr>
          <p:nvPr/>
        </p:nvSpPr>
        <p:spPr bwMode="auto">
          <a:xfrm>
            <a:off x="467162" y="2783959"/>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8"/>
          <p:cNvSpPr>
            <a:spLocks noChangeArrowheads="1"/>
          </p:cNvSpPr>
          <p:nvPr/>
        </p:nvSpPr>
        <p:spPr bwMode="auto">
          <a:xfrm>
            <a:off x="2343892" y="511123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2"/>
          <p:cNvSpPr>
            <a:spLocks noChangeArrowheads="1"/>
          </p:cNvSpPr>
          <p:nvPr/>
        </p:nvSpPr>
        <p:spPr bwMode="auto">
          <a:xfrm>
            <a:off x="1731962" y="5301734"/>
            <a:ext cx="230191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houses painted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3"/>
          <p:cNvSpPr>
            <a:spLocks noChangeArrowheads="1"/>
          </p:cNvSpPr>
          <p:nvPr/>
        </p:nvSpPr>
        <p:spPr bwMode="auto">
          <a:xfrm>
            <a:off x="685800" y="2556946"/>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2" name="Line 43"/>
          <p:cNvSpPr>
            <a:spLocks noChangeShapeType="1"/>
          </p:cNvSpPr>
          <p:nvPr/>
        </p:nvSpPr>
        <p:spPr bwMode="auto">
          <a:xfrm>
            <a:off x="974725" y="3182421"/>
            <a:ext cx="2473325" cy="1566863"/>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3" name="Line 44"/>
          <p:cNvSpPr>
            <a:spLocks noChangeShapeType="1"/>
          </p:cNvSpPr>
          <p:nvPr/>
        </p:nvSpPr>
        <p:spPr bwMode="auto">
          <a:xfrm>
            <a:off x="974725" y="2860159"/>
            <a:ext cx="2473325" cy="1566863"/>
          </a:xfrm>
          <a:prstGeom prst="line">
            <a:avLst/>
          </a:prstGeom>
          <a:noFill/>
          <a:ln w="38100">
            <a:solidFill>
              <a:srgbClr val="E9AF8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6" name="Line 47"/>
          <p:cNvSpPr>
            <a:spLocks noChangeShapeType="1"/>
          </p:cNvSpPr>
          <p:nvPr/>
        </p:nvSpPr>
        <p:spPr bwMode="auto">
          <a:xfrm flipV="1">
            <a:off x="5194300" y="3745984"/>
            <a:ext cx="2478087" cy="1042988"/>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7" name="Rectangle 48"/>
          <p:cNvSpPr>
            <a:spLocks noChangeArrowheads="1"/>
          </p:cNvSpPr>
          <p:nvPr/>
        </p:nvSpPr>
        <p:spPr bwMode="auto">
          <a:xfrm>
            <a:off x="7712075" y="3625334"/>
            <a:ext cx="1202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9"/>
          <p:cNvSpPr>
            <a:spLocks noChangeArrowheads="1"/>
          </p:cNvSpPr>
          <p:nvPr/>
        </p:nvSpPr>
        <p:spPr bwMode="auto">
          <a:xfrm>
            <a:off x="7800975" y="3733800"/>
            <a:ext cx="586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50"/>
          <p:cNvSpPr>
            <a:spLocks noChangeArrowheads="1"/>
          </p:cNvSpPr>
          <p:nvPr/>
        </p:nvSpPr>
        <p:spPr bwMode="auto">
          <a:xfrm>
            <a:off x="7772400" y="4371459"/>
            <a:ext cx="11621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Social benefit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2"/>
          <p:cNvSpPr>
            <a:spLocks noChangeArrowheads="1"/>
          </p:cNvSpPr>
          <p:nvPr/>
        </p:nvSpPr>
        <p:spPr bwMode="auto">
          <a:xfrm>
            <a:off x="7712075" y="4708009"/>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3"/>
          <p:cNvSpPr>
            <a:spLocks noChangeArrowheads="1"/>
          </p:cNvSpPr>
          <p:nvPr/>
        </p:nvSpPr>
        <p:spPr bwMode="auto">
          <a:xfrm>
            <a:off x="7805738" y="4813756"/>
            <a:ext cx="586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54"/>
          <p:cNvSpPr>
            <a:spLocks noChangeArrowheads="1"/>
          </p:cNvSpPr>
          <p:nvPr/>
        </p:nvSpPr>
        <p:spPr bwMode="auto">
          <a:xfrm>
            <a:off x="4887912" y="2272784"/>
            <a:ext cx="423353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Surplus when a positive externality is internalized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4" name="Line 55"/>
          <p:cNvSpPr>
            <a:spLocks noChangeShapeType="1"/>
          </p:cNvSpPr>
          <p:nvPr/>
        </p:nvSpPr>
        <p:spPr bwMode="auto">
          <a:xfrm flipV="1">
            <a:off x="5194300" y="2772846"/>
            <a:ext cx="0" cy="23383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5" name="Line 56"/>
          <p:cNvSpPr>
            <a:spLocks noChangeShapeType="1"/>
          </p:cNvSpPr>
          <p:nvPr/>
        </p:nvSpPr>
        <p:spPr bwMode="auto">
          <a:xfrm>
            <a:off x="5194300" y="5111234"/>
            <a:ext cx="27813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6" name="Rectangle 57"/>
          <p:cNvSpPr>
            <a:spLocks noChangeArrowheads="1"/>
          </p:cNvSpPr>
          <p:nvPr/>
        </p:nvSpPr>
        <p:spPr bwMode="auto">
          <a:xfrm>
            <a:off x="5092700" y="512869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8"/>
          <p:cNvSpPr>
            <a:spLocks noChangeArrowheads="1"/>
          </p:cNvSpPr>
          <p:nvPr/>
        </p:nvSpPr>
        <p:spPr bwMode="auto">
          <a:xfrm>
            <a:off x="4883860" y="391584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291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9"/>
          <p:cNvSpPr>
            <a:spLocks noChangeArrowheads="1"/>
          </p:cNvSpPr>
          <p:nvPr/>
        </p:nvSpPr>
        <p:spPr bwMode="auto">
          <a:xfrm>
            <a:off x="4752975" y="3109396"/>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60"/>
          <p:cNvSpPr>
            <a:spLocks noChangeArrowheads="1"/>
          </p:cNvSpPr>
          <p:nvPr/>
        </p:nvSpPr>
        <p:spPr bwMode="auto">
          <a:xfrm>
            <a:off x="4752975" y="2783959"/>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61"/>
          <p:cNvSpPr>
            <a:spLocks noChangeArrowheads="1"/>
          </p:cNvSpPr>
          <p:nvPr/>
        </p:nvSpPr>
        <p:spPr bwMode="auto">
          <a:xfrm>
            <a:off x="6907212" y="513709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7"/>
          <p:cNvSpPr>
            <a:spLocks noChangeArrowheads="1"/>
          </p:cNvSpPr>
          <p:nvPr/>
        </p:nvSpPr>
        <p:spPr bwMode="auto">
          <a:xfrm>
            <a:off x="5951537" y="5301734"/>
            <a:ext cx="230191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houses painted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8"/>
          <p:cNvSpPr>
            <a:spLocks noChangeArrowheads="1"/>
          </p:cNvSpPr>
          <p:nvPr/>
        </p:nvSpPr>
        <p:spPr bwMode="auto">
          <a:xfrm>
            <a:off x="4905375" y="2556946"/>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3" name="Line 69"/>
          <p:cNvSpPr>
            <a:spLocks noChangeShapeType="1"/>
          </p:cNvSpPr>
          <p:nvPr/>
        </p:nvSpPr>
        <p:spPr bwMode="auto">
          <a:xfrm flipV="1">
            <a:off x="7024687" y="5038209"/>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4" name="Line 70"/>
          <p:cNvSpPr>
            <a:spLocks noChangeShapeType="1"/>
          </p:cNvSpPr>
          <p:nvPr/>
        </p:nvSpPr>
        <p:spPr bwMode="auto">
          <a:xfrm flipV="1">
            <a:off x="7024687" y="4920734"/>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5" name="Line 71"/>
          <p:cNvSpPr>
            <a:spLocks noChangeShapeType="1"/>
          </p:cNvSpPr>
          <p:nvPr/>
        </p:nvSpPr>
        <p:spPr bwMode="auto">
          <a:xfrm flipV="1">
            <a:off x="7024687" y="4803259"/>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6" name="Line 72"/>
          <p:cNvSpPr>
            <a:spLocks noChangeShapeType="1"/>
          </p:cNvSpPr>
          <p:nvPr/>
        </p:nvSpPr>
        <p:spPr bwMode="auto">
          <a:xfrm flipV="1">
            <a:off x="7024687" y="4685784"/>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7" name="Line 73"/>
          <p:cNvSpPr>
            <a:spLocks noChangeShapeType="1"/>
          </p:cNvSpPr>
          <p:nvPr/>
        </p:nvSpPr>
        <p:spPr bwMode="auto">
          <a:xfrm flipV="1">
            <a:off x="7024687" y="456989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8" name="Line 74"/>
          <p:cNvSpPr>
            <a:spLocks noChangeShapeType="1"/>
          </p:cNvSpPr>
          <p:nvPr/>
        </p:nvSpPr>
        <p:spPr bwMode="auto">
          <a:xfrm flipV="1">
            <a:off x="7024687" y="445242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9" name="Line 75"/>
          <p:cNvSpPr>
            <a:spLocks noChangeShapeType="1"/>
          </p:cNvSpPr>
          <p:nvPr/>
        </p:nvSpPr>
        <p:spPr bwMode="auto">
          <a:xfrm flipV="1">
            <a:off x="7024687" y="433494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0" name="Line 76"/>
          <p:cNvSpPr>
            <a:spLocks noChangeShapeType="1"/>
          </p:cNvSpPr>
          <p:nvPr/>
        </p:nvSpPr>
        <p:spPr bwMode="auto">
          <a:xfrm flipV="1">
            <a:off x="7024687" y="421747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1" name="Line 77"/>
          <p:cNvSpPr>
            <a:spLocks noChangeShapeType="1"/>
          </p:cNvSpPr>
          <p:nvPr/>
        </p:nvSpPr>
        <p:spPr bwMode="auto">
          <a:xfrm flipV="1">
            <a:off x="7024687" y="4101584"/>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2" name="Line 78"/>
          <p:cNvSpPr>
            <a:spLocks noChangeShapeType="1"/>
          </p:cNvSpPr>
          <p:nvPr/>
        </p:nvSpPr>
        <p:spPr bwMode="auto">
          <a:xfrm flipV="1">
            <a:off x="7024687" y="4017446"/>
            <a:ext cx="0" cy="396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3" name="Line 79"/>
          <p:cNvSpPr>
            <a:spLocks noChangeShapeType="1"/>
          </p:cNvSpPr>
          <p:nvPr/>
        </p:nvSpPr>
        <p:spPr bwMode="auto">
          <a:xfrm>
            <a:off x="5194300" y="40174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4" name="Line 80"/>
          <p:cNvSpPr>
            <a:spLocks noChangeShapeType="1"/>
          </p:cNvSpPr>
          <p:nvPr/>
        </p:nvSpPr>
        <p:spPr bwMode="auto">
          <a:xfrm>
            <a:off x="5311775" y="40174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5" name="Line 81"/>
          <p:cNvSpPr>
            <a:spLocks noChangeShapeType="1"/>
          </p:cNvSpPr>
          <p:nvPr/>
        </p:nvSpPr>
        <p:spPr bwMode="auto">
          <a:xfrm>
            <a:off x="5429250" y="40174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6" name="Line 82"/>
          <p:cNvSpPr>
            <a:spLocks noChangeShapeType="1"/>
          </p:cNvSpPr>
          <p:nvPr/>
        </p:nvSpPr>
        <p:spPr bwMode="auto">
          <a:xfrm>
            <a:off x="5546725" y="40174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7" name="Line 83"/>
          <p:cNvSpPr>
            <a:spLocks noChangeShapeType="1"/>
          </p:cNvSpPr>
          <p:nvPr/>
        </p:nvSpPr>
        <p:spPr bwMode="auto">
          <a:xfrm>
            <a:off x="5662612" y="40174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8" name="Line 84"/>
          <p:cNvSpPr>
            <a:spLocks noChangeShapeType="1"/>
          </p:cNvSpPr>
          <p:nvPr/>
        </p:nvSpPr>
        <p:spPr bwMode="auto">
          <a:xfrm>
            <a:off x="5780087" y="40174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9" name="Line 85"/>
          <p:cNvSpPr>
            <a:spLocks noChangeShapeType="1"/>
          </p:cNvSpPr>
          <p:nvPr/>
        </p:nvSpPr>
        <p:spPr bwMode="auto">
          <a:xfrm>
            <a:off x="5897562" y="40174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0" name="Line 86"/>
          <p:cNvSpPr>
            <a:spLocks noChangeShapeType="1"/>
          </p:cNvSpPr>
          <p:nvPr/>
        </p:nvSpPr>
        <p:spPr bwMode="auto">
          <a:xfrm>
            <a:off x="6015037" y="40174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1" name="Line 87"/>
          <p:cNvSpPr>
            <a:spLocks noChangeShapeType="1"/>
          </p:cNvSpPr>
          <p:nvPr/>
        </p:nvSpPr>
        <p:spPr bwMode="auto">
          <a:xfrm>
            <a:off x="6130925" y="40174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2" name="Line 88"/>
          <p:cNvSpPr>
            <a:spLocks noChangeShapeType="1"/>
          </p:cNvSpPr>
          <p:nvPr/>
        </p:nvSpPr>
        <p:spPr bwMode="auto">
          <a:xfrm>
            <a:off x="6248400" y="40174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3" name="Line 89"/>
          <p:cNvSpPr>
            <a:spLocks noChangeShapeType="1"/>
          </p:cNvSpPr>
          <p:nvPr/>
        </p:nvSpPr>
        <p:spPr bwMode="auto">
          <a:xfrm>
            <a:off x="6365875" y="40174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4" name="Line 90"/>
          <p:cNvSpPr>
            <a:spLocks noChangeShapeType="1"/>
          </p:cNvSpPr>
          <p:nvPr/>
        </p:nvSpPr>
        <p:spPr bwMode="auto">
          <a:xfrm>
            <a:off x="6483350" y="40174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5" name="Line 91"/>
          <p:cNvSpPr>
            <a:spLocks noChangeShapeType="1"/>
          </p:cNvSpPr>
          <p:nvPr/>
        </p:nvSpPr>
        <p:spPr bwMode="auto">
          <a:xfrm>
            <a:off x="6599237" y="40174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6" name="Line 92"/>
          <p:cNvSpPr>
            <a:spLocks noChangeShapeType="1"/>
          </p:cNvSpPr>
          <p:nvPr/>
        </p:nvSpPr>
        <p:spPr bwMode="auto">
          <a:xfrm>
            <a:off x="6716712" y="40174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7" name="Line 93"/>
          <p:cNvSpPr>
            <a:spLocks noChangeShapeType="1"/>
          </p:cNvSpPr>
          <p:nvPr/>
        </p:nvSpPr>
        <p:spPr bwMode="auto">
          <a:xfrm>
            <a:off x="6834187" y="40174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8" name="Line 94"/>
          <p:cNvSpPr>
            <a:spLocks noChangeShapeType="1"/>
          </p:cNvSpPr>
          <p:nvPr/>
        </p:nvSpPr>
        <p:spPr bwMode="auto">
          <a:xfrm>
            <a:off x="6951662" y="40174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9" name="Line 95"/>
          <p:cNvSpPr>
            <a:spLocks noChangeShapeType="1"/>
          </p:cNvSpPr>
          <p:nvPr/>
        </p:nvSpPr>
        <p:spPr bwMode="auto">
          <a:xfrm>
            <a:off x="5194300" y="3182421"/>
            <a:ext cx="2478087" cy="1566863"/>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0" name="Line 96"/>
          <p:cNvSpPr>
            <a:spLocks noChangeShapeType="1"/>
          </p:cNvSpPr>
          <p:nvPr/>
        </p:nvSpPr>
        <p:spPr bwMode="auto">
          <a:xfrm>
            <a:off x="5194301" y="2860159"/>
            <a:ext cx="2551112" cy="1613693"/>
          </a:xfrm>
          <a:prstGeom prst="line">
            <a:avLst/>
          </a:prstGeom>
          <a:noFill/>
          <a:ln w="38100">
            <a:solidFill>
              <a:srgbClr val="E9AF8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1" name="Freeform 97"/>
          <p:cNvSpPr>
            <a:spLocks/>
          </p:cNvSpPr>
          <p:nvPr/>
        </p:nvSpPr>
        <p:spPr bwMode="auto">
          <a:xfrm>
            <a:off x="6994525" y="3987284"/>
            <a:ext cx="58737" cy="58738"/>
          </a:xfrm>
          <a:custGeom>
            <a:avLst/>
            <a:gdLst>
              <a:gd name="T0" fmla="*/ 37 w 37"/>
              <a:gd name="T1" fmla="*/ 19 h 37"/>
              <a:gd name="T2" fmla="*/ 37 w 37"/>
              <a:gd name="T3" fmla="*/ 19 h 37"/>
              <a:gd name="T4" fmla="*/ 37 w 37"/>
              <a:gd name="T5" fmla="*/ 28 h 37"/>
              <a:gd name="T6" fmla="*/ 32 w 37"/>
              <a:gd name="T7" fmla="*/ 32 h 37"/>
              <a:gd name="T8" fmla="*/ 26 w 37"/>
              <a:gd name="T9" fmla="*/ 37 h 37"/>
              <a:gd name="T10" fmla="*/ 19 w 37"/>
              <a:gd name="T11" fmla="*/ 37 h 37"/>
              <a:gd name="T12" fmla="*/ 19 w 37"/>
              <a:gd name="T13" fmla="*/ 37 h 37"/>
              <a:gd name="T14" fmla="*/ 12 w 37"/>
              <a:gd name="T15" fmla="*/ 37 h 37"/>
              <a:gd name="T16" fmla="*/ 7 w 37"/>
              <a:gd name="T17" fmla="*/ 32 h 37"/>
              <a:gd name="T18" fmla="*/ 2 w 37"/>
              <a:gd name="T19" fmla="*/ 28 h 37"/>
              <a:gd name="T20" fmla="*/ 0 w 37"/>
              <a:gd name="T21" fmla="*/ 19 h 37"/>
              <a:gd name="T22" fmla="*/ 0 w 37"/>
              <a:gd name="T23" fmla="*/ 19 h 37"/>
              <a:gd name="T24" fmla="*/ 2 w 37"/>
              <a:gd name="T25" fmla="*/ 12 h 37"/>
              <a:gd name="T26" fmla="*/ 7 w 37"/>
              <a:gd name="T27" fmla="*/ 7 h 37"/>
              <a:gd name="T28" fmla="*/ 12 w 37"/>
              <a:gd name="T29" fmla="*/ 3 h 37"/>
              <a:gd name="T30" fmla="*/ 19 w 37"/>
              <a:gd name="T31" fmla="*/ 0 h 37"/>
              <a:gd name="T32" fmla="*/ 19 w 37"/>
              <a:gd name="T33" fmla="*/ 0 h 37"/>
              <a:gd name="T34" fmla="*/ 26 w 37"/>
              <a:gd name="T35" fmla="*/ 3 h 37"/>
              <a:gd name="T36" fmla="*/ 32 w 37"/>
              <a:gd name="T37" fmla="*/ 7 h 37"/>
              <a:gd name="T38" fmla="*/ 37 w 37"/>
              <a:gd name="T39" fmla="*/ 12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8"/>
                </a:lnTo>
                <a:lnTo>
                  <a:pt x="32" y="32"/>
                </a:lnTo>
                <a:lnTo>
                  <a:pt x="26" y="37"/>
                </a:lnTo>
                <a:lnTo>
                  <a:pt x="19" y="37"/>
                </a:lnTo>
                <a:lnTo>
                  <a:pt x="19" y="37"/>
                </a:lnTo>
                <a:lnTo>
                  <a:pt x="12" y="37"/>
                </a:lnTo>
                <a:lnTo>
                  <a:pt x="7" y="32"/>
                </a:lnTo>
                <a:lnTo>
                  <a:pt x="2" y="28"/>
                </a:lnTo>
                <a:lnTo>
                  <a:pt x="0" y="19"/>
                </a:lnTo>
                <a:lnTo>
                  <a:pt x="0" y="19"/>
                </a:lnTo>
                <a:lnTo>
                  <a:pt x="2" y="12"/>
                </a:lnTo>
                <a:lnTo>
                  <a:pt x="7" y="7"/>
                </a:lnTo>
                <a:lnTo>
                  <a:pt x="12" y="3"/>
                </a:lnTo>
                <a:lnTo>
                  <a:pt x="19" y="0"/>
                </a:lnTo>
                <a:lnTo>
                  <a:pt x="19" y="0"/>
                </a:lnTo>
                <a:lnTo>
                  <a:pt x="26" y="3"/>
                </a:lnTo>
                <a:lnTo>
                  <a:pt x="32" y="7"/>
                </a:lnTo>
                <a:lnTo>
                  <a:pt x="37" y="12"/>
                </a:lnTo>
                <a:lnTo>
                  <a:pt x="37" y="19"/>
                </a:lnTo>
                <a:lnTo>
                  <a:pt x="37"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98" name="Freeform 104"/>
          <p:cNvSpPr>
            <a:spLocks/>
          </p:cNvSpPr>
          <p:nvPr/>
        </p:nvSpPr>
        <p:spPr bwMode="auto">
          <a:xfrm>
            <a:off x="7423150" y="4360346"/>
            <a:ext cx="65087" cy="92075"/>
          </a:xfrm>
          <a:custGeom>
            <a:avLst/>
            <a:gdLst>
              <a:gd name="T0" fmla="*/ 21 w 41"/>
              <a:gd name="T1" fmla="*/ 0 h 58"/>
              <a:gd name="T2" fmla="*/ 0 w 41"/>
              <a:gd name="T3" fmla="*/ 58 h 58"/>
              <a:gd name="T4" fmla="*/ 0 w 41"/>
              <a:gd name="T5" fmla="*/ 58 h 58"/>
              <a:gd name="T6" fmla="*/ 2 w 41"/>
              <a:gd name="T7" fmla="*/ 56 h 58"/>
              <a:gd name="T8" fmla="*/ 11 w 41"/>
              <a:gd name="T9" fmla="*/ 53 h 58"/>
              <a:gd name="T10" fmla="*/ 18 w 41"/>
              <a:gd name="T11" fmla="*/ 53 h 58"/>
              <a:gd name="T12" fmla="*/ 25 w 41"/>
              <a:gd name="T13" fmla="*/ 53 h 58"/>
              <a:gd name="T14" fmla="*/ 34 w 41"/>
              <a:gd name="T15" fmla="*/ 53 h 58"/>
              <a:gd name="T16" fmla="*/ 41 w 41"/>
              <a:gd name="T17" fmla="*/ 58 h 58"/>
              <a:gd name="T18" fmla="*/ 21 w 41"/>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8">
                <a:moveTo>
                  <a:pt x="21" y="0"/>
                </a:moveTo>
                <a:lnTo>
                  <a:pt x="0" y="58"/>
                </a:lnTo>
                <a:lnTo>
                  <a:pt x="0" y="58"/>
                </a:lnTo>
                <a:lnTo>
                  <a:pt x="2" y="56"/>
                </a:lnTo>
                <a:lnTo>
                  <a:pt x="11" y="53"/>
                </a:lnTo>
                <a:lnTo>
                  <a:pt x="18" y="53"/>
                </a:lnTo>
                <a:lnTo>
                  <a:pt x="25" y="53"/>
                </a:lnTo>
                <a:lnTo>
                  <a:pt x="34" y="53"/>
                </a:lnTo>
                <a:lnTo>
                  <a:pt x="41" y="58"/>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167" name="Group 166"/>
          <p:cNvGrpSpPr/>
          <p:nvPr/>
        </p:nvGrpSpPr>
        <p:grpSpPr>
          <a:xfrm>
            <a:off x="659522" y="3753921"/>
            <a:ext cx="1866190" cy="1357313"/>
            <a:chOff x="659522" y="4820721"/>
            <a:chExt cx="1866190" cy="1357313"/>
          </a:xfrm>
        </p:grpSpPr>
        <p:sp>
          <p:nvSpPr>
            <p:cNvPr id="26" name="Rectangle 24"/>
            <p:cNvSpPr>
              <a:spLocks noChangeArrowheads="1"/>
            </p:cNvSpPr>
            <p:nvPr/>
          </p:nvSpPr>
          <p:spPr bwMode="auto">
            <a:xfrm>
              <a:off x="659522" y="513822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166" name="Group 165"/>
            <p:cNvGrpSpPr/>
            <p:nvPr/>
          </p:nvGrpSpPr>
          <p:grpSpPr>
            <a:xfrm>
              <a:off x="659522" y="4820721"/>
              <a:ext cx="1866190" cy="1357313"/>
              <a:chOff x="659522" y="4820721"/>
              <a:chExt cx="1866190" cy="1357313"/>
            </a:xfrm>
          </p:grpSpPr>
          <p:grpSp>
            <p:nvGrpSpPr>
              <p:cNvPr id="161" name="Group 160"/>
              <p:cNvGrpSpPr/>
              <p:nvPr/>
            </p:nvGrpSpPr>
            <p:grpSpPr>
              <a:xfrm>
                <a:off x="659522" y="4820721"/>
                <a:ext cx="1866190" cy="1357313"/>
                <a:chOff x="659522" y="4820721"/>
                <a:chExt cx="1866190" cy="1357313"/>
              </a:xfrm>
            </p:grpSpPr>
            <p:sp>
              <p:nvSpPr>
                <p:cNvPr id="27" name="Rectangle 25"/>
                <p:cNvSpPr>
                  <a:spLocks noChangeArrowheads="1"/>
                </p:cNvSpPr>
                <p:nvPr/>
              </p:nvSpPr>
              <p:spPr bwMode="auto">
                <a:xfrm>
                  <a:off x="659522" y="482072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160" name="Group 159"/>
                <p:cNvGrpSpPr/>
                <p:nvPr/>
              </p:nvGrpSpPr>
              <p:grpSpPr>
                <a:xfrm>
                  <a:off x="1019175" y="4863584"/>
                  <a:ext cx="1506537" cy="1314450"/>
                  <a:chOff x="1019175" y="4863584"/>
                  <a:chExt cx="1506537" cy="1314450"/>
                </a:xfrm>
              </p:grpSpPr>
              <p:sp>
                <p:nvSpPr>
                  <p:cNvPr id="33" name="Line 34"/>
                  <p:cNvSpPr>
                    <a:spLocks noChangeShapeType="1"/>
                  </p:cNvSpPr>
                  <p:nvPr/>
                </p:nvSpPr>
                <p:spPr bwMode="auto">
                  <a:xfrm flipV="1">
                    <a:off x="2497137" y="6105009"/>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 name="Line 35"/>
                  <p:cNvSpPr>
                    <a:spLocks noChangeShapeType="1"/>
                  </p:cNvSpPr>
                  <p:nvPr/>
                </p:nvSpPr>
                <p:spPr bwMode="auto">
                  <a:xfrm flipV="1">
                    <a:off x="2497137" y="5987534"/>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 name="Line 36"/>
                  <p:cNvSpPr>
                    <a:spLocks noChangeShapeType="1"/>
                  </p:cNvSpPr>
                  <p:nvPr/>
                </p:nvSpPr>
                <p:spPr bwMode="auto">
                  <a:xfrm flipV="1">
                    <a:off x="2497137" y="5870059"/>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6" name="Line 37"/>
                  <p:cNvSpPr>
                    <a:spLocks noChangeShapeType="1"/>
                  </p:cNvSpPr>
                  <p:nvPr/>
                </p:nvSpPr>
                <p:spPr bwMode="auto">
                  <a:xfrm flipV="1">
                    <a:off x="2497137" y="5752584"/>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7" name="Line 38"/>
                  <p:cNvSpPr>
                    <a:spLocks noChangeShapeType="1"/>
                  </p:cNvSpPr>
                  <p:nvPr/>
                </p:nvSpPr>
                <p:spPr bwMode="auto">
                  <a:xfrm flipV="1">
                    <a:off x="2497137" y="563669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8" name="Line 39"/>
                  <p:cNvSpPr>
                    <a:spLocks noChangeShapeType="1"/>
                  </p:cNvSpPr>
                  <p:nvPr/>
                </p:nvSpPr>
                <p:spPr bwMode="auto">
                  <a:xfrm flipV="1">
                    <a:off x="2497137" y="551922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9" name="Line 40"/>
                  <p:cNvSpPr>
                    <a:spLocks noChangeShapeType="1"/>
                  </p:cNvSpPr>
                  <p:nvPr/>
                </p:nvSpPr>
                <p:spPr bwMode="auto">
                  <a:xfrm flipV="1">
                    <a:off x="2497137" y="540174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0" name="Line 41"/>
                  <p:cNvSpPr>
                    <a:spLocks noChangeShapeType="1"/>
                  </p:cNvSpPr>
                  <p:nvPr/>
                </p:nvSpPr>
                <p:spPr bwMode="auto">
                  <a:xfrm flipV="1">
                    <a:off x="2497137" y="528427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1" name="Line 42"/>
                  <p:cNvSpPr>
                    <a:spLocks noChangeShapeType="1"/>
                  </p:cNvSpPr>
                  <p:nvPr/>
                </p:nvSpPr>
                <p:spPr bwMode="auto">
                  <a:xfrm flipV="1">
                    <a:off x="2497137" y="5216009"/>
                    <a:ext cx="0" cy="254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4" name="Freeform 45"/>
                  <p:cNvSpPr>
                    <a:spLocks/>
                  </p:cNvSpPr>
                  <p:nvPr/>
                </p:nvSpPr>
                <p:spPr bwMode="auto">
                  <a:xfrm>
                    <a:off x="2466975" y="5185846"/>
                    <a:ext cx="58737" cy="58738"/>
                  </a:xfrm>
                  <a:custGeom>
                    <a:avLst/>
                    <a:gdLst>
                      <a:gd name="T0" fmla="*/ 37 w 37"/>
                      <a:gd name="T1" fmla="*/ 19 h 37"/>
                      <a:gd name="T2" fmla="*/ 37 w 37"/>
                      <a:gd name="T3" fmla="*/ 19 h 37"/>
                      <a:gd name="T4" fmla="*/ 37 w 37"/>
                      <a:gd name="T5" fmla="*/ 26 h 37"/>
                      <a:gd name="T6" fmla="*/ 33 w 37"/>
                      <a:gd name="T7" fmla="*/ 30 h 37"/>
                      <a:gd name="T8" fmla="*/ 26 w 37"/>
                      <a:gd name="T9" fmla="*/ 35 h 37"/>
                      <a:gd name="T10" fmla="*/ 19 w 37"/>
                      <a:gd name="T11" fmla="*/ 37 h 37"/>
                      <a:gd name="T12" fmla="*/ 19 w 37"/>
                      <a:gd name="T13" fmla="*/ 37 h 37"/>
                      <a:gd name="T14" fmla="*/ 12 w 37"/>
                      <a:gd name="T15" fmla="*/ 35 h 37"/>
                      <a:gd name="T16" fmla="*/ 7 w 37"/>
                      <a:gd name="T17" fmla="*/ 30 h 37"/>
                      <a:gd name="T18" fmla="*/ 3 w 37"/>
                      <a:gd name="T19" fmla="*/ 26 h 37"/>
                      <a:gd name="T20" fmla="*/ 0 w 37"/>
                      <a:gd name="T21" fmla="*/ 19 h 37"/>
                      <a:gd name="T22" fmla="*/ 0 w 37"/>
                      <a:gd name="T23" fmla="*/ 19 h 37"/>
                      <a:gd name="T24" fmla="*/ 3 w 37"/>
                      <a:gd name="T25" fmla="*/ 9 h 37"/>
                      <a:gd name="T26" fmla="*/ 7 w 37"/>
                      <a:gd name="T27" fmla="*/ 5 h 37"/>
                      <a:gd name="T28" fmla="*/ 12 w 37"/>
                      <a:gd name="T29" fmla="*/ 0 h 37"/>
                      <a:gd name="T30" fmla="*/ 19 w 37"/>
                      <a:gd name="T31" fmla="*/ 0 h 37"/>
                      <a:gd name="T32" fmla="*/ 19 w 37"/>
                      <a:gd name="T33" fmla="*/ 0 h 37"/>
                      <a:gd name="T34" fmla="*/ 26 w 37"/>
                      <a:gd name="T35" fmla="*/ 0 h 37"/>
                      <a:gd name="T36" fmla="*/ 33 w 37"/>
                      <a:gd name="T37" fmla="*/ 5 h 37"/>
                      <a:gd name="T38" fmla="*/ 37 w 37"/>
                      <a:gd name="T39" fmla="*/ 9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6"/>
                        </a:lnTo>
                        <a:lnTo>
                          <a:pt x="33" y="30"/>
                        </a:lnTo>
                        <a:lnTo>
                          <a:pt x="26" y="35"/>
                        </a:lnTo>
                        <a:lnTo>
                          <a:pt x="19" y="37"/>
                        </a:lnTo>
                        <a:lnTo>
                          <a:pt x="19" y="37"/>
                        </a:lnTo>
                        <a:lnTo>
                          <a:pt x="12" y="35"/>
                        </a:lnTo>
                        <a:lnTo>
                          <a:pt x="7" y="30"/>
                        </a:lnTo>
                        <a:lnTo>
                          <a:pt x="3" y="26"/>
                        </a:lnTo>
                        <a:lnTo>
                          <a:pt x="0" y="19"/>
                        </a:lnTo>
                        <a:lnTo>
                          <a:pt x="0" y="19"/>
                        </a:lnTo>
                        <a:lnTo>
                          <a:pt x="3" y="9"/>
                        </a:lnTo>
                        <a:lnTo>
                          <a:pt x="7" y="5"/>
                        </a:lnTo>
                        <a:lnTo>
                          <a:pt x="12" y="0"/>
                        </a:lnTo>
                        <a:lnTo>
                          <a:pt x="19" y="0"/>
                        </a:lnTo>
                        <a:lnTo>
                          <a:pt x="19" y="0"/>
                        </a:lnTo>
                        <a:lnTo>
                          <a:pt x="26" y="0"/>
                        </a:lnTo>
                        <a:lnTo>
                          <a:pt x="33" y="5"/>
                        </a:lnTo>
                        <a:lnTo>
                          <a:pt x="37" y="9"/>
                        </a:lnTo>
                        <a:lnTo>
                          <a:pt x="37" y="19"/>
                        </a:lnTo>
                        <a:lnTo>
                          <a:pt x="37"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45" name="Freeform 46"/>
                  <p:cNvSpPr>
                    <a:spLocks/>
                  </p:cNvSpPr>
                  <p:nvPr/>
                </p:nvSpPr>
                <p:spPr bwMode="auto">
                  <a:xfrm>
                    <a:off x="2466975" y="4863584"/>
                    <a:ext cx="58737" cy="58738"/>
                  </a:xfrm>
                  <a:custGeom>
                    <a:avLst/>
                    <a:gdLst>
                      <a:gd name="T0" fmla="*/ 37 w 37"/>
                      <a:gd name="T1" fmla="*/ 19 h 37"/>
                      <a:gd name="T2" fmla="*/ 37 w 37"/>
                      <a:gd name="T3" fmla="*/ 19 h 37"/>
                      <a:gd name="T4" fmla="*/ 37 w 37"/>
                      <a:gd name="T5" fmla="*/ 26 h 37"/>
                      <a:gd name="T6" fmla="*/ 33 w 37"/>
                      <a:gd name="T7" fmla="*/ 30 h 37"/>
                      <a:gd name="T8" fmla="*/ 26 w 37"/>
                      <a:gd name="T9" fmla="*/ 35 h 37"/>
                      <a:gd name="T10" fmla="*/ 19 w 37"/>
                      <a:gd name="T11" fmla="*/ 37 h 37"/>
                      <a:gd name="T12" fmla="*/ 19 w 37"/>
                      <a:gd name="T13" fmla="*/ 37 h 37"/>
                      <a:gd name="T14" fmla="*/ 12 w 37"/>
                      <a:gd name="T15" fmla="*/ 35 h 37"/>
                      <a:gd name="T16" fmla="*/ 7 w 37"/>
                      <a:gd name="T17" fmla="*/ 30 h 37"/>
                      <a:gd name="T18" fmla="*/ 3 w 37"/>
                      <a:gd name="T19" fmla="*/ 26 h 37"/>
                      <a:gd name="T20" fmla="*/ 0 w 37"/>
                      <a:gd name="T21" fmla="*/ 19 h 37"/>
                      <a:gd name="T22" fmla="*/ 0 w 37"/>
                      <a:gd name="T23" fmla="*/ 19 h 37"/>
                      <a:gd name="T24" fmla="*/ 3 w 37"/>
                      <a:gd name="T25" fmla="*/ 12 h 37"/>
                      <a:gd name="T26" fmla="*/ 7 w 37"/>
                      <a:gd name="T27" fmla="*/ 5 h 37"/>
                      <a:gd name="T28" fmla="*/ 12 w 37"/>
                      <a:gd name="T29" fmla="*/ 0 h 37"/>
                      <a:gd name="T30" fmla="*/ 19 w 37"/>
                      <a:gd name="T31" fmla="*/ 0 h 37"/>
                      <a:gd name="T32" fmla="*/ 19 w 37"/>
                      <a:gd name="T33" fmla="*/ 0 h 37"/>
                      <a:gd name="T34" fmla="*/ 26 w 37"/>
                      <a:gd name="T35" fmla="*/ 0 h 37"/>
                      <a:gd name="T36" fmla="*/ 33 w 37"/>
                      <a:gd name="T37" fmla="*/ 5 h 37"/>
                      <a:gd name="T38" fmla="*/ 37 w 37"/>
                      <a:gd name="T39" fmla="*/ 12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6"/>
                        </a:lnTo>
                        <a:lnTo>
                          <a:pt x="33" y="30"/>
                        </a:lnTo>
                        <a:lnTo>
                          <a:pt x="26" y="35"/>
                        </a:lnTo>
                        <a:lnTo>
                          <a:pt x="19" y="37"/>
                        </a:lnTo>
                        <a:lnTo>
                          <a:pt x="19" y="37"/>
                        </a:lnTo>
                        <a:lnTo>
                          <a:pt x="12" y="35"/>
                        </a:lnTo>
                        <a:lnTo>
                          <a:pt x="7" y="30"/>
                        </a:lnTo>
                        <a:lnTo>
                          <a:pt x="3" y="26"/>
                        </a:lnTo>
                        <a:lnTo>
                          <a:pt x="0" y="19"/>
                        </a:lnTo>
                        <a:lnTo>
                          <a:pt x="0" y="19"/>
                        </a:lnTo>
                        <a:lnTo>
                          <a:pt x="3" y="12"/>
                        </a:lnTo>
                        <a:lnTo>
                          <a:pt x="7" y="5"/>
                        </a:lnTo>
                        <a:lnTo>
                          <a:pt x="12" y="0"/>
                        </a:lnTo>
                        <a:lnTo>
                          <a:pt x="19" y="0"/>
                        </a:lnTo>
                        <a:lnTo>
                          <a:pt x="19" y="0"/>
                        </a:lnTo>
                        <a:lnTo>
                          <a:pt x="26" y="0"/>
                        </a:lnTo>
                        <a:lnTo>
                          <a:pt x="33" y="5"/>
                        </a:lnTo>
                        <a:lnTo>
                          <a:pt x="37" y="12"/>
                        </a:lnTo>
                        <a:lnTo>
                          <a:pt x="37" y="19"/>
                        </a:lnTo>
                        <a:lnTo>
                          <a:pt x="37"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18" name="Line 124"/>
                  <p:cNvSpPr>
                    <a:spLocks noChangeShapeType="1"/>
                  </p:cNvSpPr>
                  <p:nvPr/>
                </p:nvSpPr>
                <p:spPr bwMode="auto">
                  <a:xfrm flipH="1">
                    <a:off x="2424112"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9" name="Line 125"/>
                  <p:cNvSpPr>
                    <a:spLocks noChangeShapeType="1"/>
                  </p:cNvSpPr>
                  <p:nvPr/>
                </p:nvSpPr>
                <p:spPr bwMode="auto">
                  <a:xfrm flipH="1">
                    <a:off x="2306637"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0" name="Line 126"/>
                  <p:cNvSpPr>
                    <a:spLocks noChangeShapeType="1"/>
                  </p:cNvSpPr>
                  <p:nvPr/>
                </p:nvSpPr>
                <p:spPr bwMode="auto">
                  <a:xfrm flipH="1">
                    <a:off x="2189162"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1" name="Line 127"/>
                  <p:cNvSpPr>
                    <a:spLocks noChangeShapeType="1"/>
                  </p:cNvSpPr>
                  <p:nvPr/>
                </p:nvSpPr>
                <p:spPr bwMode="auto">
                  <a:xfrm flipH="1">
                    <a:off x="2071687" y="489374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2" name="Line 128"/>
                  <p:cNvSpPr>
                    <a:spLocks noChangeShapeType="1"/>
                  </p:cNvSpPr>
                  <p:nvPr/>
                </p:nvSpPr>
                <p:spPr bwMode="auto">
                  <a:xfrm flipH="1">
                    <a:off x="1955800"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3" name="Line 129"/>
                  <p:cNvSpPr>
                    <a:spLocks noChangeShapeType="1"/>
                  </p:cNvSpPr>
                  <p:nvPr/>
                </p:nvSpPr>
                <p:spPr bwMode="auto">
                  <a:xfrm flipH="1">
                    <a:off x="1838325"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4" name="Line 130"/>
                  <p:cNvSpPr>
                    <a:spLocks noChangeShapeType="1"/>
                  </p:cNvSpPr>
                  <p:nvPr/>
                </p:nvSpPr>
                <p:spPr bwMode="auto">
                  <a:xfrm flipH="1">
                    <a:off x="1720850"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5" name="Line 131"/>
                  <p:cNvSpPr>
                    <a:spLocks noChangeShapeType="1"/>
                  </p:cNvSpPr>
                  <p:nvPr/>
                </p:nvSpPr>
                <p:spPr bwMode="auto">
                  <a:xfrm flipH="1">
                    <a:off x="1603375" y="489374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6" name="Line 132"/>
                  <p:cNvSpPr>
                    <a:spLocks noChangeShapeType="1"/>
                  </p:cNvSpPr>
                  <p:nvPr/>
                </p:nvSpPr>
                <p:spPr bwMode="auto">
                  <a:xfrm flipH="1">
                    <a:off x="1487487"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7" name="Line 133"/>
                  <p:cNvSpPr>
                    <a:spLocks noChangeShapeType="1"/>
                  </p:cNvSpPr>
                  <p:nvPr/>
                </p:nvSpPr>
                <p:spPr bwMode="auto">
                  <a:xfrm flipH="1">
                    <a:off x="1370012"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8" name="Line 134"/>
                  <p:cNvSpPr>
                    <a:spLocks noChangeShapeType="1"/>
                  </p:cNvSpPr>
                  <p:nvPr/>
                </p:nvSpPr>
                <p:spPr bwMode="auto">
                  <a:xfrm flipH="1">
                    <a:off x="1252537"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9" name="Line 135"/>
                  <p:cNvSpPr>
                    <a:spLocks noChangeShapeType="1"/>
                  </p:cNvSpPr>
                  <p:nvPr/>
                </p:nvSpPr>
                <p:spPr bwMode="auto">
                  <a:xfrm flipH="1">
                    <a:off x="1135062" y="489374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0" name="Line 136"/>
                  <p:cNvSpPr>
                    <a:spLocks noChangeShapeType="1"/>
                  </p:cNvSpPr>
                  <p:nvPr/>
                </p:nvSpPr>
                <p:spPr bwMode="auto">
                  <a:xfrm flipH="1">
                    <a:off x="1019175"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7" name="Line 153"/>
                  <p:cNvSpPr>
                    <a:spLocks noChangeShapeType="1"/>
                  </p:cNvSpPr>
                  <p:nvPr/>
                </p:nvSpPr>
                <p:spPr bwMode="auto">
                  <a:xfrm flipV="1">
                    <a:off x="2497137" y="511282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8" name="Line 154"/>
                  <p:cNvSpPr>
                    <a:spLocks noChangeShapeType="1"/>
                  </p:cNvSpPr>
                  <p:nvPr/>
                </p:nvSpPr>
                <p:spPr bwMode="auto">
                  <a:xfrm flipV="1">
                    <a:off x="2497137" y="499534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9" name="Line 155"/>
                  <p:cNvSpPr>
                    <a:spLocks noChangeShapeType="1"/>
                  </p:cNvSpPr>
                  <p:nvPr/>
                </p:nvSpPr>
                <p:spPr bwMode="auto">
                  <a:xfrm flipV="1">
                    <a:off x="2497137" y="4893746"/>
                    <a:ext cx="0" cy="587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grpSp>
          <p:grpSp>
            <p:nvGrpSpPr>
              <p:cNvPr id="165" name="Group 164"/>
              <p:cNvGrpSpPr/>
              <p:nvPr/>
            </p:nvGrpSpPr>
            <p:grpSpPr>
              <a:xfrm>
                <a:off x="1003300" y="5216009"/>
                <a:ext cx="1479549" cy="0"/>
                <a:chOff x="1003300" y="5216009"/>
                <a:chExt cx="1479549" cy="0"/>
              </a:xfrm>
            </p:grpSpPr>
            <p:sp>
              <p:nvSpPr>
                <p:cNvPr id="134" name="Line 140"/>
                <p:cNvSpPr>
                  <a:spLocks noChangeShapeType="1"/>
                </p:cNvSpPr>
                <p:nvPr/>
              </p:nvSpPr>
              <p:spPr bwMode="auto">
                <a:xfrm>
                  <a:off x="1003300" y="5216009"/>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5" name="Line 141"/>
                <p:cNvSpPr>
                  <a:spLocks noChangeShapeType="1"/>
                </p:cNvSpPr>
                <p:nvPr/>
              </p:nvSpPr>
              <p:spPr bwMode="auto">
                <a:xfrm>
                  <a:off x="1120775"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6" name="Line 142"/>
                <p:cNvSpPr>
                  <a:spLocks noChangeShapeType="1"/>
                </p:cNvSpPr>
                <p:nvPr/>
              </p:nvSpPr>
              <p:spPr bwMode="auto">
                <a:xfrm>
                  <a:off x="1238250"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7" name="Line 143"/>
                <p:cNvSpPr>
                  <a:spLocks noChangeShapeType="1"/>
                </p:cNvSpPr>
                <p:nvPr/>
              </p:nvSpPr>
              <p:spPr bwMode="auto">
                <a:xfrm>
                  <a:off x="1355725"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8" name="Line 144"/>
                <p:cNvSpPr>
                  <a:spLocks noChangeShapeType="1"/>
                </p:cNvSpPr>
                <p:nvPr/>
              </p:nvSpPr>
              <p:spPr bwMode="auto">
                <a:xfrm>
                  <a:off x="1471612" y="5216009"/>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9" name="Line 145"/>
                <p:cNvSpPr>
                  <a:spLocks noChangeShapeType="1"/>
                </p:cNvSpPr>
                <p:nvPr/>
              </p:nvSpPr>
              <p:spPr bwMode="auto">
                <a:xfrm>
                  <a:off x="1589087"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0" name="Line 146"/>
                <p:cNvSpPr>
                  <a:spLocks noChangeShapeType="1"/>
                </p:cNvSpPr>
                <p:nvPr/>
              </p:nvSpPr>
              <p:spPr bwMode="auto">
                <a:xfrm>
                  <a:off x="1706562"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1" name="Line 147"/>
                <p:cNvSpPr>
                  <a:spLocks noChangeShapeType="1"/>
                </p:cNvSpPr>
                <p:nvPr/>
              </p:nvSpPr>
              <p:spPr bwMode="auto">
                <a:xfrm>
                  <a:off x="1824037"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2" name="Line 148"/>
                <p:cNvSpPr>
                  <a:spLocks noChangeShapeType="1"/>
                </p:cNvSpPr>
                <p:nvPr/>
              </p:nvSpPr>
              <p:spPr bwMode="auto">
                <a:xfrm>
                  <a:off x="1939925" y="5216009"/>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3" name="Line 149"/>
                <p:cNvSpPr>
                  <a:spLocks noChangeShapeType="1"/>
                </p:cNvSpPr>
                <p:nvPr/>
              </p:nvSpPr>
              <p:spPr bwMode="auto">
                <a:xfrm>
                  <a:off x="2057400"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4" name="Line 150"/>
                <p:cNvSpPr>
                  <a:spLocks noChangeShapeType="1"/>
                </p:cNvSpPr>
                <p:nvPr/>
              </p:nvSpPr>
              <p:spPr bwMode="auto">
                <a:xfrm>
                  <a:off x="2174875"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5" name="Line 151"/>
                <p:cNvSpPr>
                  <a:spLocks noChangeShapeType="1"/>
                </p:cNvSpPr>
                <p:nvPr/>
              </p:nvSpPr>
              <p:spPr bwMode="auto">
                <a:xfrm>
                  <a:off x="2292350"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6" name="Line 152"/>
                <p:cNvSpPr>
                  <a:spLocks noChangeShapeType="1"/>
                </p:cNvSpPr>
                <p:nvPr/>
              </p:nvSpPr>
              <p:spPr bwMode="auto">
                <a:xfrm>
                  <a:off x="2408237" y="5216009"/>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grpSp>
      </p:grpSp>
      <p:sp>
        <p:nvSpPr>
          <p:cNvPr id="172" name="Content Placeholder 3"/>
          <p:cNvSpPr txBox="1">
            <a:spLocks/>
          </p:cNvSpPr>
          <p:nvPr/>
        </p:nvSpPr>
        <p:spPr>
          <a:xfrm>
            <a:off x="457200" y="1143000"/>
            <a:ext cx="8229600" cy="10535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mj-lt"/>
              <a:buAutoNum type="arabicPeriod"/>
            </a:pPr>
            <a:r>
              <a:rPr lang="en-US" sz="1800" dirty="0"/>
              <a:t>Calculate consumer and producer surplus in the presence of a positive externality.</a:t>
            </a:r>
          </a:p>
          <a:p>
            <a:pPr>
              <a:buFont typeface="+mj-lt"/>
              <a:buAutoNum type="arabicPeriod"/>
            </a:pPr>
            <a:r>
              <a:rPr lang="en-US" sz="1800" dirty="0"/>
              <a:t>Calculate consumer and producer surplus when the positive externality is internalized.</a:t>
            </a:r>
          </a:p>
        </p:txBody>
      </p:sp>
      <p:sp>
        <p:nvSpPr>
          <p:cNvPr id="175" name="Rectangle 24"/>
          <p:cNvSpPr>
            <a:spLocks noChangeArrowheads="1"/>
          </p:cNvSpPr>
          <p:nvPr/>
        </p:nvSpPr>
        <p:spPr bwMode="auto">
          <a:xfrm>
            <a:off x="659522" y="471118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6" name="Rectangle 24"/>
          <p:cNvSpPr>
            <a:spLocks noChangeArrowheads="1"/>
          </p:cNvSpPr>
          <p:nvPr/>
        </p:nvSpPr>
        <p:spPr bwMode="auto">
          <a:xfrm>
            <a:off x="4897437" y="466199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3" name="Rectangle 58"/>
          <p:cNvSpPr>
            <a:spLocks noChangeArrowheads="1"/>
          </p:cNvSpPr>
          <p:nvPr/>
        </p:nvSpPr>
        <p:spPr bwMode="auto">
          <a:xfrm>
            <a:off x="651669" y="392802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291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4" name="Rectangle 61"/>
          <p:cNvSpPr>
            <a:spLocks noChangeArrowheads="1"/>
          </p:cNvSpPr>
          <p:nvPr/>
        </p:nvSpPr>
        <p:spPr bwMode="auto">
          <a:xfrm>
            <a:off x="2694594" y="511770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5" name="Line 69"/>
          <p:cNvSpPr>
            <a:spLocks noChangeShapeType="1"/>
          </p:cNvSpPr>
          <p:nvPr/>
        </p:nvSpPr>
        <p:spPr bwMode="auto">
          <a:xfrm flipV="1">
            <a:off x="2812069" y="5040928"/>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6" name="Line 70"/>
          <p:cNvSpPr>
            <a:spLocks noChangeShapeType="1"/>
          </p:cNvSpPr>
          <p:nvPr/>
        </p:nvSpPr>
        <p:spPr bwMode="auto">
          <a:xfrm flipV="1">
            <a:off x="2812069" y="4923453"/>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7" name="Line 71"/>
          <p:cNvSpPr>
            <a:spLocks noChangeShapeType="1"/>
          </p:cNvSpPr>
          <p:nvPr/>
        </p:nvSpPr>
        <p:spPr bwMode="auto">
          <a:xfrm flipV="1">
            <a:off x="2812069" y="4805978"/>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8" name="Line 72"/>
          <p:cNvSpPr>
            <a:spLocks noChangeShapeType="1"/>
          </p:cNvSpPr>
          <p:nvPr/>
        </p:nvSpPr>
        <p:spPr bwMode="auto">
          <a:xfrm flipV="1">
            <a:off x="2812069" y="4688503"/>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9" name="Line 73"/>
          <p:cNvSpPr>
            <a:spLocks noChangeShapeType="1"/>
          </p:cNvSpPr>
          <p:nvPr/>
        </p:nvSpPr>
        <p:spPr bwMode="auto">
          <a:xfrm flipV="1">
            <a:off x="2812069" y="4572615"/>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0" name="Line 74"/>
          <p:cNvSpPr>
            <a:spLocks noChangeShapeType="1"/>
          </p:cNvSpPr>
          <p:nvPr/>
        </p:nvSpPr>
        <p:spPr bwMode="auto">
          <a:xfrm flipV="1">
            <a:off x="2812069" y="4455140"/>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1" name="Line 75"/>
          <p:cNvSpPr>
            <a:spLocks noChangeShapeType="1"/>
          </p:cNvSpPr>
          <p:nvPr/>
        </p:nvSpPr>
        <p:spPr bwMode="auto">
          <a:xfrm flipV="1">
            <a:off x="2812069" y="4337665"/>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2" name="Line 76"/>
          <p:cNvSpPr>
            <a:spLocks noChangeShapeType="1"/>
          </p:cNvSpPr>
          <p:nvPr/>
        </p:nvSpPr>
        <p:spPr bwMode="auto">
          <a:xfrm flipV="1">
            <a:off x="2812069" y="4220190"/>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3" name="Line 77"/>
          <p:cNvSpPr>
            <a:spLocks noChangeShapeType="1"/>
          </p:cNvSpPr>
          <p:nvPr/>
        </p:nvSpPr>
        <p:spPr bwMode="auto">
          <a:xfrm flipV="1">
            <a:off x="2812069" y="4104303"/>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4" name="Line 78"/>
          <p:cNvSpPr>
            <a:spLocks noChangeShapeType="1"/>
          </p:cNvSpPr>
          <p:nvPr/>
        </p:nvSpPr>
        <p:spPr bwMode="auto">
          <a:xfrm flipV="1">
            <a:off x="2812069" y="4020165"/>
            <a:ext cx="0" cy="396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5" name="Line 79"/>
          <p:cNvSpPr>
            <a:spLocks noChangeShapeType="1"/>
          </p:cNvSpPr>
          <p:nvPr/>
        </p:nvSpPr>
        <p:spPr bwMode="auto">
          <a:xfrm>
            <a:off x="981682" y="402016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6" name="Line 80"/>
          <p:cNvSpPr>
            <a:spLocks noChangeShapeType="1"/>
          </p:cNvSpPr>
          <p:nvPr/>
        </p:nvSpPr>
        <p:spPr bwMode="auto">
          <a:xfrm>
            <a:off x="1099157" y="402016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7" name="Line 81"/>
          <p:cNvSpPr>
            <a:spLocks noChangeShapeType="1"/>
          </p:cNvSpPr>
          <p:nvPr/>
        </p:nvSpPr>
        <p:spPr bwMode="auto">
          <a:xfrm>
            <a:off x="1216632" y="402016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8" name="Line 82"/>
          <p:cNvSpPr>
            <a:spLocks noChangeShapeType="1"/>
          </p:cNvSpPr>
          <p:nvPr/>
        </p:nvSpPr>
        <p:spPr bwMode="auto">
          <a:xfrm>
            <a:off x="1334107" y="402016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9" name="Line 83"/>
          <p:cNvSpPr>
            <a:spLocks noChangeShapeType="1"/>
          </p:cNvSpPr>
          <p:nvPr/>
        </p:nvSpPr>
        <p:spPr bwMode="auto">
          <a:xfrm>
            <a:off x="1449994" y="402016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0" name="Line 84"/>
          <p:cNvSpPr>
            <a:spLocks noChangeShapeType="1"/>
          </p:cNvSpPr>
          <p:nvPr/>
        </p:nvSpPr>
        <p:spPr bwMode="auto">
          <a:xfrm>
            <a:off x="1567469" y="402016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1" name="Line 85"/>
          <p:cNvSpPr>
            <a:spLocks noChangeShapeType="1"/>
          </p:cNvSpPr>
          <p:nvPr/>
        </p:nvSpPr>
        <p:spPr bwMode="auto">
          <a:xfrm>
            <a:off x="1684944" y="402016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2" name="Line 86"/>
          <p:cNvSpPr>
            <a:spLocks noChangeShapeType="1"/>
          </p:cNvSpPr>
          <p:nvPr/>
        </p:nvSpPr>
        <p:spPr bwMode="auto">
          <a:xfrm>
            <a:off x="1802419" y="402016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3" name="Line 87"/>
          <p:cNvSpPr>
            <a:spLocks noChangeShapeType="1"/>
          </p:cNvSpPr>
          <p:nvPr/>
        </p:nvSpPr>
        <p:spPr bwMode="auto">
          <a:xfrm>
            <a:off x="1918307" y="402016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4" name="Line 88"/>
          <p:cNvSpPr>
            <a:spLocks noChangeShapeType="1"/>
          </p:cNvSpPr>
          <p:nvPr/>
        </p:nvSpPr>
        <p:spPr bwMode="auto">
          <a:xfrm>
            <a:off x="2035782" y="402016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5" name="Line 89"/>
          <p:cNvSpPr>
            <a:spLocks noChangeShapeType="1"/>
          </p:cNvSpPr>
          <p:nvPr/>
        </p:nvSpPr>
        <p:spPr bwMode="auto">
          <a:xfrm>
            <a:off x="2153257" y="402016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6" name="Line 90"/>
          <p:cNvSpPr>
            <a:spLocks noChangeShapeType="1"/>
          </p:cNvSpPr>
          <p:nvPr/>
        </p:nvSpPr>
        <p:spPr bwMode="auto">
          <a:xfrm>
            <a:off x="2270732" y="402016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7" name="Line 91"/>
          <p:cNvSpPr>
            <a:spLocks noChangeShapeType="1"/>
          </p:cNvSpPr>
          <p:nvPr/>
        </p:nvSpPr>
        <p:spPr bwMode="auto">
          <a:xfrm>
            <a:off x="2386619" y="402016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8" name="Line 92"/>
          <p:cNvSpPr>
            <a:spLocks noChangeShapeType="1"/>
          </p:cNvSpPr>
          <p:nvPr/>
        </p:nvSpPr>
        <p:spPr bwMode="auto">
          <a:xfrm>
            <a:off x="2504094" y="402016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9" name="Line 93"/>
          <p:cNvSpPr>
            <a:spLocks noChangeShapeType="1"/>
          </p:cNvSpPr>
          <p:nvPr/>
        </p:nvSpPr>
        <p:spPr bwMode="auto">
          <a:xfrm>
            <a:off x="2621569" y="402016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70" name="Line 94"/>
          <p:cNvSpPr>
            <a:spLocks noChangeShapeType="1"/>
          </p:cNvSpPr>
          <p:nvPr/>
        </p:nvSpPr>
        <p:spPr bwMode="auto">
          <a:xfrm>
            <a:off x="2739044" y="402016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71" name="Freeform 97"/>
          <p:cNvSpPr>
            <a:spLocks/>
          </p:cNvSpPr>
          <p:nvPr/>
        </p:nvSpPr>
        <p:spPr bwMode="auto">
          <a:xfrm>
            <a:off x="2781907" y="3990003"/>
            <a:ext cx="58737" cy="58738"/>
          </a:xfrm>
          <a:custGeom>
            <a:avLst/>
            <a:gdLst>
              <a:gd name="T0" fmla="*/ 37 w 37"/>
              <a:gd name="T1" fmla="*/ 19 h 37"/>
              <a:gd name="T2" fmla="*/ 37 w 37"/>
              <a:gd name="T3" fmla="*/ 19 h 37"/>
              <a:gd name="T4" fmla="*/ 37 w 37"/>
              <a:gd name="T5" fmla="*/ 28 h 37"/>
              <a:gd name="T6" fmla="*/ 32 w 37"/>
              <a:gd name="T7" fmla="*/ 32 h 37"/>
              <a:gd name="T8" fmla="*/ 26 w 37"/>
              <a:gd name="T9" fmla="*/ 37 h 37"/>
              <a:gd name="T10" fmla="*/ 19 w 37"/>
              <a:gd name="T11" fmla="*/ 37 h 37"/>
              <a:gd name="T12" fmla="*/ 19 w 37"/>
              <a:gd name="T13" fmla="*/ 37 h 37"/>
              <a:gd name="T14" fmla="*/ 12 w 37"/>
              <a:gd name="T15" fmla="*/ 37 h 37"/>
              <a:gd name="T16" fmla="*/ 7 w 37"/>
              <a:gd name="T17" fmla="*/ 32 h 37"/>
              <a:gd name="T18" fmla="*/ 2 w 37"/>
              <a:gd name="T19" fmla="*/ 28 h 37"/>
              <a:gd name="T20" fmla="*/ 0 w 37"/>
              <a:gd name="T21" fmla="*/ 19 h 37"/>
              <a:gd name="T22" fmla="*/ 0 w 37"/>
              <a:gd name="T23" fmla="*/ 19 h 37"/>
              <a:gd name="T24" fmla="*/ 2 w 37"/>
              <a:gd name="T25" fmla="*/ 12 h 37"/>
              <a:gd name="T26" fmla="*/ 7 w 37"/>
              <a:gd name="T27" fmla="*/ 7 h 37"/>
              <a:gd name="T28" fmla="*/ 12 w 37"/>
              <a:gd name="T29" fmla="*/ 3 h 37"/>
              <a:gd name="T30" fmla="*/ 19 w 37"/>
              <a:gd name="T31" fmla="*/ 0 h 37"/>
              <a:gd name="T32" fmla="*/ 19 w 37"/>
              <a:gd name="T33" fmla="*/ 0 h 37"/>
              <a:gd name="T34" fmla="*/ 26 w 37"/>
              <a:gd name="T35" fmla="*/ 3 h 37"/>
              <a:gd name="T36" fmla="*/ 32 w 37"/>
              <a:gd name="T37" fmla="*/ 7 h 37"/>
              <a:gd name="T38" fmla="*/ 37 w 37"/>
              <a:gd name="T39" fmla="*/ 12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8"/>
                </a:lnTo>
                <a:lnTo>
                  <a:pt x="32" y="32"/>
                </a:lnTo>
                <a:lnTo>
                  <a:pt x="26" y="37"/>
                </a:lnTo>
                <a:lnTo>
                  <a:pt x="19" y="37"/>
                </a:lnTo>
                <a:lnTo>
                  <a:pt x="19" y="37"/>
                </a:lnTo>
                <a:lnTo>
                  <a:pt x="12" y="37"/>
                </a:lnTo>
                <a:lnTo>
                  <a:pt x="7" y="32"/>
                </a:lnTo>
                <a:lnTo>
                  <a:pt x="2" y="28"/>
                </a:lnTo>
                <a:lnTo>
                  <a:pt x="0" y="19"/>
                </a:lnTo>
                <a:lnTo>
                  <a:pt x="0" y="19"/>
                </a:lnTo>
                <a:lnTo>
                  <a:pt x="2" y="12"/>
                </a:lnTo>
                <a:lnTo>
                  <a:pt x="7" y="7"/>
                </a:lnTo>
                <a:lnTo>
                  <a:pt x="12" y="3"/>
                </a:lnTo>
                <a:lnTo>
                  <a:pt x="19" y="0"/>
                </a:lnTo>
                <a:lnTo>
                  <a:pt x="19" y="0"/>
                </a:lnTo>
                <a:lnTo>
                  <a:pt x="26" y="3"/>
                </a:lnTo>
                <a:lnTo>
                  <a:pt x="32" y="7"/>
                </a:lnTo>
                <a:lnTo>
                  <a:pt x="37" y="12"/>
                </a:lnTo>
                <a:lnTo>
                  <a:pt x="37" y="19"/>
                </a:lnTo>
                <a:lnTo>
                  <a:pt x="37"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grpSp>
        <p:nvGrpSpPr>
          <p:cNvPr id="272" name="Group 271"/>
          <p:cNvGrpSpPr/>
          <p:nvPr/>
        </p:nvGrpSpPr>
        <p:grpSpPr>
          <a:xfrm>
            <a:off x="4874881" y="3753921"/>
            <a:ext cx="1866190" cy="1357313"/>
            <a:chOff x="659522" y="4820721"/>
            <a:chExt cx="1866190" cy="1357313"/>
          </a:xfrm>
        </p:grpSpPr>
        <p:sp>
          <p:nvSpPr>
            <p:cNvPr id="273" name="Rectangle 24"/>
            <p:cNvSpPr>
              <a:spLocks noChangeArrowheads="1"/>
            </p:cNvSpPr>
            <p:nvPr/>
          </p:nvSpPr>
          <p:spPr bwMode="auto">
            <a:xfrm>
              <a:off x="659522" y="513822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274" name="Group 273"/>
            <p:cNvGrpSpPr/>
            <p:nvPr/>
          </p:nvGrpSpPr>
          <p:grpSpPr>
            <a:xfrm>
              <a:off x="659522" y="4820721"/>
              <a:ext cx="1866190" cy="1357313"/>
              <a:chOff x="659522" y="4820721"/>
              <a:chExt cx="1866190" cy="1357313"/>
            </a:xfrm>
          </p:grpSpPr>
          <p:grpSp>
            <p:nvGrpSpPr>
              <p:cNvPr id="275" name="Group 274"/>
              <p:cNvGrpSpPr/>
              <p:nvPr/>
            </p:nvGrpSpPr>
            <p:grpSpPr>
              <a:xfrm>
                <a:off x="659522" y="4820721"/>
                <a:ext cx="1866190" cy="1357313"/>
                <a:chOff x="659522" y="4820721"/>
                <a:chExt cx="1866190" cy="1357313"/>
              </a:xfrm>
            </p:grpSpPr>
            <p:sp>
              <p:nvSpPr>
                <p:cNvPr id="290" name="Rectangle 25"/>
                <p:cNvSpPr>
                  <a:spLocks noChangeArrowheads="1"/>
                </p:cNvSpPr>
                <p:nvPr/>
              </p:nvSpPr>
              <p:spPr bwMode="auto">
                <a:xfrm>
                  <a:off x="659522" y="482072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291" name="Group 290"/>
                <p:cNvGrpSpPr/>
                <p:nvPr/>
              </p:nvGrpSpPr>
              <p:grpSpPr>
                <a:xfrm>
                  <a:off x="1019175" y="4863584"/>
                  <a:ext cx="1506537" cy="1314450"/>
                  <a:chOff x="1019175" y="4863584"/>
                  <a:chExt cx="1506537" cy="1314450"/>
                </a:xfrm>
              </p:grpSpPr>
              <p:sp>
                <p:nvSpPr>
                  <p:cNvPr id="292" name="Line 34"/>
                  <p:cNvSpPr>
                    <a:spLocks noChangeShapeType="1"/>
                  </p:cNvSpPr>
                  <p:nvPr/>
                </p:nvSpPr>
                <p:spPr bwMode="auto">
                  <a:xfrm flipV="1">
                    <a:off x="2497137" y="6105009"/>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93" name="Line 35"/>
                  <p:cNvSpPr>
                    <a:spLocks noChangeShapeType="1"/>
                  </p:cNvSpPr>
                  <p:nvPr/>
                </p:nvSpPr>
                <p:spPr bwMode="auto">
                  <a:xfrm flipV="1">
                    <a:off x="2497137" y="5987534"/>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94" name="Line 36"/>
                  <p:cNvSpPr>
                    <a:spLocks noChangeShapeType="1"/>
                  </p:cNvSpPr>
                  <p:nvPr/>
                </p:nvSpPr>
                <p:spPr bwMode="auto">
                  <a:xfrm flipV="1">
                    <a:off x="2497137" y="5870059"/>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95" name="Line 37"/>
                  <p:cNvSpPr>
                    <a:spLocks noChangeShapeType="1"/>
                  </p:cNvSpPr>
                  <p:nvPr/>
                </p:nvSpPr>
                <p:spPr bwMode="auto">
                  <a:xfrm flipV="1">
                    <a:off x="2497137" y="5752584"/>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96" name="Line 38"/>
                  <p:cNvSpPr>
                    <a:spLocks noChangeShapeType="1"/>
                  </p:cNvSpPr>
                  <p:nvPr/>
                </p:nvSpPr>
                <p:spPr bwMode="auto">
                  <a:xfrm flipV="1">
                    <a:off x="2497137" y="563669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97" name="Line 39"/>
                  <p:cNvSpPr>
                    <a:spLocks noChangeShapeType="1"/>
                  </p:cNvSpPr>
                  <p:nvPr/>
                </p:nvSpPr>
                <p:spPr bwMode="auto">
                  <a:xfrm flipV="1">
                    <a:off x="2497137" y="551922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98" name="Line 40"/>
                  <p:cNvSpPr>
                    <a:spLocks noChangeShapeType="1"/>
                  </p:cNvSpPr>
                  <p:nvPr/>
                </p:nvSpPr>
                <p:spPr bwMode="auto">
                  <a:xfrm flipV="1">
                    <a:off x="2497137" y="540174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99" name="Line 41"/>
                  <p:cNvSpPr>
                    <a:spLocks noChangeShapeType="1"/>
                  </p:cNvSpPr>
                  <p:nvPr/>
                </p:nvSpPr>
                <p:spPr bwMode="auto">
                  <a:xfrm flipV="1">
                    <a:off x="2497137" y="528427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0" name="Line 42"/>
                  <p:cNvSpPr>
                    <a:spLocks noChangeShapeType="1"/>
                  </p:cNvSpPr>
                  <p:nvPr/>
                </p:nvSpPr>
                <p:spPr bwMode="auto">
                  <a:xfrm flipV="1">
                    <a:off x="2497137" y="5216009"/>
                    <a:ext cx="0" cy="254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1" name="Freeform 45"/>
                  <p:cNvSpPr>
                    <a:spLocks/>
                  </p:cNvSpPr>
                  <p:nvPr/>
                </p:nvSpPr>
                <p:spPr bwMode="auto">
                  <a:xfrm>
                    <a:off x="2466975" y="5185846"/>
                    <a:ext cx="58737" cy="58738"/>
                  </a:xfrm>
                  <a:custGeom>
                    <a:avLst/>
                    <a:gdLst>
                      <a:gd name="T0" fmla="*/ 37 w 37"/>
                      <a:gd name="T1" fmla="*/ 19 h 37"/>
                      <a:gd name="T2" fmla="*/ 37 w 37"/>
                      <a:gd name="T3" fmla="*/ 19 h 37"/>
                      <a:gd name="T4" fmla="*/ 37 w 37"/>
                      <a:gd name="T5" fmla="*/ 26 h 37"/>
                      <a:gd name="T6" fmla="*/ 33 w 37"/>
                      <a:gd name="T7" fmla="*/ 30 h 37"/>
                      <a:gd name="T8" fmla="*/ 26 w 37"/>
                      <a:gd name="T9" fmla="*/ 35 h 37"/>
                      <a:gd name="T10" fmla="*/ 19 w 37"/>
                      <a:gd name="T11" fmla="*/ 37 h 37"/>
                      <a:gd name="T12" fmla="*/ 19 w 37"/>
                      <a:gd name="T13" fmla="*/ 37 h 37"/>
                      <a:gd name="T14" fmla="*/ 12 w 37"/>
                      <a:gd name="T15" fmla="*/ 35 h 37"/>
                      <a:gd name="T16" fmla="*/ 7 w 37"/>
                      <a:gd name="T17" fmla="*/ 30 h 37"/>
                      <a:gd name="T18" fmla="*/ 3 w 37"/>
                      <a:gd name="T19" fmla="*/ 26 h 37"/>
                      <a:gd name="T20" fmla="*/ 0 w 37"/>
                      <a:gd name="T21" fmla="*/ 19 h 37"/>
                      <a:gd name="T22" fmla="*/ 0 w 37"/>
                      <a:gd name="T23" fmla="*/ 19 h 37"/>
                      <a:gd name="T24" fmla="*/ 3 w 37"/>
                      <a:gd name="T25" fmla="*/ 9 h 37"/>
                      <a:gd name="T26" fmla="*/ 7 w 37"/>
                      <a:gd name="T27" fmla="*/ 5 h 37"/>
                      <a:gd name="T28" fmla="*/ 12 w 37"/>
                      <a:gd name="T29" fmla="*/ 0 h 37"/>
                      <a:gd name="T30" fmla="*/ 19 w 37"/>
                      <a:gd name="T31" fmla="*/ 0 h 37"/>
                      <a:gd name="T32" fmla="*/ 19 w 37"/>
                      <a:gd name="T33" fmla="*/ 0 h 37"/>
                      <a:gd name="T34" fmla="*/ 26 w 37"/>
                      <a:gd name="T35" fmla="*/ 0 h 37"/>
                      <a:gd name="T36" fmla="*/ 33 w 37"/>
                      <a:gd name="T37" fmla="*/ 5 h 37"/>
                      <a:gd name="T38" fmla="*/ 37 w 37"/>
                      <a:gd name="T39" fmla="*/ 9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6"/>
                        </a:lnTo>
                        <a:lnTo>
                          <a:pt x="33" y="30"/>
                        </a:lnTo>
                        <a:lnTo>
                          <a:pt x="26" y="35"/>
                        </a:lnTo>
                        <a:lnTo>
                          <a:pt x="19" y="37"/>
                        </a:lnTo>
                        <a:lnTo>
                          <a:pt x="19" y="37"/>
                        </a:lnTo>
                        <a:lnTo>
                          <a:pt x="12" y="35"/>
                        </a:lnTo>
                        <a:lnTo>
                          <a:pt x="7" y="30"/>
                        </a:lnTo>
                        <a:lnTo>
                          <a:pt x="3" y="26"/>
                        </a:lnTo>
                        <a:lnTo>
                          <a:pt x="0" y="19"/>
                        </a:lnTo>
                        <a:lnTo>
                          <a:pt x="0" y="19"/>
                        </a:lnTo>
                        <a:lnTo>
                          <a:pt x="3" y="9"/>
                        </a:lnTo>
                        <a:lnTo>
                          <a:pt x="7" y="5"/>
                        </a:lnTo>
                        <a:lnTo>
                          <a:pt x="12" y="0"/>
                        </a:lnTo>
                        <a:lnTo>
                          <a:pt x="19" y="0"/>
                        </a:lnTo>
                        <a:lnTo>
                          <a:pt x="19" y="0"/>
                        </a:lnTo>
                        <a:lnTo>
                          <a:pt x="26" y="0"/>
                        </a:lnTo>
                        <a:lnTo>
                          <a:pt x="33" y="5"/>
                        </a:lnTo>
                        <a:lnTo>
                          <a:pt x="37" y="9"/>
                        </a:lnTo>
                        <a:lnTo>
                          <a:pt x="37" y="19"/>
                        </a:lnTo>
                        <a:lnTo>
                          <a:pt x="37"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302" name="Freeform 46"/>
                  <p:cNvSpPr>
                    <a:spLocks/>
                  </p:cNvSpPr>
                  <p:nvPr/>
                </p:nvSpPr>
                <p:spPr bwMode="auto">
                  <a:xfrm>
                    <a:off x="2466975" y="4863584"/>
                    <a:ext cx="58737" cy="58738"/>
                  </a:xfrm>
                  <a:custGeom>
                    <a:avLst/>
                    <a:gdLst>
                      <a:gd name="T0" fmla="*/ 37 w 37"/>
                      <a:gd name="T1" fmla="*/ 19 h 37"/>
                      <a:gd name="T2" fmla="*/ 37 w 37"/>
                      <a:gd name="T3" fmla="*/ 19 h 37"/>
                      <a:gd name="T4" fmla="*/ 37 w 37"/>
                      <a:gd name="T5" fmla="*/ 26 h 37"/>
                      <a:gd name="T6" fmla="*/ 33 w 37"/>
                      <a:gd name="T7" fmla="*/ 30 h 37"/>
                      <a:gd name="T8" fmla="*/ 26 w 37"/>
                      <a:gd name="T9" fmla="*/ 35 h 37"/>
                      <a:gd name="T10" fmla="*/ 19 w 37"/>
                      <a:gd name="T11" fmla="*/ 37 h 37"/>
                      <a:gd name="T12" fmla="*/ 19 w 37"/>
                      <a:gd name="T13" fmla="*/ 37 h 37"/>
                      <a:gd name="T14" fmla="*/ 12 w 37"/>
                      <a:gd name="T15" fmla="*/ 35 h 37"/>
                      <a:gd name="T16" fmla="*/ 7 w 37"/>
                      <a:gd name="T17" fmla="*/ 30 h 37"/>
                      <a:gd name="T18" fmla="*/ 3 w 37"/>
                      <a:gd name="T19" fmla="*/ 26 h 37"/>
                      <a:gd name="T20" fmla="*/ 0 w 37"/>
                      <a:gd name="T21" fmla="*/ 19 h 37"/>
                      <a:gd name="T22" fmla="*/ 0 w 37"/>
                      <a:gd name="T23" fmla="*/ 19 h 37"/>
                      <a:gd name="T24" fmla="*/ 3 w 37"/>
                      <a:gd name="T25" fmla="*/ 12 h 37"/>
                      <a:gd name="T26" fmla="*/ 7 w 37"/>
                      <a:gd name="T27" fmla="*/ 5 h 37"/>
                      <a:gd name="T28" fmla="*/ 12 w 37"/>
                      <a:gd name="T29" fmla="*/ 0 h 37"/>
                      <a:gd name="T30" fmla="*/ 19 w 37"/>
                      <a:gd name="T31" fmla="*/ 0 h 37"/>
                      <a:gd name="T32" fmla="*/ 19 w 37"/>
                      <a:gd name="T33" fmla="*/ 0 h 37"/>
                      <a:gd name="T34" fmla="*/ 26 w 37"/>
                      <a:gd name="T35" fmla="*/ 0 h 37"/>
                      <a:gd name="T36" fmla="*/ 33 w 37"/>
                      <a:gd name="T37" fmla="*/ 5 h 37"/>
                      <a:gd name="T38" fmla="*/ 37 w 37"/>
                      <a:gd name="T39" fmla="*/ 12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6"/>
                        </a:lnTo>
                        <a:lnTo>
                          <a:pt x="33" y="30"/>
                        </a:lnTo>
                        <a:lnTo>
                          <a:pt x="26" y="35"/>
                        </a:lnTo>
                        <a:lnTo>
                          <a:pt x="19" y="37"/>
                        </a:lnTo>
                        <a:lnTo>
                          <a:pt x="19" y="37"/>
                        </a:lnTo>
                        <a:lnTo>
                          <a:pt x="12" y="35"/>
                        </a:lnTo>
                        <a:lnTo>
                          <a:pt x="7" y="30"/>
                        </a:lnTo>
                        <a:lnTo>
                          <a:pt x="3" y="26"/>
                        </a:lnTo>
                        <a:lnTo>
                          <a:pt x="0" y="19"/>
                        </a:lnTo>
                        <a:lnTo>
                          <a:pt x="0" y="19"/>
                        </a:lnTo>
                        <a:lnTo>
                          <a:pt x="3" y="12"/>
                        </a:lnTo>
                        <a:lnTo>
                          <a:pt x="7" y="5"/>
                        </a:lnTo>
                        <a:lnTo>
                          <a:pt x="12" y="0"/>
                        </a:lnTo>
                        <a:lnTo>
                          <a:pt x="19" y="0"/>
                        </a:lnTo>
                        <a:lnTo>
                          <a:pt x="19" y="0"/>
                        </a:lnTo>
                        <a:lnTo>
                          <a:pt x="26" y="0"/>
                        </a:lnTo>
                        <a:lnTo>
                          <a:pt x="33" y="5"/>
                        </a:lnTo>
                        <a:lnTo>
                          <a:pt x="37" y="12"/>
                        </a:lnTo>
                        <a:lnTo>
                          <a:pt x="37" y="19"/>
                        </a:lnTo>
                        <a:lnTo>
                          <a:pt x="37"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303" name="Line 124"/>
                  <p:cNvSpPr>
                    <a:spLocks noChangeShapeType="1"/>
                  </p:cNvSpPr>
                  <p:nvPr/>
                </p:nvSpPr>
                <p:spPr bwMode="auto">
                  <a:xfrm flipH="1">
                    <a:off x="2424112"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4" name="Line 125"/>
                  <p:cNvSpPr>
                    <a:spLocks noChangeShapeType="1"/>
                  </p:cNvSpPr>
                  <p:nvPr/>
                </p:nvSpPr>
                <p:spPr bwMode="auto">
                  <a:xfrm flipH="1">
                    <a:off x="2306637"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5" name="Line 126"/>
                  <p:cNvSpPr>
                    <a:spLocks noChangeShapeType="1"/>
                  </p:cNvSpPr>
                  <p:nvPr/>
                </p:nvSpPr>
                <p:spPr bwMode="auto">
                  <a:xfrm flipH="1">
                    <a:off x="2189162"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6" name="Line 127"/>
                  <p:cNvSpPr>
                    <a:spLocks noChangeShapeType="1"/>
                  </p:cNvSpPr>
                  <p:nvPr/>
                </p:nvSpPr>
                <p:spPr bwMode="auto">
                  <a:xfrm flipH="1">
                    <a:off x="2071687" y="489374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7" name="Line 128"/>
                  <p:cNvSpPr>
                    <a:spLocks noChangeShapeType="1"/>
                  </p:cNvSpPr>
                  <p:nvPr/>
                </p:nvSpPr>
                <p:spPr bwMode="auto">
                  <a:xfrm flipH="1">
                    <a:off x="1955800"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8" name="Line 129"/>
                  <p:cNvSpPr>
                    <a:spLocks noChangeShapeType="1"/>
                  </p:cNvSpPr>
                  <p:nvPr/>
                </p:nvSpPr>
                <p:spPr bwMode="auto">
                  <a:xfrm flipH="1">
                    <a:off x="1838325"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9" name="Line 130"/>
                  <p:cNvSpPr>
                    <a:spLocks noChangeShapeType="1"/>
                  </p:cNvSpPr>
                  <p:nvPr/>
                </p:nvSpPr>
                <p:spPr bwMode="auto">
                  <a:xfrm flipH="1">
                    <a:off x="1720850"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0" name="Line 131"/>
                  <p:cNvSpPr>
                    <a:spLocks noChangeShapeType="1"/>
                  </p:cNvSpPr>
                  <p:nvPr/>
                </p:nvSpPr>
                <p:spPr bwMode="auto">
                  <a:xfrm flipH="1">
                    <a:off x="1603375" y="489374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1" name="Line 132"/>
                  <p:cNvSpPr>
                    <a:spLocks noChangeShapeType="1"/>
                  </p:cNvSpPr>
                  <p:nvPr/>
                </p:nvSpPr>
                <p:spPr bwMode="auto">
                  <a:xfrm flipH="1">
                    <a:off x="1487487"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2" name="Line 133"/>
                  <p:cNvSpPr>
                    <a:spLocks noChangeShapeType="1"/>
                  </p:cNvSpPr>
                  <p:nvPr/>
                </p:nvSpPr>
                <p:spPr bwMode="auto">
                  <a:xfrm flipH="1">
                    <a:off x="1370012"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3" name="Line 134"/>
                  <p:cNvSpPr>
                    <a:spLocks noChangeShapeType="1"/>
                  </p:cNvSpPr>
                  <p:nvPr/>
                </p:nvSpPr>
                <p:spPr bwMode="auto">
                  <a:xfrm flipH="1">
                    <a:off x="1252537"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4" name="Line 135"/>
                  <p:cNvSpPr>
                    <a:spLocks noChangeShapeType="1"/>
                  </p:cNvSpPr>
                  <p:nvPr/>
                </p:nvSpPr>
                <p:spPr bwMode="auto">
                  <a:xfrm flipH="1">
                    <a:off x="1135062" y="489374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5" name="Line 136"/>
                  <p:cNvSpPr>
                    <a:spLocks noChangeShapeType="1"/>
                  </p:cNvSpPr>
                  <p:nvPr/>
                </p:nvSpPr>
                <p:spPr bwMode="auto">
                  <a:xfrm flipH="1">
                    <a:off x="1019175"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6" name="Line 153"/>
                  <p:cNvSpPr>
                    <a:spLocks noChangeShapeType="1"/>
                  </p:cNvSpPr>
                  <p:nvPr/>
                </p:nvSpPr>
                <p:spPr bwMode="auto">
                  <a:xfrm flipV="1">
                    <a:off x="2497137" y="511282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7" name="Line 154"/>
                  <p:cNvSpPr>
                    <a:spLocks noChangeShapeType="1"/>
                  </p:cNvSpPr>
                  <p:nvPr/>
                </p:nvSpPr>
                <p:spPr bwMode="auto">
                  <a:xfrm flipV="1">
                    <a:off x="2497137" y="499534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8" name="Line 155"/>
                  <p:cNvSpPr>
                    <a:spLocks noChangeShapeType="1"/>
                  </p:cNvSpPr>
                  <p:nvPr/>
                </p:nvSpPr>
                <p:spPr bwMode="auto">
                  <a:xfrm flipV="1">
                    <a:off x="2497137" y="4893746"/>
                    <a:ext cx="0" cy="587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grpSp>
          <p:grpSp>
            <p:nvGrpSpPr>
              <p:cNvPr id="276" name="Group 275"/>
              <p:cNvGrpSpPr/>
              <p:nvPr/>
            </p:nvGrpSpPr>
            <p:grpSpPr>
              <a:xfrm>
                <a:off x="1003300" y="5216009"/>
                <a:ext cx="1479549" cy="0"/>
                <a:chOff x="1003300" y="5216009"/>
                <a:chExt cx="1479549" cy="0"/>
              </a:xfrm>
            </p:grpSpPr>
            <p:sp>
              <p:nvSpPr>
                <p:cNvPr id="277" name="Line 140"/>
                <p:cNvSpPr>
                  <a:spLocks noChangeShapeType="1"/>
                </p:cNvSpPr>
                <p:nvPr/>
              </p:nvSpPr>
              <p:spPr bwMode="auto">
                <a:xfrm>
                  <a:off x="1003300" y="5216009"/>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78" name="Line 141"/>
                <p:cNvSpPr>
                  <a:spLocks noChangeShapeType="1"/>
                </p:cNvSpPr>
                <p:nvPr/>
              </p:nvSpPr>
              <p:spPr bwMode="auto">
                <a:xfrm>
                  <a:off x="1120775"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79" name="Line 142"/>
                <p:cNvSpPr>
                  <a:spLocks noChangeShapeType="1"/>
                </p:cNvSpPr>
                <p:nvPr/>
              </p:nvSpPr>
              <p:spPr bwMode="auto">
                <a:xfrm>
                  <a:off x="1238250"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0" name="Line 143"/>
                <p:cNvSpPr>
                  <a:spLocks noChangeShapeType="1"/>
                </p:cNvSpPr>
                <p:nvPr/>
              </p:nvSpPr>
              <p:spPr bwMode="auto">
                <a:xfrm>
                  <a:off x="1355725"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1" name="Line 144"/>
                <p:cNvSpPr>
                  <a:spLocks noChangeShapeType="1"/>
                </p:cNvSpPr>
                <p:nvPr/>
              </p:nvSpPr>
              <p:spPr bwMode="auto">
                <a:xfrm>
                  <a:off x="1471612" y="5216009"/>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2" name="Line 145"/>
                <p:cNvSpPr>
                  <a:spLocks noChangeShapeType="1"/>
                </p:cNvSpPr>
                <p:nvPr/>
              </p:nvSpPr>
              <p:spPr bwMode="auto">
                <a:xfrm>
                  <a:off x="1589087"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3" name="Line 146"/>
                <p:cNvSpPr>
                  <a:spLocks noChangeShapeType="1"/>
                </p:cNvSpPr>
                <p:nvPr/>
              </p:nvSpPr>
              <p:spPr bwMode="auto">
                <a:xfrm>
                  <a:off x="1706562"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4" name="Line 147"/>
                <p:cNvSpPr>
                  <a:spLocks noChangeShapeType="1"/>
                </p:cNvSpPr>
                <p:nvPr/>
              </p:nvSpPr>
              <p:spPr bwMode="auto">
                <a:xfrm>
                  <a:off x="1824037"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5" name="Line 148"/>
                <p:cNvSpPr>
                  <a:spLocks noChangeShapeType="1"/>
                </p:cNvSpPr>
                <p:nvPr/>
              </p:nvSpPr>
              <p:spPr bwMode="auto">
                <a:xfrm>
                  <a:off x="1939925" y="5216009"/>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6" name="Line 149"/>
                <p:cNvSpPr>
                  <a:spLocks noChangeShapeType="1"/>
                </p:cNvSpPr>
                <p:nvPr/>
              </p:nvSpPr>
              <p:spPr bwMode="auto">
                <a:xfrm>
                  <a:off x="2057400"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7" name="Line 150"/>
                <p:cNvSpPr>
                  <a:spLocks noChangeShapeType="1"/>
                </p:cNvSpPr>
                <p:nvPr/>
              </p:nvSpPr>
              <p:spPr bwMode="auto">
                <a:xfrm>
                  <a:off x="2174875"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8" name="Line 151"/>
                <p:cNvSpPr>
                  <a:spLocks noChangeShapeType="1"/>
                </p:cNvSpPr>
                <p:nvPr/>
              </p:nvSpPr>
              <p:spPr bwMode="auto">
                <a:xfrm>
                  <a:off x="2292350"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9" name="Line 152"/>
                <p:cNvSpPr>
                  <a:spLocks noChangeShapeType="1"/>
                </p:cNvSpPr>
                <p:nvPr/>
              </p:nvSpPr>
              <p:spPr bwMode="auto">
                <a:xfrm>
                  <a:off x="2408237" y="5216009"/>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grpSp>
      </p:grpSp>
      <p:sp>
        <p:nvSpPr>
          <p:cNvPr id="319" name="Rectangle 28"/>
          <p:cNvSpPr>
            <a:spLocks noChangeArrowheads="1"/>
          </p:cNvSpPr>
          <p:nvPr/>
        </p:nvSpPr>
        <p:spPr bwMode="auto">
          <a:xfrm>
            <a:off x="6565209" y="513709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0432037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Group 157"/>
          <p:cNvGrpSpPr/>
          <p:nvPr/>
        </p:nvGrpSpPr>
        <p:grpSpPr>
          <a:xfrm>
            <a:off x="974725" y="2659420"/>
            <a:ext cx="2950588" cy="1473716"/>
            <a:chOff x="974725" y="3742293"/>
            <a:chExt cx="2950588" cy="1473716"/>
          </a:xfrm>
        </p:grpSpPr>
        <p:sp>
          <p:nvSpPr>
            <p:cNvPr id="10" name="Freeform 8"/>
            <p:cNvSpPr>
              <a:spLocks/>
            </p:cNvSpPr>
            <p:nvPr/>
          </p:nvSpPr>
          <p:spPr bwMode="auto">
            <a:xfrm>
              <a:off x="974725" y="4249221"/>
              <a:ext cx="1522412" cy="966788"/>
            </a:xfrm>
            <a:custGeom>
              <a:avLst/>
              <a:gdLst>
                <a:gd name="T0" fmla="*/ 0 w 959"/>
                <a:gd name="T1" fmla="*/ 0 h 609"/>
                <a:gd name="T2" fmla="*/ 959 w 959"/>
                <a:gd name="T3" fmla="*/ 609 h 609"/>
                <a:gd name="T4" fmla="*/ 0 w 959"/>
                <a:gd name="T5" fmla="*/ 609 h 609"/>
                <a:gd name="T6" fmla="*/ 0 w 959"/>
                <a:gd name="T7" fmla="*/ 0 h 609"/>
              </a:gdLst>
              <a:ahLst/>
              <a:cxnLst>
                <a:cxn ang="0">
                  <a:pos x="T0" y="T1"/>
                </a:cxn>
                <a:cxn ang="0">
                  <a:pos x="T2" y="T3"/>
                </a:cxn>
                <a:cxn ang="0">
                  <a:pos x="T4" y="T5"/>
                </a:cxn>
                <a:cxn ang="0">
                  <a:pos x="T6" y="T7"/>
                </a:cxn>
              </a:cxnLst>
              <a:rect l="0" t="0" r="r" b="b"/>
              <a:pathLst>
                <a:path w="959" h="609">
                  <a:moveTo>
                    <a:pt x="0" y="0"/>
                  </a:moveTo>
                  <a:lnTo>
                    <a:pt x="959" y="609"/>
                  </a:lnTo>
                  <a:lnTo>
                    <a:pt x="0" y="609"/>
                  </a:lnTo>
                  <a:lnTo>
                    <a:pt x="0" y="0"/>
                  </a:lnTo>
                  <a:close/>
                </a:path>
              </a:pathLst>
            </a:custGeom>
            <a:solidFill>
              <a:srgbClr val="EDB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 name="Rectangle 12"/>
            <p:cNvSpPr>
              <a:spLocks noChangeArrowheads="1"/>
            </p:cNvSpPr>
            <p:nvPr/>
          </p:nvSpPr>
          <p:spPr bwMode="auto">
            <a:xfrm>
              <a:off x="1128712" y="4619109"/>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A</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3" name="Rectangle 99"/>
            <p:cNvSpPr>
              <a:spLocks noChangeArrowheads="1"/>
            </p:cNvSpPr>
            <p:nvPr/>
          </p:nvSpPr>
          <p:spPr bwMode="auto">
            <a:xfrm>
              <a:off x="2170111" y="3756581"/>
              <a:ext cx="125412" cy="125413"/>
            </a:xfrm>
            <a:prstGeom prst="rect">
              <a:avLst/>
            </a:prstGeom>
            <a:solidFill>
              <a:srgbClr val="EDBD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4" name="Rectangle 100"/>
            <p:cNvSpPr>
              <a:spLocks noChangeArrowheads="1"/>
            </p:cNvSpPr>
            <p:nvPr/>
          </p:nvSpPr>
          <p:spPr bwMode="auto">
            <a:xfrm>
              <a:off x="2343149" y="3742293"/>
              <a:ext cx="158216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Consumer surplus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59" name="Group 158"/>
          <p:cNvGrpSpPr/>
          <p:nvPr/>
        </p:nvGrpSpPr>
        <p:grpSpPr>
          <a:xfrm>
            <a:off x="974725" y="2886433"/>
            <a:ext cx="2851202" cy="1886466"/>
            <a:chOff x="974725" y="3969306"/>
            <a:chExt cx="2851202" cy="1886466"/>
          </a:xfrm>
        </p:grpSpPr>
        <p:sp>
          <p:nvSpPr>
            <p:cNvPr id="9" name="Freeform 7"/>
            <p:cNvSpPr>
              <a:spLocks/>
            </p:cNvSpPr>
            <p:nvPr/>
          </p:nvSpPr>
          <p:spPr bwMode="auto">
            <a:xfrm>
              <a:off x="974725" y="5216009"/>
              <a:ext cx="1522412" cy="639763"/>
            </a:xfrm>
            <a:custGeom>
              <a:avLst/>
              <a:gdLst>
                <a:gd name="T0" fmla="*/ 0 w 959"/>
                <a:gd name="T1" fmla="*/ 0 h 403"/>
                <a:gd name="T2" fmla="*/ 959 w 959"/>
                <a:gd name="T3" fmla="*/ 0 h 403"/>
                <a:gd name="T4" fmla="*/ 0 w 959"/>
                <a:gd name="T5" fmla="*/ 403 h 403"/>
                <a:gd name="T6" fmla="*/ 0 w 959"/>
                <a:gd name="T7" fmla="*/ 0 h 403"/>
              </a:gdLst>
              <a:ahLst/>
              <a:cxnLst>
                <a:cxn ang="0">
                  <a:pos x="T0" y="T1"/>
                </a:cxn>
                <a:cxn ang="0">
                  <a:pos x="T2" y="T3"/>
                </a:cxn>
                <a:cxn ang="0">
                  <a:pos x="T4" y="T5"/>
                </a:cxn>
                <a:cxn ang="0">
                  <a:pos x="T6" y="T7"/>
                </a:cxn>
              </a:cxnLst>
              <a:rect l="0" t="0" r="r" b="b"/>
              <a:pathLst>
                <a:path w="959" h="403">
                  <a:moveTo>
                    <a:pt x="0" y="0"/>
                  </a:moveTo>
                  <a:lnTo>
                    <a:pt x="959" y="0"/>
                  </a:lnTo>
                  <a:lnTo>
                    <a:pt x="0" y="403"/>
                  </a:lnTo>
                  <a:lnTo>
                    <a:pt x="0" y="0"/>
                  </a:lnTo>
                  <a:close/>
                </a:path>
              </a:pathLst>
            </a:custGeom>
            <a:solidFill>
              <a:srgbClr val="A8B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 name="Rectangle 13"/>
            <p:cNvSpPr>
              <a:spLocks noChangeArrowheads="1"/>
            </p:cNvSpPr>
            <p:nvPr/>
          </p:nvSpPr>
          <p:spPr bwMode="auto">
            <a:xfrm>
              <a:off x="1128712" y="5438259"/>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B</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5" name="Rectangle 101"/>
            <p:cNvSpPr>
              <a:spLocks noChangeArrowheads="1"/>
            </p:cNvSpPr>
            <p:nvPr/>
          </p:nvSpPr>
          <p:spPr bwMode="auto">
            <a:xfrm>
              <a:off x="2170111" y="3983593"/>
              <a:ext cx="125412" cy="125413"/>
            </a:xfrm>
            <a:prstGeom prst="rect">
              <a:avLst/>
            </a:prstGeom>
            <a:solidFill>
              <a:srgbClr val="A8B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6" name="Rectangle 102"/>
            <p:cNvSpPr>
              <a:spLocks noChangeArrowheads="1"/>
            </p:cNvSpPr>
            <p:nvPr/>
          </p:nvSpPr>
          <p:spPr bwMode="auto">
            <a:xfrm>
              <a:off x="2343149" y="3969306"/>
              <a:ext cx="14827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Producer surplus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2" name="Title 1"/>
          <p:cNvSpPr>
            <a:spLocks noGrp="1"/>
          </p:cNvSpPr>
          <p:nvPr>
            <p:ph type="title"/>
          </p:nvPr>
        </p:nvSpPr>
        <p:spPr/>
        <p:txBody>
          <a:bodyPr>
            <a:normAutofit/>
          </a:bodyPr>
          <a:lstStyle/>
          <a:p>
            <a:r>
              <a:rPr lang="en-US" dirty="0"/>
              <a:t>Active Learning Solution II</a:t>
            </a:r>
          </a:p>
        </p:txBody>
      </p:sp>
      <p:sp>
        <p:nvSpPr>
          <p:cNvPr id="11" name="Line 9"/>
          <p:cNvSpPr>
            <a:spLocks noChangeShapeType="1"/>
          </p:cNvSpPr>
          <p:nvPr/>
        </p:nvSpPr>
        <p:spPr bwMode="auto">
          <a:xfrm flipV="1">
            <a:off x="974725" y="3729911"/>
            <a:ext cx="2473325" cy="1042988"/>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 name="Rectangle 10"/>
          <p:cNvSpPr>
            <a:spLocks noChangeArrowheads="1"/>
          </p:cNvSpPr>
          <p:nvPr/>
        </p:nvSpPr>
        <p:spPr bwMode="auto">
          <a:xfrm>
            <a:off x="3492500" y="3609261"/>
            <a:ext cx="1202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11"/>
          <p:cNvSpPr>
            <a:spLocks noChangeArrowheads="1"/>
          </p:cNvSpPr>
          <p:nvPr/>
        </p:nvSpPr>
        <p:spPr bwMode="auto">
          <a:xfrm>
            <a:off x="3581400" y="3731081"/>
            <a:ext cx="586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170" name="Group 169"/>
          <p:cNvGrpSpPr/>
          <p:nvPr/>
        </p:nvGrpSpPr>
        <p:grpSpPr>
          <a:xfrm>
            <a:off x="5194300" y="2844086"/>
            <a:ext cx="1830387" cy="1928812"/>
            <a:chOff x="5194300" y="3926959"/>
            <a:chExt cx="1830387" cy="1928812"/>
          </a:xfrm>
        </p:grpSpPr>
        <p:sp>
          <p:nvSpPr>
            <p:cNvPr id="7" name="Freeform 5"/>
            <p:cNvSpPr>
              <a:spLocks/>
            </p:cNvSpPr>
            <p:nvPr/>
          </p:nvSpPr>
          <p:spPr bwMode="auto">
            <a:xfrm>
              <a:off x="5194300" y="5084246"/>
              <a:ext cx="1830387" cy="771525"/>
            </a:xfrm>
            <a:custGeom>
              <a:avLst/>
              <a:gdLst>
                <a:gd name="T0" fmla="*/ 1153 w 1153"/>
                <a:gd name="T1" fmla="*/ 0 h 486"/>
                <a:gd name="T2" fmla="*/ 0 w 1153"/>
                <a:gd name="T3" fmla="*/ 0 h 486"/>
                <a:gd name="T4" fmla="*/ 0 w 1153"/>
                <a:gd name="T5" fmla="*/ 486 h 486"/>
                <a:gd name="T6" fmla="*/ 1153 w 1153"/>
                <a:gd name="T7" fmla="*/ 0 h 486"/>
              </a:gdLst>
              <a:ahLst/>
              <a:cxnLst>
                <a:cxn ang="0">
                  <a:pos x="T0" y="T1"/>
                </a:cxn>
                <a:cxn ang="0">
                  <a:pos x="T2" y="T3"/>
                </a:cxn>
                <a:cxn ang="0">
                  <a:pos x="T4" y="T5"/>
                </a:cxn>
                <a:cxn ang="0">
                  <a:pos x="T6" y="T7"/>
                </a:cxn>
              </a:cxnLst>
              <a:rect l="0" t="0" r="r" b="b"/>
              <a:pathLst>
                <a:path w="1153" h="486">
                  <a:moveTo>
                    <a:pt x="1153" y="0"/>
                  </a:moveTo>
                  <a:lnTo>
                    <a:pt x="0" y="0"/>
                  </a:lnTo>
                  <a:lnTo>
                    <a:pt x="0" y="486"/>
                  </a:lnTo>
                  <a:lnTo>
                    <a:pt x="1153" y="0"/>
                  </a:lnTo>
                  <a:close/>
                </a:path>
              </a:pathLst>
            </a:custGeom>
            <a:solidFill>
              <a:srgbClr val="A8B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 name="Freeform 6"/>
            <p:cNvSpPr>
              <a:spLocks/>
            </p:cNvSpPr>
            <p:nvPr/>
          </p:nvSpPr>
          <p:spPr bwMode="auto">
            <a:xfrm>
              <a:off x="5194300" y="3926959"/>
              <a:ext cx="1830387" cy="1157288"/>
            </a:xfrm>
            <a:custGeom>
              <a:avLst/>
              <a:gdLst>
                <a:gd name="T0" fmla="*/ 0 w 1153"/>
                <a:gd name="T1" fmla="*/ 0 h 729"/>
                <a:gd name="T2" fmla="*/ 1153 w 1153"/>
                <a:gd name="T3" fmla="*/ 729 h 729"/>
                <a:gd name="T4" fmla="*/ 0 w 1153"/>
                <a:gd name="T5" fmla="*/ 729 h 729"/>
                <a:gd name="T6" fmla="*/ 0 w 1153"/>
                <a:gd name="T7" fmla="*/ 0 h 729"/>
              </a:gdLst>
              <a:ahLst/>
              <a:cxnLst>
                <a:cxn ang="0">
                  <a:pos x="T0" y="T1"/>
                </a:cxn>
                <a:cxn ang="0">
                  <a:pos x="T2" y="T3"/>
                </a:cxn>
                <a:cxn ang="0">
                  <a:pos x="T4" y="T5"/>
                </a:cxn>
                <a:cxn ang="0">
                  <a:pos x="T6" y="T7"/>
                </a:cxn>
              </a:cxnLst>
              <a:rect l="0" t="0" r="r" b="b"/>
              <a:pathLst>
                <a:path w="1153" h="729">
                  <a:moveTo>
                    <a:pt x="0" y="0"/>
                  </a:moveTo>
                  <a:lnTo>
                    <a:pt x="1153" y="729"/>
                  </a:lnTo>
                  <a:lnTo>
                    <a:pt x="0" y="729"/>
                  </a:lnTo>
                  <a:lnTo>
                    <a:pt x="0" y="0"/>
                  </a:lnTo>
                  <a:close/>
                </a:path>
              </a:pathLst>
            </a:custGeom>
            <a:solidFill>
              <a:srgbClr val="EDB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6" name="Rectangle 14"/>
            <p:cNvSpPr>
              <a:spLocks noChangeArrowheads="1"/>
            </p:cNvSpPr>
            <p:nvPr/>
          </p:nvSpPr>
          <p:spPr bwMode="auto">
            <a:xfrm>
              <a:off x="5440362" y="4619109"/>
              <a:ext cx="1202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X</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 name="Rectangle 15"/>
            <p:cNvSpPr>
              <a:spLocks noChangeArrowheads="1"/>
            </p:cNvSpPr>
            <p:nvPr/>
          </p:nvSpPr>
          <p:spPr bwMode="auto">
            <a:xfrm>
              <a:off x="5440362" y="5303321"/>
              <a:ext cx="1202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18" name="Rectangle 16"/>
          <p:cNvSpPr>
            <a:spLocks noChangeArrowheads="1"/>
          </p:cNvSpPr>
          <p:nvPr/>
        </p:nvSpPr>
        <p:spPr bwMode="auto">
          <a:xfrm>
            <a:off x="3492500" y="4355386"/>
            <a:ext cx="11621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Social benefit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18"/>
          <p:cNvSpPr>
            <a:spLocks noChangeArrowheads="1"/>
          </p:cNvSpPr>
          <p:nvPr/>
        </p:nvSpPr>
        <p:spPr bwMode="auto">
          <a:xfrm>
            <a:off x="3492500" y="4691936"/>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19"/>
          <p:cNvSpPr>
            <a:spLocks noChangeArrowheads="1"/>
          </p:cNvSpPr>
          <p:nvPr/>
        </p:nvSpPr>
        <p:spPr bwMode="auto">
          <a:xfrm>
            <a:off x="3584575" y="4813756"/>
            <a:ext cx="586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0"/>
          <p:cNvSpPr>
            <a:spLocks noChangeArrowheads="1"/>
          </p:cNvSpPr>
          <p:nvPr/>
        </p:nvSpPr>
        <p:spPr bwMode="auto">
          <a:xfrm>
            <a:off x="1154112" y="2256711"/>
            <a:ext cx="303127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Surplus under a positive externality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 name="Line 21"/>
          <p:cNvSpPr>
            <a:spLocks noChangeShapeType="1"/>
          </p:cNvSpPr>
          <p:nvPr/>
        </p:nvSpPr>
        <p:spPr bwMode="auto">
          <a:xfrm flipV="1">
            <a:off x="974725" y="2756773"/>
            <a:ext cx="0" cy="23383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 name="Line 22"/>
          <p:cNvSpPr>
            <a:spLocks noChangeShapeType="1"/>
          </p:cNvSpPr>
          <p:nvPr/>
        </p:nvSpPr>
        <p:spPr bwMode="auto">
          <a:xfrm>
            <a:off x="974725" y="5095161"/>
            <a:ext cx="27765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 name="Rectangle 23"/>
          <p:cNvSpPr>
            <a:spLocks noChangeArrowheads="1"/>
          </p:cNvSpPr>
          <p:nvPr/>
        </p:nvSpPr>
        <p:spPr bwMode="auto">
          <a:xfrm>
            <a:off x="868362" y="511262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6"/>
          <p:cNvSpPr>
            <a:spLocks noChangeArrowheads="1"/>
          </p:cNvSpPr>
          <p:nvPr/>
        </p:nvSpPr>
        <p:spPr bwMode="auto">
          <a:xfrm>
            <a:off x="533400" y="3093323"/>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7"/>
          <p:cNvSpPr>
            <a:spLocks noChangeArrowheads="1"/>
          </p:cNvSpPr>
          <p:nvPr/>
        </p:nvSpPr>
        <p:spPr bwMode="auto">
          <a:xfrm>
            <a:off x="533400" y="2767886"/>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8"/>
          <p:cNvSpPr>
            <a:spLocks noChangeArrowheads="1"/>
          </p:cNvSpPr>
          <p:nvPr/>
        </p:nvSpPr>
        <p:spPr bwMode="auto">
          <a:xfrm>
            <a:off x="2342295" y="5119182"/>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2"/>
          <p:cNvSpPr>
            <a:spLocks noChangeArrowheads="1"/>
          </p:cNvSpPr>
          <p:nvPr/>
        </p:nvSpPr>
        <p:spPr bwMode="auto">
          <a:xfrm>
            <a:off x="1731962" y="5285661"/>
            <a:ext cx="230191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houses painted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3"/>
          <p:cNvSpPr>
            <a:spLocks noChangeArrowheads="1"/>
          </p:cNvSpPr>
          <p:nvPr/>
        </p:nvSpPr>
        <p:spPr bwMode="auto">
          <a:xfrm>
            <a:off x="685800" y="2540873"/>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2" name="Line 43"/>
          <p:cNvSpPr>
            <a:spLocks noChangeShapeType="1"/>
          </p:cNvSpPr>
          <p:nvPr/>
        </p:nvSpPr>
        <p:spPr bwMode="auto">
          <a:xfrm>
            <a:off x="974725" y="3166348"/>
            <a:ext cx="2473325" cy="1566863"/>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3" name="Line 44"/>
          <p:cNvSpPr>
            <a:spLocks noChangeShapeType="1"/>
          </p:cNvSpPr>
          <p:nvPr/>
        </p:nvSpPr>
        <p:spPr bwMode="auto">
          <a:xfrm>
            <a:off x="974725" y="2844086"/>
            <a:ext cx="2473325" cy="1566863"/>
          </a:xfrm>
          <a:prstGeom prst="line">
            <a:avLst/>
          </a:prstGeom>
          <a:noFill/>
          <a:ln w="38100">
            <a:solidFill>
              <a:srgbClr val="E9AF8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171" name="Group 170"/>
          <p:cNvGrpSpPr/>
          <p:nvPr/>
        </p:nvGrpSpPr>
        <p:grpSpPr>
          <a:xfrm>
            <a:off x="4724400" y="2256711"/>
            <a:ext cx="4397043" cy="3244394"/>
            <a:chOff x="4724400" y="3339584"/>
            <a:chExt cx="4397043" cy="3244394"/>
          </a:xfrm>
        </p:grpSpPr>
        <p:sp>
          <p:nvSpPr>
            <p:cNvPr id="46" name="Line 47"/>
            <p:cNvSpPr>
              <a:spLocks noChangeShapeType="1"/>
            </p:cNvSpPr>
            <p:nvPr/>
          </p:nvSpPr>
          <p:spPr bwMode="auto">
            <a:xfrm flipV="1">
              <a:off x="5194300" y="4812784"/>
              <a:ext cx="2478087" cy="1042988"/>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7" name="Rectangle 48"/>
            <p:cNvSpPr>
              <a:spLocks noChangeArrowheads="1"/>
            </p:cNvSpPr>
            <p:nvPr/>
          </p:nvSpPr>
          <p:spPr bwMode="auto">
            <a:xfrm>
              <a:off x="7712075" y="4692134"/>
              <a:ext cx="1202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9"/>
            <p:cNvSpPr>
              <a:spLocks noChangeArrowheads="1"/>
            </p:cNvSpPr>
            <p:nvPr/>
          </p:nvSpPr>
          <p:spPr bwMode="auto">
            <a:xfrm>
              <a:off x="7848600" y="4813954"/>
              <a:ext cx="586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50"/>
            <p:cNvSpPr>
              <a:spLocks noChangeArrowheads="1"/>
            </p:cNvSpPr>
            <p:nvPr/>
          </p:nvSpPr>
          <p:spPr bwMode="auto">
            <a:xfrm>
              <a:off x="7772400" y="5438259"/>
              <a:ext cx="11621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Social benefit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2"/>
            <p:cNvSpPr>
              <a:spLocks noChangeArrowheads="1"/>
            </p:cNvSpPr>
            <p:nvPr/>
          </p:nvSpPr>
          <p:spPr bwMode="auto">
            <a:xfrm>
              <a:off x="7712075" y="5774809"/>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3"/>
            <p:cNvSpPr>
              <a:spLocks noChangeArrowheads="1"/>
            </p:cNvSpPr>
            <p:nvPr/>
          </p:nvSpPr>
          <p:spPr bwMode="auto">
            <a:xfrm>
              <a:off x="7856538" y="5896629"/>
              <a:ext cx="586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54"/>
            <p:cNvSpPr>
              <a:spLocks noChangeArrowheads="1"/>
            </p:cNvSpPr>
            <p:nvPr/>
          </p:nvSpPr>
          <p:spPr bwMode="auto">
            <a:xfrm>
              <a:off x="4887912" y="3339584"/>
              <a:ext cx="423353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Surplus when a positive externality is internalized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4" name="Line 55"/>
            <p:cNvSpPr>
              <a:spLocks noChangeShapeType="1"/>
            </p:cNvSpPr>
            <p:nvPr/>
          </p:nvSpPr>
          <p:spPr bwMode="auto">
            <a:xfrm flipV="1">
              <a:off x="5194300" y="3839646"/>
              <a:ext cx="0" cy="23383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5" name="Line 56"/>
            <p:cNvSpPr>
              <a:spLocks noChangeShapeType="1"/>
            </p:cNvSpPr>
            <p:nvPr/>
          </p:nvSpPr>
          <p:spPr bwMode="auto">
            <a:xfrm>
              <a:off x="5194300" y="6178034"/>
              <a:ext cx="27813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6" name="Rectangle 57"/>
            <p:cNvSpPr>
              <a:spLocks noChangeArrowheads="1"/>
            </p:cNvSpPr>
            <p:nvPr/>
          </p:nvSpPr>
          <p:spPr bwMode="auto">
            <a:xfrm>
              <a:off x="5092700" y="619549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8"/>
            <p:cNvSpPr>
              <a:spLocks noChangeArrowheads="1"/>
            </p:cNvSpPr>
            <p:nvPr/>
          </p:nvSpPr>
          <p:spPr bwMode="auto">
            <a:xfrm>
              <a:off x="4896140" y="498128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291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9"/>
            <p:cNvSpPr>
              <a:spLocks noChangeArrowheads="1"/>
            </p:cNvSpPr>
            <p:nvPr/>
          </p:nvSpPr>
          <p:spPr bwMode="auto">
            <a:xfrm>
              <a:off x="4724400" y="4176196"/>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60"/>
            <p:cNvSpPr>
              <a:spLocks noChangeArrowheads="1"/>
            </p:cNvSpPr>
            <p:nvPr/>
          </p:nvSpPr>
          <p:spPr bwMode="auto">
            <a:xfrm>
              <a:off x="4724400" y="3850759"/>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61"/>
            <p:cNvSpPr>
              <a:spLocks noChangeArrowheads="1"/>
            </p:cNvSpPr>
            <p:nvPr/>
          </p:nvSpPr>
          <p:spPr bwMode="auto">
            <a:xfrm>
              <a:off x="6943725" y="619549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7"/>
            <p:cNvSpPr>
              <a:spLocks noChangeArrowheads="1"/>
            </p:cNvSpPr>
            <p:nvPr/>
          </p:nvSpPr>
          <p:spPr bwMode="auto">
            <a:xfrm>
              <a:off x="5951537" y="6368534"/>
              <a:ext cx="230191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houses painted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8"/>
            <p:cNvSpPr>
              <a:spLocks noChangeArrowheads="1"/>
            </p:cNvSpPr>
            <p:nvPr/>
          </p:nvSpPr>
          <p:spPr bwMode="auto">
            <a:xfrm>
              <a:off x="4905375" y="3623746"/>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3" name="Line 69"/>
            <p:cNvSpPr>
              <a:spLocks noChangeShapeType="1"/>
            </p:cNvSpPr>
            <p:nvPr/>
          </p:nvSpPr>
          <p:spPr bwMode="auto">
            <a:xfrm flipV="1">
              <a:off x="7024687" y="6105009"/>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4" name="Line 70"/>
            <p:cNvSpPr>
              <a:spLocks noChangeShapeType="1"/>
            </p:cNvSpPr>
            <p:nvPr/>
          </p:nvSpPr>
          <p:spPr bwMode="auto">
            <a:xfrm flipV="1">
              <a:off x="7024687" y="5987534"/>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5" name="Line 71"/>
            <p:cNvSpPr>
              <a:spLocks noChangeShapeType="1"/>
            </p:cNvSpPr>
            <p:nvPr/>
          </p:nvSpPr>
          <p:spPr bwMode="auto">
            <a:xfrm flipV="1">
              <a:off x="7024687" y="5870059"/>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6" name="Line 72"/>
            <p:cNvSpPr>
              <a:spLocks noChangeShapeType="1"/>
            </p:cNvSpPr>
            <p:nvPr/>
          </p:nvSpPr>
          <p:spPr bwMode="auto">
            <a:xfrm flipV="1">
              <a:off x="7024687" y="5752584"/>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7" name="Line 73"/>
            <p:cNvSpPr>
              <a:spLocks noChangeShapeType="1"/>
            </p:cNvSpPr>
            <p:nvPr/>
          </p:nvSpPr>
          <p:spPr bwMode="auto">
            <a:xfrm flipV="1">
              <a:off x="7024687" y="563669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8" name="Line 74"/>
            <p:cNvSpPr>
              <a:spLocks noChangeShapeType="1"/>
            </p:cNvSpPr>
            <p:nvPr/>
          </p:nvSpPr>
          <p:spPr bwMode="auto">
            <a:xfrm flipV="1">
              <a:off x="7024687" y="551922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9" name="Line 75"/>
            <p:cNvSpPr>
              <a:spLocks noChangeShapeType="1"/>
            </p:cNvSpPr>
            <p:nvPr/>
          </p:nvSpPr>
          <p:spPr bwMode="auto">
            <a:xfrm flipV="1">
              <a:off x="7024687" y="540174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0" name="Line 76"/>
            <p:cNvSpPr>
              <a:spLocks noChangeShapeType="1"/>
            </p:cNvSpPr>
            <p:nvPr/>
          </p:nvSpPr>
          <p:spPr bwMode="auto">
            <a:xfrm flipV="1">
              <a:off x="7024687" y="528427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1" name="Line 77"/>
            <p:cNvSpPr>
              <a:spLocks noChangeShapeType="1"/>
            </p:cNvSpPr>
            <p:nvPr/>
          </p:nvSpPr>
          <p:spPr bwMode="auto">
            <a:xfrm flipV="1">
              <a:off x="7024687" y="5168384"/>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2" name="Line 78"/>
            <p:cNvSpPr>
              <a:spLocks noChangeShapeType="1"/>
            </p:cNvSpPr>
            <p:nvPr/>
          </p:nvSpPr>
          <p:spPr bwMode="auto">
            <a:xfrm flipV="1">
              <a:off x="7024687" y="5084246"/>
              <a:ext cx="0" cy="396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3" name="Line 79"/>
            <p:cNvSpPr>
              <a:spLocks noChangeShapeType="1"/>
            </p:cNvSpPr>
            <p:nvPr/>
          </p:nvSpPr>
          <p:spPr bwMode="auto">
            <a:xfrm>
              <a:off x="5194300" y="50842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4" name="Line 80"/>
            <p:cNvSpPr>
              <a:spLocks noChangeShapeType="1"/>
            </p:cNvSpPr>
            <p:nvPr/>
          </p:nvSpPr>
          <p:spPr bwMode="auto">
            <a:xfrm>
              <a:off x="5311775" y="50842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5" name="Line 81"/>
            <p:cNvSpPr>
              <a:spLocks noChangeShapeType="1"/>
            </p:cNvSpPr>
            <p:nvPr/>
          </p:nvSpPr>
          <p:spPr bwMode="auto">
            <a:xfrm>
              <a:off x="5429250" y="50842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6" name="Line 82"/>
            <p:cNvSpPr>
              <a:spLocks noChangeShapeType="1"/>
            </p:cNvSpPr>
            <p:nvPr/>
          </p:nvSpPr>
          <p:spPr bwMode="auto">
            <a:xfrm>
              <a:off x="5546725" y="50842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7" name="Line 83"/>
            <p:cNvSpPr>
              <a:spLocks noChangeShapeType="1"/>
            </p:cNvSpPr>
            <p:nvPr/>
          </p:nvSpPr>
          <p:spPr bwMode="auto">
            <a:xfrm>
              <a:off x="5662612" y="50842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8" name="Line 84"/>
            <p:cNvSpPr>
              <a:spLocks noChangeShapeType="1"/>
            </p:cNvSpPr>
            <p:nvPr/>
          </p:nvSpPr>
          <p:spPr bwMode="auto">
            <a:xfrm>
              <a:off x="5780087" y="50842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9" name="Line 85"/>
            <p:cNvSpPr>
              <a:spLocks noChangeShapeType="1"/>
            </p:cNvSpPr>
            <p:nvPr/>
          </p:nvSpPr>
          <p:spPr bwMode="auto">
            <a:xfrm>
              <a:off x="5897562" y="50842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0" name="Line 86"/>
            <p:cNvSpPr>
              <a:spLocks noChangeShapeType="1"/>
            </p:cNvSpPr>
            <p:nvPr/>
          </p:nvSpPr>
          <p:spPr bwMode="auto">
            <a:xfrm>
              <a:off x="6015037" y="50842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1" name="Line 87"/>
            <p:cNvSpPr>
              <a:spLocks noChangeShapeType="1"/>
            </p:cNvSpPr>
            <p:nvPr/>
          </p:nvSpPr>
          <p:spPr bwMode="auto">
            <a:xfrm>
              <a:off x="6130925" y="50842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2" name="Line 88"/>
            <p:cNvSpPr>
              <a:spLocks noChangeShapeType="1"/>
            </p:cNvSpPr>
            <p:nvPr/>
          </p:nvSpPr>
          <p:spPr bwMode="auto">
            <a:xfrm>
              <a:off x="6248400" y="50842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3" name="Line 89"/>
            <p:cNvSpPr>
              <a:spLocks noChangeShapeType="1"/>
            </p:cNvSpPr>
            <p:nvPr/>
          </p:nvSpPr>
          <p:spPr bwMode="auto">
            <a:xfrm>
              <a:off x="6365875" y="50842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4" name="Line 90"/>
            <p:cNvSpPr>
              <a:spLocks noChangeShapeType="1"/>
            </p:cNvSpPr>
            <p:nvPr/>
          </p:nvSpPr>
          <p:spPr bwMode="auto">
            <a:xfrm>
              <a:off x="6483350" y="50842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5" name="Line 91"/>
            <p:cNvSpPr>
              <a:spLocks noChangeShapeType="1"/>
            </p:cNvSpPr>
            <p:nvPr/>
          </p:nvSpPr>
          <p:spPr bwMode="auto">
            <a:xfrm>
              <a:off x="6599237" y="50842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6" name="Line 92"/>
            <p:cNvSpPr>
              <a:spLocks noChangeShapeType="1"/>
            </p:cNvSpPr>
            <p:nvPr/>
          </p:nvSpPr>
          <p:spPr bwMode="auto">
            <a:xfrm>
              <a:off x="6716712" y="50842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7" name="Line 93"/>
            <p:cNvSpPr>
              <a:spLocks noChangeShapeType="1"/>
            </p:cNvSpPr>
            <p:nvPr/>
          </p:nvSpPr>
          <p:spPr bwMode="auto">
            <a:xfrm>
              <a:off x="6834187" y="50842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8" name="Line 94"/>
            <p:cNvSpPr>
              <a:spLocks noChangeShapeType="1"/>
            </p:cNvSpPr>
            <p:nvPr/>
          </p:nvSpPr>
          <p:spPr bwMode="auto">
            <a:xfrm>
              <a:off x="6951662" y="50842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9" name="Line 95"/>
            <p:cNvSpPr>
              <a:spLocks noChangeShapeType="1"/>
            </p:cNvSpPr>
            <p:nvPr/>
          </p:nvSpPr>
          <p:spPr bwMode="auto">
            <a:xfrm>
              <a:off x="5194300" y="4249221"/>
              <a:ext cx="2478087" cy="1566863"/>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0" name="Line 96"/>
            <p:cNvSpPr>
              <a:spLocks noChangeShapeType="1"/>
            </p:cNvSpPr>
            <p:nvPr/>
          </p:nvSpPr>
          <p:spPr bwMode="auto">
            <a:xfrm>
              <a:off x="5194301" y="3926959"/>
              <a:ext cx="2551112" cy="1613693"/>
            </a:xfrm>
            <a:prstGeom prst="line">
              <a:avLst/>
            </a:prstGeom>
            <a:noFill/>
            <a:ln w="38100">
              <a:solidFill>
                <a:srgbClr val="E9AF8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1" name="Freeform 97"/>
            <p:cNvSpPr>
              <a:spLocks/>
            </p:cNvSpPr>
            <p:nvPr/>
          </p:nvSpPr>
          <p:spPr bwMode="auto">
            <a:xfrm>
              <a:off x="6994525" y="5054084"/>
              <a:ext cx="58737" cy="58738"/>
            </a:xfrm>
            <a:custGeom>
              <a:avLst/>
              <a:gdLst>
                <a:gd name="T0" fmla="*/ 37 w 37"/>
                <a:gd name="T1" fmla="*/ 19 h 37"/>
                <a:gd name="T2" fmla="*/ 37 w 37"/>
                <a:gd name="T3" fmla="*/ 19 h 37"/>
                <a:gd name="T4" fmla="*/ 37 w 37"/>
                <a:gd name="T5" fmla="*/ 28 h 37"/>
                <a:gd name="T6" fmla="*/ 32 w 37"/>
                <a:gd name="T7" fmla="*/ 32 h 37"/>
                <a:gd name="T8" fmla="*/ 26 w 37"/>
                <a:gd name="T9" fmla="*/ 37 h 37"/>
                <a:gd name="T10" fmla="*/ 19 w 37"/>
                <a:gd name="T11" fmla="*/ 37 h 37"/>
                <a:gd name="T12" fmla="*/ 19 w 37"/>
                <a:gd name="T13" fmla="*/ 37 h 37"/>
                <a:gd name="T14" fmla="*/ 12 w 37"/>
                <a:gd name="T15" fmla="*/ 37 h 37"/>
                <a:gd name="T16" fmla="*/ 7 w 37"/>
                <a:gd name="T17" fmla="*/ 32 h 37"/>
                <a:gd name="T18" fmla="*/ 2 w 37"/>
                <a:gd name="T19" fmla="*/ 28 h 37"/>
                <a:gd name="T20" fmla="*/ 0 w 37"/>
                <a:gd name="T21" fmla="*/ 19 h 37"/>
                <a:gd name="T22" fmla="*/ 0 w 37"/>
                <a:gd name="T23" fmla="*/ 19 h 37"/>
                <a:gd name="T24" fmla="*/ 2 w 37"/>
                <a:gd name="T25" fmla="*/ 12 h 37"/>
                <a:gd name="T26" fmla="*/ 7 w 37"/>
                <a:gd name="T27" fmla="*/ 7 h 37"/>
                <a:gd name="T28" fmla="*/ 12 w 37"/>
                <a:gd name="T29" fmla="*/ 3 h 37"/>
                <a:gd name="T30" fmla="*/ 19 w 37"/>
                <a:gd name="T31" fmla="*/ 0 h 37"/>
                <a:gd name="T32" fmla="*/ 19 w 37"/>
                <a:gd name="T33" fmla="*/ 0 h 37"/>
                <a:gd name="T34" fmla="*/ 26 w 37"/>
                <a:gd name="T35" fmla="*/ 3 h 37"/>
                <a:gd name="T36" fmla="*/ 32 w 37"/>
                <a:gd name="T37" fmla="*/ 7 h 37"/>
                <a:gd name="T38" fmla="*/ 37 w 37"/>
                <a:gd name="T39" fmla="*/ 12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8"/>
                  </a:lnTo>
                  <a:lnTo>
                    <a:pt x="32" y="32"/>
                  </a:lnTo>
                  <a:lnTo>
                    <a:pt x="26" y="37"/>
                  </a:lnTo>
                  <a:lnTo>
                    <a:pt x="19" y="37"/>
                  </a:lnTo>
                  <a:lnTo>
                    <a:pt x="19" y="37"/>
                  </a:lnTo>
                  <a:lnTo>
                    <a:pt x="12" y="37"/>
                  </a:lnTo>
                  <a:lnTo>
                    <a:pt x="7" y="32"/>
                  </a:lnTo>
                  <a:lnTo>
                    <a:pt x="2" y="28"/>
                  </a:lnTo>
                  <a:lnTo>
                    <a:pt x="0" y="19"/>
                  </a:lnTo>
                  <a:lnTo>
                    <a:pt x="0" y="19"/>
                  </a:lnTo>
                  <a:lnTo>
                    <a:pt x="2" y="12"/>
                  </a:lnTo>
                  <a:lnTo>
                    <a:pt x="7" y="7"/>
                  </a:lnTo>
                  <a:lnTo>
                    <a:pt x="12" y="3"/>
                  </a:lnTo>
                  <a:lnTo>
                    <a:pt x="19" y="0"/>
                  </a:lnTo>
                  <a:lnTo>
                    <a:pt x="19" y="0"/>
                  </a:lnTo>
                  <a:lnTo>
                    <a:pt x="26" y="3"/>
                  </a:lnTo>
                  <a:lnTo>
                    <a:pt x="32" y="7"/>
                  </a:lnTo>
                  <a:lnTo>
                    <a:pt x="37" y="12"/>
                  </a:lnTo>
                  <a:lnTo>
                    <a:pt x="37" y="19"/>
                  </a:lnTo>
                  <a:lnTo>
                    <a:pt x="37"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97" name="Freeform 103"/>
            <p:cNvSpPr>
              <a:spLocks/>
            </p:cNvSpPr>
            <p:nvPr/>
          </p:nvSpPr>
          <p:spPr bwMode="auto">
            <a:xfrm>
              <a:off x="7423150" y="5427146"/>
              <a:ext cx="65087" cy="92075"/>
            </a:xfrm>
            <a:custGeom>
              <a:avLst/>
              <a:gdLst>
                <a:gd name="T0" fmla="*/ 21 w 41"/>
                <a:gd name="T1" fmla="*/ 0 h 58"/>
                <a:gd name="T2" fmla="*/ 0 w 41"/>
                <a:gd name="T3" fmla="*/ 58 h 58"/>
                <a:gd name="T4" fmla="*/ 0 w 41"/>
                <a:gd name="T5" fmla="*/ 58 h 58"/>
                <a:gd name="T6" fmla="*/ 2 w 41"/>
                <a:gd name="T7" fmla="*/ 56 h 58"/>
                <a:gd name="T8" fmla="*/ 11 w 41"/>
                <a:gd name="T9" fmla="*/ 53 h 58"/>
                <a:gd name="T10" fmla="*/ 18 w 41"/>
                <a:gd name="T11" fmla="*/ 53 h 58"/>
                <a:gd name="T12" fmla="*/ 25 w 41"/>
                <a:gd name="T13" fmla="*/ 53 h 58"/>
                <a:gd name="T14" fmla="*/ 34 w 41"/>
                <a:gd name="T15" fmla="*/ 53 h 58"/>
                <a:gd name="T16" fmla="*/ 41 w 41"/>
                <a:gd name="T17" fmla="*/ 58 h 58"/>
                <a:gd name="T18" fmla="*/ 21 w 41"/>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8">
                  <a:moveTo>
                    <a:pt x="21" y="0"/>
                  </a:moveTo>
                  <a:lnTo>
                    <a:pt x="0" y="58"/>
                  </a:lnTo>
                  <a:lnTo>
                    <a:pt x="0" y="58"/>
                  </a:lnTo>
                  <a:lnTo>
                    <a:pt x="2" y="56"/>
                  </a:lnTo>
                  <a:lnTo>
                    <a:pt x="11" y="53"/>
                  </a:lnTo>
                  <a:lnTo>
                    <a:pt x="18" y="53"/>
                  </a:lnTo>
                  <a:lnTo>
                    <a:pt x="25" y="53"/>
                  </a:lnTo>
                  <a:lnTo>
                    <a:pt x="34" y="53"/>
                  </a:lnTo>
                  <a:lnTo>
                    <a:pt x="41" y="58"/>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8" name="Freeform 104"/>
            <p:cNvSpPr>
              <a:spLocks/>
            </p:cNvSpPr>
            <p:nvPr/>
          </p:nvSpPr>
          <p:spPr bwMode="auto">
            <a:xfrm>
              <a:off x="7423150" y="5427146"/>
              <a:ext cx="65087" cy="92075"/>
            </a:xfrm>
            <a:custGeom>
              <a:avLst/>
              <a:gdLst>
                <a:gd name="T0" fmla="*/ 21 w 41"/>
                <a:gd name="T1" fmla="*/ 0 h 58"/>
                <a:gd name="T2" fmla="*/ 0 w 41"/>
                <a:gd name="T3" fmla="*/ 58 h 58"/>
                <a:gd name="T4" fmla="*/ 0 w 41"/>
                <a:gd name="T5" fmla="*/ 58 h 58"/>
                <a:gd name="T6" fmla="*/ 2 w 41"/>
                <a:gd name="T7" fmla="*/ 56 h 58"/>
                <a:gd name="T8" fmla="*/ 11 w 41"/>
                <a:gd name="T9" fmla="*/ 53 h 58"/>
                <a:gd name="T10" fmla="*/ 18 w 41"/>
                <a:gd name="T11" fmla="*/ 53 h 58"/>
                <a:gd name="T12" fmla="*/ 25 w 41"/>
                <a:gd name="T13" fmla="*/ 53 h 58"/>
                <a:gd name="T14" fmla="*/ 34 w 41"/>
                <a:gd name="T15" fmla="*/ 53 h 58"/>
                <a:gd name="T16" fmla="*/ 41 w 41"/>
                <a:gd name="T17" fmla="*/ 58 h 58"/>
                <a:gd name="T18" fmla="*/ 21 w 41"/>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8">
                  <a:moveTo>
                    <a:pt x="21" y="0"/>
                  </a:moveTo>
                  <a:lnTo>
                    <a:pt x="0" y="58"/>
                  </a:lnTo>
                  <a:lnTo>
                    <a:pt x="0" y="58"/>
                  </a:lnTo>
                  <a:lnTo>
                    <a:pt x="2" y="56"/>
                  </a:lnTo>
                  <a:lnTo>
                    <a:pt x="11" y="53"/>
                  </a:lnTo>
                  <a:lnTo>
                    <a:pt x="18" y="53"/>
                  </a:lnTo>
                  <a:lnTo>
                    <a:pt x="25" y="53"/>
                  </a:lnTo>
                  <a:lnTo>
                    <a:pt x="34" y="53"/>
                  </a:lnTo>
                  <a:lnTo>
                    <a:pt x="41" y="58"/>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9" name="Line 105"/>
            <p:cNvSpPr>
              <a:spLocks noChangeShapeType="1"/>
            </p:cNvSpPr>
            <p:nvPr/>
          </p:nvSpPr>
          <p:spPr bwMode="auto">
            <a:xfrm>
              <a:off x="7456487" y="5471596"/>
              <a:ext cx="0" cy="138113"/>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grpSp>
        <p:nvGrpSpPr>
          <p:cNvPr id="167" name="Group 166"/>
          <p:cNvGrpSpPr/>
          <p:nvPr/>
        </p:nvGrpSpPr>
        <p:grpSpPr>
          <a:xfrm>
            <a:off x="659522" y="3737848"/>
            <a:ext cx="1866190" cy="1357313"/>
            <a:chOff x="659522" y="4820721"/>
            <a:chExt cx="1866190" cy="1357313"/>
          </a:xfrm>
        </p:grpSpPr>
        <p:sp>
          <p:nvSpPr>
            <p:cNvPr id="26" name="Rectangle 24"/>
            <p:cNvSpPr>
              <a:spLocks noChangeArrowheads="1"/>
            </p:cNvSpPr>
            <p:nvPr/>
          </p:nvSpPr>
          <p:spPr bwMode="auto">
            <a:xfrm>
              <a:off x="659522" y="513822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166" name="Group 165"/>
            <p:cNvGrpSpPr/>
            <p:nvPr/>
          </p:nvGrpSpPr>
          <p:grpSpPr>
            <a:xfrm>
              <a:off x="659522" y="4820721"/>
              <a:ext cx="1866190" cy="1357313"/>
              <a:chOff x="659522" y="4820721"/>
              <a:chExt cx="1866190" cy="1357313"/>
            </a:xfrm>
          </p:grpSpPr>
          <p:grpSp>
            <p:nvGrpSpPr>
              <p:cNvPr id="161" name="Group 160"/>
              <p:cNvGrpSpPr/>
              <p:nvPr/>
            </p:nvGrpSpPr>
            <p:grpSpPr>
              <a:xfrm>
                <a:off x="659522" y="4820721"/>
                <a:ext cx="1866190" cy="1357313"/>
                <a:chOff x="659522" y="4820721"/>
                <a:chExt cx="1866190" cy="1357313"/>
              </a:xfrm>
            </p:grpSpPr>
            <p:sp>
              <p:nvSpPr>
                <p:cNvPr id="27" name="Rectangle 25"/>
                <p:cNvSpPr>
                  <a:spLocks noChangeArrowheads="1"/>
                </p:cNvSpPr>
                <p:nvPr/>
              </p:nvSpPr>
              <p:spPr bwMode="auto">
                <a:xfrm>
                  <a:off x="659522" y="482072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160" name="Group 159"/>
                <p:cNvGrpSpPr/>
                <p:nvPr/>
              </p:nvGrpSpPr>
              <p:grpSpPr>
                <a:xfrm>
                  <a:off x="1019175" y="4863584"/>
                  <a:ext cx="1506537" cy="1314450"/>
                  <a:chOff x="1019175" y="4863584"/>
                  <a:chExt cx="1506537" cy="1314450"/>
                </a:xfrm>
              </p:grpSpPr>
              <p:sp>
                <p:nvSpPr>
                  <p:cNvPr id="33" name="Line 34"/>
                  <p:cNvSpPr>
                    <a:spLocks noChangeShapeType="1"/>
                  </p:cNvSpPr>
                  <p:nvPr/>
                </p:nvSpPr>
                <p:spPr bwMode="auto">
                  <a:xfrm flipV="1">
                    <a:off x="2497137" y="6105009"/>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 name="Line 35"/>
                  <p:cNvSpPr>
                    <a:spLocks noChangeShapeType="1"/>
                  </p:cNvSpPr>
                  <p:nvPr/>
                </p:nvSpPr>
                <p:spPr bwMode="auto">
                  <a:xfrm flipV="1">
                    <a:off x="2497137" y="5987534"/>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 name="Line 36"/>
                  <p:cNvSpPr>
                    <a:spLocks noChangeShapeType="1"/>
                  </p:cNvSpPr>
                  <p:nvPr/>
                </p:nvSpPr>
                <p:spPr bwMode="auto">
                  <a:xfrm flipV="1">
                    <a:off x="2497137" y="5870059"/>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6" name="Line 37"/>
                  <p:cNvSpPr>
                    <a:spLocks noChangeShapeType="1"/>
                  </p:cNvSpPr>
                  <p:nvPr/>
                </p:nvSpPr>
                <p:spPr bwMode="auto">
                  <a:xfrm flipV="1">
                    <a:off x="2497137" y="5752584"/>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7" name="Line 38"/>
                  <p:cNvSpPr>
                    <a:spLocks noChangeShapeType="1"/>
                  </p:cNvSpPr>
                  <p:nvPr/>
                </p:nvSpPr>
                <p:spPr bwMode="auto">
                  <a:xfrm flipV="1">
                    <a:off x="2497137" y="563669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8" name="Line 39"/>
                  <p:cNvSpPr>
                    <a:spLocks noChangeShapeType="1"/>
                  </p:cNvSpPr>
                  <p:nvPr/>
                </p:nvSpPr>
                <p:spPr bwMode="auto">
                  <a:xfrm flipV="1">
                    <a:off x="2497137" y="551922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9" name="Line 40"/>
                  <p:cNvSpPr>
                    <a:spLocks noChangeShapeType="1"/>
                  </p:cNvSpPr>
                  <p:nvPr/>
                </p:nvSpPr>
                <p:spPr bwMode="auto">
                  <a:xfrm flipV="1">
                    <a:off x="2497137" y="540174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0" name="Line 41"/>
                  <p:cNvSpPr>
                    <a:spLocks noChangeShapeType="1"/>
                  </p:cNvSpPr>
                  <p:nvPr/>
                </p:nvSpPr>
                <p:spPr bwMode="auto">
                  <a:xfrm flipV="1">
                    <a:off x="2497137" y="528427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1" name="Line 42"/>
                  <p:cNvSpPr>
                    <a:spLocks noChangeShapeType="1"/>
                  </p:cNvSpPr>
                  <p:nvPr/>
                </p:nvSpPr>
                <p:spPr bwMode="auto">
                  <a:xfrm flipV="1">
                    <a:off x="2497137" y="5216009"/>
                    <a:ext cx="0" cy="254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4" name="Freeform 45"/>
                  <p:cNvSpPr>
                    <a:spLocks/>
                  </p:cNvSpPr>
                  <p:nvPr/>
                </p:nvSpPr>
                <p:spPr bwMode="auto">
                  <a:xfrm>
                    <a:off x="2466975" y="5185846"/>
                    <a:ext cx="58737" cy="58738"/>
                  </a:xfrm>
                  <a:custGeom>
                    <a:avLst/>
                    <a:gdLst>
                      <a:gd name="T0" fmla="*/ 37 w 37"/>
                      <a:gd name="T1" fmla="*/ 19 h 37"/>
                      <a:gd name="T2" fmla="*/ 37 w 37"/>
                      <a:gd name="T3" fmla="*/ 19 h 37"/>
                      <a:gd name="T4" fmla="*/ 37 w 37"/>
                      <a:gd name="T5" fmla="*/ 26 h 37"/>
                      <a:gd name="T6" fmla="*/ 33 w 37"/>
                      <a:gd name="T7" fmla="*/ 30 h 37"/>
                      <a:gd name="T8" fmla="*/ 26 w 37"/>
                      <a:gd name="T9" fmla="*/ 35 h 37"/>
                      <a:gd name="T10" fmla="*/ 19 w 37"/>
                      <a:gd name="T11" fmla="*/ 37 h 37"/>
                      <a:gd name="T12" fmla="*/ 19 w 37"/>
                      <a:gd name="T13" fmla="*/ 37 h 37"/>
                      <a:gd name="T14" fmla="*/ 12 w 37"/>
                      <a:gd name="T15" fmla="*/ 35 h 37"/>
                      <a:gd name="T16" fmla="*/ 7 w 37"/>
                      <a:gd name="T17" fmla="*/ 30 h 37"/>
                      <a:gd name="T18" fmla="*/ 3 w 37"/>
                      <a:gd name="T19" fmla="*/ 26 h 37"/>
                      <a:gd name="T20" fmla="*/ 0 w 37"/>
                      <a:gd name="T21" fmla="*/ 19 h 37"/>
                      <a:gd name="T22" fmla="*/ 0 w 37"/>
                      <a:gd name="T23" fmla="*/ 19 h 37"/>
                      <a:gd name="T24" fmla="*/ 3 w 37"/>
                      <a:gd name="T25" fmla="*/ 9 h 37"/>
                      <a:gd name="T26" fmla="*/ 7 w 37"/>
                      <a:gd name="T27" fmla="*/ 5 h 37"/>
                      <a:gd name="T28" fmla="*/ 12 w 37"/>
                      <a:gd name="T29" fmla="*/ 0 h 37"/>
                      <a:gd name="T30" fmla="*/ 19 w 37"/>
                      <a:gd name="T31" fmla="*/ 0 h 37"/>
                      <a:gd name="T32" fmla="*/ 19 w 37"/>
                      <a:gd name="T33" fmla="*/ 0 h 37"/>
                      <a:gd name="T34" fmla="*/ 26 w 37"/>
                      <a:gd name="T35" fmla="*/ 0 h 37"/>
                      <a:gd name="T36" fmla="*/ 33 w 37"/>
                      <a:gd name="T37" fmla="*/ 5 h 37"/>
                      <a:gd name="T38" fmla="*/ 37 w 37"/>
                      <a:gd name="T39" fmla="*/ 9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6"/>
                        </a:lnTo>
                        <a:lnTo>
                          <a:pt x="33" y="30"/>
                        </a:lnTo>
                        <a:lnTo>
                          <a:pt x="26" y="35"/>
                        </a:lnTo>
                        <a:lnTo>
                          <a:pt x="19" y="37"/>
                        </a:lnTo>
                        <a:lnTo>
                          <a:pt x="19" y="37"/>
                        </a:lnTo>
                        <a:lnTo>
                          <a:pt x="12" y="35"/>
                        </a:lnTo>
                        <a:lnTo>
                          <a:pt x="7" y="30"/>
                        </a:lnTo>
                        <a:lnTo>
                          <a:pt x="3" y="26"/>
                        </a:lnTo>
                        <a:lnTo>
                          <a:pt x="0" y="19"/>
                        </a:lnTo>
                        <a:lnTo>
                          <a:pt x="0" y="19"/>
                        </a:lnTo>
                        <a:lnTo>
                          <a:pt x="3" y="9"/>
                        </a:lnTo>
                        <a:lnTo>
                          <a:pt x="7" y="5"/>
                        </a:lnTo>
                        <a:lnTo>
                          <a:pt x="12" y="0"/>
                        </a:lnTo>
                        <a:lnTo>
                          <a:pt x="19" y="0"/>
                        </a:lnTo>
                        <a:lnTo>
                          <a:pt x="19" y="0"/>
                        </a:lnTo>
                        <a:lnTo>
                          <a:pt x="26" y="0"/>
                        </a:lnTo>
                        <a:lnTo>
                          <a:pt x="33" y="5"/>
                        </a:lnTo>
                        <a:lnTo>
                          <a:pt x="37" y="9"/>
                        </a:lnTo>
                        <a:lnTo>
                          <a:pt x="37" y="19"/>
                        </a:lnTo>
                        <a:lnTo>
                          <a:pt x="37"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45" name="Freeform 46"/>
                  <p:cNvSpPr>
                    <a:spLocks/>
                  </p:cNvSpPr>
                  <p:nvPr/>
                </p:nvSpPr>
                <p:spPr bwMode="auto">
                  <a:xfrm>
                    <a:off x="2466975" y="4863584"/>
                    <a:ext cx="58737" cy="58738"/>
                  </a:xfrm>
                  <a:custGeom>
                    <a:avLst/>
                    <a:gdLst>
                      <a:gd name="T0" fmla="*/ 37 w 37"/>
                      <a:gd name="T1" fmla="*/ 19 h 37"/>
                      <a:gd name="T2" fmla="*/ 37 w 37"/>
                      <a:gd name="T3" fmla="*/ 19 h 37"/>
                      <a:gd name="T4" fmla="*/ 37 w 37"/>
                      <a:gd name="T5" fmla="*/ 26 h 37"/>
                      <a:gd name="T6" fmla="*/ 33 w 37"/>
                      <a:gd name="T7" fmla="*/ 30 h 37"/>
                      <a:gd name="T8" fmla="*/ 26 w 37"/>
                      <a:gd name="T9" fmla="*/ 35 h 37"/>
                      <a:gd name="T10" fmla="*/ 19 w 37"/>
                      <a:gd name="T11" fmla="*/ 37 h 37"/>
                      <a:gd name="T12" fmla="*/ 19 w 37"/>
                      <a:gd name="T13" fmla="*/ 37 h 37"/>
                      <a:gd name="T14" fmla="*/ 12 w 37"/>
                      <a:gd name="T15" fmla="*/ 35 h 37"/>
                      <a:gd name="T16" fmla="*/ 7 w 37"/>
                      <a:gd name="T17" fmla="*/ 30 h 37"/>
                      <a:gd name="T18" fmla="*/ 3 w 37"/>
                      <a:gd name="T19" fmla="*/ 26 h 37"/>
                      <a:gd name="T20" fmla="*/ 0 w 37"/>
                      <a:gd name="T21" fmla="*/ 19 h 37"/>
                      <a:gd name="T22" fmla="*/ 0 w 37"/>
                      <a:gd name="T23" fmla="*/ 19 h 37"/>
                      <a:gd name="T24" fmla="*/ 3 w 37"/>
                      <a:gd name="T25" fmla="*/ 12 h 37"/>
                      <a:gd name="T26" fmla="*/ 7 w 37"/>
                      <a:gd name="T27" fmla="*/ 5 h 37"/>
                      <a:gd name="T28" fmla="*/ 12 w 37"/>
                      <a:gd name="T29" fmla="*/ 0 h 37"/>
                      <a:gd name="T30" fmla="*/ 19 w 37"/>
                      <a:gd name="T31" fmla="*/ 0 h 37"/>
                      <a:gd name="T32" fmla="*/ 19 w 37"/>
                      <a:gd name="T33" fmla="*/ 0 h 37"/>
                      <a:gd name="T34" fmla="*/ 26 w 37"/>
                      <a:gd name="T35" fmla="*/ 0 h 37"/>
                      <a:gd name="T36" fmla="*/ 33 w 37"/>
                      <a:gd name="T37" fmla="*/ 5 h 37"/>
                      <a:gd name="T38" fmla="*/ 37 w 37"/>
                      <a:gd name="T39" fmla="*/ 12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6"/>
                        </a:lnTo>
                        <a:lnTo>
                          <a:pt x="33" y="30"/>
                        </a:lnTo>
                        <a:lnTo>
                          <a:pt x="26" y="35"/>
                        </a:lnTo>
                        <a:lnTo>
                          <a:pt x="19" y="37"/>
                        </a:lnTo>
                        <a:lnTo>
                          <a:pt x="19" y="37"/>
                        </a:lnTo>
                        <a:lnTo>
                          <a:pt x="12" y="35"/>
                        </a:lnTo>
                        <a:lnTo>
                          <a:pt x="7" y="30"/>
                        </a:lnTo>
                        <a:lnTo>
                          <a:pt x="3" y="26"/>
                        </a:lnTo>
                        <a:lnTo>
                          <a:pt x="0" y="19"/>
                        </a:lnTo>
                        <a:lnTo>
                          <a:pt x="0" y="19"/>
                        </a:lnTo>
                        <a:lnTo>
                          <a:pt x="3" y="12"/>
                        </a:lnTo>
                        <a:lnTo>
                          <a:pt x="7" y="5"/>
                        </a:lnTo>
                        <a:lnTo>
                          <a:pt x="12" y="0"/>
                        </a:lnTo>
                        <a:lnTo>
                          <a:pt x="19" y="0"/>
                        </a:lnTo>
                        <a:lnTo>
                          <a:pt x="19" y="0"/>
                        </a:lnTo>
                        <a:lnTo>
                          <a:pt x="26" y="0"/>
                        </a:lnTo>
                        <a:lnTo>
                          <a:pt x="33" y="5"/>
                        </a:lnTo>
                        <a:lnTo>
                          <a:pt x="37" y="12"/>
                        </a:lnTo>
                        <a:lnTo>
                          <a:pt x="37" y="19"/>
                        </a:lnTo>
                        <a:lnTo>
                          <a:pt x="37"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18" name="Line 124"/>
                  <p:cNvSpPr>
                    <a:spLocks noChangeShapeType="1"/>
                  </p:cNvSpPr>
                  <p:nvPr/>
                </p:nvSpPr>
                <p:spPr bwMode="auto">
                  <a:xfrm flipH="1">
                    <a:off x="2424112"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9" name="Line 125"/>
                  <p:cNvSpPr>
                    <a:spLocks noChangeShapeType="1"/>
                  </p:cNvSpPr>
                  <p:nvPr/>
                </p:nvSpPr>
                <p:spPr bwMode="auto">
                  <a:xfrm flipH="1">
                    <a:off x="2306637"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0" name="Line 126"/>
                  <p:cNvSpPr>
                    <a:spLocks noChangeShapeType="1"/>
                  </p:cNvSpPr>
                  <p:nvPr/>
                </p:nvSpPr>
                <p:spPr bwMode="auto">
                  <a:xfrm flipH="1">
                    <a:off x="2189162"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1" name="Line 127"/>
                  <p:cNvSpPr>
                    <a:spLocks noChangeShapeType="1"/>
                  </p:cNvSpPr>
                  <p:nvPr/>
                </p:nvSpPr>
                <p:spPr bwMode="auto">
                  <a:xfrm flipH="1">
                    <a:off x="2071687" y="489374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2" name="Line 128"/>
                  <p:cNvSpPr>
                    <a:spLocks noChangeShapeType="1"/>
                  </p:cNvSpPr>
                  <p:nvPr/>
                </p:nvSpPr>
                <p:spPr bwMode="auto">
                  <a:xfrm flipH="1">
                    <a:off x="1955800"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3" name="Line 129"/>
                  <p:cNvSpPr>
                    <a:spLocks noChangeShapeType="1"/>
                  </p:cNvSpPr>
                  <p:nvPr/>
                </p:nvSpPr>
                <p:spPr bwMode="auto">
                  <a:xfrm flipH="1">
                    <a:off x="1838325"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4" name="Line 130"/>
                  <p:cNvSpPr>
                    <a:spLocks noChangeShapeType="1"/>
                  </p:cNvSpPr>
                  <p:nvPr/>
                </p:nvSpPr>
                <p:spPr bwMode="auto">
                  <a:xfrm flipH="1">
                    <a:off x="1720850"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5" name="Line 131"/>
                  <p:cNvSpPr>
                    <a:spLocks noChangeShapeType="1"/>
                  </p:cNvSpPr>
                  <p:nvPr/>
                </p:nvSpPr>
                <p:spPr bwMode="auto">
                  <a:xfrm flipH="1">
                    <a:off x="1603375" y="489374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6" name="Line 132"/>
                  <p:cNvSpPr>
                    <a:spLocks noChangeShapeType="1"/>
                  </p:cNvSpPr>
                  <p:nvPr/>
                </p:nvSpPr>
                <p:spPr bwMode="auto">
                  <a:xfrm flipH="1">
                    <a:off x="1487487"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7" name="Line 133"/>
                  <p:cNvSpPr>
                    <a:spLocks noChangeShapeType="1"/>
                  </p:cNvSpPr>
                  <p:nvPr/>
                </p:nvSpPr>
                <p:spPr bwMode="auto">
                  <a:xfrm flipH="1">
                    <a:off x="1370012"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8" name="Line 134"/>
                  <p:cNvSpPr>
                    <a:spLocks noChangeShapeType="1"/>
                  </p:cNvSpPr>
                  <p:nvPr/>
                </p:nvSpPr>
                <p:spPr bwMode="auto">
                  <a:xfrm flipH="1">
                    <a:off x="1252537"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9" name="Line 135"/>
                  <p:cNvSpPr>
                    <a:spLocks noChangeShapeType="1"/>
                  </p:cNvSpPr>
                  <p:nvPr/>
                </p:nvSpPr>
                <p:spPr bwMode="auto">
                  <a:xfrm flipH="1">
                    <a:off x="1135062" y="489374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0" name="Line 136"/>
                  <p:cNvSpPr>
                    <a:spLocks noChangeShapeType="1"/>
                  </p:cNvSpPr>
                  <p:nvPr/>
                </p:nvSpPr>
                <p:spPr bwMode="auto">
                  <a:xfrm flipH="1">
                    <a:off x="1019175"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7" name="Line 153"/>
                  <p:cNvSpPr>
                    <a:spLocks noChangeShapeType="1"/>
                  </p:cNvSpPr>
                  <p:nvPr/>
                </p:nvSpPr>
                <p:spPr bwMode="auto">
                  <a:xfrm flipV="1">
                    <a:off x="2497137" y="511282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8" name="Line 154"/>
                  <p:cNvSpPr>
                    <a:spLocks noChangeShapeType="1"/>
                  </p:cNvSpPr>
                  <p:nvPr/>
                </p:nvSpPr>
                <p:spPr bwMode="auto">
                  <a:xfrm flipV="1">
                    <a:off x="2497137" y="499534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9" name="Line 155"/>
                  <p:cNvSpPr>
                    <a:spLocks noChangeShapeType="1"/>
                  </p:cNvSpPr>
                  <p:nvPr/>
                </p:nvSpPr>
                <p:spPr bwMode="auto">
                  <a:xfrm flipV="1">
                    <a:off x="2497137" y="4893746"/>
                    <a:ext cx="0" cy="587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grpSp>
          <p:grpSp>
            <p:nvGrpSpPr>
              <p:cNvPr id="165" name="Group 164"/>
              <p:cNvGrpSpPr/>
              <p:nvPr/>
            </p:nvGrpSpPr>
            <p:grpSpPr>
              <a:xfrm>
                <a:off x="1003300" y="5216009"/>
                <a:ext cx="1479549" cy="0"/>
                <a:chOff x="1003300" y="5216009"/>
                <a:chExt cx="1479549" cy="0"/>
              </a:xfrm>
            </p:grpSpPr>
            <p:sp>
              <p:nvSpPr>
                <p:cNvPr id="134" name="Line 140"/>
                <p:cNvSpPr>
                  <a:spLocks noChangeShapeType="1"/>
                </p:cNvSpPr>
                <p:nvPr/>
              </p:nvSpPr>
              <p:spPr bwMode="auto">
                <a:xfrm>
                  <a:off x="1003300" y="5216009"/>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5" name="Line 141"/>
                <p:cNvSpPr>
                  <a:spLocks noChangeShapeType="1"/>
                </p:cNvSpPr>
                <p:nvPr/>
              </p:nvSpPr>
              <p:spPr bwMode="auto">
                <a:xfrm>
                  <a:off x="1120775"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6" name="Line 142"/>
                <p:cNvSpPr>
                  <a:spLocks noChangeShapeType="1"/>
                </p:cNvSpPr>
                <p:nvPr/>
              </p:nvSpPr>
              <p:spPr bwMode="auto">
                <a:xfrm>
                  <a:off x="1238250"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7" name="Line 143"/>
                <p:cNvSpPr>
                  <a:spLocks noChangeShapeType="1"/>
                </p:cNvSpPr>
                <p:nvPr/>
              </p:nvSpPr>
              <p:spPr bwMode="auto">
                <a:xfrm>
                  <a:off x="1355725"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8" name="Line 144"/>
                <p:cNvSpPr>
                  <a:spLocks noChangeShapeType="1"/>
                </p:cNvSpPr>
                <p:nvPr/>
              </p:nvSpPr>
              <p:spPr bwMode="auto">
                <a:xfrm>
                  <a:off x="1471612" y="5216009"/>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9" name="Line 145"/>
                <p:cNvSpPr>
                  <a:spLocks noChangeShapeType="1"/>
                </p:cNvSpPr>
                <p:nvPr/>
              </p:nvSpPr>
              <p:spPr bwMode="auto">
                <a:xfrm>
                  <a:off x="1589087"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0" name="Line 146"/>
                <p:cNvSpPr>
                  <a:spLocks noChangeShapeType="1"/>
                </p:cNvSpPr>
                <p:nvPr/>
              </p:nvSpPr>
              <p:spPr bwMode="auto">
                <a:xfrm>
                  <a:off x="1706562"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1" name="Line 147"/>
                <p:cNvSpPr>
                  <a:spLocks noChangeShapeType="1"/>
                </p:cNvSpPr>
                <p:nvPr/>
              </p:nvSpPr>
              <p:spPr bwMode="auto">
                <a:xfrm>
                  <a:off x="1824037"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2" name="Line 148"/>
                <p:cNvSpPr>
                  <a:spLocks noChangeShapeType="1"/>
                </p:cNvSpPr>
                <p:nvPr/>
              </p:nvSpPr>
              <p:spPr bwMode="auto">
                <a:xfrm>
                  <a:off x="1939925" y="5216009"/>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3" name="Line 149"/>
                <p:cNvSpPr>
                  <a:spLocks noChangeShapeType="1"/>
                </p:cNvSpPr>
                <p:nvPr/>
              </p:nvSpPr>
              <p:spPr bwMode="auto">
                <a:xfrm>
                  <a:off x="2057400"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4" name="Line 150"/>
                <p:cNvSpPr>
                  <a:spLocks noChangeShapeType="1"/>
                </p:cNvSpPr>
                <p:nvPr/>
              </p:nvSpPr>
              <p:spPr bwMode="auto">
                <a:xfrm>
                  <a:off x="2174875"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5" name="Line 151"/>
                <p:cNvSpPr>
                  <a:spLocks noChangeShapeType="1"/>
                </p:cNvSpPr>
                <p:nvPr/>
              </p:nvSpPr>
              <p:spPr bwMode="auto">
                <a:xfrm>
                  <a:off x="2292350"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6" name="Line 152"/>
                <p:cNvSpPr>
                  <a:spLocks noChangeShapeType="1"/>
                </p:cNvSpPr>
                <p:nvPr/>
              </p:nvSpPr>
              <p:spPr bwMode="auto">
                <a:xfrm>
                  <a:off x="2408237" y="5216009"/>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grpSp>
      </p:grpSp>
      <p:sp>
        <p:nvSpPr>
          <p:cNvPr id="172" name="Content Placeholder 3"/>
          <p:cNvSpPr txBox="1">
            <a:spLocks/>
          </p:cNvSpPr>
          <p:nvPr/>
        </p:nvSpPr>
        <p:spPr>
          <a:xfrm>
            <a:off x="457200" y="1143000"/>
            <a:ext cx="8229600" cy="10375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mj-lt"/>
              <a:buAutoNum type="arabicPeriod"/>
            </a:pPr>
            <a:r>
              <a:rPr lang="en-US" sz="1800" dirty="0"/>
              <a:t>Calculate consumer and producer surplus in the presence of a positive externality.</a:t>
            </a:r>
          </a:p>
          <a:p>
            <a:pPr>
              <a:buFont typeface="+mj-lt"/>
              <a:buAutoNum type="arabicPeriod"/>
            </a:pPr>
            <a:r>
              <a:rPr lang="en-US" sz="1800" dirty="0"/>
              <a:t>Calculate consumer and producer surplus when the positive externality is internalized.</a:t>
            </a:r>
          </a:p>
        </p:txBody>
      </p:sp>
      <p:sp>
        <p:nvSpPr>
          <p:cNvPr id="173" name="Rectangle 172"/>
          <p:cNvSpPr/>
          <p:nvPr/>
        </p:nvSpPr>
        <p:spPr>
          <a:xfrm>
            <a:off x="228600" y="5522893"/>
            <a:ext cx="4419600" cy="523220"/>
          </a:xfrm>
          <a:prstGeom prst="rect">
            <a:avLst/>
          </a:prstGeom>
        </p:spPr>
        <p:txBody>
          <a:bodyPr wrap="square">
            <a:spAutoFit/>
          </a:bodyPr>
          <a:lstStyle/>
          <a:p>
            <a:pPr marL="285750" indent="-285750">
              <a:buFont typeface="Arial" pitchFamily="34" charset="0"/>
              <a:buChar char="•"/>
            </a:pPr>
            <a:r>
              <a:rPr lang="en-US" sz="1400" dirty="0">
                <a:latin typeface="Calibri Light" pitchFamily="34" charset="0"/>
              </a:rPr>
              <a:t>CS = Area A = 0.5 </a:t>
            </a:r>
            <a:r>
              <a:rPr lang="en-US" sz="1400" dirty="0"/>
              <a:t>× </a:t>
            </a:r>
            <a:r>
              <a:rPr lang="en-US" sz="1400" dirty="0">
                <a:latin typeface="Calibri Light" pitchFamily="34" charset="0"/>
              </a:rPr>
              <a:t>($1000 - $250) </a:t>
            </a:r>
            <a:r>
              <a:rPr lang="en-US" sz="1400" dirty="0"/>
              <a:t>× </a:t>
            </a:r>
            <a:r>
              <a:rPr lang="en-US" sz="1400" dirty="0">
                <a:latin typeface="Calibri Light" pitchFamily="34" charset="0"/>
              </a:rPr>
              <a:t>200 = $75K</a:t>
            </a:r>
          </a:p>
          <a:p>
            <a:pPr marL="285750" indent="-285750">
              <a:buFont typeface="Arial" pitchFamily="34" charset="0"/>
              <a:buChar char="•"/>
            </a:pPr>
            <a:r>
              <a:rPr lang="en-US" sz="1400" dirty="0">
                <a:latin typeface="Calibri Light" pitchFamily="34" charset="0"/>
              </a:rPr>
              <a:t>PS = Area B = 0.5 </a:t>
            </a:r>
            <a:r>
              <a:rPr lang="en-US" sz="1400" dirty="0"/>
              <a:t>× </a:t>
            </a:r>
            <a:r>
              <a:rPr lang="en-US" sz="1400" dirty="0">
                <a:latin typeface="Calibri Light" pitchFamily="34" charset="0"/>
              </a:rPr>
              <a:t>($250 - $100) </a:t>
            </a:r>
            <a:r>
              <a:rPr lang="en-US" sz="1400" dirty="0"/>
              <a:t>× </a:t>
            </a:r>
            <a:r>
              <a:rPr lang="en-US" sz="1400" dirty="0">
                <a:latin typeface="Calibri Light" pitchFamily="34" charset="0"/>
              </a:rPr>
              <a:t>200 = $15K</a:t>
            </a:r>
          </a:p>
        </p:txBody>
      </p:sp>
      <p:sp>
        <p:nvSpPr>
          <p:cNvPr id="174" name="Rectangle 173"/>
          <p:cNvSpPr/>
          <p:nvPr/>
        </p:nvSpPr>
        <p:spPr>
          <a:xfrm>
            <a:off x="4648200" y="5522893"/>
            <a:ext cx="4419600" cy="523220"/>
          </a:xfrm>
          <a:prstGeom prst="rect">
            <a:avLst/>
          </a:prstGeom>
        </p:spPr>
        <p:txBody>
          <a:bodyPr wrap="square">
            <a:spAutoFit/>
          </a:bodyPr>
          <a:lstStyle/>
          <a:p>
            <a:pPr marL="285750" indent="-285750">
              <a:buFont typeface="Arial" pitchFamily="34" charset="0"/>
              <a:buChar char="•"/>
            </a:pPr>
            <a:r>
              <a:rPr lang="en-US" sz="1400" dirty="0">
                <a:latin typeface="Calibri Light" pitchFamily="34" charset="0"/>
              </a:rPr>
              <a:t>CS = Area X = 0.5 </a:t>
            </a:r>
            <a:r>
              <a:rPr lang="en-US" sz="1400" dirty="0"/>
              <a:t>× </a:t>
            </a:r>
            <a:r>
              <a:rPr lang="en-US" sz="1400" dirty="0">
                <a:latin typeface="Calibri Light" pitchFamily="34" charset="0"/>
              </a:rPr>
              <a:t>($1250 - $291) </a:t>
            </a:r>
            <a:r>
              <a:rPr lang="en-US" sz="1400" dirty="0"/>
              <a:t>× </a:t>
            </a:r>
            <a:r>
              <a:rPr lang="en-US" sz="1400" dirty="0">
                <a:latin typeface="Calibri Light" pitchFamily="34" charset="0"/>
              </a:rPr>
              <a:t>256 = $123K</a:t>
            </a:r>
          </a:p>
          <a:p>
            <a:pPr marL="285750" indent="-285750">
              <a:buFont typeface="Arial" pitchFamily="34" charset="0"/>
              <a:buChar char="•"/>
            </a:pPr>
            <a:r>
              <a:rPr lang="en-US" sz="1400" dirty="0">
                <a:latin typeface="Calibri Light" pitchFamily="34" charset="0"/>
              </a:rPr>
              <a:t>PS = Area Y = 0.5 </a:t>
            </a:r>
            <a:r>
              <a:rPr lang="en-US" sz="1400" dirty="0"/>
              <a:t>× </a:t>
            </a:r>
            <a:r>
              <a:rPr lang="en-US" sz="1400" dirty="0">
                <a:latin typeface="Calibri Light" pitchFamily="34" charset="0"/>
              </a:rPr>
              <a:t>($291 - $100) </a:t>
            </a:r>
            <a:r>
              <a:rPr lang="en-US" sz="1400" dirty="0"/>
              <a:t>× </a:t>
            </a:r>
            <a:r>
              <a:rPr lang="en-US" sz="1400" dirty="0">
                <a:latin typeface="Calibri Light" pitchFamily="34" charset="0"/>
              </a:rPr>
              <a:t>231 = $22K</a:t>
            </a:r>
          </a:p>
        </p:txBody>
      </p:sp>
      <p:sp>
        <p:nvSpPr>
          <p:cNvPr id="175" name="Rectangle 24"/>
          <p:cNvSpPr>
            <a:spLocks noChangeArrowheads="1"/>
          </p:cNvSpPr>
          <p:nvPr/>
        </p:nvSpPr>
        <p:spPr bwMode="auto">
          <a:xfrm>
            <a:off x="659522" y="469511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6" name="Rectangle 24"/>
          <p:cNvSpPr>
            <a:spLocks noChangeArrowheads="1"/>
          </p:cNvSpPr>
          <p:nvPr/>
        </p:nvSpPr>
        <p:spPr bwMode="auto">
          <a:xfrm>
            <a:off x="4897437" y="464591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0" name="Rectangle 58"/>
          <p:cNvSpPr>
            <a:spLocks noChangeArrowheads="1"/>
          </p:cNvSpPr>
          <p:nvPr/>
        </p:nvSpPr>
        <p:spPr bwMode="auto">
          <a:xfrm>
            <a:off x="670654" y="389591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291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1" name="Rectangle 61"/>
          <p:cNvSpPr>
            <a:spLocks noChangeArrowheads="1"/>
          </p:cNvSpPr>
          <p:nvPr/>
        </p:nvSpPr>
        <p:spPr bwMode="auto">
          <a:xfrm>
            <a:off x="2681875" y="511784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2" name="Line 69"/>
          <p:cNvSpPr>
            <a:spLocks noChangeShapeType="1"/>
          </p:cNvSpPr>
          <p:nvPr/>
        </p:nvSpPr>
        <p:spPr bwMode="auto">
          <a:xfrm flipV="1">
            <a:off x="2799350" y="501896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3" name="Line 70"/>
          <p:cNvSpPr>
            <a:spLocks noChangeShapeType="1"/>
          </p:cNvSpPr>
          <p:nvPr/>
        </p:nvSpPr>
        <p:spPr bwMode="auto">
          <a:xfrm flipV="1">
            <a:off x="2799350" y="490148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4" name="Line 71"/>
          <p:cNvSpPr>
            <a:spLocks noChangeShapeType="1"/>
          </p:cNvSpPr>
          <p:nvPr/>
        </p:nvSpPr>
        <p:spPr bwMode="auto">
          <a:xfrm flipV="1">
            <a:off x="2799350" y="478401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5" name="Line 72"/>
          <p:cNvSpPr>
            <a:spLocks noChangeShapeType="1"/>
          </p:cNvSpPr>
          <p:nvPr/>
        </p:nvSpPr>
        <p:spPr bwMode="auto">
          <a:xfrm flipV="1">
            <a:off x="2799350" y="466653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6" name="Line 73"/>
          <p:cNvSpPr>
            <a:spLocks noChangeShapeType="1"/>
          </p:cNvSpPr>
          <p:nvPr/>
        </p:nvSpPr>
        <p:spPr bwMode="auto">
          <a:xfrm flipV="1">
            <a:off x="2799350" y="4550648"/>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7" name="Line 74"/>
          <p:cNvSpPr>
            <a:spLocks noChangeShapeType="1"/>
          </p:cNvSpPr>
          <p:nvPr/>
        </p:nvSpPr>
        <p:spPr bwMode="auto">
          <a:xfrm flipV="1">
            <a:off x="2799350" y="4433173"/>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2" name="Line 75"/>
          <p:cNvSpPr>
            <a:spLocks noChangeShapeType="1"/>
          </p:cNvSpPr>
          <p:nvPr/>
        </p:nvSpPr>
        <p:spPr bwMode="auto">
          <a:xfrm flipV="1">
            <a:off x="2799350" y="4315698"/>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3" name="Line 76"/>
          <p:cNvSpPr>
            <a:spLocks noChangeShapeType="1"/>
          </p:cNvSpPr>
          <p:nvPr/>
        </p:nvSpPr>
        <p:spPr bwMode="auto">
          <a:xfrm flipV="1">
            <a:off x="2799350" y="4198223"/>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4" name="Line 77"/>
          <p:cNvSpPr>
            <a:spLocks noChangeShapeType="1"/>
          </p:cNvSpPr>
          <p:nvPr/>
        </p:nvSpPr>
        <p:spPr bwMode="auto">
          <a:xfrm flipV="1">
            <a:off x="2799350" y="408233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8" name="Line 78"/>
          <p:cNvSpPr>
            <a:spLocks noChangeShapeType="1"/>
          </p:cNvSpPr>
          <p:nvPr/>
        </p:nvSpPr>
        <p:spPr bwMode="auto">
          <a:xfrm flipV="1">
            <a:off x="2799350" y="3998198"/>
            <a:ext cx="0" cy="396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9" name="Line 79"/>
          <p:cNvSpPr>
            <a:spLocks noChangeShapeType="1"/>
          </p:cNvSpPr>
          <p:nvPr/>
        </p:nvSpPr>
        <p:spPr bwMode="auto">
          <a:xfrm>
            <a:off x="968963" y="3998198"/>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8" name="Line 80"/>
          <p:cNvSpPr>
            <a:spLocks noChangeShapeType="1"/>
          </p:cNvSpPr>
          <p:nvPr/>
        </p:nvSpPr>
        <p:spPr bwMode="auto">
          <a:xfrm>
            <a:off x="1086438" y="3998198"/>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9" name="Line 81"/>
          <p:cNvSpPr>
            <a:spLocks noChangeShapeType="1"/>
          </p:cNvSpPr>
          <p:nvPr/>
        </p:nvSpPr>
        <p:spPr bwMode="auto">
          <a:xfrm>
            <a:off x="1203913" y="3998198"/>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0" name="Line 82"/>
          <p:cNvSpPr>
            <a:spLocks noChangeShapeType="1"/>
          </p:cNvSpPr>
          <p:nvPr/>
        </p:nvSpPr>
        <p:spPr bwMode="auto">
          <a:xfrm>
            <a:off x="1321388" y="3998198"/>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1" name="Line 83"/>
          <p:cNvSpPr>
            <a:spLocks noChangeShapeType="1"/>
          </p:cNvSpPr>
          <p:nvPr/>
        </p:nvSpPr>
        <p:spPr bwMode="auto">
          <a:xfrm>
            <a:off x="1437275" y="3998198"/>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2" name="Line 84"/>
          <p:cNvSpPr>
            <a:spLocks noChangeShapeType="1"/>
          </p:cNvSpPr>
          <p:nvPr/>
        </p:nvSpPr>
        <p:spPr bwMode="auto">
          <a:xfrm>
            <a:off x="1554750" y="3998198"/>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3" name="Line 85"/>
          <p:cNvSpPr>
            <a:spLocks noChangeShapeType="1"/>
          </p:cNvSpPr>
          <p:nvPr/>
        </p:nvSpPr>
        <p:spPr bwMode="auto">
          <a:xfrm>
            <a:off x="1672225" y="3998198"/>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4" name="Line 86"/>
          <p:cNvSpPr>
            <a:spLocks noChangeShapeType="1"/>
          </p:cNvSpPr>
          <p:nvPr/>
        </p:nvSpPr>
        <p:spPr bwMode="auto">
          <a:xfrm>
            <a:off x="1789700" y="3998198"/>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5" name="Line 87"/>
          <p:cNvSpPr>
            <a:spLocks noChangeShapeType="1"/>
          </p:cNvSpPr>
          <p:nvPr/>
        </p:nvSpPr>
        <p:spPr bwMode="auto">
          <a:xfrm>
            <a:off x="1905588" y="3998198"/>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6" name="Line 88"/>
          <p:cNvSpPr>
            <a:spLocks noChangeShapeType="1"/>
          </p:cNvSpPr>
          <p:nvPr/>
        </p:nvSpPr>
        <p:spPr bwMode="auto">
          <a:xfrm>
            <a:off x="2023063" y="3998198"/>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7" name="Line 89"/>
          <p:cNvSpPr>
            <a:spLocks noChangeShapeType="1"/>
          </p:cNvSpPr>
          <p:nvPr/>
        </p:nvSpPr>
        <p:spPr bwMode="auto">
          <a:xfrm>
            <a:off x="2140538" y="3998198"/>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8" name="Line 90"/>
          <p:cNvSpPr>
            <a:spLocks noChangeShapeType="1"/>
          </p:cNvSpPr>
          <p:nvPr/>
        </p:nvSpPr>
        <p:spPr bwMode="auto">
          <a:xfrm>
            <a:off x="2258013" y="3998198"/>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9" name="Line 91"/>
          <p:cNvSpPr>
            <a:spLocks noChangeShapeType="1"/>
          </p:cNvSpPr>
          <p:nvPr/>
        </p:nvSpPr>
        <p:spPr bwMode="auto">
          <a:xfrm>
            <a:off x="2373900" y="3998198"/>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0" name="Line 92"/>
          <p:cNvSpPr>
            <a:spLocks noChangeShapeType="1"/>
          </p:cNvSpPr>
          <p:nvPr/>
        </p:nvSpPr>
        <p:spPr bwMode="auto">
          <a:xfrm>
            <a:off x="2491375" y="3998198"/>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1" name="Line 93"/>
          <p:cNvSpPr>
            <a:spLocks noChangeShapeType="1"/>
          </p:cNvSpPr>
          <p:nvPr/>
        </p:nvSpPr>
        <p:spPr bwMode="auto">
          <a:xfrm>
            <a:off x="2608850" y="3998198"/>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2" name="Line 94"/>
          <p:cNvSpPr>
            <a:spLocks noChangeShapeType="1"/>
          </p:cNvSpPr>
          <p:nvPr/>
        </p:nvSpPr>
        <p:spPr bwMode="auto">
          <a:xfrm>
            <a:off x="2726325" y="3998198"/>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3" name="Freeform 97"/>
          <p:cNvSpPr>
            <a:spLocks/>
          </p:cNvSpPr>
          <p:nvPr/>
        </p:nvSpPr>
        <p:spPr bwMode="auto">
          <a:xfrm>
            <a:off x="2769188" y="3968036"/>
            <a:ext cx="58737" cy="58738"/>
          </a:xfrm>
          <a:custGeom>
            <a:avLst/>
            <a:gdLst>
              <a:gd name="T0" fmla="*/ 37 w 37"/>
              <a:gd name="T1" fmla="*/ 19 h 37"/>
              <a:gd name="T2" fmla="*/ 37 w 37"/>
              <a:gd name="T3" fmla="*/ 19 h 37"/>
              <a:gd name="T4" fmla="*/ 37 w 37"/>
              <a:gd name="T5" fmla="*/ 28 h 37"/>
              <a:gd name="T6" fmla="*/ 32 w 37"/>
              <a:gd name="T7" fmla="*/ 32 h 37"/>
              <a:gd name="T8" fmla="*/ 26 w 37"/>
              <a:gd name="T9" fmla="*/ 37 h 37"/>
              <a:gd name="T10" fmla="*/ 19 w 37"/>
              <a:gd name="T11" fmla="*/ 37 h 37"/>
              <a:gd name="T12" fmla="*/ 19 w 37"/>
              <a:gd name="T13" fmla="*/ 37 h 37"/>
              <a:gd name="T14" fmla="*/ 12 w 37"/>
              <a:gd name="T15" fmla="*/ 37 h 37"/>
              <a:gd name="T16" fmla="*/ 7 w 37"/>
              <a:gd name="T17" fmla="*/ 32 h 37"/>
              <a:gd name="T18" fmla="*/ 2 w 37"/>
              <a:gd name="T19" fmla="*/ 28 h 37"/>
              <a:gd name="T20" fmla="*/ 0 w 37"/>
              <a:gd name="T21" fmla="*/ 19 h 37"/>
              <a:gd name="T22" fmla="*/ 0 w 37"/>
              <a:gd name="T23" fmla="*/ 19 h 37"/>
              <a:gd name="T24" fmla="*/ 2 w 37"/>
              <a:gd name="T25" fmla="*/ 12 h 37"/>
              <a:gd name="T26" fmla="*/ 7 w 37"/>
              <a:gd name="T27" fmla="*/ 7 h 37"/>
              <a:gd name="T28" fmla="*/ 12 w 37"/>
              <a:gd name="T29" fmla="*/ 3 h 37"/>
              <a:gd name="T30" fmla="*/ 19 w 37"/>
              <a:gd name="T31" fmla="*/ 0 h 37"/>
              <a:gd name="T32" fmla="*/ 19 w 37"/>
              <a:gd name="T33" fmla="*/ 0 h 37"/>
              <a:gd name="T34" fmla="*/ 26 w 37"/>
              <a:gd name="T35" fmla="*/ 3 h 37"/>
              <a:gd name="T36" fmla="*/ 32 w 37"/>
              <a:gd name="T37" fmla="*/ 7 h 37"/>
              <a:gd name="T38" fmla="*/ 37 w 37"/>
              <a:gd name="T39" fmla="*/ 12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8"/>
                </a:lnTo>
                <a:lnTo>
                  <a:pt x="32" y="32"/>
                </a:lnTo>
                <a:lnTo>
                  <a:pt x="26" y="37"/>
                </a:lnTo>
                <a:lnTo>
                  <a:pt x="19" y="37"/>
                </a:lnTo>
                <a:lnTo>
                  <a:pt x="19" y="37"/>
                </a:lnTo>
                <a:lnTo>
                  <a:pt x="12" y="37"/>
                </a:lnTo>
                <a:lnTo>
                  <a:pt x="7" y="32"/>
                </a:lnTo>
                <a:lnTo>
                  <a:pt x="2" y="28"/>
                </a:lnTo>
                <a:lnTo>
                  <a:pt x="0" y="19"/>
                </a:lnTo>
                <a:lnTo>
                  <a:pt x="0" y="19"/>
                </a:lnTo>
                <a:lnTo>
                  <a:pt x="2" y="12"/>
                </a:lnTo>
                <a:lnTo>
                  <a:pt x="7" y="7"/>
                </a:lnTo>
                <a:lnTo>
                  <a:pt x="12" y="3"/>
                </a:lnTo>
                <a:lnTo>
                  <a:pt x="19" y="0"/>
                </a:lnTo>
                <a:lnTo>
                  <a:pt x="19" y="0"/>
                </a:lnTo>
                <a:lnTo>
                  <a:pt x="26" y="3"/>
                </a:lnTo>
                <a:lnTo>
                  <a:pt x="32" y="7"/>
                </a:lnTo>
                <a:lnTo>
                  <a:pt x="37" y="12"/>
                </a:lnTo>
                <a:lnTo>
                  <a:pt x="37" y="19"/>
                </a:lnTo>
                <a:lnTo>
                  <a:pt x="37"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94" name="Rectangle 28"/>
          <p:cNvSpPr>
            <a:spLocks noChangeArrowheads="1"/>
          </p:cNvSpPr>
          <p:nvPr/>
        </p:nvSpPr>
        <p:spPr bwMode="auto">
          <a:xfrm>
            <a:off x="6580687" y="5116817"/>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195" name="Group 194"/>
          <p:cNvGrpSpPr/>
          <p:nvPr/>
        </p:nvGrpSpPr>
        <p:grpSpPr>
          <a:xfrm>
            <a:off x="4892946" y="3735901"/>
            <a:ext cx="1866190" cy="1357313"/>
            <a:chOff x="659522" y="4820721"/>
            <a:chExt cx="1866190" cy="1357313"/>
          </a:xfrm>
        </p:grpSpPr>
        <p:sp>
          <p:nvSpPr>
            <p:cNvPr id="196" name="Rectangle 24"/>
            <p:cNvSpPr>
              <a:spLocks noChangeArrowheads="1"/>
            </p:cNvSpPr>
            <p:nvPr/>
          </p:nvSpPr>
          <p:spPr bwMode="auto">
            <a:xfrm>
              <a:off x="659522" y="513822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197" name="Group 196"/>
            <p:cNvGrpSpPr/>
            <p:nvPr/>
          </p:nvGrpSpPr>
          <p:grpSpPr>
            <a:xfrm>
              <a:off x="659522" y="4820721"/>
              <a:ext cx="1866190" cy="1357313"/>
              <a:chOff x="659522" y="4820721"/>
              <a:chExt cx="1866190" cy="1357313"/>
            </a:xfrm>
          </p:grpSpPr>
          <p:grpSp>
            <p:nvGrpSpPr>
              <p:cNvPr id="198" name="Group 197"/>
              <p:cNvGrpSpPr/>
              <p:nvPr/>
            </p:nvGrpSpPr>
            <p:grpSpPr>
              <a:xfrm>
                <a:off x="659522" y="4820721"/>
                <a:ext cx="1866190" cy="1357313"/>
                <a:chOff x="659522" y="4820721"/>
                <a:chExt cx="1866190" cy="1357313"/>
              </a:xfrm>
            </p:grpSpPr>
            <p:sp>
              <p:nvSpPr>
                <p:cNvPr id="213" name="Rectangle 25"/>
                <p:cNvSpPr>
                  <a:spLocks noChangeArrowheads="1"/>
                </p:cNvSpPr>
                <p:nvPr/>
              </p:nvSpPr>
              <p:spPr bwMode="auto">
                <a:xfrm>
                  <a:off x="659522" y="482072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214" name="Group 213"/>
                <p:cNvGrpSpPr/>
                <p:nvPr/>
              </p:nvGrpSpPr>
              <p:grpSpPr>
                <a:xfrm>
                  <a:off x="1019175" y="4863584"/>
                  <a:ext cx="1506537" cy="1314450"/>
                  <a:chOff x="1019175" y="4863584"/>
                  <a:chExt cx="1506537" cy="1314450"/>
                </a:xfrm>
              </p:grpSpPr>
              <p:sp>
                <p:nvSpPr>
                  <p:cNvPr id="215" name="Line 34"/>
                  <p:cNvSpPr>
                    <a:spLocks noChangeShapeType="1"/>
                  </p:cNvSpPr>
                  <p:nvPr/>
                </p:nvSpPr>
                <p:spPr bwMode="auto">
                  <a:xfrm flipV="1">
                    <a:off x="2497137" y="6105009"/>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6" name="Line 35"/>
                  <p:cNvSpPr>
                    <a:spLocks noChangeShapeType="1"/>
                  </p:cNvSpPr>
                  <p:nvPr/>
                </p:nvSpPr>
                <p:spPr bwMode="auto">
                  <a:xfrm flipV="1">
                    <a:off x="2497137" y="5987534"/>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7" name="Line 36"/>
                  <p:cNvSpPr>
                    <a:spLocks noChangeShapeType="1"/>
                  </p:cNvSpPr>
                  <p:nvPr/>
                </p:nvSpPr>
                <p:spPr bwMode="auto">
                  <a:xfrm flipV="1">
                    <a:off x="2497137" y="5870059"/>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8" name="Line 37"/>
                  <p:cNvSpPr>
                    <a:spLocks noChangeShapeType="1"/>
                  </p:cNvSpPr>
                  <p:nvPr/>
                </p:nvSpPr>
                <p:spPr bwMode="auto">
                  <a:xfrm flipV="1">
                    <a:off x="2497137" y="5752584"/>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9" name="Line 38"/>
                  <p:cNvSpPr>
                    <a:spLocks noChangeShapeType="1"/>
                  </p:cNvSpPr>
                  <p:nvPr/>
                </p:nvSpPr>
                <p:spPr bwMode="auto">
                  <a:xfrm flipV="1">
                    <a:off x="2497137" y="563669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0" name="Line 39"/>
                  <p:cNvSpPr>
                    <a:spLocks noChangeShapeType="1"/>
                  </p:cNvSpPr>
                  <p:nvPr/>
                </p:nvSpPr>
                <p:spPr bwMode="auto">
                  <a:xfrm flipV="1">
                    <a:off x="2497137" y="551922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1" name="Line 40"/>
                  <p:cNvSpPr>
                    <a:spLocks noChangeShapeType="1"/>
                  </p:cNvSpPr>
                  <p:nvPr/>
                </p:nvSpPr>
                <p:spPr bwMode="auto">
                  <a:xfrm flipV="1">
                    <a:off x="2497137" y="540174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2" name="Line 41"/>
                  <p:cNvSpPr>
                    <a:spLocks noChangeShapeType="1"/>
                  </p:cNvSpPr>
                  <p:nvPr/>
                </p:nvSpPr>
                <p:spPr bwMode="auto">
                  <a:xfrm flipV="1">
                    <a:off x="2497137" y="528427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3" name="Line 42"/>
                  <p:cNvSpPr>
                    <a:spLocks noChangeShapeType="1"/>
                  </p:cNvSpPr>
                  <p:nvPr/>
                </p:nvSpPr>
                <p:spPr bwMode="auto">
                  <a:xfrm flipV="1">
                    <a:off x="2497137" y="5216009"/>
                    <a:ext cx="0" cy="254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4" name="Freeform 45"/>
                  <p:cNvSpPr>
                    <a:spLocks/>
                  </p:cNvSpPr>
                  <p:nvPr/>
                </p:nvSpPr>
                <p:spPr bwMode="auto">
                  <a:xfrm>
                    <a:off x="2466975" y="5185846"/>
                    <a:ext cx="58737" cy="58738"/>
                  </a:xfrm>
                  <a:custGeom>
                    <a:avLst/>
                    <a:gdLst>
                      <a:gd name="T0" fmla="*/ 37 w 37"/>
                      <a:gd name="T1" fmla="*/ 19 h 37"/>
                      <a:gd name="T2" fmla="*/ 37 w 37"/>
                      <a:gd name="T3" fmla="*/ 19 h 37"/>
                      <a:gd name="T4" fmla="*/ 37 w 37"/>
                      <a:gd name="T5" fmla="*/ 26 h 37"/>
                      <a:gd name="T6" fmla="*/ 33 w 37"/>
                      <a:gd name="T7" fmla="*/ 30 h 37"/>
                      <a:gd name="T8" fmla="*/ 26 w 37"/>
                      <a:gd name="T9" fmla="*/ 35 h 37"/>
                      <a:gd name="T10" fmla="*/ 19 w 37"/>
                      <a:gd name="T11" fmla="*/ 37 h 37"/>
                      <a:gd name="T12" fmla="*/ 19 w 37"/>
                      <a:gd name="T13" fmla="*/ 37 h 37"/>
                      <a:gd name="T14" fmla="*/ 12 w 37"/>
                      <a:gd name="T15" fmla="*/ 35 h 37"/>
                      <a:gd name="T16" fmla="*/ 7 w 37"/>
                      <a:gd name="T17" fmla="*/ 30 h 37"/>
                      <a:gd name="T18" fmla="*/ 3 w 37"/>
                      <a:gd name="T19" fmla="*/ 26 h 37"/>
                      <a:gd name="T20" fmla="*/ 0 w 37"/>
                      <a:gd name="T21" fmla="*/ 19 h 37"/>
                      <a:gd name="T22" fmla="*/ 0 w 37"/>
                      <a:gd name="T23" fmla="*/ 19 h 37"/>
                      <a:gd name="T24" fmla="*/ 3 w 37"/>
                      <a:gd name="T25" fmla="*/ 9 h 37"/>
                      <a:gd name="T26" fmla="*/ 7 w 37"/>
                      <a:gd name="T27" fmla="*/ 5 h 37"/>
                      <a:gd name="T28" fmla="*/ 12 w 37"/>
                      <a:gd name="T29" fmla="*/ 0 h 37"/>
                      <a:gd name="T30" fmla="*/ 19 w 37"/>
                      <a:gd name="T31" fmla="*/ 0 h 37"/>
                      <a:gd name="T32" fmla="*/ 19 w 37"/>
                      <a:gd name="T33" fmla="*/ 0 h 37"/>
                      <a:gd name="T34" fmla="*/ 26 w 37"/>
                      <a:gd name="T35" fmla="*/ 0 h 37"/>
                      <a:gd name="T36" fmla="*/ 33 w 37"/>
                      <a:gd name="T37" fmla="*/ 5 h 37"/>
                      <a:gd name="T38" fmla="*/ 37 w 37"/>
                      <a:gd name="T39" fmla="*/ 9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6"/>
                        </a:lnTo>
                        <a:lnTo>
                          <a:pt x="33" y="30"/>
                        </a:lnTo>
                        <a:lnTo>
                          <a:pt x="26" y="35"/>
                        </a:lnTo>
                        <a:lnTo>
                          <a:pt x="19" y="37"/>
                        </a:lnTo>
                        <a:lnTo>
                          <a:pt x="19" y="37"/>
                        </a:lnTo>
                        <a:lnTo>
                          <a:pt x="12" y="35"/>
                        </a:lnTo>
                        <a:lnTo>
                          <a:pt x="7" y="30"/>
                        </a:lnTo>
                        <a:lnTo>
                          <a:pt x="3" y="26"/>
                        </a:lnTo>
                        <a:lnTo>
                          <a:pt x="0" y="19"/>
                        </a:lnTo>
                        <a:lnTo>
                          <a:pt x="0" y="19"/>
                        </a:lnTo>
                        <a:lnTo>
                          <a:pt x="3" y="9"/>
                        </a:lnTo>
                        <a:lnTo>
                          <a:pt x="7" y="5"/>
                        </a:lnTo>
                        <a:lnTo>
                          <a:pt x="12" y="0"/>
                        </a:lnTo>
                        <a:lnTo>
                          <a:pt x="19" y="0"/>
                        </a:lnTo>
                        <a:lnTo>
                          <a:pt x="19" y="0"/>
                        </a:lnTo>
                        <a:lnTo>
                          <a:pt x="26" y="0"/>
                        </a:lnTo>
                        <a:lnTo>
                          <a:pt x="33" y="5"/>
                        </a:lnTo>
                        <a:lnTo>
                          <a:pt x="37" y="9"/>
                        </a:lnTo>
                        <a:lnTo>
                          <a:pt x="37" y="19"/>
                        </a:lnTo>
                        <a:lnTo>
                          <a:pt x="37"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25" name="Freeform 46"/>
                  <p:cNvSpPr>
                    <a:spLocks/>
                  </p:cNvSpPr>
                  <p:nvPr/>
                </p:nvSpPr>
                <p:spPr bwMode="auto">
                  <a:xfrm>
                    <a:off x="2466975" y="4863584"/>
                    <a:ext cx="58737" cy="58738"/>
                  </a:xfrm>
                  <a:custGeom>
                    <a:avLst/>
                    <a:gdLst>
                      <a:gd name="T0" fmla="*/ 37 w 37"/>
                      <a:gd name="T1" fmla="*/ 19 h 37"/>
                      <a:gd name="T2" fmla="*/ 37 w 37"/>
                      <a:gd name="T3" fmla="*/ 19 h 37"/>
                      <a:gd name="T4" fmla="*/ 37 w 37"/>
                      <a:gd name="T5" fmla="*/ 26 h 37"/>
                      <a:gd name="T6" fmla="*/ 33 w 37"/>
                      <a:gd name="T7" fmla="*/ 30 h 37"/>
                      <a:gd name="T8" fmla="*/ 26 w 37"/>
                      <a:gd name="T9" fmla="*/ 35 h 37"/>
                      <a:gd name="T10" fmla="*/ 19 w 37"/>
                      <a:gd name="T11" fmla="*/ 37 h 37"/>
                      <a:gd name="T12" fmla="*/ 19 w 37"/>
                      <a:gd name="T13" fmla="*/ 37 h 37"/>
                      <a:gd name="T14" fmla="*/ 12 w 37"/>
                      <a:gd name="T15" fmla="*/ 35 h 37"/>
                      <a:gd name="T16" fmla="*/ 7 w 37"/>
                      <a:gd name="T17" fmla="*/ 30 h 37"/>
                      <a:gd name="T18" fmla="*/ 3 w 37"/>
                      <a:gd name="T19" fmla="*/ 26 h 37"/>
                      <a:gd name="T20" fmla="*/ 0 w 37"/>
                      <a:gd name="T21" fmla="*/ 19 h 37"/>
                      <a:gd name="T22" fmla="*/ 0 w 37"/>
                      <a:gd name="T23" fmla="*/ 19 h 37"/>
                      <a:gd name="T24" fmla="*/ 3 w 37"/>
                      <a:gd name="T25" fmla="*/ 12 h 37"/>
                      <a:gd name="T26" fmla="*/ 7 w 37"/>
                      <a:gd name="T27" fmla="*/ 5 h 37"/>
                      <a:gd name="T28" fmla="*/ 12 w 37"/>
                      <a:gd name="T29" fmla="*/ 0 h 37"/>
                      <a:gd name="T30" fmla="*/ 19 w 37"/>
                      <a:gd name="T31" fmla="*/ 0 h 37"/>
                      <a:gd name="T32" fmla="*/ 19 w 37"/>
                      <a:gd name="T33" fmla="*/ 0 h 37"/>
                      <a:gd name="T34" fmla="*/ 26 w 37"/>
                      <a:gd name="T35" fmla="*/ 0 h 37"/>
                      <a:gd name="T36" fmla="*/ 33 w 37"/>
                      <a:gd name="T37" fmla="*/ 5 h 37"/>
                      <a:gd name="T38" fmla="*/ 37 w 37"/>
                      <a:gd name="T39" fmla="*/ 12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6"/>
                        </a:lnTo>
                        <a:lnTo>
                          <a:pt x="33" y="30"/>
                        </a:lnTo>
                        <a:lnTo>
                          <a:pt x="26" y="35"/>
                        </a:lnTo>
                        <a:lnTo>
                          <a:pt x="19" y="37"/>
                        </a:lnTo>
                        <a:lnTo>
                          <a:pt x="19" y="37"/>
                        </a:lnTo>
                        <a:lnTo>
                          <a:pt x="12" y="35"/>
                        </a:lnTo>
                        <a:lnTo>
                          <a:pt x="7" y="30"/>
                        </a:lnTo>
                        <a:lnTo>
                          <a:pt x="3" y="26"/>
                        </a:lnTo>
                        <a:lnTo>
                          <a:pt x="0" y="19"/>
                        </a:lnTo>
                        <a:lnTo>
                          <a:pt x="0" y="19"/>
                        </a:lnTo>
                        <a:lnTo>
                          <a:pt x="3" y="12"/>
                        </a:lnTo>
                        <a:lnTo>
                          <a:pt x="7" y="5"/>
                        </a:lnTo>
                        <a:lnTo>
                          <a:pt x="12" y="0"/>
                        </a:lnTo>
                        <a:lnTo>
                          <a:pt x="19" y="0"/>
                        </a:lnTo>
                        <a:lnTo>
                          <a:pt x="19" y="0"/>
                        </a:lnTo>
                        <a:lnTo>
                          <a:pt x="26" y="0"/>
                        </a:lnTo>
                        <a:lnTo>
                          <a:pt x="33" y="5"/>
                        </a:lnTo>
                        <a:lnTo>
                          <a:pt x="37" y="12"/>
                        </a:lnTo>
                        <a:lnTo>
                          <a:pt x="37" y="19"/>
                        </a:lnTo>
                        <a:lnTo>
                          <a:pt x="37"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26" name="Line 124"/>
                  <p:cNvSpPr>
                    <a:spLocks noChangeShapeType="1"/>
                  </p:cNvSpPr>
                  <p:nvPr/>
                </p:nvSpPr>
                <p:spPr bwMode="auto">
                  <a:xfrm flipH="1">
                    <a:off x="2424112"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7" name="Line 125"/>
                  <p:cNvSpPr>
                    <a:spLocks noChangeShapeType="1"/>
                  </p:cNvSpPr>
                  <p:nvPr/>
                </p:nvSpPr>
                <p:spPr bwMode="auto">
                  <a:xfrm flipH="1">
                    <a:off x="2306637"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8" name="Line 126"/>
                  <p:cNvSpPr>
                    <a:spLocks noChangeShapeType="1"/>
                  </p:cNvSpPr>
                  <p:nvPr/>
                </p:nvSpPr>
                <p:spPr bwMode="auto">
                  <a:xfrm flipH="1">
                    <a:off x="2189162"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9" name="Line 127"/>
                  <p:cNvSpPr>
                    <a:spLocks noChangeShapeType="1"/>
                  </p:cNvSpPr>
                  <p:nvPr/>
                </p:nvSpPr>
                <p:spPr bwMode="auto">
                  <a:xfrm flipH="1">
                    <a:off x="2071687" y="489374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0" name="Line 128"/>
                  <p:cNvSpPr>
                    <a:spLocks noChangeShapeType="1"/>
                  </p:cNvSpPr>
                  <p:nvPr/>
                </p:nvSpPr>
                <p:spPr bwMode="auto">
                  <a:xfrm flipH="1">
                    <a:off x="1955800"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1" name="Line 129"/>
                  <p:cNvSpPr>
                    <a:spLocks noChangeShapeType="1"/>
                  </p:cNvSpPr>
                  <p:nvPr/>
                </p:nvSpPr>
                <p:spPr bwMode="auto">
                  <a:xfrm flipH="1">
                    <a:off x="1838325"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2" name="Line 130"/>
                  <p:cNvSpPr>
                    <a:spLocks noChangeShapeType="1"/>
                  </p:cNvSpPr>
                  <p:nvPr/>
                </p:nvSpPr>
                <p:spPr bwMode="auto">
                  <a:xfrm flipH="1">
                    <a:off x="1720850"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3" name="Line 131"/>
                  <p:cNvSpPr>
                    <a:spLocks noChangeShapeType="1"/>
                  </p:cNvSpPr>
                  <p:nvPr/>
                </p:nvSpPr>
                <p:spPr bwMode="auto">
                  <a:xfrm flipH="1">
                    <a:off x="1603375" y="489374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4" name="Line 132"/>
                  <p:cNvSpPr>
                    <a:spLocks noChangeShapeType="1"/>
                  </p:cNvSpPr>
                  <p:nvPr/>
                </p:nvSpPr>
                <p:spPr bwMode="auto">
                  <a:xfrm flipH="1">
                    <a:off x="1487487"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5" name="Line 133"/>
                  <p:cNvSpPr>
                    <a:spLocks noChangeShapeType="1"/>
                  </p:cNvSpPr>
                  <p:nvPr/>
                </p:nvSpPr>
                <p:spPr bwMode="auto">
                  <a:xfrm flipH="1">
                    <a:off x="1370012"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6" name="Line 134"/>
                  <p:cNvSpPr>
                    <a:spLocks noChangeShapeType="1"/>
                  </p:cNvSpPr>
                  <p:nvPr/>
                </p:nvSpPr>
                <p:spPr bwMode="auto">
                  <a:xfrm flipH="1">
                    <a:off x="1252537"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7" name="Line 135"/>
                  <p:cNvSpPr>
                    <a:spLocks noChangeShapeType="1"/>
                  </p:cNvSpPr>
                  <p:nvPr/>
                </p:nvSpPr>
                <p:spPr bwMode="auto">
                  <a:xfrm flipH="1">
                    <a:off x="1135062" y="489374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8" name="Line 136"/>
                  <p:cNvSpPr>
                    <a:spLocks noChangeShapeType="1"/>
                  </p:cNvSpPr>
                  <p:nvPr/>
                </p:nvSpPr>
                <p:spPr bwMode="auto">
                  <a:xfrm flipH="1">
                    <a:off x="1019175" y="4893746"/>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9" name="Line 153"/>
                  <p:cNvSpPr>
                    <a:spLocks noChangeShapeType="1"/>
                  </p:cNvSpPr>
                  <p:nvPr/>
                </p:nvSpPr>
                <p:spPr bwMode="auto">
                  <a:xfrm flipV="1">
                    <a:off x="2497137" y="511282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0" name="Line 154"/>
                  <p:cNvSpPr>
                    <a:spLocks noChangeShapeType="1"/>
                  </p:cNvSpPr>
                  <p:nvPr/>
                </p:nvSpPr>
                <p:spPr bwMode="auto">
                  <a:xfrm flipV="1">
                    <a:off x="2497137" y="499534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1" name="Line 155"/>
                  <p:cNvSpPr>
                    <a:spLocks noChangeShapeType="1"/>
                  </p:cNvSpPr>
                  <p:nvPr/>
                </p:nvSpPr>
                <p:spPr bwMode="auto">
                  <a:xfrm flipV="1">
                    <a:off x="2497137" y="4893746"/>
                    <a:ext cx="0" cy="587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grpSp>
          <p:grpSp>
            <p:nvGrpSpPr>
              <p:cNvPr id="199" name="Group 198"/>
              <p:cNvGrpSpPr/>
              <p:nvPr/>
            </p:nvGrpSpPr>
            <p:grpSpPr>
              <a:xfrm>
                <a:off x="1003300" y="5216009"/>
                <a:ext cx="1479549" cy="0"/>
                <a:chOff x="1003300" y="5216009"/>
                <a:chExt cx="1479549" cy="0"/>
              </a:xfrm>
            </p:grpSpPr>
            <p:sp>
              <p:nvSpPr>
                <p:cNvPr id="200" name="Line 140"/>
                <p:cNvSpPr>
                  <a:spLocks noChangeShapeType="1"/>
                </p:cNvSpPr>
                <p:nvPr/>
              </p:nvSpPr>
              <p:spPr bwMode="auto">
                <a:xfrm>
                  <a:off x="1003300" y="5216009"/>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1" name="Line 141"/>
                <p:cNvSpPr>
                  <a:spLocks noChangeShapeType="1"/>
                </p:cNvSpPr>
                <p:nvPr/>
              </p:nvSpPr>
              <p:spPr bwMode="auto">
                <a:xfrm>
                  <a:off x="1120775"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2" name="Line 142"/>
                <p:cNvSpPr>
                  <a:spLocks noChangeShapeType="1"/>
                </p:cNvSpPr>
                <p:nvPr/>
              </p:nvSpPr>
              <p:spPr bwMode="auto">
                <a:xfrm>
                  <a:off x="1238250"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3" name="Line 143"/>
                <p:cNvSpPr>
                  <a:spLocks noChangeShapeType="1"/>
                </p:cNvSpPr>
                <p:nvPr/>
              </p:nvSpPr>
              <p:spPr bwMode="auto">
                <a:xfrm>
                  <a:off x="1355725"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4" name="Line 144"/>
                <p:cNvSpPr>
                  <a:spLocks noChangeShapeType="1"/>
                </p:cNvSpPr>
                <p:nvPr/>
              </p:nvSpPr>
              <p:spPr bwMode="auto">
                <a:xfrm>
                  <a:off x="1471612" y="5216009"/>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5" name="Line 145"/>
                <p:cNvSpPr>
                  <a:spLocks noChangeShapeType="1"/>
                </p:cNvSpPr>
                <p:nvPr/>
              </p:nvSpPr>
              <p:spPr bwMode="auto">
                <a:xfrm>
                  <a:off x="1589087"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6" name="Line 146"/>
                <p:cNvSpPr>
                  <a:spLocks noChangeShapeType="1"/>
                </p:cNvSpPr>
                <p:nvPr/>
              </p:nvSpPr>
              <p:spPr bwMode="auto">
                <a:xfrm>
                  <a:off x="1706562"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7" name="Line 147"/>
                <p:cNvSpPr>
                  <a:spLocks noChangeShapeType="1"/>
                </p:cNvSpPr>
                <p:nvPr/>
              </p:nvSpPr>
              <p:spPr bwMode="auto">
                <a:xfrm>
                  <a:off x="1824037"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8" name="Line 148"/>
                <p:cNvSpPr>
                  <a:spLocks noChangeShapeType="1"/>
                </p:cNvSpPr>
                <p:nvPr/>
              </p:nvSpPr>
              <p:spPr bwMode="auto">
                <a:xfrm>
                  <a:off x="1939925" y="5216009"/>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9" name="Line 149"/>
                <p:cNvSpPr>
                  <a:spLocks noChangeShapeType="1"/>
                </p:cNvSpPr>
                <p:nvPr/>
              </p:nvSpPr>
              <p:spPr bwMode="auto">
                <a:xfrm>
                  <a:off x="2057400"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0" name="Line 150"/>
                <p:cNvSpPr>
                  <a:spLocks noChangeShapeType="1"/>
                </p:cNvSpPr>
                <p:nvPr/>
              </p:nvSpPr>
              <p:spPr bwMode="auto">
                <a:xfrm>
                  <a:off x="2174875"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1" name="Line 151"/>
                <p:cNvSpPr>
                  <a:spLocks noChangeShapeType="1"/>
                </p:cNvSpPr>
                <p:nvPr/>
              </p:nvSpPr>
              <p:spPr bwMode="auto">
                <a:xfrm>
                  <a:off x="2292350" y="521600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2" name="Line 152"/>
                <p:cNvSpPr>
                  <a:spLocks noChangeShapeType="1"/>
                </p:cNvSpPr>
                <p:nvPr/>
              </p:nvSpPr>
              <p:spPr bwMode="auto">
                <a:xfrm>
                  <a:off x="2408237" y="5216009"/>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grpSp>
      </p:grpSp>
    </p:spTree>
    <p:extLst>
      <p:ext uri="{BB962C8B-B14F-4D97-AF65-F5344CB8AC3E}">
        <p14:creationId xmlns:p14="http://schemas.microsoft.com/office/powerpoint/2010/main" val="484203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Positive production externalities</a:t>
            </a:r>
          </a:p>
        </p:txBody>
      </p:sp>
      <p:sp>
        <p:nvSpPr>
          <p:cNvPr id="4" name="Content Placeholder 3"/>
          <p:cNvSpPr>
            <a:spLocks noGrp="1"/>
          </p:cNvSpPr>
          <p:nvPr>
            <p:ph idx="1"/>
          </p:nvPr>
        </p:nvSpPr>
        <p:spPr/>
        <p:txBody>
          <a:bodyPr>
            <a:normAutofit/>
          </a:bodyPr>
          <a:lstStyle/>
          <a:p>
            <a:r>
              <a:rPr lang="en-US" dirty="0"/>
              <a:t>A </a:t>
            </a:r>
            <a:r>
              <a:rPr lang="en-US" i="1" dirty="0">
                <a:solidFill>
                  <a:srgbClr val="9D0505"/>
                </a:solidFill>
              </a:rPr>
              <a:t>positive production externality </a:t>
            </a:r>
            <a:r>
              <a:rPr lang="en-US" dirty="0"/>
              <a:t>pushes quantity away from the </a:t>
            </a:r>
            <a:r>
              <a:rPr lang="en-US" i="1" dirty="0">
                <a:solidFill>
                  <a:srgbClr val="9D0505"/>
                </a:solidFill>
              </a:rPr>
              <a:t>efficient equilibrium level</a:t>
            </a:r>
            <a:r>
              <a:rPr lang="en-US" dirty="0"/>
              <a:t>, reducing </a:t>
            </a:r>
            <a:r>
              <a:rPr lang="en-US" i="1" dirty="0">
                <a:solidFill>
                  <a:srgbClr val="9D0505"/>
                </a:solidFill>
              </a:rPr>
              <a:t>total surplus</a:t>
            </a:r>
            <a:r>
              <a:rPr lang="en-US" dirty="0"/>
              <a:t>.</a:t>
            </a:r>
          </a:p>
          <a:p>
            <a:r>
              <a:rPr lang="en-US" dirty="0"/>
              <a:t>A </a:t>
            </a:r>
            <a:r>
              <a:rPr lang="en-US" i="1" dirty="0">
                <a:solidFill>
                  <a:srgbClr val="9D0505"/>
                </a:solidFill>
              </a:rPr>
              <a:t>positive production externality </a:t>
            </a:r>
            <a:r>
              <a:rPr lang="en-US" dirty="0"/>
              <a:t>always reduces surplus unless it is internalized.</a:t>
            </a:r>
          </a:p>
          <a:p>
            <a:r>
              <a:rPr lang="en-US" dirty="0"/>
              <a:t>When the positive externality is internalized by imposing a subsidy, the </a:t>
            </a:r>
            <a:r>
              <a:rPr lang="en-US" i="1" dirty="0">
                <a:solidFill>
                  <a:srgbClr val="9D0505"/>
                </a:solidFill>
              </a:rPr>
              <a:t>supply curve </a:t>
            </a:r>
            <a:r>
              <a:rPr lang="en-US" dirty="0"/>
              <a:t>shifts downward.</a:t>
            </a:r>
          </a:p>
          <a:p>
            <a:pPr lvl="1"/>
            <a:r>
              <a:rPr lang="en-US" dirty="0"/>
              <a:t>Larger quantity sold.</a:t>
            </a:r>
          </a:p>
        </p:txBody>
      </p:sp>
    </p:spTree>
    <p:extLst>
      <p:ext uri="{BB962C8B-B14F-4D97-AF65-F5344CB8AC3E}">
        <p14:creationId xmlns:p14="http://schemas.microsoft.com/office/powerpoint/2010/main" val="148907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Private solutions to externalities</a:t>
            </a:r>
          </a:p>
        </p:txBody>
      </p:sp>
      <p:sp>
        <p:nvSpPr>
          <p:cNvPr id="6" name="Content Placeholder 5"/>
          <p:cNvSpPr>
            <a:spLocks noGrp="1"/>
          </p:cNvSpPr>
          <p:nvPr>
            <p:ph idx="1"/>
          </p:nvPr>
        </p:nvSpPr>
        <p:spPr/>
        <p:txBody>
          <a:bodyPr>
            <a:normAutofit fontScale="85000" lnSpcReduction="10000"/>
          </a:bodyPr>
          <a:lstStyle/>
          <a:p>
            <a:r>
              <a:rPr lang="en-US" dirty="0"/>
              <a:t>External costs and benefits can be diffuse, complex, and hard to control.</a:t>
            </a:r>
          </a:p>
          <a:p>
            <a:r>
              <a:rPr lang="en-US" dirty="0"/>
              <a:t>Solutions must ensure that individuals experience costs and benefits that are equal in value to the true social costs and benefits of their choices.</a:t>
            </a:r>
          </a:p>
          <a:p>
            <a:pPr lvl="1"/>
            <a:r>
              <a:rPr lang="en-US" dirty="0"/>
              <a:t>This may require coordinating across millions of people.</a:t>
            </a:r>
          </a:p>
          <a:p>
            <a:r>
              <a:rPr lang="en-US" dirty="0"/>
              <a:t>The </a:t>
            </a:r>
            <a:r>
              <a:rPr lang="en-US" i="1" dirty="0">
                <a:solidFill>
                  <a:srgbClr val="9D0505"/>
                </a:solidFill>
              </a:rPr>
              <a:t>Coase theorem</a:t>
            </a:r>
            <a:r>
              <a:rPr lang="en-US" dirty="0"/>
              <a:t> states that if (1) there are zero transaction costs to negotiate and (2) agreements are enforceable, then an efficient equilibrium through private trades can be reached, even in the presence of an externality.</a:t>
            </a:r>
          </a:p>
          <a:p>
            <a:r>
              <a:rPr lang="en-US" dirty="0"/>
              <a:t>Often, these two assumptions do not hold true.</a:t>
            </a:r>
          </a:p>
        </p:txBody>
      </p:sp>
    </p:spTree>
    <p:extLst>
      <p:ext uri="{BB962C8B-B14F-4D97-AF65-F5344CB8AC3E}">
        <p14:creationId xmlns:p14="http://schemas.microsoft.com/office/powerpoint/2010/main" val="239166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Reclining transactions</a:t>
            </a:r>
          </a:p>
        </p:txBody>
      </p:sp>
      <p:sp>
        <p:nvSpPr>
          <p:cNvPr id="6" name="Content Placeholder 5"/>
          <p:cNvSpPr>
            <a:spLocks noGrp="1"/>
          </p:cNvSpPr>
          <p:nvPr>
            <p:ph idx="1"/>
          </p:nvPr>
        </p:nvSpPr>
        <p:spPr/>
        <p:txBody>
          <a:bodyPr>
            <a:normAutofit fontScale="92500" lnSpcReduction="10000"/>
          </a:bodyPr>
          <a:lstStyle/>
          <a:p>
            <a:r>
              <a:rPr lang="en-US" sz="2800" dirty="0"/>
              <a:t>Travelers often argue over whether it is acceptable to recline one’s seat.</a:t>
            </a:r>
          </a:p>
          <a:p>
            <a:r>
              <a:rPr lang="en-US" sz="2800" dirty="0"/>
              <a:t>Reclining an airline’s seat is an example of a </a:t>
            </a:r>
            <a:r>
              <a:rPr lang="en-US" sz="2800" i="1" dirty="0">
                <a:solidFill>
                  <a:srgbClr val="9D0505"/>
                </a:solidFill>
              </a:rPr>
              <a:t>consumption externality</a:t>
            </a:r>
            <a:r>
              <a:rPr lang="en-US" sz="2800" dirty="0"/>
              <a:t>.</a:t>
            </a:r>
          </a:p>
          <a:p>
            <a:pPr lvl="1"/>
            <a:r>
              <a:rPr lang="en-US" sz="2400" dirty="0"/>
              <a:t>The person in the front seat consumes the reclining function that has a negative impact on the person in the back.</a:t>
            </a:r>
          </a:p>
          <a:p>
            <a:r>
              <a:rPr lang="en-US" sz="2800" dirty="0"/>
              <a:t>A </a:t>
            </a:r>
            <a:r>
              <a:rPr lang="en-US" sz="2800" i="1" dirty="0">
                <a:solidFill>
                  <a:srgbClr val="9D0505"/>
                </a:solidFill>
              </a:rPr>
              <a:t>private solution </a:t>
            </a:r>
            <a:r>
              <a:rPr lang="en-US" sz="2800" dirty="0"/>
              <a:t>requires an understanding of private rights.</a:t>
            </a:r>
          </a:p>
          <a:p>
            <a:pPr lvl="1"/>
            <a:r>
              <a:rPr lang="en-US" sz="2400" dirty="0"/>
              <a:t>Does the person in front have the right to recline?</a:t>
            </a:r>
          </a:p>
          <a:p>
            <a:pPr lvl="1"/>
            <a:r>
              <a:rPr lang="en-US" sz="2400" dirty="0"/>
              <a:t>Does the person behind have the right to flyout without having the person in the front recline?</a:t>
            </a:r>
          </a:p>
          <a:p>
            <a:r>
              <a:rPr lang="en-US" sz="2800" dirty="0"/>
              <a:t>Once property rights are established, the two individuals engage in a private transaction to trade rights.</a:t>
            </a:r>
            <a:endParaRPr lang="en-US" sz="2400" dirty="0"/>
          </a:p>
          <a:p>
            <a:pPr lvl="1"/>
            <a:endParaRPr lang="en-US" sz="2400" dirty="0"/>
          </a:p>
        </p:txBody>
      </p:sp>
    </p:spTree>
    <p:extLst>
      <p:ext uri="{BB962C8B-B14F-4D97-AF65-F5344CB8AC3E}">
        <p14:creationId xmlns:p14="http://schemas.microsoft.com/office/powerpoint/2010/main" val="3333664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Does no-fault divorce law increase the divorce rate?</a:t>
            </a:r>
          </a:p>
        </p:txBody>
      </p:sp>
      <p:sp>
        <p:nvSpPr>
          <p:cNvPr id="6" name="Content Placeholder 5"/>
          <p:cNvSpPr>
            <a:spLocks noGrp="1"/>
          </p:cNvSpPr>
          <p:nvPr>
            <p:ph idx="1"/>
          </p:nvPr>
        </p:nvSpPr>
        <p:spPr/>
        <p:txBody>
          <a:bodyPr>
            <a:normAutofit fontScale="92500" lnSpcReduction="10000"/>
          </a:bodyPr>
          <a:lstStyle/>
          <a:p>
            <a:r>
              <a:rPr lang="en-US" sz="2800" dirty="0"/>
              <a:t>No-fault divorce law permit married couples out of a marriage contract without blaming one individual ‘at fault’ of breaking the marriage.</a:t>
            </a:r>
          </a:p>
          <a:p>
            <a:r>
              <a:rPr lang="en-US" sz="2800" dirty="0"/>
              <a:t>Do no-fault divorce laws increase the divorce rate?</a:t>
            </a:r>
          </a:p>
          <a:p>
            <a:r>
              <a:rPr lang="en-US" sz="2800" dirty="0"/>
              <a:t>One the one hand, it was harder to get out of marriages prior to the law.</a:t>
            </a:r>
          </a:p>
          <a:p>
            <a:r>
              <a:rPr lang="en-US" sz="2800" dirty="0"/>
              <a:t>On the other hand, applying the </a:t>
            </a:r>
            <a:r>
              <a:rPr lang="en-US" sz="2800" i="1" dirty="0">
                <a:solidFill>
                  <a:srgbClr val="9D0505"/>
                </a:solidFill>
              </a:rPr>
              <a:t>Coase theorem </a:t>
            </a:r>
            <a:r>
              <a:rPr lang="en-US" sz="2800" dirty="0"/>
              <a:t>suggests the rate will stay the same, but the distribution of surplus between marriage partners will change.</a:t>
            </a:r>
          </a:p>
          <a:p>
            <a:pPr lvl="1"/>
            <a:r>
              <a:rPr lang="en-US" sz="2400" dirty="0"/>
              <a:t>The partner who wants out will now get the better  end of the bargain.</a:t>
            </a:r>
          </a:p>
          <a:p>
            <a:r>
              <a:rPr lang="en-US" sz="2800" dirty="0"/>
              <a:t>Research found the divorce rate did not go up.</a:t>
            </a:r>
          </a:p>
        </p:txBody>
      </p:sp>
    </p:spTree>
    <p:extLst>
      <p:ext uri="{BB962C8B-B14F-4D97-AF65-F5344CB8AC3E}">
        <p14:creationId xmlns:p14="http://schemas.microsoft.com/office/powerpoint/2010/main" val="2819643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solutions to externalities I</a:t>
            </a:r>
          </a:p>
        </p:txBody>
      </p:sp>
      <p:sp>
        <p:nvSpPr>
          <p:cNvPr id="3" name="Content Placeholder 2"/>
          <p:cNvSpPr>
            <a:spLocks noGrp="1"/>
          </p:cNvSpPr>
          <p:nvPr>
            <p:ph idx="1"/>
          </p:nvPr>
        </p:nvSpPr>
        <p:spPr/>
        <p:txBody>
          <a:bodyPr>
            <a:normAutofit fontScale="92500"/>
          </a:bodyPr>
          <a:lstStyle/>
          <a:p>
            <a:r>
              <a:rPr lang="en-US" dirty="0"/>
              <a:t>Because of the cost and difficulty of coordinating private solutions, people often turn to public policy for solutions to externalities.</a:t>
            </a:r>
          </a:p>
          <a:p>
            <a:r>
              <a:rPr lang="en-US" dirty="0"/>
              <a:t>A </a:t>
            </a:r>
            <a:r>
              <a:rPr lang="en-US" i="1" dirty="0">
                <a:solidFill>
                  <a:srgbClr val="9D0505"/>
                </a:solidFill>
              </a:rPr>
              <a:t>Pigovian tax</a:t>
            </a:r>
            <a:r>
              <a:rPr lang="en-US" dirty="0"/>
              <a:t> is applied to goods and services that cause </a:t>
            </a:r>
            <a:r>
              <a:rPr lang="en-US" i="1" dirty="0">
                <a:solidFill>
                  <a:srgbClr val="9D0505"/>
                </a:solidFill>
              </a:rPr>
              <a:t>negative externalities </a:t>
            </a:r>
            <a:r>
              <a:rPr lang="en-US" dirty="0"/>
              <a:t>to raise price and reduce quantity consumed.</a:t>
            </a:r>
          </a:p>
          <a:p>
            <a:r>
              <a:rPr lang="en-US" dirty="0"/>
              <a:t>There are two main problems with this solution:</a:t>
            </a:r>
          </a:p>
          <a:p>
            <a:pPr lvl="1"/>
            <a:r>
              <a:rPr lang="en-US" dirty="0"/>
              <a:t>Setting the tax at the right level.</a:t>
            </a:r>
          </a:p>
          <a:p>
            <a:pPr lvl="1"/>
            <a:r>
              <a:rPr lang="en-US" dirty="0"/>
              <a:t>No guarantee that the government can or will do anything to help people bearing the external cost.</a:t>
            </a:r>
          </a:p>
        </p:txBody>
      </p:sp>
    </p:spTree>
    <p:extLst>
      <p:ext uri="{BB962C8B-B14F-4D97-AF65-F5344CB8AC3E}">
        <p14:creationId xmlns:p14="http://schemas.microsoft.com/office/powerpoint/2010/main" val="9716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Public solutions to externalities II</a:t>
            </a:r>
          </a:p>
        </p:txBody>
      </p:sp>
      <p:sp>
        <p:nvSpPr>
          <p:cNvPr id="3" name="Content Placeholder 2"/>
          <p:cNvSpPr>
            <a:spLocks noGrp="1"/>
          </p:cNvSpPr>
          <p:nvPr>
            <p:ph idx="1"/>
          </p:nvPr>
        </p:nvSpPr>
        <p:spPr>
          <a:xfrm>
            <a:off x="457200" y="1066800"/>
            <a:ext cx="8229600" cy="5254751"/>
          </a:xfrm>
        </p:spPr>
        <p:txBody>
          <a:bodyPr>
            <a:normAutofit/>
          </a:bodyPr>
          <a:lstStyle/>
          <a:p>
            <a:pPr marL="0" indent="0">
              <a:lnSpc>
                <a:spcPct val="90000"/>
              </a:lnSpc>
              <a:spcBef>
                <a:spcPts val="0"/>
              </a:spcBef>
              <a:buNone/>
            </a:pPr>
            <a:r>
              <a:rPr lang="en-US" dirty="0"/>
              <a:t>A </a:t>
            </a:r>
            <a:r>
              <a:rPr lang="en-US" i="1" dirty="0">
                <a:solidFill>
                  <a:srgbClr val="9D0505"/>
                </a:solidFill>
              </a:rPr>
              <a:t>tax</a:t>
            </a:r>
            <a:r>
              <a:rPr lang="en-US" dirty="0"/>
              <a:t> can move the </a:t>
            </a:r>
            <a:r>
              <a:rPr lang="en-US" i="1" dirty="0">
                <a:solidFill>
                  <a:srgbClr val="9D0505"/>
                </a:solidFill>
              </a:rPr>
              <a:t>market equilibrium </a:t>
            </a:r>
            <a:r>
              <a:rPr lang="en-US" dirty="0"/>
              <a:t>to the </a:t>
            </a:r>
            <a:r>
              <a:rPr lang="en-US" i="1" dirty="0">
                <a:solidFill>
                  <a:srgbClr val="9D0505"/>
                </a:solidFill>
              </a:rPr>
              <a:t>social optimal equilibrium</a:t>
            </a:r>
            <a:r>
              <a:rPr lang="en-US" dirty="0"/>
              <a:t>.</a:t>
            </a:r>
          </a:p>
        </p:txBody>
      </p:sp>
      <p:sp>
        <p:nvSpPr>
          <p:cNvPr id="147" name="Line 11"/>
          <p:cNvSpPr>
            <a:spLocks noChangeShapeType="1"/>
          </p:cNvSpPr>
          <p:nvPr/>
        </p:nvSpPr>
        <p:spPr bwMode="auto">
          <a:xfrm flipH="1">
            <a:off x="1156342" y="2542231"/>
            <a:ext cx="1598369" cy="1208366"/>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40" name="Line 45"/>
          <p:cNvSpPr>
            <a:spLocks noChangeShapeType="1"/>
          </p:cNvSpPr>
          <p:nvPr/>
        </p:nvSpPr>
        <p:spPr bwMode="auto">
          <a:xfrm flipV="1">
            <a:off x="1070886" y="2299679"/>
            <a:ext cx="0" cy="244895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41" name="Line 46"/>
          <p:cNvSpPr>
            <a:spLocks noChangeShapeType="1"/>
          </p:cNvSpPr>
          <p:nvPr/>
        </p:nvSpPr>
        <p:spPr bwMode="auto">
          <a:xfrm>
            <a:off x="1070886" y="4748638"/>
            <a:ext cx="27301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43" name="Rectangle 42"/>
          <p:cNvSpPr>
            <a:spLocks noChangeArrowheads="1"/>
          </p:cNvSpPr>
          <p:nvPr/>
        </p:nvSpPr>
        <p:spPr bwMode="auto">
          <a:xfrm>
            <a:off x="965148" y="477362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
          <p:cNvSpPr>
            <a:spLocks noChangeArrowheads="1"/>
          </p:cNvSpPr>
          <p:nvPr/>
        </p:nvSpPr>
        <p:spPr bwMode="auto">
          <a:xfrm>
            <a:off x="845856" y="3475185"/>
            <a:ext cx="3048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2100768" y="478537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Arial" panose="020B0604020202020204" pitchFamily="34" charset="0"/>
                <a:cs typeface="Arial" panose="020B0604020202020204" pitchFamily="34" charset="0"/>
              </a:rPr>
              <a:t>1</a:t>
            </a: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7"/>
          <p:cNvSpPr>
            <a:spLocks noChangeArrowheads="1"/>
          </p:cNvSpPr>
          <p:nvPr/>
        </p:nvSpPr>
        <p:spPr bwMode="auto">
          <a:xfrm>
            <a:off x="922056" y="4981230"/>
            <a:ext cx="364683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Quantity of cars manufactured</a:t>
            </a:r>
            <a:r>
              <a:rPr kumimoji="0" lang="en-US" sz="1400" b="1" i="0" u="none" strike="noStrike" cap="none" normalizeH="0" dirty="0">
                <a:ln>
                  <a:noFill/>
                </a:ln>
                <a:solidFill>
                  <a:srgbClr val="000000"/>
                </a:solidFill>
                <a:effectLst/>
                <a:latin typeface="Arial" panose="020B0604020202020204" pitchFamily="34" charset="0"/>
                <a:cs typeface="Arial" panose="020B0604020202020204" pitchFamily="34" charset="0"/>
              </a:rPr>
              <a:t> </a:t>
            </a: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(in millions)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8"/>
          <p:cNvSpPr>
            <a:spLocks noChangeArrowheads="1"/>
          </p:cNvSpPr>
          <p:nvPr/>
        </p:nvSpPr>
        <p:spPr bwMode="auto">
          <a:xfrm>
            <a:off x="328989" y="2057475"/>
            <a:ext cx="18674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Price ($ in thousands)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0" name="Line 63"/>
          <p:cNvSpPr>
            <a:spLocks noChangeShapeType="1"/>
          </p:cNvSpPr>
          <p:nvPr/>
        </p:nvSpPr>
        <p:spPr bwMode="auto">
          <a:xfrm>
            <a:off x="1112727" y="3551900"/>
            <a:ext cx="797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51" name="Line 64"/>
          <p:cNvSpPr>
            <a:spLocks noChangeShapeType="1"/>
          </p:cNvSpPr>
          <p:nvPr/>
        </p:nvSpPr>
        <p:spPr bwMode="auto">
          <a:xfrm>
            <a:off x="1240999" y="3551900"/>
            <a:ext cx="814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52" name="Line 65"/>
          <p:cNvSpPr>
            <a:spLocks noChangeShapeType="1"/>
          </p:cNvSpPr>
          <p:nvPr/>
        </p:nvSpPr>
        <p:spPr bwMode="auto">
          <a:xfrm>
            <a:off x="1371003" y="3551900"/>
            <a:ext cx="814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53" name="Line 66"/>
          <p:cNvSpPr>
            <a:spLocks noChangeShapeType="1"/>
          </p:cNvSpPr>
          <p:nvPr/>
        </p:nvSpPr>
        <p:spPr bwMode="auto">
          <a:xfrm>
            <a:off x="1501010" y="3551900"/>
            <a:ext cx="814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54" name="Line 67"/>
          <p:cNvSpPr>
            <a:spLocks noChangeShapeType="1"/>
          </p:cNvSpPr>
          <p:nvPr/>
        </p:nvSpPr>
        <p:spPr bwMode="auto">
          <a:xfrm>
            <a:off x="1631015" y="3551900"/>
            <a:ext cx="814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55" name="Line 68"/>
          <p:cNvSpPr>
            <a:spLocks noChangeShapeType="1"/>
          </p:cNvSpPr>
          <p:nvPr/>
        </p:nvSpPr>
        <p:spPr bwMode="auto">
          <a:xfrm>
            <a:off x="1761019" y="3551900"/>
            <a:ext cx="797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56" name="Line 69"/>
          <p:cNvSpPr>
            <a:spLocks noChangeShapeType="1"/>
          </p:cNvSpPr>
          <p:nvPr/>
        </p:nvSpPr>
        <p:spPr bwMode="auto">
          <a:xfrm>
            <a:off x="1889292" y="3551900"/>
            <a:ext cx="814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57" name="Line 70"/>
          <p:cNvSpPr>
            <a:spLocks noChangeShapeType="1"/>
          </p:cNvSpPr>
          <p:nvPr/>
        </p:nvSpPr>
        <p:spPr bwMode="auto">
          <a:xfrm>
            <a:off x="2019297" y="3551900"/>
            <a:ext cx="814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6" name="Line 79"/>
          <p:cNvSpPr>
            <a:spLocks noChangeShapeType="1"/>
          </p:cNvSpPr>
          <p:nvPr/>
        </p:nvSpPr>
        <p:spPr bwMode="auto">
          <a:xfrm>
            <a:off x="2181131" y="3522372"/>
            <a:ext cx="0" cy="903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7" name="Line 80"/>
          <p:cNvSpPr>
            <a:spLocks noChangeShapeType="1"/>
          </p:cNvSpPr>
          <p:nvPr/>
        </p:nvSpPr>
        <p:spPr bwMode="auto">
          <a:xfrm>
            <a:off x="2181131" y="3666542"/>
            <a:ext cx="0" cy="8842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8" name="Line 81"/>
          <p:cNvSpPr>
            <a:spLocks noChangeShapeType="1"/>
          </p:cNvSpPr>
          <p:nvPr/>
        </p:nvSpPr>
        <p:spPr bwMode="auto">
          <a:xfrm>
            <a:off x="2181131" y="3808789"/>
            <a:ext cx="0" cy="903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9" name="Line 82"/>
          <p:cNvSpPr>
            <a:spLocks noChangeShapeType="1"/>
          </p:cNvSpPr>
          <p:nvPr/>
        </p:nvSpPr>
        <p:spPr bwMode="auto">
          <a:xfrm>
            <a:off x="2181131" y="3952958"/>
            <a:ext cx="0" cy="903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0" name="Line 83"/>
          <p:cNvSpPr>
            <a:spLocks noChangeShapeType="1"/>
          </p:cNvSpPr>
          <p:nvPr/>
        </p:nvSpPr>
        <p:spPr bwMode="auto">
          <a:xfrm>
            <a:off x="2181131" y="4097126"/>
            <a:ext cx="0" cy="903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1" name="Line 84"/>
          <p:cNvSpPr>
            <a:spLocks noChangeShapeType="1"/>
          </p:cNvSpPr>
          <p:nvPr/>
        </p:nvSpPr>
        <p:spPr bwMode="auto">
          <a:xfrm>
            <a:off x="2181131" y="4241297"/>
            <a:ext cx="0" cy="903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2" name="Line 85"/>
          <p:cNvSpPr>
            <a:spLocks noChangeShapeType="1"/>
          </p:cNvSpPr>
          <p:nvPr/>
        </p:nvSpPr>
        <p:spPr bwMode="auto">
          <a:xfrm>
            <a:off x="2181131" y="4385466"/>
            <a:ext cx="0" cy="8842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3" name="Line 86"/>
          <p:cNvSpPr>
            <a:spLocks noChangeShapeType="1"/>
          </p:cNvSpPr>
          <p:nvPr/>
        </p:nvSpPr>
        <p:spPr bwMode="auto">
          <a:xfrm>
            <a:off x="2181131" y="4527713"/>
            <a:ext cx="0" cy="903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4" name="Line 87"/>
          <p:cNvSpPr>
            <a:spLocks noChangeShapeType="1"/>
          </p:cNvSpPr>
          <p:nvPr/>
        </p:nvSpPr>
        <p:spPr bwMode="auto">
          <a:xfrm>
            <a:off x="2181131" y="4671883"/>
            <a:ext cx="0" cy="5959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83" name="Line 96"/>
          <p:cNvSpPr>
            <a:spLocks noChangeShapeType="1"/>
          </p:cNvSpPr>
          <p:nvPr/>
        </p:nvSpPr>
        <p:spPr bwMode="auto">
          <a:xfrm>
            <a:off x="1057884" y="2796256"/>
            <a:ext cx="2220491" cy="1485907"/>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85" name="Line 98"/>
          <p:cNvSpPr>
            <a:spLocks noChangeShapeType="1"/>
          </p:cNvSpPr>
          <p:nvPr/>
        </p:nvSpPr>
        <p:spPr bwMode="auto">
          <a:xfrm flipH="1">
            <a:off x="1070886" y="2776400"/>
            <a:ext cx="2220491" cy="1566641"/>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88" name="Rectangle 87"/>
          <p:cNvSpPr>
            <a:spLocks noChangeArrowheads="1"/>
          </p:cNvSpPr>
          <p:nvPr/>
        </p:nvSpPr>
        <p:spPr bwMode="auto">
          <a:xfrm>
            <a:off x="3343379" y="2614929"/>
            <a:ext cx="60272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S = MC</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88"/>
          <p:cNvSpPr>
            <a:spLocks noChangeArrowheads="1"/>
          </p:cNvSpPr>
          <p:nvPr/>
        </p:nvSpPr>
        <p:spPr bwMode="auto">
          <a:xfrm>
            <a:off x="3811771" y="2760468"/>
            <a:ext cx="586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2" name="Rectangle 91"/>
          <p:cNvSpPr>
            <a:spLocks noChangeArrowheads="1"/>
          </p:cNvSpPr>
          <p:nvPr/>
        </p:nvSpPr>
        <p:spPr bwMode="auto">
          <a:xfrm>
            <a:off x="3343379" y="4136397"/>
            <a:ext cx="6123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D =</a:t>
            </a:r>
            <a:r>
              <a:rPr kumimoji="0" lang="en-US" sz="1400" b="1" i="0" u="none" strike="noStrike" cap="none" normalizeH="0" dirty="0">
                <a:ln>
                  <a:noFill/>
                </a:ln>
                <a:solidFill>
                  <a:srgbClr val="000000"/>
                </a:solidFill>
                <a:effectLst/>
                <a:latin typeface="Arial" panose="020B0604020202020204" pitchFamily="34" charset="0"/>
                <a:cs typeface="Arial" panose="020B0604020202020204" pitchFamily="34" charset="0"/>
              </a:rPr>
              <a:t> MB</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3" name="Rectangle 92"/>
          <p:cNvSpPr>
            <a:spLocks noChangeArrowheads="1"/>
          </p:cNvSpPr>
          <p:nvPr/>
        </p:nvSpPr>
        <p:spPr bwMode="auto">
          <a:xfrm>
            <a:off x="3893856" y="4331644"/>
            <a:ext cx="586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6" name="Freeform 85"/>
          <p:cNvSpPr>
            <a:spLocks/>
          </p:cNvSpPr>
          <p:nvPr/>
        </p:nvSpPr>
        <p:spPr bwMode="auto">
          <a:xfrm>
            <a:off x="2148196" y="3515376"/>
            <a:ext cx="65869" cy="73046"/>
          </a:xfrm>
          <a:custGeom>
            <a:avLst/>
            <a:gdLst>
              <a:gd name="T0" fmla="*/ 38 w 38"/>
              <a:gd name="T1" fmla="*/ 19 h 38"/>
              <a:gd name="T2" fmla="*/ 38 w 38"/>
              <a:gd name="T3" fmla="*/ 19 h 38"/>
              <a:gd name="T4" fmla="*/ 36 w 38"/>
              <a:gd name="T5" fmla="*/ 26 h 38"/>
              <a:gd name="T6" fmla="*/ 33 w 38"/>
              <a:gd name="T7" fmla="*/ 31 h 38"/>
              <a:gd name="T8" fmla="*/ 26 w 38"/>
              <a:gd name="T9" fmla="*/ 35 h 38"/>
              <a:gd name="T10" fmla="*/ 19 w 38"/>
              <a:gd name="T11" fmla="*/ 38 h 38"/>
              <a:gd name="T12" fmla="*/ 19 w 38"/>
              <a:gd name="T13" fmla="*/ 38 h 38"/>
              <a:gd name="T14" fmla="*/ 12 w 38"/>
              <a:gd name="T15" fmla="*/ 35 h 38"/>
              <a:gd name="T16" fmla="*/ 5 w 38"/>
              <a:gd name="T17" fmla="*/ 31 h 38"/>
              <a:gd name="T18" fmla="*/ 3 w 38"/>
              <a:gd name="T19" fmla="*/ 26 h 38"/>
              <a:gd name="T20" fmla="*/ 0 w 38"/>
              <a:gd name="T21" fmla="*/ 19 h 38"/>
              <a:gd name="T22" fmla="*/ 0 w 38"/>
              <a:gd name="T23" fmla="*/ 19 h 38"/>
              <a:gd name="T24" fmla="*/ 3 w 38"/>
              <a:gd name="T25" fmla="*/ 12 h 38"/>
              <a:gd name="T26" fmla="*/ 5 w 38"/>
              <a:gd name="T27" fmla="*/ 5 h 38"/>
              <a:gd name="T28" fmla="*/ 12 w 38"/>
              <a:gd name="T29" fmla="*/ 0 h 38"/>
              <a:gd name="T30" fmla="*/ 19 w 38"/>
              <a:gd name="T31" fmla="*/ 0 h 38"/>
              <a:gd name="T32" fmla="*/ 19 w 38"/>
              <a:gd name="T33" fmla="*/ 0 h 38"/>
              <a:gd name="T34" fmla="*/ 26 w 38"/>
              <a:gd name="T35" fmla="*/ 0 h 38"/>
              <a:gd name="T36" fmla="*/ 33 w 38"/>
              <a:gd name="T37" fmla="*/ 5 h 38"/>
              <a:gd name="T38" fmla="*/ 36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6" y="26"/>
                </a:lnTo>
                <a:lnTo>
                  <a:pt x="33" y="31"/>
                </a:lnTo>
                <a:lnTo>
                  <a:pt x="26" y="35"/>
                </a:lnTo>
                <a:lnTo>
                  <a:pt x="19" y="38"/>
                </a:lnTo>
                <a:lnTo>
                  <a:pt x="19" y="38"/>
                </a:lnTo>
                <a:lnTo>
                  <a:pt x="12" y="35"/>
                </a:lnTo>
                <a:lnTo>
                  <a:pt x="5" y="31"/>
                </a:lnTo>
                <a:lnTo>
                  <a:pt x="3" y="26"/>
                </a:lnTo>
                <a:lnTo>
                  <a:pt x="0" y="19"/>
                </a:lnTo>
                <a:lnTo>
                  <a:pt x="0" y="19"/>
                </a:lnTo>
                <a:lnTo>
                  <a:pt x="3" y="12"/>
                </a:lnTo>
                <a:lnTo>
                  <a:pt x="5" y="5"/>
                </a:lnTo>
                <a:lnTo>
                  <a:pt x="12" y="0"/>
                </a:lnTo>
                <a:lnTo>
                  <a:pt x="19" y="0"/>
                </a:lnTo>
                <a:lnTo>
                  <a:pt x="19" y="0"/>
                </a:lnTo>
                <a:lnTo>
                  <a:pt x="26" y="0"/>
                </a:lnTo>
                <a:lnTo>
                  <a:pt x="33" y="5"/>
                </a:lnTo>
                <a:lnTo>
                  <a:pt x="36" y="12"/>
                </a:lnTo>
                <a:lnTo>
                  <a:pt x="38" y="19"/>
                </a:lnTo>
                <a:lnTo>
                  <a:pt x="38"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03" name="Line 124"/>
          <p:cNvSpPr>
            <a:spLocks noChangeShapeType="1"/>
          </p:cNvSpPr>
          <p:nvPr/>
        </p:nvSpPr>
        <p:spPr bwMode="auto">
          <a:xfrm flipV="1">
            <a:off x="2523765" y="2886504"/>
            <a:ext cx="0" cy="344101"/>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02" name="Freeform 101"/>
          <p:cNvSpPr>
            <a:spLocks/>
          </p:cNvSpPr>
          <p:nvPr/>
        </p:nvSpPr>
        <p:spPr bwMode="auto">
          <a:xfrm>
            <a:off x="1332331" y="3131855"/>
            <a:ext cx="52348" cy="84440"/>
          </a:xfrm>
          <a:custGeom>
            <a:avLst/>
            <a:gdLst>
              <a:gd name="T0" fmla="*/ 21 w 42"/>
              <a:gd name="T1" fmla="*/ 58 h 58"/>
              <a:gd name="T2" fmla="*/ 42 w 42"/>
              <a:gd name="T3" fmla="*/ 0 h 58"/>
              <a:gd name="T4" fmla="*/ 42 w 42"/>
              <a:gd name="T5" fmla="*/ 0 h 58"/>
              <a:gd name="T6" fmla="*/ 40 w 42"/>
              <a:gd name="T7" fmla="*/ 2 h 58"/>
              <a:gd name="T8" fmla="*/ 31 w 42"/>
              <a:gd name="T9" fmla="*/ 5 h 58"/>
              <a:gd name="T10" fmla="*/ 24 w 42"/>
              <a:gd name="T11" fmla="*/ 7 h 58"/>
              <a:gd name="T12" fmla="*/ 17 w 42"/>
              <a:gd name="T13" fmla="*/ 7 h 58"/>
              <a:gd name="T14" fmla="*/ 7 w 42"/>
              <a:gd name="T15" fmla="*/ 5 h 58"/>
              <a:gd name="T16" fmla="*/ 0 w 42"/>
              <a:gd name="T17" fmla="*/ 0 h 58"/>
              <a:gd name="T18" fmla="*/ 21 w 42"/>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8">
                <a:moveTo>
                  <a:pt x="21" y="58"/>
                </a:moveTo>
                <a:lnTo>
                  <a:pt x="42" y="0"/>
                </a:lnTo>
                <a:lnTo>
                  <a:pt x="42" y="0"/>
                </a:lnTo>
                <a:lnTo>
                  <a:pt x="40" y="2"/>
                </a:lnTo>
                <a:lnTo>
                  <a:pt x="31" y="5"/>
                </a:lnTo>
                <a:lnTo>
                  <a:pt x="24" y="7"/>
                </a:lnTo>
                <a:lnTo>
                  <a:pt x="17" y="7"/>
                </a:lnTo>
                <a:lnTo>
                  <a:pt x="7" y="5"/>
                </a:lnTo>
                <a:lnTo>
                  <a:pt x="0" y="0"/>
                </a:lnTo>
                <a:lnTo>
                  <a:pt x="21"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01" name="Freeform 100"/>
          <p:cNvSpPr>
            <a:spLocks/>
          </p:cNvSpPr>
          <p:nvPr/>
        </p:nvSpPr>
        <p:spPr bwMode="auto">
          <a:xfrm flipV="1">
            <a:off x="2497590" y="2815971"/>
            <a:ext cx="52348" cy="84440"/>
          </a:xfrm>
          <a:custGeom>
            <a:avLst/>
            <a:gdLst>
              <a:gd name="T0" fmla="*/ 21 w 42"/>
              <a:gd name="T1" fmla="*/ 58 h 58"/>
              <a:gd name="T2" fmla="*/ 42 w 42"/>
              <a:gd name="T3" fmla="*/ 0 h 58"/>
              <a:gd name="T4" fmla="*/ 42 w 42"/>
              <a:gd name="T5" fmla="*/ 0 h 58"/>
              <a:gd name="T6" fmla="*/ 40 w 42"/>
              <a:gd name="T7" fmla="*/ 2 h 58"/>
              <a:gd name="T8" fmla="*/ 31 w 42"/>
              <a:gd name="T9" fmla="*/ 5 h 58"/>
              <a:gd name="T10" fmla="*/ 24 w 42"/>
              <a:gd name="T11" fmla="*/ 7 h 58"/>
              <a:gd name="T12" fmla="*/ 17 w 42"/>
              <a:gd name="T13" fmla="*/ 7 h 58"/>
              <a:gd name="T14" fmla="*/ 7 w 42"/>
              <a:gd name="T15" fmla="*/ 5 h 58"/>
              <a:gd name="T16" fmla="*/ 0 w 42"/>
              <a:gd name="T17" fmla="*/ 0 h 58"/>
              <a:gd name="T18" fmla="*/ 21 w 42"/>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8">
                <a:moveTo>
                  <a:pt x="21" y="58"/>
                </a:moveTo>
                <a:lnTo>
                  <a:pt x="42" y="0"/>
                </a:lnTo>
                <a:lnTo>
                  <a:pt x="42" y="0"/>
                </a:lnTo>
                <a:lnTo>
                  <a:pt x="40" y="2"/>
                </a:lnTo>
                <a:lnTo>
                  <a:pt x="31" y="5"/>
                </a:lnTo>
                <a:lnTo>
                  <a:pt x="24" y="7"/>
                </a:lnTo>
                <a:lnTo>
                  <a:pt x="17" y="7"/>
                </a:lnTo>
                <a:lnTo>
                  <a:pt x="7" y="5"/>
                </a:lnTo>
                <a:lnTo>
                  <a:pt x="0" y="0"/>
                </a:lnTo>
                <a:lnTo>
                  <a:pt x="21"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10" name="Content Placeholder 2"/>
          <p:cNvSpPr txBox="1">
            <a:spLocks/>
          </p:cNvSpPr>
          <p:nvPr/>
        </p:nvSpPr>
        <p:spPr>
          <a:xfrm>
            <a:off x="81356" y="4419893"/>
            <a:ext cx="3377112" cy="57940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400" dirty="0">
              <a:latin typeface="Arial" panose="020B0604020202020204" pitchFamily="34" charset="0"/>
              <a:cs typeface="Arial" panose="020B0604020202020204" pitchFamily="34" charset="0"/>
            </a:endParaRPr>
          </a:p>
        </p:txBody>
      </p:sp>
      <p:sp>
        <p:nvSpPr>
          <p:cNvPr id="113" name="Content Placeholder 2"/>
          <p:cNvSpPr txBox="1">
            <a:spLocks/>
          </p:cNvSpPr>
          <p:nvPr/>
        </p:nvSpPr>
        <p:spPr>
          <a:xfrm>
            <a:off x="405979" y="4642660"/>
            <a:ext cx="3377112" cy="44144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400" dirty="0">
              <a:latin typeface="Arial" panose="020B0604020202020204" pitchFamily="34" charset="0"/>
              <a:cs typeface="Arial" panose="020B0604020202020204" pitchFamily="34" charset="0"/>
            </a:endParaRPr>
          </a:p>
        </p:txBody>
      </p:sp>
      <p:sp>
        <p:nvSpPr>
          <p:cNvPr id="149" name="Rectangle 41"/>
          <p:cNvSpPr>
            <a:spLocks noChangeArrowheads="1"/>
          </p:cNvSpPr>
          <p:nvPr/>
        </p:nvSpPr>
        <p:spPr bwMode="auto">
          <a:xfrm>
            <a:off x="2832577" y="2398820"/>
            <a:ext cx="9441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Social cost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846213" y="319645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itchFamily="34" charset="0"/>
              </a:rPr>
              <a:t>22</a:t>
            </a:r>
          </a:p>
        </p:txBody>
      </p:sp>
      <p:sp>
        <p:nvSpPr>
          <p:cNvPr id="47" name="Rectangle 46"/>
          <p:cNvSpPr>
            <a:spLocks noChangeArrowheads="1"/>
          </p:cNvSpPr>
          <p:nvPr/>
        </p:nvSpPr>
        <p:spPr bwMode="auto">
          <a:xfrm>
            <a:off x="1730356" y="478595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9" name="Line 72"/>
          <p:cNvSpPr>
            <a:spLocks noChangeShapeType="1"/>
          </p:cNvSpPr>
          <p:nvPr/>
        </p:nvSpPr>
        <p:spPr bwMode="auto">
          <a:xfrm>
            <a:off x="1146619" y="3274463"/>
            <a:ext cx="573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0" name="Line 73"/>
          <p:cNvSpPr>
            <a:spLocks noChangeShapeType="1"/>
          </p:cNvSpPr>
          <p:nvPr/>
        </p:nvSpPr>
        <p:spPr bwMode="auto">
          <a:xfrm>
            <a:off x="1238852" y="3274463"/>
            <a:ext cx="585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1" name="Line 74"/>
          <p:cNvSpPr>
            <a:spLocks noChangeShapeType="1"/>
          </p:cNvSpPr>
          <p:nvPr/>
        </p:nvSpPr>
        <p:spPr bwMode="auto">
          <a:xfrm>
            <a:off x="1332331" y="3274463"/>
            <a:ext cx="585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2" name="Line 75"/>
          <p:cNvSpPr>
            <a:spLocks noChangeShapeType="1"/>
          </p:cNvSpPr>
          <p:nvPr/>
        </p:nvSpPr>
        <p:spPr bwMode="auto">
          <a:xfrm>
            <a:off x="1425811" y="3274463"/>
            <a:ext cx="585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3" name="Line 76"/>
          <p:cNvSpPr>
            <a:spLocks noChangeShapeType="1"/>
          </p:cNvSpPr>
          <p:nvPr/>
        </p:nvSpPr>
        <p:spPr bwMode="auto">
          <a:xfrm>
            <a:off x="1519290" y="3274463"/>
            <a:ext cx="585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4" name="Line 77"/>
          <p:cNvSpPr>
            <a:spLocks noChangeShapeType="1"/>
          </p:cNvSpPr>
          <p:nvPr/>
        </p:nvSpPr>
        <p:spPr bwMode="auto">
          <a:xfrm>
            <a:off x="1612770" y="3274463"/>
            <a:ext cx="573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5" name="Line 78"/>
          <p:cNvSpPr>
            <a:spLocks noChangeShapeType="1"/>
          </p:cNvSpPr>
          <p:nvPr/>
        </p:nvSpPr>
        <p:spPr bwMode="auto">
          <a:xfrm>
            <a:off x="1705003" y="3274463"/>
            <a:ext cx="585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5" name="Line 88"/>
          <p:cNvSpPr>
            <a:spLocks noChangeShapeType="1"/>
          </p:cNvSpPr>
          <p:nvPr/>
        </p:nvSpPr>
        <p:spPr bwMode="auto">
          <a:xfrm>
            <a:off x="1772308" y="3577349"/>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6" name="Line 89"/>
          <p:cNvSpPr>
            <a:spLocks noChangeShapeType="1"/>
          </p:cNvSpPr>
          <p:nvPr/>
        </p:nvSpPr>
        <p:spPr bwMode="auto">
          <a:xfrm>
            <a:off x="1772308" y="3686539"/>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7" name="Line 90"/>
          <p:cNvSpPr>
            <a:spLocks noChangeShapeType="1"/>
          </p:cNvSpPr>
          <p:nvPr/>
        </p:nvSpPr>
        <p:spPr bwMode="auto">
          <a:xfrm>
            <a:off x="1772308" y="3795729"/>
            <a:ext cx="0" cy="6697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8" name="Line 91"/>
          <p:cNvSpPr>
            <a:spLocks noChangeShapeType="1"/>
          </p:cNvSpPr>
          <p:nvPr/>
        </p:nvSpPr>
        <p:spPr bwMode="auto">
          <a:xfrm>
            <a:off x="1772308" y="3903462"/>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9" name="Line 92"/>
          <p:cNvSpPr>
            <a:spLocks noChangeShapeType="1"/>
          </p:cNvSpPr>
          <p:nvPr/>
        </p:nvSpPr>
        <p:spPr bwMode="auto">
          <a:xfrm>
            <a:off x="1772308" y="4012652"/>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80" name="Line 93"/>
          <p:cNvSpPr>
            <a:spLocks noChangeShapeType="1"/>
          </p:cNvSpPr>
          <p:nvPr/>
        </p:nvSpPr>
        <p:spPr bwMode="auto">
          <a:xfrm>
            <a:off x="1772308" y="4121842"/>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81" name="Line 94"/>
          <p:cNvSpPr>
            <a:spLocks noChangeShapeType="1"/>
          </p:cNvSpPr>
          <p:nvPr/>
        </p:nvSpPr>
        <p:spPr bwMode="auto">
          <a:xfrm>
            <a:off x="1772308" y="4231032"/>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82" name="Line 95"/>
          <p:cNvSpPr>
            <a:spLocks noChangeShapeType="1"/>
          </p:cNvSpPr>
          <p:nvPr/>
        </p:nvSpPr>
        <p:spPr bwMode="auto">
          <a:xfrm>
            <a:off x="1772308" y="4340221"/>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87" name="Freeform 86"/>
          <p:cNvSpPr>
            <a:spLocks/>
          </p:cNvSpPr>
          <p:nvPr/>
        </p:nvSpPr>
        <p:spPr bwMode="auto">
          <a:xfrm>
            <a:off x="1749873" y="3250032"/>
            <a:ext cx="46117" cy="55323"/>
          </a:xfrm>
          <a:custGeom>
            <a:avLst/>
            <a:gdLst>
              <a:gd name="T0" fmla="*/ 37 w 37"/>
              <a:gd name="T1" fmla="*/ 19 h 38"/>
              <a:gd name="T2" fmla="*/ 37 w 37"/>
              <a:gd name="T3" fmla="*/ 19 h 38"/>
              <a:gd name="T4" fmla="*/ 35 w 37"/>
              <a:gd name="T5" fmla="*/ 26 h 38"/>
              <a:gd name="T6" fmla="*/ 30 w 37"/>
              <a:gd name="T7" fmla="*/ 33 h 38"/>
              <a:gd name="T8" fmla="*/ 25 w 37"/>
              <a:gd name="T9" fmla="*/ 35 h 38"/>
              <a:gd name="T10" fmla="*/ 18 w 37"/>
              <a:gd name="T11" fmla="*/ 38 h 38"/>
              <a:gd name="T12" fmla="*/ 18 w 37"/>
              <a:gd name="T13" fmla="*/ 38 h 38"/>
              <a:gd name="T14" fmla="*/ 9 w 37"/>
              <a:gd name="T15" fmla="*/ 35 h 38"/>
              <a:gd name="T16" fmla="*/ 4 w 37"/>
              <a:gd name="T17" fmla="*/ 33 h 38"/>
              <a:gd name="T18" fmla="*/ 0 w 37"/>
              <a:gd name="T19" fmla="*/ 26 h 38"/>
              <a:gd name="T20" fmla="*/ 0 w 37"/>
              <a:gd name="T21" fmla="*/ 19 h 38"/>
              <a:gd name="T22" fmla="*/ 0 w 37"/>
              <a:gd name="T23" fmla="*/ 19 h 38"/>
              <a:gd name="T24" fmla="*/ 0 w 37"/>
              <a:gd name="T25" fmla="*/ 12 h 38"/>
              <a:gd name="T26" fmla="*/ 4 w 37"/>
              <a:gd name="T27" fmla="*/ 5 h 38"/>
              <a:gd name="T28" fmla="*/ 9 w 37"/>
              <a:gd name="T29" fmla="*/ 3 h 38"/>
              <a:gd name="T30" fmla="*/ 18 w 37"/>
              <a:gd name="T31" fmla="*/ 0 h 38"/>
              <a:gd name="T32" fmla="*/ 18 w 37"/>
              <a:gd name="T33" fmla="*/ 0 h 38"/>
              <a:gd name="T34" fmla="*/ 25 w 37"/>
              <a:gd name="T35" fmla="*/ 3 h 38"/>
              <a:gd name="T36" fmla="*/ 30 w 37"/>
              <a:gd name="T37" fmla="*/ 5 h 38"/>
              <a:gd name="T38" fmla="*/ 35 w 37"/>
              <a:gd name="T39" fmla="*/ 12 h 38"/>
              <a:gd name="T40" fmla="*/ 37 w 37"/>
              <a:gd name="T41" fmla="*/ 19 h 38"/>
              <a:gd name="T42" fmla="*/ 37 w 37"/>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8">
                <a:moveTo>
                  <a:pt x="37" y="19"/>
                </a:moveTo>
                <a:lnTo>
                  <a:pt x="37" y="19"/>
                </a:lnTo>
                <a:lnTo>
                  <a:pt x="35" y="26"/>
                </a:lnTo>
                <a:lnTo>
                  <a:pt x="30" y="33"/>
                </a:lnTo>
                <a:lnTo>
                  <a:pt x="25" y="35"/>
                </a:lnTo>
                <a:lnTo>
                  <a:pt x="18" y="38"/>
                </a:lnTo>
                <a:lnTo>
                  <a:pt x="18" y="38"/>
                </a:lnTo>
                <a:lnTo>
                  <a:pt x="9" y="35"/>
                </a:lnTo>
                <a:lnTo>
                  <a:pt x="4" y="33"/>
                </a:lnTo>
                <a:lnTo>
                  <a:pt x="0" y="26"/>
                </a:lnTo>
                <a:lnTo>
                  <a:pt x="0" y="19"/>
                </a:lnTo>
                <a:lnTo>
                  <a:pt x="0" y="19"/>
                </a:lnTo>
                <a:lnTo>
                  <a:pt x="0" y="12"/>
                </a:lnTo>
                <a:lnTo>
                  <a:pt x="4" y="5"/>
                </a:lnTo>
                <a:lnTo>
                  <a:pt x="9" y="3"/>
                </a:lnTo>
                <a:lnTo>
                  <a:pt x="18" y="0"/>
                </a:lnTo>
                <a:lnTo>
                  <a:pt x="18" y="0"/>
                </a:lnTo>
                <a:lnTo>
                  <a:pt x="25" y="3"/>
                </a:lnTo>
                <a:lnTo>
                  <a:pt x="30" y="5"/>
                </a:lnTo>
                <a:lnTo>
                  <a:pt x="35" y="12"/>
                </a:lnTo>
                <a:lnTo>
                  <a:pt x="37" y="19"/>
                </a:lnTo>
                <a:lnTo>
                  <a:pt x="37"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98" name="Freeform 97"/>
          <p:cNvSpPr>
            <a:spLocks/>
          </p:cNvSpPr>
          <p:nvPr/>
        </p:nvSpPr>
        <p:spPr bwMode="auto">
          <a:xfrm>
            <a:off x="1802221" y="4124754"/>
            <a:ext cx="74783" cy="61146"/>
          </a:xfrm>
          <a:custGeom>
            <a:avLst/>
            <a:gdLst>
              <a:gd name="T0" fmla="*/ 0 w 60"/>
              <a:gd name="T1" fmla="*/ 21 h 42"/>
              <a:gd name="T2" fmla="*/ 60 w 60"/>
              <a:gd name="T3" fmla="*/ 42 h 42"/>
              <a:gd name="T4" fmla="*/ 60 w 60"/>
              <a:gd name="T5" fmla="*/ 42 h 42"/>
              <a:gd name="T6" fmla="*/ 58 w 60"/>
              <a:gd name="T7" fmla="*/ 40 h 42"/>
              <a:gd name="T8" fmla="*/ 53 w 60"/>
              <a:gd name="T9" fmla="*/ 31 h 42"/>
              <a:gd name="T10" fmla="*/ 53 w 60"/>
              <a:gd name="T11" fmla="*/ 24 h 42"/>
              <a:gd name="T12" fmla="*/ 53 w 60"/>
              <a:gd name="T13" fmla="*/ 17 h 42"/>
              <a:gd name="T14" fmla="*/ 56 w 60"/>
              <a:gd name="T15" fmla="*/ 7 h 42"/>
              <a:gd name="T16" fmla="*/ 60 w 60"/>
              <a:gd name="T17" fmla="*/ 0 h 42"/>
              <a:gd name="T18" fmla="*/ 0 w 60"/>
              <a:gd name="T1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2">
                <a:moveTo>
                  <a:pt x="0" y="21"/>
                </a:moveTo>
                <a:lnTo>
                  <a:pt x="60" y="42"/>
                </a:lnTo>
                <a:lnTo>
                  <a:pt x="60" y="42"/>
                </a:lnTo>
                <a:lnTo>
                  <a:pt x="58" y="40"/>
                </a:lnTo>
                <a:lnTo>
                  <a:pt x="53" y="31"/>
                </a:lnTo>
                <a:lnTo>
                  <a:pt x="53" y="24"/>
                </a:lnTo>
                <a:lnTo>
                  <a:pt x="53" y="17"/>
                </a:lnTo>
                <a:lnTo>
                  <a:pt x="56" y="7"/>
                </a:lnTo>
                <a:lnTo>
                  <a:pt x="60" y="0"/>
                </a:ln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99" name="Freeform 98"/>
          <p:cNvSpPr>
            <a:spLocks/>
          </p:cNvSpPr>
          <p:nvPr/>
        </p:nvSpPr>
        <p:spPr bwMode="auto">
          <a:xfrm>
            <a:off x="1802221" y="4124754"/>
            <a:ext cx="74783" cy="61146"/>
          </a:xfrm>
          <a:custGeom>
            <a:avLst/>
            <a:gdLst>
              <a:gd name="T0" fmla="*/ 0 w 60"/>
              <a:gd name="T1" fmla="*/ 21 h 42"/>
              <a:gd name="T2" fmla="*/ 60 w 60"/>
              <a:gd name="T3" fmla="*/ 42 h 42"/>
              <a:gd name="T4" fmla="*/ 60 w 60"/>
              <a:gd name="T5" fmla="*/ 42 h 42"/>
              <a:gd name="T6" fmla="*/ 58 w 60"/>
              <a:gd name="T7" fmla="*/ 40 h 42"/>
              <a:gd name="T8" fmla="*/ 53 w 60"/>
              <a:gd name="T9" fmla="*/ 31 h 42"/>
              <a:gd name="T10" fmla="*/ 53 w 60"/>
              <a:gd name="T11" fmla="*/ 24 h 42"/>
              <a:gd name="T12" fmla="*/ 53 w 60"/>
              <a:gd name="T13" fmla="*/ 17 h 42"/>
              <a:gd name="T14" fmla="*/ 56 w 60"/>
              <a:gd name="T15" fmla="*/ 7 h 42"/>
              <a:gd name="T16" fmla="*/ 60 w 60"/>
              <a:gd name="T17" fmla="*/ 0 h 42"/>
              <a:gd name="T18" fmla="*/ 0 w 60"/>
              <a:gd name="T1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2">
                <a:moveTo>
                  <a:pt x="0" y="21"/>
                </a:moveTo>
                <a:lnTo>
                  <a:pt x="60" y="42"/>
                </a:lnTo>
                <a:lnTo>
                  <a:pt x="60" y="42"/>
                </a:lnTo>
                <a:lnTo>
                  <a:pt x="58" y="40"/>
                </a:lnTo>
                <a:lnTo>
                  <a:pt x="53" y="31"/>
                </a:lnTo>
                <a:lnTo>
                  <a:pt x="53" y="24"/>
                </a:lnTo>
                <a:lnTo>
                  <a:pt x="53" y="17"/>
                </a:lnTo>
                <a:lnTo>
                  <a:pt x="56" y="7"/>
                </a:lnTo>
                <a:lnTo>
                  <a:pt x="60" y="0"/>
                </a:lnTo>
                <a:lnTo>
                  <a:pt x="0"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00" name="Line 121"/>
          <p:cNvSpPr>
            <a:spLocks noChangeShapeType="1"/>
          </p:cNvSpPr>
          <p:nvPr/>
        </p:nvSpPr>
        <p:spPr bwMode="auto">
          <a:xfrm flipV="1">
            <a:off x="1837119" y="4155326"/>
            <a:ext cx="311076" cy="1"/>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52" name="Line 89"/>
          <p:cNvSpPr>
            <a:spLocks noChangeShapeType="1"/>
          </p:cNvSpPr>
          <p:nvPr/>
        </p:nvSpPr>
        <p:spPr bwMode="auto">
          <a:xfrm>
            <a:off x="1772931" y="3354601"/>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53" name="Line 90"/>
          <p:cNvSpPr>
            <a:spLocks noChangeShapeType="1"/>
          </p:cNvSpPr>
          <p:nvPr/>
        </p:nvSpPr>
        <p:spPr bwMode="auto">
          <a:xfrm>
            <a:off x="1772931" y="3463791"/>
            <a:ext cx="0" cy="6697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17" name="Rectangle 41"/>
          <p:cNvSpPr>
            <a:spLocks noChangeArrowheads="1"/>
          </p:cNvSpPr>
          <p:nvPr/>
        </p:nvSpPr>
        <p:spPr bwMode="auto">
          <a:xfrm>
            <a:off x="2627098" y="2819836"/>
            <a:ext cx="7069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External</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cost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6" name="Line 91"/>
          <p:cNvSpPr>
            <a:spLocks noChangeShapeType="1"/>
          </p:cNvSpPr>
          <p:nvPr/>
        </p:nvSpPr>
        <p:spPr bwMode="auto">
          <a:xfrm>
            <a:off x="1772308" y="4335478"/>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27" name="Line 92"/>
          <p:cNvSpPr>
            <a:spLocks noChangeShapeType="1"/>
          </p:cNvSpPr>
          <p:nvPr/>
        </p:nvSpPr>
        <p:spPr bwMode="auto">
          <a:xfrm>
            <a:off x="1772308" y="4444668"/>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28" name="Line 93"/>
          <p:cNvSpPr>
            <a:spLocks noChangeShapeType="1"/>
          </p:cNvSpPr>
          <p:nvPr/>
        </p:nvSpPr>
        <p:spPr bwMode="auto">
          <a:xfrm>
            <a:off x="1772308" y="4553858"/>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29" name="Line 94"/>
          <p:cNvSpPr>
            <a:spLocks noChangeShapeType="1"/>
          </p:cNvSpPr>
          <p:nvPr/>
        </p:nvSpPr>
        <p:spPr bwMode="auto">
          <a:xfrm>
            <a:off x="1772308" y="4663048"/>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40" name="Freeform 139"/>
          <p:cNvSpPr>
            <a:spLocks/>
          </p:cNvSpPr>
          <p:nvPr/>
        </p:nvSpPr>
        <p:spPr bwMode="auto">
          <a:xfrm rot="5400000">
            <a:off x="1259556" y="3300677"/>
            <a:ext cx="70799" cy="64587"/>
          </a:xfrm>
          <a:custGeom>
            <a:avLst/>
            <a:gdLst>
              <a:gd name="T0" fmla="*/ 0 w 60"/>
              <a:gd name="T1" fmla="*/ 21 h 42"/>
              <a:gd name="T2" fmla="*/ 60 w 60"/>
              <a:gd name="T3" fmla="*/ 42 h 42"/>
              <a:gd name="T4" fmla="*/ 60 w 60"/>
              <a:gd name="T5" fmla="*/ 42 h 42"/>
              <a:gd name="T6" fmla="*/ 58 w 60"/>
              <a:gd name="T7" fmla="*/ 40 h 42"/>
              <a:gd name="T8" fmla="*/ 53 w 60"/>
              <a:gd name="T9" fmla="*/ 31 h 42"/>
              <a:gd name="T10" fmla="*/ 53 w 60"/>
              <a:gd name="T11" fmla="*/ 24 h 42"/>
              <a:gd name="T12" fmla="*/ 53 w 60"/>
              <a:gd name="T13" fmla="*/ 17 h 42"/>
              <a:gd name="T14" fmla="*/ 56 w 60"/>
              <a:gd name="T15" fmla="*/ 7 h 42"/>
              <a:gd name="T16" fmla="*/ 60 w 60"/>
              <a:gd name="T17" fmla="*/ 0 h 42"/>
              <a:gd name="T18" fmla="*/ 0 w 60"/>
              <a:gd name="T1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2">
                <a:moveTo>
                  <a:pt x="0" y="21"/>
                </a:moveTo>
                <a:lnTo>
                  <a:pt x="60" y="42"/>
                </a:lnTo>
                <a:lnTo>
                  <a:pt x="60" y="42"/>
                </a:lnTo>
                <a:lnTo>
                  <a:pt x="58" y="40"/>
                </a:lnTo>
                <a:lnTo>
                  <a:pt x="53" y="31"/>
                </a:lnTo>
                <a:lnTo>
                  <a:pt x="53" y="24"/>
                </a:lnTo>
                <a:lnTo>
                  <a:pt x="53" y="17"/>
                </a:lnTo>
                <a:lnTo>
                  <a:pt x="56" y="7"/>
                </a:lnTo>
                <a:lnTo>
                  <a:pt x="60" y="0"/>
                </a:ln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41" name="Line 121"/>
          <p:cNvSpPr>
            <a:spLocks noChangeShapeType="1"/>
          </p:cNvSpPr>
          <p:nvPr/>
        </p:nvSpPr>
        <p:spPr bwMode="auto">
          <a:xfrm rot="5400000" flipV="1">
            <a:off x="1193792" y="3433430"/>
            <a:ext cx="207282" cy="1"/>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86" name="Rectangle 25"/>
          <p:cNvSpPr>
            <a:spLocks noChangeArrowheads="1"/>
          </p:cNvSpPr>
          <p:nvPr/>
        </p:nvSpPr>
        <p:spPr bwMode="auto">
          <a:xfrm>
            <a:off x="965148" y="5277863"/>
            <a:ext cx="315118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171450" indent="-171450" fontAlgn="base">
              <a:spcBef>
                <a:spcPct val="0"/>
              </a:spcBef>
              <a:spcAft>
                <a:spcPct val="0"/>
              </a:spcAft>
              <a:buFont typeface="Arial" pitchFamily="34" charset="0"/>
              <a:buChar char="•"/>
            </a:pPr>
            <a:r>
              <a:rPr kumimoji="0" lang="en-US" sz="1400" b="0" i="0" u="none" strike="noStrike" cap="none" normalizeH="0" baseline="0" dirty="0">
                <a:ln>
                  <a:noFill/>
                </a:ln>
                <a:solidFill>
                  <a:srgbClr val="000000"/>
                </a:solidFill>
                <a:effectLst/>
                <a:latin typeface="Calibri Light" panose="020F0302020204030204" pitchFamily="34" charset="0"/>
                <a:cs typeface="Arial" panose="020B0604020202020204" pitchFamily="34" charset="0"/>
              </a:rPr>
              <a:t>Under a </a:t>
            </a:r>
            <a:r>
              <a:rPr kumimoji="0" lang="en-US" sz="1400" b="0" i="1" u="none" strike="noStrike" cap="none" normalizeH="0" baseline="0" dirty="0">
                <a:ln>
                  <a:noFill/>
                </a:ln>
                <a:solidFill>
                  <a:srgbClr val="9D0505"/>
                </a:solidFill>
                <a:effectLst/>
                <a:latin typeface="Calibri Light" panose="020F0302020204030204" pitchFamily="34" charset="0"/>
                <a:cs typeface="Arial" panose="020B0604020202020204" pitchFamily="34" charset="0"/>
              </a:rPr>
              <a:t>negative externality</a:t>
            </a:r>
            <a:r>
              <a:rPr kumimoji="0" lang="en-US" sz="1400" b="0" i="0" u="none" strike="noStrike" cap="none" normalizeH="0" baseline="0" dirty="0">
                <a:ln>
                  <a:noFill/>
                </a:ln>
                <a:solidFill>
                  <a:srgbClr val="000000"/>
                </a:solidFill>
                <a:effectLst/>
                <a:latin typeface="Calibri Light" panose="020F0302020204030204" pitchFamily="34" charset="0"/>
                <a:cs typeface="Arial" panose="020B0604020202020204" pitchFamily="34" charset="0"/>
              </a:rPr>
              <a:t>, the supply </a:t>
            </a:r>
            <a:r>
              <a:rPr lang="en-US" sz="1400" dirty="0">
                <a:solidFill>
                  <a:srgbClr val="000000"/>
                </a:solidFill>
                <a:latin typeface="Calibri Light" panose="020F0302020204030204" pitchFamily="34" charset="0"/>
                <a:cs typeface="Arial" panose="020B0604020202020204" pitchFamily="34" charset="0"/>
              </a:rPr>
              <a:t>curve is below the social cost curve by the amount of the external cost.</a:t>
            </a:r>
          </a:p>
          <a:p>
            <a:pPr marL="171450" indent="-171450" fontAlgn="base">
              <a:spcBef>
                <a:spcPct val="0"/>
              </a:spcBef>
              <a:spcAft>
                <a:spcPct val="0"/>
              </a:spcAft>
              <a:buFont typeface="Arial" pitchFamily="34" charset="0"/>
              <a:buChar char="•"/>
            </a:pPr>
            <a:r>
              <a:rPr lang="en-US" sz="1400" dirty="0">
                <a:solidFill>
                  <a:srgbClr val="000000"/>
                </a:solidFill>
                <a:latin typeface="Calibri Light" panose="020F0302020204030204" pitchFamily="34" charset="0"/>
                <a:cs typeface="Arial" panose="020B0604020202020204" pitchFamily="34" charset="0"/>
              </a:rPr>
              <a:t>This causes the </a:t>
            </a:r>
            <a:r>
              <a:rPr lang="en-US" sz="1400" i="1" dirty="0">
                <a:solidFill>
                  <a:srgbClr val="9D0505"/>
                </a:solidFill>
                <a:latin typeface="Calibri Light" panose="020F0302020204030204" pitchFamily="34" charset="0"/>
                <a:cs typeface="Arial" panose="020B0604020202020204" pitchFamily="34" charset="0"/>
              </a:rPr>
              <a:t>efficient</a:t>
            </a:r>
            <a:r>
              <a:rPr lang="en-US" sz="1400" dirty="0">
                <a:solidFill>
                  <a:srgbClr val="000000"/>
                </a:solidFill>
                <a:latin typeface="Calibri Light" panose="020F0302020204030204" pitchFamily="34" charset="0"/>
                <a:cs typeface="Arial" panose="020B0604020202020204" pitchFamily="34" charset="0"/>
              </a:rPr>
              <a:t> quantity to be lower than the </a:t>
            </a:r>
            <a:r>
              <a:rPr lang="en-US" sz="1400" i="1" dirty="0">
                <a:solidFill>
                  <a:srgbClr val="9D0505"/>
                </a:solidFill>
                <a:latin typeface="Calibri Light" panose="020F0302020204030204" pitchFamily="34" charset="0"/>
                <a:cs typeface="Arial" panose="020B0604020202020204" pitchFamily="34" charset="0"/>
              </a:rPr>
              <a:t>market</a:t>
            </a:r>
            <a:r>
              <a:rPr lang="en-US" sz="1400" dirty="0">
                <a:solidFill>
                  <a:srgbClr val="000000"/>
                </a:solidFill>
                <a:latin typeface="Calibri Light" panose="020F0302020204030204" pitchFamily="34" charset="0"/>
                <a:cs typeface="Arial" panose="020B0604020202020204" pitchFamily="34" charset="0"/>
              </a:rPr>
              <a:t> quantity.</a:t>
            </a:r>
            <a:endParaRPr kumimoji="0" lang="en-US" sz="1400" b="0" i="0" u="none" strike="noStrike" cap="none" normalizeH="0" baseline="0" dirty="0">
              <a:ln>
                <a:noFill/>
              </a:ln>
              <a:solidFill>
                <a:schemeClr val="tx1"/>
              </a:solidFill>
              <a:effectLst/>
              <a:latin typeface="Calibri Light" panose="020F0302020204030204" pitchFamily="34" charset="0"/>
              <a:cs typeface="Arial" pitchFamily="34" charset="0"/>
            </a:endParaRPr>
          </a:p>
        </p:txBody>
      </p:sp>
      <p:sp>
        <p:nvSpPr>
          <p:cNvPr id="187" name="Rectangle 98"/>
          <p:cNvSpPr>
            <a:spLocks noChangeArrowheads="1"/>
          </p:cNvSpPr>
          <p:nvPr/>
        </p:nvSpPr>
        <p:spPr bwMode="auto">
          <a:xfrm>
            <a:off x="5493208" y="5275214"/>
            <a:ext cx="3433323"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171450" lvl="0" indent="-171450" fontAlgn="base">
              <a:spcBef>
                <a:spcPct val="0"/>
              </a:spcBef>
              <a:spcAft>
                <a:spcPct val="0"/>
              </a:spcAft>
              <a:buFont typeface="Arial" pitchFamily="34" charset="0"/>
              <a:buChar char="•"/>
            </a:pPr>
            <a:r>
              <a:rPr kumimoji="0" lang="en-US" sz="1400" b="0" i="0" u="none" strike="noStrike" cap="none" normalizeH="0" baseline="0" dirty="0">
                <a:ln>
                  <a:noFill/>
                </a:ln>
                <a:solidFill>
                  <a:srgbClr val="000000"/>
                </a:solidFill>
                <a:effectLst/>
                <a:latin typeface="Calibri Light" panose="020F0302020204030204" pitchFamily="34" charset="0"/>
                <a:cs typeface="Arial" panose="020B0604020202020204" pitchFamily="34" charset="0"/>
              </a:rPr>
              <a:t>A </a:t>
            </a:r>
            <a:r>
              <a:rPr kumimoji="0" lang="en-US" sz="1400" b="0" i="1" u="none" strike="noStrike" cap="none" normalizeH="0" baseline="0" dirty="0">
                <a:ln>
                  <a:noFill/>
                </a:ln>
                <a:solidFill>
                  <a:srgbClr val="9D0505"/>
                </a:solidFill>
                <a:effectLst/>
                <a:latin typeface="Calibri Light" panose="020F0302020204030204" pitchFamily="34" charset="0"/>
                <a:cs typeface="Arial" panose="020B0604020202020204" pitchFamily="34" charset="0"/>
              </a:rPr>
              <a:t>Pigovian tax </a:t>
            </a:r>
            <a:r>
              <a:rPr kumimoji="0" lang="en-US" sz="1400" b="0" i="0" u="none" strike="noStrike" cap="none" normalizeH="0" baseline="0" dirty="0">
                <a:ln>
                  <a:noFill/>
                </a:ln>
                <a:solidFill>
                  <a:srgbClr val="000000"/>
                </a:solidFill>
                <a:effectLst/>
                <a:latin typeface="Calibri Light" panose="020F0302020204030204" pitchFamily="34" charset="0"/>
                <a:cs typeface="Arial" panose="020B0604020202020204" pitchFamily="34" charset="0"/>
              </a:rPr>
              <a:t>counteracts a negative </a:t>
            </a:r>
            <a:r>
              <a:rPr lang="en-US" sz="1400" dirty="0">
                <a:solidFill>
                  <a:srgbClr val="000000"/>
                </a:solidFill>
                <a:latin typeface="Calibri Light" panose="020F0302020204030204" pitchFamily="34" charset="0"/>
                <a:cs typeface="Arial" panose="020B0604020202020204" pitchFamily="34" charset="0"/>
              </a:rPr>
              <a:t>externality. </a:t>
            </a:r>
          </a:p>
          <a:p>
            <a:pPr marL="171450" lvl="0" indent="-171450" fontAlgn="base">
              <a:spcBef>
                <a:spcPct val="0"/>
              </a:spcBef>
              <a:spcAft>
                <a:spcPct val="0"/>
              </a:spcAft>
              <a:buFont typeface="Arial" pitchFamily="34" charset="0"/>
              <a:buChar char="•"/>
            </a:pPr>
            <a:r>
              <a:rPr lang="en-US" sz="1400" dirty="0">
                <a:solidFill>
                  <a:srgbClr val="000000"/>
                </a:solidFill>
                <a:latin typeface="Calibri Light" panose="020F0302020204030204" pitchFamily="34" charset="0"/>
                <a:cs typeface="Arial" panose="020B0604020202020204" pitchFamily="34" charset="0"/>
              </a:rPr>
              <a:t>If the tax is set equal to the value of the </a:t>
            </a:r>
            <a:r>
              <a:rPr lang="en-US" sz="1400" i="1" dirty="0">
                <a:solidFill>
                  <a:srgbClr val="9D0505"/>
                </a:solidFill>
                <a:latin typeface="Calibri Light" panose="020F0302020204030204" pitchFamily="34" charset="0"/>
                <a:cs typeface="Arial" panose="020B0604020202020204" pitchFamily="34" charset="0"/>
              </a:rPr>
              <a:t>external cost</a:t>
            </a:r>
            <a:r>
              <a:rPr lang="en-US" sz="1400" dirty="0">
                <a:solidFill>
                  <a:srgbClr val="000000"/>
                </a:solidFill>
                <a:latin typeface="Calibri Light" panose="020F0302020204030204" pitchFamily="34" charset="0"/>
                <a:cs typeface="Arial" panose="020B0604020202020204" pitchFamily="34" charset="0"/>
              </a:rPr>
              <a:t>:</a:t>
            </a:r>
          </a:p>
          <a:p>
            <a:pPr marL="628650" lvl="1" indent="-171450" fontAlgn="base">
              <a:spcBef>
                <a:spcPct val="0"/>
              </a:spcBef>
              <a:spcAft>
                <a:spcPct val="0"/>
              </a:spcAft>
              <a:buFont typeface="Arial" pitchFamily="34" charset="0"/>
              <a:buChar char="•"/>
            </a:pPr>
            <a:r>
              <a:rPr lang="en-US" sz="1400" dirty="0">
                <a:solidFill>
                  <a:srgbClr val="000000"/>
                </a:solidFill>
                <a:latin typeface="Calibri Light" panose="020F0302020204030204" pitchFamily="34" charset="0"/>
                <a:cs typeface="Arial" panose="020B0604020202020204" pitchFamily="34" charset="0"/>
              </a:rPr>
              <a:t>Price increase.</a:t>
            </a:r>
          </a:p>
          <a:p>
            <a:pPr marL="628650" lvl="1" indent="-171450" fontAlgn="base">
              <a:spcBef>
                <a:spcPct val="0"/>
              </a:spcBef>
              <a:spcAft>
                <a:spcPct val="0"/>
              </a:spcAft>
              <a:buFont typeface="Arial" pitchFamily="34" charset="0"/>
              <a:buChar char="•"/>
            </a:pPr>
            <a:r>
              <a:rPr lang="en-US" sz="1400" dirty="0">
                <a:solidFill>
                  <a:srgbClr val="000000"/>
                </a:solidFill>
                <a:latin typeface="Calibri Light" panose="020F0302020204030204" pitchFamily="34" charset="0"/>
                <a:cs typeface="Arial" panose="020B0604020202020204" pitchFamily="34" charset="0"/>
              </a:rPr>
              <a:t>Market quantity equals efficient quantity.</a:t>
            </a:r>
            <a:endParaRPr kumimoji="0" lang="en-US" sz="1400" b="0" i="0" u="none" strike="noStrike" cap="none" normalizeH="0" baseline="0" dirty="0">
              <a:ln>
                <a:noFill/>
              </a:ln>
              <a:solidFill>
                <a:schemeClr val="tx1"/>
              </a:solidFill>
              <a:effectLst/>
              <a:latin typeface="Calibri Light" panose="020F0302020204030204" pitchFamily="34" charset="0"/>
              <a:cs typeface="Arial" pitchFamily="34" charset="0"/>
            </a:endParaRPr>
          </a:p>
        </p:txBody>
      </p:sp>
      <p:sp>
        <p:nvSpPr>
          <p:cNvPr id="189" name="Line 11"/>
          <p:cNvSpPr>
            <a:spLocks noChangeShapeType="1"/>
          </p:cNvSpPr>
          <p:nvPr/>
        </p:nvSpPr>
        <p:spPr bwMode="auto">
          <a:xfrm flipH="1">
            <a:off x="5684403" y="2542155"/>
            <a:ext cx="1598369" cy="1208366"/>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90" name="Line 45"/>
          <p:cNvSpPr>
            <a:spLocks noChangeShapeType="1"/>
          </p:cNvSpPr>
          <p:nvPr/>
        </p:nvSpPr>
        <p:spPr bwMode="auto">
          <a:xfrm flipV="1">
            <a:off x="5598947" y="2299603"/>
            <a:ext cx="0" cy="244895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91" name="Line 46"/>
          <p:cNvSpPr>
            <a:spLocks noChangeShapeType="1"/>
          </p:cNvSpPr>
          <p:nvPr/>
        </p:nvSpPr>
        <p:spPr bwMode="auto">
          <a:xfrm>
            <a:off x="5598947" y="4748562"/>
            <a:ext cx="27301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92" name="Rectangle 191"/>
          <p:cNvSpPr>
            <a:spLocks noChangeArrowheads="1"/>
          </p:cNvSpPr>
          <p:nvPr/>
        </p:nvSpPr>
        <p:spPr bwMode="auto">
          <a:xfrm>
            <a:off x="5493209" y="477355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93" name="Rectangle 192"/>
          <p:cNvSpPr>
            <a:spLocks noChangeArrowheads="1"/>
          </p:cNvSpPr>
          <p:nvPr/>
        </p:nvSpPr>
        <p:spPr bwMode="auto">
          <a:xfrm>
            <a:off x="5373917" y="3475109"/>
            <a:ext cx="3048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94" name="Rectangle 193"/>
          <p:cNvSpPr>
            <a:spLocks noChangeArrowheads="1"/>
          </p:cNvSpPr>
          <p:nvPr/>
        </p:nvSpPr>
        <p:spPr bwMode="auto">
          <a:xfrm>
            <a:off x="6628829" y="4785300"/>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Arial" panose="020B0604020202020204" pitchFamily="34" charset="0"/>
                <a:cs typeface="Arial" panose="020B0604020202020204" pitchFamily="34" charset="0"/>
              </a:rPr>
              <a:t>1</a:t>
            </a: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95" name="Rectangle 194"/>
          <p:cNvSpPr>
            <a:spLocks noChangeArrowheads="1"/>
          </p:cNvSpPr>
          <p:nvPr/>
        </p:nvSpPr>
        <p:spPr bwMode="auto">
          <a:xfrm>
            <a:off x="5450117" y="4981154"/>
            <a:ext cx="364683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Quantity of cars manufactured</a:t>
            </a:r>
            <a:r>
              <a:rPr kumimoji="0" lang="en-US" sz="1400" b="1" i="0" u="none" strike="noStrike" cap="none" normalizeH="0" dirty="0">
                <a:ln>
                  <a:noFill/>
                </a:ln>
                <a:solidFill>
                  <a:srgbClr val="000000"/>
                </a:solidFill>
                <a:effectLst/>
                <a:latin typeface="Arial" panose="020B0604020202020204" pitchFamily="34" charset="0"/>
                <a:cs typeface="Arial" panose="020B0604020202020204" pitchFamily="34" charset="0"/>
              </a:rPr>
              <a:t> </a:t>
            </a: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(in millions)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96" name="Rectangle 195"/>
          <p:cNvSpPr>
            <a:spLocks noChangeArrowheads="1"/>
          </p:cNvSpPr>
          <p:nvPr/>
        </p:nvSpPr>
        <p:spPr bwMode="auto">
          <a:xfrm>
            <a:off x="4857050" y="2057399"/>
            <a:ext cx="18674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Price ($ in thousands)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97" name="Line 63"/>
          <p:cNvSpPr>
            <a:spLocks noChangeShapeType="1"/>
          </p:cNvSpPr>
          <p:nvPr/>
        </p:nvSpPr>
        <p:spPr bwMode="auto">
          <a:xfrm>
            <a:off x="5640788" y="3551824"/>
            <a:ext cx="797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98" name="Line 64"/>
          <p:cNvSpPr>
            <a:spLocks noChangeShapeType="1"/>
          </p:cNvSpPr>
          <p:nvPr/>
        </p:nvSpPr>
        <p:spPr bwMode="auto">
          <a:xfrm>
            <a:off x="5769060" y="3551824"/>
            <a:ext cx="814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99" name="Line 65"/>
          <p:cNvSpPr>
            <a:spLocks noChangeShapeType="1"/>
          </p:cNvSpPr>
          <p:nvPr/>
        </p:nvSpPr>
        <p:spPr bwMode="auto">
          <a:xfrm>
            <a:off x="5899064" y="3551824"/>
            <a:ext cx="814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0" name="Line 66"/>
          <p:cNvSpPr>
            <a:spLocks noChangeShapeType="1"/>
          </p:cNvSpPr>
          <p:nvPr/>
        </p:nvSpPr>
        <p:spPr bwMode="auto">
          <a:xfrm>
            <a:off x="6029071" y="3551824"/>
            <a:ext cx="814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1" name="Line 67"/>
          <p:cNvSpPr>
            <a:spLocks noChangeShapeType="1"/>
          </p:cNvSpPr>
          <p:nvPr/>
        </p:nvSpPr>
        <p:spPr bwMode="auto">
          <a:xfrm>
            <a:off x="6159076" y="3551824"/>
            <a:ext cx="814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2" name="Line 68"/>
          <p:cNvSpPr>
            <a:spLocks noChangeShapeType="1"/>
          </p:cNvSpPr>
          <p:nvPr/>
        </p:nvSpPr>
        <p:spPr bwMode="auto">
          <a:xfrm>
            <a:off x="6289080" y="3551824"/>
            <a:ext cx="797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3" name="Line 69"/>
          <p:cNvSpPr>
            <a:spLocks noChangeShapeType="1"/>
          </p:cNvSpPr>
          <p:nvPr/>
        </p:nvSpPr>
        <p:spPr bwMode="auto">
          <a:xfrm>
            <a:off x="6417353" y="3551824"/>
            <a:ext cx="814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4" name="Line 70"/>
          <p:cNvSpPr>
            <a:spLocks noChangeShapeType="1"/>
          </p:cNvSpPr>
          <p:nvPr/>
        </p:nvSpPr>
        <p:spPr bwMode="auto">
          <a:xfrm>
            <a:off x="6547358" y="3551824"/>
            <a:ext cx="814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5" name="Line 79"/>
          <p:cNvSpPr>
            <a:spLocks noChangeShapeType="1"/>
          </p:cNvSpPr>
          <p:nvPr/>
        </p:nvSpPr>
        <p:spPr bwMode="auto">
          <a:xfrm>
            <a:off x="6709192" y="3522296"/>
            <a:ext cx="0" cy="903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6" name="Line 80"/>
          <p:cNvSpPr>
            <a:spLocks noChangeShapeType="1"/>
          </p:cNvSpPr>
          <p:nvPr/>
        </p:nvSpPr>
        <p:spPr bwMode="auto">
          <a:xfrm>
            <a:off x="6709192" y="3666466"/>
            <a:ext cx="0" cy="8842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7" name="Line 81"/>
          <p:cNvSpPr>
            <a:spLocks noChangeShapeType="1"/>
          </p:cNvSpPr>
          <p:nvPr/>
        </p:nvSpPr>
        <p:spPr bwMode="auto">
          <a:xfrm>
            <a:off x="6709192" y="3808713"/>
            <a:ext cx="0" cy="903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8" name="Line 82"/>
          <p:cNvSpPr>
            <a:spLocks noChangeShapeType="1"/>
          </p:cNvSpPr>
          <p:nvPr/>
        </p:nvSpPr>
        <p:spPr bwMode="auto">
          <a:xfrm>
            <a:off x="6709192" y="3952882"/>
            <a:ext cx="0" cy="903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09" name="Line 83"/>
          <p:cNvSpPr>
            <a:spLocks noChangeShapeType="1"/>
          </p:cNvSpPr>
          <p:nvPr/>
        </p:nvSpPr>
        <p:spPr bwMode="auto">
          <a:xfrm>
            <a:off x="6709192" y="4097050"/>
            <a:ext cx="0" cy="903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10" name="Line 84"/>
          <p:cNvSpPr>
            <a:spLocks noChangeShapeType="1"/>
          </p:cNvSpPr>
          <p:nvPr/>
        </p:nvSpPr>
        <p:spPr bwMode="auto">
          <a:xfrm>
            <a:off x="6709192" y="4241221"/>
            <a:ext cx="0" cy="903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11" name="Line 85"/>
          <p:cNvSpPr>
            <a:spLocks noChangeShapeType="1"/>
          </p:cNvSpPr>
          <p:nvPr/>
        </p:nvSpPr>
        <p:spPr bwMode="auto">
          <a:xfrm>
            <a:off x="6709192" y="4385390"/>
            <a:ext cx="0" cy="8842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12" name="Line 86"/>
          <p:cNvSpPr>
            <a:spLocks noChangeShapeType="1"/>
          </p:cNvSpPr>
          <p:nvPr/>
        </p:nvSpPr>
        <p:spPr bwMode="auto">
          <a:xfrm>
            <a:off x="6709192" y="4527637"/>
            <a:ext cx="0" cy="903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13" name="Line 87"/>
          <p:cNvSpPr>
            <a:spLocks noChangeShapeType="1"/>
          </p:cNvSpPr>
          <p:nvPr/>
        </p:nvSpPr>
        <p:spPr bwMode="auto">
          <a:xfrm>
            <a:off x="6709192" y="4671807"/>
            <a:ext cx="0" cy="5959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14" name="Line 96"/>
          <p:cNvSpPr>
            <a:spLocks noChangeShapeType="1"/>
          </p:cNvSpPr>
          <p:nvPr/>
        </p:nvSpPr>
        <p:spPr bwMode="auto">
          <a:xfrm>
            <a:off x="5585945" y="2796180"/>
            <a:ext cx="2220491" cy="1485907"/>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15" name="Line 98"/>
          <p:cNvSpPr>
            <a:spLocks noChangeShapeType="1"/>
          </p:cNvSpPr>
          <p:nvPr/>
        </p:nvSpPr>
        <p:spPr bwMode="auto">
          <a:xfrm flipH="1">
            <a:off x="5598947" y="2776324"/>
            <a:ext cx="2220491" cy="1566641"/>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16" name="Rectangle 215"/>
          <p:cNvSpPr>
            <a:spLocks noChangeArrowheads="1"/>
          </p:cNvSpPr>
          <p:nvPr/>
        </p:nvSpPr>
        <p:spPr bwMode="auto">
          <a:xfrm>
            <a:off x="7871440" y="2614853"/>
            <a:ext cx="55303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S =MC</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7" name="Rectangle 216"/>
          <p:cNvSpPr>
            <a:spLocks noChangeArrowheads="1"/>
          </p:cNvSpPr>
          <p:nvPr/>
        </p:nvSpPr>
        <p:spPr bwMode="auto">
          <a:xfrm>
            <a:off x="8339832" y="2760392"/>
            <a:ext cx="586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8" name="Rectangle 217"/>
          <p:cNvSpPr>
            <a:spLocks noChangeArrowheads="1"/>
          </p:cNvSpPr>
          <p:nvPr/>
        </p:nvSpPr>
        <p:spPr bwMode="auto">
          <a:xfrm>
            <a:off x="7871440" y="4136321"/>
            <a:ext cx="6123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D =</a:t>
            </a:r>
            <a:r>
              <a:rPr kumimoji="0" lang="en-US" sz="1400" b="1" i="0" u="none" strike="noStrike" cap="none" normalizeH="0" dirty="0">
                <a:ln>
                  <a:noFill/>
                </a:ln>
                <a:solidFill>
                  <a:srgbClr val="000000"/>
                </a:solidFill>
                <a:effectLst/>
                <a:latin typeface="Arial" panose="020B0604020202020204" pitchFamily="34" charset="0"/>
                <a:cs typeface="Arial" panose="020B0604020202020204" pitchFamily="34" charset="0"/>
              </a:rPr>
              <a:t> MB</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9" name="Rectangle 218"/>
          <p:cNvSpPr>
            <a:spLocks noChangeArrowheads="1"/>
          </p:cNvSpPr>
          <p:nvPr/>
        </p:nvSpPr>
        <p:spPr bwMode="auto">
          <a:xfrm>
            <a:off x="8421917" y="4331568"/>
            <a:ext cx="586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0" name="Freeform 219"/>
          <p:cNvSpPr>
            <a:spLocks/>
          </p:cNvSpPr>
          <p:nvPr/>
        </p:nvSpPr>
        <p:spPr bwMode="auto">
          <a:xfrm>
            <a:off x="6676257" y="3515300"/>
            <a:ext cx="65869" cy="73046"/>
          </a:xfrm>
          <a:custGeom>
            <a:avLst/>
            <a:gdLst>
              <a:gd name="T0" fmla="*/ 38 w 38"/>
              <a:gd name="T1" fmla="*/ 19 h 38"/>
              <a:gd name="T2" fmla="*/ 38 w 38"/>
              <a:gd name="T3" fmla="*/ 19 h 38"/>
              <a:gd name="T4" fmla="*/ 36 w 38"/>
              <a:gd name="T5" fmla="*/ 26 h 38"/>
              <a:gd name="T6" fmla="*/ 33 w 38"/>
              <a:gd name="T7" fmla="*/ 31 h 38"/>
              <a:gd name="T8" fmla="*/ 26 w 38"/>
              <a:gd name="T9" fmla="*/ 35 h 38"/>
              <a:gd name="T10" fmla="*/ 19 w 38"/>
              <a:gd name="T11" fmla="*/ 38 h 38"/>
              <a:gd name="T12" fmla="*/ 19 w 38"/>
              <a:gd name="T13" fmla="*/ 38 h 38"/>
              <a:gd name="T14" fmla="*/ 12 w 38"/>
              <a:gd name="T15" fmla="*/ 35 h 38"/>
              <a:gd name="T16" fmla="*/ 5 w 38"/>
              <a:gd name="T17" fmla="*/ 31 h 38"/>
              <a:gd name="T18" fmla="*/ 3 w 38"/>
              <a:gd name="T19" fmla="*/ 26 h 38"/>
              <a:gd name="T20" fmla="*/ 0 w 38"/>
              <a:gd name="T21" fmla="*/ 19 h 38"/>
              <a:gd name="T22" fmla="*/ 0 w 38"/>
              <a:gd name="T23" fmla="*/ 19 h 38"/>
              <a:gd name="T24" fmla="*/ 3 w 38"/>
              <a:gd name="T25" fmla="*/ 12 h 38"/>
              <a:gd name="T26" fmla="*/ 5 w 38"/>
              <a:gd name="T27" fmla="*/ 5 h 38"/>
              <a:gd name="T28" fmla="*/ 12 w 38"/>
              <a:gd name="T29" fmla="*/ 0 h 38"/>
              <a:gd name="T30" fmla="*/ 19 w 38"/>
              <a:gd name="T31" fmla="*/ 0 h 38"/>
              <a:gd name="T32" fmla="*/ 19 w 38"/>
              <a:gd name="T33" fmla="*/ 0 h 38"/>
              <a:gd name="T34" fmla="*/ 26 w 38"/>
              <a:gd name="T35" fmla="*/ 0 h 38"/>
              <a:gd name="T36" fmla="*/ 33 w 38"/>
              <a:gd name="T37" fmla="*/ 5 h 38"/>
              <a:gd name="T38" fmla="*/ 36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6" y="26"/>
                </a:lnTo>
                <a:lnTo>
                  <a:pt x="33" y="31"/>
                </a:lnTo>
                <a:lnTo>
                  <a:pt x="26" y="35"/>
                </a:lnTo>
                <a:lnTo>
                  <a:pt x="19" y="38"/>
                </a:lnTo>
                <a:lnTo>
                  <a:pt x="19" y="38"/>
                </a:lnTo>
                <a:lnTo>
                  <a:pt x="12" y="35"/>
                </a:lnTo>
                <a:lnTo>
                  <a:pt x="5" y="31"/>
                </a:lnTo>
                <a:lnTo>
                  <a:pt x="3" y="26"/>
                </a:lnTo>
                <a:lnTo>
                  <a:pt x="0" y="19"/>
                </a:lnTo>
                <a:lnTo>
                  <a:pt x="0" y="19"/>
                </a:lnTo>
                <a:lnTo>
                  <a:pt x="3" y="12"/>
                </a:lnTo>
                <a:lnTo>
                  <a:pt x="5" y="5"/>
                </a:lnTo>
                <a:lnTo>
                  <a:pt x="12" y="0"/>
                </a:lnTo>
                <a:lnTo>
                  <a:pt x="19" y="0"/>
                </a:lnTo>
                <a:lnTo>
                  <a:pt x="19" y="0"/>
                </a:lnTo>
                <a:lnTo>
                  <a:pt x="26" y="0"/>
                </a:lnTo>
                <a:lnTo>
                  <a:pt x="33" y="5"/>
                </a:lnTo>
                <a:lnTo>
                  <a:pt x="36" y="12"/>
                </a:lnTo>
                <a:lnTo>
                  <a:pt x="38" y="19"/>
                </a:lnTo>
                <a:lnTo>
                  <a:pt x="38"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21" name="Line 124"/>
          <p:cNvSpPr>
            <a:spLocks noChangeShapeType="1"/>
          </p:cNvSpPr>
          <p:nvPr/>
        </p:nvSpPr>
        <p:spPr bwMode="auto">
          <a:xfrm flipV="1">
            <a:off x="6855266" y="3008294"/>
            <a:ext cx="0" cy="344101"/>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22" name="Freeform 221"/>
          <p:cNvSpPr>
            <a:spLocks/>
          </p:cNvSpPr>
          <p:nvPr/>
        </p:nvSpPr>
        <p:spPr bwMode="auto">
          <a:xfrm>
            <a:off x="5860392" y="3131779"/>
            <a:ext cx="52348" cy="84440"/>
          </a:xfrm>
          <a:custGeom>
            <a:avLst/>
            <a:gdLst>
              <a:gd name="T0" fmla="*/ 21 w 42"/>
              <a:gd name="T1" fmla="*/ 58 h 58"/>
              <a:gd name="T2" fmla="*/ 42 w 42"/>
              <a:gd name="T3" fmla="*/ 0 h 58"/>
              <a:gd name="T4" fmla="*/ 42 w 42"/>
              <a:gd name="T5" fmla="*/ 0 h 58"/>
              <a:gd name="T6" fmla="*/ 40 w 42"/>
              <a:gd name="T7" fmla="*/ 2 h 58"/>
              <a:gd name="T8" fmla="*/ 31 w 42"/>
              <a:gd name="T9" fmla="*/ 5 h 58"/>
              <a:gd name="T10" fmla="*/ 24 w 42"/>
              <a:gd name="T11" fmla="*/ 7 h 58"/>
              <a:gd name="T12" fmla="*/ 17 w 42"/>
              <a:gd name="T13" fmla="*/ 7 h 58"/>
              <a:gd name="T14" fmla="*/ 7 w 42"/>
              <a:gd name="T15" fmla="*/ 5 h 58"/>
              <a:gd name="T16" fmla="*/ 0 w 42"/>
              <a:gd name="T17" fmla="*/ 0 h 58"/>
              <a:gd name="T18" fmla="*/ 21 w 42"/>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8">
                <a:moveTo>
                  <a:pt x="21" y="58"/>
                </a:moveTo>
                <a:lnTo>
                  <a:pt x="42" y="0"/>
                </a:lnTo>
                <a:lnTo>
                  <a:pt x="42" y="0"/>
                </a:lnTo>
                <a:lnTo>
                  <a:pt x="40" y="2"/>
                </a:lnTo>
                <a:lnTo>
                  <a:pt x="31" y="5"/>
                </a:lnTo>
                <a:lnTo>
                  <a:pt x="24" y="7"/>
                </a:lnTo>
                <a:lnTo>
                  <a:pt x="17" y="7"/>
                </a:lnTo>
                <a:lnTo>
                  <a:pt x="7" y="5"/>
                </a:lnTo>
                <a:lnTo>
                  <a:pt x="0" y="0"/>
                </a:lnTo>
                <a:lnTo>
                  <a:pt x="21"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23" name="Freeform 222"/>
          <p:cNvSpPr>
            <a:spLocks/>
          </p:cNvSpPr>
          <p:nvPr/>
        </p:nvSpPr>
        <p:spPr bwMode="auto">
          <a:xfrm flipV="1">
            <a:off x="6829091" y="2937761"/>
            <a:ext cx="52348" cy="84440"/>
          </a:xfrm>
          <a:custGeom>
            <a:avLst/>
            <a:gdLst>
              <a:gd name="T0" fmla="*/ 21 w 42"/>
              <a:gd name="T1" fmla="*/ 58 h 58"/>
              <a:gd name="T2" fmla="*/ 42 w 42"/>
              <a:gd name="T3" fmla="*/ 0 h 58"/>
              <a:gd name="T4" fmla="*/ 42 w 42"/>
              <a:gd name="T5" fmla="*/ 0 h 58"/>
              <a:gd name="T6" fmla="*/ 40 w 42"/>
              <a:gd name="T7" fmla="*/ 2 h 58"/>
              <a:gd name="T8" fmla="*/ 31 w 42"/>
              <a:gd name="T9" fmla="*/ 5 h 58"/>
              <a:gd name="T10" fmla="*/ 24 w 42"/>
              <a:gd name="T11" fmla="*/ 7 h 58"/>
              <a:gd name="T12" fmla="*/ 17 w 42"/>
              <a:gd name="T13" fmla="*/ 7 h 58"/>
              <a:gd name="T14" fmla="*/ 7 w 42"/>
              <a:gd name="T15" fmla="*/ 5 h 58"/>
              <a:gd name="T16" fmla="*/ 0 w 42"/>
              <a:gd name="T17" fmla="*/ 0 h 58"/>
              <a:gd name="T18" fmla="*/ 21 w 42"/>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8">
                <a:moveTo>
                  <a:pt x="21" y="58"/>
                </a:moveTo>
                <a:lnTo>
                  <a:pt x="42" y="0"/>
                </a:lnTo>
                <a:lnTo>
                  <a:pt x="42" y="0"/>
                </a:lnTo>
                <a:lnTo>
                  <a:pt x="40" y="2"/>
                </a:lnTo>
                <a:lnTo>
                  <a:pt x="31" y="5"/>
                </a:lnTo>
                <a:lnTo>
                  <a:pt x="24" y="7"/>
                </a:lnTo>
                <a:lnTo>
                  <a:pt x="17" y="7"/>
                </a:lnTo>
                <a:lnTo>
                  <a:pt x="7" y="5"/>
                </a:lnTo>
                <a:lnTo>
                  <a:pt x="0" y="0"/>
                </a:lnTo>
                <a:lnTo>
                  <a:pt x="21"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24" name="Content Placeholder 2"/>
          <p:cNvSpPr txBox="1">
            <a:spLocks/>
          </p:cNvSpPr>
          <p:nvPr/>
        </p:nvSpPr>
        <p:spPr>
          <a:xfrm>
            <a:off x="4609417" y="4419817"/>
            <a:ext cx="3377112" cy="57940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400" dirty="0">
              <a:latin typeface="Arial" panose="020B0604020202020204" pitchFamily="34" charset="0"/>
              <a:cs typeface="Arial" panose="020B0604020202020204" pitchFamily="34" charset="0"/>
            </a:endParaRPr>
          </a:p>
        </p:txBody>
      </p:sp>
      <p:sp>
        <p:nvSpPr>
          <p:cNvPr id="225" name="Content Placeholder 2"/>
          <p:cNvSpPr txBox="1">
            <a:spLocks/>
          </p:cNvSpPr>
          <p:nvPr/>
        </p:nvSpPr>
        <p:spPr>
          <a:xfrm>
            <a:off x="4934040" y="4642584"/>
            <a:ext cx="3377112" cy="44144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400" dirty="0">
              <a:latin typeface="Arial" panose="020B0604020202020204" pitchFamily="34" charset="0"/>
              <a:cs typeface="Arial" panose="020B0604020202020204" pitchFamily="34" charset="0"/>
            </a:endParaRPr>
          </a:p>
        </p:txBody>
      </p:sp>
      <p:sp>
        <p:nvSpPr>
          <p:cNvPr id="226" name="Rectangle 41"/>
          <p:cNvSpPr>
            <a:spLocks noChangeArrowheads="1"/>
          </p:cNvSpPr>
          <p:nvPr/>
        </p:nvSpPr>
        <p:spPr bwMode="auto">
          <a:xfrm>
            <a:off x="7360638" y="2398744"/>
            <a:ext cx="6182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S + Tax</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7" name="Rectangle 226"/>
          <p:cNvSpPr>
            <a:spLocks noChangeArrowheads="1"/>
          </p:cNvSpPr>
          <p:nvPr/>
        </p:nvSpPr>
        <p:spPr bwMode="auto">
          <a:xfrm>
            <a:off x="5374274" y="319637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itchFamily="34" charset="0"/>
              </a:rPr>
              <a:t>22</a:t>
            </a:r>
          </a:p>
        </p:txBody>
      </p:sp>
      <p:sp>
        <p:nvSpPr>
          <p:cNvPr id="228" name="Rectangle 227"/>
          <p:cNvSpPr>
            <a:spLocks noChangeArrowheads="1"/>
          </p:cNvSpPr>
          <p:nvPr/>
        </p:nvSpPr>
        <p:spPr bwMode="auto">
          <a:xfrm>
            <a:off x="6258417" y="47858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9" name="Line 72"/>
          <p:cNvSpPr>
            <a:spLocks noChangeShapeType="1"/>
          </p:cNvSpPr>
          <p:nvPr/>
        </p:nvSpPr>
        <p:spPr bwMode="auto">
          <a:xfrm>
            <a:off x="5674680" y="3274387"/>
            <a:ext cx="573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30" name="Line 73"/>
          <p:cNvSpPr>
            <a:spLocks noChangeShapeType="1"/>
          </p:cNvSpPr>
          <p:nvPr/>
        </p:nvSpPr>
        <p:spPr bwMode="auto">
          <a:xfrm>
            <a:off x="5766913" y="3274387"/>
            <a:ext cx="585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31" name="Line 74"/>
          <p:cNvSpPr>
            <a:spLocks noChangeShapeType="1"/>
          </p:cNvSpPr>
          <p:nvPr/>
        </p:nvSpPr>
        <p:spPr bwMode="auto">
          <a:xfrm>
            <a:off x="5860392" y="3274387"/>
            <a:ext cx="585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32" name="Line 75"/>
          <p:cNvSpPr>
            <a:spLocks noChangeShapeType="1"/>
          </p:cNvSpPr>
          <p:nvPr/>
        </p:nvSpPr>
        <p:spPr bwMode="auto">
          <a:xfrm>
            <a:off x="5953872" y="3274387"/>
            <a:ext cx="585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33" name="Line 76"/>
          <p:cNvSpPr>
            <a:spLocks noChangeShapeType="1"/>
          </p:cNvSpPr>
          <p:nvPr/>
        </p:nvSpPr>
        <p:spPr bwMode="auto">
          <a:xfrm>
            <a:off x="6047351" y="3274387"/>
            <a:ext cx="585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34" name="Line 77"/>
          <p:cNvSpPr>
            <a:spLocks noChangeShapeType="1"/>
          </p:cNvSpPr>
          <p:nvPr/>
        </p:nvSpPr>
        <p:spPr bwMode="auto">
          <a:xfrm>
            <a:off x="6140831" y="3274387"/>
            <a:ext cx="573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35" name="Line 78"/>
          <p:cNvSpPr>
            <a:spLocks noChangeShapeType="1"/>
          </p:cNvSpPr>
          <p:nvPr/>
        </p:nvSpPr>
        <p:spPr bwMode="auto">
          <a:xfrm>
            <a:off x="6233064" y="3274387"/>
            <a:ext cx="585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36" name="Line 88"/>
          <p:cNvSpPr>
            <a:spLocks noChangeShapeType="1"/>
          </p:cNvSpPr>
          <p:nvPr/>
        </p:nvSpPr>
        <p:spPr bwMode="auto">
          <a:xfrm>
            <a:off x="6300369" y="3577273"/>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37" name="Line 89"/>
          <p:cNvSpPr>
            <a:spLocks noChangeShapeType="1"/>
          </p:cNvSpPr>
          <p:nvPr/>
        </p:nvSpPr>
        <p:spPr bwMode="auto">
          <a:xfrm>
            <a:off x="6300369" y="3686463"/>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38" name="Line 90"/>
          <p:cNvSpPr>
            <a:spLocks noChangeShapeType="1"/>
          </p:cNvSpPr>
          <p:nvPr/>
        </p:nvSpPr>
        <p:spPr bwMode="auto">
          <a:xfrm>
            <a:off x="6300369" y="3795653"/>
            <a:ext cx="0" cy="6697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39" name="Line 91"/>
          <p:cNvSpPr>
            <a:spLocks noChangeShapeType="1"/>
          </p:cNvSpPr>
          <p:nvPr/>
        </p:nvSpPr>
        <p:spPr bwMode="auto">
          <a:xfrm>
            <a:off x="6300369" y="3903386"/>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40" name="Line 92"/>
          <p:cNvSpPr>
            <a:spLocks noChangeShapeType="1"/>
          </p:cNvSpPr>
          <p:nvPr/>
        </p:nvSpPr>
        <p:spPr bwMode="auto">
          <a:xfrm>
            <a:off x="6300369" y="4012576"/>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41" name="Line 93"/>
          <p:cNvSpPr>
            <a:spLocks noChangeShapeType="1"/>
          </p:cNvSpPr>
          <p:nvPr/>
        </p:nvSpPr>
        <p:spPr bwMode="auto">
          <a:xfrm>
            <a:off x="6300369" y="4121766"/>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42" name="Line 94"/>
          <p:cNvSpPr>
            <a:spLocks noChangeShapeType="1"/>
          </p:cNvSpPr>
          <p:nvPr/>
        </p:nvSpPr>
        <p:spPr bwMode="auto">
          <a:xfrm>
            <a:off x="6300369" y="4230956"/>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43" name="Line 95"/>
          <p:cNvSpPr>
            <a:spLocks noChangeShapeType="1"/>
          </p:cNvSpPr>
          <p:nvPr/>
        </p:nvSpPr>
        <p:spPr bwMode="auto">
          <a:xfrm>
            <a:off x="6300369" y="4340145"/>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44" name="Freeform 243"/>
          <p:cNvSpPr>
            <a:spLocks/>
          </p:cNvSpPr>
          <p:nvPr/>
        </p:nvSpPr>
        <p:spPr bwMode="auto">
          <a:xfrm>
            <a:off x="6277934" y="3249956"/>
            <a:ext cx="46117" cy="55323"/>
          </a:xfrm>
          <a:custGeom>
            <a:avLst/>
            <a:gdLst>
              <a:gd name="T0" fmla="*/ 37 w 37"/>
              <a:gd name="T1" fmla="*/ 19 h 38"/>
              <a:gd name="T2" fmla="*/ 37 w 37"/>
              <a:gd name="T3" fmla="*/ 19 h 38"/>
              <a:gd name="T4" fmla="*/ 35 w 37"/>
              <a:gd name="T5" fmla="*/ 26 h 38"/>
              <a:gd name="T6" fmla="*/ 30 w 37"/>
              <a:gd name="T7" fmla="*/ 33 h 38"/>
              <a:gd name="T8" fmla="*/ 25 w 37"/>
              <a:gd name="T9" fmla="*/ 35 h 38"/>
              <a:gd name="T10" fmla="*/ 18 w 37"/>
              <a:gd name="T11" fmla="*/ 38 h 38"/>
              <a:gd name="T12" fmla="*/ 18 w 37"/>
              <a:gd name="T13" fmla="*/ 38 h 38"/>
              <a:gd name="T14" fmla="*/ 9 w 37"/>
              <a:gd name="T15" fmla="*/ 35 h 38"/>
              <a:gd name="T16" fmla="*/ 4 w 37"/>
              <a:gd name="T17" fmla="*/ 33 h 38"/>
              <a:gd name="T18" fmla="*/ 0 w 37"/>
              <a:gd name="T19" fmla="*/ 26 h 38"/>
              <a:gd name="T20" fmla="*/ 0 w 37"/>
              <a:gd name="T21" fmla="*/ 19 h 38"/>
              <a:gd name="T22" fmla="*/ 0 w 37"/>
              <a:gd name="T23" fmla="*/ 19 h 38"/>
              <a:gd name="T24" fmla="*/ 0 w 37"/>
              <a:gd name="T25" fmla="*/ 12 h 38"/>
              <a:gd name="T26" fmla="*/ 4 w 37"/>
              <a:gd name="T27" fmla="*/ 5 h 38"/>
              <a:gd name="T28" fmla="*/ 9 w 37"/>
              <a:gd name="T29" fmla="*/ 3 h 38"/>
              <a:gd name="T30" fmla="*/ 18 w 37"/>
              <a:gd name="T31" fmla="*/ 0 h 38"/>
              <a:gd name="T32" fmla="*/ 18 w 37"/>
              <a:gd name="T33" fmla="*/ 0 h 38"/>
              <a:gd name="T34" fmla="*/ 25 w 37"/>
              <a:gd name="T35" fmla="*/ 3 h 38"/>
              <a:gd name="T36" fmla="*/ 30 w 37"/>
              <a:gd name="T37" fmla="*/ 5 h 38"/>
              <a:gd name="T38" fmla="*/ 35 w 37"/>
              <a:gd name="T39" fmla="*/ 12 h 38"/>
              <a:gd name="T40" fmla="*/ 37 w 37"/>
              <a:gd name="T41" fmla="*/ 19 h 38"/>
              <a:gd name="T42" fmla="*/ 37 w 37"/>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8">
                <a:moveTo>
                  <a:pt x="37" y="19"/>
                </a:moveTo>
                <a:lnTo>
                  <a:pt x="37" y="19"/>
                </a:lnTo>
                <a:lnTo>
                  <a:pt x="35" y="26"/>
                </a:lnTo>
                <a:lnTo>
                  <a:pt x="30" y="33"/>
                </a:lnTo>
                <a:lnTo>
                  <a:pt x="25" y="35"/>
                </a:lnTo>
                <a:lnTo>
                  <a:pt x="18" y="38"/>
                </a:lnTo>
                <a:lnTo>
                  <a:pt x="18" y="38"/>
                </a:lnTo>
                <a:lnTo>
                  <a:pt x="9" y="35"/>
                </a:lnTo>
                <a:lnTo>
                  <a:pt x="4" y="33"/>
                </a:lnTo>
                <a:lnTo>
                  <a:pt x="0" y="26"/>
                </a:lnTo>
                <a:lnTo>
                  <a:pt x="0" y="19"/>
                </a:lnTo>
                <a:lnTo>
                  <a:pt x="0" y="19"/>
                </a:lnTo>
                <a:lnTo>
                  <a:pt x="0" y="12"/>
                </a:lnTo>
                <a:lnTo>
                  <a:pt x="4" y="5"/>
                </a:lnTo>
                <a:lnTo>
                  <a:pt x="9" y="3"/>
                </a:lnTo>
                <a:lnTo>
                  <a:pt x="18" y="0"/>
                </a:lnTo>
                <a:lnTo>
                  <a:pt x="18" y="0"/>
                </a:lnTo>
                <a:lnTo>
                  <a:pt x="25" y="3"/>
                </a:lnTo>
                <a:lnTo>
                  <a:pt x="30" y="5"/>
                </a:lnTo>
                <a:lnTo>
                  <a:pt x="35" y="12"/>
                </a:lnTo>
                <a:lnTo>
                  <a:pt x="37" y="19"/>
                </a:lnTo>
                <a:lnTo>
                  <a:pt x="37"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45" name="Freeform 244"/>
          <p:cNvSpPr>
            <a:spLocks/>
          </p:cNvSpPr>
          <p:nvPr/>
        </p:nvSpPr>
        <p:spPr bwMode="auto">
          <a:xfrm>
            <a:off x="6330282" y="4124678"/>
            <a:ext cx="74783" cy="61146"/>
          </a:xfrm>
          <a:custGeom>
            <a:avLst/>
            <a:gdLst>
              <a:gd name="T0" fmla="*/ 0 w 60"/>
              <a:gd name="T1" fmla="*/ 21 h 42"/>
              <a:gd name="T2" fmla="*/ 60 w 60"/>
              <a:gd name="T3" fmla="*/ 42 h 42"/>
              <a:gd name="T4" fmla="*/ 60 w 60"/>
              <a:gd name="T5" fmla="*/ 42 h 42"/>
              <a:gd name="T6" fmla="*/ 58 w 60"/>
              <a:gd name="T7" fmla="*/ 40 h 42"/>
              <a:gd name="T8" fmla="*/ 53 w 60"/>
              <a:gd name="T9" fmla="*/ 31 h 42"/>
              <a:gd name="T10" fmla="*/ 53 w 60"/>
              <a:gd name="T11" fmla="*/ 24 h 42"/>
              <a:gd name="T12" fmla="*/ 53 w 60"/>
              <a:gd name="T13" fmla="*/ 17 h 42"/>
              <a:gd name="T14" fmla="*/ 56 w 60"/>
              <a:gd name="T15" fmla="*/ 7 h 42"/>
              <a:gd name="T16" fmla="*/ 60 w 60"/>
              <a:gd name="T17" fmla="*/ 0 h 42"/>
              <a:gd name="T18" fmla="*/ 0 w 60"/>
              <a:gd name="T1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2">
                <a:moveTo>
                  <a:pt x="0" y="21"/>
                </a:moveTo>
                <a:lnTo>
                  <a:pt x="60" y="42"/>
                </a:lnTo>
                <a:lnTo>
                  <a:pt x="60" y="42"/>
                </a:lnTo>
                <a:lnTo>
                  <a:pt x="58" y="40"/>
                </a:lnTo>
                <a:lnTo>
                  <a:pt x="53" y="31"/>
                </a:lnTo>
                <a:lnTo>
                  <a:pt x="53" y="24"/>
                </a:lnTo>
                <a:lnTo>
                  <a:pt x="53" y="17"/>
                </a:lnTo>
                <a:lnTo>
                  <a:pt x="56" y="7"/>
                </a:lnTo>
                <a:lnTo>
                  <a:pt x="60" y="0"/>
                </a:ln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46" name="Freeform 245"/>
          <p:cNvSpPr>
            <a:spLocks/>
          </p:cNvSpPr>
          <p:nvPr/>
        </p:nvSpPr>
        <p:spPr bwMode="auto">
          <a:xfrm>
            <a:off x="6330282" y="4124678"/>
            <a:ext cx="74783" cy="61146"/>
          </a:xfrm>
          <a:custGeom>
            <a:avLst/>
            <a:gdLst>
              <a:gd name="T0" fmla="*/ 0 w 60"/>
              <a:gd name="T1" fmla="*/ 21 h 42"/>
              <a:gd name="T2" fmla="*/ 60 w 60"/>
              <a:gd name="T3" fmla="*/ 42 h 42"/>
              <a:gd name="T4" fmla="*/ 60 w 60"/>
              <a:gd name="T5" fmla="*/ 42 h 42"/>
              <a:gd name="T6" fmla="*/ 58 w 60"/>
              <a:gd name="T7" fmla="*/ 40 h 42"/>
              <a:gd name="T8" fmla="*/ 53 w 60"/>
              <a:gd name="T9" fmla="*/ 31 h 42"/>
              <a:gd name="T10" fmla="*/ 53 w 60"/>
              <a:gd name="T11" fmla="*/ 24 h 42"/>
              <a:gd name="T12" fmla="*/ 53 w 60"/>
              <a:gd name="T13" fmla="*/ 17 h 42"/>
              <a:gd name="T14" fmla="*/ 56 w 60"/>
              <a:gd name="T15" fmla="*/ 7 h 42"/>
              <a:gd name="T16" fmla="*/ 60 w 60"/>
              <a:gd name="T17" fmla="*/ 0 h 42"/>
              <a:gd name="T18" fmla="*/ 0 w 60"/>
              <a:gd name="T1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2">
                <a:moveTo>
                  <a:pt x="0" y="21"/>
                </a:moveTo>
                <a:lnTo>
                  <a:pt x="60" y="42"/>
                </a:lnTo>
                <a:lnTo>
                  <a:pt x="60" y="42"/>
                </a:lnTo>
                <a:lnTo>
                  <a:pt x="58" y="40"/>
                </a:lnTo>
                <a:lnTo>
                  <a:pt x="53" y="31"/>
                </a:lnTo>
                <a:lnTo>
                  <a:pt x="53" y="24"/>
                </a:lnTo>
                <a:lnTo>
                  <a:pt x="53" y="17"/>
                </a:lnTo>
                <a:lnTo>
                  <a:pt x="56" y="7"/>
                </a:lnTo>
                <a:lnTo>
                  <a:pt x="60" y="0"/>
                </a:lnTo>
                <a:lnTo>
                  <a:pt x="0"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47" name="Line 121"/>
          <p:cNvSpPr>
            <a:spLocks noChangeShapeType="1"/>
          </p:cNvSpPr>
          <p:nvPr/>
        </p:nvSpPr>
        <p:spPr bwMode="auto">
          <a:xfrm flipV="1">
            <a:off x="6365180" y="4155250"/>
            <a:ext cx="311076" cy="1"/>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48" name="Line 89"/>
          <p:cNvSpPr>
            <a:spLocks noChangeShapeType="1"/>
          </p:cNvSpPr>
          <p:nvPr/>
        </p:nvSpPr>
        <p:spPr bwMode="auto">
          <a:xfrm>
            <a:off x="6300992" y="3354525"/>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49" name="Line 90"/>
          <p:cNvSpPr>
            <a:spLocks noChangeShapeType="1"/>
          </p:cNvSpPr>
          <p:nvPr/>
        </p:nvSpPr>
        <p:spPr bwMode="auto">
          <a:xfrm>
            <a:off x="6300992" y="3463715"/>
            <a:ext cx="0" cy="6697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50" name="Rectangle 41"/>
          <p:cNvSpPr>
            <a:spLocks noChangeArrowheads="1"/>
          </p:cNvSpPr>
          <p:nvPr/>
        </p:nvSpPr>
        <p:spPr bwMode="auto">
          <a:xfrm>
            <a:off x="6905401" y="3072773"/>
            <a:ext cx="18204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Tax ( = External</a:t>
            </a:r>
            <a:r>
              <a:rPr kumimoji="0" lang="en-US" sz="1400" b="1" i="0" u="none" strike="noStrike" cap="none" normalizeH="0" dirty="0">
                <a:ln>
                  <a:noFill/>
                </a:ln>
                <a:solidFill>
                  <a:srgbClr val="000000"/>
                </a:solidFill>
                <a:effectLst/>
                <a:latin typeface="Arial" panose="020B0604020202020204" pitchFamily="34" charset="0"/>
                <a:cs typeface="Arial" panose="020B0604020202020204" pitchFamily="34" charset="0"/>
              </a:rPr>
              <a:t> Cost)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2" name="Line 92"/>
          <p:cNvSpPr>
            <a:spLocks noChangeShapeType="1"/>
          </p:cNvSpPr>
          <p:nvPr/>
        </p:nvSpPr>
        <p:spPr bwMode="auto">
          <a:xfrm>
            <a:off x="6300369" y="4444592"/>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53" name="Line 93"/>
          <p:cNvSpPr>
            <a:spLocks noChangeShapeType="1"/>
          </p:cNvSpPr>
          <p:nvPr/>
        </p:nvSpPr>
        <p:spPr bwMode="auto">
          <a:xfrm>
            <a:off x="6300369" y="4553782"/>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54" name="Line 94"/>
          <p:cNvSpPr>
            <a:spLocks noChangeShapeType="1"/>
          </p:cNvSpPr>
          <p:nvPr/>
        </p:nvSpPr>
        <p:spPr bwMode="auto">
          <a:xfrm>
            <a:off x="6300369" y="4662972"/>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55" name="Freeform 254"/>
          <p:cNvSpPr>
            <a:spLocks/>
          </p:cNvSpPr>
          <p:nvPr/>
        </p:nvSpPr>
        <p:spPr bwMode="auto">
          <a:xfrm rot="5400000">
            <a:off x="5787617" y="3300601"/>
            <a:ext cx="70799" cy="64587"/>
          </a:xfrm>
          <a:custGeom>
            <a:avLst/>
            <a:gdLst>
              <a:gd name="T0" fmla="*/ 0 w 60"/>
              <a:gd name="T1" fmla="*/ 21 h 42"/>
              <a:gd name="T2" fmla="*/ 60 w 60"/>
              <a:gd name="T3" fmla="*/ 42 h 42"/>
              <a:gd name="T4" fmla="*/ 60 w 60"/>
              <a:gd name="T5" fmla="*/ 42 h 42"/>
              <a:gd name="T6" fmla="*/ 58 w 60"/>
              <a:gd name="T7" fmla="*/ 40 h 42"/>
              <a:gd name="T8" fmla="*/ 53 w 60"/>
              <a:gd name="T9" fmla="*/ 31 h 42"/>
              <a:gd name="T10" fmla="*/ 53 w 60"/>
              <a:gd name="T11" fmla="*/ 24 h 42"/>
              <a:gd name="T12" fmla="*/ 53 w 60"/>
              <a:gd name="T13" fmla="*/ 17 h 42"/>
              <a:gd name="T14" fmla="*/ 56 w 60"/>
              <a:gd name="T15" fmla="*/ 7 h 42"/>
              <a:gd name="T16" fmla="*/ 60 w 60"/>
              <a:gd name="T17" fmla="*/ 0 h 42"/>
              <a:gd name="T18" fmla="*/ 0 w 60"/>
              <a:gd name="T1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2">
                <a:moveTo>
                  <a:pt x="0" y="21"/>
                </a:moveTo>
                <a:lnTo>
                  <a:pt x="60" y="42"/>
                </a:lnTo>
                <a:lnTo>
                  <a:pt x="60" y="42"/>
                </a:lnTo>
                <a:lnTo>
                  <a:pt x="58" y="40"/>
                </a:lnTo>
                <a:lnTo>
                  <a:pt x="53" y="31"/>
                </a:lnTo>
                <a:lnTo>
                  <a:pt x="53" y="24"/>
                </a:lnTo>
                <a:lnTo>
                  <a:pt x="53" y="17"/>
                </a:lnTo>
                <a:lnTo>
                  <a:pt x="56" y="7"/>
                </a:lnTo>
                <a:lnTo>
                  <a:pt x="60" y="0"/>
                </a:ln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56" name="Line 121"/>
          <p:cNvSpPr>
            <a:spLocks noChangeShapeType="1"/>
          </p:cNvSpPr>
          <p:nvPr/>
        </p:nvSpPr>
        <p:spPr bwMode="auto">
          <a:xfrm rot="5400000" flipV="1">
            <a:off x="5721853" y="3433354"/>
            <a:ext cx="207282" cy="1"/>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54" name="Line 94"/>
          <p:cNvSpPr>
            <a:spLocks noChangeShapeType="1"/>
          </p:cNvSpPr>
          <p:nvPr/>
        </p:nvSpPr>
        <p:spPr bwMode="auto">
          <a:xfrm>
            <a:off x="6300369" y="4335478"/>
            <a:ext cx="0" cy="684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0889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86">
                                            <p:txEl>
                                              <p:pRg st="1" end="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8"/>
                                        </p:tgtEl>
                                        <p:attrNameLst>
                                          <p:attrName>style.visibility</p:attrName>
                                        </p:attrNameLst>
                                      </p:cBhvr>
                                      <p:to>
                                        <p:strVal val="visible"/>
                                      </p:to>
                                    </p:set>
                                  </p:childTnLst>
                                </p:cTn>
                              </p:par>
                              <p:par>
                                <p:cTn id="45" presetID="1" presetClass="entr" presetSubtype="0" fill="hold" grpId="0" nodeType="withEffect" nodePh="1">
                                  <p:stCondLst>
                                    <p:cond delay="0"/>
                                  </p:stCondLst>
                                  <p:endCondLst>
                                    <p:cond evt="begin" delay="0">
                                      <p:tn val="45"/>
                                    </p:cond>
                                  </p:endCondLst>
                                  <p:childTnLst>
                                    <p:set>
                                      <p:cBhvr>
                                        <p:cTn id="46" dur="1" fill="hold">
                                          <p:stCondLst>
                                            <p:cond delay="0"/>
                                          </p:stCondLst>
                                        </p:cTn>
                                        <p:tgtEl>
                                          <p:spTgt spid="9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5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5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2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27"/>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2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2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6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6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6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6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40"/>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41"/>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0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87">
                                            <p:txEl>
                                              <p:pRg st="0" end="0"/>
                                            </p:txEl>
                                          </p:spTgt>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9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91"/>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92"/>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93"/>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94"/>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95"/>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96"/>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97"/>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198"/>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199"/>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200"/>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201"/>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202"/>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203"/>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204"/>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205"/>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206"/>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207"/>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208"/>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209"/>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210"/>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211"/>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212"/>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213"/>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214"/>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215"/>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216"/>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217"/>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218"/>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219"/>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220"/>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228"/>
                                        </p:tgtEl>
                                        <p:attrNameLst>
                                          <p:attrName>style.visibility</p:attrName>
                                        </p:attrNameLst>
                                      </p:cBhvr>
                                      <p:to>
                                        <p:strVal val="visible"/>
                                      </p:to>
                                    </p:set>
                                  </p:childTnLst>
                                </p:cTn>
                              </p:par>
                              <p:par>
                                <p:cTn id="143" presetID="1" presetClass="entr" presetSubtype="0" fill="hold" grpId="0" nodeType="withEffect" nodePh="1">
                                  <p:stCondLst>
                                    <p:cond delay="0"/>
                                  </p:stCondLst>
                                  <p:endCondLst>
                                    <p:cond evt="begin" delay="0">
                                      <p:tn val="143"/>
                                    </p:cond>
                                  </p:endCondLst>
                                  <p:childTnLst>
                                    <p:set>
                                      <p:cBhvr>
                                        <p:cTn id="144" dur="1" fill="hold">
                                          <p:stCondLst>
                                            <p:cond delay="0"/>
                                          </p:stCondLst>
                                        </p:cTn>
                                        <p:tgtEl>
                                          <p:spTgt spid="222"/>
                                        </p:tgtEl>
                                        <p:attrNameLst>
                                          <p:attrName>style.visibility</p:attrName>
                                        </p:attrNameLst>
                                      </p:cBhvr>
                                      <p:to>
                                        <p:strVal val="visible"/>
                                      </p:to>
                                    </p:set>
                                  </p:childTnLst>
                                </p:cTn>
                              </p:par>
                              <p:par>
                                <p:cTn id="145" presetID="1" presetClass="entr" presetSubtype="0" fill="hold" grpId="0" nodeType="withEffect" nodePh="1">
                                  <p:stCondLst>
                                    <p:cond delay="0"/>
                                  </p:stCondLst>
                                  <p:endCondLst>
                                    <p:cond evt="begin" delay="0">
                                      <p:tn val="145"/>
                                    </p:cond>
                                  </p:endCondLst>
                                  <p:childTnLst>
                                    <p:set>
                                      <p:cBhvr>
                                        <p:cTn id="146" dur="1" fill="hold">
                                          <p:stCondLst>
                                            <p:cond delay="0"/>
                                          </p:stCondLst>
                                        </p:cTn>
                                        <p:tgtEl>
                                          <p:spTgt spid="224"/>
                                        </p:tgtEl>
                                        <p:attrNameLst>
                                          <p:attrName>style.visibility</p:attrName>
                                        </p:attrNameLst>
                                      </p:cBhvr>
                                      <p:to>
                                        <p:strVal val="visible"/>
                                      </p:to>
                                    </p:set>
                                  </p:childTnLst>
                                </p:cTn>
                              </p:par>
                              <p:par>
                                <p:cTn id="147" presetID="1" presetClass="entr" presetSubtype="0" fill="hold" grpId="0" nodeType="withEffect" nodePh="1">
                                  <p:stCondLst>
                                    <p:cond delay="0"/>
                                  </p:stCondLst>
                                  <p:endCondLst>
                                    <p:cond evt="begin" delay="0">
                                      <p:tn val="147"/>
                                    </p:cond>
                                  </p:endCondLst>
                                  <p:childTnLst>
                                    <p:set>
                                      <p:cBhvr>
                                        <p:cTn id="148" dur="1" fill="hold">
                                          <p:stCondLst>
                                            <p:cond delay="0"/>
                                          </p:stCondLst>
                                        </p:cTn>
                                        <p:tgtEl>
                                          <p:spTgt spid="225"/>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227"/>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nodeType="clickEffect">
                                  <p:stCondLst>
                                    <p:cond delay="0"/>
                                  </p:stCondLst>
                                  <p:childTnLst>
                                    <p:set>
                                      <p:cBhvr>
                                        <p:cTn id="154" dur="1" fill="hold">
                                          <p:stCondLst>
                                            <p:cond delay="0"/>
                                          </p:stCondLst>
                                        </p:cTn>
                                        <p:tgtEl>
                                          <p:spTgt spid="187">
                                            <p:txEl>
                                              <p:pRg st="1" end="1"/>
                                            </p:txEl>
                                          </p:spTgt>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189"/>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244"/>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226"/>
                                        </p:tgtEl>
                                        <p:attrNameLst>
                                          <p:attrName>style.visibility</p:attrName>
                                        </p:attrNameLst>
                                      </p:cBhvr>
                                      <p:to>
                                        <p:strVal val="visible"/>
                                      </p:to>
                                    </p:set>
                                  </p:childTnLst>
                                </p:cTn>
                              </p:par>
                              <p:par>
                                <p:cTn id="161" presetID="1" presetClass="entr" presetSubtype="0" fill="hold" grpId="0" nodeType="withEffect">
                                  <p:stCondLst>
                                    <p:cond delay="0"/>
                                  </p:stCondLst>
                                  <p:childTnLst>
                                    <p:set>
                                      <p:cBhvr>
                                        <p:cTn id="162" dur="1" fill="hold">
                                          <p:stCondLst>
                                            <p:cond delay="0"/>
                                          </p:stCondLst>
                                        </p:cTn>
                                        <p:tgtEl>
                                          <p:spTgt spid="250"/>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221"/>
                                        </p:tgtEl>
                                        <p:attrNameLst>
                                          <p:attrName>style.visibility</p:attrName>
                                        </p:attrNameLst>
                                      </p:cBhvr>
                                      <p:to>
                                        <p:strVal val="visible"/>
                                      </p:to>
                                    </p:set>
                                  </p:childTnLst>
                                </p:cTn>
                              </p:par>
                              <p:par>
                                <p:cTn id="165" presetID="1" presetClass="entr" presetSubtype="0" fill="hold" grpId="0" nodeType="withEffect">
                                  <p:stCondLst>
                                    <p:cond delay="0"/>
                                  </p:stCondLst>
                                  <p:childTnLst>
                                    <p:set>
                                      <p:cBhvr>
                                        <p:cTn id="166" dur="1" fill="hold">
                                          <p:stCondLst>
                                            <p:cond delay="0"/>
                                          </p:stCondLst>
                                        </p:cTn>
                                        <p:tgtEl>
                                          <p:spTgt spid="223"/>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nodeType="clickEffect">
                                  <p:stCondLst>
                                    <p:cond delay="0"/>
                                  </p:stCondLst>
                                  <p:childTnLst>
                                    <p:set>
                                      <p:cBhvr>
                                        <p:cTn id="170" dur="1" fill="hold">
                                          <p:stCondLst>
                                            <p:cond delay="0"/>
                                          </p:stCondLst>
                                        </p:cTn>
                                        <p:tgtEl>
                                          <p:spTgt spid="187">
                                            <p:txEl>
                                              <p:pRg st="2" end="2"/>
                                            </p:txEl>
                                          </p:spTgt>
                                        </p:tgtEl>
                                        <p:attrNameLst>
                                          <p:attrName>style.visibility</p:attrName>
                                        </p:attrNameLst>
                                      </p:cBhvr>
                                      <p:to>
                                        <p:strVal val="visible"/>
                                      </p:to>
                                    </p:set>
                                  </p:childTnLst>
                                </p:cTn>
                              </p:par>
                              <p:par>
                                <p:cTn id="171" presetID="1" presetClass="entr" presetSubtype="0" fill="hold" grpId="0" nodeType="withEffect">
                                  <p:stCondLst>
                                    <p:cond delay="0"/>
                                  </p:stCondLst>
                                  <p:childTnLst>
                                    <p:set>
                                      <p:cBhvr>
                                        <p:cTn id="172" dur="1" fill="hold">
                                          <p:stCondLst>
                                            <p:cond delay="0"/>
                                          </p:stCondLst>
                                        </p:cTn>
                                        <p:tgtEl>
                                          <p:spTgt spid="229"/>
                                        </p:tgtEl>
                                        <p:attrNameLst>
                                          <p:attrName>style.visibility</p:attrName>
                                        </p:attrNameLst>
                                      </p:cBhvr>
                                      <p:to>
                                        <p:strVal val="visible"/>
                                      </p:to>
                                    </p:set>
                                  </p:childTnLst>
                                </p:cTn>
                              </p:par>
                              <p:par>
                                <p:cTn id="173" presetID="1" presetClass="entr" presetSubtype="0" fill="hold" grpId="0" nodeType="withEffect">
                                  <p:stCondLst>
                                    <p:cond delay="0"/>
                                  </p:stCondLst>
                                  <p:childTnLst>
                                    <p:set>
                                      <p:cBhvr>
                                        <p:cTn id="174" dur="1" fill="hold">
                                          <p:stCondLst>
                                            <p:cond delay="0"/>
                                          </p:stCondLst>
                                        </p:cTn>
                                        <p:tgtEl>
                                          <p:spTgt spid="255"/>
                                        </p:tgtEl>
                                        <p:attrNameLst>
                                          <p:attrName>style.visibility</p:attrName>
                                        </p:attrNameLst>
                                      </p:cBhvr>
                                      <p:to>
                                        <p:strVal val="visible"/>
                                      </p:to>
                                    </p:set>
                                  </p:childTnLst>
                                </p:cTn>
                              </p:par>
                              <p:par>
                                <p:cTn id="175" presetID="1" presetClass="entr" presetSubtype="0" fill="hold" grpId="0" nodeType="withEffect">
                                  <p:stCondLst>
                                    <p:cond delay="0"/>
                                  </p:stCondLst>
                                  <p:childTnLst>
                                    <p:set>
                                      <p:cBhvr>
                                        <p:cTn id="176" dur="1" fill="hold">
                                          <p:stCondLst>
                                            <p:cond delay="0"/>
                                          </p:stCondLst>
                                        </p:cTn>
                                        <p:tgtEl>
                                          <p:spTgt spid="256"/>
                                        </p:tgtEl>
                                        <p:attrNameLst>
                                          <p:attrName>style.visibility</p:attrName>
                                        </p:attrNameLst>
                                      </p:cBhvr>
                                      <p:to>
                                        <p:strVal val="visible"/>
                                      </p:to>
                                    </p:set>
                                  </p:childTnLst>
                                </p:cTn>
                              </p:par>
                              <p:par>
                                <p:cTn id="177" presetID="1" presetClass="entr" presetSubtype="0" fill="hold" grpId="0" nodeType="withEffect">
                                  <p:stCondLst>
                                    <p:cond delay="0"/>
                                  </p:stCondLst>
                                  <p:childTnLst>
                                    <p:set>
                                      <p:cBhvr>
                                        <p:cTn id="178" dur="1" fill="hold">
                                          <p:stCondLst>
                                            <p:cond delay="0"/>
                                          </p:stCondLst>
                                        </p:cTn>
                                        <p:tgtEl>
                                          <p:spTgt spid="230"/>
                                        </p:tgtEl>
                                        <p:attrNameLst>
                                          <p:attrName>style.visibility</p:attrName>
                                        </p:attrNameLst>
                                      </p:cBhvr>
                                      <p:to>
                                        <p:strVal val="visible"/>
                                      </p:to>
                                    </p:set>
                                  </p:childTnLst>
                                </p:cTn>
                              </p:par>
                              <p:par>
                                <p:cTn id="179" presetID="1" presetClass="entr" presetSubtype="0" fill="hold" grpId="0" nodeType="withEffect">
                                  <p:stCondLst>
                                    <p:cond delay="0"/>
                                  </p:stCondLst>
                                  <p:childTnLst>
                                    <p:set>
                                      <p:cBhvr>
                                        <p:cTn id="180" dur="1" fill="hold">
                                          <p:stCondLst>
                                            <p:cond delay="0"/>
                                          </p:stCondLst>
                                        </p:cTn>
                                        <p:tgtEl>
                                          <p:spTgt spid="231"/>
                                        </p:tgtEl>
                                        <p:attrNameLst>
                                          <p:attrName>style.visibility</p:attrName>
                                        </p:attrNameLst>
                                      </p:cBhvr>
                                      <p:to>
                                        <p:strVal val="visible"/>
                                      </p:to>
                                    </p:set>
                                  </p:childTnLst>
                                </p:cTn>
                              </p:par>
                              <p:par>
                                <p:cTn id="181" presetID="1" presetClass="entr" presetSubtype="0" fill="hold" grpId="0" nodeType="withEffect">
                                  <p:stCondLst>
                                    <p:cond delay="0"/>
                                  </p:stCondLst>
                                  <p:childTnLst>
                                    <p:set>
                                      <p:cBhvr>
                                        <p:cTn id="182" dur="1" fill="hold">
                                          <p:stCondLst>
                                            <p:cond delay="0"/>
                                          </p:stCondLst>
                                        </p:cTn>
                                        <p:tgtEl>
                                          <p:spTgt spid="232"/>
                                        </p:tgtEl>
                                        <p:attrNameLst>
                                          <p:attrName>style.visibility</p:attrName>
                                        </p:attrNameLst>
                                      </p:cBhvr>
                                      <p:to>
                                        <p:strVal val="visible"/>
                                      </p:to>
                                    </p:set>
                                  </p:childTnLst>
                                </p:cTn>
                              </p:par>
                              <p:par>
                                <p:cTn id="183" presetID="1" presetClass="entr" presetSubtype="0" fill="hold" grpId="0" nodeType="withEffect">
                                  <p:stCondLst>
                                    <p:cond delay="0"/>
                                  </p:stCondLst>
                                  <p:childTnLst>
                                    <p:set>
                                      <p:cBhvr>
                                        <p:cTn id="184" dur="1" fill="hold">
                                          <p:stCondLst>
                                            <p:cond delay="0"/>
                                          </p:stCondLst>
                                        </p:cTn>
                                        <p:tgtEl>
                                          <p:spTgt spid="233"/>
                                        </p:tgtEl>
                                        <p:attrNameLst>
                                          <p:attrName>style.visibility</p:attrName>
                                        </p:attrNameLst>
                                      </p:cBhvr>
                                      <p:to>
                                        <p:strVal val="visible"/>
                                      </p:to>
                                    </p:set>
                                  </p:childTnLst>
                                </p:cTn>
                              </p:par>
                              <p:par>
                                <p:cTn id="185" presetID="1" presetClass="entr" presetSubtype="0" fill="hold" grpId="0" nodeType="withEffect">
                                  <p:stCondLst>
                                    <p:cond delay="0"/>
                                  </p:stCondLst>
                                  <p:childTnLst>
                                    <p:set>
                                      <p:cBhvr>
                                        <p:cTn id="186" dur="1" fill="hold">
                                          <p:stCondLst>
                                            <p:cond delay="0"/>
                                          </p:stCondLst>
                                        </p:cTn>
                                        <p:tgtEl>
                                          <p:spTgt spid="234"/>
                                        </p:tgtEl>
                                        <p:attrNameLst>
                                          <p:attrName>style.visibility</p:attrName>
                                        </p:attrNameLst>
                                      </p:cBhvr>
                                      <p:to>
                                        <p:strVal val="visible"/>
                                      </p:to>
                                    </p:set>
                                  </p:childTnLst>
                                </p:cTn>
                              </p:par>
                              <p:par>
                                <p:cTn id="187" presetID="1" presetClass="entr" presetSubtype="0" fill="hold" grpId="0" nodeType="withEffect">
                                  <p:stCondLst>
                                    <p:cond delay="0"/>
                                  </p:stCondLst>
                                  <p:childTnLst>
                                    <p:set>
                                      <p:cBhvr>
                                        <p:cTn id="188" dur="1" fill="hold">
                                          <p:stCondLst>
                                            <p:cond delay="0"/>
                                          </p:stCondLst>
                                        </p:cTn>
                                        <p:tgtEl>
                                          <p:spTgt spid="235"/>
                                        </p:tgtEl>
                                        <p:attrNameLst>
                                          <p:attrName>style.visibility</p:attrName>
                                        </p:attrNameLst>
                                      </p:cBhvr>
                                      <p:to>
                                        <p:strVal val="visible"/>
                                      </p:to>
                                    </p:set>
                                  </p:childTnLst>
                                </p:cTn>
                              </p:par>
                            </p:childTnLst>
                          </p:cTn>
                        </p:par>
                      </p:childTnLst>
                    </p:cTn>
                  </p:par>
                  <p:par>
                    <p:cTn id="189" fill="hold">
                      <p:stCondLst>
                        <p:cond delay="indefinite"/>
                      </p:stCondLst>
                      <p:childTnLst>
                        <p:par>
                          <p:cTn id="190" fill="hold">
                            <p:stCondLst>
                              <p:cond delay="0"/>
                            </p:stCondLst>
                            <p:childTnLst>
                              <p:par>
                                <p:cTn id="191" presetID="1" presetClass="entr" presetSubtype="0" fill="hold" nodeType="clickEffect">
                                  <p:stCondLst>
                                    <p:cond delay="0"/>
                                  </p:stCondLst>
                                  <p:childTnLst>
                                    <p:set>
                                      <p:cBhvr>
                                        <p:cTn id="192" dur="1" fill="hold">
                                          <p:stCondLst>
                                            <p:cond delay="0"/>
                                          </p:stCondLst>
                                        </p:cTn>
                                        <p:tgtEl>
                                          <p:spTgt spid="187">
                                            <p:txEl>
                                              <p:pRg st="3" end="3"/>
                                            </p:txEl>
                                          </p:spTgt>
                                        </p:tgtEl>
                                        <p:attrNameLst>
                                          <p:attrName>style.visibility</p:attrName>
                                        </p:attrNameLst>
                                      </p:cBhvr>
                                      <p:to>
                                        <p:strVal val="visible"/>
                                      </p:to>
                                    </p:set>
                                  </p:childTnLst>
                                </p:cTn>
                              </p:par>
                              <p:par>
                                <p:cTn id="193" presetID="1" presetClass="entr" presetSubtype="0" fill="hold" grpId="0" nodeType="withEffect">
                                  <p:stCondLst>
                                    <p:cond delay="0"/>
                                  </p:stCondLst>
                                  <p:childTnLst>
                                    <p:set>
                                      <p:cBhvr>
                                        <p:cTn id="194" dur="1" fill="hold">
                                          <p:stCondLst>
                                            <p:cond delay="0"/>
                                          </p:stCondLst>
                                        </p:cTn>
                                        <p:tgtEl>
                                          <p:spTgt spid="236"/>
                                        </p:tgtEl>
                                        <p:attrNameLst>
                                          <p:attrName>style.visibility</p:attrName>
                                        </p:attrNameLst>
                                      </p:cBhvr>
                                      <p:to>
                                        <p:strVal val="visible"/>
                                      </p:to>
                                    </p:set>
                                  </p:childTnLst>
                                </p:cTn>
                              </p:par>
                              <p:par>
                                <p:cTn id="195" presetID="1" presetClass="entr" presetSubtype="0" fill="hold" grpId="0" nodeType="withEffect">
                                  <p:stCondLst>
                                    <p:cond delay="0"/>
                                  </p:stCondLst>
                                  <p:childTnLst>
                                    <p:set>
                                      <p:cBhvr>
                                        <p:cTn id="196" dur="1" fill="hold">
                                          <p:stCondLst>
                                            <p:cond delay="0"/>
                                          </p:stCondLst>
                                        </p:cTn>
                                        <p:tgtEl>
                                          <p:spTgt spid="237"/>
                                        </p:tgtEl>
                                        <p:attrNameLst>
                                          <p:attrName>style.visibility</p:attrName>
                                        </p:attrNameLst>
                                      </p:cBhvr>
                                      <p:to>
                                        <p:strVal val="visible"/>
                                      </p:to>
                                    </p:set>
                                  </p:childTnLst>
                                </p:cTn>
                              </p:par>
                              <p:par>
                                <p:cTn id="197" presetID="1" presetClass="entr" presetSubtype="0" fill="hold" grpId="0" nodeType="withEffect">
                                  <p:stCondLst>
                                    <p:cond delay="0"/>
                                  </p:stCondLst>
                                  <p:childTnLst>
                                    <p:set>
                                      <p:cBhvr>
                                        <p:cTn id="198" dur="1" fill="hold">
                                          <p:stCondLst>
                                            <p:cond delay="0"/>
                                          </p:stCondLst>
                                        </p:cTn>
                                        <p:tgtEl>
                                          <p:spTgt spid="249"/>
                                        </p:tgtEl>
                                        <p:attrNameLst>
                                          <p:attrName>style.visibility</p:attrName>
                                        </p:attrNameLst>
                                      </p:cBhvr>
                                      <p:to>
                                        <p:strVal val="visible"/>
                                      </p:to>
                                    </p:set>
                                  </p:childTnLst>
                                </p:cTn>
                              </p:par>
                              <p:par>
                                <p:cTn id="199" presetID="1" presetClass="entr" presetSubtype="0" fill="hold" grpId="0" nodeType="withEffect">
                                  <p:stCondLst>
                                    <p:cond delay="0"/>
                                  </p:stCondLst>
                                  <p:childTnLst>
                                    <p:set>
                                      <p:cBhvr>
                                        <p:cTn id="200" dur="1" fill="hold">
                                          <p:stCondLst>
                                            <p:cond delay="0"/>
                                          </p:stCondLst>
                                        </p:cTn>
                                        <p:tgtEl>
                                          <p:spTgt spid="238"/>
                                        </p:tgtEl>
                                        <p:attrNameLst>
                                          <p:attrName>style.visibility</p:attrName>
                                        </p:attrNameLst>
                                      </p:cBhvr>
                                      <p:to>
                                        <p:strVal val="visible"/>
                                      </p:to>
                                    </p:set>
                                  </p:childTnLst>
                                </p:cTn>
                              </p:par>
                              <p:par>
                                <p:cTn id="201" presetID="1" presetClass="entr" presetSubtype="0" fill="hold" grpId="0" nodeType="withEffect">
                                  <p:stCondLst>
                                    <p:cond delay="0"/>
                                  </p:stCondLst>
                                  <p:childTnLst>
                                    <p:set>
                                      <p:cBhvr>
                                        <p:cTn id="202" dur="1" fill="hold">
                                          <p:stCondLst>
                                            <p:cond delay="0"/>
                                          </p:stCondLst>
                                        </p:cTn>
                                        <p:tgtEl>
                                          <p:spTgt spid="239"/>
                                        </p:tgtEl>
                                        <p:attrNameLst>
                                          <p:attrName>style.visibility</p:attrName>
                                        </p:attrNameLst>
                                      </p:cBhvr>
                                      <p:to>
                                        <p:strVal val="visible"/>
                                      </p:to>
                                    </p:set>
                                  </p:childTnLst>
                                </p:cTn>
                              </p:par>
                              <p:par>
                                <p:cTn id="203" presetID="1" presetClass="entr" presetSubtype="0" fill="hold" grpId="0" nodeType="withEffect">
                                  <p:stCondLst>
                                    <p:cond delay="0"/>
                                  </p:stCondLst>
                                  <p:childTnLst>
                                    <p:set>
                                      <p:cBhvr>
                                        <p:cTn id="204" dur="1" fill="hold">
                                          <p:stCondLst>
                                            <p:cond delay="0"/>
                                          </p:stCondLst>
                                        </p:cTn>
                                        <p:tgtEl>
                                          <p:spTgt spid="240"/>
                                        </p:tgtEl>
                                        <p:attrNameLst>
                                          <p:attrName>style.visibility</p:attrName>
                                        </p:attrNameLst>
                                      </p:cBhvr>
                                      <p:to>
                                        <p:strVal val="visible"/>
                                      </p:to>
                                    </p:set>
                                  </p:childTnLst>
                                </p:cTn>
                              </p:par>
                              <p:par>
                                <p:cTn id="205" presetID="1" presetClass="entr" presetSubtype="0" fill="hold" grpId="0" nodeType="withEffect">
                                  <p:stCondLst>
                                    <p:cond delay="0"/>
                                  </p:stCondLst>
                                  <p:childTnLst>
                                    <p:set>
                                      <p:cBhvr>
                                        <p:cTn id="206" dur="1" fill="hold">
                                          <p:stCondLst>
                                            <p:cond delay="0"/>
                                          </p:stCondLst>
                                        </p:cTn>
                                        <p:tgtEl>
                                          <p:spTgt spid="241"/>
                                        </p:tgtEl>
                                        <p:attrNameLst>
                                          <p:attrName>style.visibility</p:attrName>
                                        </p:attrNameLst>
                                      </p:cBhvr>
                                      <p:to>
                                        <p:strVal val="visible"/>
                                      </p:to>
                                    </p:set>
                                  </p:childTnLst>
                                </p:cTn>
                              </p:par>
                              <p:par>
                                <p:cTn id="207" presetID="1" presetClass="entr" presetSubtype="0" fill="hold" grpId="0" nodeType="withEffect">
                                  <p:stCondLst>
                                    <p:cond delay="0"/>
                                  </p:stCondLst>
                                  <p:childTnLst>
                                    <p:set>
                                      <p:cBhvr>
                                        <p:cTn id="208" dur="1" fill="hold">
                                          <p:stCondLst>
                                            <p:cond delay="0"/>
                                          </p:stCondLst>
                                        </p:cTn>
                                        <p:tgtEl>
                                          <p:spTgt spid="242"/>
                                        </p:tgtEl>
                                        <p:attrNameLst>
                                          <p:attrName>style.visibility</p:attrName>
                                        </p:attrNameLst>
                                      </p:cBhvr>
                                      <p:to>
                                        <p:strVal val="visible"/>
                                      </p:to>
                                    </p:set>
                                  </p:childTnLst>
                                </p:cTn>
                              </p:par>
                              <p:par>
                                <p:cTn id="209" presetID="1" presetClass="entr" presetSubtype="0" fill="hold" grpId="0" nodeType="withEffect">
                                  <p:stCondLst>
                                    <p:cond delay="0"/>
                                  </p:stCondLst>
                                  <p:childTnLst>
                                    <p:set>
                                      <p:cBhvr>
                                        <p:cTn id="210" dur="1" fill="hold">
                                          <p:stCondLst>
                                            <p:cond delay="0"/>
                                          </p:stCondLst>
                                        </p:cTn>
                                        <p:tgtEl>
                                          <p:spTgt spid="245"/>
                                        </p:tgtEl>
                                        <p:attrNameLst>
                                          <p:attrName>style.visibility</p:attrName>
                                        </p:attrNameLst>
                                      </p:cBhvr>
                                      <p:to>
                                        <p:strVal val="visible"/>
                                      </p:to>
                                    </p:set>
                                  </p:childTnLst>
                                </p:cTn>
                              </p:par>
                              <p:par>
                                <p:cTn id="211" presetID="1" presetClass="entr" presetSubtype="0" fill="hold" grpId="0" nodeType="withEffect" nodePh="1">
                                  <p:stCondLst>
                                    <p:cond delay="0"/>
                                  </p:stCondLst>
                                  <p:endCondLst>
                                    <p:cond evt="begin" delay="0">
                                      <p:tn val="211"/>
                                    </p:cond>
                                  </p:endCondLst>
                                  <p:childTnLst>
                                    <p:set>
                                      <p:cBhvr>
                                        <p:cTn id="212" dur="1" fill="hold">
                                          <p:stCondLst>
                                            <p:cond delay="0"/>
                                          </p:stCondLst>
                                        </p:cTn>
                                        <p:tgtEl>
                                          <p:spTgt spid="246"/>
                                        </p:tgtEl>
                                        <p:attrNameLst>
                                          <p:attrName>style.visibility</p:attrName>
                                        </p:attrNameLst>
                                      </p:cBhvr>
                                      <p:to>
                                        <p:strVal val="visible"/>
                                      </p:to>
                                    </p:set>
                                  </p:childTnLst>
                                </p:cTn>
                              </p:par>
                              <p:par>
                                <p:cTn id="213" presetID="1" presetClass="entr" presetSubtype="0" fill="hold" grpId="0" nodeType="withEffect">
                                  <p:stCondLst>
                                    <p:cond delay="0"/>
                                  </p:stCondLst>
                                  <p:childTnLst>
                                    <p:set>
                                      <p:cBhvr>
                                        <p:cTn id="214" dur="1" fill="hold">
                                          <p:stCondLst>
                                            <p:cond delay="0"/>
                                          </p:stCondLst>
                                        </p:cTn>
                                        <p:tgtEl>
                                          <p:spTgt spid="247"/>
                                        </p:tgtEl>
                                        <p:attrNameLst>
                                          <p:attrName>style.visibility</p:attrName>
                                        </p:attrNameLst>
                                      </p:cBhvr>
                                      <p:to>
                                        <p:strVal val="visible"/>
                                      </p:to>
                                    </p:set>
                                  </p:childTnLst>
                                </p:cTn>
                              </p:par>
                              <p:par>
                                <p:cTn id="215" presetID="1" presetClass="entr" presetSubtype="0" fill="hold" grpId="0" nodeType="withEffect">
                                  <p:stCondLst>
                                    <p:cond delay="0"/>
                                  </p:stCondLst>
                                  <p:childTnLst>
                                    <p:set>
                                      <p:cBhvr>
                                        <p:cTn id="216" dur="1" fill="hold">
                                          <p:stCondLst>
                                            <p:cond delay="0"/>
                                          </p:stCondLst>
                                        </p:cTn>
                                        <p:tgtEl>
                                          <p:spTgt spid="248"/>
                                        </p:tgtEl>
                                        <p:attrNameLst>
                                          <p:attrName>style.visibility</p:attrName>
                                        </p:attrNameLst>
                                      </p:cBhvr>
                                      <p:to>
                                        <p:strVal val="visible"/>
                                      </p:to>
                                    </p:set>
                                  </p:childTnLst>
                                </p:cTn>
                              </p:par>
                              <p:par>
                                <p:cTn id="217" presetID="1" presetClass="entr" presetSubtype="0" fill="hold" grpId="0" nodeType="withEffect">
                                  <p:stCondLst>
                                    <p:cond delay="0"/>
                                  </p:stCondLst>
                                  <p:childTnLst>
                                    <p:set>
                                      <p:cBhvr>
                                        <p:cTn id="218" dur="1" fill="hold">
                                          <p:stCondLst>
                                            <p:cond delay="0"/>
                                          </p:stCondLst>
                                        </p:cTn>
                                        <p:tgtEl>
                                          <p:spTgt spid="252"/>
                                        </p:tgtEl>
                                        <p:attrNameLst>
                                          <p:attrName>style.visibility</p:attrName>
                                        </p:attrNameLst>
                                      </p:cBhvr>
                                      <p:to>
                                        <p:strVal val="visible"/>
                                      </p:to>
                                    </p:set>
                                  </p:childTnLst>
                                </p:cTn>
                              </p:par>
                              <p:par>
                                <p:cTn id="219" presetID="1" presetClass="entr" presetSubtype="0" fill="hold" grpId="0" nodeType="withEffect">
                                  <p:stCondLst>
                                    <p:cond delay="0"/>
                                  </p:stCondLst>
                                  <p:childTnLst>
                                    <p:set>
                                      <p:cBhvr>
                                        <p:cTn id="220" dur="1" fill="hold">
                                          <p:stCondLst>
                                            <p:cond delay="0"/>
                                          </p:stCondLst>
                                        </p:cTn>
                                        <p:tgtEl>
                                          <p:spTgt spid="253"/>
                                        </p:tgtEl>
                                        <p:attrNameLst>
                                          <p:attrName>style.visibility</p:attrName>
                                        </p:attrNameLst>
                                      </p:cBhvr>
                                      <p:to>
                                        <p:strVal val="visible"/>
                                      </p:to>
                                    </p:set>
                                  </p:childTnLst>
                                </p:cTn>
                              </p:par>
                              <p:par>
                                <p:cTn id="221" presetID="1" presetClass="entr" presetSubtype="0" fill="hold" grpId="0" nodeType="withEffect">
                                  <p:stCondLst>
                                    <p:cond delay="0"/>
                                  </p:stCondLst>
                                  <p:childTnLst>
                                    <p:set>
                                      <p:cBhvr>
                                        <p:cTn id="222" dur="1" fill="hold">
                                          <p:stCondLst>
                                            <p:cond delay="0"/>
                                          </p:stCondLst>
                                        </p:cTn>
                                        <p:tgtEl>
                                          <p:spTgt spid="254"/>
                                        </p:tgtEl>
                                        <p:attrNameLst>
                                          <p:attrName>style.visibility</p:attrName>
                                        </p:attrNameLst>
                                      </p:cBhvr>
                                      <p:to>
                                        <p:strVal val="visible"/>
                                      </p:to>
                                    </p:set>
                                  </p:childTnLst>
                                </p:cTn>
                              </p:par>
                              <p:par>
                                <p:cTn id="223" presetID="1" presetClass="entr" presetSubtype="0" fill="hold" grpId="0" nodeType="withEffect">
                                  <p:stCondLst>
                                    <p:cond delay="0"/>
                                  </p:stCondLst>
                                  <p:childTnLst>
                                    <p:set>
                                      <p:cBhvr>
                                        <p:cTn id="224" dur="1" fill="hold">
                                          <p:stCondLst>
                                            <p:cond delay="0"/>
                                          </p:stCondLst>
                                        </p:cTn>
                                        <p:tgtEl>
                                          <p:spTgt spid="1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103" grpId="0" animBg="1"/>
      <p:bldP spid="101" grpId="0" animBg="1"/>
      <p:bldP spid="149" grpId="0"/>
      <p:bldP spid="59" grpId="0" animBg="1"/>
      <p:bldP spid="60" grpId="0" animBg="1"/>
      <p:bldP spid="61" grpId="0" animBg="1"/>
      <p:bldP spid="62" grpId="0" animBg="1"/>
      <p:bldP spid="63" grpId="0" animBg="1"/>
      <p:bldP spid="64" grpId="0" animBg="1"/>
      <p:bldP spid="65" grpId="0" animBg="1"/>
      <p:bldP spid="75" grpId="0" animBg="1"/>
      <p:bldP spid="76" grpId="0" animBg="1"/>
      <p:bldP spid="77" grpId="0" animBg="1"/>
      <p:bldP spid="78" grpId="0" animBg="1"/>
      <p:bldP spid="79" grpId="0" animBg="1"/>
      <p:bldP spid="80" grpId="0" animBg="1"/>
      <p:bldP spid="81" grpId="0" animBg="1"/>
      <p:bldP spid="82" grpId="0" animBg="1"/>
      <p:bldP spid="87" grpId="0" animBg="1"/>
      <p:bldP spid="98" grpId="0" animBg="1"/>
      <p:bldP spid="99" grpId="0"/>
      <p:bldP spid="100" grpId="0" animBg="1"/>
      <p:bldP spid="152" grpId="0" animBg="1"/>
      <p:bldP spid="153" grpId="0" animBg="1"/>
      <p:bldP spid="117" grpId="0"/>
      <p:bldP spid="126" grpId="0" animBg="1"/>
      <p:bldP spid="127" grpId="0" animBg="1"/>
      <p:bldP spid="128" grpId="0" animBg="1"/>
      <p:bldP spid="129" grpId="0" animBg="1"/>
      <p:bldP spid="140" grpId="0" animBg="1"/>
      <p:bldP spid="141" grpId="0" animBg="1"/>
      <p:bldP spid="189" grpId="0" animBg="1"/>
      <p:bldP spid="190" grpId="0" animBg="1"/>
      <p:bldP spid="191" grpId="0" animBg="1"/>
      <p:bldP spid="192" grpId="0"/>
      <p:bldP spid="193" grpId="0"/>
      <p:bldP spid="194" grpId="0"/>
      <p:bldP spid="195" grpId="0"/>
      <p:bldP spid="196" grpId="0"/>
      <p:bldP spid="197" grpId="0" animBg="1"/>
      <p:bldP spid="198" grpId="0" animBg="1"/>
      <p:bldP spid="199" grpId="0" animBg="1"/>
      <p:bldP spid="200" grpId="0" animBg="1"/>
      <p:bldP spid="201" grpId="0" animBg="1"/>
      <p:bldP spid="202" grpId="0" animBg="1"/>
      <p:bldP spid="203" grpId="0" animBg="1"/>
      <p:bldP spid="204" grpId="0" animBg="1"/>
      <p:bldP spid="205" grpId="0" animBg="1"/>
      <p:bldP spid="206" grpId="0" animBg="1"/>
      <p:bldP spid="207" grpId="0" animBg="1"/>
      <p:bldP spid="208" grpId="0" animBg="1"/>
      <p:bldP spid="209" grpId="0" animBg="1"/>
      <p:bldP spid="210" grpId="0" animBg="1"/>
      <p:bldP spid="211" grpId="0" animBg="1"/>
      <p:bldP spid="212" grpId="0" animBg="1"/>
      <p:bldP spid="213" grpId="0" animBg="1"/>
      <p:bldP spid="214" grpId="0" animBg="1"/>
      <p:bldP spid="215" grpId="0" animBg="1"/>
      <p:bldP spid="216" grpId="0"/>
      <p:bldP spid="217" grpId="0"/>
      <p:bldP spid="218" grpId="0"/>
      <p:bldP spid="219" grpId="0"/>
      <p:bldP spid="220" grpId="0" animBg="1"/>
      <p:bldP spid="221" grpId="0" animBg="1"/>
      <p:bldP spid="222" grpId="0"/>
      <p:bldP spid="223" grpId="0" animBg="1"/>
      <p:bldP spid="224" grpId="0"/>
      <p:bldP spid="225" grpId="0"/>
      <p:bldP spid="226" grpId="0"/>
      <p:bldP spid="227" grpId="0"/>
      <p:bldP spid="228" grpId="0"/>
      <p:bldP spid="229" grpId="0" animBg="1"/>
      <p:bldP spid="230" grpId="0" animBg="1"/>
      <p:bldP spid="231"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animBg="1"/>
      <p:bldP spid="244" grpId="0" animBg="1"/>
      <p:bldP spid="245" grpId="0" animBg="1"/>
      <p:bldP spid="246" grpId="0"/>
      <p:bldP spid="247" grpId="0" animBg="1"/>
      <p:bldP spid="248" grpId="0" animBg="1"/>
      <p:bldP spid="249" grpId="0" animBg="1"/>
      <p:bldP spid="250" grpId="0"/>
      <p:bldP spid="252" grpId="0" animBg="1"/>
      <p:bldP spid="253" grpId="0" animBg="1"/>
      <p:bldP spid="254" grpId="0" animBg="1"/>
      <p:bldP spid="255" grpId="0" animBg="1"/>
      <p:bldP spid="256" grpId="0" animBg="1"/>
      <p:bldP spid="15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you learn in this chapter?</a:t>
            </a:r>
          </a:p>
        </p:txBody>
      </p:sp>
      <p:sp>
        <p:nvSpPr>
          <p:cNvPr id="3" name="Content Placeholder 2"/>
          <p:cNvSpPr>
            <a:spLocks noGrp="1"/>
          </p:cNvSpPr>
          <p:nvPr>
            <p:ph idx="1"/>
          </p:nvPr>
        </p:nvSpPr>
        <p:spPr/>
        <p:txBody>
          <a:bodyPr>
            <a:normAutofit/>
          </a:bodyPr>
          <a:lstStyle/>
          <a:p>
            <a:r>
              <a:rPr lang="en-US" dirty="0"/>
              <a:t>How </a:t>
            </a:r>
            <a:r>
              <a:rPr lang="en-US" i="1" dirty="0">
                <a:solidFill>
                  <a:srgbClr val="9D0505"/>
                </a:solidFill>
              </a:rPr>
              <a:t>external costs </a:t>
            </a:r>
            <a:r>
              <a:rPr lang="en-US" dirty="0"/>
              <a:t>and </a:t>
            </a:r>
            <a:r>
              <a:rPr lang="en-US" i="1" dirty="0">
                <a:solidFill>
                  <a:srgbClr val="9D0505"/>
                </a:solidFill>
              </a:rPr>
              <a:t>benefits</a:t>
            </a:r>
            <a:r>
              <a:rPr lang="en-US" dirty="0"/>
              <a:t> affect trade-offs.</a:t>
            </a:r>
          </a:p>
          <a:p>
            <a:r>
              <a:rPr lang="en-US" dirty="0"/>
              <a:t>What effects </a:t>
            </a:r>
            <a:r>
              <a:rPr lang="en-US" i="1" dirty="0">
                <a:solidFill>
                  <a:srgbClr val="9D0505"/>
                </a:solidFill>
              </a:rPr>
              <a:t>externalities</a:t>
            </a:r>
            <a:r>
              <a:rPr lang="en-US" dirty="0"/>
              <a:t> have on </a:t>
            </a:r>
            <a:r>
              <a:rPr lang="en-US" i="1" dirty="0">
                <a:solidFill>
                  <a:srgbClr val="9D0505"/>
                </a:solidFill>
              </a:rPr>
              <a:t>market price </a:t>
            </a:r>
            <a:r>
              <a:rPr lang="en-US" dirty="0"/>
              <a:t>and </a:t>
            </a:r>
            <a:r>
              <a:rPr lang="en-US" i="1" dirty="0">
                <a:solidFill>
                  <a:srgbClr val="9D0505"/>
                </a:solidFill>
              </a:rPr>
              <a:t>quantity</a:t>
            </a:r>
            <a:r>
              <a:rPr lang="en-US" dirty="0"/>
              <a:t>.</a:t>
            </a:r>
          </a:p>
          <a:p>
            <a:r>
              <a:rPr lang="en-US" dirty="0"/>
              <a:t>What private solutions to externalities exist.</a:t>
            </a:r>
          </a:p>
          <a:p>
            <a:r>
              <a:rPr lang="en-US" dirty="0"/>
              <a:t>How </a:t>
            </a:r>
            <a:r>
              <a:rPr lang="en-US" i="1" dirty="0">
                <a:solidFill>
                  <a:srgbClr val="9D0505"/>
                </a:solidFill>
              </a:rPr>
              <a:t>taxes</a:t>
            </a:r>
            <a:r>
              <a:rPr lang="en-US" dirty="0"/>
              <a:t>, </a:t>
            </a:r>
            <a:r>
              <a:rPr lang="en-US" i="1" dirty="0">
                <a:solidFill>
                  <a:srgbClr val="9D0505"/>
                </a:solidFill>
              </a:rPr>
              <a:t>subsidies</a:t>
            </a:r>
            <a:r>
              <a:rPr lang="en-US" dirty="0"/>
              <a:t>, quantity </a:t>
            </a:r>
            <a:r>
              <a:rPr lang="en-US" i="1" dirty="0">
                <a:solidFill>
                  <a:srgbClr val="9D0505"/>
                </a:solidFill>
              </a:rPr>
              <a:t>regulations</a:t>
            </a:r>
            <a:r>
              <a:rPr lang="en-US" dirty="0"/>
              <a:t>, and </a:t>
            </a:r>
            <a:r>
              <a:rPr lang="en-US" i="1" dirty="0">
                <a:solidFill>
                  <a:srgbClr val="9D0505"/>
                </a:solidFill>
              </a:rPr>
              <a:t>tradable allowances </a:t>
            </a:r>
            <a:r>
              <a:rPr lang="en-US" dirty="0"/>
              <a:t>can be used to counteract an </a:t>
            </a:r>
            <a:r>
              <a:rPr lang="en-US" i="1" dirty="0">
                <a:solidFill>
                  <a:srgbClr val="9D0505"/>
                </a:solidFill>
              </a:rPr>
              <a:t>externality</a:t>
            </a:r>
            <a:r>
              <a:rPr lang="en-US" dirty="0"/>
              <a:t>.</a:t>
            </a:r>
          </a:p>
        </p:txBody>
      </p:sp>
    </p:spTree>
    <p:extLst>
      <p:ext uri="{BB962C8B-B14F-4D97-AF65-F5344CB8AC3E}">
        <p14:creationId xmlns:p14="http://schemas.microsoft.com/office/powerpoint/2010/main" val="207891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solutions to externalities III</a:t>
            </a:r>
          </a:p>
        </p:txBody>
      </p:sp>
      <p:sp>
        <p:nvSpPr>
          <p:cNvPr id="3" name="Content Placeholder 2"/>
          <p:cNvSpPr>
            <a:spLocks noGrp="1"/>
          </p:cNvSpPr>
          <p:nvPr>
            <p:ph idx="1"/>
          </p:nvPr>
        </p:nvSpPr>
        <p:spPr/>
        <p:txBody>
          <a:bodyPr>
            <a:normAutofit lnSpcReduction="10000"/>
          </a:bodyPr>
          <a:lstStyle/>
          <a:p>
            <a:r>
              <a:rPr lang="en-US" dirty="0"/>
              <a:t>Just as a </a:t>
            </a:r>
            <a:r>
              <a:rPr lang="en-US" i="1" dirty="0">
                <a:solidFill>
                  <a:srgbClr val="9D0505"/>
                </a:solidFill>
              </a:rPr>
              <a:t>tax</a:t>
            </a:r>
            <a:r>
              <a:rPr lang="en-US" dirty="0"/>
              <a:t> can counterbalance an external cost, a </a:t>
            </a:r>
            <a:r>
              <a:rPr lang="en-US" i="1" dirty="0">
                <a:solidFill>
                  <a:srgbClr val="9D0505"/>
                </a:solidFill>
              </a:rPr>
              <a:t>subsidy</a:t>
            </a:r>
            <a:r>
              <a:rPr lang="en-US" dirty="0"/>
              <a:t> can help consumers and producers capture the benefits of </a:t>
            </a:r>
            <a:r>
              <a:rPr lang="en-US" i="1" dirty="0">
                <a:solidFill>
                  <a:srgbClr val="9D0505"/>
                </a:solidFill>
              </a:rPr>
              <a:t>positive externalities</a:t>
            </a:r>
            <a:r>
              <a:rPr lang="en-US" dirty="0"/>
              <a:t>.</a:t>
            </a:r>
          </a:p>
          <a:p>
            <a:r>
              <a:rPr lang="en-US" dirty="0"/>
              <a:t>A </a:t>
            </a:r>
            <a:r>
              <a:rPr lang="en-US" i="1" dirty="0">
                <a:solidFill>
                  <a:srgbClr val="9D0505"/>
                </a:solidFill>
              </a:rPr>
              <a:t>subsidy </a:t>
            </a:r>
            <a:r>
              <a:rPr lang="en-US" dirty="0"/>
              <a:t>is applied to goods and services that cause </a:t>
            </a:r>
            <a:r>
              <a:rPr lang="en-US" i="1" dirty="0">
                <a:solidFill>
                  <a:srgbClr val="9D0505"/>
                </a:solidFill>
              </a:rPr>
              <a:t>positive externalities </a:t>
            </a:r>
            <a:r>
              <a:rPr lang="en-US" dirty="0"/>
              <a:t>to offsets the higher price and increase quantity consumed.</a:t>
            </a:r>
          </a:p>
          <a:p>
            <a:r>
              <a:rPr lang="en-US" dirty="0"/>
              <a:t>Public policies that use </a:t>
            </a:r>
            <a:r>
              <a:rPr lang="en-US" i="1" dirty="0">
                <a:solidFill>
                  <a:srgbClr val="9D0505"/>
                </a:solidFill>
              </a:rPr>
              <a:t>subsidies</a:t>
            </a:r>
            <a:r>
              <a:rPr lang="en-US" dirty="0"/>
              <a:t> to solve </a:t>
            </a:r>
            <a:r>
              <a:rPr lang="en-US" i="1" dirty="0">
                <a:solidFill>
                  <a:srgbClr val="9D0505"/>
                </a:solidFill>
              </a:rPr>
              <a:t>positive externality</a:t>
            </a:r>
            <a:r>
              <a:rPr lang="en-US" dirty="0"/>
              <a:t> are less noticeable than </a:t>
            </a:r>
            <a:r>
              <a:rPr lang="en-US" i="1" dirty="0">
                <a:solidFill>
                  <a:srgbClr val="9D0505"/>
                </a:solidFill>
              </a:rPr>
              <a:t>taxes</a:t>
            </a:r>
            <a:r>
              <a:rPr lang="en-US" dirty="0"/>
              <a:t>.</a:t>
            </a:r>
          </a:p>
        </p:txBody>
      </p:sp>
    </p:spTree>
    <p:extLst>
      <p:ext uri="{BB962C8B-B14F-4D97-AF65-F5344CB8AC3E}">
        <p14:creationId xmlns:p14="http://schemas.microsoft.com/office/powerpoint/2010/main" val="2691142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Public solutions to externalities IV</a:t>
            </a:r>
          </a:p>
        </p:txBody>
      </p:sp>
      <p:sp>
        <p:nvSpPr>
          <p:cNvPr id="105" name="Content Placeholder 1"/>
          <p:cNvSpPr txBox="1">
            <a:spLocks/>
          </p:cNvSpPr>
          <p:nvPr/>
        </p:nvSpPr>
        <p:spPr>
          <a:xfrm>
            <a:off x="457200" y="1062746"/>
            <a:ext cx="8229600" cy="82637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US" sz="2800" dirty="0"/>
              <a:t>A </a:t>
            </a:r>
            <a:r>
              <a:rPr lang="en-US" sz="2800" i="1" dirty="0">
                <a:solidFill>
                  <a:srgbClr val="9D0505"/>
                </a:solidFill>
              </a:rPr>
              <a:t>subsidy</a:t>
            </a:r>
            <a:r>
              <a:rPr lang="en-US" sz="2800" dirty="0"/>
              <a:t> can move the market equilibrium to the social optimal equilibrium.</a:t>
            </a:r>
          </a:p>
        </p:txBody>
      </p:sp>
      <p:sp>
        <p:nvSpPr>
          <p:cNvPr id="14" name="Freeform 11"/>
          <p:cNvSpPr>
            <a:spLocks/>
          </p:cNvSpPr>
          <p:nvPr/>
        </p:nvSpPr>
        <p:spPr bwMode="auto">
          <a:xfrm>
            <a:off x="1169858" y="2010828"/>
            <a:ext cx="2640142" cy="2722552"/>
          </a:xfrm>
          <a:custGeom>
            <a:avLst/>
            <a:gdLst>
              <a:gd name="T0" fmla="*/ 2130 w 2130"/>
              <a:gd name="T1" fmla="*/ 1489 h 1489"/>
              <a:gd name="T2" fmla="*/ 0 w 2130"/>
              <a:gd name="T3" fmla="*/ 1489 h 1489"/>
              <a:gd name="T4" fmla="*/ 0 w 2130"/>
              <a:gd name="T5" fmla="*/ 0 h 1489"/>
            </a:gdLst>
            <a:ahLst/>
            <a:cxnLst>
              <a:cxn ang="0">
                <a:pos x="T0" y="T1"/>
              </a:cxn>
              <a:cxn ang="0">
                <a:pos x="T2" y="T3"/>
              </a:cxn>
              <a:cxn ang="0">
                <a:pos x="T4" y="T5"/>
              </a:cxn>
            </a:cxnLst>
            <a:rect l="0" t="0" r="r" b="b"/>
            <a:pathLst>
              <a:path w="2130" h="1489">
                <a:moveTo>
                  <a:pt x="2130" y="1489"/>
                </a:moveTo>
                <a:lnTo>
                  <a:pt x="0" y="1489"/>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 name="Rectangle 12"/>
          <p:cNvSpPr>
            <a:spLocks noChangeArrowheads="1"/>
          </p:cNvSpPr>
          <p:nvPr/>
        </p:nvSpPr>
        <p:spPr bwMode="auto">
          <a:xfrm>
            <a:off x="1086811" y="476446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13"/>
          <p:cNvSpPr>
            <a:spLocks noChangeArrowheads="1"/>
          </p:cNvSpPr>
          <p:nvPr/>
        </p:nvSpPr>
        <p:spPr bwMode="auto">
          <a:xfrm>
            <a:off x="1905000" y="475097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17"/>
          <p:cNvSpPr>
            <a:spLocks noChangeArrowheads="1"/>
          </p:cNvSpPr>
          <p:nvPr/>
        </p:nvSpPr>
        <p:spPr bwMode="auto">
          <a:xfrm>
            <a:off x="700900" y="3509779"/>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Univers LT Std 57 Cn" charset="0"/>
                <a:cs typeface="Arial" pitchFamily="34" charset="0"/>
              </a:rPr>
              <a:t>   </a:t>
            </a: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19"/>
          <p:cNvSpPr>
            <a:spLocks noChangeArrowheads="1"/>
          </p:cNvSpPr>
          <p:nvPr/>
        </p:nvSpPr>
        <p:spPr bwMode="auto">
          <a:xfrm>
            <a:off x="2957221" y="4418887"/>
            <a:ext cx="56265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 MB</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0"/>
          <p:cNvSpPr>
            <a:spLocks noChangeArrowheads="1"/>
          </p:cNvSpPr>
          <p:nvPr/>
        </p:nvSpPr>
        <p:spPr bwMode="auto">
          <a:xfrm>
            <a:off x="3410930" y="4550790"/>
            <a:ext cx="586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3"/>
          <p:cNvSpPr>
            <a:spLocks noChangeArrowheads="1"/>
          </p:cNvSpPr>
          <p:nvPr/>
        </p:nvSpPr>
        <p:spPr bwMode="auto">
          <a:xfrm>
            <a:off x="2957221" y="2895795"/>
            <a:ext cx="60272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 = MC</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4"/>
          <p:cNvSpPr>
            <a:spLocks noChangeArrowheads="1"/>
          </p:cNvSpPr>
          <p:nvPr/>
        </p:nvSpPr>
        <p:spPr bwMode="auto">
          <a:xfrm>
            <a:off x="3443116" y="3047098"/>
            <a:ext cx="586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0" name="Line 37"/>
          <p:cNvSpPr>
            <a:spLocks noChangeShapeType="1"/>
          </p:cNvSpPr>
          <p:nvPr/>
        </p:nvSpPr>
        <p:spPr bwMode="auto">
          <a:xfrm>
            <a:off x="2352343" y="3464440"/>
            <a:ext cx="1239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1" name="Line 38"/>
          <p:cNvSpPr>
            <a:spLocks noChangeShapeType="1"/>
          </p:cNvSpPr>
          <p:nvPr/>
        </p:nvSpPr>
        <p:spPr bwMode="auto">
          <a:xfrm>
            <a:off x="2165179" y="3614373"/>
            <a:ext cx="0" cy="914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2" name="Line 39"/>
          <p:cNvSpPr>
            <a:spLocks noChangeShapeType="1"/>
          </p:cNvSpPr>
          <p:nvPr/>
        </p:nvSpPr>
        <p:spPr bwMode="auto">
          <a:xfrm>
            <a:off x="2165179" y="3760648"/>
            <a:ext cx="0" cy="8959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3" name="Line 40"/>
          <p:cNvSpPr>
            <a:spLocks noChangeShapeType="1"/>
          </p:cNvSpPr>
          <p:nvPr/>
        </p:nvSpPr>
        <p:spPr bwMode="auto">
          <a:xfrm>
            <a:off x="2165179" y="3905095"/>
            <a:ext cx="0" cy="914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4" name="Line 41"/>
          <p:cNvSpPr>
            <a:spLocks noChangeShapeType="1"/>
          </p:cNvSpPr>
          <p:nvPr/>
        </p:nvSpPr>
        <p:spPr bwMode="auto">
          <a:xfrm>
            <a:off x="2165179" y="4051370"/>
            <a:ext cx="0" cy="914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5" name="Line 42"/>
          <p:cNvSpPr>
            <a:spLocks noChangeShapeType="1"/>
          </p:cNvSpPr>
          <p:nvPr/>
        </p:nvSpPr>
        <p:spPr bwMode="auto">
          <a:xfrm>
            <a:off x="2165179" y="4195817"/>
            <a:ext cx="0" cy="914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6" name="Line 43"/>
          <p:cNvSpPr>
            <a:spLocks noChangeShapeType="1"/>
          </p:cNvSpPr>
          <p:nvPr/>
        </p:nvSpPr>
        <p:spPr bwMode="auto">
          <a:xfrm>
            <a:off x="2165179" y="4342092"/>
            <a:ext cx="0" cy="914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7" name="Line 44"/>
          <p:cNvSpPr>
            <a:spLocks noChangeShapeType="1"/>
          </p:cNvSpPr>
          <p:nvPr/>
        </p:nvSpPr>
        <p:spPr bwMode="auto">
          <a:xfrm>
            <a:off x="2165179" y="4486540"/>
            <a:ext cx="0" cy="914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8" name="Line 45"/>
          <p:cNvSpPr>
            <a:spLocks noChangeShapeType="1"/>
          </p:cNvSpPr>
          <p:nvPr/>
        </p:nvSpPr>
        <p:spPr bwMode="auto">
          <a:xfrm>
            <a:off x="2165179" y="4632815"/>
            <a:ext cx="0" cy="914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9" name="Line 46"/>
          <p:cNvSpPr>
            <a:spLocks noChangeShapeType="1"/>
          </p:cNvSpPr>
          <p:nvPr/>
        </p:nvSpPr>
        <p:spPr bwMode="auto">
          <a:xfrm>
            <a:off x="1169858" y="3614373"/>
            <a:ext cx="619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0" name="Line 47"/>
          <p:cNvSpPr>
            <a:spLocks noChangeShapeType="1"/>
          </p:cNvSpPr>
          <p:nvPr/>
        </p:nvSpPr>
        <p:spPr bwMode="auto">
          <a:xfrm>
            <a:off x="1269018" y="3614373"/>
            <a:ext cx="607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1" name="Line 48"/>
          <p:cNvSpPr>
            <a:spLocks noChangeShapeType="1"/>
          </p:cNvSpPr>
          <p:nvPr/>
        </p:nvSpPr>
        <p:spPr bwMode="auto">
          <a:xfrm>
            <a:off x="1366939" y="3614373"/>
            <a:ext cx="619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2" name="Line 49"/>
          <p:cNvSpPr>
            <a:spLocks noChangeShapeType="1"/>
          </p:cNvSpPr>
          <p:nvPr/>
        </p:nvSpPr>
        <p:spPr bwMode="auto">
          <a:xfrm>
            <a:off x="1466099" y="3614373"/>
            <a:ext cx="607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3" name="Line 50"/>
          <p:cNvSpPr>
            <a:spLocks noChangeShapeType="1"/>
          </p:cNvSpPr>
          <p:nvPr/>
        </p:nvSpPr>
        <p:spPr bwMode="auto">
          <a:xfrm>
            <a:off x="1564019" y="3614373"/>
            <a:ext cx="619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4" name="Line 51"/>
          <p:cNvSpPr>
            <a:spLocks noChangeShapeType="1"/>
          </p:cNvSpPr>
          <p:nvPr/>
        </p:nvSpPr>
        <p:spPr bwMode="auto">
          <a:xfrm>
            <a:off x="1663180" y="3614373"/>
            <a:ext cx="607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5" name="Line 52"/>
          <p:cNvSpPr>
            <a:spLocks noChangeShapeType="1"/>
          </p:cNvSpPr>
          <p:nvPr/>
        </p:nvSpPr>
        <p:spPr bwMode="auto">
          <a:xfrm>
            <a:off x="1761101" y="3614373"/>
            <a:ext cx="619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6" name="Line 53"/>
          <p:cNvSpPr>
            <a:spLocks noChangeShapeType="1"/>
          </p:cNvSpPr>
          <p:nvPr/>
        </p:nvSpPr>
        <p:spPr bwMode="auto">
          <a:xfrm>
            <a:off x="1860261" y="3614373"/>
            <a:ext cx="619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7" name="Line 54"/>
          <p:cNvSpPr>
            <a:spLocks noChangeShapeType="1"/>
          </p:cNvSpPr>
          <p:nvPr/>
        </p:nvSpPr>
        <p:spPr bwMode="auto">
          <a:xfrm>
            <a:off x="1958181" y="3614373"/>
            <a:ext cx="619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8" name="Line 55"/>
          <p:cNvSpPr>
            <a:spLocks noChangeShapeType="1"/>
          </p:cNvSpPr>
          <p:nvPr/>
        </p:nvSpPr>
        <p:spPr bwMode="auto">
          <a:xfrm>
            <a:off x="2057342" y="3614373"/>
            <a:ext cx="619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9" name="Line 56"/>
          <p:cNvSpPr>
            <a:spLocks noChangeShapeType="1"/>
          </p:cNvSpPr>
          <p:nvPr/>
        </p:nvSpPr>
        <p:spPr bwMode="auto">
          <a:xfrm>
            <a:off x="2155263" y="3614373"/>
            <a:ext cx="99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9" name="Rectangle 66"/>
          <p:cNvSpPr>
            <a:spLocks noChangeArrowheads="1"/>
          </p:cNvSpPr>
          <p:nvPr/>
        </p:nvSpPr>
        <p:spPr bwMode="auto">
          <a:xfrm>
            <a:off x="935591" y="1745704"/>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67"/>
          <p:cNvSpPr>
            <a:spLocks noChangeArrowheads="1"/>
          </p:cNvSpPr>
          <p:nvPr/>
        </p:nvSpPr>
        <p:spPr bwMode="auto">
          <a:xfrm>
            <a:off x="2017677" y="4967420"/>
            <a:ext cx="230191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houses painted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5" name="Line 84"/>
          <p:cNvSpPr>
            <a:spLocks noChangeShapeType="1"/>
          </p:cNvSpPr>
          <p:nvPr/>
        </p:nvSpPr>
        <p:spPr bwMode="auto">
          <a:xfrm>
            <a:off x="1169858" y="2491708"/>
            <a:ext cx="1740262" cy="1963747"/>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7" name="Line 86"/>
          <p:cNvSpPr>
            <a:spLocks noChangeShapeType="1"/>
          </p:cNvSpPr>
          <p:nvPr/>
        </p:nvSpPr>
        <p:spPr bwMode="auto">
          <a:xfrm flipV="1">
            <a:off x="1169858" y="3051212"/>
            <a:ext cx="1740262" cy="1309165"/>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 name="Rectangle 21"/>
          <p:cNvSpPr>
            <a:spLocks noChangeArrowheads="1"/>
          </p:cNvSpPr>
          <p:nvPr/>
        </p:nvSpPr>
        <p:spPr bwMode="auto">
          <a:xfrm>
            <a:off x="2957221" y="4036742"/>
            <a:ext cx="11621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Social benefit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 name="Freeform 6"/>
          <p:cNvSpPr>
            <a:spLocks/>
          </p:cNvSpPr>
          <p:nvPr/>
        </p:nvSpPr>
        <p:spPr bwMode="auto">
          <a:xfrm>
            <a:off x="1598726" y="2473424"/>
            <a:ext cx="76849" cy="100565"/>
          </a:xfrm>
          <a:custGeom>
            <a:avLst/>
            <a:gdLst>
              <a:gd name="T0" fmla="*/ 0 w 62"/>
              <a:gd name="T1" fmla="*/ 55 h 55"/>
              <a:gd name="T2" fmla="*/ 34 w 62"/>
              <a:gd name="T3" fmla="*/ 0 h 55"/>
              <a:gd name="T4" fmla="*/ 34 w 62"/>
              <a:gd name="T5" fmla="*/ 0 h 55"/>
              <a:gd name="T6" fmla="*/ 37 w 62"/>
              <a:gd name="T7" fmla="*/ 5 h 55"/>
              <a:gd name="T8" fmla="*/ 39 w 62"/>
              <a:gd name="T9" fmla="*/ 15 h 55"/>
              <a:gd name="T10" fmla="*/ 42 w 62"/>
              <a:gd name="T11" fmla="*/ 20 h 55"/>
              <a:gd name="T12" fmla="*/ 47 w 62"/>
              <a:gd name="T13" fmla="*/ 28 h 55"/>
              <a:gd name="T14" fmla="*/ 54 w 62"/>
              <a:gd name="T15" fmla="*/ 33 h 55"/>
              <a:gd name="T16" fmla="*/ 62 w 62"/>
              <a:gd name="T17" fmla="*/ 35 h 55"/>
              <a:gd name="T18" fmla="*/ 0 w 62"/>
              <a:gd name="T1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55">
                <a:moveTo>
                  <a:pt x="0" y="55"/>
                </a:moveTo>
                <a:lnTo>
                  <a:pt x="34" y="0"/>
                </a:lnTo>
                <a:lnTo>
                  <a:pt x="34" y="0"/>
                </a:lnTo>
                <a:lnTo>
                  <a:pt x="37" y="5"/>
                </a:lnTo>
                <a:lnTo>
                  <a:pt x="39" y="15"/>
                </a:lnTo>
                <a:lnTo>
                  <a:pt x="42" y="20"/>
                </a:lnTo>
                <a:lnTo>
                  <a:pt x="47" y="28"/>
                </a:lnTo>
                <a:lnTo>
                  <a:pt x="54" y="33"/>
                </a:lnTo>
                <a:lnTo>
                  <a:pt x="62" y="35"/>
                </a:lnTo>
                <a:lnTo>
                  <a:pt x="0" y="5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6" name="Line 85"/>
          <p:cNvSpPr>
            <a:spLocks noChangeShapeType="1"/>
          </p:cNvSpPr>
          <p:nvPr/>
        </p:nvSpPr>
        <p:spPr bwMode="auto">
          <a:xfrm>
            <a:off x="1169858" y="2118706"/>
            <a:ext cx="1740262" cy="1960090"/>
          </a:xfrm>
          <a:prstGeom prst="line">
            <a:avLst/>
          </a:prstGeom>
          <a:noFill/>
          <a:ln w="38100">
            <a:solidFill>
              <a:srgbClr val="E9AF8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4" name="Freeform 93"/>
          <p:cNvSpPr>
            <a:spLocks/>
          </p:cNvSpPr>
          <p:nvPr/>
        </p:nvSpPr>
        <p:spPr bwMode="auto">
          <a:xfrm>
            <a:off x="1269018" y="2341776"/>
            <a:ext cx="54538" cy="113364"/>
          </a:xfrm>
          <a:custGeom>
            <a:avLst/>
            <a:gdLst>
              <a:gd name="T0" fmla="*/ 22 w 44"/>
              <a:gd name="T1" fmla="*/ 0 h 62"/>
              <a:gd name="T2" fmla="*/ 44 w 44"/>
              <a:gd name="T3" fmla="*/ 62 h 62"/>
              <a:gd name="T4" fmla="*/ 44 w 44"/>
              <a:gd name="T5" fmla="*/ 62 h 62"/>
              <a:gd name="T6" fmla="*/ 42 w 44"/>
              <a:gd name="T7" fmla="*/ 60 h 62"/>
              <a:gd name="T8" fmla="*/ 32 w 44"/>
              <a:gd name="T9" fmla="*/ 57 h 62"/>
              <a:gd name="T10" fmla="*/ 24 w 44"/>
              <a:gd name="T11" fmla="*/ 55 h 62"/>
              <a:gd name="T12" fmla="*/ 17 w 44"/>
              <a:gd name="T13" fmla="*/ 57 h 62"/>
              <a:gd name="T14" fmla="*/ 7 w 44"/>
              <a:gd name="T15" fmla="*/ 57 h 62"/>
              <a:gd name="T16" fmla="*/ 0 w 44"/>
              <a:gd name="T17" fmla="*/ 62 h 62"/>
              <a:gd name="T18" fmla="*/ 22 w 44"/>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62">
                <a:moveTo>
                  <a:pt x="22" y="0"/>
                </a:moveTo>
                <a:lnTo>
                  <a:pt x="44" y="62"/>
                </a:lnTo>
                <a:lnTo>
                  <a:pt x="44" y="62"/>
                </a:lnTo>
                <a:lnTo>
                  <a:pt x="42" y="60"/>
                </a:lnTo>
                <a:lnTo>
                  <a:pt x="32" y="57"/>
                </a:lnTo>
                <a:lnTo>
                  <a:pt x="24" y="55"/>
                </a:lnTo>
                <a:lnTo>
                  <a:pt x="17" y="57"/>
                </a:lnTo>
                <a:lnTo>
                  <a:pt x="7" y="57"/>
                </a:lnTo>
                <a:lnTo>
                  <a:pt x="0" y="62"/>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5" name="Freeform 94"/>
          <p:cNvSpPr>
            <a:spLocks/>
          </p:cNvSpPr>
          <p:nvPr/>
        </p:nvSpPr>
        <p:spPr bwMode="auto">
          <a:xfrm>
            <a:off x="1269018" y="2341776"/>
            <a:ext cx="54538" cy="113364"/>
          </a:xfrm>
          <a:custGeom>
            <a:avLst/>
            <a:gdLst>
              <a:gd name="T0" fmla="*/ 22 w 44"/>
              <a:gd name="T1" fmla="*/ 0 h 62"/>
              <a:gd name="T2" fmla="*/ 44 w 44"/>
              <a:gd name="T3" fmla="*/ 62 h 62"/>
              <a:gd name="T4" fmla="*/ 44 w 44"/>
              <a:gd name="T5" fmla="*/ 62 h 62"/>
              <a:gd name="T6" fmla="*/ 42 w 44"/>
              <a:gd name="T7" fmla="*/ 60 h 62"/>
              <a:gd name="T8" fmla="*/ 32 w 44"/>
              <a:gd name="T9" fmla="*/ 57 h 62"/>
              <a:gd name="T10" fmla="*/ 24 w 44"/>
              <a:gd name="T11" fmla="*/ 55 h 62"/>
              <a:gd name="T12" fmla="*/ 17 w 44"/>
              <a:gd name="T13" fmla="*/ 57 h 62"/>
              <a:gd name="T14" fmla="*/ 7 w 44"/>
              <a:gd name="T15" fmla="*/ 57 h 62"/>
              <a:gd name="T16" fmla="*/ 0 w 44"/>
              <a:gd name="T17" fmla="*/ 62 h 62"/>
              <a:gd name="T18" fmla="*/ 22 w 44"/>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62">
                <a:moveTo>
                  <a:pt x="22" y="0"/>
                </a:moveTo>
                <a:lnTo>
                  <a:pt x="44" y="62"/>
                </a:lnTo>
                <a:lnTo>
                  <a:pt x="44" y="62"/>
                </a:lnTo>
                <a:lnTo>
                  <a:pt x="42" y="60"/>
                </a:lnTo>
                <a:lnTo>
                  <a:pt x="32" y="57"/>
                </a:lnTo>
                <a:lnTo>
                  <a:pt x="24" y="55"/>
                </a:lnTo>
                <a:lnTo>
                  <a:pt x="17" y="57"/>
                </a:lnTo>
                <a:lnTo>
                  <a:pt x="7" y="57"/>
                </a:lnTo>
                <a:lnTo>
                  <a:pt x="0" y="6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6" name="Line 95"/>
          <p:cNvSpPr>
            <a:spLocks noChangeShapeType="1"/>
          </p:cNvSpPr>
          <p:nvPr/>
        </p:nvSpPr>
        <p:spPr bwMode="auto">
          <a:xfrm>
            <a:off x="1296287" y="2396629"/>
            <a:ext cx="0" cy="171874"/>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7" name="Freeform 96"/>
          <p:cNvSpPr>
            <a:spLocks/>
          </p:cNvSpPr>
          <p:nvPr/>
        </p:nvSpPr>
        <p:spPr bwMode="auto">
          <a:xfrm>
            <a:off x="2137993" y="3581108"/>
            <a:ext cx="57100" cy="66176"/>
          </a:xfrm>
          <a:custGeom>
            <a:avLst/>
            <a:gdLst>
              <a:gd name="T0" fmla="*/ 35 w 35"/>
              <a:gd name="T1" fmla="*/ 20 h 38"/>
              <a:gd name="T2" fmla="*/ 35 w 35"/>
              <a:gd name="T3" fmla="*/ 20 h 38"/>
              <a:gd name="T4" fmla="*/ 35 w 35"/>
              <a:gd name="T5" fmla="*/ 25 h 38"/>
              <a:gd name="T6" fmla="*/ 30 w 35"/>
              <a:gd name="T7" fmla="*/ 33 h 38"/>
              <a:gd name="T8" fmla="*/ 25 w 35"/>
              <a:gd name="T9" fmla="*/ 35 h 38"/>
              <a:gd name="T10" fmla="*/ 18 w 35"/>
              <a:gd name="T11" fmla="*/ 38 h 38"/>
              <a:gd name="T12" fmla="*/ 18 w 35"/>
              <a:gd name="T13" fmla="*/ 38 h 38"/>
              <a:gd name="T14" fmla="*/ 10 w 35"/>
              <a:gd name="T15" fmla="*/ 35 h 38"/>
              <a:gd name="T16" fmla="*/ 5 w 35"/>
              <a:gd name="T17" fmla="*/ 33 h 38"/>
              <a:gd name="T18" fmla="*/ 0 w 35"/>
              <a:gd name="T19" fmla="*/ 25 h 38"/>
              <a:gd name="T20" fmla="*/ 0 w 35"/>
              <a:gd name="T21" fmla="*/ 20 h 38"/>
              <a:gd name="T22" fmla="*/ 0 w 35"/>
              <a:gd name="T23" fmla="*/ 20 h 38"/>
              <a:gd name="T24" fmla="*/ 0 w 35"/>
              <a:gd name="T25" fmla="*/ 13 h 38"/>
              <a:gd name="T26" fmla="*/ 5 w 35"/>
              <a:gd name="T27" fmla="*/ 8 h 38"/>
              <a:gd name="T28" fmla="*/ 10 w 35"/>
              <a:gd name="T29" fmla="*/ 3 h 38"/>
              <a:gd name="T30" fmla="*/ 18 w 35"/>
              <a:gd name="T31" fmla="*/ 0 h 38"/>
              <a:gd name="T32" fmla="*/ 18 w 35"/>
              <a:gd name="T33" fmla="*/ 0 h 38"/>
              <a:gd name="T34" fmla="*/ 25 w 35"/>
              <a:gd name="T35" fmla="*/ 3 h 38"/>
              <a:gd name="T36" fmla="*/ 30 w 35"/>
              <a:gd name="T37" fmla="*/ 8 h 38"/>
              <a:gd name="T38" fmla="*/ 35 w 35"/>
              <a:gd name="T39" fmla="*/ 13 h 38"/>
              <a:gd name="T40" fmla="*/ 35 w 35"/>
              <a:gd name="T41" fmla="*/ 20 h 38"/>
              <a:gd name="T42" fmla="*/ 35 w 35"/>
              <a:gd name="T43"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38">
                <a:moveTo>
                  <a:pt x="35" y="20"/>
                </a:moveTo>
                <a:lnTo>
                  <a:pt x="35" y="20"/>
                </a:lnTo>
                <a:lnTo>
                  <a:pt x="35" y="25"/>
                </a:lnTo>
                <a:lnTo>
                  <a:pt x="30" y="33"/>
                </a:lnTo>
                <a:lnTo>
                  <a:pt x="25" y="35"/>
                </a:lnTo>
                <a:lnTo>
                  <a:pt x="18" y="38"/>
                </a:lnTo>
                <a:lnTo>
                  <a:pt x="18" y="38"/>
                </a:lnTo>
                <a:lnTo>
                  <a:pt x="10" y="35"/>
                </a:lnTo>
                <a:lnTo>
                  <a:pt x="5" y="33"/>
                </a:lnTo>
                <a:lnTo>
                  <a:pt x="0" y="25"/>
                </a:lnTo>
                <a:lnTo>
                  <a:pt x="0" y="20"/>
                </a:lnTo>
                <a:lnTo>
                  <a:pt x="0" y="20"/>
                </a:lnTo>
                <a:lnTo>
                  <a:pt x="0" y="13"/>
                </a:lnTo>
                <a:lnTo>
                  <a:pt x="5" y="8"/>
                </a:lnTo>
                <a:lnTo>
                  <a:pt x="10" y="3"/>
                </a:lnTo>
                <a:lnTo>
                  <a:pt x="18" y="0"/>
                </a:lnTo>
                <a:lnTo>
                  <a:pt x="18" y="0"/>
                </a:lnTo>
                <a:lnTo>
                  <a:pt x="25" y="3"/>
                </a:lnTo>
                <a:lnTo>
                  <a:pt x="30" y="8"/>
                </a:lnTo>
                <a:lnTo>
                  <a:pt x="35" y="13"/>
                </a:lnTo>
                <a:lnTo>
                  <a:pt x="35" y="20"/>
                </a:lnTo>
                <a:lnTo>
                  <a:pt x="35" y="2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grpSp>
        <p:nvGrpSpPr>
          <p:cNvPr id="104" name="Group 103"/>
          <p:cNvGrpSpPr/>
          <p:nvPr/>
        </p:nvGrpSpPr>
        <p:grpSpPr>
          <a:xfrm>
            <a:off x="700900" y="3333745"/>
            <a:ext cx="1879717" cy="1631887"/>
            <a:chOff x="178059" y="3846887"/>
            <a:chExt cx="2485267" cy="2071881"/>
          </a:xfrm>
        </p:grpSpPr>
        <p:sp>
          <p:nvSpPr>
            <p:cNvPr id="17" name="Rectangle 14"/>
            <p:cNvSpPr>
              <a:spLocks noChangeArrowheads="1"/>
            </p:cNvSpPr>
            <p:nvPr/>
          </p:nvSpPr>
          <p:spPr bwMode="auto">
            <a:xfrm>
              <a:off x="2269115" y="5645235"/>
              <a:ext cx="394211" cy="273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360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18"/>
            <p:cNvSpPr>
              <a:spLocks noChangeArrowheads="1"/>
            </p:cNvSpPr>
            <p:nvPr/>
          </p:nvSpPr>
          <p:spPr bwMode="auto">
            <a:xfrm>
              <a:off x="178059" y="3846887"/>
              <a:ext cx="591316" cy="273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1,750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103" name="Group 102"/>
            <p:cNvGrpSpPr/>
            <p:nvPr/>
          </p:nvGrpSpPr>
          <p:grpSpPr>
            <a:xfrm>
              <a:off x="797790" y="3976125"/>
              <a:ext cx="1763357" cy="1627324"/>
              <a:chOff x="797790" y="3976125"/>
              <a:chExt cx="1763357" cy="1627324"/>
            </a:xfrm>
          </p:grpSpPr>
          <p:sp>
            <p:nvSpPr>
              <p:cNvPr id="12" name="Freeform 9"/>
              <p:cNvSpPr>
                <a:spLocks/>
              </p:cNvSpPr>
              <p:nvPr/>
            </p:nvSpPr>
            <p:spPr bwMode="auto">
              <a:xfrm>
                <a:off x="2456263" y="3976125"/>
                <a:ext cx="104884" cy="104465"/>
              </a:xfrm>
              <a:custGeom>
                <a:avLst/>
                <a:gdLst>
                  <a:gd name="T0" fmla="*/ 0 w 64"/>
                  <a:gd name="T1" fmla="*/ 15 h 45"/>
                  <a:gd name="T2" fmla="*/ 64 w 64"/>
                  <a:gd name="T3" fmla="*/ 0 h 45"/>
                  <a:gd name="T4" fmla="*/ 64 w 64"/>
                  <a:gd name="T5" fmla="*/ 0 h 45"/>
                  <a:gd name="T6" fmla="*/ 62 w 64"/>
                  <a:gd name="T7" fmla="*/ 3 h 45"/>
                  <a:gd name="T8" fmla="*/ 57 w 64"/>
                  <a:gd name="T9" fmla="*/ 13 h 45"/>
                  <a:gd name="T10" fmla="*/ 54 w 64"/>
                  <a:gd name="T11" fmla="*/ 20 h 45"/>
                  <a:gd name="T12" fmla="*/ 54 w 64"/>
                  <a:gd name="T13" fmla="*/ 28 h 45"/>
                  <a:gd name="T14" fmla="*/ 57 w 64"/>
                  <a:gd name="T15" fmla="*/ 35 h 45"/>
                  <a:gd name="T16" fmla="*/ 59 w 64"/>
                  <a:gd name="T17" fmla="*/ 45 h 45"/>
                  <a:gd name="T18" fmla="*/ 0 w 64"/>
                  <a:gd name="T19" fmla="*/ 1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45">
                    <a:moveTo>
                      <a:pt x="0" y="15"/>
                    </a:moveTo>
                    <a:lnTo>
                      <a:pt x="64" y="0"/>
                    </a:lnTo>
                    <a:lnTo>
                      <a:pt x="64" y="0"/>
                    </a:lnTo>
                    <a:lnTo>
                      <a:pt x="62" y="3"/>
                    </a:lnTo>
                    <a:lnTo>
                      <a:pt x="57" y="13"/>
                    </a:lnTo>
                    <a:lnTo>
                      <a:pt x="54" y="20"/>
                    </a:lnTo>
                    <a:lnTo>
                      <a:pt x="54" y="28"/>
                    </a:lnTo>
                    <a:lnTo>
                      <a:pt x="57" y="35"/>
                    </a:lnTo>
                    <a:lnTo>
                      <a:pt x="59" y="45"/>
                    </a:lnTo>
                    <a:lnTo>
                      <a:pt x="0" y="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101" name="Group 100"/>
              <p:cNvGrpSpPr/>
              <p:nvPr/>
            </p:nvGrpSpPr>
            <p:grpSpPr>
              <a:xfrm>
                <a:off x="797790" y="3977493"/>
                <a:ext cx="1613474" cy="1625956"/>
                <a:chOff x="797790" y="3977493"/>
                <a:chExt cx="1613474" cy="1625956"/>
              </a:xfrm>
            </p:grpSpPr>
            <p:sp>
              <p:nvSpPr>
                <p:cNvPr id="28" name="Line 25"/>
                <p:cNvSpPr>
                  <a:spLocks noChangeShapeType="1"/>
                </p:cNvSpPr>
                <p:nvPr/>
              </p:nvSpPr>
              <p:spPr bwMode="auto">
                <a:xfrm>
                  <a:off x="797790"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9" name="Line 26"/>
                <p:cNvSpPr>
                  <a:spLocks noChangeShapeType="1"/>
                </p:cNvSpPr>
                <p:nvPr/>
              </p:nvSpPr>
              <p:spPr bwMode="auto">
                <a:xfrm>
                  <a:off x="928894" y="4010946"/>
                  <a:ext cx="803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 name="Line 27"/>
                <p:cNvSpPr>
                  <a:spLocks noChangeShapeType="1"/>
                </p:cNvSpPr>
                <p:nvPr/>
              </p:nvSpPr>
              <p:spPr bwMode="auto">
                <a:xfrm>
                  <a:off x="1058361"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 name="Line 28"/>
                <p:cNvSpPr>
                  <a:spLocks noChangeShapeType="1"/>
                </p:cNvSpPr>
                <p:nvPr/>
              </p:nvSpPr>
              <p:spPr bwMode="auto">
                <a:xfrm>
                  <a:off x="1189465" y="4010946"/>
                  <a:ext cx="803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 name="Line 29"/>
                <p:cNvSpPr>
                  <a:spLocks noChangeShapeType="1"/>
                </p:cNvSpPr>
                <p:nvPr/>
              </p:nvSpPr>
              <p:spPr bwMode="auto">
                <a:xfrm>
                  <a:off x="1318930"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3" name="Line 30"/>
                <p:cNvSpPr>
                  <a:spLocks noChangeShapeType="1"/>
                </p:cNvSpPr>
                <p:nvPr/>
              </p:nvSpPr>
              <p:spPr bwMode="auto">
                <a:xfrm>
                  <a:off x="1450035" y="4010946"/>
                  <a:ext cx="803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 name="Line 31"/>
                <p:cNvSpPr>
                  <a:spLocks noChangeShapeType="1"/>
                </p:cNvSpPr>
                <p:nvPr/>
              </p:nvSpPr>
              <p:spPr bwMode="auto">
                <a:xfrm>
                  <a:off x="1579501"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 name="Line 32"/>
                <p:cNvSpPr>
                  <a:spLocks noChangeShapeType="1"/>
                </p:cNvSpPr>
                <p:nvPr/>
              </p:nvSpPr>
              <p:spPr bwMode="auto">
                <a:xfrm>
                  <a:off x="1710606"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6" name="Line 33"/>
                <p:cNvSpPr>
                  <a:spLocks noChangeShapeType="1"/>
                </p:cNvSpPr>
                <p:nvPr/>
              </p:nvSpPr>
              <p:spPr bwMode="auto">
                <a:xfrm>
                  <a:off x="1840071"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7" name="Line 34"/>
                <p:cNvSpPr>
                  <a:spLocks noChangeShapeType="1"/>
                </p:cNvSpPr>
                <p:nvPr/>
              </p:nvSpPr>
              <p:spPr bwMode="auto">
                <a:xfrm>
                  <a:off x="1971176"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8" name="Line 35"/>
                <p:cNvSpPr>
                  <a:spLocks noChangeShapeType="1"/>
                </p:cNvSpPr>
                <p:nvPr/>
              </p:nvSpPr>
              <p:spPr bwMode="auto">
                <a:xfrm>
                  <a:off x="2100642"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9" name="Line 36"/>
                <p:cNvSpPr>
                  <a:spLocks noChangeShapeType="1"/>
                </p:cNvSpPr>
                <p:nvPr/>
              </p:nvSpPr>
              <p:spPr bwMode="auto">
                <a:xfrm>
                  <a:off x="2231747"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0" name="Line 57"/>
                <p:cNvSpPr>
                  <a:spLocks noChangeShapeType="1"/>
                </p:cNvSpPr>
                <p:nvPr/>
              </p:nvSpPr>
              <p:spPr bwMode="auto">
                <a:xfrm>
                  <a:off x="2377600" y="4010946"/>
                  <a:ext cx="0" cy="11607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1" name="Line 58"/>
                <p:cNvSpPr>
                  <a:spLocks noChangeShapeType="1"/>
                </p:cNvSpPr>
                <p:nvPr/>
              </p:nvSpPr>
              <p:spPr bwMode="auto">
                <a:xfrm>
                  <a:off x="2377600" y="4196661"/>
                  <a:ext cx="0" cy="11375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2" name="Line 59"/>
                <p:cNvSpPr>
                  <a:spLocks noChangeShapeType="1"/>
                </p:cNvSpPr>
                <p:nvPr/>
              </p:nvSpPr>
              <p:spPr bwMode="auto">
                <a:xfrm>
                  <a:off x="2377600" y="4380054"/>
                  <a:ext cx="0" cy="11607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3" name="Line 60"/>
                <p:cNvSpPr>
                  <a:spLocks noChangeShapeType="1"/>
                </p:cNvSpPr>
                <p:nvPr/>
              </p:nvSpPr>
              <p:spPr bwMode="auto">
                <a:xfrm>
                  <a:off x="2377600" y="4565769"/>
                  <a:ext cx="0" cy="11375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4" name="Line 61"/>
                <p:cNvSpPr>
                  <a:spLocks noChangeShapeType="1"/>
                </p:cNvSpPr>
                <p:nvPr/>
              </p:nvSpPr>
              <p:spPr bwMode="auto">
                <a:xfrm>
                  <a:off x="2377600" y="4749161"/>
                  <a:ext cx="0" cy="11607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5" name="Line 62"/>
                <p:cNvSpPr>
                  <a:spLocks noChangeShapeType="1"/>
                </p:cNvSpPr>
                <p:nvPr/>
              </p:nvSpPr>
              <p:spPr bwMode="auto">
                <a:xfrm>
                  <a:off x="2377600" y="4934876"/>
                  <a:ext cx="0" cy="11607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6" name="Line 63"/>
                <p:cNvSpPr>
                  <a:spLocks noChangeShapeType="1"/>
                </p:cNvSpPr>
                <p:nvPr/>
              </p:nvSpPr>
              <p:spPr bwMode="auto">
                <a:xfrm>
                  <a:off x="2377600" y="5118270"/>
                  <a:ext cx="0" cy="11607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7" name="Line 64"/>
                <p:cNvSpPr>
                  <a:spLocks noChangeShapeType="1"/>
                </p:cNvSpPr>
                <p:nvPr/>
              </p:nvSpPr>
              <p:spPr bwMode="auto">
                <a:xfrm>
                  <a:off x="2377600" y="5303984"/>
                  <a:ext cx="0" cy="11607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8" name="Line 65"/>
                <p:cNvSpPr>
                  <a:spLocks noChangeShapeType="1"/>
                </p:cNvSpPr>
                <p:nvPr/>
              </p:nvSpPr>
              <p:spPr bwMode="auto">
                <a:xfrm>
                  <a:off x="2377600" y="5487377"/>
                  <a:ext cx="0" cy="11607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8" name="Freeform 87"/>
                <p:cNvSpPr>
                  <a:spLocks/>
                </p:cNvSpPr>
                <p:nvPr/>
              </p:nvSpPr>
              <p:spPr bwMode="auto">
                <a:xfrm>
                  <a:off x="2243218" y="5454877"/>
                  <a:ext cx="103244" cy="102143"/>
                </a:xfrm>
                <a:custGeom>
                  <a:avLst/>
                  <a:gdLst>
                    <a:gd name="T0" fmla="*/ 63 w 63"/>
                    <a:gd name="T1" fmla="*/ 22 h 44"/>
                    <a:gd name="T2" fmla="*/ 0 w 63"/>
                    <a:gd name="T3" fmla="*/ 44 h 44"/>
                    <a:gd name="T4" fmla="*/ 0 w 63"/>
                    <a:gd name="T5" fmla="*/ 44 h 44"/>
                    <a:gd name="T6" fmla="*/ 3 w 63"/>
                    <a:gd name="T7" fmla="*/ 42 h 44"/>
                    <a:gd name="T8" fmla="*/ 5 w 63"/>
                    <a:gd name="T9" fmla="*/ 32 h 44"/>
                    <a:gd name="T10" fmla="*/ 8 w 63"/>
                    <a:gd name="T11" fmla="*/ 24 h 44"/>
                    <a:gd name="T12" fmla="*/ 8 w 63"/>
                    <a:gd name="T13" fmla="*/ 17 h 44"/>
                    <a:gd name="T14" fmla="*/ 5 w 63"/>
                    <a:gd name="T15" fmla="*/ 7 h 44"/>
                    <a:gd name="T16" fmla="*/ 0 w 63"/>
                    <a:gd name="T17" fmla="*/ 0 h 44"/>
                    <a:gd name="T18" fmla="*/ 63 w 63"/>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44">
                      <a:moveTo>
                        <a:pt x="63" y="22"/>
                      </a:moveTo>
                      <a:lnTo>
                        <a:pt x="0" y="44"/>
                      </a:lnTo>
                      <a:lnTo>
                        <a:pt x="0" y="44"/>
                      </a:lnTo>
                      <a:lnTo>
                        <a:pt x="3" y="42"/>
                      </a:lnTo>
                      <a:lnTo>
                        <a:pt x="5" y="32"/>
                      </a:lnTo>
                      <a:lnTo>
                        <a:pt x="8" y="24"/>
                      </a:lnTo>
                      <a:lnTo>
                        <a:pt x="8" y="17"/>
                      </a:lnTo>
                      <a:lnTo>
                        <a:pt x="5" y="7"/>
                      </a:lnTo>
                      <a:lnTo>
                        <a:pt x="0" y="0"/>
                      </a:lnTo>
                      <a:lnTo>
                        <a:pt x="63"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9" name="Freeform 88"/>
                <p:cNvSpPr>
                  <a:spLocks/>
                </p:cNvSpPr>
                <p:nvPr/>
              </p:nvSpPr>
              <p:spPr bwMode="auto">
                <a:xfrm>
                  <a:off x="2243218" y="5454877"/>
                  <a:ext cx="103244" cy="102143"/>
                </a:xfrm>
                <a:custGeom>
                  <a:avLst/>
                  <a:gdLst>
                    <a:gd name="T0" fmla="*/ 63 w 63"/>
                    <a:gd name="T1" fmla="*/ 22 h 44"/>
                    <a:gd name="T2" fmla="*/ 0 w 63"/>
                    <a:gd name="T3" fmla="*/ 44 h 44"/>
                    <a:gd name="T4" fmla="*/ 0 w 63"/>
                    <a:gd name="T5" fmla="*/ 44 h 44"/>
                    <a:gd name="T6" fmla="*/ 3 w 63"/>
                    <a:gd name="T7" fmla="*/ 42 h 44"/>
                    <a:gd name="T8" fmla="*/ 5 w 63"/>
                    <a:gd name="T9" fmla="*/ 32 h 44"/>
                    <a:gd name="T10" fmla="*/ 8 w 63"/>
                    <a:gd name="T11" fmla="*/ 24 h 44"/>
                    <a:gd name="T12" fmla="*/ 8 w 63"/>
                    <a:gd name="T13" fmla="*/ 17 h 44"/>
                    <a:gd name="T14" fmla="*/ 5 w 63"/>
                    <a:gd name="T15" fmla="*/ 7 h 44"/>
                    <a:gd name="T16" fmla="*/ 0 w 63"/>
                    <a:gd name="T17" fmla="*/ 0 h 44"/>
                    <a:gd name="T18" fmla="*/ 63 w 63"/>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44">
                      <a:moveTo>
                        <a:pt x="63" y="22"/>
                      </a:moveTo>
                      <a:lnTo>
                        <a:pt x="0" y="44"/>
                      </a:lnTo>
                      <a:lnTo>
                        <a:pt x="0" y="44"/>
                      </a:lnTo>
                      <a:lnTo>
                        <a:pt x="3" y="42"/>
                      </a:lnTo>
                      <a:lnTo>
                        <a:pt x="5" y="32"/>
                      </a:lnTo>
                      <a:lnTo>
                        <a:pt x="8" y="24"/>
                      </a:lnTo>
                      <a:lnTo>
                        <a:pt x="8" y="17"/>
                      </a:lnTo>
                      <a:lnTo>
                        <a:pt x="5" y="7"/>
                      </a:lnTo>
                      <a:lnTo>
                        <a:pt x="0" y="0"/>
                      </a:lnTo>
                      <a:lnTo>
                        <a:pt x="63"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0" name="Line 89"/>
                <p:cNvSpPr>
                  <a:spLocks noChangeShapeType="1"/>
                </p:cNvSpPr>
                <p:nvPr/>
              </p:nvSpPr>
              <p:spPr bwMode="auto">
                <a:xfrm flipH="1">
                  <a:off x="2141612" y="5505948"/>
                  <a:ext cx="158964"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99" name="Group 98"/>
                <p:cNvGrpSpPr/>
                <p:nvPr/>
              </p:nvGrpSpPr>
              <p:grpSpPr>
                <a:xfrm>
                  <a:off x="838760" y="4028358"/>
                  <a:ext cx="121961" cy="153068"/>
                  <a:chOff x="838760" y="4028358"/>
                  <a:chExt cx="121961" cy="153068"/>
                </a:xfrm>
              </p:grpSpPr>
              <p:sp>
                <p:nvSpPr>
                  <p:cNvPr id="81" name="Freeform 90"/>
                  <p:cNvSpPr>
                    <a:spLocks/>
                  </p:cNvSpPr>
                  <p:nvPr/>
                </p:nvSpPr>
                <p:spPr bwMode="auto">
                  <a:xfrm>
                    <a:off x="889539" y="4028358"/>
                    <a:ext cx="71182" cy="92857"/>
                  </a:xfrm>
                  <a:custGeom>
                    <a:avLst/>
                    <a:gdLst>
                      <a:gd name="T0" fmla="*/ 15 w 27"/>
                      <a:gd name="T1" fmla="*/ 0 h 40"/>
                      <a:gd name="T2" fmla="*/ 27 w 27"/>
                      <a:gd name="T3" fmla="*/ 40 h 40"/>
                      <a:gd name="T4" fmla="*/ 27 w 27"/>
                      <a:gd name="T5" fmla="*/ 40 h 40"/>
                      <a:gd name="T6" fmla="*/ 20 w 27"/>
                      <a:gd name="T7" fmla="*/ 35 h 40"/>
                      <a:gd name="T8" fmla="*/ 10 w 27"/>
                      <a:gd name="T9" fmla="*/ 35 h 40"/>
                      <a:gd name="T10" fmla="*/ 0 w 27"/>
                      <a:gd name="T11" fmla="*/ 40 h 40"/>
                      <a:gd name="T12" fmla="*/ 15 w 27"/>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27" h="40">
                        <a:moveTo>
                          <a:pt x="15" y="0"/>
                        </a:moveTo>
                        <a:lnTo>
                          <a:pt x="27" y="40"/>
                        </a:lnTo>
                        <a:lnTo>
                          <a:pt x="27" y="40"/>
                        </a:lnTo>
                        <a:lnTo>
                          <a:pt x="20" y="35"/>
                        </a:lnTo>
                        <a:lnTo>
                          <a:pt x="10" y="35"/>
                        </a:lnTo>
                        <a:lnTo>
                          <a:pt x="0" y="4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2" name="Freeform 91"/>
                  <p:cNvSpPr>
                    <a:spLocks/>
                  </p:cNvSpPr>
                  <p:nvPr/>
                </p:nvSpPr>
                <p:spPr bwMode="auto">
                  <a:xfrm>
                    <a:off x="838760" y="4034160"/>
                    <a:ext cx="44247" cy="92857"/>
                  </a:xfrm>
                  <a:custGeom>
                    <a:avLst/>
                    <a:gdLst>
                      <a:gd name="T0" fmla="*/ 15 w 27"/>
                      <a:gd name="T1" fmla="*/ 0 h 40"/>
                      <a:gd name="T2" fmla="*/ 27 w 27"/>
                      <a:gd name="T3" fmla="*/ 40 h 40"/>
                      <a:gd name="T4" fmla="*/ 27 w 27"/>
                      <a:gd name="T5" fmla="*/ 40 h 40"/>
                      <a:gd name="T6" fmla="*/ 20 w 27"/>
                      <a:gd name="T7" fmla="*/ 35 h 40"/>
                      <a:gd name="T8" fmla="*/ 10 w 27"/>
                      <a:gd name="T9" fmla="*/ 35 h 40"/>
                      <a:gd name="T10" fmla="*/ 0 w 27"/>
                      <a:gd name="T11" fmla="*/ 40 h 40"/>
                      <a:gd name="T12" fmla="*/ 15 w 27"/>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27" h="40">
                        <a:moveTo>
                          <a:pt x="15" y="0"/>
                        </a:moveTo>
                        <a:lnTo>
                          <a:pt x="27" y="40"/>
                        </a:lnTo>
                        <a:lnTo>
                          <a:pt x="27" y="40"/>
                        </a:lnTo>
                        <a:lnTo>
                          <a:pt x="20" y="35"/>
                        </a:lnTo>
                        <a:lnTo>
                          <a:pt x="10" y="35"/>
                        </a:lnTo>
                        <a:lnTo>
                          <a:pt x="0" y="40"/>
                        </a:lnTo>
                        <a:lnTo>
                          <a:pt x="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3" name="Line 92"/>
                  <p:cNvSpPr>
                    <a:spLocks noChangeShapeType="1"/>
                  </p:cNvSpPr>
                  <p:nvPr/>
                </p:nvSpPr>
                <p:spPr bwMode="auto">
                  <a:xfrm flipH="1">
                    <a:off x="920189" y="4082346"/>
                    <a:ext cx="6969" cy="9908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sp>
              <p:nvSpPr>
                <p:cNvPr id="88" name="Freeform 97"/>
                <p:cNvSpPr>
                  <a:spLocks/>
                </p:cNvSpPr>
                <p:nvPr/>
              </p:nvSpPr>
              <p:spPr bwMode="auto">
                <a:xfrm>
                  <a:off x="2341504" y="3977493"/>
                  <a:ext cx="69760" cy="80802"/>
                </a:xfrm>
                <a:custGeom>
                  <a:avLst/>
                  <a:gdLst>
                    <a:gd name="T0" fmla="*/ 37 w 37"/>
                    <a:gd name="T1" fmla="*/ 20 h 38"/>
                    <a:gd name="T2" fmla="*/ 37 w 37"/>
                    <a:gd name="T3" fmla="*/ 20 h 38"/>
                    <a:gd name="T4" fmla="*/ 34 w 37"/>
                    <a:gd name="T5" fmla="*/ 28 h 38"/>
                    <a:gd name="T6" fmla="*/ 32 w 37"/>
                    <a:gd name="T7" fmla="*/ 33 h 38"/>
                    <a:gd name="T8" fmla="*/ 24 w 37"/>
                    <a:gd name="T9" fmla="*/ 35 h 38"/>
                    <a:gd name="T10" fmla="*/ 19 w 37"/>
                    <a:gd name="T11" fmla="*/ 38 h 38"/>
                    <a:gd name="T12" fmla="*/ 19 w 37"/>
                    <a:gd name="T13" fmla="*/ 38 h 38"/>
                    <a:gd name="T14" fmla="*/ 12 w 37"/>
                    <a:gd name="T15" fmla="*/ 35 h 38"/>
                    <a:gd name="T16" fmla="*/ 4 w 37"/>
                    <a:gd name="T17" fmla="*/ 33 h 38"/>
                    <a:gd name="T18" fmla="*/ 2 w 37"/>
                    <a:gd name="T19" fmla="*/ 28 h 38"/>
                    <a:gd name="T20" fmla="*/ 0 w 37"/>
                    <a:gd name="T21" fmla="*/ 20 h 38"/>
                    <a:gd name="T22" fmla="*/ 0 w 37"/>
                    <a:gd name="T23" fmla="*/ 20 h 38"/>
                    <a:gd name="T24" fmla="*/ 2 w 37"/>
                    <a:gd name="T25" fmla="*/ 13 h 38"/>
                    <a:gd name="T26" fmla="*/ 4 w 37"/>
                    <a:gd name="T27" fmla="*/ 8 h 38"/>
                    <a:gd name="T28" fmla="*/ 12 w 37"/>
                    <a:gd name="T29" fmla="*/ 3 h 38"/>
                    <a:gd name="T30" fmla="*/ 19 w 37"/>
                    <a:gd name="T31" fmla="*/ 0 h 38"/>
                    <a:gd name="T32" fmla="*/ 19 w 37"/>
                    <a:gd name="T33" fmla="*/ 0 h 38"/>
                    <a:gd name="T34" fmla="*/ 24 w 37"/>
                    <a:gd name="T35" fmla="*/ 3 h 38"/>
                    <a:gd name="T36" fmla="*/ 32 w 37"/>
                    <a:gd name="T37" fmla="*/ 8 h 38"/>
                    <a:gd name="T38" fmla="*/ 34 w 37"/>
                    <a:gd name="T39" fmla="*/ 13 h 38"/>
                    <a:gd name="T40" fmla="*/ 37 w 37"/>
                    <a:gd name="T41" fmla="*/ 20 h 38"/>
                    <a:gd name="T42" fmla="*/ 37 w 37"/>
                    <a:gd name="T43"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8">
                      <a:moveTo>
                        <a:pt x="37" y="20"/>
                      </a:moveTo>
                      <a:lnTo>
                        <a:pt x="37" y="20"/>
                      </a:lnTo>
                      <a:lnTo>
                        <a:pt x="34" y="28"/>
                      </a:lnTo>
                      <a:lnTo>
                        <a:pt x="32" y="33"/>
                      </a:lnTo>
                      <a:lnTo>
                        <a:pt x="24" y="35"/>
                      </a:lnTo>
                      <a:lnTo>
                        <a:pt x="19" y="38"/>
                      </a:lnTo>
                      <a:lnTo>
                        <a:pt x="19" y="38"/>
                      </a:lnTo>
                      <a:lnTo>
                        <a:pt x="12" y="35"/>
                      </a:lnTo>
                      <a:lnTo>
                        <a:pt x="4" y="33"/>
                      </a:lnTo>
                      <a:lnTo>
                        <a:pt x="2" y="28"/>
                      </a:lnTo>
                      <a:lnTo>
                        <a:pt x="0" y="20"/>
                      </a:lnTo>
                      <a:lnTo>
                        <a:pt x="0" y="20"/>
                      </a:lnTo>
                      <a:lnTo>
                        <a:pt x="2" y="13"/>
                      </a:lnTo>
                      <a:lnTo>
                        <a:pt x="4" y="8"/>
                      </a:lnTo>
                      <a:lnTo>
                        <a:pt x="12" y="3"/>
                      </a:lnTo>
                      <a:lnTo>
                        <a:pt x="19" y="0"/>
                      </a:lnTo>
                      <a:lnTo>
                        <a:pt x="19" y="0"/>
                      </a:lnTo>
                      <a:lnTo>
                        <a:pt x="24" y="3"/>
                      </a:lnTo>
                      <a:lnTo>
                        <a:pt x="32" y="8"/>
                      </a:lnTo>
                      <a:lnTo>
                        <a:pt x="34" y="13"/>
                      </a:lnTo>
                      <a:lnTo>
                        <a:pt x="37" y="20"/>
                      </a:lnTo>
                      <a:lnTo>
                        <a:pt x="37" y="2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grpSp>
        </p:grpSp>
      </p:grpSp>
      <p:sp>
        <p:nvSpPr>
          <p:cNvPr id="106" name="Rectangle 41"/>
          <p:cNvSpPr>
            <a:spLocks noChangeArrowheads="1"/>
          </p:cNvSpPr>
          <p:nvPr/>
        </p:nvSpPr>
        <p:spPr bwMode="auto">
          <a:xfrm>
            <a:off x="1425402" y="2287862"/>
            <a:ext cx="7069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External</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benefit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0" name="Freeform 11"/>
          <p:cNvSpPr>
            <a:spLocks/>
          </p:cNvSpPr>
          <p:nvPr/>
        </p:nvSpPr>
        <p:spPr bwMode="auto">
          <a:xfrm>
            <a:off x="5259793" y="2043104"/>
            <a:ext cx="2640142" cy="2722552"/>
          </a:xfrm>
          <a:custGeom>
            <a:avLst/>
            <a:gdLst>
              <a:gd name="T0" fmla="*/ 2130 w 2130"/>
              <a:gd name="T1" fmla="*/ 1489 h 1489"/>
              <a:gd name="T2" fmla="*/ 0 w 2130"/>
              <a:gd name="T3" fmla="*/ 1489 h 1489"/>
              <a:gd name="T4" fmla="*/ 0 w 2130"/>
              <a:gd name="T5" fmla="*/ 0 h 1489"/>
            </a:gdLst>
            <a:ahLst/>
            <a:cxnLst>
              <a:cxn ang="0">
                <a:pos x="T0" y="T1"/>
              </a:cxn>
              <a:cxn ang="0">
                <a:pos x="T2" y="T3"/>
              </a:cxn>
              <a:cxn ang="0">
                <a:pos x="T4" y="T5"/>
              </a:cxn>
            </a:cxnLst>
            <a:rect l="0" t="0" r="r" b="b"/>
            <a:pathLst>
              <a:path w="2130" h="1489">
                <a:moveTo>
                  <a:pt x="2130" y="1489"/>
                </a:moveTo>
                <a:lnTo>
                  <a:pt x="0" y="1489"/>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1" name="Rectangle 12"/>
          <p:cNvSpPr>
            <a:spLocks noChangeArrowheads="1"/>
          </p:cNvSpPr>
          <p:nvPr/>
        </p:nvSpPr>
        <p:spPr bwMode="auto">
          <a:xfrm>
            <a:off x="5176746" y="479673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2" name="Rectangle 13"/>
          <p:cNvSpPr>
            <a:spLocks noChangeArrowheads="1"/>
          </p:cNvSpPr>
          <p:nvPr/>
        </p:nvSpPr>
        <p:spPr bwMode="auto">
          <a:xfrm>
            <a:off x="6028955" y="477822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3" name="Rectangle 17"/>
          <p:cNvSpPr>
            <a:spLocks noChangeArrowheads="1"/>
          </p:cNvSpPr>
          <p:nvPr/>
        </p:nvSpPr>
        <p:spPr bwMode="auto">
          <a:xfrm>
            <a:off x="4790835" y="3542055"/>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Univers LT Std 57 Cn" charset="0"/>
                <a:cs typeface="Arial" pitchFamily="34" charset="0"/>
              </a:rPr>
              <a:t>   </a:t>
            </a: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4" name="Rectangle 19"/>
          <p:cNvSpPr>
            <a:spLocks noChangeArrowheads="1"/>
          </p:cNvSpPr>
          <p:nvPr/>
        </p:nvSpPr>
        <p:spPr bwMode="auto">
          <a:xfrm>
            <a:off x="7047156" y="4451163"/>
            <a:ext cx="56265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 MB</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5" name="Rectangle 20"/>
          <p:cNvSpPr>
            <a:spLocks noChangeArrowheads="1"/>
          </p:cNvSpPr>
          <p:nvPr/>
        </p:nvSpPr>
        <p:spPr bwMode="auto">
          <a:xfrm>
            <a:off x="7500865" y="4583066"/>
            <a:ext cx="586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6" name="Rectangle 23"/>
          <p:cNvSpPr>
            <a:spLocks noChangeArrowheads="1"/>
          </p:cNvSpPr>
          <p:nvPr/>
        </p:nvSpPr>
        <p:spPr bwMode="auto">
          <a:xfrm>
            <a:off x="7047156" y="2928071"/>
            <a:ext cx="60272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 = MC</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7" name="Rectangle 24"/>
          <p:cNvSpPr>
            <a:spLocks noChangeArrowheads="1"/>
          </p:cNvSpPr>
          <p:nvPr/>
        </p:nvSpPr>
        <p:spPr bwMode="auto">
          <a:xfrm>
            <a:off x="7498362" y="3063832"/>
            <a:ext cx="586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2" name="Line 37"/>
          <p:cNvSpPr>
            <a:spLocks noChangeShapeType="1"/>
          </p:cNvSpPr>
          <p:nvPr/>
        </p:nvSpPr>
        <p:spPr bwMode="auto">
          <a:xfrm>
            <a:off x="6442278" y="3496716"/>
            <a:ext cx="1239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07" name="Line 38"/>
          <p:cNvSpPr>
            <a:spLocks noChangeShapeType="1"/>
          </p:cNvSpPr>
          <p:nvPr/>
        </p:nvSpPr>
        <p:spPr bwMode="auto">
          <a:xfrm>
            <a:off x="6255114" y="3646649"/>
            <a:ext cx="0" cy="914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08" name="Line 39"/>
          <p:cNvSpPr>
            <a:spLocks noChangeShapeType="1"/>
          </p:cNvSpPr>
          <p:nvPr/>
        </p:nvSpPr>
        <p:spPr bwMode="auto">
          <a:xfrm>
            <a:off x="6255114" y="3792924"/>
            <a:ext cx="0" cy="8959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09" name="Line 40"/>
          <p:cNvSpPr>
            <a:spLocks noChangeShapeType="1"/>
          </p:cNvSpPr>
          <p:nvPr/>
        </p:nvSpPr>
        <p:spPr bwMode="auto">
          <a:xfrm>
            <a:off x="6255114" y="3937371"/>
            <a:ext cx="0" cy="914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0" name="Line 41"/>
          <p:cNvSpPr>
            <a:spLocks noChangeShapeType="1"/>
          </p:cNvSpPr>
          <p:nvPr/>
        </p:nvSpPr>
        <p:spPr bwMode="auto">
          <a:xfrm>
            <a:off x="6255114" y="4083646"/>
            <a:ext cx="0" cy="914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1" name="Line 42"/>
          <p:cNvSpPr>
            <a:spLocks noChangeShapeType="1"/>
          </p:cNvSpPr>
          <p:nvPr/>
        </p:nvSpPr>
        <p:spPr bwMode="auto">
          <a:xfrm>
            <a:off x="6255114" y="4228093"/>
            <a:ext cx="0" cy="914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2" name="Line 43"/>
          <p:cNvSpPr>
            <a:spLocks noChangeShapeType="1"/>
          </p:cNvSpPr>
          <p:nvPr/>
        </p:nvSpPr>
        <p:spPr bwMode="auto">
          <a:xfrm>
            <a:off x="6255114" y="4374368"/>
            <a:ext cx="0" cy="914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3" name="Line 44"/>
          <p:cNvSpPr>
            <a:spLocks noChangeShapeType="1"/>
          </p:cNvSpPr>
          <p:nvPr/>
        </p:nvSpPr>
        <p:spPr bwMode="auto">
          <a:xfrm>
            <a:off x="6255114" y="4518816"/>
            <a:ext cx="0" cy="914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4" name="Line 45"/>
          <p:cNvSpPr>
            <a:spLocks noChangeShapeType="1"/>
          </p:cNvSpPr>
          <p:nvPr/>
        </p:nvSpPr>
        <p:spPr bwMode="auto">
          <a:xfrm>
            <a:off x="6255114" y="4665091"/>
            <a:ext cx="0" cy="914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5" name="Line 46"/>
          <p:cNvSpPr>
            <a:spLocks noChangeShapeType="1"/>
          </p:cNvSpPr>
          <p:nvPr/>
        </p:nvSpPr>
        <p:spPr bwMode="auto">
          <a:xfrm>
            <a:off x="5259793" y="3646649"/>
            <a:ext cx="619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6" name="Line 47"/>
          <p:cNvSpPr>
            <a:spLocks noChangeShapeType="1"/>
          </p:cNvSpPr>
          <p:nvPr/>
        </p:nvSpPr>
        <p:spPr bwMode="auto">
          <a:xfrm>
            <a:off x="5358953" y="3646649"/>
            <a:ext cx="607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7" name="Line 48"/>
          <p:cNvSpPr>
            <a:spLocks noChangeShapeType="1"/>
          </p:cNvSpPr>
          <p:nvPr/>
        </p:nvSpPr>
        <p:spPr bwMode="auto">
          <a:xfrm>
            <a:off x="5456874" y="3646649"/>
            <a:ext cx="619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8" name="Line 49"/>
          <p:cNvSpPr>
            <a:spLocks noChangeShapeType="1"/>
          </p:cNvSpPr>
          <p:nvPr/>
        </p:nvSpPr>
        <p:spPr bwMode="auto">
          <a:xfrm>
            <a:off x="5556034" y="3646649"/>
            <a:ext cx="607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9" name="Line 50"/>
          <p:cNvSpPr>
            <a:spLocks noChangeShapeType="1"/>
          </p:cNvSpPr>
          <p:nvPr/>
        </p:nvSpPr>
        <p:spPr bwMode="auto">
          <a:xfrm>
            <a:off x="5653954" y="3646649"/>
            <a:ext cx="619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0" name="Line 51"/>
          <p:cNvSpPr>
            <a:spLocks noChangeShapeType="1"/>
          </p:cNvSpPr>
          <p:nvPr/>
        </p:nvSpPr>
        <p:spPr bwMode="auto">
          <a:xfrm>
            <a:off x="5753115" y="3646649"/>
            <a:ext cx="607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1" name="Line 52"/>
          <p:cNvSpPr>
            <a:spLocks noChangeShapeType="1"/>
          </p:cNvSpPr>
          <p:nvPr/>
        </p:nvSpPr>
        <p:spPr bwMode="auto">
          <a:xfrm>
            <a:off x="5851036" y="3646649"/>
            <a:ext cx="619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2" name="Line 53"/>
          <p:cNvSpPr>
            <a:spLocks noChangeShapeType="1"/>
          </p:cNvSpPr>
          <p:nvPr/>
        </p:nvSpPr>
        <p:spPr bwMode="auto">
          <a:xfrm>
            <a:off x="5950196" y="3646649"/>
            <a:ext cx="619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3" name="Line 54"/>
          <p:cNvSpPr>
            <a:spLocks noChangeShapeType="1"/>
          </p:cNvSpPr>
          <p:nvPr/>
        </p:nvSpPr>
        <p:spPr bwMode="auto">
          <a:xfrm>
            <a:off x="6048116" y="3646649"/>
            <a:ext cx="619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4" name="Line 55"/>
          <p:cNvSpPr>
            <a:spLocks noChangeShapeType="1"/>
          </p:cNvSpPr>
          <p:nvPr/>
        </p:nvSpPr>
        <p:spPr bwMode="auto">
          <a:xfrm>
            <a:off x="6147277" y="3646649"/>
            <a:ext cx="619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5" name="Line 56"/>
          <p:cNvSpPr>
            <a:spLocks noChangeShapeType="1"/>
          </p:cNvSpPr>
          <p:nvPr/>
        </p:nvSpPr>
        <p:spPr bwMode="auto">
          <a:xfrm>
            <a:off x="6245198" y="3646649"/>
            <a:ext cx="99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6" name="Rectangle 66"/>
          <p:cNvSpPr>
            <a:spLocks noChangeArrowheads="1"/>
          </p:cNvSpPr>
          <p:nvPr/>
        </p:nvSpPr>
        <p:spPr bwMode="auto">
          <a:xfrm>
            <a:off x="5025526" y="1777980"/>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7" name="Rectangle 67"/>
          <p:cNvSpPr>
            <a:spLocks noChangeArrowheads="1"/>
          </p:cNvSpPr>
          <p:nvPr/>
        </p:nvSpPr>
        <p:spPr bwMode="auto">
          <a:xfrm>
            <a:off x="6107612" y="4999696"/>
            <a:ext cx="230191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houses painted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8" name="Line 84"/>
          <p:cNvSpPr>
            <a:spLocks noChangeShapeType="1"/>
          </p:cNvSpPr>
          <p:nvPr/>
        </p:nvSpPr>
        <p:spPr bwMode="auto">
          <a:xfrm>
            <a:off x="5259793" y="2523984"/>
            <a:ext cx="1740262" cy="1963747"/>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9" name="Line 86"/>
          <p:cNvSpPr>
            <a:spLocks noChangeShapeType="1"/>
          </p:cNvSpPr>
          <p:nvPr/>
        </p:nvSpPr>
        <p:spPr bwMode="auto">
          <a:xfrm flipV="1">
            <a:off x="5259793" y="3083488"/>
            <a:ext cx="1740262" cy="1309165"/>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130" name="Group 129"/>
          <p:cNvGrpSpPr/>
          <p:nvPr/>
        </p:nvGrpSpPr>
        <p:grpSpPr>
          <a:xfrm>
            <a:off x="5259793" y="2150982"/>
            <a:ext cx="2816491" cy="2133480"/>
            <a:chOff x="797790" y="2302372"/>
            <a:chExt cx="3723820" cy="2708715"/>
          </a:xfrm>
        </p:grpSpPr>
        <p:sp>
          <p:nvSpPr>
            <p:cNvPr id="168" name="Rectangle 21"/>
            <p:cNvSpPr>
              <a:spLocks noChangeArrowheads="1"/>
            </p:cNvSpPr>
            <p:nvPr/>
          </p:nvSpPr>
          <p:spPr bwMode="auto">
            <a:xfrm>
              <a:off x="3160950" y="4737554"/>
              <a:ext cx="1360660" cy="273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 + Subsidy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170" name="Group 169"/>
            <p:cNvGrpSpPr/>
            <p:nvPr/>
          </p:nvGrpSpPr>
          <p:grpSpPr>
            <a:xfrm>
              <a:off x="797790" y="2302372"/>
              <a:ext cx="2300886" cy="2488575"/>
              <a:chOff x="797790" y="2302372"/>
              <a:chExt cx="2300886" cy="2488575"/>
            </a:xfrm>
          </p:grpSpPr>
          <p:sp>
            <p:nvSpPr>
              <p:cNvPr id="171" name="Freeform 6"/>
              <p:cNvSpPr>
                <a:spLocks/>
              </p:cNvSpPr>
              <p:nvPr/>
            </p:nvSpPr>
            <p:spPr bwMode="auto">
              <a:xfrm>
                <a:off x="1364817" y="2752730"/>
                <a:ext cx="101606" cy="127679"/>
              </a:xfrm>
              <a:custGeom>
                <a:avLst/>
                <a:gdLst>
                  <a:gd name="T0" fmla="*/ 0 w 62"/>
                  <a:gd name="T1" fmla="*/ 55 h 55"/>
                  <a:gd name="T2" fmla="*/ 34 w 62"/>
                  <a:gd name="T3" fmla="*/ 0 h 55"/>
                  <a:gd name="T4" fmla="*/ 34 w 62"/>
                  <a:gd name="T5" fmla="*/ 0 h 55"/>
                  <a:gd name="T6" fmla="*/ 37 w 62"/>
                  <a:gd name="T7" fmla="*/ 5 h 55"/>
                  <a:gd name="T8" fmla="*/ 39 w 62"/>
                  <a:gd name="T9" fmla="*/ 15 h 55"/>
                  <a:gd name="T10" fmla="*/ 42 w 62"/>
                  <a:gd name="T11" fmla="*/ 20 h 55"/>
                  <a:gd name="T12" fmla="*/ 47 w 62"/>
                  <a:gd name="T13" fmla="*/ 28 h 55"/>
                  <a:gd name="T14" fmla="*/ 54 w 62"/>
                  <a:gd name="T15" fmla="*/ 33 h 55"/>
                  <a:gd name="T16" fmla="*/ 62 w 62"/>
                  <a:gd name="T17" fmla="*/ 35 h 55"/>
                  <a:gd name="T18" fmla="*/ 0 w 62"/>
                  <a:gd name="T1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55">
                    <a:moveTo>
                      <a:pt x="0" y="55"/>
                    </a:moveTo>
                    <a:lnTo>
                      <a:pt x="34" y="0"/>
                    </a:lnTo>
                    <a:lnTo>
                      <a:pt x="34" y="0"/>
                    </a:lnTo>
                    <a:lnTo>
                      <a:pt x="37" y="5"/>
                    </a:lnTo>
                    <a:lnTo>
                      <a:pt x="39" y="15"/>
                    </a:lnTo>
                    <a:lnTo>
                      <a:pt x="42" y="20"/>
                    </a:lnTo>
                    <a:lnTo>
                      <a:pt x="47" y="28"/>
                    </a:lnTo>
                    <a:lnTo>
                      <a:pt x="54" y="33"/>
                    </a:lnTo>
                    <a:lnTo>
                      <a:pt x="62" y="35"/>
                    </a:lnTo>
                    <a:lnTo>
                      <a:pt x="0" y="5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72" name="Line 85"/>
              <p:cNvSpPr>
                <a:spLocks noChangeShapeType="1"/>
              </p:cNvSpPr>
              <p:nvPr/>
            </p:nvSpPr>
            <p:spPr bwMode="auto">
              <a:xfrm>
                <a:off x="797790" y="2302372"/>
                <a:ext cx="2300886" cy="2488575"/>
              </a:xfrm>
              <a:prstGeom prst="line">
                <a:avLst/>
              </a:prstGeom>
              <a:noFill/>
              <a:ln w="38100">
                <a:solidFill>
                  <a:srgbClr val="E9AF8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3" name="Freeform 93"/>
              <p:cNvSpPr>
                <a:spLocks/>
              </p:cNvSpPr>
              <p:nvPr/>
            </p:nvSpPr>
            <p:spPr bwMode="auto">
              <a:xfrm>
                <a:off x="928894" y="2585587"/>
                <a:ext cx="72108" cy="143929"/>
              </a:xfrm>
              <a:custGeom>
                <a:avLst/>
                <a:gdLst>
                  <a:gd name="T0" fmla="*/ 22 w 44"/>
                  <a:gd name="T1" fmla="*/ 0 h 62"/>
                  <a:gd name="T2" fmla="*/ 44 w 44"/>
                  <a:gd name="T3" fmla="*/ 62 h 62"/>
                  <a:gd name="T4" fmla="*/ 44 w 44"/>
                  <a:gd name="T5" fmla="*/ 62 h 62"/>
                  <a:gd name="T6" fmla="*/ 42 w 44"/>
                  <a:gd name="T7" fmla="*/ 60 h 62"/>
                  <a:gd name="T8" fmla="*/ 32 w 44"/>
                  <a:gd name="T9" fmla="*/ 57 h 62"/>
                  <a:gd name="T10" fmla="*/ 24 w 44"/>
                  <a:gd name="T11" fmla="*/ 55 h 62"/>
                  <a:gd name="T12" fmla="*/ 17 w 44"/>
                  <a:gd name="T13" fmla="*/ 57 h 62"/>
                  <a:gd name="T14" fmla="*/ 7 w 44"/>
                  <a:gd name="T15" fmla="*/ 57 h 62"/>
                  <a:gd name="T16" fmla="*/ 0 w 44"/>
                  <a:gd name="T17" fmla="*/ 62 h 62"/>
                  <a:gd name="T18" fmla="*/ 22 w 44"/>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62">
                    <a:moveTo>
                      <a:pt x="22" y="0"/>
                    </a:moveTo>
                    <a:lnTo>
                      <a:pt x="44" y="62"/>
                    </a:lnTo>
                    <a:lnTo>
                      <a:pt x="44" y="62"/>
                    </a:lnTo>
                    <a:lnTo>
                      <a:pt x="42" y="60"/>
                    </a:lnTo>
                    <a:lnTo>
                      <a:pt x="32" y="57"/>
                    </a:lnTo>
                    <a:lnTo>
                      <a:pt x="24" y="55"/>
                    </a:lnTo>
                    <a:lnTo>
                      <a:pt x="17" y="57"/>
                    </a:lnTo>
                    <a:lnTo>
                      <a:pt x="7" y="57"/>
                    </a:lnTo>
                    <a:lnTo>
                      <a:pt x="0" y="62"/>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74" name="Freeform 94"/>
              <p:cNvSpPr>
                <a:spLocks/>
              </p:cNvSpPr>
              <p:nvPr/>
            </p:nvSpPr>
            <p:spPr bwMode="auto">
              <a:xfrm>
                <a:off x="928894" y="2585587"/>
                <a:ext cx="72108" cy="143929"/>
              </a:xfrm>
              <a:custGeom>
                <a:avLst/>
                <a:gdLst>
                  <a:gd name="T0" fmla="*/ 22 w 44"/>
                  <a:gd name="T1" fmla="*/ 0 h 62"/>
                  <a:gd name="T2" fmla="*/ 44 w 44"/>
                  <a:gd name="T3" fmla="*/ 62 h 62"/>
                  <a:gd name="T4" fmla="*/ 44 w 44"/>
                  <a:gd name="T5" fmla="*/ 62 h 62"/>
                  <a:gd name="T6" fmla="*/ 42 w 44"/>
                  <a:gd name="T7" fmla="*/ 60 h 62"/>
                  <a:gd name="T8" fmla="*/ 32 w 44"/>
                  <a:gd name="T9" fmla="*/ 57 h 62"/>
                  <a:gd name="T10" fmla="*/ 24 w 44"/>
                  <a:gd name="T11" fmla="*/ 55 h 62"/>
                  <a:gd name="T12" fmla="*/ 17 w 44"/>
                  <a:gd name="T13" fmla="*/ 57 h 62"/>
                  <a:gd name="T14" fmla="*/ 7 w 44"/>
                  <a:gd name="T15" fmla="*/ 57 h 62"/>
                  <a:gd name="T16" fmla="*/ 0 w 44"/>
                  <a:gd name="T17" fmla="*/ 62 h 62"/>
                  <a:gd name="T18" fmla="*/ 22 w 44"/>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62">
                    <a:moveTo>
                      <a:pt x="22" y="0"/>
                    </a:moveTo>
                    <a:lnTo>
                      <a:pt x="44" y="62"/>
                    </a:lnTo>
                    <a:lnTo>
                      <a:pt x="44" y="62"/>
                    </a:lnTo>
                    <a:lnTo>
                      <a:pt x="42" y="60"/>
                    </a:lnTo>
                    <a:lnTo>
                      <a:pt x="32" y="57"/>
                    </a:lnTo>
                    <a:lnTo>
                      <a:pt x="24" y="55"/>
                    </a:lnTo>
                    <a:lnTo>
                      <a:pt x="17" y="57"/>
                    </a:lnTo>
                    <a:lnTo>
                      <a:pt x="7" y="57"/>
                    </a:lnTo>
                    <a:lnTo>
                      <a:pt x="0" y="6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75" name="Line 95"/>
              <p:cNvSpPr>
                <a:spLocks noChangeShapeType="1"/>
              </p:cNvSpPr>
              <p:nvPr/>
            </p:nvSpPr>
            <p:spPr bwMode="auto">
              <a:xfrm>
                <a:off x="964948" y="2655230"/>
                <a:ext cx="0" cy="218215"/>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grpSp>
      <p:sp>
        <p:nvSpPr>
          <p:cNvPr id="131" name="Freeform 96"/>
          <p:cNvSpPr>
            <a:spLocks/>
          </p:cNvSpPr>
          <p:nvPr/>
        </p:nvSpPr>
        <p:spPr bwMode="auto">
          <a:xfrm>
            <a:off x="6227928" y="3613384"/>
            <a:ext cx="57100" cy="66176"/>
          </a:xfrm>
          <a:custGeom>
            <a:avLst/>
            <a:gdLst>
              <a:gd name="T0" fmla="*/ 35 w 35"/>
              <a:gd name="T1" fmla="*/ 20 h 38"/>
              <a:gd name="T2" fmla="*/ 35 w 35"/>
              <a:gd name="T3" fmla="*/ 20 h 38"/>
              <a:gd name="T4" fmla="*/ 35 w 35"/>
              <a:gd name="T5" fmla="*/ 25 h 38"/>
              <a:gd name="T6" fmla="*/ 30 w 35"/>
              <a:gd name="T7" fmla="*/ 33 h 38"/>
              <a:gd name="T8" fmla="*/ 25 w 35"/>
              <a:gd name="T9" fmla="*/ 35 h 38"/>
              <a:gd name="T10" fmla="*/ 18 w 35"/>
              <a:gd name="T11" fmla="*/ 38 h 38"/>
              <a:gd name="T12" fmla="*/ 18 w 35"/>
              <a:gd name="T13" fmla="*/ 38 h 38"/>
              <a:gd name="T14" fmla="*/ 10 w 35"/>
              <a:gd name="T15" fmla="*/ 35 h 38"/>
              <a:gd name="T16" fmla="*/ 5 w 35"/>
              <a:gd name="T17" fmla="*/ 33 h 38"/>
              <a:gd name="T18" fmla="*/ 0 w 35"/>
              <a:gd name="T19" fmla="*/ 25 h 38"/>
              <a:gd name="T20" fmla="*/ 0 w 35"/>
              <a:gd name="T21" fmla="*/ 20 h 38"/>
              <a:gd name="T22" fmla="*/ 0 w 35"/>
              <a:gd name="T23" fmla="*/ 20 h 38"/>
              <a:gd name="T24" fmla="*/ 0 w 35"/>
              <a:gd name="T25" fmla="*/ 13 h 38"/>
              <a:gd name="T26" fmla="*/ 5 w 35"/>
              <a:gd name="T27" fmla="*/ 8 h 38"/>
              <a:gd name="T28" fmla="*/ 10 w 35"/>
              <a:gd name="T29" fmla="*/ 3 h 38"/>
              <a:gd name="T30" fmla="*/ 18 w 35"/>
              <a:gd name="T31" fmla="*/ 0 h 38"/>
              <a:gd name="T32" fmla="*/ 18 w 35"/>
              <a:gd name="T33" fmla="*/ 0 h 38"/>
              <a:gd name="T34" fmla="*/ 25 w 35"/>
              <a:gd name="T35" fmla="*/ 3 h 38"/>
              <a:gd name="T36" fmla="*/ 30 w 35"/>
              <a:gd name="T37" fmla="*/ 8 h 38"/>
              <a:gd name="T38" fmla="*/ 35 w 35"/>
              <a:gd name="T39" fmla="*/ 13 h 38"/>
              <a:gd name="T40" fmla="*/ 35 w 35"/>
              <a:gd name="T41" fmla="*/ 20 h 38"/>
              <a:gd name="T42" fmla="*/ 35 w 35"/>
              <a:gd name="T43"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38">
                <a:moveTo>
                  <a:pt x="35" y="20"/>
                </a:moveTo>
                <a:lnTo>
                  <a:pt x="35" y="20"/>
                </a:lnTo>
                <a:lnTo>
                  <a:pt x="35" y="25"/>
                </a:lnTo>
                <a:lnTo>
                  <a:pt x="30" y="33"/>
                </a:lnTo>
                <a:lnTo>
                  <a:pt x="25" y="35"/>
                </a:lnTo>
                <a:lnTo>
                  <a:pt x="18" y="38"/>
                </a:lnTo>
                <a:lnTo>
                  <a:pt x="18" y="38"/>
                </a:lnTo>
                <a:lnTo>
                  <a:pt x="10" y="35"/>
                </a:lnTo>
                <a:lnTo>
                  <a:pt x="5" y="33"/>
                </a:lnTo>
                <a:lnTo>
                  <a:pt x="0" y="25"/>
                </a:lnTo>
                <a:lnTo>
                  <a:pt x="0" y="20"/>
                </a:lnTo>
                <a:lnTo>
                  <a:pt x="0" y="20"/>
                </a:lnTo>
                <a:lnTo>
                  <a:pt x="0" y="13"/>
                </a:lnTo>
                <a:lnTo>
                  <a:pt x="5" y="8"/>
                </a:lnTo>
                <a:lnTo>
                  <a:pt x="10" y="3"/>
                </a:lnTo>
                <a:lnTo>
                  <a:pt x="18" y="0"/>
                </a:lnTo>
                <a:lnTo>
                  <a:pt x="18" y="0"/>
                </a:lnTo>
                <a:lnTo>
                  <a:pt x="25" y="3"/>
                </a:lnTo>
                <a:lnTo>
                  <a:pt x="30" y="8"/>
                </a:lnTo>
                <a:lnTo>
                  <a:pt x="35" y="13"/>
                </a:lnTo>
                <a:lnTo>
                  <a:pt x="35" y="20"/>
                </a:lnTo>
                <a:lnTo>
                  <a:pt x="35" y="2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grpSp>
        <p:nvGrpSpPr>
          <p:cNvPr id="132" name="Group 131"/>
          <p:cNvGrpSpPr/>
          <p:nvPr/>
        </p:nvGrpSpPr>
        <p:grpSpPr>
          <a:xfrm>
            <a:off x="4790835" y="3366021"/>
            <a:ext cx="1911850" cy="1631986"/>
            <a:chOff x="178059" y="3846887"/>
            <a:chExt cx="2527752" cy="2072007"/>
          </a:xfrm>
        </p:grpSpPr>
        <p:sp>
          <p:nvSpPr>
            <p:cNvPr id="134" name="Rectangle 14"/>
            <p:cNvSpPr>
              <a:spLocks noChangeArrowheads="1"/>
            </p:cNvSpPr>
            <p:nvPr/>
          </p:nvSpPr>
          <p:spPr bwMode="auto">
            <a:xfrm>
              <a:off x="2311600" y="5645361"/>
              <a:ext cx="394211" cy="273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360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5" name="Rectangle 18"/>
            <p:cNvSpPr>
              <a:spLocks noChangeArrowheads="1"/>
            </p:cNvSpPr>
            <p:nvPr/>
          </p:nvSpPr>
          <p:spPr bwMode="auto">
            <a:xfrm>
              <a:off x="178059" y="3846887"/>
              <a:ext cx="591316" cy="273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1,750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136" name="Group 135"/>
            <p:cNvGrpSpPr/>
            <p:nvPr/>
          </p:nvGrpSpPr>
          <p:grpSpPr>
            <a:xfrm>
              <a:off x="797790" y="3976125"/>
              <a:ext cx="1763357" cy="1627324"/>
              <a:chOff x="797790" y="3976125"/>
              <a:chExt cx="1763357" cy="1627324"/>
            </a:xfrm>
          </p:grpSpPr>
          <p:sp>
            <p:nvSpPr>
              <p:cNvPr id="137" name="Freeform 9"/>
              <p:cNvSpPr>
                <a:spLocks/>
              </p:cNvSpPr>
              <p:nvPr/>
            </p:nvSpPr>
            <p:spPr bwMode="auto">
              <a:xfrm>
                <a:off x="2456263" y="3976125"/>
                <a:ext cx="104884" cy="104465"/>
              </a:xfrm>
              <a:custGeom>
                <a:avLst/>
                <a:gdLst>
                  <a:gd name="T0" fmla="*/ 0 w 64"/>
                  <a:gd name="T1" fmla="*/ 15 h 45"/>
                  <a:gd name="T2" fmla="*/ 64 w 64"/>
                  <a:gd name="T3" fmla="*/ 0 h 45"/>
                  <a:gd name="T4" fmla="*/ 64 w 64"/>
                  <a:gd name="T5" fmla="*/ 0 h 45"/>
                  <a:gd name="T6" fmla="*/ 62 w 64"/>
                  <a:gd name="T7" fmla="*/ 3 h 45"/>
                  <a:gd name="T8" fmla="*/ 57 w 64"/>
                  <a:gd name="T9" fmla="*/ 13 h 45"/>
                  <a:gd name="T10" fmla="*/ 54 w 64"/>
                  <a:gd name="T11" fmla="*/ 20 h 45"/>
                  <a:gd name="T12" fmla="*/ 54 w 64"/>
                  <a:gd name="T13" fmla="*/ 28 h 45"/>
                  <a:gd name="T14" fmla="*/ 57 w 64"/>
                  <a:gd name="T15" fmla="*/ 35 h 45"/>
                  <a:gd name="T16" fmla="*/ 59 w 64"/>
                  <a:gd name="T17" fmla="*/ 45 h 45"/>
                  <a:gd name="T18" fmla="*/ 0 w 64"/>
                  <a:gd name="T19" fmla="*/ 1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45">
                    <a:moveTo>
                      <a:pt x="0" y="15"/>
                    </a:moveTo>
                    <a:lnTo>
                      <a:pt x="64" y="0"/>
                    </a:lnTo>
                    <a:lnTo>
                      <a:pt x="64" y="0"/>
                    </a:lnTo>
                    <a:lnTo>
                      <a:pt x="62" y="3"/>
                    </a:lnTo>
                    <a:lnTo>
                      <a:pt x="57" y="13"/>
                    </a:lnTo>
                    <a:lnTo>
                      <a:pt x="54" y="20"/>
                    </a:lnTo>
                    <a:lnTo>
                      <a:pt x="54" y="28"/>
                    </a:lnTo>
                    <a:lnTo>
                      <a:pt x="57" y="35"/>
                    </a:lnTo>
                    <a:lnTo>
                      <a:pt x="59" y="45"/>
                    </a:lnTo>
                    <a:lnTo>
                      <a:pt x="0" y="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138" name="Group 137"/>
              <p:cNvGrpSpPr/>
              <p:nvPr/>
            </p:nvGrpSpPr>
            <p:grpSpPr>
              <a:xfrm>
                <a:off x="797790" y="3977493"/>
                <a:ext cx="1613474" cy="1625956"/>
                <a:chOff x="797790" y="3977493"/>
                <a:chExt cx="1613474" cy="1625956"/>
              </a:xfrm>
            </p:grpSpPr>
            <p:sp>
              <p:nvSpPr>
                <p:cNvPr id="139" name="Line 25"/>
                <p:cNvSpPr>
                  <a:spLocks noChangeShapeType="1"/>
                </p:cNvSpPr>
                <p:nvPr/>
              </p:nvSpPr>
              <p:spPr bwMode="auto">
                <a:xfrm>
                  <a:off x="797790"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0" name="Line 26"/>
                <p:cNvSpPr>
                  <a:spLocks noChangeShapeType="1"/>
                </p:cNvSpPr>
                <p:nvPr/>
              </p:nvSpPr>
              <p:spPr bwMode="auto">
                <a:xfrm>
                  <a:off x="928894" y="4010946"/>
                  <a:ext cx="803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1" name="Line 27"/>
                <p:cNvSpPr>
                  <a:spLocks noChangeShapeType="1"/>
                </p:cNvSpPr>
                <p:nvPr/>
              </p:nvSpPr>
              <p:spPr bwMode="auto">
                <a:xfrm>
                  <a:off x="1058361"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2" name="Line 28"/>
                <p:cNvSpPr>
                  <a:spLocks noChangeShapeType="1"/>
                </p:cNvSpPr>
                <p:nvPr/>
              </p:nvSpPr>
              <p:spPr bwMode="auto">
                <a:xfrm>
                  <a:off x="1189465" y="4010946"/>
                  <a:ext cx="803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3" name="Line 29"/>
                <p:cNvSpPr>
                  <a:spLocks noChangeShapeType="1"/>
                </p:cNvSpPr>
                <p:nvPr/>
              </p:nvSpPr>
              <p:spPr bwMode="auto">
                <a:xfrm>
                  <a:off x="1318930"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4" name="Line 30"/>
                <p:cNvSpPr>
                  <a:spLocks noChangeShapeType="1"/>
                </p:cNvSpPr>
                <p:nvPr/>
              </p:nvSpPr>
              <p:spPr bwMode="auto">
                <a:xfrm>
                  <a:off x="1450035" y="4010946"/>
                  <a:ext cx="803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5" name="Line 31"/>
                <p:cNvSpPr>
                  <a:spLocks noChangeShapeType="1"/>
                </p:cNvSpPr>
                <p:nvPr/>
              </p:nvSpPr>
              <p:spPr bwMode="auto">
                <a:xfrm>
                  <a:off x="1579501"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6" name="Line 32"/>
                <p:cNvSpPr>
                  <a:spLocks noChangeShapeType="1"/>
                </p:cNvSpPr>
                <p:nvPr/>
              </p:nvSpPr>
              <p:spPr bwMode="auto">
                <a:xfrm>
                  <a:off x="1710606"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7" name="Line 33"/>
                <p:cNvSpPr>
                  <a:spLocks noChangeShapeType="1"/>
                </p:cNvSpPr>
                <p:nvPr/>
              </p:nvSpPr>
              <p:spPr bwMode="auto">
                <a:xfrm>
                  <a:off x="1840071"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8" name="Line 34"/>
                <p:cNvSpPr>
                  <a:spLocks noChangeShapeType="1"/>
                </p:cNvSpPr>
                <p:nvPr/>
              </p:nvSpPr>
              <p:spPr bwMode="auto">
                <a:xfrm>
                  <a:off x="1971176"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9" name="Line 35"/>
                <p:cNvSpPr>
                  <a:spLocks noChangeShapeType="1"/>
                </p:cNvSpPr>
                <p:nvPr/>
              </p:nvSpPr>
              <p:spPr bwMode="auto">
                <a:xfrm>
                  <a:off x="2100642"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0" name="Line 36"/>
                <p:cNvSpPr>
                  <a:spLocks noChangeShapeType="1"/>
                </p:cNvSpPr>
                <p:nvPr/>
              </p:nvSpPr>
              <p:spPr bwMode="auto">
                <a:xfrm>
                  <a:off x="2231747" y="4010946"/>
                  <a:ext cx="819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1" name="Line 57"/>
                <p:cNvSpPr>
                  <a:spLocks noChangeShapeType="1"/>
                </p:cNvSpPr>
                <p:nvPr/>
              </p:nvSpPr>
              <p:spPr bwMode="auto">
                <a:xfrm>
                  <a:off x="2377600" y="4010946"/>
                  <a:ext cx="0" cy="11607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2" name="Line 58"/>
                <p:cNvSpPr>
                  <a:spLocks noChangeShapeType="1"/>
                </p:cNvSpPr>
                <p:nvPr/>
              </p:nvSpPr>
              <p:spPr bwMode="auto">
                <a:xfrm>
                  <a:off x="2377600" y="4196661"/>
                  <a:ext cx="0" cy="11375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3" name="Line 59"/>
                <p:cNvSpPr>
                  <a:spLocks noChangeShapeType="1"/>
                </p:cNvSpPr>
                <p:nvPr/>
              </p:nvSpPr>
              <p:spPr bwMode="auto">
                <a:xfrm>
                  <a:off x="2377600" y="4380054"/>
                  <a:ext cx="0" cy="11607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4" name="Line 60"/>
                <p:cNvSpPr>
                  <a:spLocks noChangeShapeType="1"/>
                </p:cNvSpPr>
                <p:nvPr/>
              </p:nvSpPr>
              <p:spPr bwMode="auto">
                <a:xfrm>
                  <a:off x="2377600" y="4565769"/>
                  <a:ext cx="0" cy="11375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5" name="Line 61"/>
                <p:cNvSpPr>
                  <a:spLocks noChangeShapeType="1"/>
                </p:cNvSpPr>
                <p:nvPr/>
              </p:nvSpPr>
              <p:spPr bwMode="auto">
                <a:xfrm>
                  <a:off x="2377600" y="4749161"/>
                  <a:ext cx="0" cy="11607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6" name="Line 62"/>
                <p:cNvSpPr>
                  <a:spLocks noChangeShapeType="1"/>
                </p:cNvSpPr>
                <p:nvPr/>
              </p:nvSpPr>
              <p:spPr bwMode="auto">
                <a:xfrm>
                  <a:off x="2377600" y="4934876"/>
                  <a:ext cx="0" cy="11607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7" name="Line 63"/>
                <p:cNvSpPr>
                  <a:spLocks noChangeShapeType="1"/>
                </p:cNvSpPr>
                <p:nvPr/>
              </p:nvSpPr>
              <p:spPr bwMode="auto">
                <a:xfrm>
                  <a:off x="2377600" y="5118270"/>
                  <a:ext cx="0" cy="11607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8" name="Line 64"/>
                <p:cNvSpPr>
                  <a:spLocks noChangeShapeType="1"/>
                </p:cNvSpPr>
                <p:nvPr/>
              </p:nvSpPr>
              <p:spPr bwMode="auto">
                <a:xfrm>
                  <a:off x="2377600" y="5303984"/>
                  <a:ext cx="0" cy="11607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9" name="Line 65"/>
                <p:cNvSpPr>
                  <a:spLocks noChangeShapeType="1"/>
                </p:cNvSpPr>
                <p:nvPr/>
              </p:nvSpPr>
              <p:spPr bwMode="auto">
                <a:xfrm>
                  <a:off x="2377600" y="5487377"/>
                  <a:ext cx="0" cy="11607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0" name="Freeform 87"/>
                <p:cNvSpPr>
                  <a:spLocks/>
                </p:cNvSpPr>
                <p:nvPr/>
              </p:nvSpPr>
              <p:spPr bwMode="auto">
                <a:xfrm>
                  <a:off x="2243218" y="5454877"/>
                  <a:ext cx="103244" cy="102143"/>
                </a:xfrm>
                <a:custGeom>
                  <a:avLst/>
                  <a:gdLst>
                    <a:gd name="T0" fmla="*/ 63 w 63"/>
                    <a:gd name="T1" fmla="*/ 22 h 44"/>
                    <a:gd name="T2" fmla="*/ 0 w 63"/>
                    <a:gd name="T3" fmla="*/ 44 h 44"/>
                    <a:gd name="T4" fmla="*/ 0 w 63"/>
                    <a:gd name="T5" fmla="*/ 44 h 44"/>
                    <a:gd name="T6" fmla="*/ 3 w 63"/>
                    <a:gd name="T7" fmla="*/ 42 h 44"/>
                    <a:gd name="T8" fmla="*/ 5 w 63"/>
                    <a:gd name="T9" fmla="*/ 32 h 44"/>
                    <a:gd name="T10" fmla="*/ 8 w 63"/>
                    <a:gd name="T11" fmla="*/ 24 h 44"/>
                    <a:gd name="T12" fmla="*/ 8 w 63"/>
                    <a:gd name="T13" fmla="*/ 17 h 44"/>
                    <a:gd name="T14" fmla="*/ 5 w 63"/>
                    <a:gd name="T15" fmla="*/ 7 h 44"/>
                    <a:gd name="T16" fmla="*/ 0 w 63"/>
                    <a:gd name="T17" fmla="*/ 0 h 44"/>
                    <a:gd name="T18" fmla="*/ 63 w 63"/>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44">
                      <a:moveTo>
                        <a:pt x="63" y="22"/>
                      </a:moveTo>
                      <a:lnTo>
                        <a:pt x="0" y="44"/>
                      </a:lnTo>
                      <a:lnTo>
                        <a:pt x="0" y="44"/>
                      </a:lnTo>
                      <a:lnTo>
                        <a:pt x="3" y="42"/>
                      </a:lnTo>
                      <a:lnTo>
                        <a:pt x="5" y="32"/>
                      </a:lnTo>
                      <a:lnTo>
                        <a:pt x="8" y="24"/>
                      </a:lnTo>
                      <a:lnTo>
                        <a:pt x="8" y="17"/>
                      </a:lnTo>
                      <a:lnTo>
                        <a:pt x="5" y="7"/>
                      </a:lnTo>
                      <a:lnTo>
                        <a:pt x="0" y="0"/>
                      </a:lnTo>
                      <a:lnTo>
                        <a:pt x="63"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61" name="Freeform 88"/>
                <p:cNvSpPr>
                  <a:spLocks/>
                </p:cNvSpPr>
                <p:nvPr/>
              </p:nvSpPr>
              <p:spPr bwMode="auto">
                <a:xfrm>
                  <a:off x="2243218" y="5454877"/>
                  <a:ext cx="103244" cy="102143"/>
                </a:xfrm>
                <a:custGeom>
                  <a:avLst/>
                  <a:gdLst>
                    <a:gd name="T0" fmla="*/ 63 w 63"/>
                    <a:gd name="T1" fmla="*/ 22 h 44"/>
                    <a:gd name="T2" fmla="*/ 0 w 63"/>
                    <a:gd name="T3" fmla="*/ 44 h 44"/>
                    <a:gd name="T4" fmla="*/ 0 w 63"/>
                    <a:gd name="T5" fmla="*/ 44 h 44"/>
                    <a:gd name="T6" fmla="*/ 3 w 63"/>
                    <a:gd name="T7" fmla="*/ 42 h 44"/>
                    <a:gd name="T8" fmla="*/ 5 w 63"/>
                    <a:gd name="T9" fmla="*/ 32 h 44"/>
                    <a:gd name="T10" fmla="*/ 8 w 63"/>
                    <a:gd name="T11" fmla="*/ 24 h 44"/>
                    <a:gd name="T12" fmla="*/ 8 w 63"/>
                    <a:gd name="T13" fmla="*/ 17 h 44"/>
                    <a:gd name="T14" fmla="*/ 5 w 63"/>
                    <a:gd name="T15" fmla="*/ 7 h 44"/>
                    <a:gd name="T16" fmla="*/ 0 w 63"/>
                    <a:gd name="T17" fmla="*/ 0 h 44"/>
                    <a:gd name="T18" fmla="*/ 63 w 63"/>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44">
                      <a:moveTo>
                        <a:pt x="63" y="22"/>
                      </a:moveTo>
                      <a:lnTo>
                        <a:pt x="0" y="44"/>
                      </a:lnTo>
                      <a:lnTo>
                        <a:pt x="0" y="44"/>
                      </a:lnTo>
                      <a:lnTo>
                        <a:pt x="3" y="42"/>
                      </a:lnTo>
                      <a:lnTo>
                        <a:pt x="5" y="32"/>
                      </a:lnTo>
                      <a:lnTo>
                        <a:pt x="8" y="24"/>
                      </a:lnTo>
                      <a:lnTo>
                        <a:pt x="8" y="17"/>
                      </a:lnTo>
                      <a:lnTo>
                        <a:pt x="5" y="7"/>
                      </a:lnTo>
                      <a:lnTo>
                        <a:pt x="0" y="0"/>
                      </a:lnTo>
                      <a:lnTo>
                        <a:pt x="63"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62" name="Line 89"/>
                <p:cNvSpPr>
                  <a:spLocks noChangeShapeType="1"/>
                </p:cNvSpPr>
                <p:nvPr/>
              </p:nvSpPr>
              <p:spPr bwMode="auto">
                <a:xfrm flipH="1">
                  <a:off x="2141612" y="5505948"/>
                  <a:ext cx="158964"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163" name="Group 162"/>
                <p:cNvGrpSpPr/>
                <p:nvPr/>
              </p:nvGrpSpPr>
              <p:grpSpPr>
                <a:xfrm>
                  <a:off x="838760" y="4026260"/>
                  <a:ext cx="141568" cy="150641"/>
                  <a:chOff x="838760" y="4026260"/>
                  <a:chExt cx="141568" cy="150641"/>
                </a:xfrm>
              </p:grpSpPr>
              <p:sp>
                <p:nvSpPr>
                  <p:cNvPr id="165" name="Freeform 90"/>
                  <p:cNvSpPr>
                    <a:spLocks/>
                  </p:cNvSpPr>
                  <p:nvPr/>
                </p:nvSpPr>
                <p:spPr bwMode="auto">
                  <a:xfrm>
                    <a:off x="919881" y="4026260"/>
                    <a:ext cx="60447" cy="92858"/>
                  </a:xfrm>
                  <a:custGeom>
                    <a:avLst/>
                    <a:gdLst>
                      <a:gd name="T0" fmla="*/ 15 w 27"/>
                      <a:gd name="T1" fmla="*/ 0 h 40"/>
                      <a:gd name="T2" fmla="*/ 27 w 27"/>
                      <a:gd name="T3" fmla="*/ 40 h 40"/>
                      <a:gd name="T4" fmla="*/ 27 w 27"/>
                      <a:gd name="T5" fmla="*/ 40 h 40"/>
                      <a:gd name="T6" fmla="*/ 20 w 27"/>
                      <a:gd name="T7" fmla="*/ 35 h 40"/>
                      <a:gd name="T8" fmla="*/ 10 w 27"/>
                      <a:gd name="T9" fmla="*/ 35 h 40"/>
                      <a:gd name="T10" fmla="*/ 0 w 27"/>
                      <a:gd name="T11" fmla="*/ 40 h 40"/>
                      <a:gd name="T12" fmla="*/ 15 w 27"/>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27" h="40">
                        <a:moveTo>
                          <a:pt x="15" y="0"/>
                        </a:moveTo>
                        <a:lnTo>
                          <a:pt x="27" y="40"/>
                        </a:lnTo>
                        <a:lnTo>
                          <a:pt x="27" y="40"/>
                        </a:lnTo>
                        <a:lnTo>
                          <a:pt x="20" y="35"/>
                        </a:lnTo>
                        <a:lnTo>
                          <a:pt x="10" y="35"/>
                        </a:lnTo>
                        <a:lnTo>
                          <a:pt x="0" y="4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66" name="Freeform 91"/>
                  <p:cNvSpPr>
                    <a:spLocks/>
                  </p:cNvSpPr>
                  <p:nvPr/>
                </p:nvSpPr>
                <p:spPr bwMode="auto">
                  <a:xfrm>
                    <a:off x="838760" y="4034160"/>
                    <a:ext cx="44247" cy="92857"/>
                  </a:xfrm>
                  <a:custGeom>
                    <a:avLst/>
                    <a:gdLst>
                      <a:gd name="T0" fmla="*/ 15 w 27"/>
                      <a:gd name="T1" fmla="*/ 0 h 40"/>
                      <a:gd name="T2" fmla="*/ 27 w 27"/>
                      <a:gd name="T3" fmla="*/ 40 h 40"/>
                      <a:gd name="T4" fmla="*/ 27 w 27"/>
                      <a:gd name="T5" fmla="*/ 40 h 40"/>
                      <a:gd name="T6" fmla="*/ 20 w 27"/>
                      <a:gd name="T7" fmla="*/ 35 h 40"/>
                      <a:gd name="T8" fmla="*/ 10 w 27"/>
                      <a:gd name="T9" fmla="*/ 35 h 40"/>
                      <a:gd name="T10" fmla="*/ 0 w 27"/>
                      <a:gd name="T11" fmla="*/ 40 h 40"/>
                      <a:gd name="T12" fmla="*/ 15 w 27"/>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27" h="40">
                        <a:moveTo>
                          <a:pt x="15" y="0"/>
                        </a:moveTo>
                        <a:lnTo>
                          <a:pt x="27" y="40"/>
                        </a:lnTo>
                        <a:lnTo>
                          <a:pt x="27" y="40"/>
                        </a:lnTo>
                        <a:lnTo>
                          <a:pt x="20" y="35"/>
                        </a:lnTo>
                        <a:lnTo>
                          <a:pt x="10" y="35"/>
                        </a:lnTo>
                        <a:lnTo>
                          <a:pt x="0" y="40"/>
                        </a:lnTo>
                        <a:lnTo>
                          <a:pt x="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67" name="Line 92"/>
                  <p:cNvSpPr>
                    <a:spLocks noChangeShapeType="1"/>
                  </p:cNvSpPr>
                  <p:nvPr/>
                </p:nvSpPr>
                <p:spPr bwMode="auto">
                  <a:xfrm>
                    <a:off x="950104" y="4084042"/>
                    <a:ext cx="0" cy="92859"/>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sp>
              <p:nvSpPr>
                <p:cNvPr id="164" name="Freeform 97"/>
                <p:cNvSpPr>
                  <a:spLocks/>
                </p:cNvSpPr>
                <p:nvPr/>
              </p:nvSpPr>
              <p:spPr bwMode="auto">
                <a:xfrm>
                  <a:off x="2341504" y="3977493"/>
                  <a:ext cx="69760" cy="80802"/>
                </a:xfrm>
                <a:custGeom>
                  <a:avLst/>
                  <a:gdLst>
                    <a:gd name="T0" fmla="*/ 37 w 37"/>
                    <a:gd name="T1" fmla="*/ 20 h 38"/>
                    <a:gd name="T2" fmla="*/ 37 w 37"/>
                    <a:gd name="T3" fmla="*/ 20 h 38"/>
                    <a:gd name="T4" fmla="*/ 34 w 37"/>
                    <a:gd name="T5" fmla="*/ 28 h 38"/>
                    <a:gd name="T6" fmla="*/ 32 w 37"/>
                    <a:gd name="T7" fmla="*/ 33 h 38"/>
                    <a:gd name="T8" fmla="*/ 24 w 37"/>
                    <a:gd name="T9" fmla="*/ 35 h 38"/>
                    <a:gd name="T10" fmla="*/ 19 w 37"/>
                    <a:gd name="T11" fmla="*/ 38 h 38"/>
                    <a:gd name="T12" fmla="*/ 19 w 37"/>
                    <a:gd name="T13" fmla="*/ 38 h 38"/>
                    <a:gd name="T14" fmla="*/ 12 w 37"/>
                    <a:gd name="T15" fmla="*/ 35 h 38"/>
                    <a:gd name="T16" fmla="*/ 4 w 37"/>
                    <a:gd name="T17" fmla="*/ 33 h 38"/>
                    <a:gd name="T18" fmla="*/ 2 w 37"/>
                    <a:gd name="T19" fmla="*/ 28 h 38"/>
                    <a:gd name="T20" fmla="*/ 0 w 37"/>
                    <a:gd name="T21" fmla="*/ 20 h 38"/>
                    <a:gd name="T22" fmla="*/ 0 w 37"/>
                    <a:gd name="T23" fmla="*/ 20 h 38"/>
                    <a:gd name="T24" fmla="*/ 2 w 37"/>
                    <a:gd name="T25" fmla="*/ 13 h 38"/>
                    <a:gd name="T26" fmla="*/ 4 w 37"/>
                    <a:gd name="T27" fmla="*/ 8 h 38"/>
                    <a:gd name="T28" fmla="*/ 12 w 37"/>
                    <a:gd name="T29" fmla="*/ 3 h 38"/>
                    <a:gd name="T30" fmla="*/ 19 w 37"/>
                    <a:gd name="T31" fmla="*/ 0 h 38"/>
                    <a:gd name="T32" fmla="*/ 19 w 37"/>
                    <a:gd name="T33" fmla="*/ 0 h 38"/>
                    <a:gd name="T34" fmla="*/ 24 w 37"/>
                    <a:gd name="T35" fmla="*/ 3 h 38"/>
                    <a:gd name="T36" fmla="*/ 32 w 37"/>
                    <a:gd name="T37" fmla="*/ 8 h 38"/>
                    <a:gd name="T38" fmla="*/ 34 w 37"/>
                    <a:gd name="T39" fmla="*/ 13 h 38"/>
                    <a:gd name="T40" fmla="*/ 37 w 37"/>
                    <a:gd name="T41" fmla="*/ 20 h 38"/>
                    <a:gd name="T42" fmla="*/ 37 w 37"/>
                    <a:gd name="T43"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8">
                      <a:moveTo>
                        <a:pt x="37" y="20"/>
                      </a:moveTo>
                      <a:lnTo>
                        <a:pt x="37" y="20"/>
                      </a:lnTo>
                      <a:lnTo>
                        <a:pt x="34" y="28"/>
                      </a:lnTo>
                      <a:lnTo>
                        <a:pt x="32" y="33"/>
                      </a:lnTo>
                      <a:lnTo>
                        <a:pt x="24" y="35"/>
                      </a:lnTo>
                      <a:lnTo>
                        <a:pt x="19" y="38"/>
                      </a:lnTo>
                      <a:lnTo>
                        <a:pt x="19" y="38"/>
                      </a:lnTo>
                      <a:lnTo>
                        <a:pt x="12" y="35"/>
                      </a:lnTo>
                      <a:lnTo>
                        <a:pt x="4" y="33"/>
                      </a:lnTo>
                      <a:lnTo>
                        <a:pt x="2" y="28"/>
                      </a:lnTo>
                      <a:lnTo>
                        <a:pt x="0" y="20"/>
                      </a:lnTo>
                      <a:lnTo>
                        <a:pt x="0" y="20"/>
                      </a:lnTo>
                      <a:lnTo>
                        <a:pt x="2" y="13"/>
                      </a:lnTo>
                      <a:lnTo>
                        <a:pt x="4" y="8"/>
                      </a:lnTo>
                      <a:lnTo>
                        <a:pt x="12" y="3"/>
                      </a:lnTo>
                      <a:lnTo>
                        <a:pt x="19" y="0"/>
                      </a:lnTo>
                      <a:lnTo>
                        <a:pt x="19" y="0"/>
                      </a:lnTo>
                      <a:lnTo>
                        <a:pt x="24" y="3"/>
                      </a:lnTo>
                      <a:lnTo>
                        <a:pt x="32" y="8"/>
                      </a:lnTo>
                      <a:lnTo>
                        <a:pt x="34" y="13"/>
                      </a:lnTo>
                      <a:lnTo>
                        <a:pt x="37" y="20"/>
                      </a:lnTo>
                      <a:lnTo>
                        <a:pt x="37" y="2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grpSp>
        </p:grpSp>
      </p:grpSp>
      <p:sp>
        <p:nvSpPr>
          <p:cNvPr id="133" name="Rectangle 41"/>
          <p:cNvSpPr>
            <a:spLocks noChangeArrowheads="1"/>
          </p:cNvSpPr>
          <p:nvPr/>
        </p:nvSpPr>
        <p:spPr bwMode="auto">
          <a:xfrm>
            <a:off x="5523739" y="2373132"/>
            <a:ext cx="24093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Subsidy (</a:t>
            </a:r>
            <a:r>
              <a:rPr kumimoji="0" lang="en-US" sz="1400" b="1" i="0" u="none" strike="noStrike" cap="none" normalizeH="0" dirty="0">
                <a:ln>
                  <a:noFill/>
                </a:ln>
                <a:solidFill>
                  <a:srgbClr val="000000"/>
                </a:solidFill>
                <a:effectLst/>
                <a:latin typeface="Univers LT Std 47 Cn Lt" charset="0"/>
                <a:cs typeface="Arial" pitchFamily="34" charset="0"/>
              </a:rPr>
              <a:t> = External benefit)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6" name="Rectangle 25"/>
          <p:cNvSpPr>
            <a:spLocks noChangeArrowheads="1"/>
          </p:cNvSpPr>
          <p:nvPr/>
        </p:nvSpPr>
        <p:spPr bwMode="auto">
          <a:xfrm>
            <a:off x="990600" y="5327253"/>
            <a:ext cx="315118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171450" indent="-171450" fontAlgn="base">
              <a:spcBef>
                <a:spcPct val="0"/>
              </a:spcBef>
              <a:spcAft>
                <a:spcPct val="0"/>
              </a:spcAft>
              <a:buFont typeface="Arial" pitchFamily="34" charset="0"/>
              <a:buChar char="•"/>
            </a:pPr>
            <a:r>
              <a:rPr kumimoji="0" lang="en-US" sz="1400" b="0" i="0" u="none" strike="noStrike" cap="none" normalizeH="0" baseline="0" dirty="0">
                <a:ln>
                  <a:noFill/>
                </a:ln>
                <a:solidFill>
                  <a:srgbClr val="000000"/>
                </a:solidFill>
                <a:effectLst/>
                <a:latin typeface="Univers LT Std 57 Cn" charset="0"/>
                <a:cs typeface="Arial" pitchFamily="34" charset="0"/>
              </a:rPr>
              <a:t>Under a </a:t>
            </a:r>
            <a:r>
              <a:rPr kumimoji="0" lang="en-US" sz="1400" b="0" i="1" u="none" strike="noStrike" cap="none" normalizeH="0" baseline="0" dirty="0">
                <a:ln>
                  <a:noFill/>
                </a:ln>
                <a:solidFill>
                  <a:srgbClr val="9D0505"/>
                </a:solidFill>
                <a:effectLst/>
                <a:latin typeface="Univers LT Std 57 Cn" charset="0"/>
                <a:cs typeface="Arial" pitchFamily="34" charset="0"/>
              </a:rPr>
              <a:t>positive externality</a:t>
            </a:r>
            <a:r>
              <a:rPr kumimoji="0" lang="en-US" sz="1400" b="0" i="0" u="none" strike="noStrike" cap="none" normalizeH="0" baseline="0" dirty="0">
                <a:ln>
                  <a:noFill/>
                </a:ln>
                <a:solidFill>
                  <a:srgbClr val="000000"/>
                </a:solidFill>
                <a:effectLst/>
                <a:latin typeface="Univers LT Std 57 Cn" charset="0"/>
                <a:cs typeface="Arial" pitchFamily="34" charset="0"/>
              </a:rPr>
              <a:t>, the demand </a:t>
            </a:r>
            <a:r>
              <a:rPr lang="en-US" sz="1400" dirty="0">
                <a:solidFill>
                  <a:srgbClr val="000000"/>
                </a:solidFill>
                <a:latin typeface="Univers LT Std 57 Cn" charset="0"/>
                <a:cs typeface="Arial" pitchFamily="34" charset="0"/>
              </a:rPr>
              <a:t>curve is below </a:t>
            </a:r>
            <a:r>
              <a:rPr lang="en-US" sz="1400" dirty="0">
                <a:latin typeface="Univers LT Std 57 Cn" charset="0"/>
                <a:cs typeface="Arial" pitchFamily="34" charset="0"/>
              </a:rPr>
              <a:t>the </a:t>
            </a:r>
            <a:r>
              <a:rPr lang="en-US" sz="1400" i="1" dirty="0">
                <a:latin typeface="Univers LT Std 57 Cn" charset="0"/>
                <a:cs typeface="Arial" pitchFamily="34" charset="0"/>
              </a:rPr>
              <a:t>social benefit curve </a:t>
            </a:r>
            <a:r>
              <a:rPr lang="en-US" sz="1400" dirty="0">
                <a:latin typeface="Univers LT Std 57 Cn" charset="0"/>
                <a:cs typeface="Arial" pitchFamily="34" charset="0"/>
              </a:rPr>
              <a:t>by the amount of the </a:t>
            </a:r>
            <a:r>
              <a:rPr lang="en-US" sz="1400" i="1" dirty="0">
                <a:latin typeface="Univers LT Std 57 Cn" charset="0"/>
                <a:cs typeface="Arial" pitchFamily="34" charset="0"/>
              </a:rPr>
              <a:t>external benefit</a:t>
            </a:r>
            <a:r>
              <a:rPr lang="en-US" sz="1400" dirty="0">
                <a:latin typeface="Univers LT Std 57 Cn" charset="0"/>
                <a:cs typeface="Arial" pitchFamily="34" charset="0"/>
              </a:rPr>
              <a:t>.</a:t>
            </a:r>
          </a:p>
          <a:p>
            <a:pPr marL="171450" indent="-171450" fontAlgn="base">
              <a:spcBef>
                <a:spcPct val="0"/>
              </a:spcBef>
              <a:spcAft>
                <a:spcPct val="0"/>
              </a:spcAft>
              <a:buFont typeface="Arial" pitchFamily="34" charset="0"/>
              <a:buChar char="•"/>
            </a:pPr>
            <a:r>
              <a:rPr lang="en-US" sz="1400" dirty="0">
                <a:solidFill>
                  <a:srgbClr val="000000"/>
                </a:solidFill>
                <a:latin typeface="Univers LT Std 57 Cn" charset="0"/>
                <a:cs typeface="Arial" pitchFamily="34" charset="0"/>
              </a:rPr>
              <a:t>This causes the </a:t>
            </a:r>
            <a:r>
              <a:rPr lang="en-US" sz="1400" i="1" dirty="0">
                <a:solidFill>
                  <a:srgbClr val="9D0505"/>
                </a:solidFill>
                <a:latin typeface="Univers LT Std 57 Cn" charset="0"/>
                <a:cs typeface="Arial" pitchFamily="34" charset="0"/>
              </a:rPr>
              <a:t>efficient</a:t>
            </a:r>
            <a:r>
              <a:rPr lang="en-US" sz="1400" dirty="0">
                <a:solidFill>
                  <a:srgbClr val="000000"/>
                </a:solidFill>
                <a:latin typeface="Univers LT Std 57 Cn" charset="0"/>
                <a:cs typeface="Arial" pitchFamily="34" charset="0"/>
              </a:rPr>
              <a:t> quantity to be higher than the </a:t>
            </a:r>
            <a:r>
              <a:rPr lang="en-US" sz="1400" i="1" dirty="0">
                <a:solidFill>
                  <a:srgbClr val="9D0505"/>
                </a:solidFill>
                <a:latin typeface="Univers LT Std 57 Cn" charset="0"/>
                <a:cs typeface="Arial" pitchFamily="34" charset="0"/>
              </a:rPr>
              <a:t>market</a:t>
            </a:r>
            <a:r>
              <a:rPr lang="en-US" sz="1400" dirty="0">
                <a:solidFill>
                  <a:srgbClr val="000000"/>
                </a:solidFill>
                <a:latin typeface="Univers LT Std 57 Cn" charset="0"/>
                <a:cs typeface="Arial" pitchFamily="34" charset="0"/>
              </a:rPr>
              <a:t> 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7" name="Rectangle 98"/>
          <p:cNvSpPr>
            <a:spLocks noChangeArrowheads="1"/>
          </p:cNvSpPr>
          <p:nvPr/>
        </p:nvSpPr>
        <p:spPr bwMode="auto">
          <a:xfrm>
            <a:off x="5176746" y="5321719"/>
            <a:ext cx="370046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171450" lvl="0" indent="-171450" fontAlgn="base">
              <a:spcBef>
                <a:spcPct val="0"/>
              </a:spcBef>
              <a:spcAft>
                <a:spcPct val="0"/>
              </a:spcAft>
              <a:buFont typeface="Arial" pitchFamily="34" charset="0"/>
              <a:buChar char="•"/>
            </a:pPr>
            <a:r>
              <a:rPr kumimoji="0" lang="en-US" sz="1400" b="0" i="0" u="none" strike="noStrike" cap="none" normalizeH="0" baseline="0" dirty="0">
                <a:ln>
                  <a:noFill/>
                </a:ln>
                <a:solidFill>
                  <a:srgbClr val="000000"/>
                </a:solidFill>
                <a:effectLst/>
                <a:latin typeface="Univers LT Std 57 Cn" charset="0"/>
                <a:cs typeface="Arial" pitchFamily="34" charset="0"/>
              </a:rPr>
              <a:t>A </a:t>
            </a:r>
            <a:r>
              <a:rPr kumimoji="0" lang="en-US" sz="1400" b="0" i="1" u="none" strike="noStrike" cap="none" normalizeH="0" baseline="0" dirty="0">
                <a:ln>
                  <a:noFill/>
                </a:ln>
                <a:solidFill>
                  <a:srgbClr val="9D0505"/>
                </a:solidFill>
                <a:effectLst/>
                <a:latin typeface="Univers LT Std 57 Cn" charset="0"/>
                <a:cs typeface="Arial" pitchFamily="34" charset="0"/>
              </a:rPr>
              <a:t>subsidy</a:t>
            </a:r>
            <a:r>
              <a:rPr kumimoji="0" lang="en-US" sz="1400" b="0" i="0" u="none" strike="noStrike" cap="none" normalizeH="0" dirty="0">
                <a:ln>
                  <a:noFill/>
                </a:ln>
                <a:solidFill>
                  <a:srgbClr val="000000"/>
                </a:solidFill>
                <a:effectLst/>
                <a:latin typeface="Univers LT Std 57 Cn" charset="0"/>
                <a:cs typeface="Arial" pitchFamily="34" charset="0"/>
              </a:rPr>
              <a:t> internalizes </a:t>
            </a:r>
            <a:r>
              <a:rPr kumimoji="0" lang="en-US" sz="1400" b="0" i="0" u="none" strike="noStrike" cap="none" normalizeH="0" baseline="0" dirty="0">
                <a:ln>
                  <a:noFill/>
                </a:ln>
                <a:solidFill>
                  <a:srgbClr val="000000"/>
                </a:solidFill>
                <a:effectLst/>
                <a:latin typeface="Univers LT Std 57 Cn" charset="0"/>
                <a:cs typeface="Arial" pitchFamily="34" charset="0"/>
              </a:rPr>
              <a:t>a positive </a:t>
            </a:r>
            <a:r>
              <a:rPr lang="en-US" sz="1400" dirty="0">
                <a:solidFill>
                  <a:srgbClr val="000000"/>
                </a:solidFill>
                <a:latin typeface="Univers LT Std 57 Cn" charset="0"/>
                <a:cs typeface="Arial" pitchFamily="34" charset="0"/>
              </a:rPr>
              <a:t>externality. </a:t>
            </a:r>
          </a:p>
          <a:p>
            <a:pPr marL="171450" lvl="0" indent="-171450" fontAlgn="base">
              <a:spcBef>
                <a:spcPct val="0"/>
              </a:spcBef>
              <a:spcAft>
                <a:spcPct val="0"/>
              </a:spcAft>
              <a:buFont typeface="Arial" pitchFamily="34" charset="0"/>
              <a:buChar char="•"/>
            </a:pPr>
            <a:r>
              <a:rPr lang="en-US" sz="1400" dirty="0">
                <a:solidFill>
                  <a:srgbClr val="000000"/>
                </a:solidFill>
                <a:latin typeface="Univers LT Std 57 Cn" charset="0"/>
                <a:cs typeface="Arial" pitchFamily="34" charset="0"/>
              </a:rPr>
              <a:t>If the subsidy is set equal to the value of the </a:t>
            </a:r>
            <a:r>
              <a:rPr lang="en-US" sz="1400" i="1" dirty="0">
                <a:solidFill>
                  <a:srgbClr val="9D0505"/>
                </a:solidFill>
                <a:latin typeface="Univers LT Std 57 Cn" charset="0"/>
                <a:cs typeface="Arial" pitchFamily="34" charset="0"/>
              </a:rPr>
              <a:t>external benefit</a:t>
            </a:r>
            <a:r>
              <a:rPr lang="en-US" sz="1400" dirty="0">
                <a:solidFill>
                  <a:srgbClr val="000000"/>
                </a:solidFill>
                <a:latin typeface="Univers LT Std 57 Cn" charset="0"/>
                <a:cs typeface="Arial" pitchFamily="34" charset="0"/>
              </a:rPr>
              <a:t>:</a:t>
            </a:r>
          </a:p>
          <a:p>
            <a:pPr marL="628650" lvl="1" indent="-171450" fontAlgn="base">
              <a:spcBef>
                <a:spcPct val="0"/>
              </a:spcBef>
              <a:spcAft>
                <a:spcPct val="0"/>
              </a:spcAft>
              <a:buFont typeface="Arial" pitchFamily="34" charset="0"/>
              <a:buChar char="•"/>
            </a:pPr>
            <a:r>
              <a:rPr lang="en-US" sz="1400" dirty="0">
                <a:solidFill>
                  <a:srgbClr val="000000"/>
                </a:solidFill>
                <a:latin typeface="Univers LT Std 57 Cn" charset="0"/>
                <a:cs typeface="Arial" pitchFamily="34" charset="0"/>
              </a:rPr>
              <a:t>Subsidy offsets the higher price.</a:t>
            </a:r>
          </a:p>
          <a:p>
            <a:pPr marL="628650" lvl="1" indent="-171450" fontAlgn="base">
              <a:spcBef>
                <a:spcPct val="0"/>
              </a:spcBef>
              <a:spcAft>
                <a:spcPct val="0"/>
              </a:spcAft>
              <a:buFont typeface="Arial" pitchFamily="34" charset="0"/>
              <a:buChar char="•"/>
            </a:pPr>
            <a:r>
              <a:rPr lang="en-US" sz="1400" dirty="0">
                <a:solidFill>
                  <a:srgbClr val="000000"/>
                </a:solidFill>
                <a:latin typeface="Univers LT Std 57 Cn" charset="0"/>
                <a:cs typeface="Arial" pitchFamily="34" charset="0"/>
              </a:rPr>
              <a:t>Market quantity equals efficient 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75782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6">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7">
                                            <p:txEl>
                                              <p:pRg st="1" end="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77">
                                            <p:txEl>
                                              <p:pRg st="2" end="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77">
                                            <p:txEl>
                                              <p:pRg st="3" end="3"/>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76" grpId="0" animBg="1"/>
      <p:bldP spid="84" grpId="0" animBg="1"/>
      <p:bldP spid="86" grpId="0" animBg="1"/>
      <p:bldP spid="10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policy options I</a:t>
            </a:r>
          </a:p>
        </p:txBody>
      </p:sp>
      <p:sp>
        <p:nvSpPr>
          <p:cNvPr id="3" name="Content Placeholder 2"/>
          <p:cNvSpPr>
            <a:spLocks noGrp="1"/>
          </p:cNvSpPr>
          <p:nvPr>
            <p:ph idx="1"/>
          </p:nvPr>
        </p:nvSpPr>
        <p:spPr/>
        <p:txBody>
          <a:bodyPr>
            <a:normAutofit fontScale="92500" lnSpcReduction="20000"/>
          </a:bodyPr>
          <a:lstStyle/>
          <a:p>
            <a:r>
              <a:rPr lang="en-US" dirty="0"/>
              <a:t>Quotas also counteract inefficient high consumption of goods and services that have a </a:t>
            </a:r>
            <a:r>
              <a:rPr lang="en-US" i="1" dirty="0">
                <a:solidFill>
                  <a:srgbClr val="9D0505"/>
                </a:solidFill>
              </a:rPr>
              <a:t>negative externality </a:t>
            </a:r>
            <a:r>
              <a:rPr lang="en-US" dirty="0"/>
              <a:t>as quotas lower quantity to the socially optimal efficient level.</a:t>
            </a:r>
          </a:p>
          <a:p>
            <a:pPr lvl="1"/>
            <a:r>
              <a:rPr lang="en-US" dirty="0"/>
              <a:t>Unlike a tax, total surplus is not maximized.</a:t>
            </a:r>
          </a:p>
          <a:p>
            <a:r>
              <a:rPr lang="en-US" dirty="0"/>
              <a:t>Using a </a:t>
            </a:r>
            <a:r>
              <a:rPr lang="en-US" i="1" dirty="0">
                <a:solidFill>
                  <a:srgbClr val="9D0505"/>
                </a:solidFill>
              </a:rPr>
              <a:t>quota</a:t>
            </a:r>
            <a:r>
              <a:rPr lang="en-US" dirty="0"/>
              <a:t> to deal with externalities can be extended by permitting the buying and selling of quota allowances, a </a:t>
            </a:r>
            <a:r>
              <a:rPr lang="en-US" i="1" dirty="0">
                <a:solidFill>
                  <a:srgbClr val="9D0505"/>
                </a:solidFill>
              </a:rPr>
              <a:t>tradable allowance</a:t>
            </a:r>
            <a:r>
              <a:rPr lang="en-US" dirty="0"/>
              <a:t>.</a:t>
            </a:r>
          </a:p>
          <a:p>
            <a:pPr lvl="1"/>
            <a:r>
              <a:rPr lang="en-US" dirty="0"/>
              <a:t>Market quantity is socially optimal (efficient).</a:t>
            </a:r>
          </a:p>
          <a:p>
            <a:pPr lvl="1">
              <a:buClr>
                <a:schemeClr val="tx1"/>
              </a:buClr>
            </a:pPr>
            <a:r>
              <a:rPr lang="en-US" i="1" dirty="0">
                <a:solidFill>
                  <a:srgbClr val="9D0505"/>
                </a:solidFill>
              </a:rPr>
              <a:t>Total</a:t>
            </a:r>
            <a:r>
              <a:rPr lang="en-US" dirty="0"/>
              <a:t> </a:t>
            </a:r>
            <a:r>
              <a:rPr lang="en-US" i="1" dirty="0">
                <a:solidFill>
                  <a:srgbClr val="9D0505"/>
                </a:solidFill>
              </a:rPr>
              <a:t>surplus</a:t>
            </a:r>
            <a:r>
              <a:rPr lang="en-US" dirty="0"/>
              <a:t> is maximized.</a:t>
            </a:r>
          </a:p>
          <a:p>
            <a:pPr lvl="1"/>
            <a:r>
              <a:rPr lang="en-US" dirty="0"/>
              <a:t>Tradable allowance does not create any government revenue, because no taxes are imposed.</a:t>
            </a:r>
          </a:p>
        </p:txBody>
      </p:sp>
    </p:spTree>
    <p:extLst>
      <p:ext uri="{BB962C8B-B14F-4D97-AF65-F5344CB8AC3E}">
        <p14:creationId xmlns:p14="http://schemas.microsoft.com/office/powerpoint/2010/main" val="63177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not tax ourselves?</a:t>
            </a:r>
          </a:p>
        </p:txBody>
      </p:sp>
      <p:sp>
        <p:nvSpPr>
          <p:cNvPr id="3" name="Content Placeholder 2"/>
          <p:cNvSpPr>
            <a:spLocks noGrp="1"/>
          </p:cNvSpPr>
          <p:nvPr>
            <p:ph idx="1"/>
          </p:nvPr>
        </p:nvSpPr>
        <p:spPr/>
        <p:txBody>
          <a:bodyPr>
            <a:normAutofit fontScale="92500" lnSpcReduction="20000"/>
          </a:bodyPr>
          <a:lstStyle/>
          <a:p>
            <a:r>
              <a:rPr lang="en-US" dirty="0"/>
              <a:t>While </a:t>
            </a:r>
            <a:r>
              <a:rPr lang="en-US" i="1" dirty="0">
                <a:solidFill>
                  <a:srgbClr val="9D0505"/>
                </a:solidFill>
              </a:rPr>
              <a:t>taxes</a:t>
            </a:r>
            <a:r>
              <a:rPr lang="en-US" dirty="0"/>
              <a:t> on </a:t>
            </a:r>
            <a:r>
              <a:rPr lang="en-US" i="1" dirty="0">
                <a:solidFill>
                  <a:srgbClr val="9D0505"/>
                </a:solidFill>
              </a:rPr>
              <a:t>negative externalities </a:t>
            </a:r>
            <a:r>
              <a:rPr lang="en-US" dirty="0"/>
              <a:t>maximize </a:t>
            </a:r>
            <a:r>
              <a:rPr lang="en-US" i="1" dirty="0">
                <a:solidFill>
                  <a:srgbClr val="9D0505"/>
                </a:solidFill>
              </a:rPr>
              <a:t>total surplus</a:t>
            </a:r>
            <a:r>
              <a:rPr lang="en-US" dirty="0"/>
              <a:t>, they are seldom enacted.</a:t>
            </a:r>
          </a:p>
          <a:p>
            <a:pPr lvl="1"/>
            <a:r>
              <a:rPr lang="en-US" dirty="0"/>
              <a:t>One challenge is people prefer less taxes to more.</a:t>
            </a:r>
          </a:p>
          <a:p>
            <a:r>
              <a:rPr lang="en-US" dirty="0"/>
              <a:t>For example, the United States has failed to enact a national tax on greenhouse-gas emissions.</a:t>
            </a:r>
          </a:p>
          <a:p>
            <a:pPr lvl="1"/>
            <a:r>
              <a:rPr lang="en-US" dirty="0"/>
              <a:t>The main beneficiaries include people yet to be born, who can’t vote in today’s elections.</a:t>
            </a:r>
          </a:p>
          <a:p>
            <a:pPr lvl="1"/>
            <a:r>
              <a:rPr lang="en-US" dirty="0"/>
              <a:t>Those future residents of the planet may be profoundly affected by the decisions of today’s voters—and they would likely wish that we impose taxes on greenhouse emissions today.</a:t>
            </a:r>
          </a:p>
          <a:p>
            <a:pPr lvl="1"/>
            <a:r>
              <a:rPr lang="en-US" dirty="0"/>
              <a:t>The hard part is that future generations can’t vote in today’s elections.</a:t>
            </a:r>
          </a:p>
        </p:txBody>
      </p:sp>
    </p:spTree>
    <p:extLst>
      <p:ext uri="{BB962C8B-B14F-4D97-AF65-F5344CB8AC3E}">
        <p14:creationId xmlns:p14="http://schemas.microsoft.com/office/powerpoint/2010/main" val="1130319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policy options II</a:t>
            </a:r>
          </a:p>
        </p:txBody>
      </p:sp>
      <p:sp>
        <p:nvSpPr>
          <p:cNvPr id="3" name="Content Placeholder 2"/>
          <p:cNvSpPr>
            <a:spLocks noGrp="1"/>
          </p:cNvSpPr>
          <p:nvPr>
            <p:ph idx="1"/>
          </p:nvPr>
        </p:nvSpPr>
        <p:spPr/>
        <p:txBody>
          <a:bodyPr>
            <a:normAutofit fontScale="85000" lnSpcReduction="10000"/>
          </a:bodyPr>
          <a:lstStyle/>
          <a:p>
            <a:r>
              <a:rPr lang="en-US" dirty="0"/>
              <a:t>Many policies target individual goods and processes.</a:t>
            </a:r>
          </a:p>
          <a:p>
            <a:r>
              <a:rPr lang="en-US" dirty="0"/>
              <a:t>The downside of targeting individual activities is that it risks misaligning the incentives that consumers and producers face with the goal of minimizing the externality.</a:t>
            </a:r>
          </a:p>
          <a:p>
            <a:r>
              <a:rPr lang="en-US" dirty="0"/>
              <a:t>A policy that directly </a:t>
            </a:r>
            <a:r>
              <a:rPr lang="en-US" i="1" dirty="0">
                <a:solidFill>
                  <a:srgbClr val="9D0505"/>
                </a:solidFill>
              </a:rPr>
              <a:t>taxes</a:t>
            </a:r>
            <a:r>
              <a:rPr lang="en-US" dirty="0"/>
              <a:t> or </a:t>
            </a:r>
            <a:r>
              <a:rPr lang="en-US" i="1" dirty="0">
                <a:solidFill>
                  <a:srgbClr val="9D0505"/>
                </a:solidFill>
              </a:rPr>
              <a:t>subsidizes</a:t>
            </a:r>
            <a:r>
              <a:rPr lang="en-US" dirty="0"/>
              <a:t> the </a:t>
            </a:r>
            <a:r>
              <a:rPr lang="en-US" i="1" dirty="0">
                <a:solidFill>
                  <a:srgbClr val="9D0505"/>
                </a:solidFill>
              </a:rPr>
              <a:t>externalities</a:t>
            </a:r>
            <a:r>
              <a:rPr lang="en-US" dirty="0"/>
              <a:t> encourages the development of technology and processes.</a:t>
            </a:r>
          </a:p>
          <a:p>
            <a:pPr lvl="1"/>
            <a:r>
              <a:rPr lang="en-US" dirty="0"/>
              <a:t>Consumers and producers have an incentive to find new ways of doing things that don’t generate </a:t>
            </a:r>
            <a:r>
              <a:rPr lang="en-US" i="1" dirty="0">
                <a:solidFill>
                  <a:srgbClr val="9D0505"/>
                </a:solidFill>
              </a:rPr>
              <a:t>externalities</a:t>
            </a:r>
            <a:r>
              <a:rPr lang="en-US" dirty="0"/>
              <a:t>.</a:t>
            </a:r>
          </a:p>
          <a:p>
            <a:pPr lvl="1"/>
            <a:r>
              <a:rPr lang="en-US" dirty="0"/>
              <a:t>This allows them to avoid having to pay for a </a:t>
            </a:r>
            <a:r>
              <a:rPr lang="en-US" i="1" dirty="0">
                <a:solidFill>
                  <a:srgbClr val="9D0505"/>
                </a:solidFill>
              </a:rPr>
              <a:t>tax</a:t>
            </a:r>
            <a:r>
              <a:rPr lang="en-US" dirty="0"/>
              <a:t> or the rights to an allowance, aligning their incentives with the end goal of the policy.</a:t>
            </a:r>
          </a:p>
        </p:txBody>
      </p:sp>
    </p:spTree>
    <p:extLst>
      <p:ext uri="{BB962C8B-B14F-4D97-AF65-F5344CB8AC3E}">
        <p14:creationId xmlns:p14="http://schemas.microsoft.com/office/powerpoint/2010/main" val="402437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a:t>
            </a:r>
          </a:p>
        </p:txBody>
      </p:sp>
      <p:sp>
        <p:nvSpPr>
          <p:cNvPr id="3" name="Content Placeholder 2"/>
          <p:cNvSpPr>
            <a:spLocks noGrp="1"/>
          </p:cNvSpPr>
          <p:nvPr>
            <p:ph idx="1"/>
          </p:nvPr>
        </p:nvSpPr>
        <p:spPr/>
        <p:txBody>
          <a:bodyPr>
            <a:normAutofit lnSpcReduction="10000"/>
          </a:bodyPr>
          <a:lstStyle/>
          <a:p>
            <a:r>
              <a:rPr lang="en-US" dirty="0"/>
              <a:t>Any cost that is imposed without compensation on someone other than the person who caused it is an </a:t>
            </a:r>
            <a:r>
              <a:rPr lang="en-US" i="1" dirty="0">
                <a:solidFill>
                  <a:srgbClr val="9D0505"/>
                </a:solidFill>
              </a:rPr>
              <a:t>external cost</a:t>
            </a:r>
            <a:r>
              <a:rPr lang="en-US" dirty="0"/>
              <a:t>.</a:t>
            </a:r>
          </a:p>
          <a:p>
            <a:r>
              <a:rPr lang="en-US" dirty="0"/>
              <a:t>A benefit that accrues without compensation to someone other than the person who caused it is called an </a:t>
            </a:r>
            <a:r>
              <a:rPr lang="en-US" i="1" dirty="0">
                <a:solidFill>
                  <a:srgbClr val="9D0505"/>
                </a:solidFill>
              </a:rPr>
              <a:t>external benefit</a:t>
            </a:r>
            <a:r>
              <a:rPr lang="en-US" dirty="0"/>
              <a:t>.</a:t>
            </a:r>
          </a:p>
          <a:p>
            <a:r>
              <a:rPr lang="en-US" dirty="0"/>
              <a:t>External costs and benefits are collectively referred to as </a:t>
            </a:r>
            <a:r>
              <a:rPr lang="en-US" i="1" dirty="0">
                <a:solidFill>
                  <a:srgbClr val="9D0505"/>
                </a:solidFill>
              </a:rPr>
              <a:t>externalities</a:t>
            </a:r>
            <a:r>
              <a:rPr lang="en-US" dirty="0"/>
              <a:t>.</a:t>
            </a:r>
          </a:p>
          <a:p>
            <a:r>
              <a:rPr lang="en-US" dirty="0"/>
              <a:t>The total cost of the decision, including any externalities, is referred to as the </a:t>
            </a:r>
            <a:r>
              <a:rPr lang="en-US" i="1" dirty="0">
                <a:solidFill>
                  <a:srgbClr val="9D0505"/>
                </a:solidFill>
              </a:rPr>
              <a:t>social cost</a:t>
            </a:r>
            <a:r>
              <a:rPr lang="en-US" dirty="0"/>
              <a:t>.</a:t>
            </a:r>
          </a:p>
        </p:txBody>
      </p:sp>
    </p:spTree>
    <p:extLst>
      <p:ext uri="{BB962C8B-B14F-4D97-AF65-F5344CB8AC3E}">
        <p14:creationId xmlns:p14="http://schemas.microsoft.com/office/powerpoint/2010/main" val="1692304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a:t>
            </a:r>
          </a:p>
        </p:txBody>
      </p:sp>
      <p:sp>
        <p:nvSpPr>
          <p:cNvPr id="3" name="Content Placeholder 2"/>
          <p:cNvSpPr>
            <a:spLocks noGrp="1"/>
          </p:cNvSpPr>
          <p:nvPr>
            <p:ph idx="1"/>
          </p:nvPr>
        </p:nvSpPr>
        <p:spPr/>
        <p:txBody>
          <a:bodyPr>
            <a:normAutofit lnSpcReduction="10000"/>
          </a:bodyPr>
          <a:lstStyle/>
          <a:p>
            <a:r>
              <a:rPr lang="en-US" dirty="0">
                <a:latin typeface="Calibri Light"/>
              </a:rPr>
              <a:t>A </a:t>
            </a:r>
            <a:r>
              <a:rPr lang="en-US" i="1" dirty="0">
                <a:solidFill>
                  <a:srgbClr val="9D0505"/>
                </a:solidFill>
                <a:latin typeface="Calibri Light"/>
              </a:rPr>
              <a:t>negative externality </a:t>
            </a:r>
            <a:r>
              <a:rPr lang="en-US" dirty="0">
                <a:latin typeface="Calibri Light"/>
              </a:rPr>
              <a:t>causes the individuals who bear only the private cost to demand or supply an inefficiently high quantity at any given price.</a:t>
            </a:r>
          </a:p>
          <a:p>
            <a:r>
              <a:rPr lang="en-US" dirty="0">
                <a:latin typeface="Calibri Light"/>
              </a:rPr>
              <a:t>A </a:t>
            </a:r>
            <a:r>
              <a:rPr lang="en-US" i="1" dirty="0">
                <a:solidFill>
                  <a:srgbClr val="9D0505"/>
                </a:solidFill>
                <a:latin typeface="Calibri Light"/>
              </a:rPr>
              <a:t>positive externality </a:t>
            </a:r>
            <a:r>
              <a:rPr lang="en-US" dirty="0">
                <a:latin typeface="Calibri Light"/>
              </a:rPr>
              <a:t>causes individuals who enjoy only the private benefit to demand or supply an inefficiently low quantity at any given price.</a:t>
            </a:r>
          </a:p>
          <a:p>
            <a:r>
              <a:rPr lang="en-US" dirty="0">
                <a:latin typeface="Calibri Light"/>
              </a:rPr>
              <a:t>In the presence of </a:t>
            </a:r>
            <a:r>
              <a:rPr lang="en-US" i="1" dirty="0">
                <a:solidFill>
                  <a:srgbClr val="9D0505"/>
                </a:solidFill>
                <a:latin typeface="Calibri Light"/>
              </a:rPr>
              <a:t>externalities</a:t>
            </a:r>
            <a:r>
              <a:rPr lang="en-US" dirty="0">
                <a:latin typeface="Calibri Light"/>
              </a:rPr>
              <a:t>, markets fail to maximize </a:t>
            </a:r>
            <a:r>
              <a:rPr lang="en-US" i="1" dirty="0">
                <a:solidFill>
                  <a:srgbClr val="9D0505"/>
                </a:solidFill>
                <a:latin typeface="Calibri Light"/>
              </a:rPr>
              <a:t>total surplus</a:t>
            </a:r>
            <a:r>
              <a:rPr lang="en-US" dirty="0">
                <a:latin typeface="Calibri Light"/>
              </a:rPr>
              <a:t>.</a:t>
            </a:r>
          </a:p>
        </p:txBody>
      </p:sp>
    </p:spTree>
    <p:extLst>
      <p:ext uri="{BB962C8B-B14F-4D97-AF65-F5344CB8AC3E}">
        <p14:creationId xmlns:p14="http://schemas.microsoft.com/office/powerpoint/2010/main" val="4182314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III</a:t>
            </a:r>
          </a:p>
        </p:txBody>
      </p:sp>
      <p:sp>
        <p:nvSpPr>
          <p:cNvPr id="3" name="Content Placeholder 2"/>
          <p:cNvSpPr>
            <a:spLocks noGrp="1"/>
          </p:cNvSpPr>
          <p:nvPr>
            <p:ph idx="1"/>
          </p:nvPr>
        </p:nvSpPr>
        <p:spPr/>
        <p:txBody>
          <a:bodyPr>
            <a:normAutofit/>
          </a:bodyPr>
          <a:lstStyle/>
          <a:p>
            <a:pPr>
              <a:buClr>
                <a:schemeClr val="tx1"/>
              </a:buClr>
            </a:pPr>
            <a:r>
              <a:rPr lang="en-US" dirty="0"/>
              <a:t>If agreements are enforceable and transaction costs are small, the </a:t>
            </a:r>
            <a:r>
              <a:rPr lang="en-US" i="1" dirty="0">
                <a:solidFill>
                  <a:srgbClr val="9D0505"/>
                </a:solidFill>
              </a:rPr>
              <a:t>Coase theorem </a:t>
            </a:r>
            <a:r>
              <a:rPr lang="en-US" dirty="0"/>
              <a:t>states that individuals reach an efficient equilibrium through private trades.</a:t>
            </a:r>
          </a:p>
          <a:p>
            <a:r>
              <a:rPr lang="en-US" dirty="0"/>
              <a:t>A </a:t>
            </a:r>
            <a:r>
              <a:rPr lang="en-US" i="1" dirty="0">
                <a:solidFill>
                  <a:srgbClr val="9D0505"/>
                </a:solidFill>
              </a:rPr>
              <a:t>Pigovian tax </a:t>
            </a:r>
            <a:r>
              <a:rPr lang="en-US" dirty="0"/>
              <a:t>counterbalances the effects of a </a:t>
            </a:r>
            <a:r>
              <a:rPr lang="en-US" i="1" dirty="0">
                <a:solidFill>
                  <a:srgbClr val="9D0505"/>
                </a:solidFill>
              </a:rPr>
              <a:t>negative externality</a:t>
            </a:r>
            <a:r>
              <a:rPr lang="en-US" dirty="0"/>
              <a:t>.</a:t>
            </a:r>
          </a:p>
          <a:p>
            <a:r>
              <a:rPr lang="en-US" dirty="0"/>
              <a:t>A </a:t>
            </a:r>
            <a:r>
              <a:rPr lang="en-US" i="1" dirty="0">
                <a:solidFill>
                  <a:srgbClr val="9D0505"/>
                </a:solidFill>
              </a:rPr>
              <a:t>subsidy</a:t>
            </a:r>
            <a:r>
              <a:rPr lang="en-US" dirty="0"/>
              <a:t> counterbalances the effect of a </a:t>
            </a:r>
            <a:r>
              <a:rPr lang="en-US" i="1" dirty="0">
                <a:solidFill>
                  <a:srgbClr val="9D0505"/>
                </a:solidFill>
              </a:rPr>
              <a:t>positive externality</a:t>
            </a:r>
            <a:r>
              <a:rPr lang="en-US" dirty="0"/>
              <a:t>.</a:t>
            </a:r>
          </a:p>
        </p:txBody>
      </p:sp>
    </p:spTree>
    <p:extLst>
      <p:ext uri="{BB962C8B-B14F-4D97-AF65-F5344CB8AC3E}">
        <p14:creationId xmlns:p14="http://schemas.microsoft.com/office/powerpoint/2010/main" val="1785256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IV</a:t>
            </a:r>
          </a:p>
        </p:txBody>
      </p:sp>
      <p:sp>
        <p:nvSpPr>
          <p:cNvPr id="3" name="Content Placeholder 2"/>
          <p:cNvSpPr>
            <a:spLocks noGrp="1"/>
          </p:cNvSpPr>
          <p:nvPr>
            <p:ph idx="1"/>
          </p:nvPr>
        </p:nvSpPr>
        <p:spPr/>
        <p:txBody>
          <a:bodyPr>
            <a:normAutofit/>
          </a:bodyPr>
          <a:lstStyle/>
          <a:p>
            <a:r>
              <a:rPr lang="en-US" dirty="0"/>
              <a:t>Setting a quota to counteract inefficiently high consumption due to a </a:t>
            </a:r>
            <a:r>
              <a:rPr lang="en-US" i="1" dirty="0">
                <a:solidFill>
                  <a:srgbClr val="9D0505"/>
                </a:solidFill>
              </a:rPr>
              <a:t>negative externality </a:t>
            </a:r>
            <a:r>
              <a:rPr lang="en-US" dirty="0"/>
              <a:t>can lower quantity to the socially optimal efficient level, but it does not maximize </a:t>
            </a:r>
            <a:r>
              <a:rPr lang="en-US" i="1" dirty="0">
                <a:solidFill>
                  <a:srgbClr val="9D0505"/>
                </a:solidFill>
              </a:rPr>
              <a:t>surplus</a:t>
            </a:r>
            <a:r>
              <a:rPr lang="en-US" dirty="0"/>
              <a:t>.</a:t>
            </a:r>
          </a:p>
          <a:p>
            <a:r>
              <a:rPr lang="en-US" dirty="0"/>
              <a:t>A </a:t>
            </a:r>
            <a:r>
              <a:rPr lang="en-US" i="1" dirty="0">
                <a:solidFill>
                  <a:srgbClr val="9D0505"/>
                </a:solidFill>
              </a:rPr>
              <a:t>tradable allowance </a:t>
            </a:r>
            <a:r>
              <a:rPr lang="en-US" dirty="0"/>
              <a:t>is a production or consumption </a:t>
            </a:r>
            <a:r>
              <a:rPr lang="en-US" i="1" dirty="0">
                <a:solidFill>
                  <a:srgbClr val="9D0505"/>
                </a:solidFill>
              </a:rPr>
              <a:t>quota</a:t>
            </a:r>
            <a:r>
              <a:rPr lang="en-US" dirty="0"/>
              <a:t> that can be bought and sold.</a:t>
            </a:r>
            <a:endParaRPr lang="en-US" i="1" dirty="0"/>
          </a:p>
          <a:p>
            <a:pPr lvl="1"/>
            <a:r>
              <a:rPr lang="en-US" dirty="0"/>
              <a:t>Efficient quantity.</a:t>
            </a:r>
          </a:p>
          <a:p>
            <a:pPr lvl="1"/>
            <a:r>
              <a:rPr lang="en-US" dirty="0"/>
              <a:t>Total surplus is maximized.</a:t>
            </a:r>
          </a:p>
        </p:txBody>
      </p:sp>
    </p:spTree>
    <p:extLst>
      <p:ext uri="{BB962C8B-B14F-4D97-AF65-F5344CB8AC3E}">
        <p14:creationId xmlns:p14="http://schemas.microsoft.com/office/powerpoint/2010/main" val="735059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externalities? I</a:t>
            </a:r>
          </a:p>
        </p:txBody>
      </p:sp>
      <p:sp>
        <p:nvSpPr>
          <p:cNvPr id="3" name="Content Placeholder 2"/>
          <p:cNvSpPr>
            <a:spLocks noGrp="1"/>
          </p:cNvSpPr>
          <p:nvPr>
            <p:ph idx="1"/>
          </p:nvPr>
        </p:nvSpPr>
        <p:spPr/>
        <p:txBody>
          <a:bodyPr>
            <a:normAutofit/>
          </a:bodyPr>
          <a:lstStyle/>
          <a:p>
            <a:r>
              <a:rPr lang="en-US" dirty="0"/>
              <a:t>Individuals weigh the costs and benefits of the action to make calculated decisions.</a:t>
            </a:r>
          </a:p>
        </p:txBody>
      </p:sp>
      <p:sp>
        <p:nvSpPr>
          <p:cNvPr id="4" name="Content Placeholder 2"/>
          <p:cNvSpPr txBox="1">
            <a:spLocks/>
          </p:cNvSpPr>
          <p:nvPr/>
        </p:nvSpPr>
        <p:spPr>
          <a:xfrm>
            <a:off x="4876800" y="2743200"/>
            <a:ext cx="3962400" cy="3962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1"/>
              </a:buClr>
            </a:pPr>
            <a:r>
              <a:rPr lang="en-US" i="1" dirty="0">
                <a:solidFill>
                  <a:srgbClr val="9D0505"/>
                </a:solidFill>
              </a:rPr>
              <a:t>Private benefit</a:t>
            </a:r>
            <a:r>
              <a:rPr lang="en-US" dirty="0">
                <a:solidFill>
                  <a:srgbClr val="9D0505"/>
                </a:solidFill>
              </a:rPr>
              <a:t> </a:t>
            </a:r>
            <a:r>
              <a:rPr lang="en-US" dirty="0"/>
              <a:t>that accrues directly to the decision maker.</a:t>
            </a:r>
          </a:p>
          <a:p>
            <a:pPr>
              <a:buClr>
                <a:schemeClr val="tx1"/>
              </a:buClr>
            </a:pPr>
            <a:r>
              <a:rPr lang="en-US" i="1" dirty="0">
                <a:solidFill>
                  <a:srgbClr val="9D0505"/>
                </a:solidFill>
              </a:rPr>
              <a:t>Private cost</a:t>
            </a:r>
            <a:r>
              <a:rPr lang="en-US" dirty="0"/>
              <a:t> that falls directly on an economic decision maker.</a:t>
            </a:r>
          </a:p>
        </p:txBody>
      </p:sp>
      <p:grpSp>
        <p:nvGrpSpPr>
          <p:cNvPr id="44" name="Group 43"/>
          <p:cNvGrpSpPr/>
          <p:nvPr/>
        </p:nvGrpSpPr>
        <p:grpSpPr>
          <a:xfrm>
            <a:off x="565111" y="2629701"/>
            <a:ext cx="3981743" cy="3515508"/>
            <a:chOff x="861716" y="3195138"/>
            <a:chExt cx="3224060" cy="2922289"/>
          </a:xfrm>
        </p:grpSpPr>
        <p:sp>
          <p:nvSpPr>
            <p:cNvPr id="7" name="Line 7"/>
            <p:cNvSpPr>
              <a:spLocks noChangeShapeType="1"/>
            </p:cNvSpPr>
            <p:nvPr/>
          </p:nvSpPr>
          <p:spPr bwMode="auto">
            <a:xfrm flipV="1">
              <a:off x="1308186" y="3481936"/>
              <a:ext cx="0" cy="221314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 name="Line 8"/>
            <p:cNvSpPr>
              <a:spLocks noChangeShapeType="1"/>
            </p:cNvSpPr>
            <p:nvPr/>
          </p:nvSpPr>
          <p:spPr bwMode="auto">
            <a:xfrm>
              <a:off x="1308186" y="5695079"/>
              <a:ext cx="217369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 name="Rectangle 8"/>
            <p:cNvSpPr>
              <a:spLocks noChangeArrowheads="1"/>
            </p:cNvSpPr>
            <p:nvPr/>
          </p:nvSpPr>
          <p:spPr bwMode="auto">
            <a:xfrm>
              <a:off x="1208789" y="5721213"/>
              <a:ext cx="80474" cy="179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9"/>
            <p:cNvSpPr>
              <a:spLocks noChangeArrowheads="1"/>
            </p:cNvSpPr>
            <p:nvPr/>
          </p:nvSpPr>
          <p:spPr bwMode="auto">
            <a:xfrm>
              <a:off x="1471132" y="5938338"/>
              <a:ext cx="2579064" cy="179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gasoline (billions of gals.)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 name="Rectangle 10"/>
            <p:cNvSpPr>
              <a:spLocks noChangeArrowheads="1"/>
            </p:cNvSpPr>
            <p:nvPr/>
          </p:nvSpPr>
          <p:spPr bwMode="auto">
            <a:xfrm>
              <a:off x="861716" y="3195138"/>
              <a:ext cx="861851" cy="179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($/gal.)</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12" name="Group 11"/>
            <p:cNvGrpSpPr/>
            <p:nvPr/>
          </p:nvGrpSpPr>
          <p:grpSpPr>
            <a:xfrm>
              <a:off x="1174571" y="3604246"/>
              <a:ext cx="2441392" cy="2296056"/>
              <a:chOff x="922455" y="3985247"/>
              <a:chExt cx="2441392" cy="2296056"/>
            </a:xfrm>
          </p:grpSpPr>
          <p:sp>
            <p:nvSpPr>
              <p:cNvPr id="13" name="Line 5"/>
              <p:cNvSpPr>
                <a:spLocks noChangeShapeType="1"/>
              </p:cNvSpPr>
              <p:nvPr/>
            </p:nvSpPr>
            <p:spPr bwMode="auto">
              <a:xfrm flipH="1">
                <a:off x="1056070" y="4260674"/>
                <a:ext cx="1766328" cy="1391208"/>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 name="Line 9"/>
              <p:cNvSpPr>
                <a:spLocks noChangeShapeType="1"/>
              </p:cNvSpPr>
              <p:nvPr/>
            </p:nvSpPr>
            <p:spPr bwMode="auto">
              <a:xfrm>
                <a:off x="2144546" y="6019788"/>
                <a:ext cx="0" cy="562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 name="Rectangle 14"/>
              <p:cNvSpPr>
                <a:spLocks noChangeArrowheads="1"/>
              </p:cNvSpPr>
              <p:nvPr/>
            </p:nvSpPr>
            <p:spPr bwMode="auto">
              <a:xfrm>
                <a:off x="922455" y="4698944"/>
                <a:ext cx="80474" cy="179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15"/>
              <p:cNvSpPr>
                <a:spLocks noChangeArrowheads="1"/>
              </p:cNvSpPr>
              <p:nvPr/>
            </p:nvSpPr>
            <p:spPr bwMode="auto">
              <a:xfrm>
                <a:off x="2087514" y="6102214"/>
                <a:ext cx="160948" cy="179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 name="Line 20"/>
              <p:cNvSpPr>
                <a:spLocks noChangeShapeType="1"/>
              </p:cNvSpPr>
              <p:nvPr/>
            </p:nvSpPr>
            <p:spPr bwMode="auto">
              <a:xfrm>
                <a:off x="1056070" y="4797455"/>
                <a:ext cx="765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 name="Line 21"/>
              <p:cNvSpPr>
                <a:spLocks noChangeShapeType="1"/>
              </p:cNvSpPr>
              <p:nvPr/>
            </p:nvSpPr>
            <p:spPr bwMode="auto">
              <a:xfrm>
                <a:off x="1178279" y="4797455"/>
                <a:ext cx="7495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 name="Line 22"/>
              <p:cNvSpPr>
                <a:spLocks noChangeShapeType="1"/>
              </p:cNvSpPr>
              <p:nvPr/>
            </p:nvSpPr>
            <p:spPr bwMode="auto">
              <a:xfrm>
                <a:off x="1298859" y="4797455"/>
                <a:ext cx="765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 name="Line 23"/>
              <p:cNvSpPr>
                <a:spLocks noChangeShapeType="1"/>
              </p:cNvSpPr>
              <p:nvPr/>
            </p:nvSpPr>
            <p:spPr bwMode="auto">
              <a:xfrm>
                <a:off x="1421068" y="4797455"/>
                <a:ext cx="765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 name="Line 24"/>
              <p:cNvSpPr>
                <a:spLocks noChangeShapeType="1"/>
              </p:cNvSpPr>
              <p:nvPr/>
            </p:nvSpPr>
            <p:spPr bwMode="auto">
              <a:xfrm>
                <a:off x="1543277" y="4797455"/>
                <a:ext cx="765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 name="Line 25"/>
              <p:cNvSpPr>
                <a:spLocks noChangeShapeType="1"/>
              </p:cNvSpPr>
              <p:nvPr/>
            </p:nvSpPr>
            <p:spPr bwMode="auto">
              <a:xfrm>
                <a:off x="1665486" y="4797455"/>
                <a:ext cx="765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 name="Line 26"/>
              <p:cNvSpPr>
                <a:spLocks noChangeShapeType="1"/>
              </p:cNvSpPr>
              <p:nvPr/>
            </p:nvSpPr>
            <p:spPr bwMode="auto">
              <a:xfrm>
                <a:off x="1787695" y="4797455"/>
                <a:ext cx="7495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 name="Line 27"/>
              <p:cNvSpPr>
                <a:spLocks noChangeShapeType="1"/>
              </p:cNvSpPr>
              <p:nvPr/>
            </p:nvSpPr>
            <p:spPr bwMode="auto">
              <a:xfrm>
                <a:off x="1908274" y="4797455"/>
                <a:ext cx="765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 name="Line 28"/>
              <p:cNvSpPr>
                <a:spLocks noChangeShapeType="1"/>
              </p:cNvSpPr>
              <p:nvPr/>
            </p:nvSpPr>
            <p:spPr bwMode="auto">
              <a:xfrm>
                <a:off x="2030484" y="4797455"/>
                <a:ext cx="765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 name="Line 29"/>
              <p:cNvSpPr>
                <a:spLocks noChangeShapeType="1"/>
              </p:cNvSpPr>
              <p:nvPr/>
            </p:nvSpPr>
            <p:spPr bwMode="auto">
              <a:xfrm>
                <a:off x="2144546" y="4797455"/>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7" name="Line 30"/>
              <p:cNvSpPr>
                <a:spLocks noChangeShapeType="1"/>
              </p:cNvSpPr>
              <p:nvPr/>
            </p:nvSpPr>
            <p:spPr bwMode="auto">
              <a:xfrm>
                <a:off x="2144546" y="4948236"/>
                <a:ext cx="0" cy="9247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 name="Line 31"/>
              <p:cNvSpPr>
                <a:spLocks noChangeShapeType="1"/>
              </p:cNvSpPr>
              <p:nvPr/>
            </p:nvSpPr>
            <p:spPr bwMode="auto">
              <a:xfrm>
                <a:off x="2144546" y="5097007"/>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9" name="Line 32"/>
              <p:cNvSpPr>
                <a:spLocks noChangeShapeType="1"/>
              </p:cNvSpPr>
              <p:nvPr/>
            </p:nvSpPr>
            <p:spPr bwMode="auto">
              <a:xfrm>
                <a:off x="2144546" y="5247788"/>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 name="Line 33"/>
              <p:cNvSpPr>
                <a:spLocks noChangeShapeType="1"/>
              </p:cNvSpPr>
              <p:nvPr/>
            </p:nvSpPr>
            <p:spPr bwMode="auto">
              <a:xfrm>
                <a:off x="2144546" y="5398569"/>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 name="Line 34"/>
              <p:cNvSpPr>
                <a:spLocks noChangeShapeType="1"/>
              </p:cNvSpPr>
              <p:nvPr/>
            </p:nvSpPr>
            <p:spPr bwMode="auto">
              <a:xfrm>
                <a:off x="2144546" y="5549351"/>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 name="Line 35"/>
              <p:cNvSpPr>
                <a:spLocks noChangeShapeType="1"/>
              </p:cNvSpPr>
              <p:nvPr/>
            </p:nvSpPr>
            <p:spPr bwMode="auto">
              <a:xfrm>
                <a:off x="2144546" y="5700131"/>
                <a:ext cx="0" cy="9247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3" name="Line 36"/>
              <p:cNvSpPr>
                <a:spLocks noChangeShapeType="1"/>
              </p:cNvSpPr>
              <p:nvPr/>
            </p:nvSpPr>
            <p:spPr bwMode="auto">
              <a:xfrm>
                <a:off x="2144546" y="5848902"/>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 name="Line 37"/>
              <p:cNvSpPr>
                <a:spLocks noChangeShapeType="1"/>
              </p:cNvSpPr>
              <p:nvPr/>
            </p:nvSpPr>
            <p:spPr bwMode="auto">
              <a:xfrm>
                <a:off x="2144546" y="5999684"/>
                <a:ext cx="0" cy="6232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 name="Line 38"/>
              <p:cNvSpPr>
                <a:spLocks noChangeShapeType="1"/>
              </p:cNvSpPr>
              <p:nvPr/>
            </p:nvSpPr>
            <p:spPr bwMode="auto">
              <a:xfrm>
                <a:off x="1056070" y="3985247"/>
                <a:ext cx="1766328" cy="1314812"/>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6" name="Freeform 35"/>
              <p:cNvSpPr>
                <a:spLocks/>
              </p:cNvSpPr>
              <p:nvPr/>
            </p:nvSpPr>
            <p:spPr bwMode="auto">
              <a:xfrm>
                <a:off x="2115215" y="4759257"/>
                <a:ext cx="60290" cy="76396"/>
              </a:xfrm>
              <a:custGeom>
                <a:avLst/>
                <a:gdLst>
                  <a:gd name="T0" fmla="*/ 37 w 37"/>
                  <a:gd name="T1" fmla="*/ 19 h 38"/>
                  <a:gd name="T2" fmla="*/ 37 w 37"/>
                  <a:gd name="T3" fmla="*/ 19 h 38"/>
                  <a:gd name="T4" fmla="*/ 35 w 37"/>
                  <a:gd name="T5" fmla="*/ 26 h 38"/>
                  <a:gd name="T6" fmla="*/ 30 w 37"/>
                  <a:gd name="T7" fmla="*/ 31 h 38"/>
                  <a:gd name="T8" fmla="*/ 25 w 37"/>
                  <a:gd name="T9" fmla="*/ 35 h 38"/>
                  <a:gd name="T10" fmla="*/ 18 w 37"/>
                  <a:gd name="T11" fmla="*/ 38 h 38"/>
                  <a:gd name="T12" fmla="*/ 18 w 37"/>
                  <a:gd name="T13" fmla="*/ 38 h 38"/>
                  <a:gd name="T14" fmla="*/ 11 w 37"/>
                  <a:gd name="T15" fmla="*/ 35 h 38"/>
                  <a:gd name="T16" fmla="*/ 4 w 37"/>
                  <a:gd name="T17" fmla="*/ 31 h 38"/>
                  <a:gd name="T18" fmla="*/ 0 w 37"/>
                  <a:gd name="T19" fmla="*/ 26 h 38"/>
                  <a:gd name="T20" fmla="*/ 0 w 37"/>
                  <a:gd name="T21" fmla="*/ 19 h 38"/>
                  <a:gd name="T22" fmla="*/ 0 w 37"/>
                  <a:gd name="T23" fmla="*/ 19 h 38"/>
                  <a:gd name="T24" fmla="*/ 0 w 37"/>
                  <a:gd name="T25" fmla="*/ 12 h 38"/>
                  <a:gd name="T26" fmla="*/ 4 w 37"/>
                  <a:gd name="T27" fmla="*/ 5 h 38"/>
                  <a:gd name="T28" fmla="*/ 11 w 37"/>
                  <a:gd name="T29" fmla="*/ 0 h 38"/>
                  <a:gd name="T30" fmla="*/ 18 w 37"/>
                  <a:gd name="T31" fmla="*/ 0 h 38"/>
                  <a:gd name="T32" fmla="*/ 18 w 37"/>
                  <a:gd name="T33" fmla="*/ 0 h 38"/>
                  <a:gd name="T34" fmla="*/ 25 w 37"/>
                  <a:gd name="T35" fmla="*/ 0 h 38"/>
                  <a:gd name="T36" fmla="*/ 30 w 37"/>
                  <a:gd name="T37" fmla="*/ 5 h 38"/>
                  <a:gd name="T38" fmla="*/ 35 w 37"/>
                  <a:gd name="T39" fmla="*/ 12 h 38"/>
                  <a:gd name="T40" fmla="*/ 37 w 37"/>
                  <a:gd name="T41" fmla="*/ 19 h 38"/>
                  <a:gd name="T42" fmla="*/ 37 w 37"/>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8">
                    <a:moveTo>
                      <a:pt x="37" y="19"/>
                    </a:moveTo>
                    <a:lnTo>
                      <a:pt x="37" y="19"/>
                    </a:lnTo>
                    <a:lnTo>
                      <a:pt x="35" y="26"/>
                    </a:lnTo>
                    <a:lnTo>
                      <a:pt x="30" y="31"/>
                    </a:lnTo>
                    <a:lnTo>
                      <a:pt x="25" y="35"/>
                    </a:lnTo>
                    <a:lnTo>
                      <a:pt x="18" y="38"/>
                    </a:lnTo>
                    <a:lnTo>
                      <a:pt x="18" y="38"/>
                    </a:lnTo>
                    <a:lnTo>
                      <a:pt x="11" y="35"/>
                    </a:lnTo>
                    <a:lnTo>
                      <a:pt x="4" y="31"/>
                    </a:lnTo>
                    <a:lnTo>
                      <a:pt x="0" y="26"/>
                    </a:lnTo>
                    <a:lnTo>
                      <a:pt x="0" y="19"/>
                    </a:lnTo>
                    <a:lnTo>
                      <a:pt x="0" y="19"/>
                    </a:lnTo>
                    <a:lnTo>
                      <a:pt x="0" y="12"/>
                    </a:lnTo>
                    <a:lnTo>
                      <a:pt x="4" y="5"/>
                    </a:lnTo>
                    <a:lnTo>
                      <a:pt x="11" y="0"/>
                    </a:lnTo>
                    <a:lnTo>
                      <a:pt x="18" y="0"/>
                    </a:lnTo>
                    <a:lnTo>
                      <a:pt x="18" y="0"/>
                    </a:lnTo>
                    <a:lnTo>
                      <a:pt x="25" y="0"/>
                    </a:lnTo>
                    <a:lnTo>
                      <a:pt x="30" y="5"/>
                    </a:lnTo>
                    <a:lnTo>
                      <a:pt x="35" y="12"/>
                    </a:lnTo>
                    <a:lnTo>
                      <a:pt x="37" y="19"/>
                    </a:lnTo>
                    <a:lnTo>
                      <a:pt x="37"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37" name="Rectangle 36"/>
              <p:cNvSpPr>
                <a:spLocks noChangeArrowheads="1"/>
              </p:cNvSpPr>
              <p:nvPr/>
            </p:nvSpPr>
            <p:spPr bwMode="auto">
              <a:xfrm>
                <a:off x="2868023" y="4115924"/>
                <a:ext cx="410158" cy="179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 = MC</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a:off x="2868023" y="5261861"/>
                <a:ext cx="495824" cy="179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 = MB</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42" name="Rectangle 41"/>
            <p:cNvSpPr>
              <a:spLocks noChangeArrowheads="1"/>
            </p:cNvSpPr>
            <p:nvPr/>
          </p:nvSpPr>
          <p:spPr bwMode="auto">
            <a:xfrm>
              <a:off x="3551347" y="3844740"/>
              <a:ext cx="475056" cy="179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
            <p:cNvSpPr>
              <a:spLocks noChangeArrowheads="1"/>
            </p:cNvSpPr>
            <p:nvPr/>
          </p:nvSpPr>
          <p:spPr bwMode="auto">
            <a:xfrm>
              <a:off x="3610720" y="4965028"/>
              <a:ext cx="475056" cy="179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1304053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externalities? II</a:t>
            </a:r>
          </a:p>
        </p:txBody>
      </p:sp>
      <p:sp>
        <p:nvSpPr>
          <p:cNvPr id="3" name="Content Placeholder 2"/>
          <p:cNvSpPr>
            <a:spLocks noGrp="1"/>
          </p:cNvSpPr>
          <p:nvPr>
            <p:ph idx="1"/>
          </p:nvPr>
        </p:nvSpPr>
        <p:spPr/>
        <p:txBody>
          <a:bodyPr>
            <a:normAutofit/>
          </a:bodyPr>
          <a:lstStyle/>
          <a:p>
            <a:r>
              <a:rPr lang="en-US" dirty="0"/>
              <a:t>Sometimes others are affected by our decisions or have a stake in the outcomes.</a:t>
            </a:r>
          </a:p>
          <a:p>
            <a:pPr lvl="1">
              <a:buClr>
                <a:schemeClr val="tx1"/>
              </a:buClr>
            </a:pPr>
            <a:r>
              <a:rPr lang="en-US" i="1" dirty="0">
                <a:solidFill>
                  <a:srgbClr val="9D0505"/>
                </a:solidFill>
              </a:rPr>
              <a:t>External cost</a:t>
            </a:r>
            <a:r>
              <a:rPr lang="en-US" dirty="0">
                <a:solidFill>
                  <a:srgbClr val="9D0505"/>
                </a:solidFill>
              </a:rPr>
              <a:t> </a:t>
            </a:r>
            <a:r>
              <a:rPr lang="en-US" dirty="0"/>
              <a:t>describes a cost imposed without compensation on someone other than the person who caused it.</a:t>
            </a:r>
          </a:p>
          <a:p>
            <a:pPr lvl="1">
              <a:buClr>
                <a:schemeClr val="tx1"/>
              </a:buClr>
            </a:pPr>
            <a:r>
              <a:rPr lang="en-US" i="1" dirty="0">
                <a:solidFill>
                  <a:srgbClr val="9D0505"/>
                </a:solidFill>
              </a:rPr>
              <a:t>External benefit</a:t>
            </a:r>
            <a:r>
              <a:rPr lang="en-US" dirty="0"/>
              <a:t> describes a benefit that accrues without compensation to someone other than the person who caused it.</a:t>
            </a:r>
          </a:p>
        </p:txBody>
      </p:sp>
    </p:spTree>
    <p:extLst>
      <p:ext uri="{BB962C8B-B14F-4D97-AF65-F5344CB8AC3E}">
        <p14:creationId xmlns:p14="http://schemas.microsoft.com/office/powerpoint/2010/main" val="2186106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External costs and benefits</a:t>
            </a:r>
          </a:p>
        </p:txBody>
      </p:sp>
      <p:sp>
        <p:nvSpPr>
          <p:cNvPr id="3" name="Content Placeholder 2"/>
          <p:cNvSpPr>
            <a:spLocks noGrp="1"/>
          </p:cNvSpPr>
          <p:nvPr>
            <p:ph idx="1"/>
          </p:nvPr>
        </p:nvSpPr>
        <p:spPr/>
        <p:txBody>
          <a:bodyPr>
            <a:normAutofit fontScale="85000" lnSpcReduction="10000"/>
          </a:bodyPr>
          <a:lstStyle/>
          <a:p>
            <a:pPr>
              <a:buClr>
                <a:schemeClr val="tx1"/>
              </a:buClr>
            </a:pPr>
            <a:r>
              <a:rPr lang="en-US" dirty="0"/>
              <a:t>The total cost of a decision, the </a:t>
            </a:r>
            <a:r>
              <a:rPr lang="en-US" i="1" dirty="0">
                <a:solidFill>
                  <a:srgbClr val="9D0505"/>
                </a:solidFill>
              </a:rPr>
              <a:t>social cost</a:t>
            </a:r>
            <a:r>
              <a:rPr lang="en-US" dirty="0"/>
              <a:t>, includes both </a:t>
            </a:r>
            <a:r>
              <a:rPr lang="en-US" i="1" dirty="0">
                <a:solidFill>
                  <a:srgbClr val="9D0505"/>
                </a:solidFill>
              </a:rPr>
              <a:t>private costs </a:t>
            </a:r>
            <a:r>
              <a:rPr lang="en-US" dirty="0"/>
              <a:t>and external costs.</a:t>
            </a:r>
          </a:p>
          <a:p>
            <a:pPr>
              <a:buClr>
                <a:schemeClr val="tx1"/>
              </a:buClr>
            </a:pPr>
            <a:r>
              <a:rPr lang="en-US" dirty="0"/>
              <a:t>The total benefit of a decision, the </a:t>
            </a:r>
            <a:r>
              <a:rPr lang="en-US" i="1" dirty="0">
                <a:solidFill>
                  <a:srgbClr val="9D0505"/>
                </a:solidFill>
              </a:rPr>
              <a:t>social benefit</a:t>
            </a:r>
            <a:r>
              <a:rPr lang="en-US" dirty="0"/>
              <a:t>, includes both private benefits and external benefits.</a:t>
            </a:r>
          </a:p>
          <a:p>
            <a:r>
              <a:rPr lang="en-US" dirty="0"/>
              <a:t>External costs and external benefits are collectively referred to as </a:t>
            </a:r>
            <a:r>
              <a:rPr lang="en-US" i="1" dirty="0">
                <a:solidFill>
                  <a:srgbClr val="9D0505"/>
                </a:solidFill>
              </a:rPr>
              <a:t>externalities</a:t>
            </a:r>
            <a:r>
              <a:rPr lang="en-US" i="1" dirty="0"/>
              <a:t>.</a:t>
            </a:r>
          </a:p>
          <a:p>
            <a:pPr lvl="1">
              <a:buClr>
                <a:schemeClr val="tx1"/>
              </a:buClr>
            </a:pPr>
            <a:r>
              <a:rPr lang="en-US" i="1" dirty="0">
                <a:solidFill>
                  <a:srgbClr val="9D0505"/>
                </a:solidFill>
              </a:rPr>
              <a:t>Negative externality</a:t>
            </a:r>
            <a:r>
              <a:rPr lang="en-US" dirty="0"/>
              <a:t>: external costs.</a:t>
            </a:r>
          </a:p>
          <a:p>
            <a:pPr lvl="1">
              <a:buClr>
                <a:schemeClr val="tx1"/>
              </a:buClr>
            </a:pPr>
            <a:r>
              <a:rPr lang="en-US" i="1" dirty="0">
                <a:solidFill>
                  <a:srgbClr val="9D0505"/>
                </a:solidFill>
              </a:rPr>
              <a:t>Positive externality</a:t>
            </a:r>
            <a:r>
              <a:rPr lang="en-US" dirty="0"/>
              <a:t>: external benefits.</a:t>
            </a:r>
            <a:endParaRPr lang="en-US" i="1" dirty="0"/>
          </a:p>
          <a:p>
            <a:r>
              <a:rPr lang="en-US" dirty="0"/>
              <a:t>A </a:t>
            </a:r>
            <a:r>
              <a:rPr lang="en-US" i="1" dirty="0">
                <a:solidFill>
                  <a:srgbClr val="9D0505"/>
                </a:solidFill>
              </a:rPr>
              <a:t>network externality</a:t>
            </a:r>
            <a:r>
              <a:rPr lang="en-US" dirty="0">
                <a:solidFill>
                  <a:srgbClr val="9D0505"/>
                </a:solidFill>
              </a:rPr>
              <a:t> </a:t>
            </a:r>
            <a:r>
              <a:rPr lang="en-US" dirty="0"/>
              <a:t>is the effect that an additional user of a good or participant in an activity has on the value of that good or activity for others.</a:t>
            </a:r>
          </a:p>
          <a:p>
            <a:pPr lvl="1"/>
            <a:r>
              <a:rPr lang="en-US" dirty="0"/>
              <a:t>Can be positive or negative.</a:t>
            </a:r>
          </a:p>
        </p:txBody>
      </p:sp>
    </p:spTree>
    <p:extLst>
      <p:ext uri="{BB962C8B-B14F-4D97-AF65-F5344CB8AC3E}">
        <p14:creationId xmlns:p14="http://schemas.microsoft.com/office/powerpoint/2010/main" val="3853982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Freeform 6"/>
          <p:cNvSpPr>
            <a:spLocks/>
          </p:cNvSpPr>
          <p:nvPr/>
        </p:nvSpPr>
        <p:spPr bwMode="auto">
          <a:xfrm flipH="1">
            <a:off x="1750312" y="3629367"/>
            <a:ext cx="542700" cy="846036"/>
          </a:xfrm>
          <a:custGeom>
            <a:avLst/>
            <a:gdLst>
              <a:gd name="T0" fmla="*/ 442 w 442"/>
              <a:gd name="T1" fmla="*/ 318 h 639"/>
              <a:gd name="T2" fmla="*/ 0 w 442"/>
              <a:gd name="T3" fmla="*/ 0 h 639"/>
              <a:gd name="T4" fmla="*/ 0 w 442"/>
              <a:gd name="T5" fmla="*/ 639 h 639"/>
              <a:gd name="T6" fmla="*/ 442 w 442"/>
              <a:gd name="T7" fmla="*/ 318 h 639"/>
            </a:gdLst>
            <a:ahLst/>
            <a:cxnLst>
              <a:cxn ang="0">
                <a:pos x="T0" y="T1"/>
              </a:cxn>
              <a:cxn ang="0">
                <a:pos x="T2" y="T3"/>
              </a:cxn>
              <a:cxn ang="0">
                <a:pos x="T4" y="T5"/>
              </a:cxn>
              <a:cxn ang="0">
                <a:pos x="T6" y="T7"/>
              </a:cxn>
            </a:cxnLst>
            <a:rect l="0" t="0" r="r" b="b"/>
            <a:pathLst>
              <a:path w="442" h="639">
                <a:moveTo>
                  <a:pt x="442" y="318"/>
                </a:moveTo>
                <a:lnTo>
                  <a:pt x="0" y="0"/>
                </a:lnTo>
                <a:lnTo>
                  <a:pt x="0" y="639"/>
                </a:lnTo>
                <a:lnTo>
                  <a:pt x="442" y="318"/>
                </a:ln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47" name="Line 11"/>
          <p:cNvSpPr>
            <a:spLocks noChangeShapeType="1"/>
          </p:cNvSpPr>
          <p:nvPr/>
        </p:nvSpPr>
        <p:spPr bwMode="auto">
          <a:xfrm flipH="1">
            <a:off x="948169" y="3045999"/>
            <a:ext cx="2089607" cy="1668644"/>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normAutofit/>
          </a:bodyPr>
          <a:lstStyle/>
          <a:p>
            <a:r>
              <a:rPr lang="en-US" dirty="0"/>
              <a:t>Negative production externality</a:t>
            </a:r>
          </a:p>
        </p:txBody>
      </p:sp>
      <p:sp>
        <p:nvSpPr>
          <p:cNvPr id="3" name="Content Placeholder 2"/>
          <p:cNvSpPr>
            <a:spLocks noGrp="1"/>
          </p:cNvSpPr>
          <p:nvPr>
            <p:ph idx="1"/>
          </p:nvPr>
        </p:nvSpPr>
        <p:spPr>
          <a:xfrm>
            <a:off x="457200" y="1219199"/>
            <a:ext cx="8229600" cy="1065778"/>
          </a:xfrm>
        </p:spPr>
        <p:txBody>
          <a:bodyPr>
            <a:normAutofit lnSpcReduction="10000"/>
          </a:bodyPr>
          <a:lstStyle/>
          <a:p>
            <a:pPr marL="0" indent="0">
              <a:buNone/>
            </a:pPr>
            <a:r>
              <a:rPr lang="en-US" dirty="0"/>
              <a:t>Suppose a supplier causes a </a:t>
            </a:r>
            <a:r>
              <a:rPr lang="en-US" i="1" dirty="0">
                <a:solidFill>
                  <a:srgbClr val="9D0505"/>
                </a:solidFill>
              </a:rPr>
              <a:t>negative production externality </a:t>
            </a:r>
            <a:r>
              <a:rPr lang="en-US" dirty="0"/>
              <a:t>during production.</a:t>
            </a:r>
          </a:p>
        </p:txBody>
      </p:sp>
      <p:sp>
        <p:nvSpPr>
          <p:cNvPr id="40" name="Line 45"/>
          <p:cNvSpPr>
            <a:spLocks noChangeShapeType="1"/>
          </p:cNvSpPr>
          <p:nvPr/>
        </p:nvSpPr>
        <p:spPr bwMode="auto">
          <a:xfrm flipV="1">
            <a:off x="836449" y="2711057"/>
            <a:ext cx="0" cy="338178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41" name="Line 46"/>
          <p:cNvSpPr>
            <a:spLocks noChangeShapeType="1"/>
          </p:cNvSpPr>
          <p:nvPr/>
        </p:nvSpPr>
        <p:spPr bwMode="auto">
          <a:xfrm>
            <a:off x="836449" y="6092847"/>
            <a:ext cx="356917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43" name="Rectangle 42"/>
          <p:cNvSpPr>
            <a:spLocks noChangeArrowheads="1"/>
          </p:cNvSpPr>
          <p:nvPr/>
        </p:nvSpPr>
        <p:spPr bwMode="auto">
          <a:xfrm>
            <a:off x="698214" y="612735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
          <p:cNvSpPr>
            <a:spLocks noChangeArrowheads="1"/>
          </p:cNvSpPr>
          <p:nvPr/>
        </p:nvSpPr>
        <p:spPr bwMode="auto">
          <a:xfrm>
            <a:off x="606352" y="4334324"/>
            <a:ext cx="2463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2182852" y="6143579"/>
            <a:ext cx="19877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Arial" panose="020B0604020202020204" pitchFamily="34" charset="0"/>
                <a:cs typeface="Arial" panose="020B0604020202020204" pitchFamily="34" charset="0"/>
              </a:rPr>
              <a:t>1</a:t>
            </a: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7"/>
          <p:cNvSpPr>
            <a:spLocks noChangeArrowheads="1"/>
          </p:cNvSpPr>
          <p:nvPr/>
        </p:nvSpPr>
        <p:spPr bwMode="auto">
          <a:xfrm>
            <a:off x="1137203" y="6329387"/>
            <a:ext cx="375583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Quantity of cars manufactured</a:t>
            </a:r>
            <a:r>
              <a:rPr kumimoji="0" lang="en-US" sz="1400" b="1" i="0" u="none" strike="noStrike" cap="none" normalizeH="0" dirty="0">
                <a:ln>
                  <a:noFill/>
                </a:ln>
                <a:solidFill>
                  <a:srgbClr val="000000"/>
                </a:solidFill>
                <a:effectLst/>
                <a:latin typeface="Arial" panose="020B0604020202020204" pitchFamily="34" charset="0"/>
                <a:cs typeface="Arial" panose="020B0604020202020204" pitchFamily="34" charset="0"/>
              </a:rPr>
              <a:t> </a:t>
            </a: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(in millions)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8"/>
          <p:cNvSpPr>
            <a:spLocks noChangeArrowheads="1"/>
          </p:cNvSpPr>
          <p:nvPr/>
        </p:nvSpPr>
        <p:spPr bwMode="auto">
          <a:xfrm>
            <a:off x="270323" y="2286000"/>
            <a:ext cx="142827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Price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 in thousands)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0" name="Line 63"/>
          <p:cNvSpPr>
            <a:spLocks noChangeShapeType="1"/>
          </p:cNvSpPr>
          <p:nvPr/>
        </p:nvSpPr>
        <p:spPr bwMode="auto">
          <a:xfrm>
            <a:off x="891150" y="4440260"/>
            <a:ext cx="10424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51" name="Line 64"/>
          <p:cNvSpPr>
            <a:spLocks noChangeShapeType="1"/>
          </p:cNvSpPr>
          <p:nvPr/>
        </p:nvSpPr>
        <p:spPr bwMode="auto">
          <a:xfrm>
            <a:off x="1058844" y="4440260"/>
            <a:ext cx="1065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52" name="Line 65"/>
          <p:cNvSpPr>
            <a:spLocks noChangeShapeType="1"/>
          </p:cNvSpPr>
          <p:nvPr/>
        </p:nvSpPr>
        <p:spPr bwMode="auto">
          <a:xfrm>
            <a:off x="1228804" y="4440260"/>
            <a:ext cx="1065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53" name="Line 66"/>
          <p:cNvSpPr>
            <a:spLocks noChangeShapeType="1"/>
          </p:cNvSpPr>
          <p:nvPr/>
        </p:nvSpPr>
        <p:spPr bwMode="auto">
          <a:xfrm>
            <a:off x="1398766" y="4440260"/>
            <a:ext cx="1065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54" name="Line 67"/>
          <p:cNvSpPr>
            <a:spLocks noChangeShapeType="1"/>
          </p:cNvSpPr>
          <p:nvPr/>
        </p:nvSpPr>
        <p:spPr bwMode="auto">
          <a:xfrm>
            <a:off x="1568727" y="4440260"/>
            <a:ext cx="1065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55" name="Line 68"/>
          <p:cNvSpPr>
            <a:spLocks noChangeShapeType="1"/>
          </p:cNvSpPr>
          <p:nvPr/>
        </p:nvSpPr>
        <p:spPr bwMode="auto">
          <a:xfrm>
            <a:off x="1738686" y="4440260"/>
            <a:ext cx="10424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56" name="Line 69"/>
          <p:cNvSpPr>
            <a:spLocks noChangeShapeType="1"/>
          </p:cNvSpPr>
          <p:nvPr/>
        </p:nvSpPr>
        <p:spPr bwMode="auto">
          <a:xfrm>
            <a:off x="1906382" y="4440260"/>
            <a:ext cx="1065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57" name="Line 70"/>
          <p:cNvSpPr>
            <a:spLocks noChangeShapeType="1"/>
          </p:cNvSpPr>
          <p:nvPr/>
        </p:nvSpPr>
        <p:spPr bwMode="auto">
          <a:xfrm>
            <a:off x="2076342" y="4440260"/>
            <a:ext cx="1065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6" name="Line 79"/>
          <p:cNvSpPr>
            <a:spLocks noChangeShapeType="1"/>
          </p:cNvSpPr>
          <p:nvPr/>
        </p:nvSpPr>
        <p:spPr bwMode="auto">
          <a:xfrm>
            <a:off x="2287914" y="4399485"/>
            <a:ext cx="0" cy="12476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7" name="Line 80"/>
          <p:cNvSpPr>
            <a:spLocks noChangeShapeType="1"/>
          </p:cNvSpPr>
          <p:nvPr/>
        </p:nvSpPr>
        <p:spPr bwMode="auto">
          <a:xfrm>
            <a:off x="2287914" y="4598571"/>
            <a:ext cx="0" cy="12210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8" name="Line 81"/>
          <p:cNvSpPr>
            <a:spLocks noChangeShapeType="1"/>
          </p:cNvSpPr>
          <p:nvPr/>
        </p:nvSpPr>
        <p:spPr bwMode="auto">
          <a:xfrm>
            <a:off x="2287914" y="4795001"/>
            <a:ext cx="0" cy="12476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9" name="Line 82"/>
          <p:cNvSpPr>
            <a:spLocks noChangeShapeType="1"/>
          </p:cNvSpPr>
          <p:nvPr/>
        </p:nvSpPr>
        <p:spPr bwMode="auto">
          <a:xfrm>
            <a:off x="2287914" y="4994085"/>
            <a:ext cx="0" cy="12476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0" name="Line 83"/>
          <p:cNvSpPr>
            <a:spLocks noChangeShapeType="1"/>
          </p:cNvSpPr>
          <p:nvPr/>
        </p:nvSpPr>
        <p:spPr bwMode="auto">
          <a:xfrm>
            <a:off x="2287914" y="5193169"/>
            <a:ext cx="0" cy="12476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1" name="Line 84"/>
          <p:cNvSpPr>
            <a:spLocks noChangeShapeType="1"/>
          </p:cNvSpPr>
          <p:nvPr/>
        </p:nvSpPr>
        <p:spPr bwMode="auto">
          <a:xfrm>
            <a:off x="2287914" y="5392256"/>
            <a:ext cx="0" cy="12476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2" name="Line 85"/>
          <p:cNvSpPr>
            <a:spLocks noChangeShapeType="1"/>
          </p:cNvSpPr>
          <p:nvPr/>
        </p:nvSpPr>
        <p:spPr bwMode="auto">
          <a:xfrm>
            <a:off x="2287914" y="5591340"/>
            <a:ext cx="0" cy="12210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3" name="Line 86"/>
          <p:cNvSpPr>
            <a:spLocks noChangeShapeType="1"/>
          </p:cNvSpPr>
          <p:nvPr/>
        </p:nvSpPr>
        <p:spPr bwMode="auto">
          <a:xfrm>
            <a:off x="2287914" y="5787770"/>
            <a:ext cx="0" cy="12476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4" name="Line 87"/>
          <p:cNvSpPr>
            <a:spLocks noChangeShapeType="1"/>
          </p:cNvSpPr>
          <p:nvPr/>
        </p:nvSpPr>
        <p:spPr bwMode="auto">
          <a:xfrm>
            <a:off x="2287914" y="5986856"/>
            <a:ext cx="0" cy="822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83" name="Line 96"/>
          <p:cNvSpPr>
            <a:spLocks noChangeShapeType="1"/>
          </p:cNvSpPr>
          <p:nvPr/>
        </p:nvSpPr>
        <p:spPr bwMode="auto">
          <a:xfrm>
            <a:off x="819452" y="3396785"/>
            <a:ext cx="2902931" cy="2051903"/>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85" name="Line 98"/>
          <p:cNvSpPr>
            <a:spLocks noChangeShapeType="1"/>
          </p:cNvSpPr>
          <p:nvPr/>
        </p:nvSpPr>
        <p:spPr bwMode="auto">
          <a:xfrm flipH="1">
            <a:off x="836449" y="3369365"/>
            <a:ext cx="2902931" cy="2163390"/>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88" name="Rectangle 87"/>
          <p:cNvSpPr>
            <a:spLocks noChangeArrowheads="1"/>
          </p:cNvSpPr>
          <p:nvPr/>
        </p:nvSpPr>
        <p:spPr bwMode="auto">
          <a:xfrm>
            <a:off x="3807364" y="3146389"/>
            <a:ext cx="60272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S = MC</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88"/>
          <p:cNvSpPr>
            <a:spLocks noChangeArrowheads="1"/>
          </p:cNvSpPr>
          <p:nvPr/>
        </p:nvSpPr>
        <p:spPr bwMode="auto">
          <a:xfrm>
            <a:off x="4354872" y="3314225"/>
            <a:ext cx="5866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2" name="Rectangle 91"/>
          <p:cNvSpPr>
            <a:spLocks noChangeArrowheads="1"/>
          </p:cNvSpPr>
          <p:nvPr/>
        </p:nvSpPr>
        <p:spPr bwMode="auto">
          <a:xfrm>
            <a:off x="3807364" y="5247398"/>
            <a:ext cx="6123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D =</a:t>
            </a:r>
            <a:r>
              <a:rPr kumimoji="0" lang="en-US" sz="1400" b="1" i="0" u="none" strike="noStrike" cap="none" normalizeH="0" dirty="0">
                <a:ln>
                  <a:noFill/>
                </a:ln>
                <a:solidFill>
                  <a:srgbClr val="000000"/>
                </a:solidFill>
                <a:effectLst/>
                <a:latin typeface="Arial" panose="020B0604020202020204" pitchFamily="34" charset="0"/>
                <a:cs typeface="Arial" panose="020B0604020202020204" pitchFamily="34" charset="0"/>
              </a:rPr>
              <a:t> MB</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3" name="Rectangle 92"/>
          <p:cNvSpPr>
            <a:spLocks noChangeArrowheads="1"/>
          </p:cNvSpPr>
          <p:nvPr/>
        </p:nvSpPr>
        <p:spPr bwMode="auto">
          <a:xfrm>
            <a:off x="4310164" y="5416056"/>
            <a:ext cx="5866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private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6" name="Freeform 85"/>
          <p:cNvSpPr>
            <a:spLocks/>
          </p:cNvSpPr>
          <p:nvPr/>
        </p:nvSpPr>
        <p:spPr bwMode="auto">
          <a:xfrm>
            <a:off x="2244857" y="4389825"/>
            <a:ext cx="86113" cy="100870"/>
          </a:xfrm>
          <a:custGeom>
            <a:avLst/>
            <a:gdLst>
              <a:gd name="T0" fmla="*/ 38 w 38"/>
              <a:gd name="T1" fmla="*/ 19 h 38"/>
              <a:gd name="T2" fmla="*/ 38 w 38"/>
              <a:gd name="T3" fmla="*/ 19 h 38"/>
              <a:gd name="T4" fmla="*/ 36 w 38"/>
              <a:gd name="T5" fmla="*/ 26 h 38"/>
              <a:gd name="T6" fmla="*/ 33 w 38"/>
              <a:gd name="T7" fmla="*/ 31 h 38"/>
              <a:gd name="T8" fmla="*/ 26 w 38"/>
              <a:gd name="T9" fmla="*/ 35 h 38"/>
              <a:gd name="T10" fmla="*/ 19 w 38"/>
              <a:gd name="T11" fmla="*/ 38 h 38"/>
              <a:gd name="T12" fmla="*/ 19 w 38"/>
              <a:gd name="T13" fmla="*/ 38 h 38"/>
              <a:gd name="T14" fmla="*/ 12 w 38"/>
              <a:gd name="T15" fmla="*/ 35 h 38"/>
              <a:gd name="T16" fmla="*/ 5 w 38"/>
              <a:gd name="T17" fmla="*/ 31 h 38"/>
              <a:gd name="T18" fmla="*/ 3 w 38"/>
              <a:gd name="T19" fmla="*/ 26 h 38"/>
              <a:gd name="T20" fmla="*/ 0 w 38"/>
              <a:gd name="T21" fmla="*/ 19 h 38"/>
              <a:gd name="T22" fmla="*/ 0 w 38"/>
              <a:gd name="T23" fmla="*/ 19 h 38"/>
              <a:gd name="T24" fmla="*/ 3 w 38"/>
              <a:gd name="T25" fmla="*/ 12 h 38"/>
              <a:gd name="T26" fmla="*/ 5 w 38"/>
              <a:gd name="T27" fmla="*/ 5 h 38"/>
              <a:gd name="T28" fmla="*/ 12 w 38"/>
              <a:gd name="T29" fmla="*/ 0 h 38"/>
              <a:gd name="T30" fmla="*/ 19 w 38"/>
              <a:gd name="T31" fmla="*/ 0 h 38"/>
              <a:gd name="T32" fmla="*/ 19 w 38"/>
              <a:gd name="T33" fmla="*/ 0 h 38"/>
              <a:gd name="T34" fmla="*/ 26 w 38"/>
              <a:gd name="T35" fmla="*/ 0 h 38"/>
              <a:gd name="T36" fmla="*/ 33 w 38"/>
              <a:gd name="T37" fmla="*/ 5 h 38"/>
              <a:gd name="T38" fmla="*/ 36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6" y="26"/>
                </a:lnTo>
                <a:lnTo>
                  <a:pt x="33" y="31"/>
                </a:lnTo>
                <a:lnTo>
                  <a:pt x="26" y="35"/>
                </a:lnTo>
                <a:lnTo>
                  <a:pt x="19" y="38"/>
                </a:lnTo>
                <a:lnTo>
                  <a:pt x="19" y="38"/>
                </a:lnTo>
                <a:lnTo>
                  <a:pt x="12" y="35"/>
                </a:lnTo>
                <a:lnTo>
                  <a:pt x="5" y="31"/>
                </a:lnTo>
                <a:lnTo>
                  <a:pt x="3" y="26"/>
                </a:lnTo>
                <a:lnTo>
                  <a:pt x="0" y="19"/>
                </a:lnTo>
                <a:lnTo>
                  <a:pt x="0" y="19"/>
                </a:lnTo>
                <a:lnTo>
                  <a:pt x="3" y="12"/>
                </a:lnTo>
                <a:lnTo>
                  <a:pt x="5" y="5"/>
                </a:lnTo>
                <a:lnTo>
                  <a:pt x="12" y="0"/>
                </a:lnTo>
                <a:lnTo>
                  <a:pt x="19" y="0"/>
                </a:lnTo>
                <a:lnTo>
                  <a:pt x="19" y="0"/>
                </a:lnTo>
                <a:lnTo>
                  <a:pt x="26" y="0"/>
                </a:lnTo>
                <a:lnTo>
                  <a:pt x="33" y="5"/>
                </a:lnTo>
                <a:lnTo>
                  <a:pt x="36" y="12"/>
                </a:lnTo>
                <a:lnTo>
                  <a:pt x="38" y="19"/>
                </a:lnTo>
                <a:lnTo>
                  <a:pt x="38"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03" name="Line 124"/>
          <p:cNvSpPr>
            <a:spLocks noChangeShapeType="1"/>
          </p:cNvSpPr>
          <p:nvPr/>
        </p:nvSpPr>
        <p:spPr bwMode="auto">
          <a:xfrm flipV="1">
            <a:off x="2819400" y="3494185"/>
            <a:ext cx="0" cy="475172"/>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02" name="Freeform 101"/>
          <p:cNvSpPr>
            <a:spLocks/>
          </p:cNvSpPr>
          <p:nvPr/>
        </p:nvSpPr>
        <p:spPr bwMode="auto">
          <a:xfrm>
            <a:off x="1178246" y="3860216"/>
            <a:ext cx="68437" cy="116604"/>
          </a:xfrm>
          <a:custGeom>
            <a:avLst/>
            <a:gdLst>
              <a:gd name="T0" fmla="*/ 21 w 42"/>
              <a:gd name="T1" fmla="*/ 58 h 58"/>
              <a:gd name="T2" fmla="*/ 42 w 42"/>
              <a:gd name="T3" fmla="*/ 0 h 58"/>
              <a:gd name="T4" fmla="*/ 42 w 42"/>
              <a:gd name="T5" fmla="*/ 0 h 58"/>
              <a:gd name="T6" fmla="*/ 40 w 42"/>
              <a:gd name="T7" fmla="*/ 2 h 58"/>
              <a:gd name="T8" fmla="*/ 31 w 42"/>
              <a:gd name="T9" fmla="*/ 5 h 58"/>
              <a:gd name="T10" fmla="*/ 24 w 42"/>
              <a:gd name="T11" fmla="*/ 7 h 58"/>
              <a:gd name="T12" fmla="*/ 17 w 42"/>
              <a:gd name="T13" fmla="*/ 7 h 58"/>
              <a:gd name="T14" fmla="*/ 7 w 42"/>
              <a:gd name="T15" fmla="*/ 5 h 58"/>
              <a:gd name="T16" fmla="*/ 0 w 42"/>
              <a:gd name="T17" fmla="*/ 0 h 58"/>
              <a:gd name="T18" fmla="*/ 21 w 42"/>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8">
                <a:moveTo>
                  <a:pt x="21" y="58"/>
                </a:moveTo>
                <a:lnTo>
                  <a:pt x="42" y="0"/>
                </a:lnTo>
                <a:lnTo>
                  <a:pt x="42" y="0"/>
                </a:lnTo>
                <a:lnTo>
                  <a:pt x="40" y="2"/>
                </a:lnTo>
                <a:lnTo>
                  <a:pt x="31" y="5"/>
                </a:lnTo>
                <a:lnTo>
                  <a:pt x="24" y="7"/>
                </a:lnTo>
                <a:lnTo>
                  <a:pt x="17" y="7"/>
                </a:lnTo>
                <a:lnTo>
                  <a:pt x="7" y="5"/>
                </a:lnTo>
                <a:lnTo>
                  <a:pt x="0" y="0"/>
                </a:lnTo>
                <a:lnTo>
                  <a:pt x="21"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01" name="Freeform 100"/>
          <p:cNvSpPr>
            <a:spLocks/>
          </p:cNvSpPr>
          <p:nvPr/>
        </p:nvSpPr>
        <p:spPr bwMode="auto">
          <a:xfrm flipV="1">
            <a:off x="2785181" y="3396785"/>
            <a:ext cx="68437" cy="116604"/>
          </a:xfrm>
          <a:custGeom>
            <a:avLst/>
            <a:gdLst>
              <a:gd name="T0" fmla="*/ 21 w 42"/>
              <a:gd name="T1" fmla="*/ 58 h 58"/>
              <a:gd name="T2" fmla="*/ 42 w 42"/>
              <a:gd name="T3" fmla="*/ 0 h 58"/>
              <a:gd name="T4" fmla="*/ 42 w 42"/>
              <a:gd name="T5" fmla="*/ 0 h 58"/>
              <a:gd name="T6" fmla="*/ 40 w 42"/>
              <a:gd name="T7" fmla="*/ 2 h 58"/>
              <a:gd name="T8" fmla="*/ 31 w 42"/>
              <a:gd name="T9" fmla="*/ 5 h 58"/>
              <a:gd name="T10" fmla="*/ 24 w 42"/>
              <a:gd name="T11" fmla="*/ 7 h 58"/>
              <a:gd name="T12" fmla="*/ 17 w 42"/>
              <a:gd name="T13" fmla="*/ 7 h 58"/>
              <a:gd name="T14" fmla="*/ 7 w 42"/>
              <a:gd name="T15" fmla="*/ 5 h 58"/>
              <a:gd name="T16" fmla="*/ 0 w 42"/>
              <a:gd name="T17" fmla="*/ 0 h 58"/>
              <a:gd name="T18" fmla="*/ 21 w 42"/>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8">
                <a:moveTo>
                  <a:pt x="21" y="58"/>
                </a:moveTo>
                <a:lnTo>
                  <a:pt x="42" y="0"/>
                </a:lnTo>
                <a:lnTo>
                  <a:pt x="42" y="0"/>
                </a:lnTo>
                <a:lnTo>
                  <a:pt x="40" y="2"/>
                </a:lnTo>
                <a:lnTo>
                  <a:pt x="31" y="5"/>
                </a:lnTo>
                <a:lnTo>
                  <a:pt x="24" y="7"/>
                </a:lnTo>
                <a:lnTo>
                  <a:pt x="17" y="7"/>
                </a:lnTo>
                <a:lnTo>
                  <a:pt x="7" y="5"/>
                </a:lnTo>
                <a:lnTo>
                  <a:pt x="0" y="0"/>
                </a:lnTo>
                <a:lnTo>
                  <a:pt x="21"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10" name="Content Placeholder 2"/>
          <p:cNvSpPr txBox="1">
            <a:spLocks/>
          </p:cNvSpPr>
          <p:nvPr/>
        </p:nvSpPr>
        <p:spPr>
          <a:xfrm>
            <a:off x="-457200" y="5638880"/>
            <a:ext cx="4415024" cy="8001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400" dirty="0">
              <a:latin typeface="Arial" panose="020B0604020202020204" pitchFamily="34" charset="0"/>
              <a:cs typeface="Arial" panose="020B0604020202020204" pitchFamily="34" charset="0"/>
            </a:endParaRPr>
          </a:p>
        </p:txBody>
      </p:sp>
      <p:sp>
        <p:nvSpPr>
          <p:cNvPr id="113" name="Content Placeholder 2"/>
          <p:cNvSpPr txBox="1">
            <a:spLocks/>
          </p:cNvSpPr>
          <p:nvPr/>
        </p:nvSpPr>
        <p:spPr>
          <a:xfrm>
            <a:off x="-32808" y="5946502"/>
            <a:ext cx="4415024" cy="609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400" dirty="0">
              <a:latin typeface="Arial" panose="020B0604020202020204" pitchFamily="34" charset="0"/>
              <a:cs typeface="Arial" panose="020B0604020202020204" pitchFamily="34" charset="0"/>
            </a:endParaRPr>
          </a:p>
        </p:txBody>
      </p:sp>
      <p:sp>
        <p:nvSpPr>
          <p:cNvPr id="149" name="Rectangle 41"/>
          <p:cNvSpPr>
            <a:spLocks noChangeArrowheads="1"/>
          </p:cNvSpPr>
          <p:nvPr/>
        </p:nvSpPr>
        <p:spPr bwMode="auto">
          <a:xfrm>
            <a:off x="3139574" y="2847962"/>
            <a:ext cx="9441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Social cost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600935" y="3949423"/>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itchFamily="34" charset="0"/>
              </a:rPr>
              <a:t>22</a:t>
            </a:r>
          </a:p>
        </p:txBody>
      </p:sp>
      <p:sp>
        <p:nvSpPr>
          <p:cNvPr id="47" name="Rectangle 46"/>
          <p:cNvSpPr>
            <a:spLocks noChangeArrowheads="1"/>
          </p:cNvSpPr>
          <p:nvPr/>
        </p:nvSpPr>
        <p:spPr bwMode="auto">
          <a:xfrm>
            <a:off x="1698599" y="614437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9" name="Line 72"/>
          <p:cNvSpPr>
            <a:spLocks noChangeShapeType="1"/>
          </p:cNvSpPr>
          <p:nvPr/>
        </p:nvSpPr>
        <p:spPr bwMode="auto">
          <a:xfrm>
            <a:off x="935458" y="4057145"/>
            <a:ext cx="7495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0" name="Line 73"/>
          <p:cNvSpPr>
            <a:spLocks noChangeShapeType="1"/>
          </p:cNvSpPr>
          <p:nvPr/>
        </p:nvSpPr>
        <p:spPr bwMode="auto">
          <a:xfrm>
            <a:off x="1056038" y="4057145"/>
            <a:ext cx="765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1" name="Line 74"/>
          <p:cNvSpPr>
            <a:spLocks noChangeShapeType="1"/>
          </p:cNvSpPr>
          <p:nvPr/>
        </p:nvSpPr>
        <p:spPr bwMode="auto">
          <a:xfrm>
            <a:off x="1178246" y="4057145"/>
            <a:ext cx="765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2" name="Line 75"/>
          <p:cNvSpPr>
            <a:spLocks noChangeShapeType="1"/>
          </p:cNvSpPr>
          <p:nvPr/>
        </p:nvSpPr>
        <p:spPr bwMode="auto">
          <a:xfrm>
            <a:off x="1300456" y="4057145"/>
            <a:ext cx="765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3" name="Line 76"/>
          <p:cNvSpPr>
            <a:spLocks noChangeShapeType="1"/>
          </p:cNvSpPr>
          <p:nvPr/>
        </p:nvSpPr>
        <p:spPr bwMode="auto">
          <a:xfrm>
            <a:off x="1422665" y="4057145"/>
            <a:ext cx="765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4" name="Line 77"/>
          <p:cNvSpPr>
            <a:spLocks noChangeShapeType="1"/>
          </p:cNvSpPr>
          <p:nvPr/>
        </p:nvSpPr>
        <p:spPr bwMode="auto">
          <a:xfrm>
            <a:off x="1544874" y="4057145"/>
            <a:ext cx="7495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65" name="Line 78"/>
          <p:cNvSpPr>
            <a:spLocks noChangeShapeType="1"/>
          </p:cNvSpPr>
          <p:nvPr/>
        </p:nvSpPr>
        <p:spPr bwMode="auto">
          <a:xfrm>
            <a:off x="1665454" y="4057145"/>
            <a:ext cx="765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5" name="Line 88"/>
          <p:cNvSpPr>
            <a:spLocks noChangeShapeType="1"/>
          </p:cNvSpPr>
          <p:nvPr/>
        </p:nvSpPr>
        <p:spPr bwMode="auto">
          <a:xfrm>
            <a:off x="1753444" y="4475403"/>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6" name="Line 89"/>
          <p:cNvSpPr>
            <a:spLocks noChangeShapeType="1"/>
          </p:cNvSpPr>
          <p:nvPr/>
        </p:nvSpPr>
        <p:spPr bwMode="auto">
          <a:xfrm>
            <a:off x="1753444" y="4626185"/>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7" name="Line 90"/>
          <p:cNvSpPr>
            <a:spLocks noChangeShapeType="1"/>
          </p:cNvSpPr>
          <p:nvPr/>
        </p:nvSpPr>
        <p:spPr bwMode="auto">
          <a:xfrm>
            <a:off x="1753444" y="4776966"/>
            <a:ext cx="0" cy="9247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8" name="Line 91"/>
          <p:cNvSpPr>
            <a:spLocks noChangeShapeType="1"/>
          </p:cNvSpPr>
          <p:nvPr/>
        </p:nvSpPr>
        <p:spPr bwMode="auto">
          <a:xfrm>
            <a:off x="1753444" y="4925736"/>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79" name="Line 92"/>
          <p:cNvSpPr>
            <a:spLocks noChangeShapeType="1"/>
          </p:cNvSpPr>
          <p:nvPr/>
        </p:nvSpPr>
        <p:spPr bwMode="auto">
          <a:xfrm>
            <a:off x="1753444" y="5076518"/>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80" name="Line 93"/>
          <p:cNvSpPr>
            <a:spLocks noChangeShapeType="1"/>
          </p:cNvSpPr>
          <p:nvPr/>
        </p:nvSpPr>
        <p:spPr bwMode="auto">
          <a:xfrm>
            <a:off x="1753444" y="5227299"/>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81" name="Line 94"/>
          <p:cNvSpPr>
            <a:spLocks noChangeShapeType="1"/>
          </p:cNvSpPr>
          <p:nvPr/>
        </p:nvSpPr>
        <p:spPr bwMode="auto">
          <a:xfrm>
            <a:off x="1753444" y="5378081"/>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82" name="Line 95"/>
          <p:cNvSpPr>
            <a:spLocks noChangeShapeType="1"/>
          </p:cNvSpPr>
          <p:nvPr/>
        </p:nvSpPr>
        <p:spPr bwMode="auto">
          <a:xfrm>
            <a:off x="1753444" y="5528861"/>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87" name="Freeform 86"/>
          <p:cNvSpPr>
            <a:spLocks/>
          </p:cNvSpPr>
          <p:nvPr/>
        </p:nvSpPr>
        <p:spPr bwMode="auto">
          <a:xfrm>
            <a:off x="1724114" y="4023408"/>
            <a:ext cx="60290" cy="76396"/>
          </a:xfrm>
          <a:custGeom>
            <a:avLst/>
            <a:gdLst>
              <a:gd name="T0" fmla="*/ 37 w 37"/>
              <a:gd name="T1" fmla="*/ 19 h 38"/>
              <a:gd name="T2" fmla="*/ 37 w 37"/>
              <a:gd name="T3" fmla="*/ 19 h 38"/>
              <a:gd name="T4" fmla="*/ 35 w 37"/>
              <a:gd name="T5" fmla="*/ 26 h 38"/>
              <a:gd name="T6" fmla="*/ 30 w 37"/>
              <a:gd name="T7" fmla="*/ 33 h 38"/>
              <a:gd name="T8" fmla="*/ 25 w 37"/>
              <a:gd name="T9" fmla="*/ 35 h 38"/>
              <a:gd name="T10" fmla="*/ 18 w 37"/>
              <a:gd name="T11" fmla="*/ 38 h 38"/>
              <a:gd name="T12" fmla="*/ 18 w 37"/>
              <a:gd name="T13" fmla="*/ 38 h 38"/>
              <a:gd name="T14" fmla="*/ 9 w 37"/>
              <a:gd name="T15" fmla="*/ 35 h 38"/>
              <a:gd name="T16" fmla="*/ 4 w 37"/>
              <a:gd name="T17" fmla="*/ 33 h 38"/>
              <a:gd name="T18" fmla="*/ 0 w 37"/>
              <a:gd name="T19" fmla="*/ 26 h 38"/>
              <a:gd name="T20" fmla="*/ 0 w 37"/>
              <a:gd name="T21" fmla="*/ 19 h 38"/>
              <a:gd name="T22" fmla="*/ 0 w 37"/>
              <a:gd name="T23" fmla="*/ 19 h 38"/>
              <a:gd name="T24" fmla="*/ 0 w 37"/>
              <a:gd name="T25" fmla="*/ 12 h 38"/>
              <a:gd name="T26" fmla="*/ 4 w 37"/>
              <a:gd name="T27" fmla="*/ 5 h 38"/>
              <a:gd name="T28" fmla="*/ 9 w 37"/>
              <a:gd name="T29" fmla="*/ 3 h 38"/>
              <a:gd name="T30" fmla="*/ 18 w 37"/>
              <a:gd name="T31" fmla="*/ 0 h 38"/>
              <a:gd name="T32" fmla="*/ 18 w 37"/>
              <a:gd name="T33" fmla="*/ 0 h 38"/>
              <a:gd name="T34" fmla="*/ 25 w 37"/>
              <a:gd name="T35" fmla="*/ 3 h 38"/>
              <a:gd name="T36" fmla="*/ 30 w 37"/>
              <a:gd name="T37" fmla="*/ 5 h 38"/>
              <a:gd name="T38" fmla="*/ 35 w 37"/>
              <a:gd name="T39" fmla="*/ 12 h 38"/>
              <a:gd name="T40" fmla="*/ 37 w 37"/>
              <a:gd name="T41" fmla="*/ 19 h 38"/>
              <a:gd name="T42" fmla="*/ 37 w 37"/>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8">
                <a:moveTo>
                  <a:pt x="37" y="19"/>
                </a:moveTo>
                <a:lnTo>
                  <a:pt x="37" y="19"/>
                </a:lnTo>
                <a:lnTo>
                  <a:pt x="35" y="26"/>
                </a:lnTo>
                <a:lnTo>
                  <a:pt x="30" y="33"/>
                </a:lnTo>
                <a:lnTo>
                  <a:pt x="25" y="35"/>
                </a:lnTo>
                <a:lnTo>
                  <a:pt x="18" y="38"/>
                </a:lnTo>
                <a:lnTo>
                  <a:pt x="18" y="38"/>
                </a:lnTo>
                <a:lnTo>
                  <a:pt x="9" y="35"/>
                </a:lnTo>
                <a:lnTo>
                  <a:pt x="4" y="33"/>
                </a:lnTo>
                <a:lnTo>
                  <a:pt x="0" y="26"/>
                </a:lnTo>
                <a:lnTo>
                  <a:pt x="0" y="19"/>
                </a:lnTo>
                <a:lnTo>
                  <a:pt x="0" y="19"/>
                </a:lnTo>
                <a:lnTo>
                  <a:pt x="0" y="12"/>
                </a:lnTo>
                <a:lnTo>
                  <a:pt x="4" y="5"/>
                </a:lnTo>
                <a:lnTo>
                  <a:pt x="9" y="3"/>
                </a:lnTo>
                <a:lnTo>
                  <a:pt x="18" y="0"/>
                </a:lnTo>
                <a:lnTo>
                  <a:pt x="18" y="0"/>
                </a:lnTo>
                <a:lnTo>
                  <a:pt x="25" y="3"/>
                </a:lnTo>
                <a:lnTo>
                  <a:pt x="30" y="5"/>
                </a:lnTo>
                <a:lnTo>
                  <a:pt x="35" y="12"/>
                </a:lnTo>
                <a:lnTo>
                  <a:pt x="37" y="19"/>
                </a:lnTo>
                <a:lnTo>
                  <a:pt x="37"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98" name="Freeform 97"/>
          <p:cNvSpPr>
            <a:spLocks/>
          </p:cNvSpPr>
          <p:nvPr/>
        </p:nvSpPr>
        <p:spPr bwMode="auto">
          <a:xfrm>
            <a:off x="1792551" y="5231320"/>
            <a:ext cx="97767" cy="84437"/>
          </a:xfrm>
          <a:custGeom>
            <a:avLst/>
            <a:gdLst>
              <a:gd name="T0" fmla="*/ 0 w 60"/>
              <a:gd name="T1" fmla="*/ 21 h 42"/>
              <a:gd name="T2" fmla="*/ 60 w 60"/>
              <a:gd name="T3" fmla="*/ 42 h 42"/>
              <a:gd name="T4" fmla="*/ 60 w 60"/>
              <a:gd name="T5" fmla="*/ 42 h 42"/>
              <a:gd name="T6" fmla="*/ 58 w 60"/>
              <a:gd name="T7" fmla="*/ 40 h 42"/>
              <a:gd name="T8" fmla="*/ 53 w 60"/>
              <a:gd name="T9" fmla="*/ 31 h 42"/>
              <a:gd name="T10" fmla="*/ 53 w 60"/>
              <a:gd name="T11" fmla="*/ 24 h 42"/>
              <a:gd name="T12" fmla="*/ 53 w 60"/>
              <a:gd name="T13" fmla="*/ 17 h 42"/>
              <a:gd name="T14" fmla="*/ 56 w 60"/>
              <a:gd name="T15" fmla="*/ 7 h 42"/>
              <a:gd name="T16" fmla="*/ 60 w 60"/>
              <a:gd name="T17" fmla="*/ 0 h 42"/>
              <a:gd name="T18" fmla="*/ 0 w 60"/>
              <a:gd name="T1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2">
                <a:moveTo>
                  <a:pt x="0" y="21"/>
                </a:moveTo>
                <a:lnTo>
                  <a:pt x="60" y="42"/>
                </a:lnTo>
                <a:lnTo>
                  <a:pt x="60" y="42"/>
                </a:lnTo>
                <a:lnTo>
                  <a:pt x="58" y="40"/>
                </a:lnTo>
                <a:lnTo>
                  <a:pt x="53" y="31"/>
                </a:lnTo>
                <a:lnTo>
                  <a:pt x="53" y="24"/>
                </a:lnTo>
                <a:lnTo>
                  <a:pt x="53" y="17"/>
                </a:lnTo>
                <a:lnTo>
                  <a:pt x="56" y="7"/>
                </a:lnTo>
                <a:lnTo>
                  <a:pt x="60" y="0"/>
                </a:ln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99" name="Freeform 98"/>
          <p:cNvSpPr>
            <a:spLocks/>
          </p:cNvSpPr>
          <p:nvPr/>
        </p:nvSpPr>
        <p:spPr bwMode="auto">
          <a:xfrm>
            <a:off x="1792551" y="5231320"/>
            <a:ext cx="97767" cy="84437"/>
          </a:xfrm>
          <a:custGeom>
            <a:avLst/>
            <a:gdLst>
              <a:gd name="T0" fmla="*/ 0 w 60"/>
              <a:gd name="T1" fmla="*/ 21 h 42"/>
              <a:gd name="T2" fmla="*/ 60 w 60"/>
              <a:gd name="T3" fmla="*/ 42 h 42"/>
              <a:gd name="T4" fmla="*/ 60 w 60"/>
              <a:gd name="T5" fmla="*/ 42 h 42"/>
              <a:gd name="T6" fmla="*/ 58 w 60"/>
              <a:gd name="T7" fmla="*/ 40 h 42"/>
              <a:gd name="T8" fmla="*/ 53 w 60"/>
              <a:gd name="T9" fmla="*/ 31 h 42"/>
              <a:gd name="T10" fmla="*/ 53 w 60"/>
              <a:gd name="T11" fmla="*/ 24 h 42"/>
              <a:gd name="T12" fmla="*/ 53 w 60"/>
              <a:gd name="T13" fmla="*/ 17 h 42"/>
              <a:gd name="T14" fmla="*/ 56 w 60"/>
              <a:gd name="T15" fmla="*/ 7 h 42"/>
              <a:gd name="T16" fmla="*/ 60 w 60"/>
              <a:gd name="T17" fmla="*/ 0 h 42"/>
              <a:gd name="T18" fmla="*/ 0 w 60"/>
              <a:gd name="T1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2">
                <a:moveTo>
                  <a:pt x="0" y="21"/>
                </a:moveTo>
                <a:lnTo>
                  <a:pt x="60" y="42"/>
                </a:lnTo>
                <a:lnTo>
                  <a:pt x="60" y="42"/>
                </a:lnTo>
                <a:lnTo>
                  <a:pt x="58" y="40"/>
                </a:lnTo>
                <a:lnTo>
                  <a:pt x="53" y="31"/>
                </a:lnTo>
                <a:lnTo>
                  <a:pt x="53" y="24"/>
                </a:lnTo>
                <a:lnTo>
                  <a:pt x="53" y="17"/>
                </a:lnTo>
                <a:lnTo>
                  <a:pt x="56" y="7"/>
                </a:lnTo>
                <a:lnTo>
                  <a:pt x="60" y="0"/>
                </a:lnTo>
                <a:lnTo>
                  <a:pt x="0"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00" name="Line 121"/>
          <p:cNvSpPr>
            <a:spLocks noChangeShapeType="1"/>
          </p:cNvSpPr>
          <p:nvPr/>
        </p:nvSpPr>
        <p:spPr bwMode="auto">
          <a:xfrm flipV="1">
            <a:off x="1838175" y="5273538"/>
            <a:ext cx="406681" cy="1"/>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52" name="Line 89"/>
          <p:cNvSpPr>
            <a:spLocks noChangeShapeType="1"/>
          </p:cNvSpPr>
          <p:nvPr/>
        </p:nvSpPr>
        <p:spPr bwMode="auto">
          <a:xfrm>
            <a:off x="1754259" y="4167809"/>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53" name="Line 90"/>
          <p:cNvSpPr>
            <a:spLocks noChangeShapeType="1"/>
          </p:cNvSpPr>
          <p:nvPr/>
        </p:nvSpPr>
        <p:spPr bwMode="auto">
          <a:xfrm>
            <a:off x="1754259" y="4318590"/>
            <a:ext cx="0" cy="9247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17" name="Rectangle 41"/>
          <p:cNvSpPr>
            <a:spLocks noChangeArrowheads="1"/>
          </p:cNvSpPr>
          <p:nvPr/>
        </p:nvSpPr>
        <p:spPr bwMode="auto">
          <a:xfrm>
            <a:off x="2937660" y="3479096"/>
            <a:ext cx="7069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External</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cost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5" name="Content Placeholder 2"/>
          <p:cNvSpPr txBox="1">
            <a:spLocks/>
          </p:cNvSpPr>
          <p:nvPr/>
        </p:nvSpPr>
        <p:spPr>
          <a:xfrm>
            <a:off x="5257800" y="2761061"/>
            <a:ext cx="3962400" cy="3868339"/>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1"/>
              </a:buClr>
            </a:pPr>
            <a:r>
              <a:rPr lang="en-US" dirty="0"/>
              <a:t>Unregulated market produces where private MC = MB.</a:t>
            </a:r>
          </a:p>
          <a:p>
            <a:pPr>
              <a:buClr>
                <a:schemeClr val="tx1"/>
              </a:buClr>
            </a:pPr>
            <a:r>
              <a:rPr lang="en-US" i="1" dirty="0">
                <a:solidFill>
                  <a:srgbClr val="9D0505"/>
                </a:solidFill>
              </a:rPr>
              <a:t>Negative externality </a:t>
            </a:r>
            <a:r>
              <a:rPr lang="en-US" dirty="0"/>
              <a:t>cause costs to others.</a:t>
            </a:r>
          </a:p>
          <a:p>
            <a:pPr>
              <a:buClr>
                <a:schemeClr val="tx1"/>
              </a:buClr>
            </a:pPr>
            <a:r>
              <a:rPr lang="en-US" dirty="0"/>
              <a:t>These costs must be quantified.</a:t>
            </a:r>
          </a:p>
          <a:p>
            <a:pPr>
              <a:buClr>
                <a:schemeClr val="tx1"/>
              </a:buClr>
            </a:pPr>
            <a:r>
              <a:rPr lang="en-US" i="1" dirty="0">
                <a:solidFill>
                  <a:srgbClr val="9D0505"/>
                </a:solidFill>
              </a:rPr>
              <a:t>Social cost </a:t>
            </a:r>
            <a:r>
              <a:rPr lang="en-US" dirty="0"/>
              <a:t>= MC private + external cost</a:t>
            </a:r>
          </a:p>
          <a:p>
            <a:pPr>
              <a:buClr>
                <a:schemeClr val="tx1"/>
              </a:buClr>
            </a:pPr>
            <a:r>
              <a:rPr lang="en-US" dirty="0"/>
              <a:t>Quantity sold falls.</a:t>
            </a:r>
          </a:p>
          <a:p>
            <a:pPr>
              <a:buClr>
                <a:schemeClr val="tx1"/>
              </a:buClr>
            </a:pPr>
            <a:r>
              <a:rPr lang="en-US" dirty="0"/>
              <a:t>Price rises.</a:t>
            </a:r>
          </a:p>
          <a:p>
            <a:pPr>
              <a:buClr>
                <a:schemeClr val="tx1"/>
              </a:buClr>
            </a:pPr>
            <a:r>
              <a:rPr lang="en-US" i="1" dirty="0">
                <a:solidFill>
                  <a:srgbClr val="9D0505"/>
                </a:solidFill>
              </a:rPr>
              <a:t>DWL</a:t>
            </a:r>
            <a:r>
              <a:rPr lang="en-US" dirty="0"/>
              <a:t> occurs if externality is not considered.</a:t>
            </a:r>
          </a:p>
        </p:txBody>
      </p:sp>
      <p:sp>
        <p:nvSpPr>
          <p:cNvPr id="126" name="Line 91"/>
          <p:cNvSpPr>
            <a:spLocks noChangeShapeType="1"/>
          </p:cNvSpPr>
          <p:nvPr/>
        </p:nvSpPr>
        <p:spPr bwMode="auto">
          <a:xfrm>
            <a:off x="1753444" y="5522311"/>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27" name="Line 92"/>
          <p:cNvSpPr>
            <a:spLocks noChangeShapeType="1"/>
          </p:cNvSpPr>
          <p:nvPr/>
        </p:nvSpPr>
        <p:spPr bwMode="auto">
          <a:xfrm>
            <a:off x="1753444" y="5673093"/>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28" name="Line 93"/>
          <p:cNvSpPr>
            <a:spLocks noChangeShapeType="1"/>
          </p:cNvSpPr>
          <p:nvPr/>
        </p:nvSpPr>
        <p:spPr bwMode="auto">
          <a:xfrm>
            <a:off x="1753444" y="5823874"/>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29" name="Line 94"/>
          <p:cNvSpPr>
            <a:spLocks noChangeShapeType="1"/>
          </p:cNvSpPr>
          <p:nvPr/>
        </p:nvSpPr>
        <p:spPr bwMode="auto">
          <a:xfrm>
            <a:off x="1753444" y="5974656"/>
            <a:ext cx="0" cy="9449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38" name="Rectangle 94"/>
          <p:cNvSpPr>
            <a:spLocks noChangeArrowheads="1"/>
          </p:cNvSpPr>
          <p:nvPr/>
        </p:nvSpPr>
        <p:spPr bwMode="auto">
          <a:xfrm>
            <a:off x="2382882" y="2470901"/>
            <a:ext cx="214319" cy="212335"/>
          </a:xfrm>
          <a:prstGeom prst="rect">
            <a:avLst/>
          </a:prstGeom>
          <a:solidFill>
            <a:srgbClr val="9D9D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39" name="Rectangle 95"/>
          <p:cNvSpPr>
            <a:spLocks noChangeArrowheads="1"/>
          </p:cNvSpPr>
          <p:nvPr/>
        </p:nvSpPr>
        <p:spPr bwMode="auto">
          <a:xfrm>
            <a:off x="2666485" y="2438480"/>
            <a:ext cx="141064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Deadweight loss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0" name="Freeform 139"/>
          <p:cNvSpPr>
            <a:spLocks/>
          </p:cNvSpPr>
          <p:nvPr/>
        </p:nvSpPr>
        <p:spPr bwMode="auto">
          <a:xfrm rot="5400000">
            <a:off x="1080501" y="4095721"/>
            <a:ext cx="97767" cy="84437"/>
          </a:xfrm>
          <a:custGeom>
            <a:avLst/>
            <a:gdLst>
              <a:gd name="T0" fmla="*/ 0 w 60"/>
              <a:gd name="T1" fmla="*/ 21 h 42"/>
              <a:gd name="T2" fmla="*/ 60 w 60"/>
              <a:gd name="T3" fmla="*/ 42 h 42"/>
              <a:gd name="T4" fmla="*/ 60 w 60"/>
              <a:gd name="T5" fmla="*/ 42 h 42"/>
              <a:gd name="T6" fmla="*/ 58 w 60"/>
              <a:gd name="T7" fmla="*/ 40 h 42"/>
              <a:gd name="T8" fmla="*/ 53 w 60"/>
              <a:gd name="T9" fmla="*/ 31 h 42"/>
              <a:gd name="T10" fmla="*/ 53 w 60"/>
              <a:gd name="T11" fmla="*/ 24 h 42"/>
              <a:gd name="T12" fmla="*/ 53 w 60"/>
              <a:gd name="T13" fmla="*/ 17 h 42"/>
              <a:gd name="T14" fmla="*/ 56 w 60"/>
              <a:gd name="T15" fmla="*/ 7 h 42"/>
              <a:gd name="T16" fmla="*/ 60 w 60"/>
              <a:gd name="T17" fmla="*/ 0 h 42"/>
              <a:gd name="T18" fmla="*/ 0 w 60"/>
              <a:gd name="T1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2">
                <a:moveTo>
                  <a:pt x="0" y="21"/>
                </a:moveTo>
                <a:lnTo>
                  <a:pt x="60" y="42"/>
                </a:lnTo>
                <a:lnTo>
                  <a:pt x="60" y="42"/>
                </a:lnTo>
                <a:lnTo>
                  <a:pt x="58" y="40"/>
                </a:lnTo>
                <a:lnTo>
                  <a:pt x="53" y="31"/>
                </a:lnTo>
                <a:lnTo>
                  <a:pt x="53" y="24"/>
                </a:lnTo>
                <a:lnTo>
                  <a:pt x="53" y="17"/>
                </a:lnTo>
                <a:lnTo>
                  <a:pt x="56" y="7"/>
                </a:lnTo>
                <a:lnTo>
                  <a:pt x="60" y="0"/>
                </a:lnTo>
                <a:lnTo>
                  <a:pt x="0"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
        <p:nvSpPr>
          <p:cNvPr id="141" name="Line 121"/>
          <p:cNvSpPr>
            <a:spLocks noChangeShapeType="1"/>
          </p:cNvSpPr>
          <p:nvPr/>
        </p:nvSpPr>
        <p:spPr bwMode="auto">
          <a:xfrm rot="5400000" flipV="1">
            <a:off x="989504" y="4276665"/>
            <a:ext cx="286238" cy="1"/>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319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25">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25">
                                            <p:txEl>
                                              <p:pRg st="2" end="2"/>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1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0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25">
                                            <p:txEl>
                                              <p:pRg st="3" end="3"/>
                                            </p:txEl>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47"/>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49"/>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8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6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63"/>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2"/>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59"/>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6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61"/>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29"/>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28"/>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27"/>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26"/>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81"/>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79"/>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78"/>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77"/>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76"/>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75"/>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53"/>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80"/>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52"/>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45"/>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47"/>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nodeType="clickEffect">
                                  <p:stCondLst>
                                    <p:cond delay="0"/>
                                  </p:stCondLst>
                                  <p:childTnLst>
                                    <p:set>
                                      <p:cBhvr>
                                        <p:cTn id="116" dur="1" fill="hold">
                                          <p:stCondLst>
                                            <p:cond delay="0"/>
                                          </p:stCondLst>
                                        </p:cTn>
                                        <p:tgtEl>
                                          <p:spTgt spid="125">
                                            <p:txEl>
                                              <p:pRg st="4" end="4"/>
                                            </p:txEl>
                                          </p:spTgt>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100"/>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98"/>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nodeType="clickEffect">
                                  <p:stCondLst>
                                    <p:cond delay="0"/>
                                  </p:stCondLst>
                                  <p:childTnLst>
                                    <p:set>
                                      <p:cBhvr>
                                        <p:cTn id="124" dur="1" fill="hold">
                                          <p:stCondLst>
                                            <p:cond delay="0"/>
                                          </p:stCondLst>
                                        </p:cTn>
                                        <p:tgtEl>
                                          <p:spTgt spid="125">
                                            <p:txEl>
                                              <p:pRg st="5" end="5"/>
                                            </p:txEl>
                                          </p:spTgt>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40"/>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141"/>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nodeType="clickEffect">
                                  <p:stCondLst>
                                    <p:cond delay="0"/>
                                  </p:stCondLst>
                                  <p:childTnLst>
                                    <p:set>
                                      <p:cBhvr>
                                        <p:cTn id="132" dur="1" fill="hold">
                                          <p:stCondLst>
                                            <p:cond delay="0"/>
                                          </p:stCondLst>
                                        </p:cTn>
                                        <p:tgtEl>
                                          <p:spTgt spid="125">
                                            <p:txEl>
                                              <p:pRg st="6" end="6"/>
                                            </p:txEl>
                                          </p:spTgt>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37"/>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138"/>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1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47" grpId="0" animBg="1"/>
      <p:bldP spid="50" grpId="0" animBg="1"/>
      <p:bldP spid="51" grpId="0" animBg="1"/>
      <p:bldP spid="52" grpId="0" animBg="1"/>
      <p:bldP spid="53" grpId="0" animBg="1"/>
      <p:bldP spid="54" grpId="0" animBg="1"/>
      <p:bldP spid="55" grpId="0" animBg="1"/>
      <p:bldP spid="56" grpId="0" animBg="1"/>
      <p:bldP spid="57" grpId="0" animBg="1"/>
      <p:bldP spid="66" grpId="0" animBg="1"/>
      <p:bldP spid="67" grpId="0" animBg="1"/>
      <p:bldP spid="68" grpId="0" animBg="1"/>
      <p:bldP spid="69" grpId="0" animBg="1"/>
      <p:bldP spid="70" grpId="0" animBg="1"/>
      <p:bldP spid="71" grpId="0" animBg="1"/>
      <p:bldP spid="72" grpId="0" animBg="1"/>
      <p:bldP spid="73" grpId="0" animBg="1"/>
      <p:bldP spid="74" grpId="0" animBg="1"/>
      <p:bldP spid="86" grpId="0" animBg="1"/>
      <p:bldP spid="103" grpId="0" animBg="1"/>
      <p:bldP spid="101" grpId="0" animBg="1"/>
      <p:bldP spid="149" grpId="0"/>
      <p:bldP spid="45" grpId="0"/>
      <p:bldP spid="47" grpId="0"/>
      <p:bldP spid="59" grpId="0" animBg="1"/>
      <p:bldP spid="60" grpId="0" animBg="1"/>
      <p:bldP spid="61" grpId="0" animBg="1"/>
      <p:bldP spid="62" grpId="0" animBg="1"/>
      <p:bldP spid="63" grpId="0" animBg="1"/>
      <p:bldP spid="64" grpId="0" animBg="1"/>
      <p:bldP spid="65" grpId="0" animBg="1"/>
      <p:bldP spid="75" grpId="0" animBg="1"/>
      <p:bldP spid="76" grpId="0" animBg="1"/>
      <p:bldP spid="77" grpId="0" animBg="1"/>
      <p:bldP spid="78" grpId="0" animBg="1"/>
      <p:bldP spid="79" grpId="0" animBg="1"/>
      <p:bldP spid="80" grpId="0" animBg="1"/>
      <p:bldP spid="81" grpId="0" animBg="1"/>
      <p:bldP spid="87" grpId="0" animBg="1"/>
      <p:bldP spid="98" grpId="0" animBg="1"/>
      <p:bldP spid="100" grpId="0" animBg="1"/>
      <p:bldP spid="152" grpId="0" animBg="1"/>
      <p:bldP spid="153" grpId="0" animBg="1"/>
      <p:bldP spid="117" grpId="0"/>
      <p:bldP spid="126" grpId="0" animBg="1"/>
      <p:bldP spid="127" grpId="0" animBg="1"/>
      <p:bldP spid="128" grpId="0" animBg="1"/>
      <p:bldP spid="129" grpId="0" animBg="1"/>
      <p:bldP spid="138" grpId="0" animBg="1"/>
      <p:bldP spid="139" grpId="0"/>
      <p:bldP spid="140" grpId="0" animBg="1"/>
      <p:bldP spid="14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Negative consumption externality</a:t>
            </a:r>
          </a:p>
        </p:txBody>
      </p:sp>
      <p:sp>
        <p:nvSpPr>
          <p:cNvPr id="3" name="Content Placeholder 2"/>
          <p:cNvSpPr>
            <a:spLocks noGrp="1"/>
          </p:cNvSpPr>
          <p:nvPr>
            <p:ph idx="1"/>
          </p:nvPr>
        </p:nvSpPr>
        <p:spPr/>
        <p:txBody>
          <a:bodyPr>
            <a:normAutofit/>
          </a:bodyPr>
          <a:lstStyle/>
          <a:p>
            <a:r>
              <a:rPr lang="en-US" dirty="0"/>
              <a:t>Consumers can cause negative externalities during consumption of goods and services.</a:t>
            </a:r>
          </a:p>
          <a:p>
            <a:r>
              <a:rPr lang="en-US" dirty="0"/>
              <a:t>Because consumers do not consider the externality, they tend to consume too much.</a:t>
            </a:r>
          </a:p>
          <a:p>
            <a:pPr lvl="1"/>
            <a:r>
              <a:rPr lang="en-US" dirty="0"/>
              <a:t>Consume too much means that if they were to consider the full costs of their decisions, they would consume less.</a:t>
            </a:r>
          </a:p>
        </p:txBody>
      </p:sp>
    </p:spTree>
    <p:extLst>
      <p:ext uri="{BB962C8B-B14F-4D97-AF65-F5344CB8AC3E}">
        <p14:creationId xmlns:p14="http://schemas.microsoft.com/office/powerpoint/2010/main" val="1461929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 name="Group 142"/>
          <p:cNvGrpSpPr/>
          <p:nvPr/>
        </p:nvGrpSpPr>
        <p:grpSpPr>
          <a:xfrm>
            <a:off x="5269266" y="4374436"/>
            <a:ext cx="800100" cy="990600"/>
            <a:chOff x="5269266" y="5013325"/>
            <a:chExt cx="800100" cy="990600"/>
          </a:xfrm>
        </p:grpSpPr>
        <p:sp>
          <p:nvSpPr>
            <p:cNvPr id="8" name="Freeform 5"/>
            <p:cNvSpPr>
              <a:spLocks/>
            </p:cNvSpPr>
            <p:nvPr/>
          </p:nvSpPr>
          <p:spPr bwMode="auto">
            <a:xfrm>
              <a:off x="5269266" y="5492750"/>
              <a:ext cx="800100" cy="511175"/>
            </a:xfrm>
            <a:custGeom>
              <a:avLst/>
              <a:gdLst>
                <a:gd name="T0" fmla="*/ 0 w 504"/>
                <a:gd name="T1" fmla="*/ 322 h 322"/>
                <a:gd name="T2" fmla="*/ 504 w 504"/>
                <a:gd name="T3" fmla="*/ 0 h 322"/>
                <a:gd name="T4" fmla="*/ 0 w 504"/>
                <a:gd name="T5" fmla="*/ 0 h 322"/>
                <a:gd name="T6" fmla="*/ 0 w 504"/>
                <a:gd name="T7" fmla="*/ 322 h 322"/>
              </a:gdLst>
              <a:ahLst/>
              <a:cxnLst>
                <a:cxn ang="0">
                  <a:pos x="T0" y="T1"/>
                </a:cxn>
                <a:cxn ang="0">
                  <a:pos x="T2" y="T3"/>
                </a:cxn>
                <a:cxn ang="0">
                  <a:pos x="T4" y="T5"/>
                </a:cxn>
                <a:cxn ang="0">
                  <a:pos x="T6" y="T7"/>
                </a:cxn>
              </a:cxnLst>
              <a:rect l="0" t="0" r="r" b="b"/>
              <a:pathLst>
                <a:path w="504" h="322">
                  <a:moveTo>
                    <a:pt x="0" y="322"/>
                  </a:moveTo>
                  <a:lnTo>
                    <a:pt x="504" y="0"/>
                  </a:lnTo>
                  <a:lnTo>
                    <a:pt x="0" y="0"/>
                  </a:lnTo>
                  <a:lnTo>
                    <a:pt x="0" y="322"/>
                  </a:lnTo>
                  <a:close/>
                </a:path>
              </a:pathLst>
            </a:custGeom>
            <a:solidFill>
              <a:srgbClr val="A8B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Freeform 6"/>
            <p:cNvSpPr>
              <a:spLocks/>
            </p:cNvSpPr>
            <p:nvPr/>
          </p:nvSpPr>
          <p:spPr bwMode="auto">
            <a:xfrm>
              <a:off x="5269266" y="5013325"/>
              <a:ext cx="800100" cy="479425"/>
            </a:xfrm>
            <a:custGeom>
              <a:avLst/>
              <a:gdLst>
                <a:gd name="T0" fmla="*/ 0 w 504"/>
                <a:gd name="T1" fmla="*/ 302 h 302"/>
                <a:gd name="T2" fmla="*/ 504 w 504"/>
                <a:gd name="T3" fmla="*/ 302 h 302"/>
                <a:gd name="T4" fmla="*/ 0 w 504"/>
                <a:gd name="T5" fmla="*/ 0 h 302"/>
                <a:gd name="T6" fmla="*/ 0 w 504"/>
                <a:gd name="T7" fmla="*/ 302 h 302"/>
              </a:gdLst>
              <a:ahLst/>
              <a:cxnLst>
                <a:cxn ang="0">
                  <a:pos x="T0" y="T1"/>
                </a:cxn>
                <a:cxn ang="0">
                  <a:pos x="T2" y="T3"/>
                </a:cxn>
                <a:cxn ang="0">
                  <a:pos x="T4" y="T5"/>
                </a:cxn>
                <a:cxn ang="0">
                  <a:pos x="T6" y="T7"/>
                </a:cxn>
              </a:cxnLst>
              <a:rect l="0" t="0" r="r" b="b"/>
              <a:pathLst>
                <a:path w="504" h="302">
                  <a:moveTo>
                    <a:pt x="0" y="302"/>
                  </a:moveTo>
                  <a:lnTo>
                    <a:pt x="504" y="302"/>
                  </a:lnTo>
                  <a:lnTo>
                    <a:pt x="0" y="0"/>
                  </a:lnTo>
                  <a:lnTo>
                    <a:pt x="0" y="302"/>
                  </a:lnTo>
                  <a:close/>
                </a:path>
              </a:pathLst>
            </a:custGeom>
            <a:solidFill>
              <a:srgbClr val="EDB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Rectangle 90"/>
            <p:cNvSpPr>
              <a:spLocks noChangeArrowheads="1"/>
            </p:cNvSpPr>
            <p:nvPr/>
          </p:nvSpPr>
          <p:spPr bwMode="auto">
            <a:xfrm>
              <a:off x="5331178" y="5130979"/>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X</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91"/>
            <p:cNvSpPr>
              <a:spLocks noChangeArrowheads="1"/>
            </p:cNvSpPr>
            <p:nvPr/>
          </p:nvSpPr>
          <p:spPr bwMode="auto">
            <a:xfrm>
              <a:off x="5377216" y="561340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32" name="Group 131"/>
          <p:cNvGrpSpPr/>
          <p:nvPr/>
        </p:nvGrpSpPr>
        <p:grpSpPr>
          <a:xfrm>
            <a:off x="1375128" y="4026000"/>
            <a:ext cx="3426685" cy="1339036"/>
            <a:chOff x="1375128" y="3140889"/>
            <a:chExt cx="3426685" cy="1339036"/>
          </a:xfrm>
        </p:grpSpPr>
        <p:sp>
          <p:nvSpPr>
            <p:cNvPr id="12" name="Freeform 9"/>
            <p:cNvSpPr>
              <a:spLocks/>
            </p:cNvSpPr>
            <p:nvPr/>
          </p:nvSpPr>
          <p:spPr bwMode="auto">
            <a:xfrm>
              <a:off x="1375128" y="3794125"/>
              <a:ext cx="1065212" cy="685800"/>
            </a:xfrm>
            <a:custGeom>
              <a:avLst/>
              <a:gdLst>
                <a:gd name="T0" fmla="*/ 0 w 671"/>
                <a:gd name="T1" fmla="*/ 5 h 432"/>
                <a:gd name="T2" fmla="*/ 671 w 671"/>
                <a:gd name="T3" fmla="*/ 5 h 432"/>
                <a:gd name="T4" fmla="*/ 0 w 671"/>
                <a:gd name="T5" fmla="*/ 432 h 432"/>
                <a:gd name="T6" fmla="*/ 0 w 671"/>
                <a:gd name="T7" fmla="*/ 0 h 432"/>
                <a:gd name="T8" fmla="*/ 0 w 671"/>
                <a:gd name="T9" fmla="*/ 5 h 432"/>
              </a:gdLst>
              <a:ahLst/>
              <a:cxnLst>
                <a:cxn ang="0">
                  <a:pos x="T0" y="T1"/>
                </a:cxn>
                <a:cxn ang="0">
                  <a:pos x="T2" y="T3"/>
                </a:cxn>
                <a:cxn ang="0">
                  <a:pos x="T4" y="T5"/>
                </a:cxn>
                <a:cxn ang="0">
                  <a:pos x="T6" y="T7"/>
                </a:cxn>
                <a:cxn ang="0">
                  <a:pos x="T8" y="T9"/>
                </a:cxn>
              </a:cxnLst>
              <a:rect l="0" t="0" r="r" b="b"/>
              <a:pathLst>
                <a:path w="671" h="432">
                  <a:moveTo>
                    <a:pt x="0" y="5"/>
                  </a:moveTo>
                  <a:lnTo>
                    <a:pt x="671" y="5"/>
                  </a:lnTo>
                  <a:lnTo>
                    <a:pt x="0" y="432"/>
                  </a:lnTo>
                  <a:lnTo>
                    <a:pt x="0" y="0"/>
                  </a:lnTo>
                  <a:lnTo>
                    <a:pt x="0" y="5"/>
                  </a:lnTo>
                  <a:close/>
                </a:path>
              </a:pathLst>
            </a:custGeom>
            <a:solidFill>
              <a:srgbClr val="A8B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Rectangle 96"/>
            <p:cNvSpPr>
              <a:spLocks noChangeArrowheads="1"/>
            </p:cNvSpPr>
            <p:nvPr/>
          </p:nvSpPr>
          <p:spPr bwMode="auto">
            <a:xfrm>
              <a:off x="3352800" y="3155177"/>
              <a:ext cx="125412" cy="125412"/>
            </a:xfrm>
            <a:prstGeom prst="rect">
              <a:avLst/>
            </a:prstGeom>
            <a:solidFill>
              <a:srgbClr val="A8B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Rectangle 97"/>
            <p:cNvSpPr>
              <a:spLocks noChangeArrowheads="1"/>
            </p:cNvSpPr>
            <p:nvPr/>
          </p:nvSpPr>
          <p:spPr bwMode="auto">
            <a:xfrm>
              <a:off x="3527425" y="3140889"/>
              <a:ext cx="12743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Producer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92"/>
            <p:cNvSpPr>
              <a:spLocks noChangeArrowheads="1"/>
            </p:cNvSpPr>
            <p:nvPr/>
          </p:nvSpPr>
          <p:spPr bwMode="auto">
            <a:xfrm>
              <a:off x="1584227" y="4057571"/>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38" name="Group 137"/>
          <p:cNvGrpSpPr/>
          <p:nvPr/>
        </p:nvGrpSpPr>
        <p:grpSpPr>
          <a:xfrm>
            <a:off x="1375128" y="3794225"/>
            <a:ext cx="3511643" cy="896123"/>
            <a:chOff x="1375128" y="4536559"/>
            <a:chExt cx="3511643" cy="896123"/>
          </a:xfrm>
        </p:grpSpPr>
        <p:sp>
          <p:nvSpPr>
            <p:cNvPr id="10" name="Freeform 7"/>
            <p:cNvSpPr>
              <a:spLocks/>
            </p:cNvSpPr>
            <p:nvPr/>
          </p:nvSpPr>
          <p:spPr bwMode="auto">
            <a:xfrm>
              <a:off x="1375128" y="4784982"/>
              <a:ext cx="1065212" cy="647700"/>
            </a:xfrm>
            <a:custGeom>
              <a:avLst/>
              <a:gdLst>
                <a:gd name="T0" fmla="*/ 0 w 671"/>
                <a:gd name="T1" fmla="*/ 406 h 408"/>
                <a:gd name="T2" fmla="*/ 671 w 671"/>
                <a:gd name="T3" fmla="*/ 406 h 408"/>
                <a:gd name="T4" fmla="*/ 0 w 671"/>
                <a:gd name="T5" fmla="*/ 0 h 408"/>
                <a:gd name="T6" fmla="*/ 0 w 671"/>
                <a:gd name="T7" fmla="*/ 408 h 408"/>
                <a:gd name="T8" fmla="*/ 0 w 671"/>
                <a:gd name="T9" fmla="*/ 406 h 408"/>
              </a:gdLst>
              <a:ahLst/>
              <a:cxnLst>
                <a:cxn ang="0">
                  <a:pos x="T0" y="T1"/>
                </a:cxn>
                <a:cxn ang="0">
                  <a:pos x="T2" y="T3"/>
                </a:cxn>
                <a:cxn ang="0">
                  <a:pos x="T4" y="T5"/>
                </a:cxn>
                <a:cxn ang="0">
                  <a:pos x="T6" y="T7"/>
                </a:cxn>
                <a:cxn ang="0">
                  <a:pos x="T8" y="T9"/>
                </a:cxn>
              </a:cxnLst>
              <a:rect l="0" t="0" r="r" b="b"/>
              <a:pathLst>
                <a:path w="671" h="408">
                  <a:moveTo>
                    <a:pt x="0" y="406"/>
                  </a:moveTo>
                  <a:lnTo>
                    <a:pt x="671" y="406"/>
                  </a:lnTo>
                  <a:lnTo>
                    <a:pt x="0" y="0"/>
                  </a:lnTo>
                  <a:lnTo>
                    <a:pt x="0" y="408"/>
                  </a:lnTo>
                  <a:lnTo>
                    <a:pt x="0" y="406"/>
                  </a:lnTo>
                  <a:close/>
                </a:path>
              </a:pathLst>
            </a:custGeom>
            <a:solidFill>
              <a:srgbClr val="EDB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Rectangle 89"/>
            <p:cNvSpPr>
              <a:spLocks noChangeArrowheads="1"/>
            </p:cNvSpPr>
            <p:nvPr/>
          </p:nvSpPr>
          <p:spPr bwMode="auto">
            <a:xfrm>
              <a:off x="1787200" y="5142169"/>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93"/>
            <p:cNvSpPr>
              <a:spLocks noChangeArrowheads="1"/>
            </p:cNvSpPr>
            <p:nvPr/>
          </p:nvSpPr>
          <p:spPr bwMode="auto">
            <a:xfrm>
              <a:off x="3352800" y="4550847"/>
              <a:ext cx="125412" cy="127000"/>
            </a:xfrm>
            <a:prstGeom prst="rect">
              <a:avLst/>
            </a:prstGeom>
            <a:solidFill>
              <a:srgbClr val="EDBD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Rectangle 95"/>
            <p:cNvSpPr>
              <a:spLocks noChangeArrowheads="1"/>
            </p:cNvSpPr>
            <p:nvPr/>
          </p:nvSpPr>
          <p:spPr bwMode="auto">
            <a:xfrm>
              <a:off x="3527425" y="4536559"/>
              <a:ext cx="135934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Consumer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2" name="Title 1"/>
          <p:cNvSpPr>
            <a:spLocks noGrp="1"/>
          </p:cNvSpPr>
          <p:nvPr>
            <p:ph type="title"/>
          </p:nvPr>
        </p:nvSpPr>
        <p:spPr/>
        <p:txBody>
          <a:bodyPr>
            <a:normAutofit fontScale="90000"/>
          </a:bodyPr>
          <a:lstStyle/>
          <a:p>
            <a:r>
              <a:rPr lang="en-US" dirty="0"/>
              <a:t>Active Learning: Calculating the cost of negative externalities</a:t>
            </a:r>
          </a:p>
        </p:txBody>
      </p:sp>
      <p:sp>
        <p:nvSpPr>
          <p:cNvPr id="4" name="Content Placeholder 3"/>
          <p:cNvSpPr>
            <a:spLocks noGrp="1"/>
          </p:cNvSpPr>
          <p:nvPr>
            <p:ph idx="1"/>
          </p:nvPr>
        </p:nvSpPr>
        <p:spPr/>
        <p:txBody>
          <a:bodyPr>
            <a:noAutofit/>
          </a:bodyPr>
          <a:lstStyle/>
          <a:p>
            <a:pPr marL="514350" indent="-514350">
              <a:buFont typeface="+mj-lt"/>
              <a:buAutoNum type="arabicPeriod"/>
            </a:pPr>
            <a:r>
              <a:rPr lang="en-US" sz="2400" dirty="0"/>
              <a:t>Calculate consumer and producer surplus in the presence of a negative externality.</a:t>
            </a:r>
          </a:p>
          <a:p>
            <a:pPr marL="514350" indent="-514350">
              <a:buFont typeface="+mj-lt"/>
              <a:buAutoNum type="arabicPeriod"/>
            </a:pPr>
            <a:r>
              <a:rPr lang="en-US" sz="2400" dirty="0"/>
              <a:t>Calculate consumer and producer surplus when the negative externality is internalized.</a:t>
            </a:r>
          </a:p>
        </p:txBody>
      </p:sp>
      <p:sp>
        <p:nvSpPr>
          <p:cNvPr id="11" name="Freeform 8"/>
          <p:cNvSpPr>
            <a:spLocks/>
          </p:cNvSpPr>
          <p:nvPr/>
        </p:nvSpPr>
        <p:spPr bwMode="auto">
          <a:xfrm>
            <a:off x="1375128" y="4042648"/>
            <a:ext cx="1065212" cy="647700"/>
          </a:xfrm>
          <a:custGeom>
            <a:avLst/>
            <a:gdLst>
              <a:gd name="T0" fmla="*/ 0 w 671"/>
              <a:gd name="T1" fmla="*/ 406 h 408"/>
              <a:gd name="T2" fmla="*/ 671 w 671"/>
              <a:gd name="T3" fmla="*/ 406 h 408"/>
              <a:gd name="T4" fmla="*/ 0 w 671"/>
              <a:gd name="T5" fmla="*/ 0 h 408"/>
              <a:gd name="T6" fmla="*/ 0 w 671"/>
              <a:gd name="T7" fmla="*/ 408 h 408"/>
            </a:gdLst>
            <a:ahLst/>
            <a:cxnLst>
              <a:cxn ang="0">
                <a:pos x="T0" y="T1"/>
              </a:cxn>
              <a:cxn ang="0">
                <a:pos x="T2" y="T3"/>
              </a:cxn>
              <a:cxn ang="0">
                <a:pos x="T4" y="T5"/>
              </a:cxn>
              <a:cxn ang="0">
                <a:pos x="T6" y="T7"/>
              </a:cxn>
            </a:cxnLst>
            <a:rect l="0" t="0" r="r" b="b"/>
            <a:pathLst>
              <a:path w="671" h="408">
                <a:moveTo>
                  <a:pt x="0" y="406"/>
                </a:moveTo>
                <a:lnTo>
                  <a:pt x="671" y="406"/>
                </a:lnTo>
                <a:lnTo>
                  <a:pt x="0" y="0"/>
                </a:lnTo>
                <a:lnTo>
                  <a:pt x="0" y="40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Freeform 10"/>
          <p:cNvSpPr>
            <a:spLocks/>
          </p:cNvSpPr>
          <p:nvPr/>
        </p:nvSpPr>
        <p:spPr bwMode="auto">
          <a:xfrm>
            <a:off x="1375128" y="4679236"/>
            <a:ext cx="1065212" cy="685800"/>
          </a:xfrm>
          <a:custGeom>
            <a:avLst/>
            <a:gdLst>
              <a:gd name="T0" fmla="*/ 0 w 671"/>
              <a:gd name="T1" fmla="*/ 5 h 432"/>
              <a:gd name="T2" fmla="*/ 671 w 671"/>
              <a:gd name="T3" fmla="*/ 5 h 432"/>
              <a:gd name="T4" fmla="*/ 0 w 671"/>
              <a:gd name="T5" fmla="*/ 432 h 432"/>
              <a:gd name="T6" fmla="*/ 0 w 671"/>
              <a:gd name="T7" fmla="*/ 0 h 432"/>
            </a:gdLst>
            <a:ahLst/>
            <a:cxnLst>
              <a:cxn ang="0">
                <a:pos x="T0" y="T1"/>
              </a:cxn>
              <a:cxn ang="0">
                <a:pos x="T2" y="T3"/>
              </a:cxn>
              <a:cxn ang="0">
                <a:pos x="T4" y="T5"/>
              </a:cxn>
              <a:cxn ang="0">
                <a:pos x="T6" y="T7"/>
              </a:cxn>
            </a:cxnLst>
            <a:rect l="0" t="0" r="r" b="b"/>
            <a:pathLst>
              <a:path w="671" h="432">
                <a:moveTo>
                  <a:pt x="0" y="5"/>
                </a:moveTo>
                <a:lnTo>
                  <a:pt x="671" y="5"/>
                </a:lnTo>
                <a:lnTo>
                  <a:pt x="0" y="43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Rectangle 26"/>
          <p:cNvSpPr>
            <a:spLocks noChangeArrowheads="1"/>
          </p:cNvSpPr>
          <p:nvPr/>
        </p:nvSpPr>
        <p:spPr bwMode="auto">
          <a:xfrm>
            <a:off x="1360841" y="5893673"/>
            <a:ext cx="27539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gasoline (billions of gals.)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46" name="Group 145"/>
          <p:cNvGrpSpPr/>
          <p:nvPr/>
        </p:nvGrpSpPr>
        <p:grpSpPr>
          <a:xfrm>
            <a:off x="4791429" y="3018711"/>
            <a:ext cx="3361971" cy="3059628"/>
            <a:chOff x="4791429" y="2133600"/>
            <a:chExt cx="3361971" cy="3059628"/>
          </a:xfrm>
        </p:grpSpPr>
        <p:sp>
          <p:nvSpPr>
            <p:cNvPr id="67" name="Line 78"/>
            <p:cNvSpPr>
              <a:spLocks noChangeShapeType="1"/>
            </p:cNvSpPr>
            <p:nvPr/>
          </p:nvSpPr>
          <p:spPr bwMode="auto">
            <a:xfrm flipH="1">
              <a:off x="5269266" y="3179762"/>
              <a:ext cx="2039937" cy="1300162"/>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34" name="Group 133"/>
            <p:cNvGrpSpPr/>
            <p:nvPr/>
          </p:nvGrpSpPr>
          <p:grpSpPr>
            <a:xfrm>
              <a:off x="4791429" y="2133600"/>
              <a:ext cx="3361971" cy="3059628"/>
              <a:chOff x="4791429" y="2133600"/>
              <a:chExt cx="3361971" cy="3059628"/>
            </a:xfrm>
          </p:grpSpPr>
          <p:sp>
            <p:nvSpPr>
              <p:cNvPr id="41" name="Rectangle 45"/>
              <p:cNvSpPr>
                <a:spLocks noChangeArrowheads="1"/>
              </p:cNvSpPr>
              <p:nvPr/>
            </p:nvSpPr>
            <p:spPr bwMode="auto">
              <a:xfrm>
                <a:off x="5751360" y="2133600"/>
                <a:ext cx="18578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Surplus when a negative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6"/>
              <p:cNvSpPr>
                <a:spLocks noChangeArrowheads="1"/>
              </p:cNvSpPr>
              <p:nvPr/>
            </p:nvSpPr>
            <p:spPr bwMode="auto">
              <a:xfrm>
                <a:off x="5775679" y="2293937"/>
                <a:ext cx="183864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externality is internalized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3" name="Line 47"/>
              <p:cNvSpPr>
                <a:spLocks noChangeShapeType="1"/>
              </p:cNvSpPr>
              <p:nvPr/>
            </p:nvSpPr>
            <p:spPr bwMode="auto">
              <a:xfrm flipV="1">
                <a:off x="5269266" y="2786062"/>
                <a:ext cx="0" cy="20288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 name="Line 48"/>
              <p:cNvSpPr>
                <a:spLocks noChangeShapeType="1"/>
              </p:cNvSpPr>
              <p:nvPr/>
            </p:nvSpPr>
            <p:spPr bwMode="auto">
              <a:xfrm>
                <a:off x="5269266" y="4814887"/>
                <a:ext cx="24130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Rectangle 49"/>
              <p:cNvSpPr>
                <a:spLocks noChangeArrowheads="1"/>
              </p:cNvSpPr>
              <p:nvPr/>
            </p:nvSpPr>
            <p:spPr bwMode="auto">
              <a:xfrm>
                <a:off x="5172429" y="483711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57"/>
              <p:cNvSpPr>
                <a:spLocks noChangeArrowheads="1"/>
              </p:cNvSpPr>
              <p:nvPr/>
            </p:nvSpPr>
            <p:spPr bwMode="auto">
              <a:xfrm>
                <a:off x="5399441" y="5008562"/>
                <a:ext cx="27539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gasoline (billions of gals.)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58"/>
              <p:cNvSpPr>
                <a:spLocks noChangeArrowheads="1"/>
              </p:cNvSpPr>
              <p:nvPr/>
            </p:nvSpPr>
            <p:spPr bwMode="auto">
              <a:xfrm>
                <a:off x="4791429" y="2584450"/>
                <a:ext cx="91531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($/gal.)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5" name="Line 76"/>
              <p:cNvSpPr>
                <a:spLocks noChangeShapeType="1"/>
              </p:cNvSpPr>
              <p:nvPr/>
            </p:nvSpPr>
            <p:spPr bwMode="auto">
              <a:xfrm>
                <a:off x="5269266" y="3157537"/>
                <a:ext cx="2039937" cy="1231900"/>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Rectangle 80"/>
              <p:cNvSpPr>
                <a:spLocks noChangeArrowheads="1"/>
              </p:cNvSpPr>
              <p:nvPr/>
            </p:nvSpPr>
            <p:spPr bwMode="auto">
              <a:xfrm>
                <a:off x="7358416" y="3046412"/>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81"/>
              <p:cNvSpPr>
                <a:spLocks noChangeArrowheads="1"/>
              </p:cNvSpPr>
              <p:nvPr/>
            </p:nvSpPr>
            <p:spPr bwMode="auto">
              <a:xfrm>
                <a:off x="7453071" y="3101975"/>
                <a:ext cx="5033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private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82"/>
              <p:cNvSpPr>
                <a:spLocks noChangeArrowheads="1"/>
              </p:cNvSpPr>
              <p:nvPr/>
            </p:nvSpPr>
            <p:spPr bwMode="auto">
              <a:xfrm>
                <a:off x="7358416" y="4364037"/>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83"/>
              <p:cNvSpPr>
                <a:spLocks noChangeArrowheads="1"/>
              </p:cNvSpPr>
              <p:nvPr/>
            </p:nvSpPr>
            <p:spPr bwMode="auto">
              <a:xfrm>
                <a:off x="7461008" y="4419600"/>
                <a:ext cx="5033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private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sp>
        <p:nvSpPr>
          <p:cNvPr id="88" name="Freeform 99"/>
          <p:cNvSpPr>
            <a:spLocks/>
          </p:cNvSpPr>
          <p:nvPr/>
        </p:nvSpPr>
        <p:spPr bwMode="auto">
          <a:xfrm>
            <a:off x="5455004" y="4329986"/>
            <a:ext cx="71437" cy="100012"/>
          </a:xfrm>
          <a:custGeom>
            <a:avLst/>
            <a:gdLst>
              <a:gd name="T0" fmla="*/ 24 w 45"/>
              <a:gd name="T1" fmla="*/ 63 h 63"/>
              <a:gd name="T2" fmla="*/ 45 w 45"/>
              <a:gd name="T3" fmla="*/ 0 h 63"/>
              <a:gd name="T4" fmla="*/ 45 w 45"/>
              <a:gd name="T5" fmla="*/ 0 h 63"/>
              <a:gd name="T6" fmla="*/ 42 w 45"/>
              <a:gd name="T7" fmla="*/ 2 h 63"/>
              <a:gd name="T8" fmla="*/ 31 w 45"/>
              <a:gd name="T9" fmla="*/ 7 h 63"/>
              <a:gd name="T10" fmla="*/ 24 w 45"/>
              <a:gd name="T11" fmla="*/ 7 h 63"/>
              <a:gd name="T12" fmla="*/ 16 w 45"/>
              <a:gd name="T13" fmla="*/ 7 h 63"/>
              <a:gd name="T14" fmla="*/ 9 w 45"/>
              <a:gd name="T15" fmla="*/ 4 h 63"/>
              <a:gd name="T16" fmla="*/ 0 w 45"/>
              <a:gd name="T17" fmla="*/ 0 h 63"/>
              <a:gd name="T18" fmla="*/ 24 w 45"/>
              <a:gd name="T19"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63">
                <a:moveTo>
                  <a:pt x="24" y="63"/>
                </a:moveTo>
                <a:lnTo>
                  <a:pt x="45" y="0"/>
                </a:lnTo>
                <a:lnTo>
                  <a:pt x="45" y="0"/>
                </a:lnTo>
                <a:lnTo>
                  <a:pt x="42" y="2"/>
                </a:lnTo>
                <a:lnTo>
                  <a:pt x="31" y="7"/>
                </a:lnTo>
                <a:lnTo>
                  <a:pt x="24" y="7"/>
                </a:lnTo>
                <a:lnTo>
                  <a:pt x="16" y="7"/>
                </a:lnTo>
                <a:lnTo>
                  <a:pt x="9" y="4"/>
                </a:lnTo>
                <a:lnTo>
                  <a:pt x="0" y="0"/>
                </a:lnTo>
                <a:lnTo>
                  <a:pt x="24" y="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85" name="Group 184"/>
          <p:cNvGrpSpPr/>
          <p:nvPr/>
        </p:nvGrpSpPr>
        <p:grpSpPr>
          <a:xfrm>
            <a:off x="4996598" y="4371261"/>
            <a:ext cx="3363695" cy="1535628"/>
            <a:chOff x="4996598" y="3486150"/>
            <a:chExt cx="3363695" cy="1535628"/>
          </a:xfrm>
        </p:grpSpPr>
        <p:sp>
          <p:nvSpPr>
            <p:cNvPr id="46" name="Rectangle 50"/>
            <p:cNvSpPr>
              <a:spLocks noChangeArrowheads="1"/>
            </p:cNvSpPr>
            <p:nvPr/>
          </p:nvSpPr>
          <p:spPr bwMode="auto">
            <a:xfrm>
              <a:off x="4996598" y="3895725"/>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0" name="Line 71"/>
            <p:cNvSpPr>
              <a:spLocks noChangeShapeType="1"/>
            </p:cNvSpPr>
            <p:nvPr/>
          </p:nvSpPr>
          <p:spPr bwMode="auto">
            <a:xfrm>
              <a:off x="6069366" y="4327525"/>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Rectangle 51"/>
            <p:cNvSpPr>
              <a:spLocks noChangeArrowheads="1"/>
            </p:cNvSpPr>
            <p:nvPr/>
          </p:nvSpPr>
          <p:spPr bwMode="auto">
            <a:xfrm>
              <a:off x="5867400" y="4837112"/>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37.5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0" name="Line 61"/>
            <p:cNvSpPr>
              <a:spLocks noChangeShapeType="1"/>
            </p:cNvSpPr>
            <p:nvPr/>
          </p:nvSpPr>
          <p:spPr bwMode="auto">
            <a:xfrm>
              <a:off x="5269266"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Line 62"/>
            <p:cNvSpPr>
              <a:spLocks noChangeShapeType="1"/>
            </p:cNvSpPr>
            <p:nvPr/>
          </p:nvSpPr>
          <p:spPr bwMode="auto">
            <a:xfrm>
              <a:off x="5388329"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Line 63"/>
            <p:cNvSpPr>
              <a:spLocks noChangeShapeType="1"/>
            </p:cNvSpPr>
            <p:nvPr/>
          </p:nvSpPr>
          <p:spPr bwMode="auto">
            <a:xfrm>
              <a:off x="5507391"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Line 64"/>
            <p:cNvSpPr>
              <a:spLocks noChangeShapeType="1"/>
            </p:cNvSpPr>
            <p:nvPr/>
          </p:nvSpPr>
          <p:spPr bwMode="auto">
            <a:xfrm>
              <a:off x="5626454"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65"/>
            <p:cNvSpPr>
              <a:spLocks noChangeShapeType="1"/>
            </p:cNvSpPr>
            <p:nvPr/>
          </p:nvSpPr>
          <p:spPr bwMode="auto">
            <a:xfrm>
              <a:off x="5745516"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66"/>
            <p:cNvSpPr>
              <a:spLocks noChangeShapeType="1"/>
            </p:cNvSpPr>
            <p:nvPr/>
          </p:nvSpPr>
          <p:spPr bwMode="auto">
            <a:xfrm>
              <a:off x="5864579"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67"/>
            <p:cNvSpPr>
              <a:spLocks noChangeShapeType="1"/>
            </p:cNvSpPr>
            <p:nvPr/>
          </p:nvSpPr>
          <p:spPr bwMode="auto">
            <a:xfrm>
              <a:off x="5983641"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68"/>
            <p:cNvSpPr>
              <a:spLocks noChangeShapeType="1"/>
            </p:cNvSpPr>
            <p:nvPr/>
          </p:nvSpPr>
          <p:spPr bwMode="auto">
            <a:xfrm>
              <a:off x="6069366" y="396875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69"/>
            <p:cNvSpPr>
              <a:spLocks noChangeShapeType="1"/>
            </p:cNvSpPr>
            <p:nvPr/>
          </p:nvSpPr>
          <p:spPr bwMode="auto">
            <a:xfrm>
              <a:off x="6069366" y="4089400"/>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70"/>
            <p:cNvSpPr>
              <a:spLocks noChangeShapeType="1"/>
            </p:cNvSpPr>
            <p:nvPr/>
          </p:nvSpPr>
          <p:spPr bwMode="auto">
            <a:xfrm>
              <a:off x="6069366" y="4208462"/>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72"/>
            <p:cNvSpPr>
              <a:spLocks noChangeShapeType="1"/>
            </p:cNvSpPr>
            <p:nvPr/>
          </p:nvSpPr>
          <p:spPr bwMode="auto">
            <a:xfrm>
              <a:off x="6069366" y="4446587"/>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73"/>
            <p:cNvSpPr>
              <a:spLocks noChangeShapeType="1"/>
            </p:cNvSpPr>
            <p:nvPr/>
          </p:nvSpPr>
          <p:spPr bwMode="auto">
            <a:xfrm>
              <a:off x="6069366" y="456565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74"/>
            <p:cNvSpPr>
              <a:spLocks noChangeShapeType="1"/>
            </p:cNvSpPr>
            <p:nvPr/>
          </p:nvSpPr>
          <p:spPr bwMode="auto">
            <a:xfrm>
              <a:off x="6069366" y="4684712"/>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75"/>
            <p:cNvSpPr>
              <a:spLocks noChangeShapeType="1"/>
            </p:cNvSpPr>
            <p:nvPr/>
          </p:nvSpPr>
          <p:spPr bwMode="auto">
            <a:xfrm>
              <a:off x="6069366" y="4803775"/>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77"/>
            <p:cNvSpPr>
              <a:spLocks noChangeShapeType="1"/>
            </p:cNvSpPr>
            <p:nvPr/>
          </p:nvSpPr>
          <p:spPr bwMode="auto">
            <a:xfrm>
              <a:off x="5264504" y="3486150"/>
              <a:ext cx="2044700" cy="1231900"/>
            </a:xfrm>
            <a:prstGeom prst="line">
              <a:avLst/>
            </a:prstGeom>
            <a:noFill/>
            <a:ln w="38100">
              <a:solidFill>
                <a:srgbClr val="E9AF8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Freeform 79"/>
            <p:cNvSpPr>
              <a:spLocks/>
            </p:cNvSpPr>
            <p:nvPr/>
          </p:nvSpPr>
          <p:spPr bwMode="auto">
            <a:xfrm>
              <a:off x="6039204" y="3940175"/>
              <a:ext cx="60325" cy="58737"/>
            </a:xfrm>
            <a:custGeom>
              <a:avLst/>
              <a:gdLst>
                <a:gd name="T0" fmla="*/ 38 w 38"/>
                <a:gd name="T1" fmla="*/ 18 h 37"/>
                <a:gd name="T2" fmla="*/ 38 w 38"/>
                <a:gd name="T3" fmla="*/ 18 h 37"/>
                <a:gd name="T4" fmla="*/ 35 w 38"/>
                <a:gd name="T5" fmla="*/ 25 h 37"/>
                <a:gd name="T6" fmla="*/ 31 w 38"/>
                <a:gd name="T7" fmla="*/ 33 h 37"/>
                <a:gd name="T8" fmla="*/ 26 w 38"/>
                <a:gd name="T9" fmla="*/ 35 h 37"/>
                <a:gd name="T10" fmla="*/ 19 w 38"/>
                <a:gd name="T11" fmla="*/ 37 h 37"/>
                <a:gd name="T12" fmla="*/ 19 w 38"/>
                <a:gd name="T13" fmla="*/ 37 h 37"/>
                <a:gd name="T14" fmla="*/ 10 w 38"/>
                <a:gd name="T15" fmla="*/ 35 h 37"/>
                <a:gd name="T16" fmla="*/ 5 w 38"/>
                <a:gd name="T17" fmla="*/ 33 h 37"/>
                <a:gd name="T18" fmla="*/ 0 w 38"/>
                <a:gd name="T19" fmla="*/ 25 h 37"/>
                <a:gd name="T20" fmla="*/ 0 w 38"/>
                <a:gd name="T21" fmla="*/ 18 h 37"/>
                <a:gd name="T22" fmla="*/ 0 w 38"/>
                <a:gd name="T23" fmla="*/ 18 h 37"/>
                <a:gd name="T24" fmla="*/ 0 w 38"/>
                <a:gd name="T25" fmla="*/ 11 h 37"/>
                <a:gd name="T26" fmla="*/ 5 w 38"/>
                <a:gd name="T27" fmla="*/ 4 h 37"/>
                <a:gd name="T28" fmla="*/ 10 w 38"/>
                <a:gd name="T29" fmla="*/ 2 h 37"/>
                <a:gd name="T30" fmla="*/ 19 w 38"/>
                <a:gd name="T31" fmla="*/ 0 h 37"/>
                <a:gd name="T32" fmla="*/ 19 w 38"/>
                <a:gd name="T33" fmla="*/ 0 h 37"/>
                <a:gd name="T34" fmla="*/ 26 w 38"/>
                <a:gd name="T35" fmla="*/ 2 h 37"/>
                <a:gd name="T36" fmla="*/ 31 w 38"/>
                <a:gd name="T37" fmla="*/ 4 h 37"/>
                <a:gd name="T38" fmla="*/ 35 w 38"/>
                <a:gd name="T39" fmla="*/ 11 h 37"/>
                <a:gd name="T40" fmla="*/ 38 w 38"/>
                <a:gd name="T41" fmla="*/ 18 h 37"/>
                <a:gd name="T42" fmla="*/ 38 w 38"/>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7">
                  <a:moveTo>
                    <a:pt x="38" y="18"/>
                  </a:moveTo>
                  <a:lnTo>
                    <a:pt x="38" y="18"/>
                  </a:lnTo>
                  <a:lnTo>
                    <a:pt x="35" y="25"/>
                  </a:lnTo>
                  <a:lnTo>
                    <a:pt x="31" y="33"/>
                  </a:lnTo>
                  <a:lnTo>
                    <a:pt x="26" y="35"/>
                  </a:lnTo>
                  <a:lnTo>
                    <a:pt x="19" y="37"/>
                  </a:lnTo>
                  <a:lnTo>
                    <a:pt x="19" y="37"/>
                  </a:lnTo>
                  <a:lnTo>
                    <a:pt x="10" y="35"/>
                  </a:lnTo>
                  <a:lnTo>
                    <a:pt x="5" y="33"/>
                  </a:lnTo>
                  <a:lnTo>
                    <a:pt x="0" y="25"/>
                  </a:lnTo>
                  <a:lnTo>
                    <a:pt x="0" y="18"/>
                  </a:lnTo>
                  <a:lnTo>
                    <a:pt x="0" y="18"/>
                  </a:lnTo>
                  <a:lnTo>
                    <a:pt x="0" y="11"/>
                  </a:lnTo>
                  <a:lnTo>
                    <a:pt x="5" y="4"/>
                  </a:lnTo>
                  <a:lnTo>
                    <a:pt x="10" y="2"/>
                  </a:lnTo>
                  <a:lnTo>
                    <a:pt x="19" y="0"/>
                  </a:lnTo>
                  <a:lnTo>
                    <a:pt x="19" y="0"/>
                  </a:lnTo>
                  <a:lnTo>
                    <a:pt x="26" y="2"/>
                  </a:lnTo>
                  <a:lnTo>
                    <a:pt x="31" y="4"/>
                  </a:lnTo>
                  <a:lnTo>
                    <a:pt x="35" y="11"/>
                  </a:lnTo>
                  <a:lnTo>
                    <a:pt x="38" y="18"/>
                  </a:lnTo>
                  <a:lnTo>
                    <a:pt x="38"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Rectangle 84"/>
            <p:cNvSpPr>
              <a:spLocks noChangeArrowheads="1"/>
            </p:cNvSpPr>
            <p:nvPr/>
          </p:nvSpPr>
          <p:spPr bwMode="auto">
            <a:xfrm>
              <a:off x="7358416" y="4625975"/>
              <a:ext cx="10018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Social benefit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36" name="Group 135"/>
          <p:cNvGrpSpPr/>
          <p:nvPr/>
        </p:nvGrpSpPr>
        <p:grpSpPr>
          <a:xfrm>
            <a:off x="2440341" y="4687173"/>
            <a:ext cx="0" cy="1012825"/>
            <a:chOff x="2440341" y="5429507"/>
            <a:chExt cx="0" cy="1012825"/>
          </a:xfrm>
        </p:grpSpPr>
        <p:sp>
          <p:nvSpPr>
            <p:cNvPr id="19" name="Line 16"/>
            <p:cNvSpPr>
              <a:spLocks noChangeShapeType="1"/>
            </p:cNvSpPr>
            <p:nvPr/>
          </p:nvSpPr>
          <p:spPr bwMode="auto">
            <a:xfrm>
              <a:off x="2440341" y="6397882"/>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30"/>
            <p:cNvSpPr>
              <a:spLocks noChangeShapeType="1"/>
            </p:cNvSpPr>
            <p:nvPr/>
          </p:nvSpPr>
          <p:spPr bwMode="auto">
            <a:xfrm>
              <a:off x="2440341" y="5429507"/>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31"/>
            <p:cNvSpPr>
              <a:spLocks noChangeShapeType="1"/>
            </p:cNvSpPr>
            <p:nvPr/>
          </p:nvSpPr>
          <p:spPr bwMode="auto">
            <a:xfrm>
              <a:off x="2440341" y="554857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32"/>
            <p:cNvSpPr>
              <a:spLocks noChangeShapeType="1"/>
            </p:cNvSpPr>
            <p:nvPr/>
          </p:nvSpPr>
          <p:spPr bwMode="auto">
            <a:xfrm>
              <a:off x="2440341" y="5667632"/>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33"/>
            <p:cNvSpPr>
              <a:spLocks noChangeShapeType="1"/>
            </p:cNvSpPr>
            <p:nvPr/>
          </p:nvSpPr>
          <p:spPr bwMode="auto">
            <a:xfrm>
              <a:off x="2440341" y="5786695"/>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34"/>
            <p:cNvSpPr>
              <a:spLocks noChangeShapeType="1"/>
            </p:cNvSpPr>
            <p:nvPr/>
          </p:nvSpPr>
          <p:spPr bwMode="auto">
            <a:xfrm>
              <a:off x="2440341" y="5905757"/>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Line 35"/>
            <p:cNvSpPr>
              <a:spLocks noChangeShapeType="1"/>
            </p:cNvSpPr>
            <p:nvPr/>
          </p:nvSpPr>
          <p:spPr bwMode="auto">
            <a:xfrm>
              <a:off x="2440341" y="602482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Line 36"/>
            <p:cNvSpPr>
              <a:spLocks noChangeShapeType="1"/>
            </p:cNvSpPr>
            <p:nvPr/>
          </p:nvSpPr>
          <p:spPr bwMode="auto">
            <a:xfrm>
              <a:off x="2440341" y="6143882"/>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37"/>
            <p:cNvSpPr>
              <a:spLocks noChangeShapeType="1"/>
            </p:cNvSpPr>
            <p:nvPr/>
          </p:nvSpPr>
          <p:spPr bwMode="auto">
            <a:xfrm>
              <a:off x="2440341" y="6262945"/>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38"/>
            <p:cNvSpPr>
              <a:spLocks noChangeShapeType="1"/>
            </p:cNvSpPr>
            <p:nvPr/>
          </p:nvSpPr>
          <p:spPr bwMode="auto">
            <a:xfrm>
              <a:off x="2440341" y="6382007"/>
              <a:ext cx="0" cy="492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3" name="Line 124"/>
            <p:cNvSpPr>
              <a:spLocks noChangeShapeType="1"/>
            </p:cNvSpPr>
            <p:nvPr/>
          </p:nvSpPr>
          <p:spPr bwMode="auto">
            <a:xfrm flipV="1">
              <a:off x="2440341" y="568192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4" name="Line 125"/>
            <p:cNvSpPr>
              <a:spLocks noChangeShapeType="1"/>
            </p:cNvSpPr>
            <p:nvPr/>
          </p:nvSpPr>
          <p:spPr bwMode="auto">
            <a:xfrm flipV="1">
              <a:off x="2440341" y="5562857"/>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5" name="Line 126"/>
            <p:cNvSpPr>
              <a:spLocks noChangeShapeType="1"/>
            </p:cNvSpPr>
            <p:nvPr/>
          </p:nvSpPr>
          <p:spPr bwMode="auto">
            <a:xfrm flipV="1">
              <a:off x="2440341" y="5443795"/>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135" name="Group 134"/>
          <p:cNvGrpSpPr/>
          <p:nvPr/>
        </p:nvGrpSpPr>
        <p:grpSpPr>
          <a:xfrm>
            <a:off x="979841" y="3018711"/>
            <a:ext cx="2779222" cy="2888178"/>
            <a:chOff x="979841" y="3761045"/>
            <a:chExt cx="2779222" cy="2888178"/>
          </a:xfrm>
        </p:grpSpPr>
        <p:sp>
          <p:nvSpPr>
            <p:cNvPr id="14" name="Line 11"/>
            <p:cNvSpPr>
              <a:spLocks noChangeShapeType="1"/>
            </p:cNvSpPr>
            <p:nvPr/>
          </p:nvSpPr>
          <p:spPr bwMode="auto">
            <a:xfrm flipH="1">
              <a:off x="1375128" y="5005645"/>
              <a:ext cx="1728787" cy="1101725"/>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Rectangle 12"/>
            <p:cNvSpPr>
              <a:spLocks noChangeArrowheads="1"/>
            </p:cNvSpPr>
            <p:nvPr/>
          </p:nvSpPr>
          <p:spPr bwMode="auto">
            <a:xfrm>
              <a:off x="1662466" y="3761045"/>
              <a:ext cx="18915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Surplus under a negative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13"/>
            <p:cNvSpPr>
              <a:spLocks noChangeArrowheads="1"/>
            </p:cNvSpPr>
            <p:nvPr/>
          </p:nvSpPr>
          <p:spPr bwMode="auto">
            <a:xfrm>
              <a:off x="2143478" y="3921382"/>
              <a:ext cx="7678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externality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 name="Line 14"/>
            <p:cNvSpPr>
              <a:spLocks noChangeShapeType="1"/>
            </p:cNvSpPr>
            <p:nvPr/>
          </p:nvSpPr>
          <p:spPr bwMode="auto">
            <a:xfrm flipV="1">
              <a:off x="1375128" y="4413507"/>
              <a:ext cx="0" cy="20288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15"/>
            <p:cNvSpPr>
              <a:spLocks noChangeShapeType="1"/>
            </p:cNvSpPr>
            <p:nvPr/>
          </p:nvSpPr>
          <p:spPr bwMode="auto">
            <a:xfrm>
              <a:off x="1375128" y="6442332"/>
              <a:ext cx="21272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Rectangle 17"/>
            <p:cNvSpPr>
              <a:spLocks noChangeArrowheads="1"/>
            </p:cNvSpPr>
            <p:nvPr/>
          </p:nvSpPr>
          <p:spPr bwMode="auto">
            <a:xfrm>
              <a:off x="1278291" y="646455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18"/>
            <p:cNvSpPr>
              <a:spLocks noChangeArrowheads="1"/>
            </p:cNvSpPr>
            <p:nvPr/>
          </p:nvSpPr>
          <p:spPr bwMode="auto">
            <a:xfrm>
              <a:off x="1256448" y="535172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0"/>
            <p:cNvSpPr>
              <a:spLocks noChangeArrowheads="1"/>
            </p:cNvSpPr>
            <p:nvPr/>
          </p:nvSpPr>
          <p:spPr bwMode="auto">
            <a:xfrm>
              <a:off x="2384778" y="6464557"/>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7"/>
            <p:cNvSpPr>
              <a:spLocks noChangeArrowheads="1"/>
            </p:cNvSpPr>
            <p:nvPr/>
          </p:nvSpPr>
          <p:spPr bwMode="auto">
            <a:xfrm>
              <a:off x="979841" y="4211895"/>
              <a:ext cx="91531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($/gal.)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5" name="Line 39"/>
            <p:cNvSpPr>
              <a:spLocks noChangeShapeType="1"/>
            </p:cNvSpPr>
            <p:nvPr/>
          </p:nvSpPr>
          <p:spPr bwMode="auto">
            <a:xfrm>
              <a:off x="1375128" y="4784982"/>
              <a:ext cx="1728787" cy="1042987"/>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Freeform 40"/>
            <p:cNvSpPr>
              <a:spLocks/>
            </p:cNvSpPr>
            <p:nvPr/>
          </p:nvSpPr>
          <p:spPr bwMode="auto">
            <a:xfrm>
              <a:off x="2410178" y="5399345"/>
              <a:ext cx="60325" cy="60325"/>
            </a:xfrm>
            <a:custGeom>
              <a:avLst/>
              <a:gdLst>
                <a:gd name="T0" fmla="*/ 38 w 38"/>
                <a:gd name="T1" fmla="*/ 19 h 38"/>
                <a:gd name="T2" fmla="*/ 38 w 38"/>
                <a:gd name="T3" fmla="*/ 19 h 38"/>
                <a:gd name="T4" fmla="*/ 36 w 38"/>
                <a:gd name="T5" fmla="*/ 26 h 38"/>
                <a:gd name="T6" fmla="*/ 31 w 38"/>
                <a:gd name="T7" fmla="*/ 31 h 38"/>
                <a:gd name="T8" fmla="*/ 26 w 38"/>
                <a:gd name="T9" fmla="*/ 35 h 38"/>
                <a:gd name="T10" fmla="*/ 19 w 38"/>
                <a:gd name="T11" fmla="*/ 38 h 38"/>
                <a:gd name="T12" fmla="*/ 19 w 38"/>
                <a:gd name="T13" fmla="*/ 38 h 38"/>
                <a:gd name="T14" fmla="*/ 12 w 38"/>
                <a:gd name="T15" fmla="*/ 35 h 38"/>
                <a:gd name="T16" fmla="*/ 5 w 38"/>
                <a:gd name="T17" fmla="*/ 31 h 38"/>
                <a:gd name="T18" fmla="*/ 0 w 38"/>
                <a:gd name="T19" fmla="*/ 26 h 38"/>
                <a:gd name="T20" fmla="*/ 0 w 38"/>
                <a:gd name="T21" fmla="*/ 19 h 38"/>
                <a:gd name="T22" fmla="*/ 0 w 38"/>
                <a:gd name="T23" fmla="*/ 19 h 38"/>
                <a:gd name="T24" fmla="*/ 0 w 38"/>
                <a:gd name="T25" fmla="*/ 12 h 38"/>
                <a:gd name="T26" fmla="*/ 5 w 38"/>
                <a:gd name="T27" fmla="*/ 5 h 38"/>
                <a:gd name="T28" fmla="*/ 12 w 38"/>
                <a:gd name="T29" fmla="*/ 0 h 38"/>
                <a:gd name="T30" fmla="*/ 19 w 38"/>
                <a:gd name="T31" fmla="*/ 0 h 38"/>
                <a:gd name="T32" fmla="*/ 19 w 38"/>
                <a:gd name="T33" fmla="*/ 0 h 38"/>
                <a:gd name="T34" fmla="*/ 26 w 38"/>
                <a:gd name="T35" fmla="*/ 0 h 38"/>
                <a:gd name="T36" fmla="*/ 31 w 38"/>
                <a:gd name="T37" fmla="*/ 5 h 38"/>
                <a:gd name="T38" fmla="*/ 36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6" y="26"/>
                  </a:lnTo>
                  <a:lnTo>
                    <a:pt x="31" y="31"/>
                  </a:lnTo>
                  <a:lnTo>
                    <a:pt x="26" y="35"/>
                  </a:lnTo>
                  <a:lnTo>
                    <a:pt x="19" y="38"/>
                  </a:lnTo>
                  <a:lnTo>
                    <a:pt x="19" y="38"/>
                  </a:lnTo>
                  <a:lnTo>
                    <a:pt x="12" y="35"/>
                  </a:lnTo>
                  <a:lnTo>
                    <a:pt x="5" y="31"/>
                  </a:lnTo>
                  <a:lnTo>
                    <a:pt x="0" y="26"/>
                  </a:lnTo>
                  <a:lnTo>
                    <a:pt x="0" y="19"/>
                  </a:lnTo>
                  <a:lnTo>
                    <a:pt x="0" y="19"/>
                  </a:lnTo>
                  <a:lnTo>
                    <a:pt x="0" y="12"/>
                  </a:lnTo>
                  <a:lnTo>
                    <a:pt x="5" y="5"/>
                  </a:lnTo>
                  <a:lnTo>
                    <a:pt x="12" y="0"/>
                  </a:lnTo>
                  <a:lnTo>
                    <a:pt x="19" y="0"/>
                  </a:lnTo>
                  <a:lnTo>
                    <a:pt x="19" y="0"/>
                  </a:lnTo>
                  <a:lnTo>
                    <a:pt x="26" y="0"/>
                  </a:lnTo>
                  <a:lnTo>
                    <a:pt x="31" y="5"/>
                  </a:lnTo>
                  <a:lnTo>
                    <a:pt x="36"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33" name="Group 132"/>
            <p:cNvGrpSpPr/>
            <p:nvPr/>
          </p:nvGrpSpPr>
          <p:grpSpPr>
            <a:xfrm>
              <a:off x="3148366" y="5169971"/>
              <a:ext cx="602760" cy="240229"/>
              <a:chOff x="3148366" y="4889757"/>
              <a:chExt cx="602760" cy="240229"/>
            </a:xfrm>
          </p:grpSpPr>
          <p:sp>
            <p:nvSpPr>
              <p:cNvPr id="37" name="Rectangle 41"/>
              <p:cNvSpPr>
                <a:spLocks noChangeArrowheads="1"/>
              </p:cNvSpPr>
              <p:nvPr/>
            </p:nvSpPr>
            <p:spPr bwMode="auto">
              <a:xfrm>
                <a:off x="3148366" y="4889757"/>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42"/>
              <p:cNvSpPr>
                <a:spLocks noChangeArrowheads="1"/>
              </p:cNvSpPr>
              <p:nvPr/>
            </p:nvSpPr>
            <p:spPr bwMode="auto">
              <a:xfrm>
                <a:off x="3247783" y="4945320"/>
                <a:ext cx="5033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private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39" name="Rectangle 43"/>
            <p:cNvSpPr>
              <a:spLocks noChangeArrowheads="1"/>
            </p:cNvSpPr>
            <p:nvPr/>
          </p:nvSpPr>
          <p:spPr bwMode="auto">
            <a:xfrm>
              <a:off x="3148366" y="5797807"/>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44"/>
            <p:cNvSpPr>
              <a:spLocks noChangeArrowheads="1"/>
            </p:cNvSpPr>
            <p:nvPr/>
          </p:nvSpPr>
          <p:spPr bwMode="auto">
            <a:xfrm>
              <a:off x="3255720" y="5853370"/>
              <a:ext cx="5033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private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6" name="Line 127"/>
            <p:cNvSpPr>
              <a:spLocks noChangeShapeType="1"/>
            </p:cNvSpPr>
            <p:nvPr/>
          </p:nvSpPr>
          <p:spPr bwMode="auto">
            <a:xfrm flipH="1">
              <a:off x="2335566"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7" name="Line 128"/>
            <p:cNvSpPr>
              <a:spLocks noChangeShapeType="1"/>
            </p:cNvSpPr>
            <p:nvPr/>
          </p:nvSpPr>
          <p:spPr bwMode="auto">
            <a:xfrm flipH="1">
              <a:off x="2216503"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8" name="Line 129"/>
            <p:cNvSpPr>
              <a:spLocks noChangeShapeType="1"/>
            </p:cNvSpPr>
            <p:nvPr/>
          </p:nvSpPr>
          <p:spPr bwMode="auto">
            <a:xfrm flipH="1">
              <a:off x="2097441"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9" name="Line 130"/>
            <p:cNvSpPr>
              <a:spLocks noChangeShapeType="1"/>
            </p:cNvSpPr>
            <p:nvPr/>
          </p:nvSpPr>
          <p:spPr bwMode="auto">
            <a:xfrm flipH="1">
              <a:off x="1978378"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0" name="Line 131"/>
            <p:cNvSpPr>
              <a:spLocks noChangeShapeType="1"/>
            </p:cNvSpPr>
            <p:nvPr/>
          </p:nvSpPr>
          <p:spPr bwMode="auto">
            <a:xfrm flipH="1">
              <a:off x="1859316"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1" name="Line 132"/>
            <p:cNvSpPr>
              <a:spLocks noChangeShapeType="1"/>
            </p:cNvSpPr>
            <p:nvPr/>
          </p:nvSpPr>
          <p:spPr bwMode="auto">
            <a:xfrm flipH="1">
              <a:off x="1740253"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2" name="Line 133"/>
            <p:cNvSpPr>
              <a:spLocks noChangeShapeType="1"/>
            </p:cNvSpPr>
            <p:nvPr/>
          </p:nvSpPr>
          <p:spPr bwMode="auto">
            <a:xfrm flipH="1">
              <a:off x="1621191"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3" name="Line 134"/>
            <p:cNvSpPr>
              <a:spLocks noChangeShapeType="1"/>
            </p:cNvSpPr>
            <p:nvPr/>
          </p:nvSpPr>
          <p:spPr bwMode="auto">
            <a:xfrm flipH="1">
              <a:off x="1502128"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4" name="Line 135"/>
            <p:cNvSpPr>
              <a:spLocks noChangeShapeType="1"/>
            </p:cNvSpPr>
            <p:nvPr/>
          </p:nvSpPr>
          <p:spPr bwMode="auto">
            <a:xfrm flipH="1">
              <a:off x="1383066"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42" name="Rectangle 19"/>
          <p:cNvSpPr>
            <a:spLocks noChangeArrowheads="1"/>
          </p:cNvSpPr>
          <p:nvPr/>
        </p:nvSpPr>
        <p:spPr bwMode="auto">
          <a:xfrm>
            <a:off x="1248100" y="526212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4" name="Rectangle 19"/>
          <p:cNvSpPr>
            <a:spLocks noChangeArrowheads="1"/>
          </p:cNvSpPr>
          <p:nvPr/>
        </p:nvSpPr>
        <p:spPr bwMode="auto">
          <a:xfrm>
            <a:off x="1256449" y="395411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7" name="Rectangle 50"/>
          <p:cNvSpPr>
            <a:spLocks noChangeArrowheads="1"/>
          </p:cNvSpPr>
          <p:nvPr/>
        </p:nvSpPr>
        <p:spPr bwMode="auto">
          <a:xfrm>
            <a:off x="5096640" y="5228511"/>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9" name="Rectangle 50"/>
          <p:cNvSpPr>
            <a:spLocks noChangeArrowheads="1"/>
          </p:cNvSpPr>
          <p:nvPr/>
        </p:nvSpPr>
        <p:spPr bwMode="auto">
          <a:xfrm>
            <a:off x="5096640" y="393366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50"/>
          <p:cNvSpPr>
            <a:spLocks noChangeArrowheads="1"/>
          </p:cNvSpPr>
          <p:nvPr/>
        </p:nvSpPr>
        <p:spPr bwMode="auto">
          <a:xfrm>
            <a:off x="5096640" y="4277579"/>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7" name="Rectangle 19"/>
          <p:cNvSpPr>
            <a:spLocks noChangeArrowheads="1"/>
          </p:cNvSpPr>
          <p:nvPr/>
        </p:nvSpPr>
        <p:spPr bwMode="auto">
          <a:xfrm>
            <a:off x="1249278" y="4242971"/>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8" name="Rectangle 51"/>
          <p:cNvSpPr>
            <a:spLocks noChangeArrowheads="1"/>
          </p:cNvSpPr>
          <p:nvPr/>
        </p:nvSpPr>
        <p:spPr bwMode="auto">
          <a:xfrm>
            <a:off x="1943396" y="5709007"/>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37.5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61" name="Group 160"/>
          <p:cNvGrpSpPr/>
          <p:nvPr/>
        </p:nvGrpSpPr>
        <p:grpSpPr>
          <a:xfrm>
            <a:off x="6324600" y="4691221"/>
            <a:ext cx="0" cy="1012825"/>
            <a:chOff x="2440341" y="5429507"/>
            <a:chExt cx="0" cy="1012825"/>
          </a:xfrm>
        </p:grpSpPr>
        <p:sp>
          <p:nvSpPr>
            <p:cNvPr id="162" name="Line 16"/>
            <p:cNvSpPr>
              <a:spLocks noChangeShapeType="1"/>
            </p:cNvSpPr>
            <p:nvPr/>
          </p:nvSpPr>
          <p:spPr bwMode="auto">
            <a:xfrm>
              <a:off x="2440341" y="6397882"/>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Line 30"/>
            <p:cNvSpPr>
              <a:spLocks noChangeShapeType="1"/>
            </p:cNvSpPr>
            <p:nvPr/>
          </p:nvSpPr>
          <p:spPr bwMode="auto">
            <a:xfrm>
              <a:off x="2440341" y="5429507"/>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4" name="Line 31"/>
            <p:cNvSpPr>
              <a:spLocks noChangeShapeType="1"/>
            </p:cNvSpPr>
            <p:nvPr/>
          </p:nvSpPr>
          <p:spPr bwMode="auto">
            <a:xfrm>
              <a:off x="2440341" y="554857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5" name="Line 32"/>
            <p:cNvSpPr>
              <a:spLocks noChangeShapeType="1"/>
            </p:cNvSpPr>
            <p:nvPr/>
          </p:nvSpPr>
          <p:spPr bwMode="auto">
            <a:xfrm>
              <a:off x="2440341" y="5667632"/>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6" name="Line 33"/>
            <p:cNvSpPr>
              <a:spLocks noChangeShapeType="1"/>
            </p:cNvSpPr>
            <p:nvPr/>
          </p:nvSpPr>
          <p:spPr bwMode="auto">
            <a:xfrm>
              <a:off x="2440341" y="5786695"/>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7" name="Line 34"/>
            <p:cNvSpPr>
              <a:spLocks noChangeShapeType="1"/>
            </p:cNvSpPr>
            <p:nvPr/>
          </p:nvSpPr>
          <p:spPr bwMode="auto">
            <a:xfrm>
              <a:off x="2440341" y="5905757"/>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8" name="Line 35"/>
            <p:cNvSpPr>
              <a:spLocks noChangeShapeType="1"/>
            </p:cNvSpPr>
            <p:nvPr/>
          </p:nvSpPr>
          <p:spPr bwMode="auto">
            <a:xfrm>
              <a:off x="2440341" y="602482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Line 36"/>
            <p:cNvSpPr>
              <a:spLocks noChangeShapeType="1"/>
            </p:cNvSpPr>
            <p:nvPr/>
          </p:nvSpPr>
          <p:spPr bwMode="auto">
            <a:xfrm>
              <a:off x="2440341" y="6143882"/>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Line 37"/>
            <p:cNvSpPr>
              <a:spLocks noChangeShapeType="1"/>
            </p:cNvSpPr>
            <p:nvPr/>
          </p:nvSpPr>
          <p:spPr bwMode="auto">
            <a:xfrm>
              <a:off x="2440341" y="6262945"/>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Line 38"/>
            <p:cNvSpPr>
              <a:spLocks noChangeShapeType="1"/>
            </p:cNvSpPr>
            <p:nvPr/>
          </p:nvSpPr>
          <p:spPr bwMode="auto">
            <a:xfrm>
              <a:off x="2440341" y="6382007"/>
              <a:ext cx="0" cy="492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Line 124"/>
            <p:cNvSpPr>
              <a:spLocks noChangeShapeType="1"/>
            </p:cNvSpPr>
            <p:nvPr/>
          </p:nvSpPr>
          <p:spPr bwMode="auto">
            <a:xfrm flipV="1">
              <a:off x="2440341" y="568192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125"/>
            <p:cNvSpPr>
              <a:spLocks noChangeShapeType="1"/>
            </p:cNvSpPr>
            <p:nvPr/>
          </p:nvSpPr>
          <p:spPr bwMode="auto">
            <a:xfrm flipV="1">
              <a:off x="2440341" y="5562857"/>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126"/>
            <p:cNvSpPr>
              <a:spLocks noChangeShapeType="1"/>
            </p:cNvSpPr>
            <p:nvPr/>
          </p:nvSpPr>
          <p:spPr bwMode="auto">
            <a:xfrm flipV="1">
              <a:off x="2440341" y="5443795"/>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80" name="Rectangle 18"/>
          <p:cNvSpPr>
            <a:spLocks noChangeArrowheads="1"/>
          </p:cNvSpPr>
          <p:nvPr/>
        </p:nvSpPr>
        <p:spPr bwMode="auto">
          <a:xfrm>
            <a:off x="5092231" y="4597559"/>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1" name="Line 131"/>
          <p:cNvSpPr>
            <a:spLocks noChangeShapeType="1"/>
          </p:cNvSpPr>
          <p:nvPr/>
        </p:nvSpPr>
        <p:spPr bwMode="auto">
          <a:xfrm flipH="1">
            <a:off x="5759273" y="4687173"/>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Line 132"/>
          <p:cNvSpPr>
            <a:spLocks noChangeShapeType="1"/>
          </p:cNvSpPr>
          <p:nvPr/>
        </p:nvSpPr>
        <p:spPr bwMode="auto">
          <a:xfrm flipH="1">
            <a:off x="5640210" y="4687173"/>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Line 133"/>
          <p:cNvSpPr>
            <a:spLocks noChangeShapeType="1"/>
          </p:cNvSpPr>
          <p:nvPr/>
        </p:nvSpPr>
        <p:spPr bwMode="auto">
          <a:xfrm flipH="1">
            <a:off x="5521148" y="4687173"/>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4" name="Line 134"/>
          <p:cNvSpPr>
            <a:spLocks noChangeShapeType="1"/>
          </p:cNvSpPr>
          <p:nvPr/>
        </p:nvSpPr>
        <p:spPr bwMode="auto">
          <a:xfrm flipH="1">
            <a:off x="5402085" y="4687173"/>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Line 135"/>
          <p:cNvSpPr>
            <a:spLocks noChangeShapeType="1"/>
          </p:cNvSpPr>
          <p:nvPr/>
        </p:nvSpPr>
        <p:spPr bwMode="auto">
          <a:xfrm flipH="1">
            <a:off x="5283023" y="4687173"/>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8" name="Line 131"/>
          <p:cNvSpPr>
            <a:spLocks noChangeShapeType="1"/>
          </p:cNvSpPr>
          <p:nvPr/>
        </p:nvSpPr>
        <p:spPr bwMode="auto">
          <a:xfrm flipH="1">
            <a:off x="6243791" y="468435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Line 132"/>
          <p:cNvSpPr>
            <a:spLocks noChangeShapeType="1"/>
          </p:cNvSpPr>
          <p:nvPr/>
        </p:nvSpPr>
        <p:spPr bwMode="auto">
          <a:xfrm flipH="1">
            <a:off x="6124728" y="468435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Line 133"/>
          <p:cNvSpPr>
            <a:spLocks noChangeShapeType="1"/>
          </p:cNvSpPr>
          <p:nvPr/>
        </p:nvSpPr>
        <p:spPr bwMode="auto">
          <a:xfrm flipH="1">
            <a:off x="6005666" y="468435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1" name="Line 134"/>
          <p:cNvSpPr>
            <a:spLocks noChangeShapeType="1"/>
          </p:cNvSpPr>
          <p:nvPr/>
        </p:nvSpPr>
        <p:spPr bwMode="auto">
          <a:xfrm flipH="1">
            <a:off x="5886603" y="468435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3" name="Freeform 40"/>
          <p:cNvSpPr>
            <a:spLocks/>
          </p:cNvSpPr>
          <p:nvPr/>
        </p:nvSpPr>
        <p:spPr bwMode="auto">
          <a:xfrm>
            <a:off x="6299122" y="4663391"/>
            <a:ext cx="60325" cy="60325"/>
          </a:xfrm>
          <a:custGeom>
            <a:avLst/>
            <a:gdLst>
              <a:gd name="T0" fmla="*/ 38 w 38"/>
              <a:gd name="T1" fmla="*/ 19 h 38"/>
              <a:gd name="T2" fmla="*/ 38 w 38"/>
              <a:gd name="T3" fmla="*/ 19 h 38"/>
              <a:gd name="T4" fmla="*/ 36 w 38"/>
              <a:gd name="T5" fmla="*/ 26 h 38"/>
              <a:gd name="T6" fmla="*/ 31 w 38"/>
              <a:gd name="T7" fmla="*/ 31 h 38"/>
              <a:gd name="T8" fmla="*/ 26 w 38"/>
              <a:gd name="T9" fmla="*/ 35 h 38"/>
              <a:gd name="T10" fmla="*/ 19 w 38"/>
              <a:gd name="T11" fmla="*/ 38 h 38"/>
              <a:gd name="T12" fmla="*/ 19 w 38"/>
              <a:gd name="T13" fmla="*/ 38 h 38"/>
              <a:gd name="T14" fmla="*/ 12 w 38"/>
              <a:gd name="T15" fmla="*/ 35 h 38"/>
              <a:gd name="T16" fmla="*/ 5 w 38"/>
              <a:gd name="T17" fmla="*/ 31 h 38"/>
              <a:gd name="T18" fmla="*/ 0 w 38"/>
              <a:gd name="T19" fmla="*/ 26 h 38"/>
              <a:gd name="T20" fmla="*/ 0 w 38"/>
              <a:gd name="T21" fmla="*/ 19 h 38"/>
              <a:gd name="T22" fmla="*/ 0 w 38"/>
              <a:gd name="T23" fmla="*/ 19 h 38"/>
              <a:gd name="T24" fmla="*/ 0 w 38"/>
              <a:gd name="T25" fmla="*/ 12 h 38"/>
              <a:gd name="T26" fmla="*/ 5 w 38"/>
              <a:gd name="T27" fmla="*/ 5 h 38"/>
              <a:gd name="T28" fmla="*/ 12 w 38"/>
              <a:gd name="T29" fmla="*/ 0 h 38"/>
              <a:gd name="T30" fmla="*/ 19 w 38"/>
              <a:gd name="T31" fmla="*/ 0 h 38"/>
              <a:gd name="T32" fmla="*/ 19 w 38"/>
              <a:gd name="T33" fmla="*/ 0 h 38"/>
              <a:gd name="T34" fmla="*/ 26 w 38"/>
              <a:gd name="T35" fmla="*/ 0 h 38"/>
              <a:gd name="T36" fmla="*/ 31 w 38"/>
              <a:gd name="T37" fmla="*/ 5 h 38"/>
              <a:gd name="T38" fmla="*/ 36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6" y="26"/>
                </a:lnTo>
                <a:lnTo>
                  <a:pt x="31" y="31"/>
                </a:lnTo>
                <a:lnTo>
                  <a:pt x="26" y="35"/>
                </a:lnTo>
                <a:lnTo>
                  <a:pt x="19" y="38"/>
                </a:lnTo>
                <a:lnTo>
                  <a:pt x="19" y="38"/>
                </a:lnTo>
                <a:lnTo>
                  <a:pt x="12" y="35"/>
                </a:lnTo>
                <a:lnTo>
                  <a:pt x="5" y="31"/>
                </a:lnTo>
                <a:lnTo>
                  <a:pt x="0" y="26"/>
                </a:lnTo>
                <a:lnTo>
                  <a:pt x="0" y="19"/>
                </a:lnTo>
                <a:lnTo>
                  <a:pt x="0" y="19"/>
                </a:lnTo>
                <a:lnTo>
                  <a:pt x="0" y="12"/>
                </a:lnTo>
                <a:lnTo>
                  <a:pt x="5" y="5"/>
                </a:lnTo>
                <a:lnTo>
                  <a:pt x="12" y="0"/>
                </a:lnTo>
                <a:lnTo>
                  <a:pt x="19" y="0"/>
                </a:lnTo>
                <a:lnTo>
                  <a:pt x="19" y="0"/>
                </a:lnTo>
                <a:lnTo>
                  <a:pt x="26" y="0"/>
                </a:lnTo>
                <a:lnTo>
                  <a:pt x="31" y="5"/>
                </a:lnTo>
                <a:lnTo>
                  <a:pt x="36"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94" name="Group 193"/>
          <p:cNvGrpSpPr/>
          <p:nvPr/>
        </p:nvGrpSpPr>
        <p:grpSpPr>
          <a:xfrm>
            <a:off x="1128738" y="4393291"/>
            <a:ext cx="3363695" cy="1324491"/>
            <a:chOff x="4996598" y="3486150"/>
            <a:chExt cx="3363695" cy="1324491"/>
          </a:xfrm>
        </p:grpSpPr>
        <p:sp>
          <p:nvSpPr>
            <p:cNvPr id="195" name="Rectangle 50"/>
            <p:cNvSpPr>
              <a:spLocks noChangeArrowheads="1"/>
            </p:cNvSpPr>
            <p:nvPr/>
          </p:nvSpPr>
          <p:spPr bwMode="auto">
            <a:xfrm>
              <a:off x="4996598" y="3895725"/>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6" name="Line 71"/>
            <p:cNvSpPr>
              <a:spLocks noChangeShapeType="1"/>
            </p:cNvSpPr>
            <p:nvPr/>
          </p:nvSpPr>
          <p:spPr bwMode="auto">
            <a:xfrm>
              <a:off x="6069366" y="4327525"/>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8" name="Line 61"/>
            <p:cNvSpPr>
              <a:spLocks noChangeShapeType="1"/>
            </p:cNvSpPr>
            <p:nvPr/>
          </p:nvSpPr>
          <p:spPr bwMode="auto">
            <a:xfrm>
              <a:off x="5269266"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Line 62"/>
            <p:cNvSpPr>
              <a:spLocks noChangeShapeType="1"/>
            </p:cNvSpPr>
            <p:nvPr/>
          </p:nvSpPr>
          <p:spPr bwMode="auto">
            <a:xfrm>
              <a:off x="5388329"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0" name="Line 63"/>
            <p:cNvSpPr>
              <a:spLocks noChangeShapeType="1"/>
            </p:cNvSpPr>
            <p:nvPr/>
          </p:nvSpPr>
          <p:spPr bwMode="auto">
            <a:xfrm>
              <a:off x="5507391"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1" name="Line 64"/>
            <p:cNvSpPr>
              <a:spLocks noChangeShapeType="1"/>
            </p:cNvSpPr>
            <p:nvPr/>
          </p:nvSpPr>
          <p:spPr bwMode="auto">
            <a:xfrm>
              <a:off x="5626454"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2" name="Line 65"/>
            <p:cNvSpPr>
              <a:spLocks noChangeShapeType="1"/>
            </p:cNvSpPr>
            <p:nvPr/>
          </p:nvSpPr>
          <p:spPr bwMode="auto">
            <a:xfrm>
              <a:off x="5745516"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3" name="Line 66"/>
            <p:cNvSpPr>
              <a:spLocks noChangeShapeType="1"/>
            </p:cNvSpPr>
            <p:nvPr/>
          </p:nvSpPr>
          <p:spPr bwMode="auto">
            <a:xfrm>
              <a:off x="5864579"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4" name="Line 67"/>
            <p:cNvSpPr>
              <a:spLocks noChangeShapeType="1"/>
            </p:cNvSpPr>
            <p:nvPr/>
          </p:nvSpPr>
          <p:spPr bwMode="auto">
            <a:xfrm>
              <a:off x="5983641"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5" name="Line 68"/>
            <p:cNvSpPr>
              <a:spLocks noChangeShapeType="1"/>
            </p:cNvSpPr>
            <p:nvPr/>
          </p:nvSpPr>
          <p:spPr bwMode="auto">
            <a:xfrm>
              <a:off x="6069366" y="396875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Line 69"/>
            <p:cNvSpPr>
              <a:spLocks noChangeShapeType="1"/>
            </p:cNvSpPr>
            <p:nvPr/>
          </p:nvSpPr>
          <p:spPr bwMode="auto">
            <a:xfrm>
              <a:off x="6069366" y="4089400"/>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7" name="Line 70"/>
            <p:cNvSpPr>
              <a:spLocks noChangeShapeType="1"/>
            </p:cNvSpPr>
            <p:nvPr/>
          </p:nvSpPr>
          <p:spPr bwMode="auto">
            <a:xfrm>
              <a:off x="6069366" y="4208462"/>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8" name="Line 72"/>
            <p:cNvSpPr>
              <a:spLocks noChangeShapeType="1"/>
            </p:cNvSpPr>
            <p:nvPr/>
          </p:nvSpPr>
          <p:spPr bwMode="auto">
            <a:xfrm>
              <a:off x="6069366" y="4446587"/>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9" name="Line 73"/>
            <p:cNvSpPr>
              <a:spLocks noChangeShapeType="1"/>
            </p:cNvSpPr>
            <p:nvPr/>
          </p:nvSpPr>
          <p:spPr bwMode="auto">
            <a:xfrm>
              <a:off x="6069366" y="456565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0" name="Line 74"/>
            <p:cNvSpPr>
              <a:spLocks noChangeShapeType="1"/>
            </p:cNvSpPr>
            <p:nvPr/>
          </p:nvSpPr>
          <p:spPr bwMode="auto">
            <a:xfrm>
              <a:off x="6069366" y="4684712"/>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1" name="Line 75"/>
            <p:cNvSpPr>
              <a:spLocks noChangeShapeType="1"/>
            </p:cNvSpPr>
            <p:nvPr/>
          </p:nvSpPr>
          <p:spPr bwMode="auto">
            <a:xfrm>
              <a:off x="6069366" y="4803775"/>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2" name="Line 77"/>
            <p:cNvSpPr>
              <a:spLocks noChangeShapeType="1"/>
            </p:cNvSpPr>
            <p:nvPr/>
          </p:nvSpPr>
          <p:spPr bwMode="auto">
            <a:xfrm>
              <a:off x="5264504" y="3486150"/>
              <a:ext cx="2044700" cy="1231900"/>
            </a:xfrm>
            <a:prstGeom prst="line">
              <a:avLst/>
            </a:prstGeom>
            <a:noFill/>
            <a:ln w="38100">
              <a:solidFill>
                <a:srgbClr val="E9AF8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3" name="Freeform 79"/>
            <p:cNvSpPr>
              <a:spLocks/>
            </p:cNvSpPr>
            <p:nvPr/>
          </p:nvSpPr>
          <p:spPr bwMode="auto">
            <a:xfrm>
              <a:off x="6039204" y="3940175"/>
              <a:ext cx="60325" cy="58737"/>
            </a:xfrm>
            <a:custGeom>
              <a:avLst/>
              <a:gdLst>
                <a:gd name="T0" fmla="*/ 38 w 38"/>
                <a:gd name="T1" fmla="*/ 18 h 37"/>
                <a:gd name="T2" fmla="*/ 38 w 38"/>
                <a:gd name="T3" fmla="*/ 18 h 37"/>
                <a:gd name="T4" fmla="*/ 35 w 38"/>
                <a:gd name="T5" fmla="*/ 25 h 37"/>
                <a:gd name="T6" fmla="*/ 31 w 38"/>
                <a:gd name="T7" fmla="*/ 33 h 37"/>
                <a:gd name="T8" fmla="*/ 26 w 38"/>
                <a:gd name="T9" fmla="*/ 35 h 37"/>
                <a:gd name="T10" fmla="*/ 19 w 38"/>
                <a:gd name="T11" fmla="*/ 37 h 37"/>
                <a:gd name="T12" fmla="*/ 19 w 38"/>
                <a:gd name="T13" fmla="*/ 37 h 37"/>
                <a:gd name="T14" fmla="*/ 10 w 38"/>
                <a:gd name="T15" fmla="*/ 35 h 37"/>
                <a:gd name="T16" fmla="*/ 5 w 38"/>
                <a:gd name="T17" fmla="*/ 33 h 37"/>
                <a:gd name="T18" fmla="*/ 0 w 38"/>
                <a:gd name="T19" fmla="*/ 25 h 37"/>
                <a:gd name="T20" fmla="*/ 0 w 38"/>
                <a:gd name="T21" fmla="*/ 18 h 37"/>
                <a:gd name="T22" fmla="*/ 0 w 38"/>
                <a:gd name="T23" fmla="*/ 18 h 37"/>
                <a:gd name="T24" fmla="*/ 0 w 38"/>
                <a:gd name="T25" fmla="*/ 11 h 37"/>
                <a:gd name="T26" fmla="*/ 5 w 38"/>
                <a:gd name="T27" fmla="*/ 4 h 37"/>
                <a:gd name="T28" fmla="*/ 10 w 38"/>
                <a:gd name="T29" fmla="*/ 2 h 37"/>
                <a:gd name="T30" fmla="*/ 19 w 38"/>
                <a:gd name="T31" fmla="*/ 0 h 37"/>
                <a:gd name="T32" fmla="*/ 19 w 38"/>
                <a:gd name="T33" fmla="*/ 0 h 37"/>
                <a:gd name="T34" fmla="*/ 26 w 38"/>
                <a:gd name="T35" fmla="*/ 2 h 37"/>
                <a:gd name="T36" fmla="*/ 31 w 38"/>
                <a:gd name="T37" fmla="*/ 4 h 37"/>
                <a:gd name="T38" fmla="*/ 35 w 38"/>
                <a:gd name="T39" fmla="*/ 11 h 37"/>
                <a:gd name="T40" fmla="*/ 38 w 38"/>
                <a:gd name="T41" fmla="*/ 18 h 37"/>
                <a:gd name="T42" fmla="*/ 38 w 38"/>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7">
                  <a:moveTo>
                    <a:pt x="38" y="18"/>
                  </a:moveTo>
                  <a:lnTo>
                    <a:pt x="38" y="18"/>
                  </a:lnTo>
                  <a:lnTo>
                    <a:pt x="35" y="25"/>
                  </a:lnTo>
                  <a:lnTo>
                    <a:pt x="31" y="33"/>
                  </a:lnTo>
                  <a:lnTo>
                    <a:pt x="26" y="35"/>
                  </a:lnTo>
                  <a:lnTo>
                    <a:pt x="19" y="37"/>
                  </a:lnTo>
                  <a:lnTo>
                    <a:pt x="19" y="37"/>
                  </a:lnTo>
                  <a:lnTo>
                    <a:pt x="10" y="35"/>
                  </a:lnTo>
                  <a:lnTo>
                    <a:pt x="5" y="33"/>
                  </a:lnTo>
                  <a:lnTo>
                    <a:pt x="0" y="25"/>
                  </a:lnTo>
                  <a:lnTo>
                    <a:pt x="0" y="18"/>
                  </a:lnTo>
                  <a:lnTo>
                    <a:pt x="0" y="18"/>
                  </a:lnTo>
                  <a:lnTo>
                    <a:pt x="0" y="11"/>
                  </a:lnTo>
                  <a:lnTo>
                    <a:pt x="5" y="4"/>
                  </a:lnTo>
                  <a:lnTo>
                    <a:pt x="10" y="2"/>
                  </a:lnTo>
                  <a:lnTo>
                    <a:pt x="19" y="0"/>
                  </a:lnTo>
                  <a:lnTo>
                    <a:pt x="19" y="0"/>
                  </a:lnTo>
                  <a:lnTo>
                    <a:pt x="26" y="2"/>
                  </a:lnTo>
                  <a:lnTo>
                    <a:pt x="31" y="4"/>
                  </a:lnTo>
                  <a:lnTo>
                    <a:pt x="35" y="11"/>
                  </a:lnTo>
                  <a:lnTo>
                    <a:pt x="38" y="18"/>
                  </a:lnTo>
                  <a:lnTo>
                    <a:pt x="38"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14" name="Rectangle 84"/>
            <p:cNvSpPr>
              <a:spLocks noChangeArrowheads="1"/>
            </p:cNvSpPr>
            <p:nvPr/>
          </p:nvSpPr>
          <p:spPr bwMode="auto">
            <a:xfrm>
              <a:off x="7358416" y="4625975"/>
              <a:ext cx="10018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Social benefit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151" name="Rectangle 20"/>
          <p:cNvSpPr>
            <a:spLocks noChangeArrowheads="1"/>
          </p:cNvSpPr>
          <p:nvPr/>
        </p:nvSpPr>
        <p:spPr bwMode="auto">
          <a:xfrm>
            <a:off x="6243791" y="572222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544781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 name="Group 142"/>
          <p:cNvGrpSpPr/>
          <p:nvPr/>
        </p:nvGrpSpPr>
        <p:grpSpPr>
          <a:xfrm>
            <a:off x="5269266" y="4374436"/>
            <a:ext cx="800100" cy="990600"/>
            <a:chOff x="5269266" y="5013325"/>
            <a:chExt cx="800100" cy="990600"/>
          </a:xfrm>
        </p:grpSpPr>
        <p:sp>
          <p:nvSpPr>
            <p:cNvPr id="8" name="Freeform 5"/>
            <p:cNvSpPr>
              <a:spLocks/>
            </p:cNvSpPr>
            <p:nvPr/>
          </p:nvSpPr>
          <p:spPr bwMode="auto">
            <a:xfrm>
              <a:off x="5269266" y="5492750"/>
              <a:ext cx="800100" cy="511175"/>
            </a:xfrm>
            <a:custGeom>
              <a:avLst/>
              <a:gdLst>
                <a:gd name="T0" fmla="*/ 0 w 504"/>
                <a:gd name="T1" fmla="*/ 322 h 322"/>
                <a:gd name="T2" fmla="*/ 504 w 504"/>
                <a:gd name="T3" fmla="*/ 0 h 322"/>
                <a:gd name="T4" fmla="*/ 0 w 504"/>
                <a:gd name="T5" fmla="*/ 0 h 322"/>
                <a:gd name="T6" fmla="*/ 0 w 504"/>
                <a:gd name="T7" fmla="*/ 322 h 322"/>
              </a:gdLst>
              <a:ahLst/>
              <a:cxnLst>
                <a:cxn ang="0">
                  <a:pos x="T0" y="T1"/>
                </a:cxn>
                <a:cxn ang="0">
                  <a:pos x="T2" y="T3"/>
                </a:cxn>
                <a:cxn ang="0">
                  <a:pos x="T4" y="T5"/>
                </a:cxn>
                <a:cxn ang="0">
                  <a:pos x="T6" y="T7"/>
                </a:cxn>
              </a:cxnLst>
              <a:rect l="0" t="0" r="r" b="b"/>
              <a:pathLst>
                <a:path w="504" h="322">
                  <a:moveTo>
                    <a:pt x="0" y="322"/>
                  </a:moveTo>
                  <a:lnTo>
                    <a:pt x="504" y="0"/>
                  </a:lnTo>
                  <a:lnTo>
                    <a:pt x="0" y="0"/>
                  </a:lnTo>
                  <a:lnTo>
                    <a:pt x="0" y="322"/>
                  </a:lnTo>
                  <a:close/>
                </a:path>
              </a:pathLst>
            </a:custGeom>
            <a:solidFill>
              <a:srgbClr val="A8B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Freeform 6"/>
            <p:cNvSpPr>
              <a:spLocks/>
            </p:cNvSpPr>
            <p:nvPr/>
          </p:nvSpPr>
          <p:spPr bwMode="auto">
            <a:xfrm>
              <a:off x="5269266" y="5013325"/>
              <a:ext cx="800100" cy="479425"/>
            </a:xfrm>
            <a:custGeom>
              <a:avLst/>
              <a:gdLst>
                <a:gd name="T0" fmla="*/ 0 w 504"/>
                <a:gd name="T1" fmla="*/ 302 h 302"/>
                <a:gd name="T2" fmla="*/ 504 w 504"/>
                <a:gd name="T3" fmla="*/ 302 h 302"/>
                <a:gd name="T4" fmla="*/ 0 w 504"/>
                <a:gd name="T5" fmla="*/ 0 h 302"/>
                <a:gd name="T6" fmla="*/ 0 w 504"/>
                <a:gd name="T7" fmla="*/ 302 h 302"/>
              </a:gdLst>
              <a:ahLst/>
              <a:cxnLst>
                <a:cxn ang="0">
                  <a:pos x="T0" y="T1"/>
                </a:cxn>
                <a:cxn ang="0">
                  <a:pos x="T2" y="T3"/>
                </a:cxn>
                <a:cxn ang="0">
                  <a:pos x="T4" y="T5"/>
                </a:cxn>
                <a:cxn ang="0">
                  <a:pos x="T6" y="T7"/>
                </a:cxn>
              </a:cxnLst>
              <a:rect l="0" t="0" r="r" b="b"/>
              <a:pathLst>
                <a:path w="504" h="302">
                  <a:moveTo>
                    <a:pt x="0" y="302"/>
                  </a:moveTo>
                  <a:lnTo>
                    <a:pt x="504" y="302"/>
                  </a:lnTo>
                  <a:lnTo>
                    <a:pt x="0" y="0"/>
                  </a:lnTo>
                  <a:lnTo>
                    <a:pt x="0" y="302"/>
                  </a:lnTo>
                  <a:close/>
                </a:path>
              </a:pathLst>
            </a:custGeom>
            <a:solidFill>
              <a:srgbClr val="EDB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Rectangle 90"/>
            <p:cNvSpPr>
              <a:spLocks noChangeArrowheads="1"/>
            </p:cNvSpPr>
            <p:nvPr/>
          </p:nvSpPr>
          <p:spPr bwMode="auto">
            <a:xfrm>
              <a:off x="5331178" y="5130979"/>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X</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91"/>
            <p:cNvSpPr>
              <a:spLocks noChangeArrowheads="1"/>
            </p:cNvSpPr>
            <p:nvPr/>
          </p:nvSpPr>
          <p:spPr bwMode="auto">
            <a:xfrm>
              <a:off x="5377216" y="561340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32" name="Group 131"/>
          <p:cNvGrpSpPr/>
          <p:nvPr/>
        </p:nvGrpSpPr>
        <p:grpSpPr>
          <a:xfrm>
            <a:off x="1375128" y="4026000"/>
            <a:ext cx="3426685" cy="1339036"/>
            <a:chOff x="1375128" y="3140889"/>
            <a:chExt cx="3426685" cy="1339036"/>
          </a:xfrm>
        </p:grpSpPr>
        <p:sp>
          <p:nvSpPr>
            <p:cNvPr id="12" name="Freeform 9"/>
            <p:cNvSpPr>
              <a:spLocks/>
            </p:cNvSpPr>
            <p:nvPr/>
          </p:nvSpPr>
          <p:spPr bwMode="auto">
            <a:xfrm>
              <a:off x="1375128" y="3794125"/>
              <a:ext cx="1065212" cy="685800"/>
            </a:xfrm>
            <a:custGeom>
              <a:avLst/>
              <a:gdLst>
                <a:gd name="T0" fmla="*/ 0 w 671"/>
                <a:gd name="T1" fmla="*/ 5 h 432"/>
                <a:gd name="T2" fmla="*/ 671 w 671"/>
                <a:gd name="T3" fmla="*/ 5 h 432"/>
                <a:gd name="T4" fmla="*/ 0 w 671"/>
                <a:gd name="T5" fmla="*/ 432 h 432"/>
                <a:gd name="T6" fmla="*/ 0 w 671"/>
                <a:gd name="T7" fmla="*/ 0 h 432"/>
                <a:gd name="T8" fmla="*/ 0 w 671"/>
                <a:gd name="T9" fmla="*/ 5 h 432"/>
              </a:gdLst>
              <a:ahLst/>
              <a:cxnLst>
                <a:cxn ang="0">
                  <a:pos x="T0" y="T1"/>
                </a:cxn>
                <a:cxn ang="0">
                  <a:pos x="T2" y="T3"/>
                </a:cxn>
                <a:cxn ang="0">
                  <a:pos x="T4" y="T5"/>
                </a:cxn>
                <a:cxn ang="0">
                  <a:pos x="T6" y="T7"/>
                </a:cxn>
                <a:cxn ang="0">
                  <a:pos x="T8" y="T9"/>
                </a:cxn>
              </a:cxnLst>
              <a:rect l="0" t="0" r="r" b="b"/>
              <a:pathLst>
                <a:path w="671" h="432">
                  <a:moveTo>
                    <a:pt x="0" y="5"/>
                  </a:moveTo>
                  <a:lnTo>
                    <a:pt x="671" y="5"/>
                  </a:lnTo>
                  <a:lnTo>
                    <a:pt x="0" y="432"/>
                  </a:lnTo>
                  <a:lnTo>
                    <a:pt x="0" y="0"/>
                  </a:lnTo>
                  <a:lnTo>
                    <a:pt x="0" y="5"/>
                  </a:lnTo>
                  <a:close/>
                </a:path>
              </a:pathLst>
            </a:custGeom>
            <a:solidFill>
              <a:srgbClr val="A8B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Rectangle 96"/>
            <p:cNvSpPr>
              <a:spLocks noChangeArrowheads="1"/>
            </p:cNvSpPr>
            <p:nvPr/>
          </p:nvSpPr>
          <p:spPr bwMode="auto">
            <a:xfrm>
              <a:off x="3352800" y="3155177"/>
              <a:ext cx="125412" cy="125412"/>
            </a:xfrm>
            <a:prstGeom prst="rect">
              <a:avLst/>
            </a:prstGeom>
            <a:solidFill>
              <a:srgbClr val="A8B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Rectangle 97"/>
            <p:cNvSpPr>
              <a:spLocks noChangeArrowheads="1"/>
            </p:cNvSpPr>
            <p:nvPr/>
          </p:nvSpPr>
          <p:spPr bwMode="auto">
            <a:xfrm>
              <a:off x="3527425" y="3140889"/>
              <a:ext cx="12743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Producer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92"/>
            <p:cNvSpPr>
              <a:spLocks noChangeArrowheads="1"/>
            </p:cNvSpPr>
            <p:nvPr/>
          </p:nvSpPr>
          <p:spPr bwMode="auto">
            <a:xfrm>
              <a:off x="1584227" y="4057571"/>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38" name="Group 137"/>
          <p:cNvGrpSpPr/>
          <p:nvPr/>
        </p:nvGrpSpPr>
        <p:grpSpPr>
          <a:xfrm>
            <a:off x="1375128" y="3794225"/>
            <a:ext cx="3511643" cy="896123"/>
            <a:chOff x="1375128" y="4536559"/>
            <a:chExt cx="3511643" cy="896123"/>
          </a:xfrm>
        </p:grpSpPr>
        <p:sp>
          <p:nvSpPr>
            <p:cNvPr id="10" name="Freeform 7"/>
            <p:cNvSpPr>
              <a:spLocks/>
            </p:cNvSpPr>
            <p:nvPr/>
          </p:nvSpPr>
          <p:spPr bwMode="auto">
            <a:xfrm>
              <a:off x="1375128" y="4784982"/>
              <a:ext cx="1065212" cy="647700"/>
            </a:xfrm>
            <a:custGeom>
              <a:avLst/>
              <a:gdLst>
                <a:gd name="T0" fmla="*/ 0 w 671"/>
                <a:gd name="T1" fmla="*/ 406 h 408"/>
                <a:gd name="T2" fmla="*/ 671 w 671"/>
                <a:gd name="T3" fmla="*/ 406 h 408"/>
                <a:gd name="T4" fmla="*/ 0 w 671"/>
                <a:gd name="T5" fmla="*/ 0 h 408"/>
                <a:gd name="T6" fmla="*/ 0 w 671"/>
                <a:gd name="T7" fmla="*/ 408 h 408"/>
                <a:gd name="T8" fmla="*/ 0 w 671"/>
                <a:gd name="T9" fmla="*/ 406 h 408"/>
              </a:gdLst>
              <a:ahLst/>
              <a:cxnLst>
                <a:cxn ang="0">
                  <a:pos x="T0" y="T1"/>
                </a:cxn>
                <a:cxn ang="0">
                  <a:pos x="T2" y="T3"/>
                </a:cxn>
                <a:cxn ang="0">
                  <a:pos x="T4" y="T5"/>
                </a:cxn>
                <a:cxn ang="0">
                  <a:pos x="T6" y="T7"/>
                </a:cxn>
                <a:cxn ang="0">
                  <a:pos x="T8" y="T9"/>
                </a:cxn>
              </a:cxnLst>
              <a:rect l="0" t="0" r="r" b="b"/>
              <a:pathLst>
                <a:path w="671" h="408">
                  <a:moveTo>
                    <a:pt x="0" y="406"/>
                  </a:moveTo>
                  <a:lnTo>
                    <a:pt x="671" y="406"/>
                  </a:lnTo>
                  <a:lnTo>
                    <a:pt x="0" y="0"/>
                  </a:lnTo>
                  <a:lnTo>
                    <a:pt x="0" y="408"/>
                  </a:lnTo>
                  <a:lnTo>
                    <a:pt x="0" y="406"/>
                  </a:lnTo>
                  <a:close/>
                </a:path>
              </a:pathLst>
            </a:custGeom>
            <a:solidFill>
              <a:srgbClr val="EDBD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Rectangle 89"/>
            <p:cNvSpPr>
              <a:spLocks noChangeArrowheads="1"/>
            </p:cNvSpPr>
            <p:nvPr/>
          </p:nvSpPr>
          <p:spPr bwMode="auto">
            <a:xfrm>
              <a:off x="1787200" y="5142169"/>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93"/>
            <p:cNvSpPr>
              <a:spLocks noChangeArrowheads="1"/>
            </p:cNvSpPr>
            <p:nvPr/>
          </p:nvSpPr>
          <p:spPr bwMode="auto">
            <a:xfrm>
              <a:off x="3352800" y="4550847"/>
              <a:ext cx="125412" cy="127000"/>
            </a:xfrm>
            <a:prstGeom prst="rect">
              <a:avLst/>
            </a:prstGeom>
            <a:solidFill>
              <a:srgbClr val="EDBD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Rectangle 95"/>
            <p:cNvSpPr>
              <a:spLocks noChangeArrowheads="1"/>
            </p:cNvSpPr>
            <p:nvPr/>
          </p:nvSpPr>
          <p:spPr bwMode="auto">
            <a:xfrm>
              <a:off x="3527425" y="4536559"/>
              <a:ext cx="135934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Consumer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2" name="Title 1"/>
          <p:cNvSpPr>
            <a:spLocks noGrp="1"/>
          </p:cNvSpPr>
          <p:nvPr>
            <p:ph type="title"/>
          </p:nvPr>
        </p:nvSpPr>
        <p:spPr/>
        <p:txBody>
          <a:bodyPr>
            <a:normAutofit/>
          </a:bodyPr>
          <a:lstStyle/>
          <a:p>
            <a:r>
              <a:rPr lang="en-US" dirty="0"/>
              <a:t>Active Learning Solution I</a:t>
            </a:r>
          </a:p>
        </p:txBody>
      </p:sp>
      <p:sp>
        <p:nvSpPr>
          <p:cNvPr id="4" name="Content Placeholder 3"/>
          <p:cNvSpPr>
            <a:spLocks noGrp="1"/>
          </p:cNvSpPr>
          <p:nvPr>
            <p:ph idx="1"/>
          </p:nvPr>
        </p:nvSpPr>
        <p:spPr/>
        <p:txBody>
          <a:bodyPr>
            <a:noAutofit/>
          </a:bodyPr>
          <a:lstStyle/>
          <a:p>
            <a:pPr marL="514350" indent="-514350">
              <a:buFont typeface="+mj-lt"/>
              <a:buAutoNum type="arabicPeriod"/>
            </a:pPr>
            <a:r>
              <a:rPr lang="en-US" sz="2400" dirty="0"/>
              <a:t>Calculate consumer and producer surplus in the presence of a negative externality.</a:t>
            </a:r>
          </a:p>
          <a:p>
            <a:pPr marL="514350" indent="-514350">
              <a:buFont typeface="+mj-lt"/>
              <a:buAutoNum type="arabicPeriod"/>
            </a:pPr>
            <a:r>
              <a:rPr lang="en-US" sz="2400" dirty="0"/>
              <a:t>Calculate consumer and producer surplus when the negative externality is internalized.</a:t>
            </a:r>
          </a:p>
        </p:txBody>
      </p:sp>
      <p:sp>
        <p:nvSpPr>
          <p:cNvPr id="11" name="Freeform 8"/>
          <p:cNvSpPr>
            <a:spLocks/>
          </p:cNvSpPr>
          <p:nvPr/>
        </p:nvSpPr>
        <p:spPr bwMode="auto">
          <a:xfrm>
            <a:off x="1375128" y="4042648"/>
            <a:ext cx="1065212" cy="647700"/>
          </a:xfrm>
          <a:custGeom>
            <a:avLst/>
            <a:gdLst>
              <a:gd name="T0" fmla="*/ 0 w 671"/>
              <a:gd name="T1" fmla="*/ 406 h 408"/>
              <a:gd name="T2" fmla="*/ 671 w 671"/>
              <a:gd name="T3" fmla="*/ 406 h 408"/>
              <a:gd name="T4" fmla="*/ 0 w 671"/>
              <a:gd name="T5" fmla="*/ 0 h 408"/>
              <a:gd name="T6" fmla="*/ 0 w 671"/>
              <a:gd name="T7" fmla="*/ 408 h 408"/>
            </a:gdLst>
            <a:ahLst/>
            <a:cxnLst>
              <a:cxn ang="0">
                <a:pos x="T0" y="T1"/>
              </a:cxn>
              <a:cxn ang="0">
                <a:pos x="T2" y="T3"/>
              </a:cxn>
              <a:cxn ang="0">
                <a:pos x="T4" y="T5"/>
              </a:cxn>
              <a:cxn ang="0">
                <a:pos x="T6" y="T7"/>
              </a:cxn>
            </a:cxnLst>
            <a:rect l="0" t="0" r="r" b="b"/>
            <a:pathLst>
              <a:path w="671" h="408">
                <a:moveTo>
                  <a:pt x="0" y="406"/>
                </a:moveTo>
                <a:lnTo>
                  <a:pt x="671" y="406"/>
                </a:lnTo>
                <a:lnTo>
                  <a:pt x="0" y="0"/>
                </a:lnTo>
                <a:lnTo>
                  <a:pt x="0" y="40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Freeform 10"/>
          <p:cNvSpPr>
            <a:spLocks/>
          </p:cNvSpPr>
          <p:nvPr/>
        </p:nvSpPr>
        <p:spPr bwMode="auto">
          <a:xfrm>
            <a:off x="1375128" y="4679236"/>
            <a:ext cx="1065212" cy="685800"/>
          </a:xfrm>
          <a:custGeom>
            <a:avLst/>
            <a:gdLst>
              <a:gd name="T0" fmla="*/ 0 w 671"/>
              <a:gd name="T1" fmla="*/ 5 h 432"/>
              <a:gd name="T2" fmla="*/ 671 w 671"/>
              <a:gd name="T3" fmla="*/ 5 h 432"/>
              <a:gd name="T4" fmla="*/ 0 w 671"/>
              <a:gd name="T5" fmla="*/ 432 h 432"/>
              <a:gd name="T6" fmla="*/ 0 w 671"/>
              <a:gd name="T7" fmla="*/ 0 h 432"/>
            </a:gdLst>
            <a:ahLst/>
            <a:cxnLst>
              <a:cxn ang="0">
                <a:pos x="T0" y="T1"/>
              </a:cxn>
              <a:cxn ang="0">
                <a:pos x="T2" y="T3"/>
              </a:cxn>
              <a:cxn ang="0">
                <a:pos x="T4" y="T5"/>
              </a:cxn>
              <a:cxn ang="0">
                <a:pos x="T6" y="T7"/>
              </a:cxn>
            </a:cxnLst>
            <a:rect l="0" t="0" r="r" b="b"/>
            <a:pathLst>
              <a:path w="671" h="432">
                <a:moveTo>
                  <a:pt x="0" y="5"/>
                </a:moveTo>
                <a:lnTo>
                  <a:pt x="671" y="5"/>
                </a:lnTo>
                <a:lnTo>
                  <a:pt x="0" y="43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Rectangle 26"/>
          <p:cNvSpPr>
            <a:spLocks noChangeArrowheads="1"/>
          </p:cNvSpPr>
          <p:nvPr/>
        </p:nvSpPr>
        <p:spPr bwMode="auto">
          <a:xfrm>
            <a:off x="1360841" y="5893673"/>
            <a:ext cx="27539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gasoline (billions of gals.)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46" name="Group 145"/>
          <p:cNvGrpSpPr/>
          <p:nvPr/>
        </p:nvGrpSpPr>
        <p:grpSpPr>
          <a:xfrm>
            <a:off x="4791429" y="3018711"/>
            <a:ext cx="3361971" cy="3059628"/>
            <a:chOff x="4791429" y="2133600"/>
            <a:chExt cx="3361971" cy="3059628"/>
          </a:xfrm>
        </p:grpSpPr>
        <p:sp>
          <p:nvSpPr>
            <p:cNvPr id="67" name="Line 78"/>
            <p:cNvSpPr>
              <a:spLocks noChangeShapeType="1"/>
            </p:cNvSpPr>
            <p:nvPr/>
          </p:nvSpPr>
          <p:spPr bwMode="auto">
            <a:xfrm flipH="1">
              <a:off x="5269266" y="3179762"/>
              <a:ext cx="2039937" cy="1300162"/>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34" name="Group 133"/>
            <p:cNvGrpSpPr/>
            <p:nvPr/>
          </p:nvGrpSpPr>
          <p:grpSpPr>
            <a:xfrm>
              <a:off x="4791429" y="2133600"/>
              <a:ext cx="3361971" cy="3059628"/>
              <a:chOff x="4791429" y="2133600"/>
              <a:chExt cx="3361971" cy="3059628"/>
            </a:xfrm>
          </p:grpSpPr>
          <p:sp>
            <p:nvSpPr>
              <p:cNvPr id="41" name="Rectangle 45"/>
              <p:cNvSpPr>
                <a:spLocks noChangeArrowheads="1"/>
              </p:cNvSpPr>
              <p:nvPr/>
            </p:nvSpPr>
            <p:spPr bwMode="auto">
              <a:xfrm>
                <a:off x="5751360" y="2133600"/>
                <a:ext cx="18578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Surplus when a negative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6"/>
              <p:cNvSpPr>
                <a:spLocks noChangeArrowheads="1"/>
              </p:cNvSpPr>
              <p:nvPr/>
            </p:nvSpPr>
            <p:spPr bwMode="auto">
              <a:xfrm>
                <a:off x="5775679" y="2293937"/>
                <a:ext cx="183864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externality is internalized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3" name="Line 47"/>
              <p:cNvSpPr>
                <a:spLocks noChangeShapeType="1"/>
              </p:cNvSpPr>
              <p:nvPr/>
            </p:nvSpPr>
            <p:spPr bwMode="auto">
              <a:xfrm flipV="1">
                <a:off x="5269266" y="2786062"/>
                <a:ext cx="0" cy="20288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 name="Line 48"/>
              <p:cNvSpPr>
                <a:spLocks noChangeShapeType="1"/>
              </p:cNvSpPr>
              <p:nvPr/>
            </p:nvSpPr>
            <p:spPr bwMode="auto">
              <a:xfrm>
                <a:off x="5269266" y="4814887"/>
                <a:ext cx="24130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Rectangle 49"/>
              <p:cNvSpPr>
                <a:spLocks noChangeArrowheads="1"/>
              </p:cNvSpPr>
              <p:nvPr/>
            </p:nvSpPr>
            <p:spPr bwMode="auto">
              <a:xfrm>
                <a:off x="5172429" y="483711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57"/>
              <p:cNvSpPr>
                <a:spLocks noChangeArrowheads="1"/>
              </p:cNvSpPr>
              <p:nvPr/>
            </p:nvSpPr>
            <p:spPr bwMode="auto">
              <a:xfrm>
                <a:off x="5399441" y="5008562"/>
                <a:ext cx="27539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gasoline (billions of gals.)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58"/>
              <p:cNvSpPr>
                <a:spLocks noChangeArrowheads="1"/>
              </p:cNvSpPr>
              <p:nvPr/>
            </p:nvSpPr>
            <p:spPr bwMode="auto">
              <a:xfrm>
                <a:off x="4791429" y="2584450"/>
                <a:ext cx="91531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($/gal.)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5" name="Line 76"/>
              <p:cNvSpPr>
                <a:spLocks noChangeShapeType="1"/>
              </p:cNvSpPr>
              <p:nvPr/>
            </p:nvSpPr>
            <p:spPr bwMode="auto">
              <a:xfrm>
                <a:off x="5269266" y="3157537"/>
                <a:ext cx="2039937" cy="1231900"/>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Rectangle 80"/>
              <p:cNvSpPr>
                <a:spLocks noChangeArrowheads="1"/>
              </p:cNvSpPr>
              <p:nvPr/>
            </p:nvSpPr>
            <p:spPr bwMode="auto">
              <a:xfrm>
                <a:off x="7358416" y="3046412"/>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81"/>
              <p:cNvSpPr>
                <a:spLocks noChangeArrowheads="1"/>
              </p:cNvSpPr>
              <p:nvPr/>
            </p:nvSpPr>
            <p:spPr bwMode="auto">
              <a:xfrm>
                <a:off x="7453071" y="3101975"/>
                <a:ext cx="5033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private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82"/>
              <p:cNvSpPr>
                <a:spLocks noChangeArrowheads="1"/>
              </p:cNvSpPr>
              <p:nvPr/>
            </p:nvSpPr>
            <p:spPr bwMode="auto">
              <a:xfrm>
                <a:off x="7358416" y="4364037"/>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83"/>
              <p:cNvSpPr>
                <a:spLocks noChangeArrowheads="1"/>
              </p:cNvSpPr>
              <p:nvPr/>
            </p:nvSpPr>
            <p:spPr bwMode="auto">
              <a:xfrm>
                <a:off x="7461008" y="4419600"/>
                <a:ext cx="5033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private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sp>
        <p:nvSpPr>
          <p:cNvPr id="88" name="Freeform 99"/>
          <p:cNvSpPr>
            <a:spLocks/>
          </p:cNvSpPr>
          <p:nvPr/>
        </p:nvSpPr>
        <p:spPr bwMode="auto">
          <a:xfrm>
            <a:off x="5455004" y="4329986"/>
            <a:ext cx="71437" cy="100012"/>
          </a:xfrm>
          <a:custGeom>
            <a:avLst/>
            <a:gdLst>
              <a:gd name="T0" fmla="*/ 24 w 45"/>
              <a:gd name="T1" fmla="*/ 63 h 63"/>
              <a:gd name="T2" fmla="*/ 45 w 45"/>
              <a:gd name="T3" fmla="*/ 0 h 63"/>
              <a:gd name="T4" fmla="*/ 45 w 45"/>
              <a:gd name="T5" fmla="*/ 0 h 63"/>
              <a:gd name="T6" fmla="*/ 42 w 45"/>
              <a:gd name="T7" fmla="*/ 2 h 63"/>
              <a:gd name="T8" fmla="*/ 31 w 45"/>
              <a:gd name="T9" fmla="*/ 7 h 63"/>
              <a:gd name="T10" fmla="*/ 24 w 45"/>
              <a:gd name="T11" fmla="*/ 7 h 63"/>
              <a:gd name="T12" fmla="*/ 16 w 45"/>
              <a:gd name="T13" fmla="*/ 7 h 63"/>
              <a:gd name="T14" fmla="*/ 9 w 45"/>
              <a:gd name="T15" fmla="*/ 4 h 63"/>
              <a:gd name="T16" fmla="*/ 0 w 45"/>
              <a:gd name="T17" fmla="*/ 0 h 63"/>
              <a:gd name="T18" fmla="*/ 24 w 45"/>
              <a:gd name="T19"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63">
                <a:moveTo>
                  <a:pt x="24" y="63"/>
                </a:moveTo>
                <a:lnTo>
                  <a:pt x="45" y="0"/>
                </a:lnTo>
                <a:lnTo>
                  <a:pt x="45" y="0"/>
                </a:lnTo>
                <a:lnTo>
                  <a:pt x="42" y="2"/>
                </a:lnTo>
                <a:lnTo>
                  <a:pt x="31" y="7"/>
                </a:lnTo>
                <a:lnTo>
                  <a:pt x="24" y="7"/>
                </a:lnTo>
                <a:lnTo>
                  <a:pt x="16" y="7"/>
                </a:lnTo>
                <a:lnTo>
                  <a:pt x="9" y="4"/>
                </a:lnTo>
                <a:lnTo>
                  <a:pt x="0" y="0"/>
                </a:lnTo>
                <a:lnTo>
                  <a:pt x="24" y="6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85" name="Group 184"/>
          <p:cNvGrpSpPr/>
          <p:nvPr/>
        </p:nvGrpSpPr>
        <p:grpSpPr>
          <a:xfrm>
            <a:off x="4996598" y="4371261"/>
            <a:ext cx="3363695" cy="1535628"/>
            <a:chOff x="4996598" y="3486150"/>
            <a:chExt cx="3363695" cy="1535628"/>
          </a:xfrm>
        </p:grpSpPr>
        <p:sp>
          <p:nvSpPr>
            <p:cNvPr id="46" name="Rectangle 50"/>
            <p:cNvSpPr>
              <a:spLocks noChangeArrowheads="1"/>
            </p:cNvSpPr>
            <p:nvPr/>
          </p:nvSpPr>
          <p:spPr bwMode="auto">
            <a:xfrm>
              <a:off x="4996598" y="3895725"/>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0" name="Line 71"/>
            <p:cNvSpPr>
              <a:spLocks noChangeShapeType="1"/>
            </p:cNvSpPr>
            <p:nvPr/>
          </p:nvSpPr>
          <p:spPr bwMode="auto">
            <a:xfrm>
              <a:off x="6069366" y="4327525"/>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Rectangle 51"/>
            <p:cNvSpPr>
              <a:spLocks noChangeArrowheads="1"/>
            </p:cNvSpPr>
            <p:nvPr/>
          </p:nvSpPr>
          <p:spPr bwMode="auto">
            <a:xfrm>
              <a:off x="5886603" y="4837112"/>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37.5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0" name="Line 61"/>
            <p:cNvSpPr>
              <a:spLocks noChangeShapeType="1"/>
            </p:cNvSpPr>
            <p:nvPr/>
          </p:nvSpPr>
          <p:spPr bwMode="auto">
            <a:xfrm>
              <a:off x="5269266"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Line 62"/>
            <p:cNvSpPr>
              <a:spLocks noChangeShapeType="1"/>
            </p:cNvSpPr>
            <p:nvPr/>
          </p:nvSpPr>
          <p:spPr bwMode="auto">
            <a:xfrm>
              <a:off x="5388329"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Line 63"/>
            <p:cNvSpPr>
              <a:spLocks noChangeShapeType="1"/>
            </p:cNvSpPr>
            <p:nvPr/>
          </p:nvSpPr>
          <p:spPr bwMode="auto">
            <a:xfrm>
              <a:off x="5507391"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Line 64"/>
            <p:cNvSpPr>
              <a:spLocks noChangeShapeType="1"/>
            </p:cNvSpPr>
            <p:nvPr/>
          </p:nvSpPr>
          <p:spPr bwMode="auto">
            <a:xfrm>
              <a:off x="5626454"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65"/>
            <p:cNvSpPr>
              <a:spLocks noChangeShapeType="1"/>
            </p:cNvSpPr>
            <p:nvPr/>
          </p:nvSpPr>
          <p:spPr bwMode="auto">
            <a:xfrm>
              <a:off x="5745516"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66"/>
            <p:cNvSpPr>
              <a:spLocks noChangeShapeType="1"/>
            </p:cNvSpPr>
            <p:nvPr/>
          </p:nvSpPr>
          <p:spPr bwMode="auto">
            <a:xfrm>
              <a:off x="5864579"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67"/>
            <p:cNvSpPr>
              <a:spLocks noChangeShapeType="1"/>
            </p:cNvSpPr>
            <p:nvPr/>
          </p:nvSpPr>
          <p:spPr bwMode="auto">
            <a:xfrm>
              <a:off x="5983641"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68"/>
            <p:cNvSpPr>
              <a:spLocks noChangeShapeType="1"/>
            </p:cNvSpPr>
            <p:nvPr/>
          </p:nvSpPr>
          <p:spPr bwMode="auto">
            <a:xfrm>
              <a:off x="6069366" y="396875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69"/>
            <p:cNvSpPr>
              <a:spLocks noChangeShapeType="1"/>
            </p:cNvSpPr>
            <p:nvPr/>
          </p:nvSpPr>
          <p:spPr bwMode="auto">
            <a:xfrm>
              <a:off x="6069366" y="4089400"/>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70"/>
            <p:cNvSpPr>
              <a:spLocks noChangeShapeType="1"/>
            </p:cNvSpPr>
            <p:nvPr/>
          </p:nvSpPr>
          <p:spPr bwMode="auto">
            <a:xfrm>
              <a:off x="6069366" y="4208462"/>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72"/>
            <p:cNvSpPr>
              <a:spLocks noChangeShapeType="1"/>
            </p:cNvSpPr>
            <p:nvPr/>
          </p:nvSpPr>
          <p:spPr bwMode="auto">
            <a:xfrm>
              <a:off x="6069366" y="4446587"/>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73"/>
            <p:cNvSpPr>
              <a:spLocks noChangeShapeType="1"/>
            </p:cNvSpPr>
            <p:nvPr/>
          </p:nvSpPr>
          <p:spPr bwMode="auto">
            <a:xfrm>
              <a:off x="6069366" y="456565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74"/>
            <p:cNvSpPr>
              <a:spLocks noChangeShapeType="1"/>
            </p:cNvSpPr>
            <p:nvPr/>
          </p:nvSpPr>
          <p:spPr bwMode="auto">
            <a:xfrm>
              <a:off x="6069366" y="4684712"/>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75"/>
            <p:cNvSpPr>
              <a:spLocks noChangeShapeType="1"/>
            </p:cNvSpPr>
            <p:nvPr/>
          </p:nvSpPr>
          <p:spPr bwMode="auto">
            <a:xfrm>
              <a:off x="6069366" y="4803775"/>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77"/>
            <p:cNvSpPr>
              <a:spLocks noChangeShapeType="1"/>
            </p:cNvSpPr>
            <p:nvPr/>
          </p:nvSpPr>
          <p:spPr bwMode="auto">
            <a:xfrm>
              <a:off x="5264504" y="3486150"/>
              <a:ext cx="2044700" cy="1231900"/>
            </a:xfrm>
            <a:prstGeom prst="line">
              <a:avLst/>
            </a:prstGeom>
            <a:noFill/>
            <a:ln w="38100">
              <a:solidFill>
                <a:srgbClr val="E9AF8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Freeform 79"/>
            <p:cNvSpPr>
              <a:spLocks/>
            </p:cNvSpPr>
            <p:nvPr/>
          </p:nvSpPr>
          <p:spPr bwMode="auto">
            <a:xfrm>
              <a:off x="6039204" y="3940175"/>
              <a:ext cx="60325" cy="58737"/>
            </a:xfrm>
            <a:custGeom>
              <a:avLst/>
              <a:gdLst>
                <a:gd name="T0" fmla="*/ 38 w 38"/>
                <a:gd name="T1" fmla="*/ 18 h 37"/>
                <a:gd name="T2" fmla="*/ 38 w 38"/>
                <a:gd name="T3" fmla="*/ 18 h 37"/>
                <a:gd name="T4" fmla="*/ 35 w 38"/>
                <a:gd name="T5" fmla="*/ 25 h 37"/>
                <a:gd name="T6" fmla="*/ 31 w 38"/>
                <a:gd name="T7" fmla="*/ 33 h 37"/>
                <a:gd name="T8" fmla="*/ 26 w 38"/>
                <a:gd name="T9" fmla="*/ 35 h 37"/>
                <a:gd name="T10" fmla="*/ 19 w 38"/>
                <a:gd name="T11" fmla="*/ 37 h 37"/>
                <a:gd name="T12" fmla="*/ 19 w 38"/>
                <a:gd name="T13" fmla="*/ 37 h 37"/>
                <a:gd name="T14" fmla="*/ 10 w 38"/>
                <a:gd name="T15" fmla="*/ 35 h 37"/>
                <a:gd name="T16" fmla="*/ 5 w 38"/>
                <a:gd name="T17" fmla="*/ 33 h 37"/>
                <a:gd name="T18" fmla="*/ 0 w 38"/>
                <a:gd name="T19" fmla="*/ 25 h 37"/>
                <a:gd name="T20" fmla="*/ 0 w 38"/>
                <a:gd name="T21" fmla="*/ 18 h 37"/>
                <a:gd name="T22" fmla="*/ 0 w 38"/>
                <a:gd name="T23" fmla="*/ 18 h 37"/>
                <a:gd name="T24" fmla="*/ 0 w 38"/>
                <a:gd name="T25" fmla="*/ 11 h 37"/>
                <a:gd name="T26" fmla="*/ 5 w 38"/>
                <a:gd name="T27" fmla="*/ 4 h 37"/>
                <a:gd name="T28" fmla="*/ 10 w 38"/>
                <a:gd name="T29" fmla="*/ 2 h 37"/>
                <a:gd name="T30" fmla="*/ 19 w 38"/>
                <a:gd name="T31" fmla="*/ 0 h 37"/>
                <a:gd name="T32" fmla="*/ 19 w 38"/>
                <a:gd name="T33" fmla="*/ 0 h 37"/>
                <a:gd name="T34" fmla="*/ 26 w 38"/>
                <a:gd name="T35" fmla="*/ 2 h 37"/>
                <a:gd name="T36" fmla="*/ 31 w 38"/>
                <a:gd name="T37" fmla="*/ 4 h 37"/>
                <a:gd name="T38" fmla="*/ 35 w 38"/>
                <a:gd name="T39" fmla="*/ 11 h 37"/>
                <a:gd name="T40" fmla="*/ 38 w 38"/>
                <a:gd name="T41" fmla="*/ 18 h 37"/>
                <a:gd name="T42" fmla="*/ 38 w 38"/>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7">
                  <a:moveTo>
                    <a:pt x="38" y="18"/>
                  </a:moveTo>
                  <a:lnTo>
                    <a:pt x="38" y="18"/>
                  </a:lnTo>
                  <a:lnTo>
                    <a:pt x="35" y="25"/>
                  </a:lnTo>
                  <a:lnTo>
                    <a:pt x="31" y="33"/>
                  </a:lnTo>
                  <a:lnTo>
                    <a:pt x="26" y="35"/>
                  </a:lnTo>
                  <a:lnTo>
                    <a:pt x="19" y="37"/>
                  </a:lnTo>
                  <a:lnTo>
                    <a:pt x="19" y="37"/>
                  </a:lnTo>
                  <a:lnTo>
                    <a:pt x="10" y="35"/>
                  </a:lnTo>
                  <a:lnTo>
                    <a:pt x="5" y="33"/>
                  </a:lnTo>
                  <a:lnTo>
                    <a:pt x="0" y="25"/>
                  </a:lnTo>
                  <a:lnTo>
                    <a:pt x="0" y="18"/>
                  </a:lnTo>
                  <a:lnTo>
                    <a:pt x="0" y="18"/>
                  </a:lnTo>
                  <a:lnTo>
                    <a:pt x="0" y="11"/>
                  </a:lnTo>
                  <a:lnTo>
                    <a:pt x="5" y="4"/>
                  </a:lnTo>
                  <a:lnTo>
                    <a:pt x="10" y="2"/>
                  </a:lnTo>
                  <a:lnTo>
                    <a:pt x="19" y="0"/>
                  </a:lnTo>
                  <a:lnTo>
                    <a:pt x="19" y="0"/>
                  </a:lnTo>
                  <a:lnTo>
                    <a:pt x="26" y="2"/>
                  </a:lnTo>
                  <a:lnTo>
                    <a:pt x="31" y="4"/>
                  </a:lnTo>
                  <a:lnTo>
                    <a:pt x="35" y="11"/>
                  </a:lnTo>
                  <a:lnTo>
                    <a:pt x="38" y="18"/>
                  </a:lnTo>
                  <a:lnTo>
                    <a:pt x="38"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Rectangle 84"/>
            <p:cNvSpPr>
              <a:spLocks noChangeArrowheads="1"/>
            </p:cNvSpPr>
            <p:nvPr/>
          </p:nvSpPr>
          <p:spPr bwMode="auto">
            <a:xfrm>
              <a:off x="7358416" y="4625975"/>
              <a:ext cx="10018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Social benefit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36" name="Group 135"/>
          <p:cNvGrpSpPr/>
          <p:nvPr/>
        </p:nvGrpSpPr>
        <p:grpSpPr>
          <a:xfrm>
            <a:off x="2440341" y="4687173"/>
            <a:ext cx="0" cy="1012825"/>
            <a:chOff x="2440341" y="5429507"/>
            <a:chExt cx="0" cy="1012825"/>
          </a:xfrm>
        </p:grpSpPr>
        <p:sp>
          <p:nvSpPr>
            <p:cNvPr id="19" name="Line 16"/>
            <p:cNvSpPr>
              <a:spLocks noChangeShapeType="1"/>
            </p:cNvSpPr>
            <p:nvPr/>
          </p:nvSpPr>
          <p:spPr bwMode="auto">
            <a:xfrm>
              <a:off x="2440341" y="6397882"/>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30"/>
            <p:cNvSpPr>
              <a:spLocks noChangeShapeType="1"/>
            </p:cNvSpPr>
            <p:nvPr/>
          </p:nvSpPr>
          <p:spPr bwMode="auto">
            <a:xfrm>
              <a:off x="2440341" y="5429507"/>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31"/>
            <p:cNvSpPr>
              <a:spLocks noChangeShapeType="1"/>
            </p:cNvSpPr>
            <p:nvPr/>
          </p:nvSpPr>
          <p:spPr bwMode="auto">
            <a:xfrm>
              <a:off x="2440341" y="554857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32"/>
            <p:cNvSpPr>
              <a:spLocks noChangeShapeType="1"/>
            </p:cNvSpPr>
            <p:nvPr/>
          </p:nvSpPr>
          <p:spPr bwMode="auto">
            <a:xfrm>
              <a:off x="2440341" y="5667632"/>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33"/>
            <p:cNvSpPr>
              <a:spLocks noChangeShapeType="1"/>
            </p:cNvSpPr>
            <p:nvPr/>
          </p:nvSpPr>
          <p:spPr bwMode="auto">
            <a:xfrm>
              <a:off x="2440341" y="5786695"/>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34"/>
            <p:cNvSpPr>
              <a:spLocks noChangeShapeType="1"/>
            </p:cNvSpPr>
            <p:nvPr/>
          </p:nvSpPr>
          <p:spPr bwMode="auto">
            <a:xfrm>
              <a:off x="2440341" y="5905757"/>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Line 35"/>
            <p:cNvSpPr>
              <a:spLocks noChangeShapeType="1"/>
            </p:cNvSpPr>
            <p:nvPr/>
          </p:nvSpPr>
          <p:spPr bwMode="auto">
            <a:xfrm>
              <a:off x="2440341" y="602482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Line 36"/>
            <p:cNvSpPr>
              <a:spLocks noChangeShapeType="1"/>
            </p:cNvSpPr>
            <p:nvPr/>
          </p:nvSpPr>
          <p:spPr bwMode="auto">
            <a:xfrm>
              <a:off x="2440341" y="6143882"/>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37"/>
            <p:cNvSpPr>
              <a:spLocks noChangeShapeType="1"/>
            </p:cNvSpPr>
            <p:nvPr/>
          </p:nvSpPr>
          <p:spPr bwMode="auto">
            <a:xfrm>
              <a:off x="2440341" y="6262945"/>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38"/>
            <p:cNvSpPr>
              <a:spLocks noChangeShapeType="1"/>
            </p:cNvSpPr>
            <p:nvPr/>
          </p:nvSpPr>
          <p:spPr bwMode="auto">
            <a:xfrm>
              <a:off x="2440341" y="6382007"/>
              <a:ext cx="0" cy="492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3" name="Line 124"/>
            <p:cNvSpPr>
              <a:spLocks noChangeShapeType="1"/>
            </p:cNvSpPr>
            <p:nvPr/>
          </p:nvSpPr>
          <p:spPr bwMode="auto">
            <a:xfrm flipV="1">
              <a:off x="2440341" y="568192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4" name="Line 125"/>
            <p:cNvSpPr>
              <a:spLocks noChangeShapeType="1"/>
            </p:cNvSpPr>
            <p:nvPr/>
          </p:nvSpPr>
          <p:spPr bwMode="auto">
            <a:xfrm flipV="1">
              <a:off x="2440341" y="5562857"/>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5" name="Line 126"/>
            <p:cNvSpPr>
              <a:spLocks noChangeShapeType="1"/>
            </p:cNvSpPr>
            <p:nvPr/>
          </p:nvSpPr>
          <p:spPr bwMode="auto">
            <a:xfrm flipV="1">
              <a:off x="2440341" y="5443795"/>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135" name="Group 134"/>
          <p:cNvGrpSpPr/>
          <p:nvPr/>
        </p:nvGrpSpPr>
        <p:grpSpPr>
          <a:xfrm>
            <a:off x="979841" y="3018711"/>
            <a:ext cx="2779222" cy="2888178"/>
            <a:chOff x="979841" y="3761045"/>
            <a:chExt cx="2779222" cy="2888178"/>
          </a:xfrm>
        </p:grpSpPr>
        <p:sp>
          <p:nvSpPr>
            <p:cNvPr id="14" name="Line 11"/>
            <p:cNvSpPr>
              <a:spLocks noChangeShapeType="1"/>
            </p:cNvSpPr>
            <p:nvPr/>
          </p:nvSpPr>
          <p:spPr bwMode="auto">
            <a:xfrm flipH="1">
              <a:off x="1375128" y="5005645"/>
              <a:ext cx="1728787" cy="1101725"/>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Rectangle 12"/>
            <p:cNvSpPr>
              <a:spLocks noChangeArrowheads="1"/>
            </p:cNvSpPr>
            <p:nvPr/>
          </p:nvSpPr>
          <p:spPr bwMode="auto">
            <a:xfrm>
              <a:off x="1662466" y="3761045"/>
              <a:ext cx="18915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Surplus under a negative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13"/>
            <p:cNvSpPr>
              <a:spLocks noChangeArrowheads="1"/>
            </p:cNvSpPr>
            <p:nvPr/>
          </p:nvSpPr>
          <p:spPr bwMode="auto">
            <a:xfrm>
              <a:off x="2143478" y="3921382"/>
              <a:ext cx="7678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externality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 name="Line 14"/>
            <p:cNvSpPr>
              <a:spLocks noChangeShapeType="1"/>
            </p:cNvSpPr>
            <p:nvPr/>
          </p:nvSpPr>
          <p:spPr bwMode="auto">
            <a:xfrm flipV="1">
              <a:off x="1375128" y="4413507"/>
              <a:ext cx="0" cy="20288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15"/>
            <p:cNvSpPr>
              <a:spLocks noChangeShapeType="1"/>
            </p:cNvSpPr>
            <p:nvPr/>
          </p:nvSpPr>
          <p:spPr bwMode="auto">
            <a:xfrm>
              <a:off x="1375128" y="6442332"/>
              <a:ext cx="21272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Rectangle 17"/>
            <p:cNvSpPr>
              <a:spLocks noChangeArrowheads="1"/>
            </p:cNvSpPr>
            <p:nvPr/>
          </p:nvSpPr>
          <p:spPr bwMode="auto">
            <a:xfrm>
              <a:off x="1278291" y="646455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18"/>
            <p:cNvSpPr>
              <a:spLocks noChangeArrowheads="1"/>
            </p:cNvSpPr>
            <p:nvPr/>
          </p:nvSpPr>
          <p:spPr bwMode="auto">
            <a:xfrm>
              <a:off x="1256448" y="535172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0"/>
            <p:cNvSpPr>
              <a:spLocks noChangeArrowheads="1"/>
            </p:cNvSpPr>
            <p:nvPr/>
          </p:nvSpPr>
          <p:spPr bwMode="auto">
            <a:xfrm>
              <a:off x="2384778" y="6464557"/>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7"/>
            <p:cNvSpPr>
              <a:spLocks noChangeArrowheads="1"/>
            </p:cNvSpPr>
            <p:nvPr/>
          </p:nvSpPr>
          <p:spPr bwMode="auto">
            <a:xfrm>
              <a:off x="979841" y="4211895"/>
              <a:ext cx="91531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($/gal.)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5" name="Line 39"/>
            <p:cNvSpPr>
              <a:spLocks noChangeShapeType="1"/>
            </p:cNvSpPr>
            <p:nvPr/>
          </p:nvSpPr>
          <p:spPr bwMode="auto">
            <a:xfrm>
              <a:off x="1375128" y="4784982"/>
              <a:ext cx="1728787" cy="1042987"/>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Freeform 40"/>
            <p:cNvSpPr>
              <a:spLocks/>
            </p:cNvSpPr>
            <p:nvPr/>
          </p:nvSpPr>
          <p:spPr bwMode="auto">
            <a:xfrm>
              <a:off x="2410178" y="5399345"/>
              <a:ext cx="60325" cy="60325"/>
            </a:xfrm>
            <a:custGeom>
              <a:avLst/>
              <a:gdLst>
                <a:gd name="T0" fmla="*/ 38 w 38"/>
                <a:gd name="T1" fmla="*/ 19 h 38"/>
                <a:gd name="T2" fmla="*/ 38 w 38"/>
                <a:gd name="T3" fmla="*/ 19 h 38"/>
                <a:gd name="T4" fmla="*/ 36 w 38"/>
                <a:gd name="T5" fmla="*/ 26 h 38"/>
                <a:gd name="T6" fmla="*/ 31 w 38"/>
                <a:gd name="T7" fmla="*/ 31 h 38"/>
                <a:gd name="T8" fmla="*/ 26 w 38"/>
                <a:gd name="T9" fmla="*/ 35 h 38"/>
                <a:gd name="T10" fmla="*/ 19 w 38"/>
                <a:gd name="T11" fmla="*/ 38 h 38"/>
                <a:gd name="T12" fmla="*/ 19 w 38"/>
                <a:gd name="T13" fmla="*/ 38 h 38"/>
                <a:gd name="T14" fmla="*/ 12 w 38"/>
                <a:gd name="T15" fmla="*/ 35 h 38"/>
                <a:gd name="T16" fmla="*/ 5 w 38"/>
                <a:gd name="T17" fmla="*/ 31 h 38"/>
                <a:gd name="T18" fmla="*/ 0 w 38"/>
                <a:gd name="T19" fmla="*/ 26 h 38"/>
                <a:gd name="T20" fmla="*/ 0 w 38"/>
                <a:gd name="T21" fmla="*/ 19 h 38"/>
                <a:gd name="T22" fmla="*/ 0 w 38"/>
                <a:gd name="T23" fmla="*/ 19 h 38"/>
                <a:gd name="T24" fmla="*/ 0 w 38"/>
                <a:gd name="T25" fmla="*/ 12 h 38"/>
                <a:gd name="T26" fmla="*/ 5 w 38"/>
                <a:gd name="T27" fmla="*/ 5 h 38"/>
                <a:gd name="T28" fmla="*/ 12 w 38"/>
                <a:gd name="T29" fmla="*/ 0 h 38"/>
                <a:gd name="T30" fmla="*/ 19 w 38"/>
                <a:gd name="T31" fmla="*/ 0 h 38"/>
                <a:gd name="T32" fmla="*/ 19 w 38"/>
                <a:gd name="T33" fmla="*/ 0 h 38"/>
                <a:gd name="T34" fmla="*/ 26 w 38"/>
                <a:gd name="T35" fmla="*/ 0 h 38"/>
                <a:gd name="T36" fmla="*/ 31 w 38"/>
                <a:gd name="T37" fmla="*/ 5 h 38"/>
                <a:gd name="T38" fmla="*/ 36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6" y="26"/>
                  </a:lnTo>
                  <a:lnTo>
                    <a:pt x="31" y="31"/>
                  </a:lnTo>
                  <a:lnTo>
                    <a:pt x="26" y="35"/>
                  </a:lnTo>
                  <a:lnTo>
                    <a:pt x="19" y="38"/>
                  </a:lnTo>
                  <a:lnTo>
                    <a:pt x="19" y="38"/>
                  </a:lnTo>
                  <a:lnTo>
                    <a:pt x="12" y="35"/>
                  </a:lnTo>
                  <a:lnTo>
                    <a:pt x="5" y="31"/>
                  </a:lnTo>
                  <a:lnTo>
                    <a:pt x="0" y="26"/>
                  </a:lnTo>
                  <a:lnTo>
                    <a:pt x="0" y="19"/>
                  </a:lnTo>
                  <a:lnTo>
                    <a:pt x="0" y="19"/>
                  </a:lnTo>
                  <a:lnTo>
                    <a:pt x="0" y="12"/>
                  </a:lnTo>
                  <a:lnTo>
                    <a:pt x="5" y="5"/>
                  </a:lnTo>
                  <a:lnTo>
                    <a:pt x="12" y="0"/>
                  </a:lnTo>
                  <a:lnTo>
                    <a:pt x="19" y="0"/>
                  </a:lnTo>
                  <a:lnTo>
                    <a:pt x="19" y="0"/>
                  </a:lnTo>
                  <a:lnTo>
                    <a:pt x="26" y="0"/>
                  </a:lnTo>
                  <a:lnTo>
                    <a:pt x="31" y="5"/>
                  </a:lnTo>
                  <a:lnTo>
                    <a:pt x="36"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33" name="Group 132"/>
            <p:cNvGrpSpPr/>
            <p:nvPr/>
          </p:nvGrpSpPr>
          <p:grpSpPr>
            <a:xfrm>
              <a:off x="3148366" y="5169971"/>
              <a:ext cx="602760" cy="240229"/>
              <a:chOff x="3148366" y="4889757"/>
              <a:chExt cx="602760" cy="240229"/>
            </a:xfrm>
          </p:grpSpPr>
          <p:sp>
            <p:nvSpPr>
              <p:cNvPr id="37" name="Rectangle 41"/>
              <p:cNvSpPr>
                <a:spLocks noChangeArrowheads="1"/>
              </p:cNvSpPr>
              <p:nvPr/>
            </p:nvSpPr>
            <p:spPr bwMode="auto">
              <a:xfrm>
                <a:off x="3148366" y="4889757"/>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42"/>
              <p:cNvSpPr>
                <a:spLocks noChangeArrowheads="1"/>
              </p:cNvSpPr>
              <p:nvPr/>
            </p:nvSpPr>
            <p:spPr bwMode="auto">
              <a:xfrm>
                <a:off x="3247783" y="4945320"/>
                <a:ext cx="5033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private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39" name="Rectangle 43"/>
            <p:cNvSpPr>
              <a:spLocks noChangeArrowheads="1"/>
            </p:cNvSpPr>
            <p:nvPr/>
          </p:nvSpPr>
          <p:spPr bwMode="auto">
            <a:xfrm>
              <a:off x="3148366" y="5797807"/>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44"/>
            <p:cNvSpPr>
              <a:spLocks noChangeArrowheads="1"/>
            </p:cNvSpPr>
            <p:nvPr/>
          </p:nvSpPr>
          <p:spPr bwMode="auto">
            <a:xfrm>
              <a:off x="3255720" y="5853370"/>
              <a:ext cx="5033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private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6" name="Line 127"/>
            <p:cNvSpPr>
              <a:spLocks noChangeShapeType="1"/>
            </p:cNvSpPr>
            <p:nvPr/>
          </p:nvSpPr>
          <p:spPr bwMode="auto">
            <a:xfrm flipH="1">
              <a:off x="2335566"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7" name="Line 128"/>
            <p:cNvSpPr>
              <a:spLocks noChangeShapeType="1"/>
            </p:cNvSpPr>
            <p:nvPr/>
          </p:nvSpPr>
          <p:spPr bwMode="auto">
            <a:xfrm flipH="1">
              <a:off x="2216503"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8" name="Line 129"/>
            <p:cNvSpPr>
              <a:spLocks noChangeShapeType="1"/>
            </p:cNvSpPr>
            <p:nvPr/>
          </p:nvSpPr>
          <p:spPr bwMode="auto">
            <a:xfrm flipH="1">
              <a:off x="2097441"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9" name="Line 130"/>
            <p:cNvSpPr>
              <a:spLocks noChangeShapeType="1"/>
            </p:cNvSpPr>
            <p:nvPr/>
          </p:nvSpPr>
          <p:spPr bwMode="auto">
            <a:xfrm flipH="1">
              <a:off x="1978378"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0" name="Line 131"/>
            <p:cNvSpPr>
              <a:spLocks noChangeShapeType="1"/>
            </p:cNvSpPr>
            <p:nvPr/>
          </p:nvSpPr>
          <p:spPr bwMode="auto">
            <a:xfrm flipH="1">
              <a:off x="1859316"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1" name="Line 132"/>
            <p:cNvSpPr>
              <a:spLocks noChangeShapeType="1"/>
            </p:cNvSpPr>
            <p:nvPr/>
          </p:nvSpPr>
          <p:spPr bwMode="auto">
            <a:xfrm flipH="1">
              <a:off x="1740253"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2" name="Line 133"/>
            <p:cNvSpPr>
              <a:spLocks noChangeShapeType="1"/>
            </p:cNvSpPr>
            <p:nvPr/>
          </p:nvSpPr>
          <p:spPr bwMode="auto">
            <a:xfrm flipH="1">
              <a:off x="1621191"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3" name="Line 134"/>
            <p:cNvSpPr>
              <a:spLocks noChangeShapeType="1"/>
            </p:cNvSpPr>
            <p:nvPr/>
          </p:nvSpPr>
          <p:spPr bwMode="auto">
            <a:xfrm flipH="1">
              <a:off x="1502128"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4" name="Line 135"/>
            <p:cNvSpPr>
              <a:spLocks noChangeShapeType="1"/>
            </p:cNvSpPr>
            <p:nvPr/>
          </p:nvSpPr>
          <p:spPr bwMode="auto">
            <a:xfrm flipH="1">
              <a:off x="1383066" y="5429507"/>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3" name="Rectangle 2"/>
          <p:cNvSpPr/>
          <p:nvPr/>
        </p:nvSpPr>
        <p:spPr>
          <a:xfrm>
            <a:off x="228600" y="6085582"/>
            <a:ext cx="4419600" cy="584775"/>
          </a:xfrm>
          <a:prstGeom prst="rect">
            <a:avLst/>
          </a:prstGeom>
        </p:spPr>
        <p:txBody>
          <a:bodyPr wrap="square">
            <a:spAutoFit/>
          </a:bodyPr>
          <a:lstStyle/>
          <a:p>
            <a:pPr marL="285750" indent="-285750">
              <a:buFont typeface="Arial" pitchFamily="34" charset="0"/>
              <a:buChar char="•"/>
            </a:pPr>
            <a:r>
              <a:rPr lang="en-US" sz="1600" dirty="0">
                <a:latin typeface="Calibri Light" pitchFamily="34" charset="0"/>
              </a:rPr>
              <a:t>CS = 0.5 </a:t>
            </a:r>
            <a:r>
              <a:rPr lang="en-US" sz="1600" dirty="0"/>
              <a:t>× </a:t>
            </a:r>
            <a:r>
              <a:rPr lang="en-US" sz="1600" dirty="0">
                <a:latin typeface="Calibri Light" pitchFamily="34" charset="0"/>
              </a:rPr>
              <a:t>($5 - $3) </a:t>
            </a:r>
            <a:r>
              <a:rPr lang="en-US" sz="1600" dirty="0"/>
              <a:t>× </a:t>
            </a:r>
            <a:r>
              <a:rPr lang="en-US" sz="1600" dirty="0">
                <a:latin typeface="Calibri Light" pitchFamily="34" charset="0"/>
              </a:rPr>
              <a:t>50B = $50B</a:t>
            </a:r>
          </a:p>
          <a:p>
            <a:pPr marL="285750" indent="-285750">
              <a:buFont typeface="Arial" pitchFamily="34" charset="0"/>
              <a:buChar char="•"/>
            </a:pPr>
            <a:r>
              <a:rPr lang="en-US" sz="1600" dirty="0">
                <a:latin typeface="Calibri Light" pitchFamily="34" charset="0"/>
              </a:rPr>
              <a:t>PS = 0.5 </a:t>
            </a:r>
            <a:r>
              <a:rPr lang="en-US" sz="1600" dirty="0"/>
              <a:t>× </a:t>
            </a:r>
            <a:r>
              <a:rPr lang="en-US" sz="1600" dirty="0">
                <a:latin typeface="Calibri Light" pitchFamily="34" charset="0"/>
              </a:rPr>
              <a:t>($3 - $1) </a:t>
            </a:r>
            <a:r>
              <a:rPr lang="en-US" sz="1600" dirty="0"/>
              <a:t>× </a:t>
            </a:r>
            <a:r>
              <a:rPr lang="en-US" sz="1600" dirty="0">
                <a:latin typeface="Calibri Light" pitchFamily="34" charset="0"/>
              </a:rPr>
              <a:t>50B = $50B</a:t>
            </a:r>
          </a:p>
        </p:txBody>
      </p:sp>
      <p:sp>
        <p:nvSpPr>
          <p:cNvPr id="145" name="Rectangle 144"/>
          <p:cNvSpPr/>
          <p:nvPr/>
        </p:nvSpPr>
        <p:spPr>
          <a:xfrm>
            <a:off x="4492433" y="6085582"/>
            <a:ext cx="4575367" cy="584775"/>
          </a:xfrm>
          <a:prstGeom prst="rect">
            <a:avLst/>
          </a:prstGeom>
        </p:spPr>
        <p:txBody>
          <a:bodyPr wrap="square">
            <a:spAutoFit/>
          </a:bodyPr>
          <a:lstStyle/>
          <a:p>
            <a:pPr marL="285750" indent="-285750">
              <a:buFont typeface="Arial" pitchFamily="34" charset="0"/>
              <a:buChar char="•"/>
            </a:pPr>
            <a:r>
              <a:rPr lang="en-US" sz="1600" dirty="0">
                <a:latin typeface="Calibri Light" pitchFamily="34" charset="0"/>
              </a:rPr>
              <a:t>CS = 0.5 </a:t>
            </a:r>
            <a:r>
              <a:rPr lang="en-US" sz="1600" dirty="0"/>
              <a:t>× </a:t>
            </a:r>
            <a:r>
              <a:rPr lang="en-US" sz="1600" dirty="0">
                <a:latin typeface="Calibri Light" pitchFamily="34" charset="0"/>
              </a:rPr>
              <a:t>($4 - $2.5)</a:t>
            </a:r>
            <a:r>
              <a:rPr lang="en-US" sz="1600" dirty="0"/>
              <a:t> × </a:t>
            </a:r>
            <a:r>
              <a:rPr lang="en-US" sz="1600" dirty="0">
                <a:latin typeface="Calibri Light" pitchFamily="34" charset="0"/>
              </a:rPr>
              <a:t>37.5B = $28.125B</a:t>
            </a:r>
          </a:p>
          <a:p>
            <a:pPr marL="285750" indent="-285750">
              <a:buFont typeface="Arial" pitchFamily="34" charset="0"/>
              <a:buChar char="•"/>
            </a:pPr>
            <a:r>
              <a:rPr lang="en-US" sz="1600" dirty="0">
                <a:latin typeface="Calibri Light" pitchFamily="34" charset="0"/>
              </a:rPr>
              <a:t>PS = 0.5 </a:t>
            </a:r>
            <a:r>
              <a:rPr lang="en-US" sz="1600" dirty="0"/>
              <a:t>× </a:t>
            </a:r>
            <a:r>
              <a:rPr lang="en-US" sz="1600" dirty="0">
                <a:latin typeface="Calibri Light" pitchFamily="34" charset="0"/>
              </a:rPr>
              <a:t>($2.5 - $1) </a:t>
            </a:r>
            <a:r>
              <a:rPr lang="en-US" sz="1600" dirty="0"/>
              <a:t>× </a:t>
            </a:r>
            <a:r>
              <a:rPr lang="en-US" sz="1600" dirty="0">
                <a:latin typeface="Calibri Light" pitchFamily="34" charset="0"/>
              </a:rPr>
              <a:t>37.5B = $28.125B</a:t>
            </a:r>
          </a:p>
        </p:txBody>
      </p:sp>
      <p:sp>
        <p:nvSpPr>
          <p:cNvPr id="142" name="Rectangle 19"/>
          <p:cNvSpPr>
            <a:spLocks noChangeArrowheads="1"/>
          </p:cNvSpPr>
          <p:nvPr/>
        </p:nvSpPr>
        <p:spPr bwMode="auto">
          <a:xfrm>
            <a:off x="1248100" y="526212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4" name="Rectangle 19"/>
          <p:cNvSpPr>
            <a:spLocks noChangeArrowheads="1"/>
          </p:cNvSpPr>
          <p:nvPr/>
        </p:nvSpPr>
        <p:spPr bwMode="auto">
          <a:xfrm>
            <a:off x="1256449" y="395411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7" name="Rectangle 50"/>
          <p:cNvSpPr>
            <a:spLocks noChangeArrowheads="1"/>
          </p:cNvSpPr>
          <p:nvPr/>
        </p:nvSpPr>
        <p:spPr bwMode="auto">
          <a:xfrm>
            <a:off x="5096640" y="5228511"/>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9" name="Rectangle 50"/>
          <p:cNvSpPr>
            <a:spLocks noChangeArrowheads="1"/>
          </p:cNvSpPr>
          <p:nvPr/>
        </p:nvSpPr>
        <p:spPr bwMode="auto">
          <a:xfrm>
            <a:off x="5096640" y="393366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50"/>
          <p:cNvSpPr>
            <a:spLocks noChangeArrowheads="1"/>
          </p:cNvSpPr>
          <p:nvPr/>
        </p:nvSpPr>
        <p:spPr bwMode="auto">
          <a:xfrm>
            <a:off x="5096640" y="4277579"/>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7" name="Rectangle 19"/>
          <p:cNvSpPr>
            <a:spLocks noChangeArrowheads="1"/>
          </p:cNvSpPr>
          <p:nvPr/>
        </p:nvSpPr>
        <p:spPr bwMode="auto">
          <a:xfrm>
            <a:off x="1249278" y="4242971"/>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8" name="Rectangle 51"/>
          <p:cNvSpPr>
            <a:spLocks noChangeArrowheads="1"/>
          </p:cNvSpPr>
          <p:nvPr/>
        </p:nvSpPr>
        <p:spPr bwMode="auto">
          <a:xfrm>
            <a:off x="1943396" y="5709007"/>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37.5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61" name="Group 160"/>
          <p:cNvGrpSpPr/>
          <p:nvPr/>
        </p:nvGrpSpPr>
        <p:grpSpPr>
          <a:xfrm>
            <a:off x="6324600" y="4691221"/>
            <a:ext cx="0" cy="1012825"/>
            <a:chOff x="2440341" y="5429507"/>
            <a:chExt cx="0" cy="1012825"/>
          </a:xfrm>
        </p:grpSpPr>
        <p:sp>
          <p:nvSpPr>
            <p:cNvPr id="162" name="Line 16"/>
            <p:cNvSpPr>
              <a:spLocks noChangeShapeType="1"/>
            </p:cNvSpPr>
            <p:nvPr/>
          </p:nvSpPr>
          <p:spPr bwMode="auto">
            <a:xfrm>
              <a:off x="2440341" y="6397882"/>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Line 30"/>
            <p:cNvSpPr>
              <a:spLocks noChangeShapeType="1"/>
            </p:cNvSpPr>
            <p:nvPr/>
          </p:nvSpPr>
          <p:spPr bwMode="auto">
            <a:xfrm>
              <a:off x="2440341" y="5429507"/>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4" name="Line 31"/>
            <p:cNvSpPr>
              <a:spLocks noChangeShapeType="1"/>
            </p:cNvSpPr>
            <p:nvPr/>
          </p:nvSpPr>
          <p:spPr bwMode="auto">
            <a:xfrm>
              <a:off x="2440341" y="554857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5" name="Line 32"/>
            <p:cNvSpPr>
              <a:spLocks noChangeShapeType="1"/>
            </p:cNvSpPr>
            <p:nvPr/>
          </p:nvSpPr>
          <p:spPr bwMode="auto">
            <a:xfrm>
              <a:off x="2440341" y="5667632"/>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6" name="Line 33"/>
            <p:cNvSpPr>
              <a:spLocks noChangeShapeType="1"/>
            </p:cNvSpPr>
            <p:nvPr/>
          </p:nvSpPr>
          <p:spPr bwMode="auto">
            <a:xfrm>
              <a:off x="2440341" y="5786695"/>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7" name="Line 34"/>
            <p:cNvSpPr>
              <a:spLocks noChangeShapeType="1"/>
            </p:cNvSpPr>
            <p:nvPr/>
          </p:nvSpPr>
          <p:spPr bwMode="auto">
            <a:xfrm>
              <a:off x="2440341" y="5905757"/>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8" name="Line 35"/>
            <p:cNvSpPr>
              <a:spLocks noChangeShapeType="1"/>
            </p:cNvSpPr>
            <p:nvPr/>
          </p:nvSpPr>
          <p:spPr bwMode="auto">
            <a:xfrm>
              <a:off x="2440341" y="602482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Line 36"/>
            <p:cNvSpPr>
              <a:spLocks noChangeShapeType="1"/>
            </p:cNvSpPr>
            <p:nvPr/>
          </p:nvSpPr>
          <p:spPr bwMode="auto">
            <a:xfrm>
              <a:off x="2440341" y="6143882"/>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Line 37"/>
            <p:cNvSpPr>
              <a:spLocks noChangeShapeType="1"/>
            </p:cNvSpPr>
            <p:nvPr/>
          </p:nvSpPr>
          <p:spPr bwMode="auto">
            <a:xfrm>
              <a:off x="2440341" y="6262945"/>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Line 38"/>
            <p:cNvSpPr>
              <a:spLocks noChangeShapeType="1"/>
            </p:cNvSpPr>
            <p:nvPr/>
          </p:nvSpPr>
          <p:spPr bwMode="auto">
            <a:xfrm>
              <a:off x="2440341" y="6382007"/>
              <a:ext cx="0" cy="492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Line 124"/>
            <p:cNvSpPr>
              <a:spLocks noChangeShapeType="1"/>
            </p:cNvSpPr>
            <p:nvPr/>
          </p:nvSpPr>
          <p:spPr bwMode="auto">
            <a:xfrm flipV="1">
              <a:off x="2440341" y="568192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125"/>
            <p:cNvSpPr>
              <a:spLocks noChangeShapeType="1"/>
            </p:cNvSpPr>
            <p:nvPr/>
          </p:nvSpPr>
          <p:spPr bwMode="auto">
            <a:xfrm flipV="1">
              <a:off x="2440341" y="5562857"/>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126"/>
            <p:cNvSpPr>
              <a:spLocks noChangeShapeType="1"/>
            </p:cNvSpPr>
            <p:nvPr/>
          </p:nvSpPr>
          <p:spPr bwMode="auto">
            <a:xfrm flipV="1">
              <a:off x="2440341" y="5443795"/>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80" name="Rectangle 18"/>
          <p:cNvSpPr>
            <a:spLocks noChangeArrowheads="1"/>
          </p:cNvSpPr>
          <p:nvPr/>
        </p:nvSpPr>
        <p:spPr bwMode="auto">
          <a:xfrm>
            <a:off x="5095612" y="457604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1" name="Line 131"/>
          <p:cNvSpPr>
            <a:spLocks noChangeShapeType="1"/>
          </p:cNvSpPr>
          <p:nvPr/>
        </p:nvSpPr>
        <p:spPr bwMode="auto">
          <a:xfrm flipH="1">
            <a:off x="5759273" y="4687173"/>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Line 132"/>
          <p:cNvSpPr>
            <a:spLocks noChangeShapeType="1"/>
          </p:cNvSpPr>
          <p:nvPr/>
        </p:nvSpPr>
        <p:spPr bwMode="auto">
          <a:xfrm flipH="1">
            <a:off x="5640210" y="4687173"/>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Line 133"/>
          <p:cNvSpPr>
            <a:spLocks noChangeShapeType="1"/>
          </p:cNvSpPr>
          <p:nvPr/>
        </p:nvSpPr>
        <p:spPr bwMode="auto">
          <a:xfrm flipH="1">
            <a:off x="5521148" y="4687173"/>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4" name="Line 134"/>
          <p:cNvSpPr>
            <a:spLocks noChangeShapeType="1"/>
          </p:cNvSpPr>
          <p:nvPr/>
        </p:nvSpPr>
        <p:spPr bwMode="auto">
          <a:xfrm flipH="1">
            <a:off x="5402085" y="4687173"/>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Line 135"/>
          <p:cNvSpPr>
            <a:spLocks noChangeShapeType="1"/>
          </p:cNvSpPr>
          <p:nvPr/>
        </p:nvSpPr>
        <p:spPr bwMode="auto">
          <a:xfrm flipH="1">
            <a:off x="5283023" y="4687173"/>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8" name="Line 131"/>
          <p:cNvSpPr>
            <a:spLocks noChangeShapeType="1"/>
          </p:cNvSpPr>
          <p:nvPr/>
        </p:nvSpPr>
        <p:spPr bwMode="auto">
          <a:xfrm flipH="1">
            <a:off x="6243791" y="468435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Line 132"/>
          <p:cNvSpPr>
            <a:spLocks noChangeShapeType="1"/>
          </p:cNvSpPr>
          <p:nvPr/>
        </p:nvSpPr>
        <p:spPr bwMode="auto">
          <a:xfrm flipH="1">
            <a:off x="6124728" y="468435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Line 133"/>
          <p:cNvSpPr>
            <a:spLocks noChangeShapeType="1"/>
          </p:cNvSpPr>
          <p:nvPr/>
        </p:nvSpPr>
        <p:spPr bwMode="auto">
          <a:xfrm flipH="1">
            <a:off x="6005666" y="468435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1" name="Line 134"/>
          <p:cNvSpPr>
            <a:spLocks noChangeShapeType="1"/>
          </p:cNvSpPr>
          <p:nvPr/>
        </p:nvSpPr>
        <p:spPr bwMode="auto">
          <a:xfrm flipH="1">
            <a:off x="5886603" y="4684356"/>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3" name="Freeform 40"/>
          <p:cNvSpPr>
            <a:spLocks/>
          </p:cNvSpPr>
          <p:nvPr/>
        </p:nvSpPr>
        <p:spPr bwMode="auto">
          <a:xfrm>
            <a:off x="6299122" y="4663391"/>
            <a:ext cx="60325" cy="60325"/>
          </a:xfrm>
          <a:custGeom>
            <a:avLst/>
            <a:gdLst>
              <a:gd name="T0" fmla="*/ 38 w 38"/>
              <a:gd name="T1" fmla="*/ 19 h 38"/>
              <a:gd name="T2" fmla="*/ 38 w 38"/>
              <a:gd name="T3" fmla="*/ 19 h 38"/>
              <a:gd name="T4" fmla="*/ 36 w 38"/>
              <a:gd name="T5" fmla="*/ 26 h 38"/>
              <a:gd name="T6" fmla="*/ 31 w 38"/>
              <a:gd name="T7" fmla="*/ 31 h 38"/>
              <a:gd name="T8" fmla="*/ 26 w 38"/>
              <a:gd name="T9" fmla="*/ 35 h 38"/>
              <a:gd name="T10" fmla="*/ 19 w 38"/>
              <a:gd name="T11" fmla="*/ 38 h 38"/>
              <a:gd name="T12" fmla="*/ 19 w 38"/>
              <a:gd name="T13" fmla="*/ 38 h 38"/>
              <a:gd name="T14" fmla="*/ 12 w 38"/>
              <a:gd name="T15" fmla="*/ 35 h 38"/>
              <a:gd name="T16" fmla="*/ 5 w 38"/>
              <a:gd name="T17" fmla="*/ 31 h 38"/>
              <a:gd name="T18" fmla="*/ 0 w 38"/>
              <a:gd name="T19" fmla="*/ 26 h 38"/>
              <a:gd name="T20" fmla="*/ 0 w 38"/>
              <a:gd name="T21" fmla="*/ 19 h 38"/>
              <a:gd name="T22" fmla="*/ 0 w 38"/>
              <a:gd name="T23" fmla="*/ 19 h 38"/>
              <a:gd name="T24" fmla="*/ 0 w 38"/>
              <a:gd name="T25" fmla="*/ 12 h 38"/>
              <a:gd name="T26" fmla="*/ 5 w 38"/>
              <a:gd name="T27" fmla="*/ 5 h 38"/>
              <a:gd name="T28" fmla="*/ 12 w 38"/>
              <a:gd name="T29" fmla="*/ 0 h 38"/>
              <a:gd name="T30" fmla="*/ 19 w 38"/>
              <a:gd name="T31" fmla="*/ 0 h 38"/>
              <a:gd name="T32" fmla="*/ 19 w 38"/>
              <a:gd name="T33" fmla="*/ 0 h 38"/>
              <a:gd name="T34" fmla="*/ 26 w 38"/>
              <a:gd name="T35" fmla="*/ 0 h 38"/>
              <a:gd name="T36" fmla="*/ 31 w 38"/>
              <a:gd name="T37" fmla="*/ 5 h 38"/>
              <a:gd name="T38" fmla="*/ 36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6" y="26"/>
                </a:lnTo>
                <a:lnTo>
                  <a:pt x="31" y="31"/>
                </a:lnTo>
                <a:lnTo>
                  <a:pt x="26" y="35"/>
                </a:lnTo>
                <a:lnTo>
                  <a:pt x="19" y="38"/>
                </a:lnTo>
                <a:lnTo>
                  <a:pt x="19" y="38"/>
                </a:lnTo>
                <a:lnTo>
                  <a:pt x="12" y="35"/>
                </a:lnTo>
                <a:lnTo>
                  <a:pt x="5" y="31"/>
                </a:lnTo>
                <a:lnTo>
                  <a:pt x="0" y="26"/>
                </a:lnTo>
                <a:lnTo>
                  <a:pt x="0" y="19"/>
                </a:lnTo>
                <a:lnTo>
                  <a:pt x="0" y="19"/>
                </a:lnTo>
                <a:lnTo>
                  <a:pt x="0" y="12"/>
                </a:lnTo>
                <a:lnTo>
                  <a:pt x="5" y="5"/>
                </a:lnTo>
                <a:lnTo>
                  <a:pt x="12" y="0"/>
                </a:lnTo>
                <a:lnTo>
                  <a:pt x="19" y="0"/>
                </a:lnTo>
                <a:lnTo>
                  <a:pt x="19" y="0"/>
                </a:lnTo>
                <a:lnTo>
                  <a:pt x="26" y="0"/>
                </a:lnTo>
                <a:lnTo>
                  <a:pt x="31" y="5"/>
                </a:lnTo>
                <a:lnTo>
                  <a:pt x="36"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94" name="Group 193"/>
          <p:cNvGrpSpPr/>
          <p:nvPr/>
        </p:nvGrpSpPr>
        <p:grpSpPr>
          <a:xfrm>
            <a:off x="1128738" y="4393291"/>
            <a:ext cx="3363695" cy="1324491"/>
            <a:chOff x="4996598" y="3486150"/>
            <a:chExt cx="3363695" cy="1324491"/>
          </a:xfrm>
        </p:grpSpPr>
        <p:sp>
          <p:nvSpPr>
            <p:cNvPr id="195" name="Rectangle 50"/>
            <p:cNvSpPr>
              <a:spLocks noChangeArrowheads="1"/>
            </p:cNvSpPr>
            <p:nvPr/>
          </p:nvSpPr>
          <p:spPr bwMode="auto">
            <a:xfrm>
              <a:off x="4996598" y="3895725"/>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6" name="Line 71"/>
            <p:cNvSpPr>
              <a:spLocks noChangeShapeType="1"/>
            </p:cNvSpPr>
            <p:nvPr/>
          </p:nvSpPr>
          <p:spPr bwMode="auto">
            <a:xfrm>
              <a:off x="6069366" y="4327525"/>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8" name="Line 61"/>
            <p:cNvSpPr>
              <a:spLocks noChangeShapeType="1"/>
            </p:cNvSpPr>
            <p:nvPr/>
          </p:nvSpPr>
          <p:spPr bwMode="auto">
            <a:xfrm>
              <a:off x="5269266"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Line 62"/>
            <p:cNvSpPr>
              <a:spLocks noChangeShapeType="1"/>
            </p:cNvSpPr>
            <p:nvPr/>
          </p:nvSpPr>
          <p:spPr bwMode="auto">
            <a:xfrm>
              <a:off x="5388329"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0" name="Line 63"/>
            <p:cNvSpPr>
              <a:spLocks noChangeShapeType="1"/>
            </p:cNvSpPr>
            <p:nvPr/>
          </p:nvSpPr>
          <p:spPr bwMode="auto">
            <a:xfrm>
              <a:off x="5507391"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1" name="Line 64"/>
            <p:cNvSpPr>
              <a:spLocks noChangeShapeType="1"/>
            </p:cNvSpPr>
            <p:nvPr/>
          </p:nvSpPr>
          <p:spPr bwMode="auto">
            <a:xfrm>
              <a:off x="5626454"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2" name="Line 65"/>
            <p:cNvSpPr>
              <a:spLocks noChangeShapeType="1"/>
            </p:cNvSpPr>
            <p:nvPr/>
          </p:nvSpPr>
          <p:spPr bwMode="auto">
            <a:xfrm>
              <a:off x="5745516"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3" name="Line 66"/>
            <p:cNvSpPr>
              <a:spLocks noChangeShapeType="1"/>
            </p:cNvSpPr>
            <p:nvPr/>
          </p:nvSpPr>
          <p:spPr bwMode="auto">
            <a:xfrm>
              <a:off x="5864579"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4" name="Line 67"/>
            <p:cNvSpPr>
              <a:spLocks noChangeShapeType="1"/>
            </p:cNvSpPr>
            <p:nvPr/>
          </p:nvSpPr>
          <p:spPr bwMode="auto">
            <a:xfrm>
              <a:off x="5983641" y="3968750"/>
              <a:ext cx="746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5" name="Line 68"/>
            <p:cNvSpPr>
              <a:spLocks noChangeShapeType="1"/>
            </p:cNvSpPr>
            <p:nvPr/>
          </p:nvSpPr>
          <p:spPr bwMode="auto">
            <a:xfrm>
              <a:off x="6069366" y="396875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Line 69"/>
            <p:cNvSpPr>
              <a:spLocks noChangeShapeType="1"/>
            </p:cNvSpPr>
            <p:nvPr/>
          </p:nvSpPr>
          <p:spPr bwMode="auto">
            <a:xfrm>
              <a:off x="6069366" y="4089400"/>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7" name="Line 70"/>
            <p:cNvSpPr>
              <a:spLocks noChangeShapeType="1"/>
            </p:cNvSpPr>
            <p:nvPr/>
          </p:nvSpPr>
          <p:spPr bwMode="auto">
            <a:xfrm>
              <a:off x="6069366" y="4208462"/>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8" name="Line 72"/>
            <p:cNvSpPr>
              <a:spLocks noChangeShapeType="1"/>
            </p:cNvSpPr>
            <p:nvPr/>
          </p:nvSpPr>
          <p:spPr bwMode="auto">
            <a:xfrm>
              <a:off x="6069366" y="4446587"/>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9" name="Line 73"/>
            <p:cNvSpPr>
              <a:spLocks noChangeShapeType="1"/>
            </p:cNvSpPr>
            <p:nvPr/>
          </p:nvSpPr>
          <p:spPr bwMode="auto">
            <a:xfrm>
              <a:off x="6069366" y="4565650"/>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0" name="Line 74"/>
            <p:cNvSpPr>
              <a:spLocks noChangeShapeType="1"/>
            </p:cNvSpPr>
            <p:nvPr/>
          </p:nvSpPr>
          <p:spPr bwMode="auto">
            <a:xfrm>
              <a:off x="6069366" y="4684712"/>
              <a:ext cx="0" cy="746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1" name="Line 75"/>
            <p:cNvSpPr>
              <a:spLocks noChangeShapeType="1"/>
            </p:cNvSpPr>
            <p:nvPr/>
          </p:nvSpPr>
          <p:spPr bwMode="auto">
            <a:xfrm>
              <a:off x="6069366" y="4803775"/>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2" name="Line 77"/>
            <p:cNvSpPr>
              <a:spLocks noChangeShapeType="1"/>
            </p:cNvSpPr>
            <p:nvPr/>
          </p:nvSpPr>
          <p:spPr bwMode="auto">
            <a:xfrm>
              <a:off x="5264504" y="3486150"/>
              <a:ext cx="2044700" cy="1231900"/>
            </a:xfrm>
            <a:prstGeom prst="line">
              <a:avLst/>
            </a:prstGeom>
            <a:noFill/>
            <a:ln w="38100">
              <a:solidFill>
                <a:srgbClr val="E9AF8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3" name="Freeform 79"/>
            <p:cNvSpPr>
              <a:spLocks/>
            </p:cNvSpPr>
            <p:nvPr/>
          </p:nvSpPr>
          <p:spPr bwMode="auto">
            <a:xfrm>
              <a:off x="6039204" y="3940175"/>
              <a:ext cx="60325" cy="58737"/>
            </a:xfrm>
            <a:custGeom>
              <a:avLst/>
              <a:gdLst>
                <a:gd name="T0" fmla="*/ 38 w 38"/>
                <a:gd name="T1" fmla="*/ 18 h 37"/>
                <a:gd name="T2" fmla="*/ 38 w 38"/>
                <a:gd name="T3" fmla="*/ 18 h 37"/>
                <a:gd name="T4" fmla="*/ 35 w 38"/>
                <a:gd name="T5" fmla="*/ 25 h 37"/>
                <a:gd name="T6" fmla="*/ 31 w 38"/>
                <a:gd name="T7" fmla="*/ 33 h 37"/>
                <a:gd name="T8" fmla="*/ 26 w 38"/>
                <a:gd name="T9" fmla="*/ 35 h 37"/>
                <a:gd name="T10" fmla="*/ 19 w 38"/>
                <a:gd name="T11" fmla="*/ 37 h 37"/>
                <a:gd name="T12" fmla="*/ 19 w 38"/>
                <a:gd name="T13" fmla="*/ 37 h 37"/>
                <a:gd name="T14" fmla="*/ 10 w 38"/>
                <a:gd name="T15" fmla="*/ 35 h 37"/>
                <a:gd name="T16" fmla="*/ 5 w 38"/>
                <a:gd name="T17" fmla="*/ 33 h 37"/>
                <a:gd name="T18" fmla="*/ 0 w 38"/>
                <a:gd name="T19" fmla="*/ 25 h 37"/>
                <a:gd name="T20" fmla="*/ 0 w 38"/>
                <a:gd name="T21" fmla="*/ 18 h 37"/>
                <a:gd name="T22" fmla="*/ 0 w 38"/>
                <a:gd name="T23" fmla="*/ 18 h 37"/>
                <a:gd name="T24" fmla="*/ 0 w 38"/>
                <a:gd name="T25" fmla="*/ 11 h 37"/>
                <a:gd name="T26" fmla="*/ 5 w 38"/>
                <a:gd name="T27" fmla="*/ 4 h 37"/>
                <a:gd name="T28" fmla="*/ 10 w 38"/>
                <a:gd name="T29" fmla="*/ 2 h 37"/>
                <a:gd name="T30" fmla="*/ 19 w 38"/>
                <a:gd name="T31" fmla="*/ 0 h 37"/>
                <a:gd name="T32" fmla="*/ 19 w 38"/>
                <a:gd name="T33" fmla="*/ 0 h 37"/>
                <a:gd name="T34" fmla="*/ 26 w 38"/>
                <a:gd name="T35" fmla="*/ 2 h 37"/>
                <a:gd name="T36" fmla="*/ 31 w 38"/>
                <a:gd name="T37" fmla="*/ 4 h 37"/>
                <a:gd name="T38" fmla="*/ 35 w 38"/>
                <a:gd name="T39" fmla="*/ 11 h 37"/>
                <a:gd name="T40" fmla="*/ 38 w 38"/>
                <a:gd name="T41" fmla="*/ 18 h 37"/>
                <a:gd name="T42" fmla="*/ 38 w 38"/>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7">
                  <a:moveTo>
                    <a:pt x="38" y="18"/>
                  </a:moveTo>
                  <a:lnTo>
                    <a:pt x="38" y="18"/>
                  </a:lnTo>
                  <a:lnTo>
                    <a:pt x="35" y="25"/>
                  </a:lnTo>
                  <a:lnTo>
                    <a:pt x="31" y="33"/>
                  </a:lnTo>
                  <a:lnTo>
                    <a:pt x="26" y="35"/>
                  </a:lnTo>
                  <a:lnTo>
                    <a:pt x="19" y="37"/>
                  </a:lnTo>
                  <a:lnTo>
                    <a:pt x="19" y="37"/>
                  </a:lnTo>
                  <a:lnTo>
                    <a:pt x="10" y="35"/>
                  </a:lnTo>
                  <a:lnTo>
                    <a:pt x="5" y="33"/>
                  </a:lnTo>
                  <a:lnTo>
                    <a:pt x="0" y="25"/>
                  </a:lnTo>
                  <a:lnTo>
                    <a:pt x="0" y="18"/>
                  </a:lnTo>
                  <a:lnTo>
                    <a:pt x="0" y="18"/>
                  </a:lnTo>
                  <a:lnTo>
                    <a:pt x="0" y="11"/>
                  </a:lnTo>
                  <a:lnTo>
                    <a:pt x="5" y="4"/>
                  </a:lnTo>
                  <a:lnTo>
                    <a:pt x="10" y="2"/>
                  </a:lnTo>
                  <a:lnTo>
                    <a:pt x="19" y="0"/>
                  </a:lnTo>
                  <a:lnTo>
                    <a:pt x="19" y="0"/>
                  </a:lnTo>
                  <a:lnTo>
                    <a:pt x="26" y="2"/>
                  </a:lnTo>
                  <a:lnTo>
                    <a:pt x="31" y="4"/>
                  </a:lnTo>
                  <a:lnTo>
                    <a:pt x="35" y="11"/>
                  </a:lnTo>
                  <a:lnTo>
                    <a:pt x="38" y="18"/>
                  </a:lnTo>
                  <a:lnTo>
                    <a:pt x="38"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14" name="Rectangle 84"/>
            <p:cNvSpPr>
              <a:spLocks noChangeArrowheads="1"/>
            </p:cNvSpPr>
            <p:nvPr/>
          </p:nvSpPr>
          <p:spPr bwMode="auto">
            <a:xfrm>
              <a:off x="7358416" y="4625975"/>
              <a:ext cx="10018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Social benefit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215" name="Rectangle 20"/>
          <p:cNvSpPr>
            <a:spLocks noChangeArrowheads="1"/>
          </p:cNvSpPr>
          <p:nvPr/>
        </p:nvSpPr>
        <p:spPr bwMode="auto">
          <a:xfrm>
            <a:off x="6243791" y="572222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356561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revised_KM1e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revised_KM1e_template</Template>
  <TotalTime>1340</TotalTime>
  <Words>3624</Words>
  <Application>Microsoft Office PowerPoint</Application>
  <PresentationFormat>On-screen Show (4:3)</PresentationFormat>
  <Paragraphs>461</Paragraphs>
  <Slides>28</Slides>
  <Notes>28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Calibri</vt:lpstr>
      <vt:lpstr>Calibri Light</vt:lpstr>
      <vt:lpstr>Times New Roman</vt:lpstr>
      <vt:lpstr>Univers LT Std 47 Cn Lt</vt:lpstr>
      <vt:lpstr>Univers LT Std 57 Cn</vt:lpstr>
      <vt:lpstr>revised_KM1e_template</vt:lpstr>
      <vt:lpstr>Chapter 18</vt:lpstr>
      <vt:lpstr>What will you learn in this chapter?</vt:lpstr>
      <vt:lpstr>What are externalities? I</vt:lpstr>
      <vt:lpstr>What are externalities? II</vt:lpstr>
      <vt:lpstr>External costs and benefits</vt:lpstr>
      <vt:lpstr>Negative production externality</vt:lpstr>
      <vt:lpstr>Negative consumption externality</vt:lpstr>
      <vt:lpstr>Active Learning: Calculating the cost of negative externalities</vt:lpstr>
      <vt:lpstr>Active Learning Solution I</vt:lpstr>
      <vt:lpstr>Positive externalities</vt:lpstr>
      <vt:lpstr>Positive consumption externalities</vt:lpstr>
      <vt:lpstr>Active Learning: Calculating positive externalities</vt:lpstr>
      <vt:lpstr>Active Learning Solution II</vt:lpstr>
      <vt:lpstr>Positive production externalities</vt:lpstr>
      <vt:lpstr>Private solutions to externalities</vt:lpstr>
      <vt:lpstr>Reclining transactions</vt:lpstr>
      <vt:lpstr>Does no-fault divorce law increase the divorce rate?</vt:lpstr>
      <vt:lpstr>Public solutions to externalities I</vt:lpstr>
      <vt:lpstr>Public solutions to externalities II</vt:lpstr>
      <vt:lpstr>Public solutions to externalities III</vt:lpstr>
      <vt:lpstr>Public solutions to externalities IV</vt:lpstr>
      <vt:lpstr>Other policy options I</vt:lpstr>
      <vt:lpstr>Why not tax ourselves?</vt:lpstr>
      <vt:lpstr>Other policy options II</vt:lpstr>
      <vt:lpstr>Summary I</vt:lpstr>
      <vt:lpstr>Summary II</vt:lpstr>
      <vt:lpstr>Summary III</vt:lpstr>
      <vt:lpstr>Summary IV</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Alyssa Lincoln</dc:creator>
  <cp:lastModifiedBy>Higgason, Jackie</cp:lastModifiedBy>
  <cp:revision>105</cp:revision>
  <dcterms:created xsi:type="dcterms:W3CDTF">2013-06-24T17:41:55Z</dcterms:created>
  <dcterms:modified xsi:type="dcterms:W3CDTF">2020-04-14T03:38:37Z</dcterms:modified>
</cp:coreProperties>
</file>