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1"/>
  </p:sldMasterIdLst>
  <p:notesMasterIdLst>
    <p:notesMasterId r:id="rId42"/>
  </p:notesMasterIdLst>
  <p:sldIdLst>
    <p:sldId id="256" r:id="rId2"/>
    <p:sldId id="258" r:id="rId3"/>
    <p:sldId id="259" r:id="rId4"/>
    <p:sldId id="262" r:id="rId5"/>
    <p:sldId id="298" r:id="rId6"/>
    <p:sldId id="263" r:id="rId7"/>
    <p:sldId id="264" r:id="rId8"/>
    <p:sldId id="265" r:id="rId9"/>
    <p:sldId id="299" r:id="rId10"/>
    <p:sldId id="267" r:id="rId11"/>
    <p:sldId id="268" r:id="rId12"/>
    <p:sldId id="271" r:id="rId13"/>
    <p:sldId id="272" r:id="rId14"/>
    <p:sldId id="290" r:id="rId15"/>
    <p:sldId id="273" r:id="rId16"/>
    <p:sldId id="274" r:id="rId17"/>
    <p:sldId id="275" r:id="rId18"/>
    <p:sldId id="278" r:id="rId19"/>
    <p:sldId id="291" r:id="rId20"/>
    <p:sldId id="276" r:id="rId21"/>
    <p:sldId id="277" r:id="rId22"/>
    <p:sldId id="292" r:id="rId23"/>
    <p:sldId id="279" r:id="rId24"/>
    <p:sldId id="280" r:id="rId25"/>
    <p:sldId id="294" r:id="rId26"/>
    <p:sldId id="295" r:id="rId27"/>
    <p:sldId id="281" r:id="rId28"/>
    <p:sldId id="282" r:id="rId29"/>
    <p:sldId id="283" r:id="rId30"/>
    <p:sldId id="300" r:id="rId31"/>
    <p:sldId id="284" r:id="rId32"/>
    <p:sldId id="285" r:id="rId33"/>
    <p:sldId id="301" r:id="rId34"/>
    <p:sldId id="286" r:id="rId35"/>
    <p:sldId id="297" r:id="rId36"/>
    <p:sldId id="303" r:id="rId37"/>
    <p:sldId id="302" r:id="rId38"/>
    <p:sldId id="287" r:id="rId39"/>
    <p:sldId id="288" r:id="rId40"/>
    <p:sldId id="289" r:id="rId4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D05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3008" autoAdjust="0"/>
    <p:restoredTop sz="77465" autoAdjust="0"/>
  </p:normalViewPr>
  <p:slideViewPr>
    <p:cSldViewPr>
      <p:cViewPr varScale="1">
        <p:scale>
          <a:sx n="56" d="100"/>
          <a:sy n="56" d="100"/>
        </p:scale>
        <p:origin x="1500" y="60"/>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3A51655-B095-4886-AC90-573ADD796A00}" type="datetimeFigureOut">
              <a:rPr lang="en-US" smtClean="0"/>
              <a:t>4/13/2020</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08C2B-514B-409C-B0BE-C77A7AB3F98C}" type="slidenum">
              <a:rPr lang="en-US" smtClean="0"/>
              <a:t>‹#›</a:t>
            </a:fld>
            <a:endParaRPr lang="en-US" dirty="0"/>
          </a:p>
        </p:txBody>
      </p:sp>
    </p:spTree>
    <p:extLst>
      <p:ext uri="{BB962C8B-B14F-4D97-AF65-F5344CB8AC3E}">
        <p14:creationId xmlns:p14="http://schemas.microsoft.com/office/powerpoint/2010/main" val="30321305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Instructors: You can help make</a:t>
            </a:r>
            <a:r>
              <a:rPr lang="en-US" baseline="0" dirty="0"/>
              <a:t> this chapter more interesting to students by explaining that the return on an input typically reflects its marginal productivity. For example, w</a:t>
            </a:r>
            <a:r>
              <a:rPr lang="en-US" dirty="0"/>
              <a:t>hy does Mike Trout, a baseball player, make 860 times more money than average Californian farmers? Because</a:t>
            </a:r>
            <a:r>
              <a:rPr lang="en-US" baseline="0" dirty="0"/>
              <a:t> n</a:t>
            </a:r>
            <a:r>
              <a:rPr lang="en-US" dirty="0"/>
              <a:t>ot very many people can do what he does.</a:t>
            </a:r>
          </a:p>
          <a:p>
            <a:endParaRPr lang="en-US" dirty="0"/>
          </a:p>
        </p:txBody>
      </p:sp>
      <p:sp>
        <p:nvSpPr>
          <p:cNvPr id="4" name="Slide Number Placeholder 3"/>
          <p:cNvSpPr>
            <a:spLocks noGrp="1"/>
          </p:cNvSpPr>
          <p:nvPr>
            <p:ph type="sldNum" sz="quarter" idx="10"/>
          </p:nvPr>
        </p:nvSpPr>
        <p:spPr/>
        <p:txBody>
          <a:bodyPr/>
          <a:lstStyle/>
          <a:p>
            <a:fld id="{30F08C2B-514B-409C-B0BE-C77A7AB3F98C}" type="slidenum">
              <a:rPr lang="en-US" smtClean="0"/>
              <a:t>1</a:t>
            </a:fld>
            <a:endParaRPr lang="en-US" dirty="0"/>
          </a:p>
        </p:txBody>
      </p:sp>
    </p:spTree>
    <p:extLst>
      <p:ext uri="{BB962C8B-B14F-4D97-AF65-F5344CB8AC3E}">
        <p14:creationId xmlns:p14="http://schemas.microsoft.com/office/powerpoint/2010/main" val="97944219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Whether total labor supply goes up or down depends on which effect dominates.</a:t>
            </a:r>
            <a:endParaRPr lang="en-US" b="0" dirty="0"/>
          </a:p>
        </p:txBody>
      </p:sp>
      <p:sp>
        <p:nvSpPr>
          <p:cNvPr id="4" name="3 Marcador de número de diapositiva"/>
          <p:cNvSpPr>
            <a:spLocks noGrp="1"/>
          </p:cNvSpPr>
          <p:nvPr>
            <p:ph type="sldNum" sz="quarter" idx="10"/>
          </p:nvPr>
        </p:nvSpPr>
        <p:spPr/>
        <p:txBody>
          <a:bodyPr/>
          <a:lstStyle/>
          <a:p>
            <a:fld id="{2C3A6595-836E-4954-A4C1-174B3BF39392}" type="slidenum">
              <a:rPr lang="en-US" smtClean="0"/>
              <a:t>15</a:t>
            </a:fld>
            <a:endParaRPr lang="en-US" dirty="0"/>
          </a:p>
        </p:txBody>
      </p:sp>
    </p:spTree>
    <p:extLst>
      <p:ext uri="{BB962C8B-B14F-4D97-AF65-F5344CB8AC3E}">
        <p14:creationId xmlns:p14="http://schemas.microsoft.com/office/powerpoint/2010/main" val="31697987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n-US" dirty="0"/>
          </a:p>
        </p:txBody>
      </p:sp>
      <p:sp>
        <p:nvSpPr>
          <p:cNvPr id="4" name="3 Marcador de número de diapositiva"/>
          <p:cNvSpPr>
            <a:spLocks noGrp="1"/>
          </p:cNvSpPr>
          <p:nvPr>
            <p:ph type="sldNum" sz="quarter" idx="10"/>
          </p:nvPr>
        </p:nvSpPr>
        <p:spPr/>
        <p:txBody>
          <a:bodyPr/>
          <a:lstStyle/>
          <a:p>
            <a:fld id="{2C3A6595-836E-4954-A4C1-174B3BF39392}" type="slidenum">
              <a:rPr lang="en-US" smtClean="0"/>
              <a:t>16</a:t>
            </a:fld>
            <a:endParaRPr lang="en-US" dirty="0"/>
          </a:p>
        </p:txBody>
      </p:sp>
    </p:spTree>
    <p:extLst>
      <p:ext uri="{BB962C8B-B14F-4D97-AF65-F5344CB8AC3E}">
        <p14:creationId xmlns:p14="http://schemas.microsoft.com/office/powerpoint/2010/main" val="391028375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a:t>
            </a:r>
            <a:r>
              <a:rPr lang="en-US" baseline="0" dirty="0"/>
              <a:t> process of obtaining equilibrium in a labor market is identical to the generic supply and demand adjustments that occur. If the market wage is above the equilibrium wage, then there is excess supply of workers; this will cause the market wage to fall until reaching equilibrium wage. If the market wage is below the equilibrium wage, then there is excess demand of workers; this will cause the market wage to increase until reaching equilibrium wage.</a:t>
            </a:r>
            <a:endParaRPr lang="en-US" dirty="0"/>
          </a:p>
          <a:p>
            <a:endParaRPr lang="en-US" dirty="0"/>
          </a:p>
        </p:txBody>
      </p:sp>
      <p:sp>
        <p:nvSpPr>
          <p:cNvPr id="4" name="Slide Number Placeholder 3"/>
          <p:cNvSpPr>
            <a:spLocks noGrp="1"/>
          </p:cNvSpPr>
          <p:nvPr>
            <p:ph type="sldNum" sz="quarter" idx="10"/>
          </p:nvPr>
        </p:nvSpPr>
        <p:spPr/>
        <p:txBody>
          <a:bodyPr/>
          <a:lstStyle/>
          <a:p>
            <a:fld id="{30F08C2B-514B-409C-B0BE-C77A7AB3F98C}" type="slidenum">
              <a:rPr lang="en-US" smtClean="0"/>
              <a:t>17</a:t>
            </a:fld>
            <a:endParaRPr lang="en-US" dirty="0"/>
          </a:p>
        </p:txBody>
      </p:sp>
    </p:spTree>
    <p:extLst>
      <p:ext uri="{BB962C8B-B14F-4D97-AF65-F5344CB8AC3E}">
        <p14:creationId xmlns:p14="http://schemas.microsoft.com/office/powerpoint/2010/main" val="423381600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0F08C2B-514B-409C-B0BE-C77A7AB3F98C}" type="slidenum">
              <a:rPr lang="en-US" smtClean="0"/>
              <a:t>18</a:t>
            </a:fld>
            <a:endParaRPr lang="en-US" dirty="0"/>
          </a:p>
        </p:txBody>
      </p:sp>
    </p:spTree>
    <p:extLst>
      <p:ext uri="{BB962C8B-B14F-4D97-AF65-F5344CB8AC3E}">
        <p14:creationId xmlns:p14="http://schemas.microsoft.com/office/powerpoint/2010/main" val="281517009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Technology</a:t>
            </a:r>
            <a:r>
              <a:rPr lang="en-US" dirty="0"/>
              <a:t>. Changes in technology can also affect the marginal product of labor. Often, changes in technology are labor-augmenting, meaning that they increase the marginal product of labor. When the marginal product of labor increases, labor demand also increases. Other technology changes, such as tomato-picking machinery, are laborsaving, meaning that they reduce the marginal product of labor. When the marginal product of labor decreases, labor demand also decreases.</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Supply of other factors</a:t>
            </a:r>
            <a:r>
              <a:rPr lang="en-US" dirty="0"/>
              <a:t>. The marginal product of labor itself may change, due to a change in the supply of other factors. For instance, suppose the supply of gasoline falls, pushing the price of gasoline up and reducing the use of gas-guzzling farm machinery. This could increase the marginal product of farm workers.</a:t>
            </a:r>
          </a:p>
          <a:p>
            <a:endParaRPr lang="en-US" dirty="0"/>
          </a:p>
          <a:p>
            <a:r>
              <a:rPr lang="en-US" b="1" dirty="0"/>
              <a:t>Output prices</a:t>
            </a:r>
            <a:r>
              <a:rPr lang="en-US" dirty="0"/>
              <a:t>. Finally, labor demand can be influenced by output prices. Suppose a recession decreases the demand for fresh tomatoes, lowering the price. Even if farm workers’ marginal product stays the same, the value of that marginal product decreases, so the labor demand curve shifts left. Likewise, if the price of tomatoes increases, the value of the marginal product of labor increases, and the labor demand curve shifts right.</a:t>
            </a:r>
          </a:p>
          <a:p>
            <a:endParaRPr lang="en-US" b="1" dirty="0"/>
          </a:p>
          <a:p>
            <a:endParaRPr lang="en-US" b="1" dirty="0"/>
          </a:p>
          <a:p>
            <a:r>
              <a:rPr lang="en-US" b="1" dirty="0"/>
              <a:t>Population</a:t>
            </a:r>
            <a:r>
              <a:rPr lang="en-US" dirty="0"/>
              <a:t>. Another way in which the supply of labor can change is if the working-age population changes. The effect of population on labor supply is straightforward: When there are more potential workers, all else equal, the total labor supply will be higher. Change in population can come about through changes in birth or death rates,</a:t>
            </a:r>
            <a:r>
              <a:rPr lang="en-US" baseline="0" dirty="0"/>
              <a:t> such as </a:t>
            </a:r>
            <a:r>
              <a:rPr lang="en-US" dirty="0"/>
              <a:t>the “baby boom” that followed World War II. The “boomer” generation entered the workforce in the 1960s and 1970s, swelling the labor supply. As the boomers reach retirement age during this decade, the labor supply may shrink, causing problems for certain industries. Immigration into a country (or emigration out of a country) has similar effects on the labor supply.</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Culture</a:t>
            </a:r>
            <a:r>
              <a:rPr lang="en-US" dirty="0"/>
              <a:t>. One determinant of labor supply relates to cultural attitudes toward work. Today, for example, it is far more acceptable for women to work outside the home than it was 50 years ago. Similarly, over the last century, a decline in racial discrimination has opened up new professional opportunities to people of color, allowing them to supply their labor in areas that were previously closed to them. Some commentators believe that the long hours Americans work, in comparison to many other countries, is attributable to the idea that hard work signifies social status: If you are constantly busy, you must be an important person. If these cultural influences are true, we should expect Americans to supply more hours of labor at any given wage.</a:t>
            </a:r>
          </a:p>
          <a:p>
            <a:endParaRPr lang="en-US" dirty="0"/>
          </a:p>
          <a:p>
            <a:endParaRPr lang="en-US" dirty="0"/>
          </a:p>
          <a:p>
            <a:r>
              <a:rPr lang="en-US" b="1" dirty="0"/>
              <a:t>Other opportunities</a:t>
            </a:r>
            <a:r>
              <a:rPr lang="en-US" dirty="0"/>
              <a:t>. Because the decision to work depends on the opportunity cost of labor, a change in the next-best opportunity available to workers can increase or decrease the labor supply in a particular industry. For instance, better wages and working conditions in retail or service jobs could lead workers to supply less labor to farms. Similarly, a slump in one industry could increase the relative attractiveness of another industry, increasing the quantity of labor supplied in the latter.</a:t>
            </a:r>
          </a:p>
        </p:txBody>
      </p:sp>
      <p:sp>
        <p:nvSpPr>
          <p:cNvPr id="4" name="Slide Number Placeholder 3"/>
          <p:cNvSpPr>
            <a:spLocks noGrp="1"/>
          </p:cNvSpPr>
          <p:nvPr>
            <p:ph type="sldNum" sz="quarter" idx="10"/>
          </p:nvPr>
        </p:nvSpPr>
        <p:spPr/>
        <p:txBody>
          <a:bodyPr/>
          <a:lstStyle/>
          <a:p>
            <a:fld id="{30F08C2B-514B-409C-B0BE-C77A7AB3F98C}" type="slidenum">
              <a:rPr lang="en-US" smtClean="0"/>
              <a:t>19</a:t>
            </a:fld>
            <a:endParaRPr lang="en-US" dirty="0"/>
          </a:p>
        </p:txBody>
      </p:sp>
    </p:spTree>
    <p:extLst>
      <p:ext uri="{BB962C8B-B14F-4D97-AF65-F5344CB8AC3E}">
        <p14:creationId xmlns:p14="http://schemas.microsoft.com/office/powerpoint/2010/main" val="199341908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0F08C2B-514B-409C-B0BE-C77A7AB3F98C}" type="slidenum">
              <a:rPr lang="en-US" smtClean="0"/>
              <a:t>21</a:t>
            </a:fld>
            <a:endParaRPr lang="en-US" dirty="0"/>
          </a:p>
        </p:txBody>
      </p:sp>
    </p:spTree>
    <p:extLst>
      <p:ext uri="{BB962C8B-B14F-4D97-AF65-F5344CB8AC3E}">
        <p14:creationId xmlns:p14="http://schemas.microsoft.com/office/powerpoint/2010/main" val="330716123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German farmers settled the Midwest in the 1850s. Chinese workers built the transcontinental railroad in the 1880s. Immigrants from southern and eastern Europe powered northeastern factories during the early decades of the twentieth century. There are millions who desire to immigrate</a:t>
            </a:r>
            <a:r>
              <a:rPr lang="en-US" baseline="0" dirty="0"/>
              <a:t> to the United States. There are those that oppose immigration and those that suggest our economy would be stronger with more immigration. The problem is complicated because these disagreements are driven not just by economic concerns, but also by cultural and philosophical attitudes. Some believe that it’s worth paying higher prices so that more Americans can get jobs at a slightly higher wage. Others wonder whether it is fair to withhold the ladder of opportunity that the ancestors of our current citizens may have climbed up. As long as the United States continues to be a land of opportunity, attracting immigrants from around the world, this debate will surely continue.</a:t>
            </a:r>
            <a:endParaRPr lang="en-US" dirty="0"/>
          </a:p>
        </p:txBody>
      </p:sp>
      <p:sp>
        <p:nvSpPr>
          <p:cNvPr id="4" name="Slide Number Placeholder 3"/>
          <p:cNvSpPr>
            <a:spLocks noGrp="1"/>
          </p:cNvSpPr>
          <p:nvPr>
            <p:ph type="sldNum" sz="quarter" idx="10"/>
          </p:nvPr>
        </p:nvSpPr>
        <p:spPr/>
        <p:txBody>
          <a:bodyPr/>
          <a:lstStyle/>
          <a:p>
            <a:fld id="{30F08C2B-514B-409C-B0BE-C77A7AB3F98C}" type="slidenum">
              <a:rPr lang="en-US" smtClean="0"/>
              <a:t>22</a:t>
            </a:fld>
            <a:endParaRPr lang="en-US" dirty="0"/>
          </a:p>
        </p:txBody>
      </p:sp>
    </p:spTree>
    <p:extLst>
      <p:ext uri="{BB962C8B-B14F-4D97-AF65-F5344CB8AC3E}">
        <p14:creationId xmlns:p14="http://schemas.microsoft.com/office/powerpoint/2010/main" val="289008100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0F08C2B-514B-409C-B0BE-C77A7AB3F98C}" type="slidenum">
              <a:rPr lang="en-US" smtClean="0"/>
              <a:t>24</a:t>
            </a:fld>
            <a:endParaRPr lang="en-US" dirty="0"/>
          </a:p>
        </p:txBody>
      </p:sp>
    </p:spTree>
    <p:extLst>
      <p:ext uri="{BB962C8B-B14F-4D97-AF65-F5344CB8AC3E}">
        <p14:creationId xmlns:p14="http://schemas.microsoft.com/office/powerpoint/2010/main" val="347189935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459B4CBF-F1B4-4533-8DD5-69BE671403BF}" type="slidenum">
              <a:rPr lang="en-US" smtClean="0"/>
              <a:t>25</a:t>
            </a:fld>
            <a:endParaRPr lang="en-US" dirty="0"/>
          </a:p>
        </p:txBody>
      </p:sp>
    </p:spTree>
    <p:extLst>
      <p:ext uri="{BB962C8B-B14F-4D97-AF65-F5344CB8AC3E}">
        <p14:creationId xmlns:p14="http://schemas.microsoft.com/office/powerpoint/2010/main" val="217891152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Since</a:t>
            </a:r>
            <a:r>
              <a:rPr lang="en-US" baseline="0" dirty="0"/>
              <a:t> wages are higher in the hotel labor market, farm workers switch to hotels. That is, the supply of farm workers decreases proportional to the increase in the supply of hotel workers. The number of laborers who switch from farm work to hotel work is 45,000. The wages should equalize in both markets to a wage between $22,000 and $18,000. The exact wage is determined by the elasticities of supply and demand in both markets.</a:t>
            </a:r>
          </a:p>
          <a:p>
            <a:pPr marL="228600" marR="0" indent="-228600" algn="l" defTabSz="914400" rtl="0" eaLnBrk="1" fontAlgn="auto" latinLnBrk="0" hangingPunct="1">
              <a:lnSpc>
                <a:spcPct val="100000"/>
              </a:lnSpc>
              <a:spcBef>
                <a:spcPts val="0"/>
              </a:spcBef>
              <a:spcAft>
                <a:spcPts val="0"/>
              </a:spcAft>
              <a:buClrTx/>
              <a:buSzTx/>
              <a:buFontTx/>
              <a:buAutoNum type="arabicParenR"/>
              <a:tabLst/>
              <a:defRPr/>
            </a:pPr>
            <a:endParaRPr lang="en-US" dirty="0"/>
          </a:p>
        </p:txBody>
      </p:sp>
      <p:sp>
        <p:nvSpPr>
          <p:cNvPr id="4" name="Slide Number Placeholder 3"/>
          <p:cNvSpPr>
            <a:spLocks noGrp="1"/>
          </p:cNvSpPr>
          <p:nvPr>
            <p:ph type="sldNum" sz="quarter" idx="10"/>
          </p:nvPr>
        </p:nvSpPr>
        <p:spPr/>
        <p:txBody>
          <a:bodyPr/>
          <a:lstStyle/>
          <a:p>
            <a:fld id="{459B4CBF-F1B4-4533-8DD5-69BE671403BF}" type="slidenum">
              <a:rPr lang="en-US" smtClean="0"/>
              <a:t>26</a:t>
            </a:fld>
            <a:endParaRPr lang="en-US" dirty="0"/>
          </a:p>
        </p:txBody>
      </p:sp>
    </p:spTree>
    <p:extLst>
      <p:ext uri="{BB962C8B-B14F-4D97-AF65-F5344CB8AC3E}">
        <p14:creationId xmlns:p14="http://schemas.microsoft.com/office/powerpoint/2010/main" val="21789115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2</a:t>
            </a:fld>
            <a:endParaRPr lang="en-US" dirty="0"/>
          </a:p>
        </p:txBody>
      </p:sp>
    </p:spTree>
    <p:extLst>
      <p:ext uri="{BB962C8B-B14F-4D97-AF65-F5344CB8AC3E}">
        <p14:creationId xmlns:p14="http://schemas.microsoft.com/office/powerpoint/2010/main" val="335447251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Renting land or capital allows a firm to use it for a certain period without worrying about its long-term value. In contrast, buying land or capital requires potential owners to think about an asset’s long-run productivity. To determine the price they should pay for land or capital, potential buyers must forecast what its marginal product is likely to be over time. Then they can assess the value of the expected future flows of income in order to compare them to the cost of the asset.</a:t>
            </a:r>
          </a:p>
        </p:txBody>
      </p:sp>
      <p:sp>
        <p:nvSpPr>
          <p:cNvPr id="4" name="Slide Number Placeholder 3"/>
          <p:cNvSpPr>
            <a:spLocks noGrp="1"/>
          </p:cNvSpPr>
          <p:nvPr>
            <p:ph type="sldNum" sz="quarter" idx="10"/>
          </p:nvPr>
        </p:nvSpPr>
        <p:spPr/>
        <p:txBody>
          <a:bodyPr/>
          <a:lstStyle/>
          <a:p>
            <a:fld id="{30F08C2B-514B-409C-B0BE-C77A7AB3F98C}" type="slidenum">
              <a:rPr lang="en-US" smtClean="0"/>
              <a:t>27</a:t>
            </a:fld>
            <a:endParaRPr lang="en-US" dirty="0"/>
          </a:p>
        </p:txBody>
      </p:sp>
    </p:spTree>
    <p:extLst>
      <p:ext uri="{BB962C8B-B14F-4D97-AF65-F5344CB8AC3E}">
        <p14:creationId xmlns:p14="http://schemas.microsoft.com/office/powerpoint/2010/main" val="219771821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Other examples include:</a:t>
            </a:r>
          </a:p>
          <a:p>
            <a:pPr marL="685800" marR="0" lvl="1" indent="-228600" algn="l" defTabSz="914400" rtl="0" eaLnBrk="1" fontAlgn="auto" latinLnBrk="0" hangingPunct="1">
              <a:lnSpc>
                <a:spcPct val="100000"/>
              </a:lnSpc>
              <a:spcBef>
                <a:spcPts val="0"/>
              </a:spcBef>
              <a:spcAft>
                <a:spcPts val="0"/>
              </a:spcAft>
              <a:buClrTx/>
              <a:buSzTx/>
              <a:buFontTx/>
              <a:buAutoNum type="arabicParenR"/>
              <a:tabLst/>
              <a:defRPr/>
            </a:pPr>
            <a:r>
              <a:rPr lang="en-US" dirty="0"/>
              <a:t>Researchers found that United Methodist pastors in Oklahoma earned 3% of the revenue generated by new members they brought into the church.</a:t>
            </a:r>
          </a:p>
          <a:p>
            <a:pPr marL="685800" marR="0" lvl="1" indent="-228600" algn="l" defTabSz="914400" rtl="0" eaLnBrk="1" fontAlgn="auto" latinLnBrk="0" hangingPunct="1">
              <a:lnSpc>
                <a:spcPct val="100000"/>
              </a:lnSpc>
              <a:spcBef>
                <a:spcPts val="0"/>
              </a:spcBef>
              <a:spcAft>
                <a:spcPts val="0"/>
              </a:spcAft>
              <a:buClrTx/>
              <a:buSzTx/>
              <a:buFontTx/>
              <a:buAutoNum type="arabicParenR"/>
              <a:tabLst/>
              <a:defRPr/>
            </a:pPr>
            <a:r>
              <a:rPr lang="en-US" dirty="0"/>
              <a:t>Whether nonprofit organizations should reward good performance in ‘assisting the poor’ with higher salaries.</a:t>
            </a:r>
          </a:p>
        </p:txBody>
      </p:sp>
      <p:sp>
        <p:nvSpPr>
          <p:cNvPr id="4" name="Slide Number Placeholder 3"/>
          <p:cNvSpPr>
            <a:spLocks noGrp="1"/>
          </p:cNvSpPr>
          <p:nvPr>
            <p:ph type="sldNum" sz="quarter" idx="10"/>
          </p:nvPr>
        </p:nvSpPr>
        <p:spPr/>
        <p:txBody>
          <a:bodyPr/>
          <a:lstStyle/>
          <a:p>
            <a:fld id="{30F08C2B-514B-409C-B0BE-C77A7AB3F98C}" type="slidenum">
              <a:rPr lang="en-US" smtClean="0"/>
              <a:t>30</a:t>
            </a:fld>
            <a:endParaRPr lang="en-US" dirty="0"/>
          </a:p>
        </p:txBody>
      </p:sp>
    </p:spTree>
    <p:extLst>
      <p:ext uri="{BB962C8B-B14F-4D97-AF65-F5344CB8AC3E}">
        <p14:creationId xmlns:p14="http://schemas.microsoft.com/office/powerpoint/2010/main" val="371814472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Minimum wage</a:t>
            </a:r>
            <a:r>
              <a:rPr lang="en-US" dirty="0"/>
              <a:t>. Opponents of the minimum wage see it</a:t>
            </a:r>
            <a:r>
              <a:rPr lang="en-US" baseline="0" dirty="0"/>
              <a:t> </a:t>
            </a:r>
            <a:r>
              <a:rPr lang="en-US" dirty="0"/>
              <a:t>as a form of government interference in the free market, one that raises the cost of doing business, causing unemployment in the process. Imposing a price floor is good news for the people who keep their jobs, and bad news for the people who were employed at the equilibrium wage but are not employed any more.</a:t>
            </a:r>
            <a:r>
              <a:rPr lang="en-US" baseline="0" dirty="0"/>
              <a:t> </a:t>
            </a:r>
            <a:r>
              <a:rPr lang="en-US" dirty="0"/>
              <a:t>However, this analysis assumes that the labor market is perfectly efficient. If the market is already inefficient and the minimum wage is below the equilibrium level, minimum wage might not cause unemployment;</a:t>
            </a:r>
            <a:r>
              <a:rPr lang="en-US" baseline="0" dirty="0"/>
              <a:t> t</a:t>
            </a:r>
            <a:r>
              <a:rPr lang="en-US" dirty="0"/>
              <a:t>he minimum wage might instead transfer surplus from employers to workers.</a:t>
            </a:r>
          </a:p>
          <a:p>
            <a:endParaRPr lang="en-US" dirty="0"/>
          </a:p>
          <a:p>
            <a:r>
              <a:rPr lang="en-US" b="1" dirty="0"/>
              <a:t>Efficiency wage</a:t>
            </a:r>
            <a:r>
              <a:rPr lang="en-US" dirty="0"/>
              <a:t>. There are two ways in which an efficiency wage might increase workers’ productivity. First, earning more than the market wage gives workers an incentive to stay with the firm. Thus, the firm gets to hold onto experienced, well-trained workers, rather than repeatedly needing to spend time and resources training new employees. The second reason is an extension of the first;</a:t>
            </a:r>
            <a:r>
              <a:rPr lang="en-US" baseline="0" dirty="0"/>
              <a:t> i</a:t>
            </a:r>
            <a:r>
              <a:rPr lang="en-US" dirty="0"/>
              <a:t>f workers have a lot to lose by leaving the firm, they will work hard to avoid getting fired. Efficiency wages make sense when a boss cannot constantly supervise workers.</a:t>
            </a:r>
          </a:p>
          <a:p>
            <a:endParaRPr lang="en-US" dirty="0"/>
          </a:p>
          <a:p>
            <a:endParaRPr lang="en-US" dirty="0"/>
          </a:p>
        </p:txBody>
      </p:sp>
      <p:sp>
        <p:nvSpPr>
          <p:cNvPr id="4" name="Slide Number Placeholder 3"/>
          <p:cNvSpPr>
            <a:spLocks noGrp="1"/>
          </p:cNvSpPr>
          <p:nvPr>
            <p:ph type="sldNum" sz="quarter" idx="10"/>
          </p:nvPr>
        </p:nvSpPr>
        <p:spPr/>
        <p:txBody>
          <a:bodyPr/>
          <a:lstStyle/>
          <a:p>
            <a:fld id="{30F08C2B-514B-409C-B0BE-C77A7AB3F98C}" type="slidenum">
              <a:rPr lang="en-US" smtClean="0"/>
              <a:t>31</a:t>
            </a:fld>
            <a:endParaRPr lang="en-US" dirty="0"/>
          </a:p>
        </p:txBody>
      </p:sp>
    </p:spTree>
    <p:extLst>
      <p:ext uri="{BB962C8B-B14F-4D97-AF65-F5344CB8AC3E}">
        <p14:creationId xmlns:p14="http://schemas.microsoft.com/office/powerpoint/2010/main" val="328262348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n-US" sz="1200" b="1" i="0" u="none" strike="noStrike" kern="1200" baseline="0" dirty="0">
                <a:solidFill>
                  <a:schemeClr val="tx1"/>
                </a:solidFill>
                <a:latin typeface="+mn-lt"/>
                <a:ea typeface="+mn-ea"/>
                <a:cs typeface="+mn-cs"/>
              </a:rPr>
              <a:t>Monopsony</a:t>
            </a:r>
            <a:r>
              <a:rPr lang="en-US" sz="1200" b="0" i="0" u="none" strike="noStrike" kern="1200" baseline="0" dirty="0">
                <a:solidFill>
                  <a:schemeClr val="tx1"/>
                </a:solidFill>
                <a:latin typeface="+mn-lt"/>
                <a:ea typeface="+mn-ea"/>
                <a:cs typeface="+mn-cs"/>
              </a:rPr>
              <a:t>. The market for professional baseball players was a classic example of monopsony until league regulations changed in the 1970s. Sometimes, a firm that is the largest employer in a region, or one of only a few major employers, can gain market power. Historically, such situations arose when a town sprang up around the worksite for a major company. These “company towns” were common in Appalachia, where coal mines or steel plants were the main source of jobs. Often, the company literally owned everything in town, including the grocery store. More recent, less extreme examples include Detroit, with its reliance on the success of the Big Three car companies, and Redmond, Washington, home to Microsoft.</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Monopolies through labor unions</a:t>
            </a:r>
            <a:r>
              <a:rPr lang="en-US" sz="1200" b="0" i="0" u="none" strike="noStrike" kern="1200" baseline="0" dirty="0">
                <a:solidFill>
                  <a:schemeClr val="tx1"/>
                </a:solidFill>
                <a:latin typeface="+mn-lt"/>
                <a:ea typeface="+mn-ea"/>
                <a:cs typeface="+mn-cs"/>
              </a:rPr>
              <a:t>. The importance of union monopoly was demonstrated during the 1987 NFL strike. When the football players in the league went on strike, owners simply found replacement players to take their place. Although fans weren’t entirely thrilled with teams made up of replacement players, the games were still aired on TV, and so teams and owners still made money. The striking NFL players realized that they did not have monopoly power and that the league could move on without them, which helped convince them to end the strike. In general, the larger the membership of a union, the more power it has. For this reason, unions often span multiple labor markets. The AFL-CIO, the largest union organization in the United States, is a confederation of unions that represents 13 million workers, ranging from pilots and bricklayers to actors and police officers. Other large union federations include AFGE (American Federation of Government Employees), the union that represents government workers, and the NEA (National Education Association), which represents workers in many different parts of the education sector. </a:t>
            </a:r>
          </a:p>
          <a:p>
            <a:endParaRPr lang="en-US" sz="1200" b="1" i="0" u="none" strike="noStrike" kern="1200" baseline="0" dirty="0">
              <a:solidFill>
                <a:schemeClr val="tx1"/>
              </a:solidFill>
              <a:latin typeface="+mn-lt"/>
              <a:ea typeface="+mn-ea"/>
              <a:cs typeface="+mn-cs"/>
            </a:endParaRPr>
          </a:p>
          <a:p>
            <a:r>
              <a:rPr lang="en-US" b="1" u="none" dirty="0"/>
              <a:t>Government intervention</a:t>
            </a:r>
            <a:r>
              <a:rPr lang="en-US" b="0" u="none" dirty="0"/>
              <a:t>.</a:t>
            </a:r>
            <a:r>
              <a:rPr lang="en-US" dirty="0"/>
              <a:t> Examples include minimum wage and safety standards.</a:t>
            </a:r>
            <a:endParaRPr lang="en-US" u="sng" dirty="0"/>
          </a:p>
        </p:txBody>
      </p:sp>
      <p:sp>
        <p:nvSpPr>
          <p:cNvPr id="4" name="3 Marcador de número de diapositiva"/>
          <p:cNvSpPr>
            <a:spLocks noGrp="1"/>
          </p:cNvSpPr>
          <p:nvPr>
            <p:ph type="sldNum" sz="quarter" idx="10"/>
          </p:nvPr>
        </p:nvSpPr>
        <p:spPr/>
        <p:txBody>
          <a:bodyPr/>
          <a:lstStyle/>
          <a:p>
            <a:fld id="{2C3A6595-836E-4954-A4C1-174B3BF39392}" type="slidenum">
              <a:rPr lang="en-US" smtClean="0"/>
              <a:t>32</a:t>
            </a:fld>
            <a:endParaRPr lang="en-US" dirty="0"/>
          </a:p>
        </p:txBody>
      </p:sp>
    </p:spTree>
    <p:extLst>
      <p:ext uri="{BB962C8B-B14F-4D97-AF65-F5344CB8AC3E}">
        <p14:creationId xmlns:p14="http://schemas.microsoft.com/office/powerpoint/2010/main" val="344365647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n-US" u="sng" dirty="0"/>
          </a:p>
        </p:txBody>
      </p:sp>
      <p:sp>
        <p:nvSpPr>
          <p:cNvPr id="4" name="3 Marcador de número de diapositiva"/>
          <p:cNvSpPr>
            <a:spLocks noGrp="1"/>
          </p:cNvSpPr>
          <p:nvPr>
            <p:ph type="sldNum" sz="quarter" idx="10"/>
          </p:nvPr>
        </p:nvSpPr>
        <p:spPr/>
        <p:txBody>
          <a:bodyPr/>
          <a:lstStyle/>
          <a:p>
            <a:fld id="{2C3A6595-836E-4954-A4C1-174B3BF39392}" type="slidenum">
              <a:rPr lang="en-US" smtClean="0"/>
              <a:t>33</a:t>
            </a:fld>
            <a:endParaRPr lang="en-US" dirty="0"/>
          </a:p>
        </p:txBody>
      </p:sp>
    </p:spTree>
    <p:extLst>
      <p:ext uri="{BB962C8B-B14F-4D97-AF65-F5344CB8AC3E}">
        <p14:creationId xmlns:p14="http://schemas.microsoft.com/office/powerpoint/2010/main" val="229422283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pPr>
              <a:buClr>
                <a:schemeClr val="tx1"/>
              </a:buClr>
            </a:pPr>
            <a:r>
              <a:rPr lang="en-US" sz="2400" dirty="0"/>
              <a:t>Many European countries have negative population growth rates; each year more people die than babies are born. </a:t>
            </a:r>
            <a:r>
              <a:rPr lang="en-US" sz="2000" dirty="0"/>
              <a:t>To encourage birthing more children, governments have subsidizing day care, granting generous parental leave from work, and offering tax credits for children.</a:t>
            </a:r>
          </a:p>
          <a:p>
            <a:endParaRPr lang="en-US" u="sng" dirty="0"/>
          </a:p>
        </p:txBody>
      </p:sp>
      <p:sp>
        <p:nvSpPr>
          <p:cNvPr id="4" name="3 Marcador de número de diapositiva"/>
          <p:cNvSpPr>
            <a:spLocks noGrp="1"/>
          </p:cNvSpPr>
          <p:nvPr>
            <p:ph type="sldNum" sz="quarter" idx="10"/>
          </p:nvPr>
        </p:nvSpPr>
        <p:spPr/>
        <p:txBody>
          <a:bodyPr/>
          <a:lstStyle/>
          <a:p>
            <a:fld id="{2C3A6595-836E-4954-A4C1-174B3BF39392}" type="slidenum">
              <a:rPr lang="en-US" smtClean="0"/>
              <a:t>37</a:t>
            </a:fld>
            <a:endParaRPr lang="en-US" dirty="0"/>
          </a:p>
        </p:txBody>
      </p:sp>
    </p:spTree>
    <p:extLst>
      <p:ext uri="{BB962C8B-B14F-4D97-AF65-F5344CB8AC3E}">
        <p14:creationId xmlns:p14="http://schemas.microsoft.com/office/powerpoint/2010/main" val="14908905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Labor</a:t>
            </a:r>
            <a:r>
              <a:rPr lang="en-US" dirty="0"/>
              <a:t> is the time employees spend working.  </a:t>
            </a:r>
            <a:r>
              <a:rPr lang="en-US" i="1" dirty="0"/>
              <a:t>Land</a:t>
            </a:r>
            <a:r>
              <a:rPr lang="en-US" dirty="0"/>
              <a:t> is the place where employees work.  </a:t>
            </a:r>
            <a:r>
              <a:rPr lang="en-US" i="1" dirty="0"/>
              <a:t>Capital</a:t>
            </a:r>
            <a:r>
              <a:rPr lang="en-US" dirty="0"/>
              <a:t> refers to manufactured goods that are used to produce new goods. </a:t>
            </a:r>
            <a:r>
              <a:rPr lang="en-US" sz="1200" b="0" i="0" u="none" strike="noStrike" kern="1200" baseline="0" dirty="0">
                <a:solidFill>
                  <a:schemeClr val="tx1"/>
                </a:solidFill>
                <a:latin typeface="+mn-lt"/>
                <a:ea typeface="+mn-ea"/>
                <a:cs typeface="+mn-cs"/>
              </a:rPr>
              <a:t> Examples of capital for a baseball game: bats, lights, uniforms, and video screens. </a:t>
            </a:r>
          </a:p>
          <a:p>
            <a:r>
              <a:rPr lang="en-US" sz="1200" b="0" i="0" u="none" strike="noStrike" kern="1200" baseline="0" dirty="0">
                <a:solidFill>
                  <a:schemeClr val="tx1"/>
                </a:solidFill>
                <a:latin typeface="+mn-lt"/>
                <a:ea typeface="+mn-ea"/>
                <a:cs typeface="+mn-cs"/>
              </a:rPr>
              <a:t>Examples of capital for a tomato farmer: seeds, fertilizer, irrigation equipment, and trucks to transport harvested tomatoes. </a:t>
            </a:r>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2C3A6595-836E-4954-A4C1-174B3BF39392}" type="slidenum">
              <a:rPr lang="en-US" smtClean="0"/>
              <a:t>3</a:t>
            </a:fld>
            <a:endParaRPr lang="en-US" dirty="0"/>
          </a:p>
        </p:txBody>
      </p:sp>
    </p:spTree>
    <p:extLst>
      <p:ext uri="{BB962C8B-B14F-4D97-AF65-F5344CB8AC3E}">
        <p14:creationId xmlns:p14="http://schemas.microsoft.com/office/powerpoint/2010/main" val="26109943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2" indent="0" algn="l" defTabSz="914400" rtl="0" eaLnBrk="1" fontAlgn="auto" latinLnBrk="0" hangingPunct="1">
              <a:lnSpc>
                <a:spcPct val="100000"/>
              </a:lnSpc>
              <a:spcBef>
                <a:spcPts val="0"/>
              </a:spcBef>
              <a:spcAft>
                <a:spcPts val="0"/>
              </a:spcAft>
              <a:buClrTx/>
              <a:buSzTx/>
              <a:buFontTx/>
              <a:buNone/>
              <a:tabLst/>
              <a:defRPr/>
            </a:pPr>
            <a:r>
              <a:rPr lang="en-US" dirty="0"/>
              <a:t>For a given amount of land, the tenth</a:t>
            </a:r>
            <a:r>
              <a:rPr lang="en-US" baseline="0" dirty="0"/>
              <a:t> </a:t>
            </a:r>
            <a:r>
              <a:rPr lang="en-US" dirty="0"/>
              <a:t>farm worker will generally contribute less to the farm’s output than the first worker.</a:t>
            </a:r>
          </a:p>
          <a:p>
            <a:endParaRPr lang="en-US" dirty="0"/>
          </a:p>
        </p:txBody>
      </p:sp>
      <p:sp>
        <p:nvSpPr>
          <p:cNvPr id="4" name="Slide Number Placeholder 3"/>
          <p:cNvSpPr>
            <a:spLocks noGrp="1"/>
          </p:cNvSpPr>
          <p:nvPr>
            <p:ph type="sldNum" sz="quarter" idx="10"/>
          </p:nvPr>
        </p:nvSpPr>
        <p:spPr/>
        <p:txBody>
          <a:bodyPr/>
          <a:lstStyle/>
          <a:p>
            <a:fld id="{2C3A6595-836E-4954-A4C1-174B3BF39392}" type="slidenum">
              <a:rPr lang="en-US" smtClean="0"/>
              <a:t>4</a:t>
            </a:fld>
            <a:endParaRPr lang="en-US" dirty="0"/>
          </a:p>
        </p:txBody>
      </p:sp>
    </p:spTree>
    <p:extLst>
      <p:ext uri="{BB962C8B-B14F-4D97-AF65-F5344CB8AC3E}">
        <p14:creationId xmlns:p14="http://schemas.microsoft.com/office/powerpoint/2010/main" val="5136338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C3A6595-836E-4954-A4C1-174B3BF39392}" type="slidenum">
              <a:rPr lang="en-US" smtClean="0"/>
              <a:t>8</a:t>
            </a:fld>
            <a:endParaRPr lang="en-US" dirty="0"/>
          </a:p>
        </p:txBody>
      </p:sp>
    </p:spTree>
    <p:extLst>
      <p:ext uri="{BB962C8B-B14F-4D97-AF65-F5344CB8AC3E}">
        <p14:creationId xmlns:p14="http://schemas.microsoft.com/office/powerpoint/2010/main" val="149948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Leaving other inputs fixed, output will be determined by the number of workers hired and each worker’s marginal productivity.</a:t>
            </a:r>
          </a:p>
        </p:txBody>
      </p:sp>
      <p:sp>
        <p:nvSpPr>
          <p:cNvPr id="4" name="Slide Number Placeholder 3"/>
          <p:cNvSpPr>
            <a:spLocks noGrp="1"/>
          </p:cNvSpPr>
          <p:nvPr>
            <p:ph type="sldNum" sz="quarter" idx="10"/>
          </p:nvPr>
        </p:nvSpPr>
        <p:spPr/>
        <p:txBody>
          <a:bodyPr/>
          <a:lstStyle/>
          <a:p>
            <a:fld id="{2C3A6595-836E-4954-A4C1-174B3BF39392}" type="slidenum">
              <a:rPr lang="en-US" smtClean="0"/>
              <a:t>9</a:t>
            </a:fld>
            <a:endParaRPr lang="en-US" dirty="0"/>
          </a:p>
        </p:txBody>
      </p:sp>
    </p:spTree>
    <p:extLst>
      <p:ext uri="{BB962C8B-B14F-4D97-AF65-F5344CB8AC3E}">
        <p14:creationId xmlns:p14="http://schemas.microsoft.com/office/powerpoint/2010/main" val="23752760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As wages rise or fall, firms should adjust the quantity of labor they demand. Plotting the profit-maximizing quantity for a variety of wages generates the entire demand curve. This demand curve </a:t>
            </a:r>
            <a:r>
              <a:rPr lang="en-US" sz="1200" b="0" i="1" u="none" strike="noStrike" kern="1200" baseline="0" dirty="0">
                <a:solidFill>
                  <a:schemeClr val="tx1"/>
                </a:solidFill>
                <a:latin typeface="+mn-lt"/>
                <a:ea typeface="+mn-ea"/>
                <a:cs typeface="+mn-cs"/>
              </a:rPr>
              <a:t>is </a:t>
            </a:r>
            <a:r>
              <a:rPr lang="en-US" sz="1200" b="0" i="0" u="none" strike="noStrike" kern="1200" baseline="0" dirty="0">
                <a:solidFill>
                  <a:schemeClr val="tx1"/>
                </a:solidFill>
                <a:latin typeface="+mn-lt"/>
                <a:ea typeface="+mn-ea"/>
                <a:cs typeface="+mn-cs"/>
              </a:rPr>
              <a:t>the </a:t>
            </a:r>
            <a:r>
              <a:rPr lang="en-US" dirty="0"/>
              <a:t>VMP</a:t>
            </a:r>
            <a:r>
              <a:rPr lang="en-US" baseline="-25000" dirty="0"/>
              <a:t>Labor</a:t>
            </a:r>
            <a:r>
              <a:rPr lang="en-US" sz="1200" b="0" i="0" u="none" strike="noStrike" kern="1200" baseline="0" dirty="0">
                <a:solidFill>
                  <a:schemeClr val="tx1"/>
                </a:solidFill>
                <a:latin typeface="+mn-lt"/>
                <a:ea typeface="+mn-ea"/>
                <a:cs typeface="+mn-cs"/>
              </a:rPr>
              <a:t> curve; at any wage, the </a:t>
            </a:r>
            <a:r>
              <a:rPr lang="en-US" dirty="0"/>
              <a:t>VMP</a:t>
            </a:r>
            <a:r>
              <a:rPr lang="en-US" baseline="-25000" dirty="0"/>
              <a:t>Labor</a:t>
            </a:r>
            <a:r>
              <a:rPr lang="en-US" sz="1200" b="0" i="0" u="none" strike="noStrike" kern="1200" baseline="0" dirty="0">
                <a:solidFill>
                  <a:schemeClr val="tx1"/>
                </a:solidFill>
                <a:latin typeface="+mn-lt"/>
                <a:ea typeface="+mn-ea"/>
                <a:cs typeface="+mn-cs"/>
              </a:rPr>
              <a:t> curve tells us the quantity of labor demanded, since a profit-maximizing firm selects the level of labor use at which </a:t>
            </a:r>
            <a:r>
              <a:rPr lang="en-US" dirty="0"/>
              <a:t>VMP</a:t>
            </a:r>
            <a:r>
              <a:rPr lang="en-US" baseline="-25000" dirty="0"/>
              <a:t>Labor</a:t>
            </a:r>
            <a:r>
              <a:rPr lang="en-US" sz="1200" b="0" i="0" u="none" strike="noStrike" kern="1200" baseline="0" dirty="0">
                <a:solidFill>
                  <a:schemeClr val="tx1"/>
                </a:solidFill>
                <a:latin typeface="+mn-lt"/>
                <a:ea typeface="+mn-ea"/>
                <a:cs typeface="+mn-cs"/>
              </a:rPr>
              <a:t> = wage.</a:t>
            </a:r>
          </a:p>
        </p:txBody>
      </p:sp>
      <p:sp>
        <p:nvSpPr>
          <p:cNvPr id="4" name="Slide Number Placeholder 3"/>
          <p:cNvSpPr>
            <a:spLocks noGrp="1"/>
          </p:cNvSpPr>
          <p:nvPr>
            <p:ph type="sldNum" sz="quarter" idx="10"/>
          </p:nvPr>
        </p:nvSpPr>
        <p:spPr/>
        <p:txBody>
          <a:bodyPr/>
          <a:lstStyle/>
          <a:p>
            <a:fld id="{2C3A6595-836E-4954-A4C1-174B3BF39392}" type="slidenum">
              <a:rPr lang="en-US" smtClean="0"/>
              <a:t>11</a:t>
            </a:fld>
            <a:endParaRPr lang="en-US" dirty="0"/>
          </a:p>
        </p:txBody>
      </p:sp>
    </p:spTree>
    <p:extLst>
      <p:ext uri="{BB962C8B-B14F-4D97-AF65-F5344CB8AC3E}">
        <p14:creationId xmlns:p14="http://schemas.microsoft.com/office/powerpoint/2010/main" val="18495722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n-US" dirty="0"/>
              <a:t>Economists categorize non-work activities as leisure. </a:t>
            </a:r>
            <a:r>
              <a:rPr lang="en-US" sz="1200" b="0" i="0" u="none" strike="noStrike" kern="1200" baseline="0" dirty="0">
                <a:solidFill>
                  <a:schemeClr val="tx1"/>
                </a:solidFill>
                <a:latin typeface="+mn-lt"/>
                <a:ea typeface="+mn-ea"/>
                <a:cs typeface="+mn-cs"/>
              </a:rPr>
              <a:t>For simplicity’s sake, we assume laborers can choose whether to work an additional hour. In reality, individuals usually can’t set their own hours. Over an extended period and a large group of workers, the </a:t>
            </a:r>
            <a:r>
              <a:rPr lang="en-US" sz="1200" b="0" i="1" u="none" strike="noStrike" kern="1200" baseline="0" dirty="0">
                <a:solidFill>
                  <a:schemeClr val="tx1"/>
                </a:solidFill>
                <a:latin typeface="+mn-lt"/>
                <a:ea typeface="+mn-ea"/>
                <a:cs typeface="+mn-cs"/>
              </a:rPr>
              <a:t>total </a:t>
            </a:r>
            <a:r>
              <a:rPr lang="en-US" sz="1200" b="0" i="0" u="none" strike="noStrike" kern="1200" baseline="0" dirty="0">
                <a:solidFill>
                  <a:schemeClr val="tx1"/>
                </a:solidFill>
                <a:latin typeface="+mn-lt"/>
                <a:ea typeface="+mn-ea"/>
                <a:cs typeface="+mn-cs"/>
              </a:rPr>
              <a:t>labor supply is quite flexible, and analyzing changes in average hours in fact captures most of the action.</a:t>
            </a:r>
            <a:endParaRPr lang="en-US" dirty="0"/>
          </a:p>
        </p:txBody>
      </p:sp>
      <p:sp>
        <p:nvSpPr>
          <p:cNvPr id="4" name="3 Marcador de número de diapositiva"/>
          <p:cNvSpPr>
            <a:spLocks noGrp="1"/>
          </p:cNvSpPr>
          <p:nvPr>
            <p:ph type="sldNum" sz="quarter" idx="10"/>
          </p:nvPr>
        </p:nvSpPr>
        <p:spPr/>
        <p:txBody>
          <a:bodyPr/>
          <a:lstStyle/>
          <a:p>
            <a:fld id="{2C3A6595-836E-4954-A4C1-174B3BF39392}" type="slidenum">
              <a:rPr lang="en-US" smtClean="0"/>
              <a:t>12</a:t>
            </a:fld>
            <a:endParaRPr lang="en-US" dirty="0"/>
          </a:p>
        </p:txBody>
      </p:sp>
    </p:spTree>
    <p:extLst>
      <p:ext uri="{BB962C8B-B14F-4D97-AF65-F5344CB8AC3E}">
        <p14:creationId xmlns:p14="http://schemas.microsoft.com/office/powerpoint/2010/main" val="18038105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A higher wage increases the benefit of an additional hour of work, but it also increases the </a:t>
            </a:r>
            <a:r>
              <a:rPr lang="en-US" i="1" dirty="0"/>
              <a:t>opportunity cost </a:t>
            </a:r>
            <a:r>
              <a:rPr lang="en-US" dirty="0"/>
              <a:t>of working.</a:t>
            </a:r>
          </a:p>
          <a:p>
            <a:endParaRPr lang="en-US" dirty="0"/>
          </a:p>
        </p:txBody>
      </p:sp>
      <p:sp>
        <p:nvSpPr>
          <p:cNvPr id="4" name="3 Marcador de número de diapositiva"/>
          <p:cNvSpPr>
            <a:spLocks noGrp="1"/>
          </p:cNvSpPr>
          <p:nvPr>
            <p:ph type="sldNum" sz="quarter" idx="10"/>
          </p:nvPr>
        </p:nvSpPr>
        <p:spPr/>
        <p:txBody>
          <a:bodyPr/>
          <a:lstStyle/>
          <a:p>
            <a:fld id="{2C3A6595-836E-4954-A4C1-174B3BF39392}" type="slidenum">
              <a:rPr lang="en-US" smtClean="0"/>
              <a:t>13</a:t>
            </a:fld>
            <a:endParaRPr lang="en-US" dirty="0"/>
          </a:p>
        </p:txBody>
      </p:sp>
    </p:spTree>
    <p:extLst>
      <p:ext uri="{BB962C8B-B14F-4D97-AF65-F5344CB8AC3E}">
        <p14:creationId xmlns:p14="http://schemas.microsoft.com/office/powerpoint/2010/main" val="227412702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bg1"/>
        </a:solidFill>
        <a:effectLst/>
      </p:bgPr>
    </p:bg>
    <p:spTree>
      <p:nvGrpSpPr>
        <p:cNvPr id="1" name=""/>
        <p:cNvGrpSpPr/>
        <p:nvPr/>
      </p:nvGrpSpPr>
      <p:grpSpPr>
        <a:xfrm>
          <a:off x="0" y="0"/>
          <a:ext cx="0" cy="0"/>
          <a:chOff x="0" y="0"/>
          <a:chExt cx="0" cy="0"/>
        </a:xfrm>
      </p:grpSpPr>
      <p:sp>
        <p:nvSpPr>
          <p:cNvPr id="11" name="Title 10"/>
          <p:cNvSpPr>
            <a:spLocks noGrp="1"/>
          </p:cNvSpPr>
          <p:nvPr>
            <p:ph type="title"/>
          </p:nvPr>
        </p:nvSpPr>
        <p:spPr>
          <a:xfrm>
            <a:off x="-8626" y="152400"/>
            <a:ext cx="9144000" cy="1143000"/>
          </a:xfrm>
          <a:prstGeom prst="rect">
            <a:avLst/>
          </a:prstGeom>
        </p:spPr>
        <p:txBody>
          <a:bodyPr/>
          <a:lstStyle>
            <a:lvl1pPr>
              <a:defRPr sz="6000">
                <a:latin typeface="Calibri Light" pitchFamily="34" charset="0"/>
              </a:defRPr>
            </a:lvl1pPr>
          </a:lstStyle>
          <a:p>
            <a:endParaRPr lang="en-US" dirty="0"/>
          </a:p>
        </p:txBody>
      </p:sp>
      <p:sp>
        <p:nvSpPr>
          <p:cNvPr id="16" name="Text Placeholder 15"/>
          <p:cNvSpPr>
            <a:spLocks noGrp="1"/>
          </p:cNvSpPr>
          <p:nvPr>
            <p:ph type="body" sz="quarter" idx="10" hasCustomPrompt="1"/>
          </p:nvPr>
        </p:nvSpPr>
        <p:spPr>
          <a:xfrm>
            <a:off x="-8626" y="4800600"/>
            <a:ext cx="9144000" cy="762000"/>
          </a:xfrm>
        </p:spPr>
        <p:txBody>
          <a:bodyPr anchor="ctr" anchorCtr="1">
            <a:normAutofit/>
          </a:bodyPr>
          <a:lstStyle>
            <a:lvl1pPr marL="0" indent="0" algn="ctr">
              <a:buNone/>
              <a:defRPr sz="4000"/>
            </a:lvl1pPr>
          </a:lstStyle>
          <a:p>
            <a:pPr lvl="0"/>
            <a:r>
              <a:rPr lang="en-US" dirty="0"/>
              <a:t>Click to add text</a:t>
            </a:r>
          </a:p>
        </p:txBody>
      </p:sp>
      <p:pic>
        <p:nvPicPr>
          <p:cNvPr id="7" name="Picture 6">
            <a:extLst>
              <a:ext uri="{FF2B5EF4-FFF2-40B4-BE49-F238E27FC236}">
                <a16:creationId xmlns:a16="http://schemas.microsoft.com/office/drawing/2014/main" id="{F71D0D87-0F9B-4CF1-847E-EE4ACF89E723}"/>
              </a:ext>
            </a:extLst>
          </p:cNvPr>
          <p:cNvPicPr>
            <a:picLocks noChangeAspect="1"/>
          </p:cNvPicPr>
          <p:nvPr userDrawn="1"/>
        </p:nvPicPr>
        <p:blipFill>
          <a:blip r:embed="rId2"/>
          <a:stretch>
            <a:fillRect/>
          </a:stretch>
        </p:blipFill>
        <p:spPr>
          <a:xfrm>
            <a:off x="3077474" y="1377381"/>
            <a:ext cx="2971800" cy="3341238"/>
          </a:xfrm>
          <a:prstGeom prst="rect">
            <a:avLst/>
          </a:prstGeom>
        </p:spPr>
      </p:pic>
    </p:spTree>
    <p:extLst>
      <p:ext uri="{BB962C8B-B14F-4D97-AF65-F5344CB8AC3E}">
        <p14:creationId xmlns:p14="http://schemas.microsoft.com/office/powerpoint/2010/main" val="1636673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a:xfrm>
            <a:off x="457200" y="1219200"/>
            <a:ext cx="8229600" cy="5105400"/>
          </a:xfrm>
          <a:prstGeom prst="rect">
            <a:avLst/>
          </a:prstGeom>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Rectangle 6"/>
          <p:cNvSpPr/>
          <p:nvPr userDrawn="1"/>
        </p:nvSpPr>
        <p:spPr>
          <a:xfrm rot="5400000">
            <a:off x="8534398" y="419101"/>
            <a:ext cx="762001" cy="7619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userDrawn="1"/>
        </p:nvSpPr>
        <p:spPr>
          <a:xfrm>
            <a:off x="0" y="76200"/>
            <a:ext cx="8915400" cy="762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itle 10"/>
          <p:cNvSpPr>
            <a:spLocks noGrp="1"/>
          </p:cNvSpPr>
          <p:nvPr>
            <p:ph type="title"/>
          </p:nvPr>
        </p:nvSpPr>
        <p:spPr>
          <a:xfrm>
            <a:off x="457200" y="274638"/>
            <a:ext cx="8229600" cy="792162"/>
          </a:xfrm>
          <a:prstGeom prst="rect">
            <a:avLst/>
          </a:prstGeom>
        </p:spPr>
        <p:txBody>
          <a:bodyPr/>
          <a:lstStyle>
            <a:lvl1pPr>
              <a:defRPr sz="4000">
                <a:solidFill>
                  <a:schemeClr val="accent1">
                    <a:lumMod val="75000"/>
                  </a:schemeClr>
                </a:solidFill>
              </a:defRPr>
            </a:lvl1pPr>
          </a:lstStyle>
          <a:p>
            <a:r>
              <a:rPr lang="en-US" dirty="0"/>
              <a:t>Click to edit Master title style</a:t>
            </a:r>
          </a:p>
        </p:txBody>
      </p:sp>
      <p:sp>
        <p:nvSpPr>
          <p:cNvPr id="6" name="Slide Number Placeholder 2"/>
          <p:cNvSpPr txBox="1">
            <a:spLocks noGrp="1"/>
          </p:cNvSpPr>
          <p:nvPr userDrawn="1"/>
        </p:nvSpPr>
        <p:spPr bwMode="auto">
          <a:xfrm>
            <a:off x="6797675" y="6507163"/>
            <a:ext cx="2193925"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a:latin typeface="Times New Roman" charset="0"/>
                <a:ea typeface="宋体" charset="-122"/>
              </a:rPr>
              <a:t>16-</a:t>
            </a:r>
            <a:fld id="{451DBA47-D638-4758-BB63-B9BD378BEACE}" type="slidenum">
              <a:rPr lang="en-US" altLang="zh-CN" sz="1000" smtClean="0">
                <a:latin typeface="Times New Roman" charset="0"/>
                <a:ea typeface="宋体" charset="-122"/>
              </a:rPr>
              <a:pPr algn="r" eaLnBrk="1" hangingPunct="1">
                <a:defRPr/>
              </a:pPr>
              <a:t>‹#›</a:t>
            </a:fld>
            <a:endParaRPr lang="en-US" altLang="zh-CN" sz="1000" dirty="0">
              <a:latin typeface="Times New Roman" charset="0"/>
              <a:ea typeface="宋体" charset="-122"/>
            </a:endParaRPr>
          </a:p>
        </p:txBody>
      </p:sp>
    </p:spTree>
    <p:extLst>
      <p:ext uri="{BB962C8B-B14F-4D97-AF65-F5344CB8AC3E}">
        <p14:creationId xmlns:p14="http://schemas.microsoft.com/office/powerpoint/2010/main" val="15790780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6049962"/>
          </a:xfrm>
          <a:prstGeom prst="rect">
            <a:avLst/>
          </a:prstGeom>
        </p:spPr>
        <p:txBody>
          <a:bodyPr vert="eaVert"/>
          <a:lstStyle>
            <a:lvl1pPr>
              <a:defRPr sz="4000">
                <a:solidFill>
                  <a:schemeClr val="accent1">
                    <a:lumMod val="75000"/>
                  </a:schemeClr>
                </a:solidFill>
                <a:latin typeface="+mn-lt"/>
              </a:defRPr>
            </a:lvl1pPr>
          </a:lstStyle>
          <a:p>
            <a:r>
              <a:rPr lang="en-US" dirty="0"/>
              <a:t>Click to edit Master title style</a:t>
            </a:r>
          </a:p>
        </p:txBody>
      </p:sp>
      <p:sp>
        <p:nvSpPr>
          <p:cNvPr id="3" name="Vertical Text Placeholder 2"/>
          <p:cNvSpPr>
            <a:spLocks noGrp="1"/>
          </p:cNvSpPr>
          <p:nvPr>
            <p:ph type="body" orient="vert" idx="1"/>
          </p:nvPr>
        </p:nvSpPr>
        <p:spPr>
          <a:xfrm>
            <a:off x="457200" y="274638"/>
            <a:ext cx="6019800" cy="6049962"/>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p:cNvSpPr/>
          <p:nvPr userDrawn="1"/>
        </p:nvSpPr>
        <p:spPr>
          <a:xfrm rot="5400000">
            <a:off x="8534398" y="419101"/>
            <a:ext cx="762001" cy="7619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userDrawn="1"/>
        </p:nvSpPr>
        <p:spPr>
          <a:xfrm>
            <a:off x="0" y="76200"/>
            <a:ext cx="8915400" cy="762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Slide Number Placeholder 2"/>
          <p:cNvSpPr txBox="1">
            <a:spLocks noGrp="1"/>
          </p:cNvSpPr>
          <p:nvPr userDrawn="1"/>
        </p:nvSpPr>
        <p:spPr bwMode="auto">
          <a:xfrm>
            <a:off x="6797675" y="6507163"/>
            <a:ext cx="2193925"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a:latin typeface="Times New Roman" charset="0"/>
                <a:ea typeface="宋体" charset="-122"/>
              </a:rPr>
              <a:t>16-</a:t>
            </a:r>
            <a:fld id="{451DBA47-D638-4758-BB63-B9BD378BEACE}" type="slidenum">
              <a:rPr lang="en-US" altLang="zh-CN" sz="1000" smtClean="0">
                <a:latin typeface="Times New Roman" charset="0"/>
                <a:ea typeface="宋体" charset="-122"/>
              </a:rPr>
              <a:pPr algn="r" eaLnBrk="1" hangingPunct="1">
                <a:defRPr/>
              </a:pPr>
              <a:t>‹#›</a:t>
            </a:fld>
            <a:endParaRPr lang="en-US" altLang="zh-CN" sz="1000" dirty="0">
              <a:latin typeface="Times New Roman" charset="0"/>
              <a:ea typeface="宋体" charset="-122"/>
            </a:endParaRPr>
          </a:p>
        </p:txBody>
      </p:sp>
    </p:spTree>
    <p:extLst>
      <p:ext uri="{BB962C8B-B14F-4D97-AF65-F5344CB8AC3E}">
        <p14:creationId xmlns:p14="http://schemas.microsoft.com/office/powerpoint/2010/main" val="42388405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74638"/>
            <a:ext cx="8229600" cy="792162"/>
          </a:xfrm>
        </p:spPr>
        <p:txBody>
          <a:bodyPr/>
          <a:lstStyle>
            <a:lvl1pPr>
              <a:defRPr sz="4000" b="0" baseline="0">
                <a:solidFill>
                  <a:schemeClr val="accent1">
                    <a:lumMod val="75000"/>
                  </a:schemeClr>
                </a:solidFill>
                <a:latin typeface="+mn-lt"/>
              </a:defRPr>
            </a:lvl1pPr>
          </a:lstStyle>
          <a:p>
            <a:r>
              <a:rPr lang="en-US" dirty="0"/>
              <a:t>Slide title</a:t>
            </a:r>
          </a:p>
        </p:txBody>
      </p:sp>
      <p:sp>
        <p:nvSpPr>
          <p:cNvPr id="3" name="Content Placeholder 2"/>
          <p:cNvSpPr>
            <a:spLocks noGrp="1"/>
          </p:cNvSpPr>
          <p:nvPr>
            <p:ph idx="1"/>
          </p:nvPr>
        </p:nvSpPr>
        <p:spPr>
          <a:xfrm>
            <a:off x="457200" y="1219199"/>
            <a:ext cx="8229600" cy="5102352"/>
          </a:xfrm>
        </p:spPr>
        <p:txBody>
          <a:bodyPr/>
          <a:lstStyle>
            <a:lvl1pPr>
              <a:defRPr>
                <a:latin typeface="Calibri Light" pitchFamily="34" charset="0"/>
              </a:defRPr>
            </a:lvl1pPr>
            <a:lvl2pPr>
              <a:defRPr>
                <a:latin typeface="Calibri Light" pitchFamily="34" charset="0"/>
              </a:defRPr>
            </a:lvl2pPr>
            <a:lvl3pPr>
              <a:defRPr>
                <a:latin typeface="Calibri Light" pitchFamily="34" charset="0"/>
              </a:defRPr>
            </a:lvl3pPr>
            <a:lvl4pPr>
              <a:defRPr>
                <a:latin typeface="Calibri Light" pitchFamily="34" charset="0"/>
              </a:defRPr>
            </a:lvl4pPr>
            <a:lvl5pPr>
              <a:defRPr>
                <a:latin typeface="Calibri Light"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Rectangle 8"/>
          <p:cNvSpPr/>
          <p:nvPr userDrawn="1"/>
        </p:nvSpPr>
        <p:spPr>
          <a:xfrm>
            <a:off x="0" y="76200"/>
            <a:ext cx="8915400" cy="762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Slide Number Placeholder 2"/>
          <p:cNvSpPr txBox="1">
            <a:spLocks noGrp="1"/>
          </p:cNvSpPr>
          <p:nvPr userDrawn="1"/>
        </p:nvSpPr>
        <p:spPr bwMode="auto">
          <a:xfrm>
            <a:off x="7924800" y="6629400"/>
            <a:ext cx="762000" cy="228600"/>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200" dirty="0">
                <a:latin typeface="+mn-lt"/>
                <a:ea typeface="宋体" charset="-122"/>
              </a:rPr>
              <a:t>16-</a:t>
            </a:r>
            <a:fld id="{451DBA47-D638-4758-BB63-B9BD378BEACE}" type="slidenum">
              <a:rPr lang="en-US" altLang="zh-CN" sz="1200" smtClean="0">
                <a:latin typeface="+mn-lt"/>
                <a:ea typeface="宋体" charset="-122"/>
              </a:rPr>
              <a:pPr algn="r" eaLnBrk="1" hangingPunct="1">
                <a:defRPr/>
              </a:pPr>
              <a:t>‹#›</a:t>
            </a:fld>
            <a:endParaRPr lang="en-US" altLang="zh-CN" sz="1200" dirty="0">
              <a:latin typeface="+mn-lt"/>
              <a:ea typeface="宋体" charset="-122"/>
            </a:endParaRPr>
          </a:p>
        </p:txBody>
      </p:sp>
    </p:spTree>
    <p:extLst>
      <p:ext uri="{BB962C8B-B14F-4D97-AF65-F5344CB8AC3E}">
        <p14:creationId xmlns:p14="http://schemas.microsoft.com/office/powerpoint/2010/main" val="16810037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7" name="Rectangle 6"/>
          <p:cNvSpPr/>
          <p:nvPr userDrawn="1"/>
        </p:nvSpPr>
        <p:spPr>
          <a:xfrm>
            <a:off x="0" y="76200"/>
            <a:ext cx="8915400" cy="762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itle 9"/>
          <p:cNvSpPr>
            <a:spLocks noGrp="1"/>
          </p:cNvSpPr>
          <p:nvPr>
            <p:ph type="title"/>
          </p:nvPr>
        </p:nvSpPr>
        <p:spPr>
          <a:xfrm>
            <a:off x="457200" y="274638"/>
            <a:ext cx="8229600" cy="792162"/>
          </a:xfrm>
          <a:prstGeom prst="rect">
            <a:avLst/>
          </a:prstGeom>
        </p:spPr>
        <p:txBody>
          <a:bodyPr/>
          <a:lstStyle>
            <a:lvl1pPr>
              <a:defRPr sz="4000">
                <a:solidFill>
                  <a:schemeClr val="accent1">
                    <a:lumMod val="75000"/>
                  </a:schemeClr>
                </a:solidFill>
                <a:latin typeface="+mn-lt"/>
              </a:defRPr>
            </a:lvl1pPr>
          </a:lstStyle>
          <a:p>
            <a:r>
              <a:rPr lang="en-US" dirty="0"/>
              <a:t>Click to edit Master title style</a:t>
            </a:r>
          </a:p>
        </p:txBody>
      </p:sp>
      <p:sp>
        <p:nvSpPr>
          <p:cNvPr id="5" name="Slide Number Placeholder 2"/>
          <p:cNvSpPr txBox="1">
            <a:spLocks noGrp="1"/>
          </p:cNvSpPr>
          <p:nvPr userDrawn="1"/>
        </p:nvSpPr>
        <p:spPr bwMode="auto">
          <a:xfrm>
            <a:off x="7924800" y="6629400"/>
            <a:ext cx="762000" cy="228600"/>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200" dirty="0">
                <a:latin typeface="+mn-lt"/>
                <a:ea typeface="宋体" charset="-122"/>
              </a:rPr>
              <a:t>16-</a:t>
            </a:r>
            <a:fld id="{451DBA47-D638-4758-BB63-B9BD378BEACE}" type="slidenum">
              <a:rPr lang="en-US" altLang="zh-CN" sz="1200" smtClean="0">
                <a:latin typeface="+mn-lt"/>
                <a:ea typeface="宋体" charset="-122"/>
              </a:rPr>
              <a:pPr algn="r" eaLnBrk="1" hangingPunct="1">
                <a:defRPr/>
              </a:pPr>
              <a:t>‹#›</a:t>
            </a:fld>
            <a:endParaRPr lang="en-US" altLang="zh-CN" sz="1200" dirty="0">
              <a:latin typeface="+mn-lt"/>
              <a:ea typeface="宋体" charset="-122"/>
            </a:endParaRPr>
          </a:p>
        </p:txBody>
      </p:sp>
    </p:spTree>
    <p:extLst>
      <p:ext uri="{BB962C8B-B14F-4D97-AF65-F5344CB8AC3E}">
        <p14:creationId xmlns:p14="http://schemas.microsoft.com/office/powerpoint/2010/main" val="13791706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219200"/>
            <a:ext cx="4038600" cy="510540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219200"/>
            <a:ext cx="4038600" cy="510540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Rectangle 7"/>
          <p:cNvSpPr/>
          <p:nvPr userDrawn="1"/>
        </p:nvSpPr>
        <p:spPr>
          <a:xfrm rot="5400000">
            <a:off x="8534398" y="419101"/>
            <a:ext cx="762001" cy="76199"/>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userDrawn="1"/>
        </p:nvSpPr>
        <p:spPr>
          <a:xfrm>
            <a:off x="0" y="76200"/>
            <a:ext cx="8915400" cy="762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itle 12"/>
          <p:cNvSpPr>
            <a:spLocks noGrp="1"/>
          </p:cNvSpPr>
          <p:nvPr>
            <p:ph type="title"/>
          </p:nvPr>
        </p:nvSpPr>
        <p:spPr>
          <a:xfrm>
            <a:off x="457200" y="274638"/>
            <a:ext cx="8229600" cy="792162"/>
          </a:xfrm>
          <a:prstGeom prst="rect">
            <a:avLst/>
          </a:prstGeom>
        </p:spPr>
        <p:txBody>
          <a:bodyPr/>
          <a:lstStyle>
            <a:lvl1pPr>
              <a:defRPr sz="4000">
                <a:solidFill>
                  <a:schemeClr val="accent1">
                    <a:lumMod val="75000"/>
                  </a:schemeClr>
                </a:solidFill>
                <a:latin typeface="+mn-lt"/>
              </a:defRPr>
            </a:lvl1pPr>
          </a:lstStyle>
          <a:p>
            <a:r>
              <a:rPr lang="en-US" dirty="0"/>
              <a:t>Click to edit Master title style</a:t>
            </a:r>
          </a:p>
        </p:txBody>
      </p:sp>
      <p:sp>
        <p:nvSpPr>
          <p:cNvPr id="7" name="Slide Number Placeholder 2"/>
          <p:cNvSpPr txBox="1">
            <a:spLocks noGrp="1"/>
          </p:cNvSpPr>
          <p:nvPr userDrawn="1"/>
        </p:nvSpPr>
        <p:spPr bwMode="auto">
          <a:xfrm>
            <a:off x="6797675" y="6507163"/>
            <a:ext cx="2193925"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a:latin typeface="Times New Roman" charset="0"/>
                <a:ea typeface="宋体" charset="-122"/>
              </a:rPr>
              <a:t>16-</a:t>
            </a:r>
            <a:fld id="{451DBA47-D638-4758-BB63-B9BD378BEACE}" type="slidenum">
              <a:rPr lang="en-US" altLang="zh-CN" sz="1000" smtClean="0">
                <a:latin typeface="Times New Roman" charset="0"/>
                <a:ea typeface="宋体" charset="-122"/>
              </a:rPr>
              <a:pPr algn="r" eaLnBrk="1" hangingPunct="1">
                <a:defRPr/>
              </a:pPr>
              <a:t>‹#›</a:t>
            </a:fld>
            <a:endParaRPr lang="en-US" altLang="zh-CN" sz="1000" dirty="0">
              <a:latin typeface="Times New Roman" charset="0"/>
              <a:ea typeface="宋体" charset="-122"/>
            </a:endParaRPr>
          </a:p>
        </p:txBody>
      </p:sp>
    </p:spTree>
    <p:extLst>
      <p:ext uri="{BB962C8B-B14F-4D97-AF65-F5344CB8AC3E}">
        <p14:creationId xmlns:p14="http://schemas.microsoft.com/office/powerpoint/2010/main" val="16154018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219200"/>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0" y="1828800"/>
            <a:ext cx="4040188" cy="449580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8200" y="1219200"/>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1828800"/>
            <a:ext cx="4041775" cy="449580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Rectangle 9"/>
          <p:cNvSpPr/>
          <p:nvPr userDrawn="1"/>
        </p:nvSpPr>
        <p:spPr>
          <a:xfrm rot="5400000">
            <a:off x="8534398" y="419101"/>
            <a:ext cx="762001" cy="76199"/>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p:cNvSpPr/>
          <p:nvPr userDrawn="1"/>
        </p:nvSpPr>
        <p:spPr>
          <a:xfrm>
            <a:off x="0" y="76200"/>
            <a:ext cx="8915400" cy="762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itle 13"/>
          <p:cNvSpPr>
            <a:spLocks noGrp="1"/>
          </p:cNvSpPr>
          <p:nvPr>
            <p:ph type="title"/>
          </p:nvPr>
        </p:nvSpPr>
        <p:spPr>
          <a:xfrm>
            <a:off x="457200" y="274638"/>
            <a:ext cx="8229600" cy="792162"/>
          </a:xfrm>
          <a:prstGeom prst="rect">
            <a:avLst/>
          </a:prstGeom>
        </p:spPr>
        <p:txBody>
          <a:bodyPr/>
          <a:lstStyle>
            <a:lvl1pPr>
              <a:defRPr sz="4000">
                <a:solidFill>
                  <a:schemeClr val="accent1">
                    <a:lumMod val="75000"/>
                  </a:schemeClr>
                </a:solidFill>
                <a:latin typeface="+mn-lt"/>
              </a:defRPr>
            </a:lvl1pPr>
          </a:lstStyle>
          <a:p>
            <a:r>
              <a:rPr lang="en-US" dirty="0"/>
              <a:t>Click to edit Master title style</a:t>
            </a:r>
          </a:p>
        </p:txBody>
      </p:sp>
      <p:sp>
        <p:nvSpPr>
          <p:cNvPr id="9" name="Slide Number Placeholder 2"/>
          <p:cNvSpPr txBox="1">
            <a:spLocks noGrp="1"/>
          </p:cNvSpPr>
          <p:nvPr userDrawn="1"/>
        </p:nvSpPr>
        <p:spPr bwMode="auto">
          <a:xfrm>
            <a:off x="6797675" y="6507163"/>
            <a:ext cx="2193925"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a:latin typeface="Times New Roman" charset="0"/>
                <a:ea typeface="宋体" charset="-122"/>
              </a:rPr>
              <a:t>16-</a:t>
            </a:r>
            <a:fld id="{451DBA47-D638-4758-BB63-B9BD378BEACE}" type="slidenum">
              <a:rPr lang="en-US" altLang="zh-CN" sz="1000" smtClean="0">
                <a:latin typeface="Times New Roman" charset="0"/>
                <a:ea typeface="宋体" charset="-122"/>
              </a:rPr>
              <a:pPr algn="r" eaLnBrk="1" hangingPunct="1">
                <a:defRPr/>
              </a:pPr>
              <a:t>‹#›</a:t>
            </a:fld>
            <a:endParaRPr lang="en-US" altLang="zh-CN" sz="1000" dirty="0">
              <a:latin typeface="Times New Roman" charset="0"/>
              <a:ea typeface="宋体" charset="-122"/>
            </a:endParaRPr>
          </a:p>
        </p:txBody>
      </p:sp>
    </p:spTree>
    <p:extLst>
      <p:ext uri="{BB962C8B-B14F-4D97-AF65-F5344CB8AC3E}">
        <p14:creationId xmlns:p14="http://schemas.microsoft.com/office/powerpoint/2010/main" val="17729662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1">
    <p:spTree>
      <p:nvGrpSpPr>
        <p:cNvPr id="1" name=""/>
        <p:cNvGrpSpPr/>
        <p:nvPr/>
      </p:nvGrpSpPr>
      <p:grpSpPr>
        <a:xfrm>
          <a:off x="0" y="0"/>
          <a:ext cx="0" cy="0"/>
          <a:chOff x="0" y="0"/>
          <a:chExt cx="0" cy="0"/>
        </a:xfrm>
      </p:grpSpPr>
      <p:sp>
        <p:nvSpPr>
          <p:cNvPr id="6" name="Rectangle 5"/>
          <p:cNvSpPr/>
          <p:nvPr userDrawn="1"/>
        </p:nvSpPr>
        <p:spPr>
          <a:xfrm rot="5400000">
            <a:off x="8534398" y="419101"/>
            <a:ext cx="762001" cy="76199"/>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userDrawn="1"/>
        </p:nvSpPr>
        <p:spPr>
          <a:xfrm>
            <a:off x="0" y="80962"/>
            <a:ext cx="8915400" cy="762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itle 9"/>
          <p:cNvSpPr>
            <a:spLocks noGrp="1"/>
          </p:cNvSpPr>
          <p:nvPr>
            <p:ph type="title"/>
          </p:nvPr>
        </p:nvSpPr>
        <p:spPr>
          <a:xfrm>
            <a:off x="457200" y="274638"/>
            <a:ext cx="8229600" cy="792162"/>
          </a:xfrm>
          <a:prstGeom prst="rect">
            <a:avLst/>
          </a:prstGeom>
        </p:spPr>
        <p:txBody>
          <a:bodyPr/>
          <a:lstStyle>
            <a:lvl1pPr>
              <a:defRPr sz="4000">
                <a:solidFill>
                  <a:schemeClr val="accent1">
                    <a:lumMod val="75000"/>
                  </a:schemeClr>
                </a:solidFill>
                <a:latin typeface="+mn-lt"/>
              </a:defRPr>
            </a:lvl1pPr>
          </a:lstStyle>
          <a:p>
            <a:r>
              <a:rPr lang="en-US" dirty="0"/>
              <a:t>Click to edit Master title style</a:t>
            </a:r>
          </a:p>
        </p:txBody>
      </p:sp>
      <p:sp>
        <p:nvSpPr>
          <p:cNvPr id="5" name="Slide Number Placeholder 2"/>
          <p:cNvSpPr txBox="1">
            <a:spLocks noGrp="1"/>
          </p:cNvSpPr>
          <p:nvPr userDrawn="1"/>
        </p:nvSpPr>
        <p:spPr bwMode="auto">
          <a:xfrm>
            <a:off x="6797675" y="6507163"/>
            <a:ext cx="2193925"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a:latin typeface="Times New Roman" charset="0"/>
                <a:ea typeface="宋体" charset="-122"/>
              </a:rPr>
              <a:t>16-</a:t>
            </a:r>
            <a:fld id="{451DBA47-D638-4758-BB63-B9BD378BEACE}" type="slidenum">
              <a:rPr lang="en-US" altLang="zh-CN" sz="1000" smtClean="0">
                <a:latin typeface="Times New Roman" charset="0"/>
                <a:ea typeface="宋体" charset="-122"/>
              </a:rPr>
              <a:pPr algn="r" eaLnBrk="1" hangingPunct="1">
                <a:defRPr/>
              </a:pPr>
              <a:t>‹#›</a:t>
            </a:fld>
            <a:endParaRPr lang="en-US" altLang="zh-CN" sz="1000" dirty="0">
              <a:latin typeface="Times New Roman" charset="0"/>
              <a:ea typeface="宋体" charset="-122"/>
            </a:endParaRPr>
          </a:p>
        </p:txBody>
      </p:sp>
    </p:spTree>
    <p:extLst>
      <p:ext uri="{BB962C8B-B14F-4D97-AF65-F5344CB8AC3E}">
        <p14:creationId xmlns:p14="http://schemas.microsoft.com/office/powerpoint/2010/main" val="28304009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Rectangle 4"/>
          <p:cNvSpPr/>
          <p:nvPr userDrawn="1"/>
        </p:nvSpPr>
        <p:spPr>
          <a:xfrm rot="5400000">
            <a:off x="8534398" y="419101"/>
            <a:ext cx="762001" cy="7619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p:cNvSpPr/>
          <p:nvPr userDrawn="1"/>
        </p:nvSpPr>
        <p:spPr>
          <a:xfrm>
            <a:off x="0" y="76200"/>
            <a:ext cx="8915400" cy="762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Slide Number Placeholder 2"/>
          <p:cNvSpPr txBox="1">
            <a:spLocks noGrp="1"/>
          </p:cNvSpPr>
          <p:nvPr userDrawn="1"/>
        </p:nvSpPr>
        <p:spPr bwMode="auto">
          <a:xfrm>
            <a:off x="6797675" y="6507163"/>
            <a:ext cx="2193925"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a:latin typeface="Times New Roman" charset="0"/>
                <a:ea typeface="宋体" charset="-122"/>
              </a:rPr>
              <a:t>16-</a:t>
            </a:r>
            <a:fld id="{451DBA47-D638-4758-BB63-B9BD378BEACE}" type="slidenum">
              <a:rPr lang="en-US" altLang="zh-CN" sz="1000" smtClean="0">
                <a:latin typeface="Times New Roman" charset="0"/>
                <a:ea typeface="宋体" charset="-122"/>
              </a:rPr>
              <a:pPr algn="r" eaLnBrk="1" hangingPunct="1">
                <a:defRPr/>
              </a:pPr>
              <a:t>‹#›</a:t>
            </a:fld>
            <a:endParaRPr lang="en-US" altLang="zh-CN" sz="1000" dirty="0">
              <a:latin typeface="Times New Roman" charset="0"/>
              <a:ea typeface="宋体" charset="-122"/>
            </a:endParaRPr>
          </a:p>
        </p:txBody>
      </p:sp>
    </p:spTree>
    <p:extLst>
      <p:ext uri="{BB962C8B-B14F-4D97-AF65-F5344CB8AC3E}">
        <p14:creationId xmlns:p14="http://schemas.microsoft.com/office/powerpoint/2010/main" val="23882898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solidFill>
                  <a:schemeClr val="tx1"/>
                </a:solidFill>
              </a:defRPr>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6051550"/>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8895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8" name="Rectangle 7"/>
          <p:cNvSpPr/>
          <p:nvPr userDrawn="1"/>
        </p:nvSpPr>
        <p:spPr>
          <a:xfrm rot="5400000">
            <a:off x="8534398" y="419101"/>
            <a:ext cx="762001" cy="7619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userDrawn="1"/>
        </p:nvSpPr>
        <p:spPr>
          <a:xfrm>
            <a:off x="0" y="76200"/>
            <a:ext cx="8915400" cy="762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Slide Number Placeholder 2"/>
          <p:cNvSpPr txBox="1">
            <a:spLocks noGrp="1"/>
          </p:cNvSpPr>
          <p:nvPr userDrawn="1"/>
        </p:nvSpPr>
        <p:spPr bwMode="auto">
          <a:xfrm>
            <a:off x="6797675" y="6507163"/>
            <a:ext cx="2193925"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a:latin typeface="Times New Roman" charset="0"/>
                <a:ea typeface="宋体" charset="-122"/>
              </a:rPr>
              <a:t>16-</a:t>
            </a:r>
            <a:fld id="{451DBA47-D638-4758-BB63-B9BD378BEACE}" type="slidenum">
              <a:rPr lang="en-US" altLang="zh-CN" sz="1000" smtClean="0">
                <a:latin typeface="Times New Roman" charset="0"/>
                <a:ea typeface="宋体" charset="-122"/>
              </a:rPr>
              <a:pPr algn="r" eaLnBrk="1" hangingPunct="1">
                <a:defRPr/>
              </a:pPr>
              <a:t>‹#›</a:t>
            </a:fld>
            <a:endParaRPr lang="en-US" altLang="zh-CN" sz="1000" dirty="0">
              <a:latin typeface="Times New Roman" charset="0"/>
              <a:ea typeface="宋体" charset="-122"/>
            </a:endParaRPr>
          </a:p>
        </p:txBody>
      </p:sp>
    </p:spTree>
    <p:extLst>
      <p:ext uri="{BB962C8B-B14F-4D97-AF65-F5344CB8AC3E}">
        <p14:creationId xmlns:p14="http://schemas.microsoft.com/office/powerpoint/2010/main" val="12812015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a:t>Click to edit Master title style</a:t>
            </a:r>
            <a:endParaRPr lang="en-US" dirty="0"/>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1792288" y="5367338"/>
            <a:ext cx="5486400" cy="11096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8" name="Rectangle 7"/>
          <p:cNvSpPr/>
          <p:nvPr userDrawn="1"/>
        </p:nvSpPr>
        <p:spPr>
          <a:xfrm rot="5400000">
            <a:off x="8534398" y="419101"/>
            <a:ext cx="762001" cy="7619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userDrawn="1"/>
        </p:nvSpPr>
        <p:spPr>
          <a:xfrm>
            <a:off x="0" y="76200"/>
            <a:ext cx="8915400" cy="762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Slide Number Placeholder 2"/>
          <p:cNvSpPr txBox="1">
            <a:spLocks noGrp="1"/>
          </p:cNvSpPr>
          <p:nvPr userDrawn="1"/>
        </p:nvSpPr>
        <p:spPr bwMode="auto">
          <a:xfrm>
            <a:off x="6797675" y="6507163"/>
            <a:ext cx="2193925"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a:latin typeface="Times New Roman" charset="0"/>
                <a:ea typeface="宋体" charset="-122"/>
              </a:rPr>
              <a:t>16-</a:t>
            </a:r>
            <a:fld id="{451DBA47-D638-4758-BB63-B9BD378BEACE}" type="slidenum">
              <a:rPr lang="en-US" altLang="zh-CN" sz="1000" smtClean="0">
                <a:latin typeface="Times New Roman" charset="0"/>
                <a:ea typeface="宋体" charset="-122"/>
              </a:rPr>
              <a:pPr algn="r" eaLnBrk="1" hangingPunct="1">
                <a:defRPr/>
              </a:pPr>
              <a:t>‹#›</a:t>
            </a:fld>
            <a:endParaRPr lang="en-US" altLang="zh-CN" sz="1000" dirty="0">
              <a:latin typeface="Times New Roman" charset="0"/>
              <a:ea typeface="宋体" charset="-122"/>
            </a:endParaRPr>
          </a:p>
        </p:txBody>
      </p:sp>
    </p:spTree>
    <p:extLst>
      <p:ext uri="{BB962C8B-B14F-4D97-AF65-F5344CB8AC3E}">
        <p14:creationId xmlns:p14="http://schemas.microsoft.com/office/powerpoint/2010/main" val="5585163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1"/>
          <p:cNvSpPr>
            <a:spLocks noGrp="1"/>
          </p:cNvSpPr>
          <p:nvPr>
            <p:ph type="title"/>
          </p:nvPr>
        </p:nvSpPr>
        <p:spPr>
          <a:xfrm>
            <a:off x="457200" y="274638"/>
            <a:ext cx="8229600" cy="792162"/>
          </a:xfrm>
          <a:prstGeom prst="rect">
            <a:avLst/>
          </a:prstGeom>
        </p:spPr>
        <p:txBody>
          <a:bodyPr vert="horz" lIns="91440" tIns="45720" rIns="91440" bIns="45720" rtlCol="0" anchor="ctr">
            <a:normAutofit/>
          </a:bodyPr>
          <a:lstStyle/>
          <a:p>
            <a:r>
              <a:rPr lang="en-US" dirty="0"/>
              <a:t>Click to edit Master title style</a:t>
            </a:r>
          </a:p>
        </p:txBody>
      </p:sp>
      <p:sp>
        <p:nvSpPr>
          <p:cNvPr id="4" name="Text Placeholder 2"/>
          <p:cNvSpPr>
            <a:spLocks noGrp="1"/>
          </p:cNvSpPr>
          <p:nvPr>
            <p:ph type="body" idx="1"/>
          </p:nvPr>
        </p:nvSpPr>
        <p:spPr>
          <a:xfrm>
            <a:off x="457200" y="1219200"/>
            <a:ext cx="8229600" cy="4906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Box 4"/>
          <p:cNvSpPr txBox="1"/>
          <p:nvPr userDrawn="1"/>
        </p:nvSpPr>
        <p:spPr>
          <a:xfrm>
            <a:off x="457200" y="6393159"/>
            <a:ext cx="8534400"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©2021 McGraw Hill. All rights reserved. Authorized only for instructor use in the classroom. No reproduction or further distribution permitted without the prior written consent of McGraw Hill.</a:t>
            </a:r>
            <a:endParaRPr lang="en-US" sz="1200" dirty="0">
              <a:solidFill>
                <a:schemeClr val="tx1">
                  <a:lumMod val="75000"/>
                  <a:lumOff val="25000"/>
                </a:schemeClr>
              </a:solidFill>
            </a:endParaRPr>
          </a:p>
        </p:txBody>
      </p:sp>
    </p:spTree>
    <p:extLst>
      <p:ext uri="{BB962C8B-B14F-4D97-AF65-F5344CB8AC3E}">
        <p14:creationId xmlns:p14="http://schemas.microsoft.com/office/powerpoint/2010/main" val="3146051773"/>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Lst>
  <p:txStyles>
    <p:titleStyle>
      <a:lvl1pPr algn="ctr" defTabSz="914400" rtl="0" eaLnBrk="1" latinLnBrk="0" hangingPunct="1">
        <a:spcBef>
          <a:spcPct val="0"/>
        </a:spcBef>
        <a:buNone/>
        <a:defRPr sz="4400" kern="1200">
          <a:solidFill>
            <a:schemeClr val="tx1"/>
          </a:solidFill>
          <a:latin typeface="+mn-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Chapter 16</a:t>
            </a:r>
          </a:p>
        </p:txBody>
      </p:sp>
      <p:sp>
        <p:nvSpPr>
          <p:cNvPr id="3" name="Text Placeholder 2"/>
          <p:cNvSpPr>
            <a:spLocks noGrp="1"/>
          </p:cNvSpPr>
          <p:nvPr>
            <p:ph type="body" sz="quarter" idx="10"/>
          </p:nvPr>
        </p:nvSpPr>
        <p:spPr/>
        <p:txBody>
          <a:bodyPr/>
          <a:lstStyle/>
          <a:p>
            <a:r>
              <a:rPr lang="en-US" dirty="0"/>
              <a:t>The Factors of Production</a:t>
            </a:r>
          </a:p>
        </p:txBody>
      </p:sp>
    </p:spTree>
    <p:extLst>
      <p:ext uri="{BB962C8B-B14F-4D97-AF65-F5344CB8AC3E}">
        <p14:creationId xmlns:p14="http://schemas.microsoft.com/office/powerpoint/2010/main" val="25584689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3"/>
          <p:cNvSpPr>
            <a:spLocks noChangeAspect="1" noChangeArrowheads="1" noTextEdit="1"/>
          </p:cNvSpPr>
          <p:nvPr/>
        </p:nvSpPr>
        <p:spPr bwMode="auto">
          <a:xfrm>
            <a:off x="762000" y="419100"/>
            <a:ext cx="7772400" cy="361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74" name="Freeform 5"/>
          <p:cNvSpPr>
            <a:spLocks noEditPoints="1"/>
          </p:cNvSpPr>
          <p:nvPr/>
        </p:nvSpPr>
        <p:spPr bwMode="auto">
          <a:xfrm>
            <a:off x="490594" y="2344558"/>
            <a:ext cx="8120006" cy="590234"/>
          </a:xfrm>
          <a:custGeom>
            <a:avLst/>
            <a:gdLst>
              <a:gd name="T0" fmla="*/ 4896 w 4896"/>
              <a:gd name="T1" fmla="*/ 148 h 472"/>
              <a:gd name="T2" fmla="*/ 4192 w 4896"/>
              <a:gd name="T3" fmla="*/ 472 h 472"/>
              <a:gd name="T4" fmla="*/ 3608 w 4896"/>
              <a:gd name="T5" fmla="*/ 148 h 472"/>
              <a:gd name="T6" fmla="*/ 4192 w 4896"/>
              <a:gd name="T7" fmla="*/ 472 h 472"/>
              <a:gd name="T8" fmla="*/ 3608 w 4896"/>
              <a:gd name="T9" fmla="*/ 148 h 472"/>
              <a:gd name="T10" fmla="*/ 3608 w 4896"/>
              <a:gd name="T11" fmla="*/ 148 h 472"/>
              <a:gd name="T12" fmla="*/ 2884 w 4896"/>
              <a:gd name="T13" fmla="*/ 472 h 472"/>
              <a:gd name="T14" fmla="*/ 2106 w 4896"/>
              <a:gd name="T15" fmla="*/ 148 h 472"/>
              <a:gd name="T16" fmla="*/ 2884 w 4896"/>
              <a:gd name="T17" fmla="*/ 472 h 472"/>
              <a:gd name="T18" fmla="*/ 2106 w 4896"/>
              <a:gd name="T19" fmla="*/ 148 h 472"/>
              <a:gd name="T20" fmla="*/ 2106 w 4896"/>
              <a:gd name="T21" fmla="*/ 148 h 472"/>
              <a:gd name="T22" fmla="*/ 1441 w 4896"/>
              <a:gd name="T23" fmla="*/ 472 h 472"/>
              <a:gd name="T24" fmla="*/ 625 w 4896"/>
              <a:gd name="T25" fmla="*/ 148 h 472"/>
              <a:gd name="T26" fmla="*/ 1441 w 4896"/>
              <a:gd name="T27" fmla="*/ 472 h 472"/>
              <a:gd name="T28" fmla="*/ 625 w 4896"/>
              <a:gd name="T29" fmla="*/ 148 h 472"/>
              <a:gd name="T30" fmla="*/ 625 w 4896"/>
              <a:gd name="T31" fmla="*/ 148 h 472"/>
              <a:gd name="T32" fmla="*/ 0 w 4896"/>
              <a:gd name="T33" fmla="*/ 472 h 472"/>
              <a:gd name="T34" fmla="*/ 4192 w 4896"/>
              <a:gd name="T35" fmla="*/ 0 h 472"/>
              <a:gd name="T36" fmla="*/ 4896 w 4896"/>
              <a:gd name="T37" fmla="*/ 148 h 472"/>
              <a:gd name="T38" fmla="*/ 4192 w 4896"/>
              <a:gd name="T39" fmla="*/ 0 h 472"/>
              <a:gd name="T40" fmla="*/ 4192 w 4896"/>
              <a:gd name="T41" fmla="*/ 0 h 472"/>
              <a:gd name="T42" fmla="*/ 3608 w 4896"/>
              <a:gd name="T43" fmla="*/ 148 h 472"/>
              <a:gd name="T44" fmla="*/ 2884 w 4896"/>
              <a:gd name="T45" fmla="*/ 0 h 472"/>
              <a:gd name="T46" fmla="*/ 3608 w 4896"/>
              <a:gd name="T47" fmla="*/ 148 h 472"/>
              <a:gd name="T48" fmla="*/ 2884 w 4896"/>
              <a:gd name="T49" fmla="*/ 0 h 472"/>
              <a:gd name="T50" fmla="*/ 2884 w 4896"/>
              <a:gd name="T51" fmla="*/ 0 h 472"/>
              <a:gd name="T52" fmla="*/ 2106 w 4896"/>
              <a:gd name="T53" fmla="*/ 148 h 472"/>
              <a:gd name="T54" fmla="*/ 1441 w 4896"/>
              <a:gd name="T55" fmla="*/ 0 h 472"/>
              <a:gd name="T56" fmla="*/ 2106 w 4896"/>
              <a:gd name="T57" fmla="*/ 148 h 472"/>
              <a:gd name="T58" fmla="*/ 1441 w 4896"/>
              <a:gd name="T59" fmla="*/ 0 h 472"/>
              <a:gd name="T60" fmla="*/ 1441 w 4896"/>
              <a:gd name="T61" fmla="*/ 0 h 472"/>
              <a:gd name="T62" fmla="*/ 625 w 4896"/>
              <a:gd name="T63" fmla="*/ 148 h 472"/>
              <a:gd name="T64" fmla="*/ 0 w 4896"/>
              <a:gd name="T65" fmla="*/ 0 h 472"/>
              <a:gd name="T66" fmla="*/ 625 w 4896"/>
              <a:gd name="T67" fmla="*/ 148 h 472"/>
              <a:gd name="T68" fmla="*/ 0 w 4896"/>
              <a:gd name="T69" fmla="*/ 0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96" h="472">
                <a:moveTo>
                  <a:pt x="4192" y="148"/>
                </a:moveTo>
                <a:lnTo>
                  <a:pt x="4896" y="148"/>
                </a:lnTo>
                <a:lnTo>
                  <a:pt x="4896" y="472"/>
                </a:lnTo>
                <a:lnTo>
                  <a:pt x="4192" y="472"/>
                </a:lnTo>
                <a:lnTo>
                  <a:pt x="4192" y="148"/>
                </a:lnTo>
                <a:close/>
                <a:moveTo>
                  <a:pt x="3608" y="148"/>
                </a:moveTo>
                <a:lnTo>
                  <a:pt x="4192" y="148"/>
                </a:lnTo>
                <a:lnTo>
                  <a:pt x="4192" y="472"/>
                </a:lnTo>
                <a:lnTo>
                  <a:pt x="3608" y="472"/>
                </a:lnTo>
                <a:lnTo>
                  <a:pt x="3608" y="148"/>
                </a:lnTo>
                <a:close/>
                <a:moveTo>
                  <a:pt x="2884" y="148"/>
                </a:moveTo>
                <a:lnTo>
                  <a:pt x="3608" y="148"/>
                </a:lnTo>
                <a:lnTo>
                  <a:pt x="3608" y="472"/>
                </a:lnTo>
                <a:lnTo>
                  <a:pt x="2884" y="472"/>
                </a:lnTo>
                <a:lnTo>
                  <a:pt x="2884" y="148"/>
                </a:lnTo>
                <a:close/>
                <a:moveTo>
                  <a:pt x="2106" y="148"/>
                </a:moveTo>
                <a:lnTo>
                  <a:pt x="2884" y="148"/>
                </a:lnTo>
                <a:lnTo>
                  <a:pt x="2884" y="472"/>
                </a:lnTo>
                <a:lnTo>
                  <a:pt x="2106" y="472"/>
                </a:lnTo>
                <a:lnTo>
                  <a:pt x="2106" y="148"/>
                </a:lnTo>
                <a:close/>
                <a:moveTo>
                  <a:pt x="1441" y="148"/>
                </a:moveTo>
                <a:lnTo>
                  <a:pt x="2106" y="148"/>
                </a:lnTo>
                <a:lnTo>
                  <a:pt x="2106" y="472"/>
                </a:lnTo>
                <a:lnTo>
                  <a:pt x="1441" y="472"/>
                </a:lnTo>
                <a:lnTo>
                  <a:pt x="1441" y="148"/>
                </a:lnTo>
                <a:close/>
                <a:moveTo>
                  <a:pt x="625" y="148"/>
                </a:moveTo>
                <a:lnTo>
                  <a:pt x="1441" y="148"/>
                </a:lnTo>
                <a:lnTo>
                  <a:pt x="1441" y="472"/>
                </a:lnTo>
                <a:lnTo>
                  <a:pt x="625" y="472"/>
                </a:lnTo>
                <a:lnTo>
                  <a:pt x="625" y="148"/>
                </a:lnTo>
                <a:close/>
                <a:moveTo>
                  <a:pt x="0" y="148"/>
                </a:moveTo>
                <a:lnTo>
                  <a:pt x="625" y="148"/>
                </a:lnTo>
                <a:lnTo>
                  <a:pt x="625" y="472"/>
                </a:lnTo>
                <a:lnTo>
                  <a:pt x="0" y="472"/>
                </a:lnTo>
                <a:lnTo>
                  <a:pt x="0" y="148"/>
                </a:lnTo>
                <a:close/>
                <a:moveTo>
                  <a:pt x="4192" y="0"/>
                </a:moveTo>
                <a:lnTo>
                  <a:pt x="4896" y="0"/>
                </a:lnTo>
                <a:lnTo>
                  <a:pt x="4896" y="148"/>
                </a:lnTo>
                <a:lnTo>
                  <a:pt x="4192" y="148"/>
                </a:lnTo>
                <a:lnTo>
                  <a:pt x="4192" y="0"/>
                </a:lnTo>
                <a:close/>
                <a:moveTo>
                  <a:pt x="3608" y="0"/>
                </a:moveTo>
                <a:lnTo>
                  <a:pt x="4192" y="0"/>
                </a:lnTo>
                <a:lnTo>
                  <a:pt x="4192" y="148"/>
                </a:lnTo>
                <a:lnTo>
                  <a:pt x="3608" y="148"/>
                </a:lnTo>
                <a:lnTo>
                  <a:pt x="3608" y="0"/>
                </a:lnTo>
                <a:close/>
                <a:moveTo>
                  <a:pt x="2884" y="0"/>
                </a:moveTo>
                <a:lnTo>
                  <a:pt x="3608" y="0"/>
                </a:lnTo>
                <a:lnTo>
                  <a:pt x="3608" y="148"/>
                </a:lnTo>
                <a:lnTo>
                  <a:pt x="2884" y="148"/>
                </a:lnTo>
                <a:lnTo>
                  <a:pt x="2884" y="0"/>
                </a:lnTo>
                <a:close/>
                <a:moveTo>
                  <a:pt x="2106" y="0"/>
                </a:moveTo>
                <a:lnTo>
                  <a:pt x="2884" y="0"/>
                </a:lnTo>
                <a:lnTo>
                  <a:pt x="2884" y="148"/>
                </a:lnTo>
                <a:lnTo>
                  <a:pt x="2106" y="148"/>
                </a:lnTo>
                <a:lnTo>
                  <a:pt x="2106" y="0"/>
                </a:lnTo>
                <a:close/>
                <a:moveTo>
                  <a:pt x="1441" y="0"/>
                </a:moveTo>
                <a:lnTo>
                  <a:pt x="2106" y="0"/>
                </a:lnTo>
                <a:lnTo>
                  <a:pt x="2106" y="148"/>
                </a:lnTo>
                <a:lnTo>
                  <a:pt x="1441" y="148"/>
                </a:lnTo>
                <a:lnTo>
                  <a:pt x="1441" y="0"/>
                </a:lnTo>
                <a:close/>
                <a:moveTo>
                  <a:pt x="625" y="0"/>
                </a:moveTo>
                <a:lnTo>
                  <a:pt x="1441" y="0"/>
                </a:lnTo>
                <a:lnTo>
                  <a:pt x="1441" y="148"/>
                </a:lnTo>
                <a:lnTo>
                  <a:pt x="625" y="148"/>
                </a:lnTo>
                <a:lnTo>
                  <a:pt x="625" y="0"/>
                </a:lnTo>
                <a:close/>
                <a:moveTo>
                  <a:pt x="0" y="0"/>
                </a:moveTo>
                <a:lnTo>
                  <a:pt x="625" y="0"/>
                </a:lnTo>
                <a:lnTo>
                  <a:pt x="625" y="148"/>
                </a:lnTo>
                <a:lnTo>
                  <a:pt x="0" y="148"/>
                </a:lnTo>
                <a:lnTo>
                  <a:pt x="0" y="0"/>
                </a:lnTo>
                <a:close/>
              </a:path>
            </a:pathLst>
          </a:custGeom>
          <a:solidFill>
            <a:srgbClr val="DAE2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75" name="Freeform 6"/>
          <p:cNvSpPr>
            <a:spLocks noEditPoints="1"/>
          </p:cNvSpPr>
          <p:nvPr/>
        </p:nvSpPr>
        <p:spPr bwMode="auto">
          <a:xfrm>
            <a:off x="490594" y="2934792"/>
            <a:ext cx="8120006" cy="2426516"/>
          </a:xfrm>
          <a:custGeom>
            <a:avLst/>
            <a:gdLst>
              <a:gd name="T0" fmla="*/ 4896 w 4896"/>
              <a:gd name="T1" fmla="*/ 1332 h 1332"/>
              <a:gd name="T2" fmla="*/ 3608 w 4896"/>
              <a:gd name="T3" fmla="*/ 1184 h 1332"/>
              <a:gd name="T4" fmla="*/ 3608 w 4896"/>
              <a:gd name="T5" fmla="*/ 1332 h 1332"/>
              <a:gd name="T6" fmla="*/ 3608 w 4896"/>
              <a:gd name="T7" fmla="*/ 1184 h 1332"/>
              <a:gd name="T8" fmla="*/ 2884 w 4896"/>
              <a:gd name="T9" fmla="*/ 1184 h 1332"/>
              <a:gd name="T10" fmla="*/ 2884 w 4896"/>
              <a:gd name="T11" fmla="*/ 1332 h 1332"/>
              <a:gd name="T12" fmla="*/ 1441 w 4896"/>
              <a:gd name="T13" fmla="*/ 1184 h 1332"/>
              <a:gd name="T14" fmla="*/ 1441 w 4896"/>
              <a:gd name="T15" fmla="*/ 1332 h 1332"/>
              <a:gd name="T16" fmla="*/ 1441 w 4896"/>
              <a:gd name="T17" fmla="*/ 1184 h 1332"/>
              <a:gd name="T18" fmla="*/ 625 w 4896"/>
              <a:gd name="T19" fmla="*/ 1184 h 1332"/>
              <a:gd name="T20" fmla="*/ 625 w 4896"/>
              <a:gd name="T21" fmla="*/ 1332 h 1332"/>
              <a:gd name="T22" fmla="*/ 4192 w 4896"/>
              <a:gd name="T23" fmla="*/ 888 h 1332"/>
              <a:gd name="T24" fmla="*/ 4192 w 4896"/>
              <a:gd name="T25" fmla="*/ 1036 h 1332"/>
              <a:gd name="T26" fmla="*/ 4192 w 4896"/>
              <a:gd name="T27" fmla="*/ 888 h 1332"/>
              <a:gd name="T28" fmla="*/ 3608 w 4896"/>
              <a:gd name="T29" fmla="*/ 888 h 1332"/>
              <a:gd name="T30" fmla="*/ 3608 w 4896"/>
              <a:gd name="T31" fmla="*/ 1036 h 1332"/>
              <a:gd name="T32" fmla="*/ 2106 w 4896"/>
              <a:gd name="T33" fmla="*/ 888 h 1332"/>
              <a:gd name="T34" fmla="*/ 2106 w 4896"/>
              <a:gd name="T35" fmla="*/ 1036 h 1332"/>
              <a:gd name="T36" fmla="*/ 2106 w 4896"/>
              <a:gd name="T37" fmla="*/ 888 h 1332"/>
              <a:gd name="T38" fmla="*/ 1441 w 4896"/>
              <a:gd name="T39" fmla="*/ 888 h 1332"/>
              <a:gd name="T40" fmla="*/ 1441 w 4896"/>
              <a:gd name="T41" fmla="*/ 1036 h 1332"/>
              <a:gd name="T42" fmla="*/ 0 w 4896"/>
              <a:gd name="T43" fmla="*/ 888 h 1332"/>
              <a:gd name="T44" fmla="*/ 0 w 4896"/>
              <a:gd name="T45" fmla="*/ 1036 h 1332"/>
              <a:gd name="T46" fmla="*/ 4896 w 4896"/>
              <a:gd name="T47" fmla="*/ 592 h 1332"/>
              <a:gd name="T48" fmla="*/ 4192 w 4896"/>
              <a:gd name="T49" fmla="*/ 592 h 1332"/>
              <a:gd name="T50" fmla="*/ 4192 w 4896"/>
              <a:gd name="T51" fmla="*/ 740 h 1332"/>
              <a:gd name="T52" fmla="*/ 2884 w 4896"/>
              <a:gd name="T53" fmla="*/ 592 h 1332"/>
              <a:gd name="T54" fmla="*/ 2884 w 4896"/>
              <a:gd name="T55" fmla="*/ 740 h 1332"/>
              <a:gd name="T56" fmla="*/ 2884 w 4896"/>
              <a:gd name="T57" fmla="*/ 592 h 1332"/>
              <a:gd name="T58" fmla="*/ 2106 w 4896"/>
              <a:gd name="T59" fmla="*/ 592 h 1332"/>
              <a:gd name="T60" fmla="*/ 2106 w 4896"/>
              <a:gd name="T61" fmla="*/ 740 h 1332"/>
              <a:gd name="T62" fmla="*/ 625 w 4896"/>
              <a:gd name="T63" fmla="*/ 592 h 1332"/>
              <a:gd name="T64" fmla="*/ 625 w 4896"/>
              <a:gd name="T65" fmla="*/ 740 h 1332"/>
              <a:gd name="T66" fmla="*/ 625 w 4896"/>
              <a:gd name="T67" fmla="*/ 592 h 1332"/>
              <a:gd name="T68" fmla="*/ 0 w 4896"/>
              <a:gd name="T69" fmla="*/ 592 h 1332"/>
              <a:gd name="T70" fmla="*/ 4896 w 4896"/>
              <a:gd name="T71" fmla="*/ 444 h 1332"/>
              <a:gd name="T72" fmla="*/ 3608 w 4896"/>
              <a:gd name="T73" fmla="*/ 296 h 1332"/>
              <a:gd name="T74" fmla="*/ 3608 w 4896"/>
              <a:gd name="T75" fmla="*/ 444 h 1332"/>
              <a:gd name="T76" fmla="*/ 3608 w 4896"/>
              <a:gd name="T77" fmla="*/ 296 h 1332"/>
              <a:gd name="T78" fmla="*/ 2884 w 4896"/>
              <a:gd name="T79" fmla="*/ 296 h 1332"/>
              <a:gd name="T80" fmla="*/ 2884 w 4896"/>
              <a:gd name="T81" fmla="*/ 444 h 1332"/>
              <a:gd name="T82" fmla="*/ 1441 w 4896"/>
              <a:gd name="T83" fmla="*/ 296 h 1332"/>
              <a:gd name="T84" fmla="*/ 1441 w 4896"/>
              <a:gd name="T85" fmla="*/ 444 h 1332"/>
              <a:gd name="T86" fmla="*/ 1441 w 4896"/>
              <a:gd name="T87" fmla="*/ 296 h 1332"/>
              <a:gd name="T88" fmla="*/ 625 w 4896"/>
              <a:gd name="T89" fmla="*/ 296 h 1332"/>
              <a:gd name="T90" fmla="*/ 625 w 4896"/>
              <a:gd name="T91" fmla="*/ 444 h 1332"/>
              <a:gd name="T92" fmla="*/ 4192 w 4896"/>
              <a:gd name="T93" fmla="*/ 0 h 1332"/>
              <a:gd name="T94" fmla="*/ 4192 w 4896"/>
              <a:gd name="T95" fmla="*/ 148 h 1332"/>
              <a:gd name="T96" fmla="*/ 4192 w 4896"/>
              <a:gd name="T97" fmla="*/ 0 h 1332"/>
              <a:gd name="T98" fmla="*/ 3608 w 4896"/>
              <a:gd name="T99" fmla="*/ 0 h 1332"/>
              <a:gd name="T100" fmla="*/ 3608 w 4896"/>
              <a:gd name="T101" fmla="*/ 148 h 1332"/>
              <a:gd name="T102" fmla="*/ 2106 w 4896"/>
              <a:gd name="T103" fmla="*/ 0 h 1332"/>
              <a:gd name="T104" fmla="*/ 2106 w 4896"/>
              <a:gd name="T105" fmla="*/ 148 h 1332"/>
              <a:gd name="T106" fmla="*/ 2106 w 4896"/>
              <a:gd name="T107" fmla="*/ 0 h 1332"/>
              <a:gd name="T108" fmla="*/ 1441 w 4896"/>
              <a:gd name="T109" fmla="*/ 0 h 1332"/>
              <a:gd name="T110" fmla="*/ 1441 w 4896"/>
              <a:gd name="T111" fmla="*/ 148 h 1332"/>
              <a:gd name="T112" fmla="*/ 0 w 4896"/>
              <a:gd name="T113" fmla="*/ 0 h 1332"/>
              <a:gd name="T114" fmla="*/ 0 w 4896"/>
              <a:gd name="T115" fmla="*/ 148 h 1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896" h="1332">
                <a:moveTo>
                  <a:pt x="4192" y="1184"/>
                </a:moveTo>
                <a:lnTo>
                  <a:pt x="4896" y="1184"/>
                </a:lnTo>
                <a:lnTo>
                  <a:pt x="4896" y="1332"/>
                </a:lnTo>
                <a:lnTo>
                  <a:pt x="4192" y="1332"/>
                </a:lnTo>
                <a:lnTo>
                  <a:pt x="4192" y="1184"/>
                </a:lnTo>
                <a:close/>
                <a:moveTo>
                  <a:pt x="3608" y="1184"/>
                </a:moveTo>
                <a:lnTo>
                  <a:pt x="4192" y="1184"/>
                </a:lnTo>
                <a:lnTo>
                  <a:pt x="4192" y="1332"/>
                </a:lnTo>
                <a:lnTo>
                  <a:pt x="3608" y="1332"/>
                </a:lnTo>
                <a:lnTo>
                  <a:pt x="3608" y="1184"/>
                </a:lnTo>
                <a:close/>
                <a:moveTo>
                  <a:pt x="2884" y="1184"/>
                </a:moveTo>
                <a:lnTo>
                  <a:pt x="3608" y="1184"/>
                </a:lnTo>
                <a:lnTo>
                  <a:pt x="3608" y="1332"/>
                </a:lnTo>
                <a:lnTo>
                  <a:pt x="2884" y="1332"/>
                </a:lnTo>
                <a:lnTo>
                  <a:pt x="2884" y="1184"/>
                </a:lnTo>
                <a:close/>
                <a:moveTo>
                  <a:pt x="2106" y="1184"/>
                </a:moveTo>
                <a:lnTo>
                  <a:pt x="2884" y="1184"/>
                </a:lnTo>
                <a:lnTo>
                  <a:pt x="2884" y="1332"/>
                </a:lnTo>
                <a:lnTo>
                  <a:pt x="2106" y="1332"/>
                </a:lnTo>
                <a:lnTo>
                  <a:pt x="2106" y="1184"/>
                </a:lnTo>
                <a:close/>
                <a:moveTo>
                  <a:pt x="1441" y="1184"/>
                </a:moveTo>
                <a:lnTo>
                  <a:pt x="2106" y="1184"/>
                </a:lnTo>
                <a:lnTo>
                  <a:pt x="2106" y="1332"/>
                </a:lnTo>
                <a:lnTo>
                  <a:pt x="1441" y="1332"/>
                </a:lnTo>
                <a:lnTo>
                  <a:pt x="1441" y="1184"/>
                </a:lnTo>
                <a:close/>
                <a:moveTo>
                  <a:pt x="625" y="1184"/>
                </a:moveTo>
                <a:lnTo>
                  <a:pt x="1441" y="1184"/>
                </a:lnTo>
                <a:lnTo>
                  <a:pt x="1441" y="1332"/>
                </a:lnTo>
                <a:lnTo>
                  <a:pt x="625" y="1332"/>
                </a:lnTo>
                <a:lnTo>
                  <a:pt x="625" y="1184"/>
                </a:lnTo>
                <a:close/>
                <a:moveTo>
                  <a:pt x="0" y="1184"/>
                </a:moveTo>
                <a:lnTo>
                  <a:pt x="625" y="1184"/>
                </a:lnTo>
                <a:lnTo>
                  <a:pt x="625" y="1332"/>
                </a:lnTo>
                <a:lnTo>
                  <a:pt x="0" y="1332"/>
                </a:lnTo>
                <a:lnTo>
                  <a:pt x="0" y="1184"/>
                </a:lnTo>
                <a:close/>
                <a:moveTo>
                  <a:pt x="4192" y="888"/>
                </a:moveTo>
                <a:lnTo>
                  <a:pt x="4896" y="888"/>
                </a:lnTo>
                <a:lnTo>
                  <a:pt x="4896" y="1036"/>
                </a:lnTo>
                <a:lnTo>
                  <a:pt x="4192" y="1036"/>
                </a:lnTo>
                <a:lnTo>
                  <a:pt x="4192" y="888"/>
                </a:lnTo>
                <a:close/>
                <a:moveTo>
                  <a:pt x="3608" y="888"/>
                </a:moveTo>
                <a:lnTo>
                  <a:pt x="4192" y="888"/>
                </a:lnTo>
                <a:lnTo>
                  <a:pt x="4192" y="1036"/>
                </a:lnTo>
                <a:lnTo>
                  <a:pt x="3608" y="1036"/>
                </a:lnTo>
                <a:lnTo>
                  <a:pt x="3608" y="888"/>
                </a:lnTo>
                <a:close/>
                <a:moveTo>
                  <a:pt x="2884" y="888"/>
                </a:moveTo>
                <a:lnTo>
                  <a:pt x="3608" y="888"/>
                </a:lnTo>
                <a:lnTo>
                  <a:pt x="3608" y="1036"/>
                </a:lnTo>
                <a:lnTo>
                  <a:pt x="2884" y="1036"/>
                </a:lnTo>
                <a:lnTo>
                  <a:pt x="2884" y="888"/>
                </a:lnTo>
                <a:close/>
                <a:moveTo>
                  <a:pt x="2106" y="888"/>
                </a:moveTo>
                <a:lnTo>
                  <a:pt x="2884" y="888"/>
                </a:lnTo>
                <a:lnTo>
                  <a:pt x="2884" y="1036"/>
                </a:lnTo>
                <a:lnTo>
                  <a:pt x="2106" y="1036"/>
                </a:lnTo>
                <a:lnTo>
                  <a:pt x="2106" y="888"/>
                </a:lnTo>
                <a:close/>
                <a:moveTo>
                  <a:pt x="1441" y="888"/>
                </a:moveTo>
                <a:lnTo>
                  <a:pt x="2106" y="888"/>
                </a:lnTo>
                <a:lnTo>
                  <a:pt x="2106" y="1036"/>
                </a:lnTo>
                <a:lnTo>
                  <a:pt x="1441" y="1036"/>
                </a:lnTo>
                <a:lnTo>
                  <a:pt x="1441" y="888"/>
                </a:lnTo>
                <a:close/>
                <a:moveTo>
                  <a:pt x="625" y="888"/>
                </a:moveTo>
                <a:lnTo>
                  <a:pt x="1441" y="888"/>
                </a:lnTo>
                <a:lnTo>
                  <a:pt x="1441" y="1036"/>
                </a:lnTo>
                <a:lnTo>
                  <a:pt x="625" y="1036"/>
                </a:lnTo>
                <a:lnTo>
                  <a:pt x="625" y="888"/>
                </a:lnTo>
                <a:close/>
                <a:moveTo>
                  <a:pt x="0" y="888"/>
                </a:moveTo>
                <a:lnTo>
                  <a:pt x="625" y="888"/>
                </a:lnTo>
                <a:lnTo>
                  <a:pt x="625" y="1036"/>
                </a:lnTo>
                <a:lnTo>
                  <a:pt x="0" y="1036"/>
                </a:lnTo>
                <a:lnTo>
                  <a:pt x="0" y="888"/>
                </a:lnTo>
                <a:close/>
                <a:moveTo>
                  <a:pt x="4192" y="592"/>
                </a:moveTo>
                <a:lnTo>
                  <a:pt x="4896" y="592"/>
                </a:lnTo>
                <a:lnTo>
                  <a:pt x="4896" y="740"/>
                </a:lnTo>
                <a:lnTo>
                  <a:pt x="4192" y="740"/>
                </a:lnTo>
                <a:lnTo>
                  <a:pt x="4192" y="592"/>
                </a:lnTo>
                <a:close/>
                <a:moveTo>
                  <a:pt x="3608" y="592"/>
                </a:moveTo>
                <a:lnTo>
                  <a:pt x="4192" y="592"/>
                </a:lnTo>
                <a:lnTo>
                  <a:pt x="4192" y="740"/>
                </a:lnTo>
                <a:lnTo>
                  <a:pt x="3608" y="740"/>
                </a:lnTo>
                <a:lnTo>
                  <a:pt x="3608" y="592"/>
                </a:lnTo>
                <a:close/>
                <a:moveTo>
                  <a:pt x="2884" y="592"/>
                </a:moveTo>
                <a:lnTo>
                  <a:pt x="3608" y="592"/>
                </a:lnTo>
                <a:lnTo>
                  <a:pt x="3608" y="740"/>
                </a:lnTo>
                <a:lnTo>
                  <a:pt x="2884" y="740"/>
                </a:lnTo>
                <a:lnTo>
                  <a:pt x="2884" y="592"/>
                </a:lnTo>
                <a:close/>
                <a:moveTo>
                  <a:pt x="2106" y="592"/>
                </a:moveTo>
                <a:lnTo>
                  <a:pt x="2884" y="592"/>
                </a:lnTo>
                <a:lnTo>
                  <a:pt x="2884" y="740"/>
                </a:lnTo>
                <a:lnTo>
                  <a:pt x="2106" y="740"/>
                </a:lnTo>
                <a:lnTo>
                  <a:pt x="2106" y="592"/>
                </a:lnTo>
                <a:close/>
                <a:moveTo>
                  <a:pt x="1441" y="592"/>
                </a:moveTo>
                <a:lnTo>
                  <a:pt x="2106" y="592"/>
                </a:lnTo>
                <a:lnTo>
                  <a:pt x="2106" y="740"/>
                </a:lnTo>
                <a:lnTo>
                  <a:pt x="1441" y="740"/>
                </a:lnTo>
                <a:lnTo>
                  <a:pt x="1441" y="592"/>
                </a:lnTo>
                <a:close/>
                <a:moveTo>
                  <a:pt x="625" y="592"/>
                </a:moveTo>
                <a:lnTo>
                  <a:pt x="1441" y="592"/>
                </a:lnTo>
                <a:lnTo>
                  <a:pt x="1441" y="740"/>
                </a:lnTo>
                <a:lnTo>
                  <a:pt x="625" y="740"/>
                </a:lnTo>
                <a:lnTo>
                  <a:pt x="625" y="592"/>
                </a:lnTo>
                <a:close/>
                <a:moveTo>
                  <a:pt x="0" y="592"/>
                </a:moveTo>
                <a:lnTo>
                  <a:pt x="625" y="592"/>
                </a:lnTo>
                <a:lnTo>
                  <a:pt x="625" y="740"/>
                </a:lnTo>
                <a:lnTo>
                  <a:pt x="0" y="740"/>
                </a:lnTo>
                <a:lnTo>
                  <a:pt x="0" y="592"/>
                </a:lnTo>
                <a:close/>
                <a:moveTo>
                  <a:pt x="4192" y="296"/>
                </a:moveTo>
                <a:lnTo>
                  <a:pt x="4896" y="296"/>
                </a:lnTo>
                <a:lnTo>
                  <a:pt x="4896" y="444"/>
                </a:lnTo>
                <a:lnTo>
                  <a:pt x="4192" y="444"/>
                </a:lnTo>
                <a:lnTo>
                  <a:pt x="4192" y="296"/>
                </a:lnTo>
                <a:close/>
                <a:moveTo>
                  <a:pt x="3608" y="296"/>
                </a:moveTo>
                <a:lnTo>
                  <a:pt x="4192" y="296"/>
                </a:lnTo>
                <a:lnTo>
                  <a:pt x="4192" y="444"/>
                </a:lnTo>
                <a:lnTo>
                  <a:pt x="3608" y="444"/>
                </a:lnTo>
                <a:lnTo>
                  <a:pt x="3608" y="296"/>
                </a:lnTo>
                <a:close/>
                <a:moveTo>
                  <a:pt x="2884" y="296"/>
                </a:moveTo>
                <a:lnTo>
                  <a:pt x="3608" y="296"/>
                </a:lnTo>
                <a:lnTo>
                  <a:pt x="3608" y="444"/>
                </a:lnTo>
                <a:lnTo>
                  <a:pt x="2884" y="444"/>
                </a:lnTo>
                <a:lnTo>
                  <a:pt x="2884" y="296"/>
                </a:lnTo>
                <a:close/>
                <a:moveTo>
                  <a:pt x="2106" y="296"/>
                </a:moveTo>
                <a:lnTo>
                  <a:pt x="2884" y="296"/>
                </a:lnTo>
                <a:lnTo>
                  <a:pt x="2884" y="444"/>
                </a:lnTo>
                <a:lnTo>
                  <a:pt x="2106" y="444"/>
                </a:lnTo>
                <a:lnTo>
                  <a:pt x="2106" y="296"/>
                </a:lnTo>
                <a:close/>
                <a:moveTo>
                  <a:pt x="1441" y="296"/>
                </a:moveTo>
                <a:lnTo>
                  <a:pt x="2106" y="296"/>
                </a:lnTo>
                <a:lnTo>
                  <a:pt x="2106" y="444"/>
                </a:lnTo>
                <a:lnTo>
                  <a:pt x="1441" y="444"/>
                </a:lnTo>
                <a:lnTo>
                  <a:pt x="1441" y="296"/>
                </a:lnTo>
                <a:close/>
                <a:moveTo>
                  <a:pt x="625" y="296"/>
                </a:moveTo>
                <a:lnTo>
                  <a:pt x="1441" y="296"/>
                </a:lnTo>
                <a:lnTo>
                  <a:pt x="1441" y="444"/>
                </a:lnTo>
                <a:lnTo>
                  <a:pt x="625" y="444"/>
                </a:lnTo>
                <a:lnTo>
                  <a:pt x="625" y="296"/>
                </a:lnTo>
                <a:close/>
                <a:moveTo>
                  <a:pt x="0" y="296"/>
                </a:moveTo>
                <a:lnTo>
                  <a:pt x="625" y="296"/>
                </a:lnTo>
                <a:lnTo>
                  <a:pt x="625" y="444"/>
                </a:lnTo>
                <a:lnTo>
                  <a:pt x="0" y="444"/>
                </a:lnTo>
                <a:lnTo>
                  <a:pt x="0" y="296"/>
                </a:lnTo>
                <a:close/>
                <a:moveTo>
                  <a:pt x="4192" y="0"/>
                </a:moveTo>
                <a:lnTo>
                  <a:pt x="4896" y="0"/>
                </a:lnTo>
                <a:lnTo>
                  <a:pt x="4896" y="148"/>
                </a:lnTo>
                <a:lnTo>
                  <a:pt x="4192" y="148"/>
                </a:lnTo>
                <a:lnTo>
                  <a:pt x="4192" y="0"/>
                </a:lnTo>
                <a:close/>
                <a:moveTo>
                  <a:pt x="3608" y="0"/>
                </a:moveTo>
                <a:lnTo>
                  <a:pt x="4192" y="0"/>
                </a:lnTo>
                <a:lnTo>
                  <a:pt x="4192" y="148"/>
                </a:lnTo>
                <a:lnTo>
                  <a:pt x="3608" y="148"/>
                </a:lnTo>
                <a:lnTo>
                  <a:pt x="3608" y="0"/>
                </a:lnTo>
                <a:close/>
                <a:moveTo>
                  <a:pt x="2884" y="0"/>
                </a:moveTo>
                <a:lnTo>
                  <a:pt x="3608" y="0"/>
                </a:lnTo>
                <a:lnTo>
                  <a:pt x="3608" y="148"/>
                </a:lnTo>
                <a:lnTo>
                  <a:pt x="2884" y="148"/>
                </a:lnTo>
                <a:lnTo>
                  <a:pt x="2884" y="0"/>
                </a:lnTo>
                <a:close/>
                <a:moveTo>
                  <a:pt x="2106" y="0"/>
                </a:moveTo>
                <a:lnTo>
                  <a:pt x="2884" y="0"/>
                </a:lnTo>
                <a:lnTo>
                  <a:pt x="2884" y="148"/>
                </a:lnTo>
                <a:lnTo>
                  <a:pt x="2106" y="148"/>
                </a:lnTo>
                <a:lnTo>
                  <a:pt x="2106" y="0"/>
                </a:lnTo>
                <a:close/>
                <a:moveTo>
                  <a:pt x="1441" y="0"/>
                </a:moveTo>
                <a:lnTo>
                  <a:pt x="2106" y="0"/>
                </a:lnTo>
                <a:lnTo>
                  <a:pt x="2106" y="148"/>
                </a:lnTo>
                <a:lnTo>
                  <a:pt x="1441" y="148"/>
                </a:lnTo>
                <a:lnTo>
                  <a:pt x="1441" y="0"/>
                </a:lnTo>
                <a:close/>
                <a:moveTo>
                  <a:pt x="625" y="0"/>
                </a:moveTo>
                <a:lnTo>
                  <a:pt x="1441" y="0"/>
                </a:lnTo>
                <a:lnTo>
                  <a:pt x="1441" y="148"/>
                </a:lnTo>
                <a:lnTo>
                  <a:pt x="625" y="148"/>
                </a:lnTo>
                <a:lnTo>
                  <a:pt x="625" y="0"/>
                </a:lnTo>
                <a:close/>
                <a:moveTo>
                  <a:pt x="0" y="0"/>
                </a:moveTo>
                <a:lnTo>
                  <a:pt x="625" y="0"/>
                </a:lnTo>
                <a:lnTo>
                  <a:pt x="625" y="148"/>
                </a:lnTo>
                <a:lnTo>
                  <a:pt x="0" y="148"/>
                </a:lnTo>
                <a:lnTo>
                  <a:pt x="0" y="0"/>
                </a:lnTo>
                <a:close/>
              </a:path>
            </a:pathLst>
          </a:custGeom>
          <a:solidFill>
            <a:srgbClr val="E9F7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76" name="Freeform 7"/>
          <p:cNvSpPr>
            <a:spLocks noEditPoints="1"/>
          </p:cNvSpPr>
          <p:nvPr/>
        </p:nvSpPr>
        <p:spPr bwMode="auto">
          <a:xfrm>
            <a:off x="490594" y="3204405"/>
            <a:ext cx="8120006" cy="2426516"/>
          </a:xfrm>
          <a:custGeom>
            <a:avLst/>
            <a:gdLst>
              <a:gd name="T0" fmla="*/ 4896 w 4896"/>
              <a:gd name="T1" fmla="*/ 1332 h 1332"/>
              <a:gd name="T2" fmla="*/ 3608 w 4896"/>
              <a:gd name="T3" fmla="*/ 1184 h 1332"/>
              <a:gd name="T4" fmla="*/ 3608 w 4896"/>
              <a:gd name="T5" fmla="*/ 1332 h 1332"/>
              <a:gd name="T6" fmla="*/ 3608 w 4896"/>
              <a:gd name="T7" fmla="*/ 1184 h 1332"/>
              <a:gd name="T8" fmla="*/ 2884 w 4896"/>
              <a:gd name="T9" fmla="*/ 1184 h 1332"/>
              <a:gd name="T10" fmla="*/ 2884 w 4896"/>
              <a:gd name="T11" fmla="*/ 1332 h 1332"/>
              <a:gd name="T12" fmla="*/ 1441 w 4896"/>
              <a:gd name="T13" fmla="*/ 1184 h 1332"/>
              <a:gd name="T14" fmla="*/ 1441 w 4896"/>
              <a:gd name="T15" fmla="*/ 1332 h 1332"/>
              <a:gd name="T16" fmla="*/ 1441 w 4896"/>
              <a:gd name="T17" fmla="*/ 1184 h 1332"/>
              <a:gd name="T18" fmla="*/ 625 w 4896"/>
              <a:gd name="T19" fmla="*/ 1184 h 1332"/>
              <a:gd name="T20" fmla="*/ 625 w 4896"/>
              <a:gd name="T21" fmla="*/ 1332 h 1332"/>
              <a:gd name="T22" fmla="*/ 4192 w 4896"/>
              <a:gd name="T23" fmla="*/ 888 h 1332"/>
              <a:gd name="T24" fmla="*/ 4192 w 4896"/>
              <a:gd name="T25" fmla="*/ 1036 h 1332"/>
              <a:gd name="T26" fmla="*/ 4192 w 4896"/>
              <a:gd name="T27" fmla="*/ 888 h 1332"/>
              <a:gd name="T28" fmla="*/ 3608 w 4896"/>
              <a:gd name="T29" fmla="*/ 888 h 1332"/>
              <a:gd name="T30" fmla="*/ 3608 w 4896"/>
              <a:gd name="T31" fmla="*/ 1036 h 1332"/>
              <a:gd name="T32" fmla="*/ 2106 w 4896"/>
              <a:gd name="T33" fmla="*/ 888 h 1332"/>
              <a:gd name="T34" fmla="*/ 2106 w 4896"/>
              <a:gd name="T35" fmla="*/ 1036 h 1332"/>
              <a:gd name="T36" fmla="*/ 2106 w 4896"/>
              <a:gd name="T37" fmla="*/ 888 h 1332"/>
              <a:gd name="T38" fmla="*/ 1441 w 4896"/>
              <a:gd name="T39" fmla="*/ 888 h 1332"/>
              <a:gd name="T40" fmla="*/ 1441 w 4896"/>
              <a:gd name="T41" fmla="*/ 1036 h 1332"/>
              <a:gd name="T42" fmla="*/ 0 w 4896"/>
              <a:gd name="T43" fmla="*/ 888 h 1332"/>
              <a:gd name="T44" fmla="*/ 0 w 4896"/>
              <a:gd name="T45" fmla="*/ 1036 h 1332"/>
              <a:gd name="T46" fmla="*/ 4896 w 4896"/>
              <a:gd name="T47" fmla="*/ 592 h 1332"/>
              <a:gd name="T48" fmla="*/ 4192 w 4896"/>
              <a:gd name="T49" fmla="*/ 592 h 1332"/>
              <a:gd name="T50" fmla="*/ 4192 w 4896"/>
              <a:gd name="T51" fmla="*/ 740 h 1332"/>
              <a:gd name="T52" fmla="*/ 2884 w 4896"/>
              <a:gd name="T53" fmla="*/ 592 h 1332"/>
              <a:gd name="T54" fmla="*/ 2884 w 4896"/>
              <a:gd name="T55" fmla="*/ 740 h 1332"/>
              <a:gd name="T56" fmla="*/ 2884 w 4896"/>
              <a:gd name="T57" fmla="*/ 592 h 1332"/>
              <a:gd name="T58" fmla="*/ 2106 w 4896"/>
              <a:gd name="T59" fmla="*/ 592 h 1332"/>
              <a:gd name="T60" fmla="*/ 2106 w 4896"/>
              <a:gd name="T61" fmla="*/ 740 h 1332"/>
              <a:gd name="T62" fmla="*/ 625 w 4896"/>
              <a:gd name="T63" fmla="*/ 592 h 1332"/>
              <a:gd name="T64" fmla="*/ 625 w 4896"/>
              <a:gd name="T65" fmla="*/ 740 h 1332"/>
              <a:gd name="T66" fmla="*/ 625 w 4896"/>
              <a:gd name="T67" fmla="*/ 592 h 1332"/>
              <a:gd name="T68" fmla="*/ 0 w 4896"/>
              <a:gd name="T69" fmla="*/ 592 h 1332"/>
              <a:gd name="T70" fmla="*/ 4896 w 4896"/>
              <a:gd name="T71" fmla="*/ 444 h 1332"/>
              <a:gd name="T72" fmla="*/ 3608 w 4896"/>
              <a:gd name="T73" fmla="*/ 296 h 1332"/>
              <a:gd name="T74" fmla="*/ 3608 w 4896"/>
              <a:gd name="T75" fmla="*/ 444 h 1332"/>
              <a:gd name="T76" fmla="*/ 3608 w 4896"/>
              <a:gd name="T77" fmla="*/ 296 h 1332"/>
              <a:gd name="T78" fmla="*/ 2884 w 4896"/>
              <a:gd name="T79" fmla="*/ 296 h 1332"/>
              <a:gd name="T80" fmla="*/ 2884 w 4896"/>
              <a:gd name="T81" fmla="*/ 444 h 1332"/>
              <a:gd name="T82" fmla="*/ 1441 w 4896"/>
              <a:gd name="T83" fmla="*/ 296 h 1332"/>
              <a:gd name="T84" fmla="*/ 1441 w 4896"/>
              <a:gd name="T85" fmla="*/ 444 h 1332"/>
              <a:gd name="T86" fmla="*/ 1441 w 4896"/>
              <a:gd name="T87" fmla="*/ 296 h 1332"/>
              <a:gd name="T88" fmla="*/ 625 w 4896"/>
              <a:gd name="T89" fmla="*/ 296 h 1332"/>
              <a:gd name="T90" fmla="*/ 625 w 4896"/>
              <a:gd name="T91" fmla="*/ 444 h 1332"/>
              <a:gd name="T92" fmla="*/ 4192 w 4896"/>
              <a:gd name="T93" fmla="*/ 0 h 1332"/>
              <a:gd name="T94" fmla="*/ 4192 w 4896"/>
              <a:gd name="T95" fmla="*/ 148 h 1332"/>
              <a:gd name="T96" fmla="*/ 4192 w 4896"/>
              <a:gd name="T97" fmla="*/ 0 h 1332"/>
              <a:gd name="T98" fmla="*/ 3608 w 4896"/>
              <a:gd name="T99" fmla="*/ 0 h 1332"/>
              <a:gd name="T100" fmla="*/ 3608 w 4896"/>
              <a:gd name="T101" fmla="*/ 148 h 1332"/>
              <a:gd name="T102" fmla="*/ 2106 w 4896"/>
              <a:gd name="T103" fmla="*/ 0 h 1332"/>
              <a:gd name="T104" fmla="*/ 2106 w 4896"/>
              <a:gd name="T105" fmla="*/ 148 h 1332"/>
              <a:gd name="T106" fmla="*/ 2106 w 4896"/>
              <a:gd name="T107" fmla="*/ 0 h 1332"/>
              <a:gd name="T108" fmla="*/ 1441 w 4896"/>
              <a:gd name="T109" fmla="*/ 0 h 1332"/>
              <a:gd name="T110" fmla="*/ 1441 w 4896"/>
              <a:gd name="T111" fmla="*/ 148 h 1332"/>
              <a:gd name="T112" fmla="*/ 0 w 4896"/>
              <a:gd name="T113" fmla="*/ 0 h 1332"/>
              <a:gd name="T114" fmla="*/ 0 w 4896"/>
              <a:gd name="T115" fmla="*/ 148 h 1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896" h="1332">
                <a:moveTo>
                  <a:pt x="4192" y="1184"/>
                </a:moveTo>
                <a:lnTo>
                  <a:pt x="4896" y="1184"/>
                </a:lnTo>
                <a:lnTo>
                  <a:pt x="4896" y="1332"/>
                </a:lnTo>
                <a:lnTo>
                  <a:pt x="4192" y="1332"/>
                </a:lnTo>
                <a:lnTo>
                  <a:pt x="4192" y="1184"/>
                </a:lnTo>
                <a:close/>
                <a:moveTo>
                  <a:pt x="3608" y="1184"/>
                </a:moveTo>
                <a:lnTo>
                  <a:pt x="4192" y="1184"/>
                </a:lnTo>
                <a:lnTo>
                  <a:pt x="4192" y="1332"/>
                </a:lnTo>
                <a:lnTo>
                  <a:pt x="3608" y="1332"/>
                </a:lnTo>
                <a:lnTo>
                  <a:pt x="3608" y="1184"/>
                </a:lnTo>
                <a:close/>
                <a:moveTo>
                  <a:pt x="2884" y="1184"/>
                </a:moveTo>
                <a:lnTo>
                  <a:pt x="3608" y="1184"/>
                </a:lnTo>
                <a:lnTo>
                  <a:pt x="3608" y="1332"/>
                </a:lnTo>
                <a:lnTo>
                  <a:pt x="2884" y="1332"/>
                </a:lnTo>
                <a:lnTo>
                  <a:pt x="2884" y="1184"/>
                </a:lnTo>
                <a:close/>
                <a:moveTo>
                  <a:pt x="2106" y="1184"/>
                </a:moveTo>
                <a:lnTo>
                  <a:pt x="2884" y="1184"/>
                </a:lnTo>
                <a:lnTo>
                  <a:pt x="2884" y="1332"/>
                </a:lnTo>
                <a:lnTo>
                  <a:pt x="2106" y="1332"/>
                </a:lnTo>
                <a:lnTo>
                  <a:pt x="2106" y="1184"/>
                </a:lnTo>
                <a:close/>
                <a:moveTo>
                  <a:pt x="1441" y="1184"/>
                </a:moveTo>
                <a:lnTo>
                  <a:pt x="2106" y="1184"/>
                </a:lnTo>
                <a:lnTo>
                  <a:pt x="2106" y="1332"/>
                </a:lnTo>
                <a:lnTo>
                  <a:pt x="1441" y="1332"/>
                </a:lnTo>
                <a:lnTo>
                  <a:pt x="1441" y="1184"/>
                </a:lnTo>
                <a:close/>
                <a:moveTo>
                  <a:pt x="625" y="1184"/>
                </a:moveTo>
                <a:lnTo>
                  <a:pt x="1441" y="1184"/>
                </a:lnTo>
                <a:lnTo>
                  <a:pt x="1441" y="1332"/>
                </a:lnTo>
                <a:lnTo>
                  <a:pt x="625" y="1332"/>
                </a:lnTo>
                <a:lnTo>
                  <a:pt x="625" y="1184"/>
                </a:lnTo>
                <a:close/>
                <a:moveTo>
                  <a:pt x="0" y="1184"/>
                </a:moveTo>
                <a:lnTo>
                  <a:pt x="625" y="1184"/>
                </a:lnTo>
                <a:lnTo>
                  <a:pt x="625" y="1332"/>
                </a:lnTo>
                <a:lnTo>
                  <a:pt x="0" y="1332"/>
                </a:lnTo>
                <a:lnTo>
                  <a:pt x="0" y="1184"/>
                </a:lnTo>
                <a:close/>
                <a:moveTo>
                  <a:pt x="4192" y="888"/>
                </a:moveTo>
                <a:lnTo>
                  <a:pt x="4896" y="888"/>
                </a:lnTo>
                <a:lnTo>
                  <a:pt x="4896" y="1036"/>
                </a:lnTo>
                <a:lnTo>
                  <a:pt x="4192" y="1036"/>
                </a:lnTo>
                <a:lnTo>
                  <a:pt x="4192" y="888"/>
                </a:lnTo>
                <a:close/>
                <a:moveTo>
                  <a:pt x="3608" y="888"/>
                </a:moveTo>
                <a:lnTo>
                  <a:pt x="4192" y="888"/>
                </a:lnTo>
                <a:lnTo>
                  <a:pt x="4192" y="1036"/>
                </a:lnTo>
                <a:lnTo>
                  <a:pt x="3608" y="1036"/>
                </a:lnTo>
                <a:lnTo>
                  <a:pt x="3608" y="888"/>
                </a:lnTo>
                <a:close/>
                <a:moveTo>
                  <a:pt x="2884" y="888"/>
                </a:moveTo>
                <a:lnTo>
                  <a:pt x="3608" y="888"/>
                </a:lnTo>
                <a:lnTo>
                  <a:pt x="3608" y="1036"/>
                </a:lnTo>
                <a:lnTo>
                  <a:pt x="2884" y="1036"/>
                </a:lnTo>
                <a:lnTo>
                  <a:pt x="2884" y="888"/>
                </a:lnTo>
                <a:close/>
                <a:moveTo>
                  <a:pt x="2106" y="888"/>
                </a:moveTo>
                <a:lnTo>
                  <a:pt x="2884" y="888"/>
                </a:lnTo>
                <a:lnTo>
                  <a:pt x="2884" y="1036"/>
                </a:lnTo>
                <a:lnTo>
                  <a:pt x="2106" y="1036"/>
                </a:lnTo>
                <a:lnTo>
                  <a:pt x="2106" y="888"/>
                </a:lnTo>
                <a:close/>
                <a:moveTo>
                  <a:pt x="1441" y="888"/>
                </a:moveTo>
                <a:lnTo>
                  <a:pt x="2106" y="888"/>
                </a:lnTo>
                <a:lnTo>
                  <a:pt x="2106" y="1036"/>
                </a:lnTo>
                <a:lnTo>
                  <a:pt x="1441" y="1036"/>
                </a:lnTo>
                <a:lnTo>
                  <a:pt x="1441" y="888"/>
                </a:lnTo>
                <a:close/>
                <a:moveTo>
                  <a:pt x="625" y="888"/>
                </a:moveTo>
                <a:lnTo>
                  <a:pt x="1441" y="888"/>
                </a:lnTo>
                <a:lnTo>
                  <a:pt x="1441" y="1036"/>
                </a:lnTo>
                <a:lnTo>
                  <a:pt x="625" y="1036"/>
                </a:lnTo>
                <a:lnTo>
                  <a:pt x="625" y="888"/>
                </a:lnTo>
                <a:close/>
                <a:moveTo>
                  <a:pt x="0" y="888"/>
                </a:moveTo>
                <a:lnTo>
                  <a:pt x="625" y="888"/>
                </a:lnTo>
                <a:lnTo>
                  <a:pt x="625" y="1036"/>
                </a:lnTo>
                <a:lnTo>
                  <a:pt x="0" y="1036"/>
                </a:lnTo>
                <a:lnTo>
                  <a:pt x="0" y="888"/>
                </a:lnTo>
                <a:close/>
                <a:moveTo>
                  <a:pt x="4192" y="592"/>
                </a:moveTo>
                <a:lnTo>
                  <a:pt x="4896" y="592"/>
                </a:lnTo>
                <a:lnTo>
                  <a:pt x="4896" y="740"/>
                </a:lnTo>
                <a:lnTo>
                  <a:pt x="4192" y="740"/>
                </a:lnTo>
                <a:lnTo>
                  <a:pt x="4192" y="592"/>
                </a:lnTo>
                <a:close/>
                <a:moveTo>
                  <a:pt x="3608" y="592"/>
                </a:moveTo>
                <a:lnTo>
                  <a:pt x="4192" y="592"/>
                </a:lnTo>
                <a:lnTo>
                  <a:pt x="4192" y="740"/>
                </a:lnTo>
                <a:lnTo>
                  <a:pt x="3608" y="740"/>
                </a:lnTo>
                <a:lnTo>
                  <a:pt x="3608" y="592"/>
                </a:lnTo>
                <a:close/>
                <a:moveTo>
                  <a:pt x="2884" y="592"/>
                </a:moveTo>
                <a:lnTo>
                  <a:pt x="3608" y="592"/>
                </a:lnTo>
                <a:lnTo>
                  <a:pt x="3608" y="740"/>
                </a:lnTo>
                <a:lnTo>
                  <a:pt x="2884" y="740"/>
                </a:lnTo>
                <a:lnTo>
                  <a:pt x="2884" y="592"/>
                </a:lnTo>
                <a:close/>
                <a:moveTo>
                  <a:pt x="2106" y="592"/>
                </a:moveTo>
                <a:lnTo>
                  <a:pt x="2884" y="592"/>
                </a:lnTo>
                <a:lnTo>
                  <a:pt x="2884" y="740"/>
                </a:lnTo>
                <a:lnTo>
                  <a:pt x="2106" y="740"/>
                </a:lnTo>
                <a:lnTo>
                  <a:pt x="2106" y="592"/>
                </a:lnTo>
                <a:close/>
                <a:moveTo>
                  <a:pt x="1441" y="592"/>
                </a:moveTo>
                <a:lnTo>
                  <a:pt x="2106" y="592"/>
                </a:lnTo>
                <a:lnTo>
                  <a:pt x="2106" y="740"/>
                </a:lnTo>
                <a:lnTo>
                  <a:pt x="1441" y="740"/>
                </a:lnTo>
                <a:lnTo>
                  <a:pt x="1441" y="592"/>
                </a:lnTo>
                <a:close/>
                <a:moveTo>
                  <a:pt x="625" y="592"/>
                </a:moveTo>
                <a:lnTo>
                  <a:pt x="1441" y="592"/>
                </a:lnTo>
                <a:lnTo>
                  <a:pt x="1441" y="740"/>
                </a:lnTo>
                <a:lnTo>
                  <a:pt x="625" y="740"/>
                </a:lnTo>
                <a:lnTo>
                  <a:pt x="625" y="592"/>
                </a:lnTo>
                <a:close/>
                <a:moveTo>
                  <a:pt x="0" y="592"/>
                </a:moveTo>
                <a:lnTo>
                  <a:pt x="625" y="592"/>
                </a:lnTo>
                <a:lnTo>
                  <a:pt x="625" y="740"/>
                </a:lnTo>
                <a:lnTo>
                  <a:pt x="0" y="740"/>
                </a:lnTo>
                <a:lnTo>
                  <a:pt x="0" y="592"/>
                </a:lnTo>
                <a:close/>
                <a:moveTo>
                  <a:pt x="4192" y="296"/>
                </a:moveTo>
                <a:lnTo>
                  <a:pt x="4896" y="296"/>
                </a:lnTo>
                <a:lnTo>
                  <a:pt x="4896" y="444"/>
                </a:lnTo>
                <a:lnTo>
                  <a:pt x="4192" y="444"/>
                </a:lnTo>
                <a:lnTo>
                  <a:pt x="4192" y="296"/>
                </a:lnTo>
                <a:close/>
                <a:moveTo>
                  <a:pt x="3608" y="296"/>
                </a:moveTo>
                <a:lnTo>
                  <a:pt x="4192" y="296"/>
                </a:lnTo>
                <a:lnTo>
                  <a:pt x="4192" y="444"/>
                </a:lnTo>
                <a:lnTo>
                  <a:pt x="3608" y="444"/>
                </a:lnTo>
                <a:lnTo>
                  <a:pt x="3608" y="296"/>
                </a:lnTo>
                <a:close/>
                <a:moveTo>
                  <a:pt x="2884" y="296"/>
                </a:moveTo>
                <a:lnTo>
                  <a:pt x="3608" y="296"/>
                </a:lnTo>
                <a:lnTo>
                  <a:pt x="3608" y="444"/>
                </a:lnTo>
                <a:lnTo>
                  <a:pt x="2884" y="444"/>
                </a:lnTo>
                <a:lnTo>
                  <a:pt x="2884" y="296"/>
                </a:lnTo>
                <a:close/>
                <a:moveTo>
                  <a:pt x="2106" y="296"/>
                </a:moveTo>
                <a:lnTo>
                  <a:pt x="2884" y="296"/>
                </a:lnTo>
                <a:lnTo>
                  <a:pt x="2884" y="444"/>
                </a:lnTo>
                <a:lnTo>
                  <a:pt x="2106" y="444"/>
                </a:lnTo>
                <a:lnTo>
                  <a:pt x="2106" y="296"/>
                </a:lnTo>
                <a:close/>
                <a:moveTo>
                  <a:pt x="1441" y="296"/>
                </a:moveTo>
                <a:lnTo>
                  <a:pt x="2106" y="296"/>
                </a:lnTo>
                <a:lnTo>
                  <a:pt x="2106" y="444"/>
                </a:lnTo>
                <a:lnTo>
                  <a:pt x="1441" y="444"/>
                </a:lnTo>
                <a:lnTo>
                  <a:pt x="1441" y="296"/>
                </a:lnTo>
                <a:close/>
                <a:moveTo>
                  <a:pt x="625" y="296"/>
                </a:moveTo>
                <a:lnTo>
                  <a:pt x="1441" y="296"/>
                </a:lnTo>
                <a:lnTo>
                  <a:pt x="1441" y="444"/>
                </a:lnTo>
                <a:lnTo>
                  <a:pt x="625" y="444"/>
                </a:lnTo>
                <a:lnTo>
                  <a:pt x="625" y="296"/>
                </a:lnTo>
                <a:close/>
                <a:moveTo>
                  <a:pt x="0" y="296"/>
                </a:moveTo>
                <a:lnTo>
                  <a:pt x="625" y="296"/>
                </a:lnTo>
                <a:lnTo>
                  <a:pt x="625" y="444"/>
                </a:lnTo>
                <a:lnTo>
                  <a:pt x="0" y="444"/>
                </a:lnTo>
                <a:lnTo>
                  <a:pt x="0" y="296"/>
                </a:lnTo>
                <a:close/>
                <a:moveTo>
                  <a:pt x="4192" y="0"/>
                </a:moveTo>
                <a:lnTo>
                  <a:pt x="4896" y="0"/>
                </a:lnTo>
                <a:lnTo>
                  <a:pt x="4896" y="148"/>
                </a:lnTo>
                <a:lnTo>
                  <a:pt x="4192" y="148"/>
                </a:lnTo>
                <a:lnTo>
                  <a:pt x="4192" y="0"/>
                </a:lnTo>
                <a:close/>
                <a:moveTo>
                  <a:pt x="3608" y="0"/>
                </a:moveTo>
                <a:lnTo>
                  <a:pt x="4192" y="0"/>
                </a:lnTo>
                <a:lnTo>
                  <a:pt x="4192" y="148"/>
                </a:lnTo>
                <a:lnTo>
                  <a:pt x="3608" y="148"/>
                </a:lnTo>
                <a:lnTo>
                  <a:pt x="3608" y="0"/>
                </a:lnTo>
                <a:close/>
                <a:moveTo>
                  <a:pt x="2884" y="0"/>
                </a:moveTo>
                <a:lnTo>
                  <a:pt x="3608" y="0"/>
                </a:lnTo>
                <a:lnTo>
                  <a:pt x="3608" y="148"/>
                </a:lnTo>
                <a:lnTo>
                  <a:pt x="2884" y="148"/>
                </a:lnTo>
                <a:lnTo>
                  <a:pt x="2884" y="0"/>
                </a:lnTo>
                <a:close/>
                <a:moveTo>
                  <a:pt x="2106" y="0"/>
                </a:moveTo>
                <a:lnTo>
                  <a:pt x="2884" y="0"/>
                </a:lnTo>
                <a:lnTo>
                  <a:pt x="2884" y="148"/>
                </a:lnTo>
                <a:lnTo>
                  <a:pt x="2106" y="148"/>
                </a:lnTo>
                <a:lnTo>
                  <a:pt x="2106" y="0"/>
                </a:lnTo>
                <a:close/>
                <a:moveTo>
                  <a:pt x="1441" y="0"/>
                </a:moveTo>
                <a:lnTo>
                  <a:pt x="2106" y="0"/>
                </a:lnTo>
                <a:lnTo>
                  <a:pt x="2106" y="148"/>
                </a:lnTo>
                <a:lnTo>
                  <a:pt x="1441" y="148"/>
                </a:lnTo>
                <a:lnTo>
                  <a:pt x="1441" y="0"/>
                </a:lnTo>
                <a:close/>
                <a:moveTo>
                  <a:pt x="625" y="0"/>
                </a:moveTo>
                <a:lnTo>
                  <a:pt x="1441" y="0"/>
                </a:lnTo>
                <a:lnTo>
                  <a:pt x="1441" y="148"/>
                </a:lnTo>
                <a:lnTo>
                  <a:pt x="625" y="148"/>
                </a:lnTo>
                <a:lnTo>
                  <a:pt x="625" y="0"/>
                </a:lnTo>
                <a:close/>
                <a:moveTo>
                  <a:pt x="0" y="0"/>
                </a:moveTo>
                <a:lnTo>
                  <a:pt x="625" y="0"/>
                </a:lnTo>
                <a:lnTo>
                  <a:pt x="625" y="148"/>
                </a:lnTo>
                <a:lnTo>
                  <a:pt x="0" y="148"/>
                </a:lnTo>
                <a:lnTo>
                  <a:pt x="0" y="0"/>
                </a:lnTo>
                <a:close/>
              </a:path>
            </a:pathLst>
          </a:custGeom>
          <a:solidFill>
            <a:srgbClr val="CFEDF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77" name="Line 8"/>
          <p:cNvSpPr>
            <a:spLocks noChangeShapeType="1"/>
          </p:cNvSpPr>
          <p:nvPr/>
        </p:nvSpPr>
        <p:spPr bwMode="auto">
          <a:xfrm flipV="1">
            <a:off x="1527156" y="2348201"/>
            <a:ext cx="0" cy="579303"/>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8" name="Line 9"/>
          <p:cNvSpPr>
            <a:spLocks noChangeShapeType="1"/>
          </p:cNvSpPr>
          <p:nvPr/>
        </p:nvSpPr>
        <p:spPr bwMode="auto">
          <a:xfrm flipV="1">
            <a:off x="2880490" y="2348201"/>
            <a:ext cx="0" cy="579303"/>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9" name="Line 10"/>
          <p:cNvSpPr>
            <a:spLocks noChangeShapeType="1"/>
          </p:cNvSpPr>
          <p:nvPr/>
        </p:nvSpPr>
        <p:spPr bwMode="auto">
          <a:xfrm flipV="1">
            <a:off x="3983391" y="2348201"/>
            <a:ext cx="0" cy="579303"/>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0" name="Line 11"/>
          <p:cNvSpPr>
            <a:spLocks noChangeShapeType="1"/>
          </p:cNvSpPr>
          <p:nvPr/>
        </p:nvSpPr>
        <p:spPr bwMode="auto">
          <a:xfrm flipV="1">
            <a:off x="5273702" y="2348201"/>
            <a:ext cx="0" cy="579303"/>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1" name="Line 12"/>
          <p:cNvSpPr>
            <a:spLocks noChangeShapeType="1"/>
          </p:cNvSpPr>
          <p:nvPr/>
        </p:nvSpPr>
        <p:spPr bwMode="auto">
          <a:xfrm flipV="1">
            <a:off x="6474455" y="2348201"/>
            <a:ext cx="0" cy="579303"/>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2" name="Line 13"/>
          <p:cNvSpPr>
            <a:spLocks noChangeShapeType="1"/>
          </p:cNvSpPr>
          <p:nvPr/>
        </p:nvSpPr>
        <p:spPr bwMode="auto">
          <a:xfrm flipV="1">
            <a:off x="7443017" y="2348201"/>
            <a:ext cx="0" cy="579303"/>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3" name="Freeform 14"/>
          <p:cNvSpPr>
            <a:spLocks/>
          </p:cNvSpPr>
          <p:nvPr/>
        </p:nvSpPr>
        <p:spPr bwMode="auto">
          <a:xfrm>
            <a:off x="490594" y="2934792"/>
            <a:ext cx="2389896" cy="0"/>
          </a:xfrm>
          <a:custGeom>
            <a:avLst/>
            <a:gdLst>
              <a:gd name="T0" fmla="*/ 0 w 1441"/>
              <a:gd name="T1" fmla="*/ 625 w 1441"/>
              <a:gd name="T2" fmla="*/ 1441 w 1441"/>
            </a:gdLst>
            <a:ahLst/>
            <a:cxnLst>
              <a:cxn ang="0">
                <a:pos x="T0" y="0"/>
              </a:cxn>
              <a:cxn ang="0">
                <a:pos x="T1" y="0"/>
              </a:cxn>
              <a:cxn ang="0">
                <a:pos x="T2" y="0"/>
              </a:cxn>
            </a:cxnLst>
            <a:rect l="0" t="0" r="r" b="b"/>
            <a:pathLst>
              <a:path w="1441">
                <a:moveTo>
                  <a:pt x="0" y="0"/>
                </a:moveTo>
                <a:lnTo>
                  <a:pt x="625" y="0"/>
                </a:lnTo>
                <a:lnTo>
                  <a:pt x="1441" y="0"/>
                </a:lnTo>
              </a:path>
            </a:pathLst>
          </a:custGeom>
          <a:noFill/>
          <a:ln w="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4" name="Line 15"/>
          <p:cNvSpPr>
            <a:spLocks noChangeShapeType="1"/>
          </p:cNvSpPr>
          <p:nvPr/>
        </p:nvSpPr>
        <p:spPr bwMode="auto">
          <a:xfrm flipV="1">
            <a:off x="1527156" y="2938435"/>
            <a:ext cx="0" cy="258683"/>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5" name="Line 16"/>
          <p:cNvSpPr>
            <a:spLocks noChangeShapeType="1"/>
          </p:cNvSpPr>
          <p:nvPr/>
        </p:nvSpPr>
        <p:spPr bwMode="auto">
          <a:xfrm>
            <a:off x="2880490" y="2934792"/>
            <a:ext cx="1102902"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6" name="Line 17"/>
          <p:cNvSpPr>
            <a:spLocks noChangeShapeType="1"/>
          </p:cNvSpPr>
          <p:nvPr/>
        </p:nvSpPr>
        <p:spPr bwMode="auto">
          <a:xfrm flipV="1">
            <a:off x="2880490" y="2938435"/>
            <a:ext cx="0" cy="258683"/>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7" name="Line 18"/>
          <p:cNvSpPr>
            <a:spLocks noChangeShapeType="1"/>
          </p:cNvSpPr>
          <p:nvPr/>
        </p:nvSpPr>
        <p:spPr bwMode="auto">
          <a:xfrm>
            <a:off x="3983391" y="2934792"/>
            <a:ext cx="1290311"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8" name="Line 19"/>
          <p:cNvSpPr>
            <a:spLocks noChangeShapeType="1"/>
          </p:cNvSpPr>
          <p:nvPr/>
        </p:nvSpPr>
        <p:spPr bwMode="auto">
          <a:xfrm flipV="1">
            <a:off x="3983391" y="2938435"/>
            <a:ext cx="0" cy="258683"/>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9" name="Line 20"/>
          <p:cNvSpPr>
            <a:spLocks noChangeShapeType="1"/>
          </p:cNvSpPr>
          <p:nvPr/>
        </p:nvSpPr>
        <p:spPr bwMode="auto">
          <a:xfrm>
            <a:off x="5273702" y="2934792"/>
            <a:ext cx="1200753"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0" name="Line 21"/>
          <p:cNvSpPr>
            <a:spLocks noChangeShapeType="1"/>
          </p:cNvSpPr>
          <p:nvPr/>
        </p:nvSpPr>
        <p:spPr bwMode="auto">
          <a:xfrm flipV="1">
            <a:off x="5273702" y="2938435"/>
            <a:ext cx="0" cy="258683"/>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1" name="Line 22"/>
          <p:cNvSpPr>
            <a:spLocks noChangeShapeType="1"/>
          </p:cNvSpPr>
          <p:nvPr/>
        </p:nvSpPr>
        <p:spPr bwMode="auto">
          <a:xfrm>
            <a:off x="6474455" y="2934792"/>
            <a:ext cx="968563"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2" name="Line 23"/>
          <p:cNvSpPr>
            <a:spLocks noChangeShapeType="1"/>
          </p:cNvSpPr>
          <p:nvPr/>
        </p:nvSpPr>
        <p:spPr bwMode="auto">
          <a:xfrm flipV="1">
            <a:off x="6474455" y="2938435"/>
            <a:ext cx="0" cy="258683"/>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3" name="Line 24"/>
          <p:cNvSpPr>
            <a:spLocks noChangeShapeType="1"/>
          </p:cNvSpPr>
          <p:nvPr/>
        </p:nvSpPr>
        <p:spPr bwMode="auto">
          <a:xfrm>
            <a:off x="7443017" y="2934792"/>
            <a:ext cx="1167583"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4" name="Line 25"/>
          <p:cNvSpPr>
            <a:spLocks noChangeShapeType="1"/>
          </p:cNvSpPr>
          <p:nvPr/>
        </p:nvSpPr>
        <p:spPr bwMode="auto">
          <a:xfrm flipV="1">
            <a:off x="7443017" y="2938435"/>
            <a:ext cx="0" cy="258683"/>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5" name="Freeform 26"/>
          <p:cNvSpPr>
            <a:spLocks/>
          </p:cNvSpPr>
          <p:nvPr/>
        </p:nvSpPr>
        <p:spPr bwMode="auto">
          <a:xfrm>
            <a:off x="490594" y="3204405"/>
            <a:ext cx="2389896" cy="0"/>
          </a:xfrm>
          <a:custGeom>
            <a:avLst/>
            <a:gdLst>
              <a:gd name="T0" fmla="*/ 0 w 1441"/>
              <a:gd name="T1" fmla="*/ 625 w 1441"/>
              <a:gd name="T2" fmla="*/ 1441 w 1441"/>
            </a:gdLst>
            <a:ahLst/>
            <a:cxnLst>
              <a:cxn ang="0">
                <a:pos x="T0" y="0"/>
              </a:cxn>
              <a:cxn ang="0">
                <a:pos x="T1" y="0"/>
              </a:cxn>
              <a:cxn ang="0">
                <a:pos x="T2" y="0"/>
              </a:cxn>
            </a:cxnLst>
            <a:rect l="0" t="0" r="r" b="b"/>
            <a:pathLst>
              <a:path w="1441">
                <a:moveTo>
                  <a:pt x="0" y="0"/>
                </a:moveTo>
                <a:lnTo>
                  <a:pt x="625" y="0"/>
                </a:lnTo>
                <a:lnTo>
                  <a:pt x="1441" y="0"/>
                </a:lnTo>
              </a:path>
            </a:pathLst>
          </a:custGeom>
          <a:noFill/>
          <a:ln w="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6" name="Line 27"/>
          <p:cNvSpPr>
            <a:spLocks noChangeShapeType="1"/>
          </p:cNvSpPr>
          <p:nvPr/>
        </p:nvSpPr>
        <p:spPr bwMode="auto">
          <a:xfrm flipV="1">
            <a:off x="1527156" y="3208048"/>
            <a:ext cx="0" cy="258683"/>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7" name="Line 28"/>
          <p:cNvSpPr>
            <a:spLocks noChangeShapeType="1"/>
          </p:cNvSpPr>
          <p:nvPr/>
        </p:nvSpPr>
        <p:spPr bwMode="auto">
          <a:xfrm>
            <a:off x="2880490" y="3204405"/>
            <a:ext cx="1102902"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8" name="Line 29"/>
          <p:cNvSpPr>
            <a:spLocks noChangeShapeType="1"/>
          </p:cNvSpPr>
          <p:nvPr/>
        </p:nvSpPr>
        <p:spPr bwMode="auto">
          <a:xfrm flipV="1">
            <a:off x="2880490" y="3208048"/>
            <a:ext cx="0" cy="258683"/>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9" name="Line 30"/>
          <p:cNvSpPr>
            <a:spLocks noChangeShapeType="1"/>
          </p:cNvSpPr>
          <p:nvPr/>
        </p:nvSpPr>
        <p:spPr bwMode="auto">
          <a:xfrm>
            <a:off x="3983391" y="3204405"/>
            <a:ext cx="1290311"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0" name="Line 31"/>
          <p:cNvSpPr>
            <a:spLocks noChangeShapeType="1"/>
          </p:cNvSpPr>
          <p:nvPr/>
        </p:nvSpPr>
        <p:spPr bwMode="auto">
          <a:xfrm flipV="1">
            <a:off x="3983391" y="3208048"/>
            <a:ext cx="0" cy="258683"/>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1" name="Line 32"/>
          <p:cNvSpPr>
            <a:spLocks noChangeShapeType="1"/>
          </p:cNvSpPr>
          <p:nvPr/>
        </p:nvSpPr>
        <p:spPr bwMode="auto">
          <a:xfrm>
            <a:off x="5273702" y="3204405"/>
            <a:ext cx="1200753"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2" name="Line 33"/>
          <p:cNvSpPr>
            <a:spLocks noChangeShapeType="1"/>
          </p:cNvSpPr>
          <p:nvPr/>
        </p:nvSpPr>
        <p:spPr bwMode="auto">
          <a:xfrm flipV="1">
            <a:off x="5273702" y="3208048"/>
            <a:ext cx="0" cy="258683"/>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3" name="Line 34"/>
          <p:cNvSpPr>
            <a:spLocks noChangeShapeType="1"/>
          </p:cNvSpPr>
          <p:nvPr/>
        </p:nvSpPr>
        <p:spPr bwMode="auto">
          <a:xfrm>
            <a:off x="6474455" y="3204405"/>
            <a:ext cx="968563"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4" name="Line 35"/>
          <p:cNvSpPr>
            <a:spLocks noChangeShapeType="1"/>
          </p:cNvSpPr>
          <p:nvPr/>
        </p:nvSpPr>
        <p:spPr bwMode="auto">
          <a:xfrm flipV="1">
            <a:off x="6474455" y="3208048"/>
            <a:ext cx="0" cy="258683"/>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5" name="Line 36"/>
          <p:cNvSpPr>
            <a:spLocks noChangeShapeType="1"/>
          </p:cNvSpPr>
          <p:nvPr/>
        </p:nvSpPr>
        <p:spPr bwMode="auto">
          <a:xfrm>
            <a:off x="7443017" y="3204405"/>
            <a:ext cx="1167583"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6" name="Line 37"/>
          <p:cNvSpPr>
            <a:spLocks noChangeShapeType="1"/>
          </p:cNvSpPr>
          <p:nvPr/>
        </p:nvSpPr>
        <p:spPr bwMode="auto">
          <a:xfrm flipV="1">
            <a:off x="7443017" y="3208048"/>
            <a:ext cx="0" cy="258683"/>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7" name="Freeform 38"/>
          <p:cNvSpPr>
            <a:spLocks/>
          </p:cNvSpPr>
          <p:nvPr/>
        </p:nvSpPr>
        <p:spPr bwMode="auto">
          <a:xfrm>
            <a:off x="490594" y="3474018"/>
            <a:ext cx="2389896" cy="0"/>
          </a:xfrm>
          <a:custGeom>
            <a:avLst/>
            <a:gdLst>
              <a:gd name="T0" fmla="*/ 0 w 1441"/>
              <a:gd name="T1" fmla="*/ 625 w 1441"/>
              <a:gd name="T2" fmla="*/ 1441 w 1441"/>
            </a:gdLst>
            <a:ahLst/>
            <a:cxnLst>
              <a:cxn ang="0">
                <a:pos x="T0" y="0"/>
              </a:cxn>
              <a:cxn ang="0">
                <a:pos x="T1" y="0"/>
              </a:cxn>
              <a:cxn ang="0">
                <a:pos x="T2" y="0"/>
              </a:cxn>
            </a:cxnLst>
            <a:rect l="0" t="0" r="r" b="b"/>
            <a:pathLst>
              <a:path w="1441">
                <a:moveTo>
                  <a:pt x="0" y="0"/>
                </a:moveTo>
                <a:lnTo>
                  <a:pt x="625" y="0"/>
                </a:lnTo>
                <a:lnTo>
                  <a:pt x="1441" y="0"/>
                </a:lnTo>
              </a:path>
            </a:pathLst>
          </a:custGeom>
          <a:noFill/>
          <a:ln w="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8" name="Line 39"/>
          <p:cNvSpPr>
            <a:spLocks noChangeShapeType="1"/>
          </p:cNvSpPr>
          <p:nvPr/>
        </p:nvSpPr>
        <p:spPr bwMode="auto">
          <a:xfrm flipV="1">
            <a:off x="1527156" y="3477661"/>
            <a:ext cx="0" cy="258683"/>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9" name="Line 40"/>
          <p:cNvSpPr>
            <a:spLocks noChangeShapeType="1"/>
          </p:cNvSpPr>
          <p:nvPr/>
        </p:nvSpPr>
        <p:spPr bwMode="auto">
          <a:xfrm>
            <a:off x="2880490" y="3474018"/>
            <a:ext cx="1102902"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10" name="Line 41"/>
          <p:cNvSpPr>
            <a:spLocks noChangeShapeType="1"/>
          </p:cNvSpPr>
          <p:nvPr/>
        </p:nvSpPr>
        <p:spPr bwMode="auto">
          <a:xfrm flipV="1">
            <a:off x="2880490" y="3477661"/>
            <a:ext cx="0" cy="258683"/>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11" name="Line 42"/>
          <p:cNvSpPr>
            <a:spLocks noChangeShapeType="1"/>
          </p:cNvSpPr>
          <p:nvPr/>
        </p:nvSpPr>
        <p:spPr bwMode="auto">
          <a:xfrm>
            <a:off x="3983391" y="3474018"/>
            <a:ext cx="1290311"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12" name="Line 43"/>
          <p:cNvSpPr>
            <a:spLocks noChangeShapeType="1"/>
          </p:cNvSpPr>
          <p:nvPr/>
        </p:nvSpPr>
        <p:spPr bwMode="auto">
          <a:xfrm flipV="1">
            <a:off x="3983391" y="3477661"/>
            <a:ext cx="0" cy="258683"/>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13" name="Line 44"/>
          <p:cNvSpPr>
            <a:spLocks noChangeShapeType="1"/>
          </p:cNvSpPr>
          <p:nvPr/>
        </p:nvSpPr>
        <p:spPr bwMode="auto">
          <a:xfrm>
            <a:off x="5273702" y="3474018"/>
            <a:ext cx="1200753"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14" name="Line 45"/>
          <p:cNvSpPr>
            <a:spLocks noChangeShapeType="1"/>
          </p:cNvSpPr>
          <p:nvPr/>
        </p:nvSpPr>
        <p:spPr bwMode="auto">
          <a:xfrm flipV="1">
            <a:off x="5273702" y="3477661"/>
            <a:ext cx="0" cy="258683"/>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15" name="Line 46"/>
          <p:cNvSpPr>
            <a:spLocks noChangeShapeType="1"/>
          </p:cNvSpPr>
          <p:nvPr/>
        </p:nvSpPr>
        <p:spPr bwMode="auto">
          <a:xfrm>
            <a:off x="6474455" y="3474018"/>
            <a:ext cx="968563"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16" name="Line 47"/>
          <p:cNvSpPr>
            <a:spLocks noChangeShapeType="1"/>
          </p:cNvSpPr>
          <p:nvPr/>
        </p:nvSpPr>
        <p:spPr bwMode="auto">
          <a:xfrm flipV="1">
            <a:off x="6474455" y="3477661"/>
            <a:ext cx="0" cy="258683"/>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17" name="Line 48"/>
          <p:cNvSpPr>
            <a:spLocks noChangeShapeType="1"/>
          </p:cNvSpPr>
          <p:nvPr/>
        </p:nvSpPr>
        <p:spPr bwMode="auto">
          <a:xfrm>
            <a:off x="7443017" y="3474018"/>
            <a:ext cx="1167583"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18" name="Line 49"/>
          <p:cNvSpPr>
            <a:spLocks noChangeShapeType="1"/>
          </p:cNvSpPr>
          <p:nvPr/>
        </p:nvSpPr>
        <p:spPr bwMode="auto">
          <a:xfrm flipV="1">
            <a:off x="7443017" y="3477661"/>
            <a:ext cx="0" cy="258683"/>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19" name="Freeform 50"/>
          <p:cNvSpPr>
            <a:spLocks/>
          </p:cNvSpPr>
          <p:nvPr/>
        </p:nvSpPr>
        <p:spPr bwMode="auto">
          <a:xfrm>
            <a:off x="490594" y="3743631"/>
            <a:ext cx="2389896" cy="0"/>
          </a:xfrm>
          <a:custGeom>
            <a:avLst/>
            <a:gdLst>
              <a:gd name="T0" fmla="*/ 0 w 1441"/>
              <a:gd name="T1" fmla="*/ 625 w 1441"/>
              <a:gd name="T2" fmla="*/ 1441 w 1441"/>
            </a:gdLst>
            <a:ahLst/>
            <a:cxnLst>
              <a:cxn ang="0">
                <a:pos x="T0" y="0"/>
              </a:cxn>
              <a:cxn ang="0">
                <a:pos x="T1" y="0"/>
              </a:cxn>
              <a:cxn ang="0">
                <a:pos x="T2" y="0"/>
              </a:cxn>
            </a:cxnLst>
            <a:rect l="0" t="0" r="r" b="b"/>
            <a:pathLst>
              <a:path w="1441">
                <a:moveTo>
                  <a:pt x="0" y="0"/>
                </a:moveTo>
                <a:lnTo>
                  <a:pt x="625" y="0"/>
                </a:lnTo>
                <a:lnTo>
                  <a:pt x="1441" y="0"/>
                </a:lnTo>
              </a:path>
            </a:pathLst>
          </a:custGeom>
          <a:noFill/>
          <a:ln w="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20" name="Line 51"/>
          <p:cNvSpPr>
            <a:spLocks noChangeShapeType="1"/>
          </p:cNvSpPr>
          <p:nvPr/>
        </p:nvSpPr>
        <p:spPr bwMode="auto">
          <a:xfrm flipV="1">
            <a:off x="1527156" y="3747274"/>
            <a:ext cx="0" cy="258683"/>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21" name="Line 52"/>
          <p:cNvSpPr>
            <a:spLocks noChangeShapeType="1"/>
          </p:cNvSpPr>
          <p:nvPr/>
        </p:nvSpPr>
        <p:spPr bwMode="auto">
          <a:xfrm>
            <a:off x="2880490" y="3743631"/>
            <a:ext cx="1102902"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22" name="Line 53"/>
          <p:cNvSpPr>
            <a:spLocks noChangeShapeType="1"/>
          </p:cNvSpPr>
          <p:nvPr/>
        </p:nvSpPr>
        <p:spPr bwMode="auto">
          <a:xfrm flipV="1">
            <a:off x="2880490" y="3747274"/>
            <a:ext cx="0" cy="258683"/>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23" name="Line 54"/>
          <p:cNvSpPr>
            <a:spLocks noChangeShapeType="1"/>
          </p:cNvSpPr>
          <p:nvPr/>
        </p:nvSpPr>
        <p:spPr bwMode="auto">
          <a:xfrm>
            <a:off x="3983391" y="3743631"/>
            <a:ext cx="1290311"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24" name="Line 55"/>
          <p:cNvSpPr>
            <a:spLocks noChangeShapeType="1"/>
          </p:cNvSpPr>
          <p:nvPr/>
        </p:nvSpPr>
        <p:spPr bwMode="auto">
          <a:xfrm flipV="1">
            <a:off x="3983391" y="3747274"/>
            <a:ext cx="0" cy="258683"/>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25" name="Line 56"/>
          <p:cNvSpPr>
            <a:spLocks noChangeShapeType="1"/>
          </p:cNvSpPr>
          <p:nvPr/>
        </p:nvSpPr>
        <p:spPr bwMode="auto">
          <a:xfrm>
            <a:off x="5273702" y="3743631"/>
            <a:ext cx="1200753"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26" name="Line 57"/>
          <p:cNvSpPr>
            <a:spLocks noChangeShapeType="1"/>
          </p:cNvSpPr>
          <p:nvPr/>
        </p:nvSpPr>
        <p:spPr bwMode="auto">
          <a:xfrm flipV="1">
            <a:off x="5273702" y="3747274"/>
            <a:ext cx="0" cy="258683"/>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27" name="Line 58"/>
          <p:cNvSpPr>
            <a:spLocks noChangeShapeType="1"/>
          </p:cNvSpPr>
          <p:nvPr/>
        </p:nvSpPr>
        <p:spPr bwMode="auto">
          <a:xfrm>
            <a:off x="6474455" y="3743631"/>
            <a:ext cx="968563"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28" name="Line 59"/>
          <p:cNvSpPr>
            <a:spLocks noChangeShapeType="1"/>
          </p:cNvSpPr>
          <p:nvPr/>
        </p:nvSpPr>
        <p:spPr bwMode="auto">
          <a:xfrm flipV="1">
            <a:off x="6474455" y="3747274"/>
            <a:ext cx="0" cy="258683"/>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29" name="Line 60"/>
          <p:cNvSpPr>
            <a:spLocks noChangeShapeType="1"/>
          </p:cNvSpPr>
          <p:nvPr/>
        </p:nvSpPr>
        <p:spPr bwMode="auto">
          <a:xfrm>
            <a:off x="7443017" y="3743631"/>
            <a:ext cx="1167583"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30" name="Line 61"/>
          <p:cNvSpPr>
            <a:spLocks noChangeShapeType="1"/>
          </p:cNvSpPr>
          <p:nvPr/>
        </p:nvSpPr>
        <p:spPr bwMode="auto">
          <a:xfrm flipV="1">
            <a:off x="7443017" y="3747274"/>
            <a:ext cx="0" cy="258683"/>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31" name="Freeform 62"/>
          <p:cNvSpPr>
            <a:spLocks/>
          </p:cNvSpPr>
          <p:nvPr/>
        </p:nvSpPr>
        <p:spPr bwMode="auto">
          <a:xfrm>
            <a:off x="490594" y="4013243"/>
            <a:ext cx="2389896" cy="0"/>
          </a:xfrm>
          <a:custGeom>
            <a:avLst/>
            <a:gdLst>
              <a:gd name="T0" fmla="*/ 0 w 1441"/>
              <a:gd name="T1" fmla="*/ 625 w 1441"/>
              <a:gd name="T2" fmla="*/ 1441 w 1441"/>
            </a:gdLst>
            <a:ahLst/>
            <a:cxnLst>
              <a:cxn ang="0">
                <a:pos x="T0" y="0"/>
              </a:cxn>
              <a:cxn ang="0">
                <a:pos x="T1" y="0"/>
              </a:cxn>
              <a:cxn ang="0">
                <a:pos x="T2" y="0"/>
              </a:cxn>
            </a:cxnLst>
            <a:rect l="0" t="0" r="r" b="b"/>
            <a:pathLst>
              <a:path w="1441">
                <a:moveTo>
                  <a:pt x="0" y="0"/>
                </a:moveTo>
                <a:lnTo>
                  <a:pt x="625" y="0"/>
                </a:lnTo>
                <a:lnTo>
                  <a:pt x="1441" y="0"/>
                </a:lnTo>
              </a:path>
            </a:pathLst>
          </a:custGeom>
          <a:noFill/>
          <a:ln w="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32" name="Line 63"/>
          <p:cNvSpPr>
            <a:spLocks noChangeShapeType="1"/>
          </p:cNvSpPr>
          <p:nvPr/>
        </p:nvSpPr>
        <p:spPr bwMode="auto">
          <a:xfrm flipV="1">
            <a:off x="1527156" y="4016887"/>
            <a:ext cx="0" cy="258683"/>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33" name="Line 64"/>
          <p:cNvSpPr>
            <a:spLocks noChangeShapeType="1"/>
          </p:cNvSpPr>
          <p:nvPr/>
        </p:nvSpPr>
        <p:spPr bwMode="auto">
          <a:xfrm>
            <a:off x="2880490" y="4013243"/>
            <a:ext cx="1102902"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34" name="Line 65"/>
          <p:cNvSpPr>
            <a:spLocks noChangeShapeType="1"/>
          </p:cNvSpPr>
          <p:nvPr/>
        </p:nvSpPr>
        <p:spPr bwMode="auto">
          <a:xfrm flipV="1">
            <a:off x="2880490" y="4016887"/>
            <a:ext cx="0" cy="258683"/>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35" name="Line 66"/>
          <p:cNvSpPr>
            <a:spLocks noChangeShapeType="1"/>
          </p:cNvSpPr>
          <p:nvPr/>
        </p:nvSpPr>
        <p:spPr bwMode="auto">
          <a:xfrm>
            <a:off x="3983391" y="4013243"/>
            <a:ext cx="1290311"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36" name="Line 67"/>
          <p:cNvSpPr>
            <a:spLocks noChangeShapeType="1"/>
          </p:cNvSpPr>
          <p:nvPr/>
        </p:nvSpPr>
        <p:spPr bwMode="auto">
          <a:xfrm flipV="1">
            <a:off x="3983391" y="4016887"/>
            <a:ext cx="0" cy="258683"/>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37" name="Line 68"/>
          <p:cNvSpPr>
            <a:spLocks noChangeShapeType="1"/>
          </p:cNvSpPr>
          <p:nvPr/>
        </p:nvSpPr>
        <p:spPr bwMode="auto">
          <a:xfrm>
            <a:off x="5273702" y="4013243"/>
            <a:ext cx="1200753"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38" name="Line 69"/>
          <p:cNvSpPr>
            <a:spLocks noChangeShapeType="1"/>
          </p:cNvSpPr>
          <p:nvPr/>
        </p:nvSpPr>
        <p:spPr bwMode="auto">
          <a:xfrm flipV="1">
            <a:off x="5273702" y="4016887"/>
            <a:ext cx="0" cy="258683"/>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39" name="Line 70"/>
          <p:cNvSpPr>
            <a:spLocks noChangeShapeType="1"/>
          </p:cNvSpPr>
          <p:nvPr/>
        </p:nvSpPr>
        <p:spPr bwMode="auto">
          <a:xfrm>
            <a:off x="6474455" y="4013243"/>
            <a:ext cx="968563"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40" name="Line 71"/>
          <p:cNvSpPr>
            <a:spLocks noChangeShapeType="1"/>
          </p:cNvSpPr>
          <p:nvPr/>
        </p:nvSpPr>
        <p:spPr bwMode="auto">
          <a:xfrm flipV="1">
            <a:off x="6474455" y="4016887"/>
            <a:ext cx="0" cy="258683"/>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41" name="Line 72"/>
          <p:cNvSpPr>
            <a:spLocks noChangeShapeType="1"/>
          </p:cNvSpPr>
          <p:nvPr/>
        </p:nvSpPr>
        <p:spPr bwMode="auto">
          <a:xfrm>
            <a:off x="7443017" y="4013243"/>
            <a:ext cx="1167583"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42" name="Line 73"/>
          <p:cNvSpPr>
            <a:spLocks noChangeShapeType="1"/>
          </p:cNvSpPr>
          <p:nvPr/>
        </p:nvSpPr>
        <p:spPr bwMode="auto">
          <a:xfrm flipV="1">
            <a:off x="7443017" y="4016887"/>
            <a:ext cx="0" cy="258683"/>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43" name="Freeform 74"/>
          <p:cNvSpPr>
            <a:spLocks/>
          </p:cNvSpPr>
          <p:nvPr/>
        </p:nvSpPr>
        <p:spPr bwMode="auto">
          <a:xfrm>
            <a:off x="490594" y="4282856"/>
            <a:ext cx="2389896" cy="0"/>
          </a:xfrm>
          <a:custGeom>
            <a:avLst/>
            <a:gdLst>
              <a:gd name="T0" fmla="*/ 0 w 1441"/>
              <a:gd name="T1" fmla="*/ 625 w 1441"/>
              <a:gd name="T2" fmla="*/ 1441 w 1441"/>
            </a:gdLst>
            <a:ahLst/>
            <a:cxnLst>
              <a:cxn ang="0">
                <a:pos x="T0" y="0"/>
              </a:cxn>
              <a:cxn ang="0">
                <a:pos x="T1" y="0"/>
              </a:cxn>
              <a:cxn ang="0">
                <a:pos x="T2" y="0"/>
              </a:cxn>
            </a:cxnLst>
            <a:rect l="0" t="0" r="r" b="b"/>
            <a:pathLst>
              <a:path w="1441">
                <a:moveTo>
                  <a:pt x="0" y="0"/>
                </a:moveTo>
                <a:lnTo>
                  <a:pt x="625" y="0"/>
                </a:lnTo>
                <a:lnTo>
                  <a:pt x="1441" y="0"/>
                </a:lnTo>
              </a:path>
            </a:pathLst>
          </a:custGeom>
          <a:noFill/>
          <a:ln w="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44" name="Line 75"/>
          <p:cNvSpPr>
            <a:spLocks noChangeShapeType="1"/>
          </p:cNvSpPr>
          <p:nvPr/>
        </p:nvSpPr>
        <p:spPr bwMode="auto">
          <a:xfrm flipV="1">
            <a:off x="1527156" y="4286500"/>
            <a:ext cx="0" cy="262326"/>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45" name="Line 76"/>
          <p:cNvSpPr>
            <a:spLocks noChangeShapeType="1"/>
          </p:cNvSpPr>
          <p:nvPr/>
        </p:nvSpPr>
        <p:spPr bwMode="auto">
          <a:xfrm>
            <a:off x="2880490" y="4282856"/>
            <a:ext cx="1102902"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46" name="Line 77"/>
          <p:cNvSpPr>
            <a:spLocks noChangeShapeType="1"/>
          </p:cNvSpPr>
          <p:nvPr/>
        </p:nvSpPr>
        <p:spPr bwMode="auto">
          <a:xfrm flipV="1">
            <a:off x="2880490" y="4286500"/>
            <a:ext cx="0" cy="262326"/>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47" name="Line 78"/>
          <p:cNvSpPr>
            <a:spLocks noChangeShapeType="1"/>
          </p:cNvSpPr>
          <p:nvPr/>
        </p:nvSpPr>
        <p:spPr bwMode="auto">
          <a:xfrm>
            <a:off x="3983391" y="4282856"/>
            <a:ext cx="1290311"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48" name="Line 79"/>
          <p:cNvSpPr>
            <a:spLocks noChangeShapeType="1"/>
          </p:cNvSpPr>
          <p:nvPr/>
        </p:nvSpPr>
        <p:spPr bwMode="auto">
          <a:xfrm flipV="1">
            <a:off x="3983391" y="4286500"/>
            <a:ext cx="0" cy="262326"/>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49" name="Line 80"/>
          <p:cNvSpPr>
            <a:spLocks noChangeShapeType="1"/>
          </p:cNvSpPr>
          <p:nvPr/>
        </p:nvSpPr>
        <p:spPr bwMode="auto">
          <a:xfrm>
            <a:off x="5273702" y="4282856"/>
            <a:ext cx="1200753"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0" name="Line 81"/>
          <p:cNvSpPr>
            <a:spLocks noChangeShapeType="1"/>
          </p:cNvSpPr>
          <p:nvPr/>
        </p:nvSpPr>
        <p:spPr bwMode="auto">
          <a:xfrm flipV="1">
            <a:off x="5273702" y="4286500"/>
            <a:ext cx="0" cy="262326"/>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1" name="Line 82"/>
          <p:cNvSpPr>
            <a:spLocks noChangeShapeType="1"/>
          </p:cNvSpPr>
          <p:nvPr/>
        </p:nvSpPr>
        <p:spPr bwMode="auto">
          <a:xfrm>
            <a:off x="6474455" y="4282856"/>
            <a:ext cx="968563"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2" name="Line 83"/>
          <p:cNvSpPr>
            <a:spLocks noChangeShapeType="1"/>
          </p:cNvSpPr>
          <p:nvPr/>
        </p:nvSpPr>
        <p:spPr bwMode="auto">
          <a:xfrm flipV="1">
            <a:off x="6474455" y="4286500"/>
            <a:ext cx="0" cy="262326"/>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3" name="Line 84"/>
          <p:cNvSpPr>
            <a:spLocks noChangeShapeType="1"/>
          </p:cNvSpPr>
          <p:nvPr/>
        </p:nvSpPr>
        <p:spPr bwMode="auto">
          <a:xfrm>
            <a:off x="7443017" y="4282856"/>
            <a:ext cx="1167583"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4" name="Line 85"/>
          <p:cNvSpPr>
            <a:spLocks noChangeShapeType="1"/>
          </p:cNvSpPr>
          <p:nvPr/>
        </p:nvSpPr>
        <p:spPr bwMode="auto">
          <a:xfrm flipV="1">
            <a:off x="7443017" y="4286500"/>
            <a:ext cx="0" cy="262326"/>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5" name="Freeform 86"/>
          <p:cNvSpPr>
            <a:spLocks/>
          </p:cNvSpPr>
          <p:nvPr/>
        </p:nvSpPr>
        <p:spPr bwMode="auto">
          <a:xfrm>
            <a:off x="490594" y="4552469"/>
            <a:ext cx="2389896" cy="0"/>
          </a:xfrm>
          <a:custGeom>
            <a:avLst/>
            <a:gdLst>
              <a:gd name="T0" fmla="*/ 0 w 1441"/>
              <a:gd name="T1" fmla="*/ 625 w 1441"/>
              <a:gd name="T2" fmla="*/ 1441 w 1441"/>
            </a:gdLst>
            <a:ahLst/>
            <a:cxnLst>
              <a:cxn ang="0">
                <a:pos x="T0" y="0"/>
              </a:cxn>
              <a:cxn ang="0">
                <a:pos x="T1" y="0"/>
              </a:cxn>
              <a:cxn ang="0">
                <a:pos x="T2" y="0"/>
              </a:cxn>
            </a:cxnLst>
            <a:rect l="0" t="0" r="r" b="b"/>
            <a:pathLst>
              <a:path w="1441">
                <a:moveTo>
                  <a:pt x="0" y="0"/>
                </a:moveTo>
                <a:lnTo>
                  <a:pt x="625" y="0"/>
                </a:lnTo>
                <a:lnTo>
                  <a:pt x="1441" y="0"/>
                </a:lnTo>
              </a:path>
            </a:pathLst>
          </a:custGeom>
          <a:noFill/>
          <a:ln w="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6" name="Line 87"/>
          <p:cNvSpPr>
            <a:spLocks noChangeShapeType="1"/>
          </p:cNvSpPr>
          <p:nvPr/>
        </p:nvSpPr>
        <p:spPr bwMode="auto">
          <a:xfrm flipV="1">
            <a:off x="1527156" y="4559756"/>
            <a:ext cx="0" cy="258683"/>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7" name="Line 88"/>
          <p:cNvSpPr>
            <a:spLocks noChangeShapeType="1"/>
          </p:cNvSpPr>
          <p:nvPr/>
        </p:nvSpPr>
        <p:spPr bwMode="auto">
          <a:xfrm>
            <a:off x="2880490" y="4552469"/>
            <a:ext cx="1102902"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8" name="Line 89"/>
          <p:cNvSpPr>
            <a:spLocks noChangeShapeType="1"/>
          </p:cNvSpPr>
          <p:nvPr/>
        </p:nvSpPr>
        <p:spPr bwMode="auto">
          <a:xfrm flipV="1">
            <a:off x="2880490" y="4559756"/>
            <a:ext cx="0" cy="258683"/>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9" name="Line 90"/>
          <p:cNvSpPr>
            <a:spLocks noChangeShapeType="1"/>
          </p:cNvSpPr>
          <p:nvPr/>
        </p:nvSpPr>
        <p:spPr bwMode="auto">
          <a:xfrm>
            <a:off x="3983391" y="4552469"/>
            <a:ext cx="1290311"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0" name="Line 91"/>
          <p:cNvSpPr>
            <a:spLocks noChangeShapeType="1"/>
          </p:cNvSpPr>
          <p:nvPr/>
        </p:nvSpPr>
        <p:spPr bwMode="auto">
          <a:xfrm flipV="1">
            <a:off x="3983391" y="4559756"/>
            <a:ext cx="0" cy="258683"/>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1" name="Line 92"/>
          <p:cNvSpPr>
            <a:spLocks noChangeShapeType="1"/>
          </p:cNvSpPr>
          <p:nvPr/>
        </p:nvSpPr>
        <p:spPr bwMode="auto">
          <a:xfrm>
            <a:off x="5273702" y="4552469"/>
            <a:ext cx="1200753"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2" name="Line 93"/>
          <p:cNvSpPr>
            <a:spLocks noChangeShapeType="1"/>
          </p:cNvSpPr>
          <p:nvPr/>
        </p:nvSpPr>
        <p:spPr bwMode="auto">
          <a:xfrm flipV="1">
            <a:off x="5273702" y="4559756"/>
            <a:ext cx="0" cy="258683"/>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3" name="Line 94"/>
          <p:cNvSpPr>
            <a:spLocks noChangeShapeType="1"/>
          </p:cNvSpPr>
          <p:nvPr/>
        </p:nvSpPr>
        <p:spPr bwMode="auto">
          <a:xfrm>
            <a:off x="6474455" y="4552469"/>
            <a:ext cx="968563"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4" name="Line 95"/>
          <p:cNvSpPr>
            <a:spLocks noChangeShapeType="1"/>
          </p:cNvSpPr>
          <p:nvPr/>
        </p:nvSpPr>
        <p:spPr bwMode="auto">
          <a:xfrm flipV="1">
            <a:off x="6474455" y="4559756"/>
            <a:ext cx="0" cy="258683"/>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5" name="Line 96"/>
          <p:cNvSpPr>
            <a:spLocks noChangeShapeType="1"/>
          </p:cNvSpPr>
          <p:nvPr/>
        </p:nvSpPr>
        <p:spPr bwMode="auto">
          <a:xfrm>
            <a:off x="7443017" y="4552469"/>
            <a:ext cx="1167583"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6" name="Line 97"/>
          <p:cNvSpPr>
            <a:spLocks noChangeShapeType="1"/>
          </p:cNvSpPr>
          <p:nvPr/>
        </p:nvSpPr>
        <p:spPr bwMode="auto">
          <a:xfrm flipV="1">
            <a:off x="7443017" y="4559756"/>
            <a:ext cx="0" cy="258683"/>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7" name="Freeform 98"/>
          <p:cNvSpPr>
            <a:spLocks/>
          </p:cNvSpPr>
          <p:nvPr/>
        </p:nvSpPr>
        <p:spPr bwMode="auto">
          <a:xfrm>
            <a:off x="490594" y="4822082"/>
            <a:ext cx="2389896" cy="0"/>
          </a:xfrm>
          <a:custGeom>
            <a:avLst/>
            <a:gdLst>
              <a:gd name="T0" fmla="*/ 0 w 1441"/>
              <a:gd name="T1" fmla="*/ 625 w 1441"/>
              <a:gd name="T2" fmla="*/ 1441 w 1441"/>
            </a:gdLst>
            <a:ahLst/>
            <a:cxnLst>
              <a:cxn ang="0">
                <a:pos x="T0" y="0"/>
              </a:cxn>
              <a:cxn ang="0">
                <a:pos x="T1" y="0"/>
              </a:cxn>
              <a:cxn ang="0">
                <a:pos x="T2" y="0"/>
              </a:cxn>
            </a:cxnLst>
            <a:rect l="0" t="0" r="r" b="b"/>
            <a:pathLst>
              <a:path w="1441">
                <a:moveTo>
                  <a:pt x="0" y="0"/>
                </a:moveTo>
                <a:lnTo>
                  <a:pt x="625" y="0"/>
                </a:lnTo>
                <a:lnTo>
                  <a:pt x="1441" y="0"/>
                </a:lnTo>
              </a:path>
            </a:pathLst>
          </a:custGeom>
          <a:noFill/>
          <a:ln w="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8" name="Line 99"/>
          <p:cNvSpPr>
            <a:spLocks noChangeShapeType="1"/>
          </p:cNvSpPr>
          <p:nvPr/>
        </p:nvSpPr>
        <p:spPr bwMode="auto">
          <a:xfrm flipV="1">
            <a:off x="1527156" y="4829369"/>
            <a:ext cx="0" cy="258683"/>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9" name="Line 100"/>
          <p:cNvSpPr>
            <a:spLocks noChangeShapeType="1"/>
          </p:cNvSpPr>
          <p:nvPr/>
        </p:nvSpPr>
        <p:spPr bwMode="auto">
          <a:xfrm>
            <a:off x="2880490" y="4822082"/>
            <a:ext cx="1102902"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0" name="Line 101"/>
          <p:cNvSpPr>
            <a:spLocks noChangeShapeType="1"/>
          </p:cNvSpPr>
          <p:nvPr/>
        </p:nvSpPr>
        <p:spPr bwMode="auto">
          <a:xfrm flipV="1">
            <a:off x="2880490" y="4829369"/>
            <a:ext cx="0" cy="258683"/>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1" name="Line 102"/>
          <p:cNvSpPr>
            <a:spLocks noChangeShapeType="1"/>
          </p:cNvSpPr>
          <p:nvPr/>
        </p:nvSpPr>
        <p:spPr bwMode="auto">
          <a:xfrm>
            <a:off x="3983391" y="4822082"/>
            <a:ext cx="1290311"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2" name="Line 103"/>
          <p:cNvSpPr>
            <a:spLocks noChangeShapeType="1"/>
          </p:cNvSpPr>
          <p:nvPr/>
        </p:nvSpPr>
        <p:spPr bwMode="auto">
          <a:xfrm flipV="1">
            <a:off x="3983391" y="4829369"/>
            <a:ext cx="0" cy="258683"/>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3" name="Line 104"/>
          <p:cNvSpPr>
            <a:spLocks noChangeShapeType="1"/>
          </p:cNvSpPr>
          <p:nvPr/>
        </p:nvSpPr>
        <p:spPr bwMode="auto">
          <a:xfrm>
            <a:off x="5273702" y="4822082"/>
            <a:ext cx="1200753"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4" name="Line 105"/>
          <p:cNvSpPr>
            <a:spLocks noChangeShapeType="1"/>
          </p:cNvSpPr>
          <p:nvPr/>
        </p:nvSpPr>
        <p:spPr bwMode="auto">
          <a:xfrm flipV="1">
            <a:off x="5273702" y="4829369"/>
            <a:ext cx="0" cy="258683"/>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5" name="Line 106"/>
          <p:cNvSpPr>
            <a:spLocks noChangeShapeType="1"/>
          </p:cNvSpPr>
          <p:nvPr/>
        </p:nvSpPr>
        <p:spPr bwMode="auto">
          <a:xfrm>
            <a:off x="6474455" y="4822082"/>
            <a:ext cx="968563"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6" name="Line 107"/>
          <p:cNvSpPr>
            <a:spLocks noChangeShapeType="1"/>
          </p:cNvSpPr>
          <p:nvPr/>
        </p:nvSpPr>
        <p:spPr bwMode="auto">
          <a:xfrm flipV="1">
            <a:off x="6474455" y="4829369"/>
            <a:ext cx="0" cy="258683"/>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7" name="Line 108"/>
          <p:cNvSpPr>
            <a:spLocks noChangeShapeType="1"/>
          </p:cNvSpPr>
          <p:nvPr/>
        </p:nvSpPr>
        <p:spPr bwMode="auto">
          <a:xfrm>
            <a:off x="7443017" y="4822082"/>
            <a:ext cx="1167583"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8" name="Line 109"/>
          <p:cNvSpPr>
            <a:spLocks noChangeShapeType="1"/>
          </p:cNvSpPr>
          <p:nvPr/>
        </p:nvSpPr>
        <p:spPr bwMode="auto">
          <a:xfrm flipV="1">
            <a:off x="7443017" y="4829369"/>
            <a:ext cx="0" cy="258683"/>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9" name="Freeform 110"/>
          <p:cNvSpPr>
            <a:spLocks/>
          </p:cNvSpPr>
          <p:nvPr/>
        </p:nvSpPr>
        <p:spPr bwMode="auto">
          <a:xfrm>
            <a:off x="490594" y="5091695"/>
            <a:ext cx="2389896" cy="0"/>
          </a:xfrm>
          <a:custGeom>
            <a:avLst/>
            <a:gdLst>
              <a:gd name="T0" fmla="*/ 0 w 1441"/>
              <a:gd name="T1" fmla="*/ 625 w 1441"/>
              <a:gd name="T2" fmla="*/ 1441 w 1441"/>
            </a:gdLst>
            <a:ahLst/>
            <a:cxnLst>
              <a:cxn ang="0">
                <a:pos x="T0" y="0"/>
              </a:cxn>
              <a:cxn ang="0">
                <a:pos x="T1" y="0"/>
              </a:cxn>
              <a:cxn ang="0">
                <a:pos x="T2" y="0"/>
              </a:cxn>
            </a:cxnLst>
            <a:rect l="0" t="0" r="r" b="b"/>
            <a:pathLst>
              <a:path w="1441">
                <a:moveTo>
                  <a:pt x="0" y="0"/>
                </a:moveTo>
                <a:lnTo>
                  <a:pt x="625" y="0"/>
                </a:lnTo>
                <a:lnTo>
                  <a:pt x="1441" y="0"/>
                </a:lnTo>
              </a:path>
            </a:pathLst>
          </a:custGeom>
          <a:noFill/>
          <a:ln w="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0" name="Line 111"/>
          <p:cNvSpPr>
            <a:spLocks noChangeShapeType="1"/>
          </p:cNvSpPr>
          <p:nvPr/>
        </p:nvSpPr>
        <p:spPr bwMode="auto">
          <a:xfrm flipV="1">
            <a:off x="1527156" y="5098982"/>
            <a:ext cx="0" cy="258683"/>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1" name="Line 112"/>
          <p:cNvSpPr>
            <a:spLocks noChangeShapeType="1"/>
          </p:cNvSpPr>
          <p:nvPr/>
        </p:nvSpPr>
        <p:spPr bwMode="auto">
          <a:xfrm>
            <a:off x="2880490" y="5091695"/>
            <a:ext cx="1102902"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2" name="Line 113"/>
          <p:cNvSpPr>
            <a:spLocks noChangeShapeType="1"/>
          </p:cNvSpPr>
          <p:nvPr/>
        </p:nvSpPr>
        <p:spPr bwMode="auto">
          <a:xfrm flipV="1">
            <a:off x="2880490" y="5098982"/>
            <a:ext cx="0" cy="258683"/>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3" name="Line 114"/>
          <p:cNvSpPr>
            <a:spLocks noChangeShapeType="1"/>
          </p:cNvSpPr>
          <p:nvPr/>
        </p:nvSpPr>
        <p:spPr bwMode="auto">
          <a:xfrm>
            <a:off x="3983391" y="5091695"/>
            <a:ext cx="1290311"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4" name="Line 115"/>
          <p:cNvSpPr>
            <a:spLocks noChangeShapeType="1"/>
          </p:cNvSpPr>
          <p:nvPr/>
        </p:nvSpPr>
        <p:spPr bwMode="auto">
          <a:xfrm flipV="1">
            <a:off x="3983391" y="5098982"/>
            <a:ext cx="0" cy="258683"/>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5" name="Line 116"/>
          <p:cNvSpPr>
            <a:spLocks noChangeShapeType="1"/>
          </p:cNvSpPr>
          <p:nvPr/>
        </p:nvSpPr>
        <p:spPr bwMode="auto">
          <a:xfrm>
            <a:off x="5273702" y="5091695"/>
            <a:ext cx="1200753"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6" name="Line 117"/>
          <p:cNvSpPr>
            <a:spLocks noChangeShapeType="1"/>
          </p:cNvSpPr>
          <p:nvPr/>
        </p:nvSpPr>
        <p:spPr bwMode="auto">
          <a:xfrm flipV="1">
            <a:off x="5273702" y="5098982"/>
            <a:ext cx="0" cy="258683"/>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7" name="Line 118"/>
          <p:cNvSpPr>
            <a:spLocks noChangeShapeType="1"/>
          </p:cNvSpPr>
          <p:nvPr/>
        </p:nvSpPr>
        <p:spPr bwMode="auto">
          <a:xfrm>
            <a:off x="6474455" y="5091695"/>
            <a:ext cx="968563"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8" name="Line 119"/>
          <p:cNvSpPr>
            <a:spLocks noChangeShapeType="1"/>
          </p:cNvSpPr>
          <p:nvPr/>
        </p:nvSpPr>
        <p:spPr bwMode="auto">
          <a:xfrm flipV="1">
            <a:off x="6474455" y="5098982"/>
            <a:ext cx="0" cy="258683"/>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9" name="Line 120"/>
          <p:cNvSpPr>
            <a:spLocks noChangeShapeType="1"/>
          </p:cNvSpPr>
          <p:nvPr/>
        </p:nvSpPr>
        <p:spPr bwMode="auto">
          <a:xfrm>
            <a:off x="7443017" y="5091695"/>
            <a:ext cx="1167583"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90" name="Line 121"/>
          <p:cNvSpPr>
            <a:spLocks noChangeShapeType="1"/>
          </p:cNvSpPr>
          <p:nvPr/>
        </p:nvSpPr>
        <p:spPr bwMode="auto">
          <a:xfrm flipV="1">
            <a:off x="7443017" y="5098982"/>
            <a:ext cx="0" cy="258683"/>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91" name="Freeform 122"/>
          <p:cNvSpPr>
            <a:spLocks/>
          </p:cNvSpPr>
          <p:nvPr/>
        </p:nvSpPr>
        <p:spPr bwMode="auto">
          <a:xfrm>
            <a:off x="490594" y="5361308"/>
            <a:ext cx="2389896" cy="0"/>
          </a:xfrm>
          <a:custGeom>
            <a:avLst/>
            <a:gdLst>
              <a:gd name="T0" fmla="*/ 0 w 1441"/>
              <a:gd name="T1" fmla="*/ 625 w 1441"/>
              <a:gd name="T2" fmla="*/ 1441 w 1441"/>
            </a:gdLst>
            <a:ahLst/>
            <a:cxnLst>
              <a:cxn ang="0">
                <a:pos x="T0" y="0"/>
              </a:cxn>
              <a:cxn ang="0">
                <a:pos x="T1" y="0"/>
              </a:cxn>
              <a:cxn ang="0">
                <a:pos x="T2" y="0"/>
              </a:cxn>
            </a:cxnLst>
            <a:rect l="0" t="0" r="r" b="b"/>
            <a:pathLst>
              <a:path w="1441">
                <a:moveTo>
                  <a:pt x="0" y="0"/>
                </a:moveTo>
                <a:lnTo>
                  <a:pt x="625" y="0"/>
                </a:lnTo>
                <a:lnTo>
                  <a:pt x="1441" y="0"/>
                </a:lnTo>
              </a:path>
            </a:pathLst>
          </a:custGeom>
          <a:noFill/>
          <a:ln w="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92" name="Line 123"/>
          <p:cNvSpPr>
            <a:spLocks noChangeShapeType="1"/>
          </p:cNvSpPr>
          <p:nvPr/>
        </p:nvSpPr>
        <p:spPr bwMode="auto">
          <a:xfrm flipV="1">
            <a:off x="1527156" y="5368595"/>
            <a:ext cx="0" cy="262326"/>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93" name="Line 124"/>
          <p:cNvSpPr>
            <a:spLocks noChangeShapeType="1"/>
          </p:cNvSpPr>
          <p:nvPr/>
        </p:nvSpPr>
        <p:spPr bwMode="auto">
          <a:xfrm>
            <a:off x="2880490" y="5361308"/>
            <a:ext cx="1102902"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94" name="Line 125"/>
          <p:cNvSpPr>
            <a:spLocks noChangeShapeType="1"/>
          </p:cNvSpPr>
          <p:nvPr/>
        </p:nvSpPr>
        <p:spPr bwMode="auto">
          <a:xfrm flipV="1">
            <a:off x="2880490" y="5368595"/>
            <a:ext cx="0" cy="262326"/>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95" name="Line 126"/>
          <p:cNvSpPr>
            <a:spLocks noChangeShapeType="1"/>
          </p:cNvSpPr>
          <p:nvPr/>
        </p:nvSpPr>
        <p:spPr bwMode="auto">
          <a:xfrm>
            <a:off x="3983391" y="5361308"/>
            <a:ext cx="1290311"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96" name="Line 127"/>
          <p:cNvSpPr>
            <a:spLocks noChangeShapeType="1"/>
          </p:cNvSpPr>
          <p:nvPr/>
        </p:nvSpPr>
        <p:spPr bwMode="auto">
          <a:xfrm flipV="1">
            <a:off x="3983391" y="5368595"/>
            <a:ext cx="0" cy="262326"/>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97" name="Line 128"/>
          <p:cNvSpPr>
            <a:spLocks noChangeShapeType="1"/>
          </p:cNvSpPr>
          <p:nvPr/>
        </p:nvSpPr>
        <p:spPr bwMode="auto">
          <a:xfrm>
            <a:off x="5273702" y="5361308"/>
            <a:ext cx="1200753"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98" name="Line 129"/>
          <p:cNvSpPr>
            <a:spLocks noChangeShapeType="1"/>
          </p:cNvSpPr>
          <p:nvPr/>
        </p:nvSpPr>
        <p:spPr bwMode="auto">
          <a:xfrm flipV="1">
            <a:off x="5273702" y="5368595"/>
            <a:ext cx="0" cy="262326"/>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99" name="Line 130"/>
          <p:cNvSpPr>
            <a:spLocks noChangeShapeType="1"/>
          </p:cNvSpPr>
          <p:nvPr/>
        </p:nvSpPr>
        <p:spPr bwMode="auto">
          <a:xfrm>
            <a:off x="6474455" y="5361308"/>
            <a:ext cx="968563"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0" name="Line 131"/>
          <p:cNvSpPr>
            <a:spLocks noChangeShapeType="1"/>
          </p:cNvSpPr>
          <p:nvPr/>
        </p:nvSpPr>
        <p:spPr bwMode="auto">
          <a:xfrm flipV="1">
            <a:off x="6474455" y="5368595"/>
            <a:ext cx="0" cy="262326"/>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1" name="Line 132"/>
          <p:cNvSpPr>
            <a:spLocks noChangeShapeType="1"/>
          </p:cNvSpPr>
          <p:nvPr/>
        </p:nvSpPr>
        <p:spPr bwMode="auto">
          <a:xfrm>
            <a:off x="7443017" y="5361308"/>
            <a:ext cx="1167583"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2" name="Line 133"/>
          <p:cNvSpPr>
            <a:spLocks noChangeShapeType="1"/>
          </p:cNvSpPr>
          <p:nvPr/>
        </p:nvSpPr>
        <p:spPr bwMode="auto">
          <a:xfrm flipV="1">
            <a:off x="7443017" y="5368595"/>
            <a:ext cx="0" cy="262326"/>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9" name="Freeform 140"/>
          <p:cNvSpPr>
            <a:spLocks/>
          </p:cNvSpPr>
          <p:nvPr/>
        </p:nvSpPr>
        <p:spPr bwMode="auto">
          <a:xfrm>
            <a:off x="490594" y="2344558"/>
            <a:ext cx="8120006" cy="0"/>
          </a:xfrm>
          <a:custGeom>
            <a:avLst/>
            <a:gdLst>
              <a:gd name="T0" fmla="*/ 0 w 4896"/>
              <a:gd name="T1" fmla="*/ 625 w 4896"/>
              <a:gd name="T2" fmla="*/ 1441 w 4896"/>
              <a:gd name="T3" fmla="*/ 2106 w 4896"/>
              <a:gd name="T4" fmla="*/ 2884 w 4896"/>
              <a:gd name="T5" fmla="*/ 3608 w 4896"/>
              <a:gd name="T6" fmla="*/ 4192 w 4896"/>
              <a:gd name="T7" fmla="*/ 4896 w 4896"/>
            </a:gdLst>
            <a:ahLst/>
            <a:cxnLst>
              <a:cxn ang="0">
                <a:pos x="T0" y="0"/>
              </a:cxn>
              <a:cxn ang="0">
                <a:pos x="T1" y="0"/>
              </a:cxn>
              <a:cxn ang="0">
                <a:pos x="T2" y="0"/>
              </a:cxn>
              <a:cxn ang="0">
                <a:pos x="T3" y="0"/>
              </a:cxn>
              <a:cxn ang="0">
                <a:pos x="T4" y="0"/>
              </a:cxn>
              <a:cxn ang="0">
                <a:pos x="T5" y="0"/>
              </a:cxn>
              <a:cxn ang="0">
                <a:pos x="T6" y="0"/>
              </a:cxn>
              <a:cxn ang="0">
                <a:pos x="T7" y="0"/>
              </a:cxn>
            </a:cxnLst>
            <a:rect l="0" t="0" r="r" b="b"/>
            <a:pathLst>
              <a:path w="4896">
                <a:moveTo>
                  <a:pt x="0" y="0"/>
                </a:moveTo>
                <a:lnTo>
                  <a:pt x="625" y="0"/>
                </a:lnTo>
                <a:lnTo>
                  <a:pt x="1441" y="0"/>
                </a:lnTo>
                <a:lnTo>
                  <a:pt x="2106" y="0"/>
                </a:lnTo>
                <a:lnTo>
                  <a:pt x="2884" y="0"/>
                </a:lnTo>
                <a:lnTo>
                  <a:pt x="3608" y="0"/>
                </a:lnTo>
                <a:lnTo>
                  <a:pt x="4192" y="0"/>
                </a:lnTo>
                <a:lnTo>
                  <a:pt x="4896" y="0"/>
                </a:lnTo>
              </a:path>
            </a:pathLst>
          </a:custGeom>
          <a:noFill/>
          <a:ln w="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17" name="Rectangle 148"/>
          <p:cNvSpPr>
            <a:spLocks noChangeArrowheads="1"/>
          </p:cNvSpPr>
          <p:nvPr/>
        </p:nvSpPr>
        <p:spPr bwMode="auto">
          <a:xfrm>
            <a:off x="812343" y="2351845"/>
            <a:ext cx="286373" cy="211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 of</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18" name="Rectangle 149"/>
          <p:cNvSpPr>
            <a:spLocks noChangeArrowheads="1"/>
          </p:cNvSpPr>
          <p:nvPr/>
        </p:nvSpPr>
        <p:spPr bwMode="auto">
          <a:xfrm>
            <a:off x="664737" y="2512155"/>
            <a:ext cx="614614" cy="211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workers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19" name="Rectangle 150"/>
          <p:cNvSpPr>
            <a:spLocks noChangeArrowheads="1"/>
          </p:cNvSpPr>
          <p:nvPr/>
        </p:nvSpPr>
        <p:spPr bwMode="auto">
          <a:xfrm>
            <a:off x="862098" y="2672466"/>
            <a:ext cx="195940" cy="211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(L)</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20" name="Rectangle 151"/>
          <p:cNvSpPr>
            <a:spLocks noChangeArrowheads="1"/>
          </p:cNvSpPr>
          <p:nvPr/>
        </p:nvSpPr>
        <p:spPr bwMode="auto">
          <a:xfrm>
            <a:off x="1920219" y="2351845"/>
            <a:ext cx="661505" cy="211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Marginal</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21" name="Rectangle 152"/>
          <p:cNvSpPr>
            <a:spLocks noChangeArrowheads="1"/>
          </p:cNvSpPr>
          <p:nvPr/>
        </p:nvSpPr>
        <p:spPr bwMode="auto">
          <a:xfrm>
            <a:off x="1961682" y="2512155"/>
            <a:ext cx="599540" cy="211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product</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22" name="Rectangle 153"/>
          <p:cNvSpPr>
            <a:spLocks noChangeArrowheads="1"/>
          </p:cNvSpPr>
          <p:nvPr/>
        </p:nvSpPr>
        <p:spPr bwMode="auto">
          <a:xfrm>
            <a:off x="1928512" y="2672466"/>
            <a:ext cx="653131" cy="211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of labor*</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24" name="Rectangle 155"/>
          <p:cNvSpPr>
            <a:spLocks noChangeArrowheads="1"/>
          </p:cNvSpPr>
          <p:nvPr/>
        </p:nvSpPr>
        <p:spPr bwMode="auto">
          <a:xfrm>
            <a:off x="3117655" y="2366419"/>
            <a:ext cx="746713" cy="211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Tomatoes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25" name="Rectangle 156"/>
          <p:cNvSpPr>
            <a:spLocks noChangeArrowheads="1"/>
          </p:cNvSpPr>
          <p:nvPr/>
        </p:nvSpPr>
        <p:spPr bwMode="auto">
          <a:xfrm>
            <a:off x="3137557" y="2526729"/>
            <a:ext cx="733516" cy="211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produced</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26" name="Rectangle 157"/>
          <p:cNvSpPr>
            <a:spLocks noChangeArrowheads="1"/>
          </p:cNvSpPr>
          <p:nvPr/>
        </p:nvSpPr>
        <p:spPr bwMode="auto">
          <a:xfrm>
            <a:off x="3366429" y="2687039"/>
            <a:ext cx="214360" cy="211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(Y)</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27" name="Rectangle 158"/>
          <p:cNvSpPr>
            <a:spLocks noChangeArrowheads="1"/>
          </p:cNvSpPr>
          <p:nvPr/>
        </p:nvSpPr>
        <p:spPr bwMode="auto">
          <a:xfrm>
            <a:off x="4435060" y="2389080"/>
            <a:ext cx="391879" cy="211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Price</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28" name="Rectangle 159"/>
          <p:cNvSpPr>
            <a:spLocks noChangeArrowheads="1"/>
          </p:cNvSpPr>
          <p:nvPr/>
        </p:nvSpPr>
        <p:spPr bwMode="auto">
          <a:xfrm>
            <a:off x="4822504" y="2388489"/>
            <a:ext cx="195940" cy="211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29" name="Rectangle 160"/>
          <p:cNvSpPr>
            <a:spLocks noChangeArrowheads="1"/>
          </p:cNvSpPr>
          <p:nvPr/>
        </p:nvSpPr>
        <p:spPr bwMode="auto">
          <a:xfrm>
            <a:off x="4266994" y="2512155"/>
            <a:ext cx="911034" cy="211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of tomatoes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30" name="Rectangle 161"/>
          <p:cNvSpPr>
            <a:spLocks noChangeArrowheads="1"/>
          </p:cNvSpPr>
          <p:nvPr/>
        </p:nvSpPr>
        <p:spPr bwMode="auto">
          <a:xfrm>
            <a:off x="4558890" y="2672466"/>
            <a:ext cx="214360" cy="211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(P)</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32" name="Rectangle 163"/>
          <p:cNvSpPr>
            <a:spLocks noChangeArrowheads="1"/>
          </p:cNvSpPr>
          <p:nvPr/>
        </p:nvSpPr>
        <p:spPr bwMode="auto">
          <a:xfrm>
            <a:off x="5665108" y="2373705"/>
            <a:ext cx="419879" cy="211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Value</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33" name="Rectangle 164"/>
          <p:cNvSpPr>
            <a:spLocks noChangeArrowheads="1"/>
          </p:cNvSpPr>
          <p:nvPr/>
        </p:nvSpPr>
        <p:spPr bwMode="auto">
          <a:xfrm>
            <a:off x="6063147" y="2373113"/>
            <a:ext cx="195940" cy="211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34" name="Rectangle 165"/>
          <p:cNvSpPr>
            <a:spLocks noChangeArrowheads="1"/>
          </p:cNvSpPr>
          <p:nvPr/>
        </p:nvSpPr>
        <p:spPr bwMode="auto">
          <a:xfrm>
            <a:off x="5524136" y="2534016"/>
            <a:ext cx="867492" cy="211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of marginal</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35" name="Rectangle 166"/>
          <p:cNvSpPr>
            <a:spLocks noChangeArrowheads="1"/>
          </p:cNvSpPr>
          <p:nvPr/>
        </p:nvSpPr>
        <p:spPr bwMode="auto">
          <a:xfrm>
            <a:off x="5612036" y="2694326"/>
            <a:ext cx="599540" cy="211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product</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37" name="Rectangle 168"/>
          <p:cNvSpPr>
            <a:spLocks noChangeArrowheads="1"/>
          </p:cNvSpPr>
          <p:nvPr/>
        </p:nvSpPr>
        <p:spPr bwMode="auto">
          <a:xfrm>
            <a:off x="6736497" y="2351845"/>
            <a:ext cx="545950" cy="211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Annual</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38" name="Rectangle 169"/>
          <p:cNvSpPr>
            <a:spLocks noChangeArrowheads="1"/>
          </p:cNvSpPr>
          <p:nvPr/>
        </p:nvSpPr>
        <p:spPr bwMode="auto">
          <a:xfrm>
            <a:off x="6782935" y="2512155"/>
            <a:ext cx="401927" cy="211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wage</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39" name="Rectangle 170"/>
          <p:cNvSpPr>
            <a:spLocks noChangeArrowheads="1"/>
          </p:cNvSpPr>
          <p:nvPr/>
        </p:nvSpPr>
        <p:spPr bwMode="auto">
          <a:xfrm>
            <a:off x="6796203" y="2701613"/>
            <a:ext cx="195940" cy="211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40" name="Rectangle 171"/>
          <p:cNvSpPr>
            <a:spLocks noChangeArrowheads="1"/>
          </p:cNvSpPr>
          <p:nvPr/>
        </p:nvSpPr>
        <p:spPr bwMode="auto">
          <a:xfrm>
            <a:off x="6997687" y="2701613"/>
            <a:ext cx="259578" cy="211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(W)</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41" name="Rectangle 172"/>
          <p:cNvSpPr>
            <a:spLocks noChangeArrowheads="1"/>
          </p:cNvSpPr>
          <p:nvPr/>
        </p:nvSpPr>
        <p:spPr bwMode="auto">
          <a:xfrm>
            <a:off x="7743206" y="2402853"/>
            <a:ext cx="661505" cy="211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Marginal</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42" name="Rectangle 173"/>
          <p:cNvSpPr>
            <a:spLocks noChangeArrowheads="1"/>
          </p:cNvSpPr>
          <p:nvPr/>
        </p:nvSpPr>
        <p:spPr bwMode="auto">
          <a:xfrm>
            <a:off x="7862618" y="2563163"/>
            <a:ext cx="411975" cy="211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profit</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43" name="Rectangle 174"/>
          <p:cNvSpPr>
            <a:spLocks noChangeArrowheads="1"/>
          </p:cNvSpPr>
          <p:nvPr/>
        </p:nvSpPr>
        <p:spPr bwMode="auto">
          <a:xfrm>
            <a:off x="7973737" y="2752029"/>
            <a:ext cx="195940" cy="211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45" name="Rectangle 176"/>
          <p:cNvSpPr>
            <a:spLocks noChangeArrowheads="1"/>
          </p:cNvSpPr>
          <p:nvPr/>
        </p:nvSpPr>
        <p:spPr bwMode="auto">
          <a:xfrm>
            <a:off x="888634" y="2993086"/>
            <a:ext cx="88760" cy="211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47" name="Rectangle 178"/>
          <p:cNvSpPr>
            <a:spLocks noChangeArrowheads="1"/>
          </p:cNvSpPr>
          <p:nvPr/>
        </p:nvSpPr>
        <p:spPr bwMode="auto">
          <a:xfrm>
            <a:off x="7836082" y="2992494"/>
            <a:ext cx="542601" cy="211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-20,000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48" name="Rectangle 179"/>
          <p:cNvSpPr>
            <a:spLocks noChangeArrowheads="1"/>
          </p:cNvSpPr>
          <p:nvPr/>
        </p:nvSpPr>
        <p:spPr bwMode="auto">
          <a:xfrm>
            <a:off x="888634" y="3262699"/>
            <a:ext cx="88760" cy="211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1</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49" name="Rectangle 180"/>
          <p:cNvSpPr>
            <a:spLocks noChangeArrowheads="1"/>
          </p:cNvSpPr>
          <p:nvPr/>
        </p:nvSpPr>
        <p:spPr bwMode="auto">
          <a:xfrm>
            <a:off x="2135824" y="3266343"/>
            <a:ext cx="177517" cy="211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15</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50" name="Rectangle 181"/>
          <p:cNvSpPr>
            <a:spLocks noChangeArrowheads="1"/>
          </p:cNvSpPr>
          <p:nvPr/>
        </p:nvSpPr>
        <p:spPr bwMode="auto">
          <a:xfrm>
            <a:off x="3361454" y="3266343"/>
            <a:ext cx="177517" cy="211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15</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51" name="Rectangle 182"/>
          <p:cNvSpPr>
            <a:spLocks noChangeArrowheads="1"/>
          </p:cNvSpPr>
          <p:nvPr/>
        </p:nvSpPr>
        <p:spPr bwMode="auto">
          <a:xfrm>
            <a:off x="4474306" y="3266343"/>
            <a:ext cx="400252" cy="211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2,000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52" name="Rectangle 183"/>
          <p:cNvSpPr>
            <a:spLocks noChangeArrowheads="1"/>
          </p:cNvSpPr>
          <p:nvPr/>
        </p:nvSpPr>
        <p:spPr bwMode="auto">
          <a:xfrm>
            <a:off x="5688327" y="3266343"/>
            <a:ext cx="489011" cy="211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30,000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54" name="Rectangle 185"/>
          <p:cNvSpPr>
            <a:spLocks noChangeArrowheads="1"/>
          </p:cNvSpPr>
          <p:nvPr/>
        </p:nvSpPr>
        <p:spPr bwMode="auto">
          <a:xfrm>
            <a:off x="6771326" y="3266343"/>
            <a:ext cx="489011" cy="211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20,000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56" name="Rectangle 187"/>
          <p:cNvSpPr>
            <a:spLocks noChangeArrowheads="1"/>
          </p:cNvSpPr>
          <p:nvPr/>
        </p:nvSpPr>
        <p:spPr bwMode="auto">
          <a:xfrm>
            <a:off x="7895788" y="3266343"/>
            <a:ext cx="489011" cy="211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10,000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57" name="Rectangle 188"/>
          <p:cNvSpPr>
            <a:spLocks noChangeArrowheads="1"/>
          </p:cNvSpPr>
          <p:nvPr/>
        </p:nvSpPr>
        <p:spPr bwMode="auto">
          <a:xfrm>
            <a:off x="888634" y="3532312"/>
            <a:ext cx="88760" cy="211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2</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58" name="Rectangle 189"/>
          <p:cNvSpPr>
            <a:spLocks noChangeArrowheads="1"/>
          </p:cNvSpPr>
          <p:nvPr/>
        </p:nvSpPr>
        <p:spPr bwMode="auto">
          <a:xfrm>
            <a:off x="2135824" y="3535956"/>
            <a:ext cx="177517" cy="211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14</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59" name="Rectangle 190"/>
          <p:cNvSpPr>
            <a:spLocks noChangeArrowheads="1"/>
          </p:cNvSpPr>
          <p:nvPr/>
        </p:nvSpPr>
        <p:spPr bwMode="auto">
          <a:xfrm>
            <a:off x="3361454" y="3535956"/>
            <a:ext cx="177517" cy="211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29</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60" name="Rectangle 191"/>
          <p:cNvSpPr>
            <a:spLocks noChangeArrowheads="1"/>
          </p:cNvSpPr>
          <p:nvPr/>
        </p:nvSpPr>
        <p:spPr bwMode="auto">
          <a:xfrm>
            <a:off x="4474306" y="3535956"/>
            <a:ext cx="400252" cy="211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2,000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61" name="Rectangle 192"/>
          <p:cNvSpPr>
            <a:spLocks noChangeArrowheads="1"/>
          </p:cNvSpPr>
          <p:nvPr/>
        </p:nvSpPr>
        <p:spPr bwMode="auto">
          <a:xfrm>
            <a:off x="5688327" y="3535956"/>
            <a:ext cx="489011" cy="211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28,000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63" name="Rectangle 194"/>
          <p:cNvSpPr>
            <a:spLocks noChangeArrowheads="1"/>
          </p:cNvSpPr>
          <p:nvPr/>
        </p:nvSpPr>
        <p:spPr bwMode="auto">
          <a:xfrm>
            <a:off x="6771326" y="3535956"/>
            <a:ext cx="489011" cy="211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20,000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64" name="Rectangle 195"/>
          <p:cNvSpPr>
            <a:spLocks noChangeArrowheads="1"/>
          </p:cNvSpPr>
          <p:nvPr/>
        </p:nvSpPr>
        <p:spPr bwMode="auto">
          <a:xfrm>
            <a:off x="7963786" y="3535956"/>
            <a:ext cx="400252" cy="211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8,000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65" name="Rectangle 196"/>
          <p:cNvSpPr>
            <a:spLocks noChangeArrowheads="1"/>
          </p:cNvSpPr>
          <p:nvPr/>
        </p:nvSpPr>
        <p:spPr bwMode="auto">
          <a:xfrm>
            <a:off x="888634" y="3801925"/>
            <a:ext cx="88760" cy="211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3</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66" name="Rectangle 197"/>
          <p:cNvSpPr>
            <a:spLocks noChangeArrowheads="1"/>
          </p:cNvSpPr>
          <p:nvPr/>
        </p:nvSpPr>
        <p:spPr bwMode="auto">
          <a:xfrm>
            <a:off x="2135824" y="3805569"/>
            <a:ext cx="177517" cy="211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13</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67" name="Rectangle 198"/>
          <p:cNvSpPr>
            <a:spLocks noChangeArrowheads="1"/>
          </p:cNvSpPr>
          <p:nvPr/>
        </p:nvSpPr>
        <p:spPr bwMode="auto">
          <a:xfrm>
            <a:off x="3361454" y="3805569"/>
            <a:ext cx="177517" cy="211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42</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68" name="Rectangle 199"/>
          <p:cNvSpPr>
            <a:spLocks noChangeArrowheads="1"/>
          </p:cNvSpPr>
          <p:nvPr/>
        </p:nvSpPr>
        <p:spPr bwMode="auto">
          <a:xfrm>
            <a:off x="4474306" y="3805569"/>
            <a:ext cx="400252" cy="211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2,000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69" name="Rectangle 200"/>
          <p:cNvSpPr>
            <a:spLocks noChangeArrowheads="1"/>
          </p:cNvSpPr>
          <p:nvPr/>
        </p:nvSpPr>
        <p:spPr bwMode="auto">
          <a:xfrm>
            <a:off x="5688327" y="3805569"/>
            <a:ext cx="489011" cy="211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26,000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71" name="Rectangle 202"/>
          <p:cNvSpPr>
            <a:spLocks noChangeArrowheads="1"/>
          </p:cNvSpPr>
          <p:nvPr/>
        </p:nvSpPr>
        <p:spPr bwMode="auto">
          <a:xfrm>
            <a:off x="6771326" y="3805569"/>
            <a:ext cx="489011" cy="211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20,000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72" name="Rectangle 203"/>
          <p:cNvSpPr>
            <a:spLocks noChangeArrowheads="1"/>
          </p:cNvSpPr>
          <p:nvPr/>
        </p:nvSpPr>
        <p:spPr bwMode="auto">
          <a:xfrm>
            <a:off x="7963786" y="3805569"/>
            <a:ext cx="400252" cy="211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6,000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73" name="Rectangle 204"/>
          <p:cNvSpPr>
            <a:spLocks noChangeArrowheads="1"/>
          </p:cNvSpPr>
          <p:nvPr/>
        </p:nvSpPr>
        <p:spPr bwMode="auto">
          <a:xfrm>
            <a:off x="888634" y="4071538"/>
            <a:ext cx="88760" cy="211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4</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6" name="Rectangle 206"/>
          <p:cNvSpPr>
            <a:spLocks noChangeArrowheads="1"/>
          </p:cNvSpPr>
          <p:nvPr/>
        </p:nvSpPr>
        <p:spPr bwMode="auto">
          <a:xfrm>
            <a:off x="2135824" y="4075182"/>
            <a:ext cx="177517" cy="211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12</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7" name="Rectangle 207"/>
          <p:cNvSpPr>
            <a:spLocks noChangeArrowheads="1"/>
          </p:cNvSpPr>
          <p:nvPr/>
        </p:nvSpPr>
        <p:spPr bwMode="auto">
          <a:xfrm>
            <a:off x="3361454" y="4075182"/>
            <a:ext cx="177517" cy="211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54</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8" name="Rectangle 208"/>
          <p:cNvSpPr>
            <a:spLocks noChangeArrowheads="1"/>
          </p:cNvSpPr>
          <p:nvPr/>
        </p:nvSpPr>
        <p:spPr bwMode="auto">
          <a:xfrm>
            <a:off x="4474306" y="4075182"/>
            <a:ext cx="400252" cy="211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2,000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9" name="Rectangle 209"/>
          <p:cNvSpPr>
            <a:spLocks noChangeArrowheads="1"/>
          </p:cNvSpPr>
          <p:nvPr/>
        </p:nvSpPr>
        <p:spPr bwMode="auto">
          <a:xfrm>
            <a:off x="5688327" y="4075182"/>
            <a:ext cx="489011" cy="211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24,000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1" name="Rectangle 211"/>
          <p:cNvSpPr>
            <a:spLocks noChangeArrowheads="1"/>
          </p:cNvSpPr>
          <p:nvPr/>
        </p:nvSpPr>
        <p:spPr bwMode="auto">
          <a:xfrm>
            <a:off x="6771326" y="4075182"/>
            <a:ext cx="489011" cy="211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20,000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2" name="Rectangle 212"/>
          <p:cNvSpPr>
            <a:spLocks noChangeArrowheads="1"/>
          </p:cNvSpPr>
          <p:nvPr/>
        </p:nvSpPr>
        <p:spPr bwMode="auto">
          <a:xfrm>
            <a:off x="7963786" y="4075182"/>
            <a:ext cx="400252" cy="211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4,000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3" name="Rectangle 213"/>
          <p:cNvSpPr>
            <a:spLocks noChangeArrowheads="1"/>
          </p:cNvSpPr>
          <p:nvPr/>
        </p:nvSpPr>
        <p:spPr bwMode="auto">
          <a:xfrm>
            <a:off x="888634" y="4341151"/>
            <a:ext cx="88760" cy="211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5</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4" name="Rectangle 214"/>
          <p:cNvSpPr>
            <a:spLocks noChangeArrowheads="1"/>
          </p:cNvSpPr>
          <p:nvPr/>
        </p:nvSpPr>
        <p:spPr bwMode="auto">
          <a:xfrm>
            <a:off x="2135824" y="4344794"/>
            <a:ext cx="165594" cy="211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11</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5" name="Rectangle 215"/>
          <p:cNvSpPr>
            <a:spLocks noChangeArrowheads="1"/>
          </p:cNvSpPr>
          <p:nvPr/>
        </p:nvSpPr>
        <p:spPr bwMode="auto">
          <a:xfrm>
            <a:off x="3361454" y="4344794"/>
            <a:ext cx="177517" cy="211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65</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6" name="Rectangle 216"/>
          <p:cNvSpPr>
            <a:spLocks noChangeArrowheads="1"/>
          </p:cNvSpPr>
          <p:nvPr/>
        </p:nvSpPr>
        <p:spPr bwMode="auto">
          <a:xfrm>
            <a:off x="4474306" y="4344794"/>
            <a:ext cx="400252" cy="211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2,000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7" name="Rectangle 217"/>
          <p:cNvSpPr>
            <a:spLocks noChangeArrowheads="1"/>
          </p:cNvSpPr>
          <p:nvPr/>
        </p:nvSpPr>
        <p:spPr bwMode="auto">
          <a:xfrm>
            <a:off x="5688327" y="4344794"/>
            <a:ext cx="489011" cy="211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22,000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9" name="Rectangle 219"/>
          <p:cNvSpPr>
            <a:spLocks noChangeArrowheads="1"/>
          </p:cNvSpPr>
          <p:nvPr/>
        </p:nvSpPr>
        <p:spPr bwMode="auto">
          <a:xfrm>
            <a:off x="6771326" y="4344794"/>
            <a:ext cx="489011" cy="211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20,000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0" name="Rectangle 220"/>
          <p:cNvSpPr>
            <a:spLocks noChangeArrowheads="1"/>
          </p:cNvSpPr>
          <p:nvPr/>
        </p:nvSpPr>
        <p:spPr bwMode="auto">
          <a:xfrm>
            <a:off x="7963786" y="4344794"/>
            <a:ext cx="400252" cy="211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2,000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1" name="Rectangle 221"/>
          <p:cNvSpPr>
            <a:spLocks noChangeArrowheads="1"/>
          </p:cNvSpPr>
          <p:nvPr/>
        </p:nvSpPr>
        <p:spPr bwMode="auto">
          <a:xfrm>
            <a:off x="888634" y="4614407"/>
            <a:ext cx="88760" cy="211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6</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2" name="Rectangle 222"/>
          <p:cNvSpPr>
            <a:spLocks noChangeArrowheads="1"/>
          </p:cNvSpPr>
          <p:nvPr/>
        </p:nvSpPr>
        <p:spPr bwMode="auto">
          <a:xfrm>
            <a:off x="2135824" y="4618051"/>
            <a:ext cx="177517" cy="211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3" name="Rectangle 223"/>
          <p:cNvSpPr>
            <a:spLocks noChangeArrowheads="1"/>
          </p:cNvSpPr>
          <p:nvPr/>
        </p:nvSpPr>
        <p:spPr bwMode="auto">
          <a:xfrm>
            <a:off x="3361454" y="4618051"/>
            <a:ext cx="177517" cy="211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75</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4" name="Rectangle 224"/>
          <p:cNvSpPr>
            <a:spLocks noChangeArrowheads="1"/>
          </p:cNvSpPr>
          <p:nvPr/>
        </p:nvSpPr>
        <p:spPr bwMode="auto">
          <a:xfrm>
            <a:off x="4474306" y="4618051"/>
            <a:ext cx="400252" cy="211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2,000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5" name="Rectangle 225"/>
          <p:cNvSpPr>
            <a:spLocks noChangeArrowheads="1"/>
          </p:cNvSpPr>
          <p:nvPr/>
        </p:nvSpPr>
        <p:spPr bwMode="auto">
          <a:xfrm>
            <a:off x="5688327" y="4618051"/>
            <a:ext cx="311494" cy="211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20,0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6" name="Rectangle 226"/>
          <p:cNvSpPr>
            <a:spLocks noChangeArrowheads="1"/>
          </p:cNvSpPr>
          <p:nvPr/>
        </p:nvSpPr>
        <p:spPr bwMode="auto">
          <a:xfrm>
            <a:off x="5988515" y="4618051"/>
            <a:ext cx="177517" cy="211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7" name="Rectangle 227"/>
          <p:cNvSpPr>
            <a:spLocks noChangeArrowheads="1"/>
          </p:cNvSpPr>
          <p:nvPr/>
        </p:nvSpPr>
        <p:spPr bwMode="auto">
          <a:xfrm>
            <a:off x="6771326" y="4618051"/>
            <a:ext cx="489011" cy="211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20,000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9" name="Rectangle 229"/>
          <p:cNvSpPr>
            <a:spLocks noChangeArrowheads="1"/>
          </p:cNvSpPr>
          <p:nvPr/>
        </p:nvSpPr>
        <p:spPr bwMode="auto">
          <a:xfrm>
            <a:off x="888634" y="4884020"/>
            <a:ext cx="88760" cy="211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7</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30" name="Rectangle 230"/>
          <p:cNvSpPr>
            <a:spLocks noChangeArrowheads="1"/>
          </p:cNvSpPr>
          <p:nvPr/>
        </p:nvSpPr>
        <p:spPr bwMode="auto">
          <a:xfrm>
            <a:off x="3361454" y="4887664"/>
            <a:ext cx="177517" cy="211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84</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31" name="Rectangle 231"/>
          <p:cNvSpPr>
            <a:spLocks noChangeArrowheads="1"/>
          </p:cNvSpPr>
          <p:nvPr/>
        </p:nvSpPr>
        <p:spPr bwMode="auto">
          <a:xfrm>
            <a:off x="4474306" y="4887664"/>
            <a:ext cx="400252" cy="211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2,000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32" name="Rectangle 232"/>
          <p:cNvSpPr>
            <a:spLocks noChangeArrowheads="1"/>
          </p:cNvSpPr>
          <p:nvPr/>
        </p:nvSpPr>
        <p:spPr bwMode="auto">
          <a:xfrm>
            <a:off x="5688327" y="4887664"/>
            <a:ext cx="489011" cy="211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18,000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34" name="Rectangle 234"/>
          <p:cNvSpPr>
            <a:spLocks noChangeArrowheads="1"/>
          </p:cNvSpPr>
          <p:nvPr/>
        </p:nvSpPr>
        <p:spPr bwMode="auto">
          <a:xfrm>
            <a:off x="6771326" y="4887664"/>
            <a:ext cx="489011" cy="211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20,000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36" name="Rectangle 236"/>
          <p:cNvSpPr>
            <a:spLocks noChangeArrowheads="1"/>
          </p:cNvSpPr>
          <p:nvPr/>
        </p:nvSpPr>
        <p:spPr bwMode="auto">
          <a:xfrm>
            <a:off x="7904080" y="4883428"/>
            <a:ext cx="453842" cy="211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-2,000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37" name="Rectangle 237"/>
          <p:cNvSpPr>
            <a:spLocks noChangeArrowheads="1"/>
          </p:cNvSpPr>
          <p:nvPr/>
        </p:nvSpPr>
        <p:spPr bwMode="auto">
          <a:xfrm>
            <a:off x="888634" y="5153633"/>
            <a:ext cx="88760" cy="211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8</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38" name="Rectangle 238"/>
          <p:cNvSpPr>
            <a:spLocks noChangeArrowheads="1"/>
          </p:cNvSpPr>
          <p:nvPr/>
        </p:nvSpPr>
        <p:spPr bwMode="auto">
          <a:xfrm>
            <a:off x="3361454" y="5157277"/>
            <a:ext cx="177517" cy="211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92</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39" name="Rectangle 239"/>
          <p:cNvSpPr>
            <a:spLocks noChangeArrowheads="1"/>
          </p:cNvSpPr>
          <p:nvPr/>
        </p:nvSpPr>
        <p:spPr bwMode="auto">
          <a:xfrm>
            <a:off x="4474306" y="5157277"/>
            <a:ext cx="400252" cy="211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2,000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40" name="Rectangle 240"/>
          <p:cNvSpPr>
            <a:spLocks noChangeArrowheads="1"/>
          </p:cNvSpPr>
          <p:nvPr/>
        </p:nvSpPr>
        <p:spPr bwMode="auto">
          <a:xfrm>
            <a:off x="5688327" y="5157277"/>
            <a:ext cx="489011" cy="211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16,000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42" name="Rectangle 242"/>
          <p:cNvSpPr>
            <a:spLocks noChangeArrowheads="1"/>
          </p:cNvSpPr>
          <p:nvPr/>
        </p:nvSpPr>
        <p:spPr bwMode="auto">
          <a:xfrm>
            <a:off x="6771326" y="5157277"/>
            <a:ext cx="489011" cy="211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20,000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44" name="Rectangle 244"/>
          <p:cNvSpPr>
            <a:spLocks noChangeArrowheads="1"/>
          </p:cNvSpPr>
          <p:nvPr/>
        </p:nvSpPr>
        <p:spPr bwMode="auto">
          <a:xfrm>
            <a:off x="7904080" y="5153041"/>
            <a:ext cx="453842" cy="211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-4,000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45" name="Rectangle 245"/>
          <p:cNvSpPr>
            <a:spLocks noChangeArrowheads="1"/>
          </p:cNvSpPr>
          <p:nvPr/>
        </p:nvSpPr>
        <p:spPr bwMode="auto">
          <a:xfrm>
            <a:off x="888634" y="5423246"/>
            <a:ext cx="88760" cy="211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9</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46" name="Rectangle 246"/>
          <p:cNvSpPr>
            <a:spLocks noChangeArrowheads="1"/>
          </p:cNvSpPr>
          <p:nvPr/>
        </p:nvSpPr>
        <p:spPr bwMode="auto">
          <a:xfrm>
            <a:off x="3361454" y="5426890"/>
            <a:ext cx="177517" cy="211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99</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47" name="Rectangle 247"/>
          <p:cNvSpPr>
            <a:spLocks noChangeArrowheads="1"/>
          </p:cNvSpPr>
          <p:nvPr/>
        </p:nvSpPr>
        <p:spPr bwMode="auto">
          <a:xfrm>
            <a:off x="4474306" y="5426890"/>
            <a:ext cx="400252" cy="211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2,000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48" name="Rectangle 248"/>
          <p:cNvSpPr>
            <a:spLocks noChangeArrowheads="1"/>
          </p:cNvSpPr>
          <p:nvPr/>
        </p:nvSpPr>
        <p:spPr bwMode="auto">
          <a:xfrm>
            <a:off x="5688327" y="5426890"/>
            <a:ext cx="489011" cy="211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14,000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50" name="Rectangle 250"/>
          <p:cNvSpPr>
            <a:spLocks noChangeArrowheads="1"/>
          </p:cNvSpPr>
          <p:nvPr/>
        </p:nvSpPr>
        <p:spPr bwMode="auto">
          <a:xfrm>
            <a:off x="6771326" y="5426890"/>
            <a:ext cx="489011" cy="211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20,000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52" name="Rectangle 252"/>
          <p:cNvSpPr>
            <a:spLocks noChangeArrowheads="1"/>
          </p:cNvSpPr>
          <p:nvPr/>
        </p:nvSpPr>
        <p:spPr bwMode="auto">
          <a:xfrm>
            <a:off x="7904080" y="5422654"/>
            <a:ext cx="453842" cy="211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-6,000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66" name="Rectangle 266"/>
          <p:cNvSpPr>
            <a:spLocks noChangeArrowheads="1"/>
          </p:cNvSpPr>
          <p:nvPr/>
        </p:nvSpPr>
        <p:spPr bwMode="auto">
          <a:xfrm>
            <a:off x="1784222" y="2996730"/>
            <a:ext cx="962950" cy="211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 tons/worker</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67" name="Rectangle 267"/>
          <p:cNvSpPr>
            <a:spLocks noChangeArrowheads="1"/>
          </p:cNvSpPr>
          <p:nvPr/>
        </p:nvSpPr>
        <p:spPr bwMode="auto">
          <a:xfrm>
            <a:off x="3248677" y="2996730"/>
            <a:ext cx="437095" cy="211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 tons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68" name="Rectangle 268"/>
          <p:cNvSpPr>
            <a:spLocks noChangeArrowheads="1"/>
          </p:cNvSpPr>
          <p:nvPr/>
        </p:nvSpPr>
        <p:spPr bwMode="auto">
          <a:xfrm>
            <a:off x="5993490" y="2996730"/>
            <a:ext cx="88760" cy="211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69" name="Rectangle 269"/>
          <p:cNvSpPr>
            <a:spLocks noChangeArrowheads="1"/>
          </p:cNvSpPr>
          <p:nvPr/>
        </p:nvSpPr>
        <p:spPr bwMode="auto">
          <a:xfrm>
            <a:off x="6774643" y="2996730"/>
            <a:ext cx="489011" cy="211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20,000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70" name="Rectangle 270"/>
          <p:cNvSpPr>
            <a:spLocks noChangeArrowheads="1"/>
          </p:cNvSpPr>
          <p:nvPr/>
        </p:nvSpPr>
        <p:spPr bwMode="auto">
          <a:xfrm>
            <a:off x="4242116" y="2993086"/>
            <a:ext cx="944528" cy="211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2,000 per ton</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71" name="Rectangle 271"/>
          <p:cNvSpPr>
            <a:spLocks noChangeArrowheads="1"/>
          </p:cNvSpPr>
          <p:nvPr/>
        </p:nvSpPr>
        <p:spPr bwMode="auto">
          <a:xfrm>
            <a:off x="2203823" y="4887664"/>
            <a:ext cx="88760" cy="211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9</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72" name="Rectangle 272"/>
          <p:cNvSpPr>
            <a:spLocks noChangeArrowheads="1"/>
          </p:cNvSpPr>
          <p:nvPr/>
        </p:nvSpPr>
        <p:spPr bwMode="auto">
          <a:xfrm>
            <a:off x="2203823" y="5157277"/>
            <a:ext cx="88760" cy="211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8</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73" name="Rectangle 273"/>
          <p:cNvSpPr>
            <a:spLocks noChangeArrowheads="1"/>
          </p:cNvSpPr>
          <p:nvPr/>
        </p:nvSpPr>
        <p:spPr bwMode="auto">
          <a:xfrm>
            <a:off x="2203823" y="5426890"/>
            <a:ext cx="88760" cy="211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7</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74" name="Rectangle 268"/>
          <p:cNvSpPr>
            <a:spLocks noChangeArrowheads="1"/>
          </p:cNvSpPr>
          <p:nvPr/>
        </p:nvSpPr>
        <p:spPr bwMode="auto">
          <a:xfrm>
            <a:off x="8212560" y="4588311"/>
            <a:ext cx="88760" cy="211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 name="Title 1"/>
          <p:cNvSpPr>
            <a:spLocks noGrp="1"/>
          </p:cNvSpPr>
          <p:nvPr>
            <p:ph type="title"/>
          </p:nvPr>
        </p:nvSpPr>
        <p:spPr/>
        <p:txBody>
          <a:bodyPr>
            <a:normAutofit/>
          </a:bodyPr>
          <a:lstStyle/>
          <a:p>
            <a:r>
              <a:rPr lang="en-US" dirty="0"/>
              <a:t>Demand for labor III</a:t>
            </a:r>
          </a:p>
        </p:txBody>
      </p:sp>
      <p:sp>
        <p:nvSpPr>
          <p:cNvPr id="3" name="Content Placeholder 2"/>
          <p:cNvSpPr>
            <a:spLocks noGrp="1"/>
          </p:cNvSpPr>
          <p:nvPr>
            <p:ph idx="1"/>
          </p:nvPr>
        </p:nvSpPr>
        <p:spPr/>
        <p:txBody>
          <a:bodyPr>
            <a:normAutofit/>
          </a:bodyPr>
          <a:lstStyle/>
          <a:p>
            <a:pPr marL="0" indent="0">
              <a:buNone/>
            </a:pPr>
            <a:r>
              <a:rPr lang="en-US" dirty="0"/>
              <a:t>The </a:t>
            </a:r>
            <a:r>
              <a:rPr lang="en-US" i="1" dirty="0">
                <a:solidFill>
                  <a:srgbClr val="9D0505"/>
                </a:solidFill>
              </a:rPr>
              <a:t>demand for labor </a:t>
            </a:r>
            <a:r>
              <a:rPr lang="en-US" dirty="0"/>
              <a:t>is easily identified when marginal profit from an additional worker is zero.</a:t>
            </a:r>
          </a:p>
        </p:txBody>
      </p:sp>
      <p:sp>
        <p:nvSpPr>
          <p:cNvPr id="10" name="Rectangle 9"/>
          <p:cNvSpPr/>
          <p:nvPr/>
        </p:nvSpPr>
        <p:spPr>
          <a:xfrm>
            <a:off x="490594" y="4558187"/>
            <a:ext cx="8120006" cy="27177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6" name="Content Placeholder 2"/>
          <p:cNvSpPr txBox="1">
            <a:spLocks/>
          </p:cNvSpPr>
          <p:nvPr/>
        </p:nvSpPr>
        <p:spPr>
          <a:xfrm>
            <a:off x="457200" y="5731552"/>
            <a:ext cx="8229600" cy="64770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400" dirty="0"/>
              <a:t>At this point, no additional profits can be earned by hiring another worker.</a:t>
            </a:r>
          </a:p>
        </p:txBody>
      </p:sp>
    </p:spTree>
    <p:extLst>
      <p:ext uri="{BB962C8B-B14F-4D97-AF65-F5344CB8AC3E}">
        <p14:creationId xmlns:p14="http://schemas.microsoft.com/office/powerpoint/2010/main" val="28586264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3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Line 9"/>
          <p:cNvSpPr>
            <a:spLocks noChangeShapeType="1"/>
          </p:cNvSpPr>
          <p:nvPr/>
        </p:nvSpPr>
        <p:spPr bwMode="auto">
          <a:xfrm flipV="1">
            <a:off x="1075116" y="3203035"/>
            <a:ext cx="0" cy="1937624"/>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0" name="Line 10"/>
          <p:cNvSpPr>
            <a:spLocks noChangeShapeType="1"/>
          </p:cNvSpPr>
          <p:nvPr/>
        </p:nvSpPr>
        <p:spPr bwMode="auto">
          <a:xfrm>
            <a:off x="1075116" y="3287280"/>
            <a:ext cx="4820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1" name="Line 11"/>
          <p:cNvSpPr>
            <a:spLocks noChangeShapeType="1"/>
          </p:cNvSpPr>
          <p:nvPr/>
        </p:nvSpPr>
        <p:spPr bwMode="auto">
          <a:xfrm>
            <a:off x="1075116" y="3550544"/>
            <a:ext cx="4820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2" name="Line 12"/>
          <p:cNvSpPr>
            <a:spLocks noChangeShapeType="1"/>
          </p:cNvSpPr>
          <p:nvPr/>
        </p:nvSpPr>
        <p:spPr bwMode="auto">
          <a:xfrm>
            <a:off x="1075116" y="3817318"/>
            <a:ext cx="4820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4" name="Line 14"/>
          <p:cNvSpPr>
            <a:spLocks noChangeShapeType="1"/>
          </p:cNvSpPr>
          <p:nvPr/>
        </p:nvSpPr>
        <p:spPr bwMode="auto">
          <a:xfrm>
            <a:off x="1075116" y="4347356"/>
            <a:ext cx="4820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5" name="Line 15"/>
          <p:cNvSpPr>
            <a:spLocks noChangeShapeType="1"/>
          </p:cNvSpPr>
          <p:nvPr/>
        </p:nvSpPr>
        <p:spPr bwMode="auto">
          <a:xfrm>
            <a:off x="1075116" y="4610620"/>
            <a:ext cx="4820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6" name="Line 16"/>
          <p:cNvSpPr>
            <a:spLocks noChangeShapeType="1"/>
          </p:cNvSpPr>
          <p:nvPr/>
        </p:nvSpPr>
        <p:spPr bwMode="auto">
          <a:xfrm>
            <a:off x="1075116" y="4877395"/>
            <a:ext cx="4820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7" name="Line 17"/>
          <p:cNvSpPr>
            <a:spLocks noChangeShapeType="1"/>
          </p:cNvSpPr>
          <p:nvPr/>
        </p:nvSpPr>
        <p:spPr bwMode="auto">
          <a:xfrm>
            <a:off x="1075116" y="5140659"/>
            <a:ext cx="322989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9" name="Line 19"/>
          <p:cNvSpPr>
            <a:spLocks noChangeShapeType="1"/>
          </p:cNvSpPr>
          <p:nvPr/>
        </p:nvSpPr>
        <p:spPr bwMode="auto">
          <a:xfrm>
            <a:off x="3166315" y="5105557"/>
            <a:ext cx="0" cy="35102"/>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1" name="Freeform 21"/>
          <p:cNvSpPr>
            <a:spLocks/>
          </p:cNvSpPr>
          <p:nvPr/>
        </p:nvSpPr>
        <p:spPr bwMode="auto">
          <a:xfrm>
            <a:off x="1246336" y="3550544"/>
            <a:ext cx="2614831" cy="1590115"/>
          </a:xfrm>
          <a:custGeom>
            <a:avLst/>
            <a:gdLst>
              <a:gd name="T0" fmla="*/ 0 w 1573"/>
              <a:gd name="T1" fmla="*/ 0 h 906"/>
              <a:gd name="T2" fmla="*/ 0 w 1573"/>
              <a:gd name="T3" fmla="*/ 0 h 906"/>
              <a:gd name="T4" fmla="*/ 105 w 1573"/>
              <a:gd name="T5" fmla="*/ 62 h 906"/>
              <a:gd name="T6" fmla="*/ 105 w 1573"/>
              <a:gd name="T7" fmla="*/ 62 h 906"/>
              <a:gd name="T8" fmla="*/ 210 w 1573"/>
              <a:gd name="T9" fmla="*/ 122 h 906"/>
              <a:gd name="T10" fmla="*/ 210 w 1573"/>
              <a:gd name="T11" fmla="*/ 122 h 906"/>
              <a:gd name="T12" fmla="*/ 315 w 1573"/>
              <a:gd name="T13" fmla="*/ 182 h 906"/>
              <a:gd name="T14" fmla="*/ 315 w 1573"/>
              <a:gd name="T15" fmla="*/ 182 h 906"/>
              <a:gd name="T16" fmla="*/ 420 w 1573"/>
              <a:gd name="T17" fmla="*/ 242 h 906"/>
              <a:gd name="T18" fmla="*/ 420 w 1573"/>
              <a:gd name="T19" fmla="*/ 242 h 906"/>
              <a:gd name="T20" fmla="*/ 525 w 1573"/>
              <a:gd name="T21" fmla="*/ 302 h 906"/>
              <a:gd name="T22" fmla="*/ 525 w 1573"/>
              <a:gd name="T23" fmla="*/ 302 h 906"/>
              <a:gd name="T24" fmla="*/ 630 w 1573"/>
              <a:gd name="T25" fmla="*/ 364 h 906"/>
              <a:gd name="T26" fmla="*/ 630 w 1573"/>
              <a:gd name="T27" fmla="*/ 364 h 906"/>
              <a:gd name="T28" fmla="*/ 735 w 1573"/>
              <a:gd name="T29" fmla="*/ 424 h 906"/>
              <a:gd name="T30" fmla="*/ 735 w 1573"/>
              <a:gd name="T31" fmla="*/ 424 h 906"/>
              <a:gd name="T32" fmla="*/ 840 w 1573"/>
              <a:gd name="T33" fmla="*/ 484 h 906"/>
              <a:gd name="T34" fmla="*/ 840 w 1573"/>
              <a:gd name="T35" fmla="*/ 484 h 906"/>
              <a:gd name="T36" fmla="*/ 945 w 1573"/>
              <a:gd name="T37" fmla="*/ 544 h 906"/>
              <a:gd name="T38" fmla="*/ 945 w 1573"/>
              <a:gd name="T39" fmla="*/ 544 h 906"/>
              <a:gd name="T40" fmla="*/ 1050 w 1573"/>
              <a:gd name="T41" fmla="*/ 604 h 906"/>
              <a:gd name="T42" fmla="*/ 1050 w 1573"/>
              <a:gd name="T43" fmla="*/ 604 h 906"/>
              <a:gd name="T44" fmla="*/ 1155 w 1573"/>
              <a:gd name="T45" fmla="*/ 666 h 906"/>
              <a:gd name="T46" fmla="*/ 1155 w 1573"/>
              <a:gd name="T47" fmla="*/ 666 h 906"/>
              <a:gd name="T48" fmla="*/ 1258 w 1573"/>
              <a:gd name="T49" fmla="*/ 726 h 906"/>
              <a:gd name="T50" fmla="*/ 1258 w 1573"/>
              <a:gd name="T51" fmla="*/ 726 h 906"/>
              <a:gd name="T52" fmla="*/ 1363 w 1573"/>
              <a:gd name="T53" fmla="*/ 786 h 906"/>
              <a:gd name="T54" fmla="*/ 1363 w 1573"/>
              <a:gd name="T55" fmla="*/ 786 h 906"/>
              <a:gd name="T56" fmla="*/ 1468 w 1573"/>
              <a:gd name="T57" fmla="*/ 846 h 906"/>
              <a:gd name="T58" fmla="*/ 1468 w 1573"/>
              <a:gd name="T59" fmla="*/ 846 h 906"/>
              <a:gd name="T60" fmla="*/ 1573 w 1573"/>
              <a:gd name="T61" fmla="*/ 906 h 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573" h="906">
                <a:moveTo>
                  <a:pt x="0" y="0"/>
                </a:moveTo>
                <a:lnTo>
                  <a:pt x="0" y="0"/>
                </a:lnTo>
                <a:lnTo>
                  <a:pt x="105" y="62"/>
                </a:lnTo>
                <a:lnTo>
                  <a:pt x="105" y="62"/>
                </a:lnTo>
                <a:lnTo>
                  <a:pt x="210" y="122"/>
                </a:lnTo>
                <a:lnTo>
                  <a:pt x="210" y="122"/>
                </a:lnTo>
                <a:lnTo>
                  <a:pt x="315" y="182"/>
                </a:lnTo>
                <a:lnTo>
                  <a:pt x="315" y="182"/>
                </a:lnTo>
                <a:lnTo>
                  <a:pt x="420" y="242"/>
                </a:lnTo>
                <a:lnTo>
                  <a:pt x="420" y="242"/>
                </a:lnTo>
                <a:lnTo>
                  <a:pt x="525" y="302"/>
                </a:lnTo>
                <a:lnTo>
                  <a:pt x="525" y="302"/>
                </a:lnTo>
                <a:lnTo>
                  <a:pt x="630" y="364"/>
                </a:lnTo>
                <a:lnTo>
                  <a:pt x="630" y="364"/>
                </a:lnTo>
                <a:lnTo>
                  <a:pt x="735" y="424"/>
                </a:lnTo>
                <a:lnTo>
                  <a:pt x="735" y="424"/>
                </a:lnTo>
                <a:lnTo>
                  <a:pt x="840" y="484"/>
                </a:lnTo>
                <a:lnTo>
                  <a:pt x="840" y="484"/>
                </a:lnTo>
                <a:lnTo>
                  <a:pt x="945" y="544"/>
                </a:lnTo>
                <a:lnTo>
                  <a:pt x="945" y="544"/>
                </a:lnTo>
                <a:lnTo>
                  <a:pt x="1050" y="604"/>
                </a:lnTo>
                <a:lnTo>
                  <a:pt x="1050" y="604"/>
                </a:lnTo>
                <a:lnTo>
                  <a:pt x="1155" y="666"/>
                </a:lnTo>
                <a:lnTo>
                  <a:pt x="1155" y="666"/>
                </a:lnTo>
                <a:lnTo>
                  <a:pt x="1258" y="726"/>
                </a:lnTo>
                <a:lnTo>
                  <a:pt x="1258" y="726"/>
                </a:lnTo>
                <a:lnTo>
                  <a:pt x="1363" y="786"/>
                </a:lnTo>
                <a:lnTo>
                  <a:pt x="1363" y="786"/>
                </a:lnTo>
                <a:lnTo>
                  <a:pt x="1468" y="846"/>
                </a:lnTo>
                <a:lnTo>
                  <a:pt x="1468" y="846"/>
                </a:lnTo>
                <a:lnTo>
                  <a:pt x="1573" y="906"/>
                </a:lnTo>
              </a:path>
            </a:pathLst>
          </a:custGeom>
          <a:noFill/>
          <a:ln w="38100">
            <a:solidFill>
              <a:srgbClr val="D4712B"/>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3" name="Rectangle 23"/>
          <p:cNvSpPr>
            <a:spLocks noChangeArrowheads="1"/>
          </p:cNvSpPr>
          <p:nvPr/>
        </p:nvSpPr>
        <p:spPr bwMode="auto">
          <a:xfrm>
            <a:off x="968728" y="5165230"/>
            <a:ext cx="88964" cy="204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74" name="Rectangle 24"/>
          <p:cNvSpPr>
            <a:spLocks noChangeArrowheads="1"/>
          </p:cNvSpPr>
          <p:nvPr/>
        </p:nvSpPr>
        <p:spPr bwMode="auto">
          <a:xfrm>
            <a:off x="572540" y="4807191"/>
            <a:ext cx="401175" cy="204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5,000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79" name="Rectangle 29"/>
          <p:cNvSpPr>
            <a:spLocks noChangeArrowheads="1"/>
          </p:cNvSpPr>
          <p:nvPr/>
        </p:nvSpPr>
        <p:spPr bwMode="auto">
          <a:xfrm>
            <a:off x="494967" y="4540417"/>
            <a:ext cx="490138" cy="204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10,000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85" name="Rectangle 35"/>
          <p:cNvSpPr>
            <a:spLocks noChangeArrowheads="1"/>
          </p:cNvSpPr>
          <p:nvPr/>
        </p:nvSpPr>
        <p:spPr bwMode="auto">
          <a:xfrm>
            <a:off x="494967" y="4277153"/>
            <a:ext cx="490138" cy="204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15,000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91" name="Rectangle 41"/>
          <p:cNvSpPr>
            <a:spLocks noChangeArrowheads="1"/>
          </p:cNvSpPr>
          <p:nvPr/>
        </p:nvSpPr>
        <p:spPr bwMode="auto">
          <a:xfrm>
            <a:off x="494967" y="4010378"/>
            <a:ext cx="490138" cy="204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20,000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97" name="Rectangle 47"/>
          <p:cNvSpPr>
            <a:spLocks noChangeArrowheads="1"/>
          </p:cNvSpPr>
          <p:nvPr/>
        </p:nvSpPr>
        <p:spPr bwMode="auto">
          <a:xfrm>
            <a:off x="494967" y="3747114"/>
            <a:ext cx="490138" cy="204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25,000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03" name="Rectangle 53"/>
          <p:cNvSpPr>
            <a:spLocks noChangeArrowheads="1"/>
          </p:cNvSpPr>
          <p:nvPr/>
        </p:nvSpPr>
        <p:spPr bwMode="auto">
          <a:xfrm>
            <a:off x="494967" y="3480340"/>
            <a:ext cx="490138" cy="204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30,000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09" name="Rectangle 59"/>
          <p:cNvSpPr>
            <a:spLocks noChangeArrowheads="1"/>
          </p:cNvSpPr>
          <p:nvPr/>
        </p:nvSpPr>
        <p:spPr bwMode="auto">
          <a:xfrm>
            <a:off x="494967" y="3217076"/>
            <a:ext cx="490138" cy="204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35,000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16" name="Rectangle 66"/>
          <p:cNvSpPr>
            <a:spLocks noChangeArrowheads="1"/>
          </p:cNvSpPr>
          <p:nvPr/>
        </p:nvSpPr>
        <p:spPr bwMode="auto">
          <a:xfrm>
            <a:off x="3106472" y="5165230"/>
            <a:ext cx="177926" cy="204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12</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18" name="Rectangle 68"/>
          <p:cNvSpPr>
            <a:spLocks noChangeArrowheads="1"/>
          </p:cNvSpPr>
          <p:nvPr/>
        </p:nvSpPr>
        <p:spPr bwMode="auto">
          <a:xfrm>
            <a:off x="4150409" y="5165230"/>
            <a:ext cx="177926" cy="204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18</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20" name="Rectangle 70"/>
          <p:cNvSpPr>
            <a:spLocks noChangeArrowheads="1"/>
          </p:cNvSpPr>
          <p:nvPr/>
        </p:nvSpPr>
        <p:spPr bwMode="auto">
          <a:xfrm>
            <a:off x="266137" y="3009975"/>
            <a:ext cx="2223614" cy="204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Value of marginal product</a:t>
            </a:r>
            <a:r>
              <a:rPr kumimoji="0" lang="en-US" sz="1200" b="1" i="0" u="none" strike="noStrike" cap="none" normalizeH="0" dirty="0">
                <a:ln>
                  <a:noFill/>
                </a:ln>
                <a:solidFill>
                  <a:srgbClr val="000000"/>
                </a:solidFill>
                <a:effectLst/>
                <a:latin typeface="Univers LT Std 47 Cn Lt" charset="0"/>
                <a:cs typeface="Arial" pitchFamily="34" charset="0"/>
              </a:rPr>
              <a:t> ($)</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38" name="Rectangle 88"/>
          <p:cNvSpPr>
            <a:spLocks noChangeArrowheads="1"/>
          </p:cNvSpPr>
          <p:nvPr/>
        </p:nvSpPr>
        <p:spPr bwMode="auto">
          <a:xfrm>
            <a:off x="2330169" y="5323189"/>
            <a:ext cx="1054132" cy="204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Farm workers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nvGrpSpPr>
          <p:cNvPr id="8" name="Group 7"/>
          <p:cNvGrpSpPr/>
          <p:nvPr/>
        </p:nvGrpSpPr>
        <p:grpSpPr>
          <a:xfrm>
            <a:off x="1075116" y="3992257"/>
            <a:ext cx="3496884" cy="1377134"/>
            <a:chOff x="4732716" y="5246708"/>
            <a:chExt cx="3496884" cy="1377134"/>
          </a:xfrm>
        </p:grpSpPr>
        <p:sp>
          <p:nvSpPr>
            <p:cNvPr id="63" name="Line 13"/>
            <p:cNvSpPr>
              <a:spLocks noChangeShapeType="1"/>
            </p:cNvSpPr>
            <p:nvPr/>
          </p:nvSpPr>
          <p:spPr bwMode="auto">
            <a:xfrm>
              <a:off x="4732716" y="5335033"/>
              <a:ext cx="4820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44" name="Line 94"/>
            <p:cNvSpPr>
              <a:spLocks noChangeShapeType="1"/>
            </p:cNvSpPr>
            <p:nvPr/>
          </p:nvSpPr>
          <p:spPr bwMode="auto">
            <a:xfrm>
              <a:off x="4732716" y="5335033"/>
              <a:ext cx="39896" cy="0"/>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45" name="Line 95"/>
            <p:cNvSpPr>
              <a:spLocks noChangeShapeType="1"/>
            </p:cNvSpPr>
            <p:nvPr/>
          </p:nvSpPr>
          <p:spPr bwMode="auto">
            <a:xfrm>
              <a:off x="4812507" y="5335033"/>
              <a:ext cx="79791" cy="0"/>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46" name="Line 96"/>
            <p:cNvSpPr>
              <a:spLocks noChangeShapeType="1"/>
            </p:cNvSpPr>
            <p:nvPr/>
          </p:nvSpPr>
          <p:spPr bwMode="auto">
            <a:xfrm>
              <a:off x="4938844" y="5335033"/>
              <a:ext cx="79791" cy="0"/>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47" name="Line 97"/>
            <p:cNvSpPr>
              <a:spLocks noChangeShapeType="1"/>
            </p:cNvSpPr>
            <p:nvPr/>
          </p:nvSpPr>
          <p:spPr bwMode="auto">
            <a:xfrm>
              <a:off x="5066843" y="5335033"/>
              <a:ext cx="79791" cy="0"/>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48" name="Line 98"/>
            <p:cNvSpPr>
              <a:spLocks noChangeShapeType="1"/>
            </p:cNvSpPr>
            <p:nvPr/>
          </p:nvSpPr>
          <p:spPr bwMode="auto">
            <a:xfrm>
              <a:off x="5193179" y="5335033"/>
              <a:ext cx="79791" cy="0"/>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49" name="Line 99"/>
            <p:cNvSpPr>
              <a:spLocks noChangeShapeType="1"/>
            </p:cNvSpPr>
            <p:nvPr/>
          </p:nvSpPr>
          <p:spPr bwMode="auto">
            <a:xfrm>
              <a:off x="5321178" y="5335033"/>
              <a:ext cx="78130" cy="0"/>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0" name="Line 100"/>
            <p:cNvSpPr>
              <a:spLocks noChangeShapeType="1"/>
            </p:cNvSpPr>
            <p:nvPr/>
          </p:nvSpPr>
          <p:spPr bwMode="auto">
            <a:xfrm>
              <a:off x="5447514" y="5335033"/>
              <a:ext cx="79791" cy="0"/>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1" name="Line 101"/>
            <p:cNvSpPr>
              <a:spLocks noChangeShapeType="1"/>
            </p:cNvSpPr>
            <p:nvPr/>
          </p:nvSpPr>
          <p:spPr bwMode="auto">
            <a:xfrm>
              <a:off x="5573850" y="5335033"/>
              <a:ext cx="79791" cy="0"/>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2" name="Line 102"/>
            <p:cNvSpPr>
              <a:spLocks noChangeShapeType="1"/>
            </p:cNvSpPr>
            <p:nvPr/>
          </p:nvSpPr>
          <p:spPr bwMode="auto">
            <a:xfrm>
              <a:off x="5701850" y="5335033"/>
              <a:ext cx="78130" cy="0"/>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3" name="Line 103"/>
            <p:cNvSpPr>
              <a:spLocks noChangeShapeType="1"/>
            </p:cNvSpPr>
            <p:nvPr/>
          </p:nvSpPr>
          <p:spPr bwMode="auto">
            <a:xfrm>
              <a:off x="5828186" y="5335033"/>
              <a:ext cx="79791" cy="0"/>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4" name="Line 104"/>
            <p:cNvSpPr>
              <a:spLocks noChangeShapeType="1"/>
            </p:cNvSpPr>
            <p:nvPr/>
          </p:nvSpPr>
          <p:spPr bwMode="auto">
            <a:xfrm>
              <a:off x="5954522" y="5335033"/>
              <a:ext cx="79791" cy="0"/>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5" name="Line 105"/>
            <p:cNvSpPr>
              <a:spLocks noChangeShapeType="1"/>
            </p:cNvSpPr>
            <p:nvPr/>
          </p:nvSpPr>
          <p:spPr bwMode="auto">
            <a:xfrm>
              <a:off x="6082520" y="5335033"/>
              <a:ext cx="79791" cy="0"/>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6" name="Line 106"/>
            <p:cNvSpPr>
              <a:spLocks noChangeShapeType="1"/>
            </p:cNvSpPr>
            <p:nvPr/>
          </p:nvSpPr>
          <p:spPr bwMode="auto">
            <a:xfrm>
              <a:off x="6208857" y="5335033"/>
              <a:ext cx="79791" cy="0"/>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7" name="Line 107"/>
            <p:cNvSpPr>
              <a:spLocks noChangeShapeType="1"/>
            </p:cNvSpPr>
            <p:nvPr/>
          </p:nvSpPr>
          <p:spPr bwMode="auto">
            <a:xfrm>
              <a:off x="6336856" y="5335033"/>
              <a:ext cx="78130" cy="0"/>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8" name="Line 108"/>
            <p:cNvSpPr>
              <a:spLocks noChangeShapeType="1"/>
            </p:cNvSpPr>
            <p:nvPr/>
          </p:nvSpPr>
          <p:spPr bwMode="auto">
            <a:xfrm>
              <a:off x="6463192" y="5335033"/>
              <a:ext cx="79791" cy="0"/>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9" name="Line 109"/>
            <p:cNvSpPr>
              <a:spLocks noChangeShapeType="1"/>
            </p:cNvSpPr>
            <p:nvPr/>
          </p:nvSpPr>
          <p:spPr bwMode="auto">
            <a:xfrm>
              <a:off x="6589529" y="5335033"/>
              <a:ext cx="79791" cy="0"/>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0" name="Line 110"/>
            <p:cNvSpPr>
              <a:spLocks noChangeShapeType="1"/>
            </p:cNvSpPr>
            <p:nvPr/>
          </p:nvSpPr>
          <p:spPr bwMode="auto">
            <a:xfrm>
              <a:off x="6717527" y="5335033"/>
              <a:ext cx="79791" cy="0"/>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1" name="Line 111"/>
            <p:cNvSpPr>
              <a:spLocks noChangeShapeType="1"/>
            </p:cNvSpPr>
            <p:nvPr/>
          </p:nvSpPr>
          <p:spPr bwMode="auto">
            <a:xfrm>
              <a:off x="6843863" y="5335033"/>
              <a:ext cx="79791" cy="0"/>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2" name="Line 112"/>
            <p:cNvSpPr>
              <a:spLocks noChangeShapeType="1"/>
            </p:cNvSpPr>
            <p:nvPr/>
          </p:nvSpPr>
          <p:spPr bwMode="auto">
            <a:xfrm>
              <a:off x="6971863" y="5335033"/>
              <a:ext cx="78130" cy="0"/>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3" name="Line 113"/>
            <p:cNvSpPr>
              <a:spLocks noChangeShapeType="1"/>
            </p:cNvSpPr>
            <p:nvPr/>
          </p:nvSpPr>
          <p:spPr bwMode="auto">
            <a:xfrm>
              <a:off x="7098199" y="5335033"/>
              <a:ext cx="79791" cy="0"/>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4" name="Line 114"/>
            <p:cNvSpPr>
              <a:spLocks noChangeShapeType="1"/>
            </p:cNvSpPr>
            <p:nvPr/>
          </p:nvSpPr>
          <p:spPr bwMode="auto">
            <a:xfrm>
              <a:off x="7197938" y="5335033"/>
              <a:ext cx="39896" cy="0"/>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5" name="Rectangle 125"/>
            <p:cNvSpPr>
              <a:spLocks noChangeArrowheads="1"/>
            </p:cNvSpPr>
            <p:nvPr/>
          </p:nvSpPr>
          <p:spPr bwMode="auto">
            <a:xfrm>
              <a:off x="7264431" y="5246708"/>
              <a:ext cx="965169" cy="204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Market wage</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nvGrpSpPr>
            <p:cNvPr id="7" name="Group 6"/>
            <p:cNvGrpSpPr/>
            <p:nvPr/>
          </p:nvGrpSpPr>
          <p:grpSpPr>
            <a:xfrm>
              <a:off x="5745070" y="5306952"/>
              <a:ext cx="1004220" cy="1316890"/>
              <a:chOff x="5745070" y="5306952"/>
              <a:chExt cx="1004220" cy="1316890"/>
            </a:xfrm>
          </p:grpSpPr>
          <p:grpSp>
            <p:nvGrpSpPr>
              <p:cNvPr id="5" name="Group 4"/>
              <p:cNvGrpSpPr/>
              <p:nvPr/>
            </p:nvGrpSpPr>
            <p:grpSpPr>
              <a:xfrm>
                <a:off x="5745070" y="5306952"/>
                <a:ext cx="88964" cy="1316890"/>
                <a:chOff x="5745070" y="5306952"/>
                <a:chExt cx="88964" cy="1316890"/>
              </a:xfrm>
            </p:grpSpPr>
            <p:sp>
              <p:nvSpPr>
                <p:cNvPr id="70" name="Line 20"/>
                <p:cNvSpPr>
                  <a:spLocks noChangeShapeType="1"/>
                </p:cNvSpPr>
                <p:nvPr/>
              </p:nvSpPr>
              <p:spPr bwMode="auto">
                <a:xfrm>
                  <a:off x="5776653" y="6352988"/>
                  <a:ext cx="0" cy="42122"/>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2" name="Freeform 22"/>
                <p:cNvSpPr>
                  <a:spLocks/>
                </p:cNvSpPr>
                <p:nvPr/>
              </p:nvSpPr>
              <p:spPr bwMode="auto">
                <a:xfrm>
                  <a:off x="5745070" y="5306952"/>
                  <a:ext cx="63168" cy="56163"/>
                </a:xfrm>
                <a:custGeom>
                  <a:avLst/>
                  <a:gdLst>
                    <a:gd name="T0" fmla="*/ 38 w 38"/>
                    <a:gd name="T1" fmla="*/ 16 h 32"/>
                    <a:gd name="T2" fmla="*/ 38 w 38"/>
                    <a:gd name="T3" fmla="*/ 16 h 32"/>
                    <a:gd name="T4" fmla="*/ 36 w 38"/>
                    <a:gd name="T5" fmla="*/ 22 h 32"/>
                    <a:gd name="T6" fmla="*/ 33 w 38"/>
                    <a:gd name="T7" fmla="*/ 28 h 32"/>
                    <a:gd name="T8" fmla="*/ 26 w 38"/>
                    <a:gd name="T9" fmla="*/ 32 h 32"/>
                    <a:gd name="T10" fmla="*/ 19 w 38"/>
                    <a:gd name="T11" fmla="*/ 32 h 32"/>
                    <a:gd name="T12" fmla="*/ 19 w 38"/>
                    <a:gd name="T13" fmla="*/ 32 h 32"/>
                    <a:gd name="T14" fmla="*/ 12 w 38"/>
                    <a:gd name="T15" fmla="*/ 32 h 32"/>
                    <a:gd name="T16" fmla="*/ 5 w 38"/>
                    <a:gd name="T17" fmla="*/ 28 h 32"/>
                    <a:gd name="T18" fmla="*/ 2 w 38"/>
                    <a:gd name="T19" fmla="*/ 22 h 32"/>
                    <a:gd name="T20" fmla="*/ 0 w 38"/>
                    <a:gd name="T21" fmla="*/ 16 h 32"/>
                    <a:gd name="T22" fmla="*/ 0 w 38"/>
                    <a:gd name="T23" fmla="*/ 16 h 32"/>
                    <a:gd name="T24" fmla="*/ 2 w 38"/>
                    <a:gd name="T25" fmla="*/ 10 h 32"/>
                    <a:gd name="T26" fmla="*/ 5 w 38"/>
                    <a:gd name="T27" fmla="*/ 6 h 32"/>
                    <a:gd name="T28" fmla="*/ 12 w 38"/>
                    <a:gd name="T29" fmla="*/ 2 h 32"/>
                    <a:gd name="T30" fmla="*/ 19 w 38"/>
                    <a:gd name="T31" fmla="*/ 0 h 32"/>
                    <a:gd name="T32" fmla="*/ 19 w 38"/>
                    <a:gd name="T33" fmla="*/ 0 h 32"/>
                    <a:gd name="T34" fmla="*/ 26 w 38"/>
                    <a:gd name="T35" fmla="*/ 2 h 32"/>
                    <a:gd name="T36" fmla="*/ 33 w 38"/>
                    <a:gd name="T37" fmla="*/ 6 h 32"/>
                    <a:gd name="T38" fmla="*/ 36 w 38"/>
                    <a:gd name="T39" fmla="*/ 10 h 32"/>
                    <a:gd name="T40" fmla="*/ 38 w 38"/>
                    <a:gd name="T41" fmla="*/ 16 h 32"/>
                    <a:gd name="T42" fmla="*/ 38 w 38"/>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 h="32">
                      <a:moveTo>
                        <a:pt x="38" y="16"/>
                      </a:moveTo>
                      <a:lnTo>
                        <a:pt x="38" y="16"/>
                      </a:lnTo>
                      <a:lnTo>
                        <a:pt x="36" y="22"/>
                      </a:lnTo>
                      <a:lnTo>
                        <a:pt x="33" y="28"/>
                      </a:lnTo>
                      <a:lnTo>
                        <a:pt x="26" y="32"/>
                      </a:lnTo>
                      <a:lnTo>
                        <a:pt x="19" y="32"/>
                      </a:lnTo>
                      <a:lnTo>
                        <a:pt x="19" y="32"/>
                      </a:lnTo>
                      <a:lnTo>
                        <a:pt x="12" y="32"/>
                      </a:lnTo>
                      <a:lnTo>
                        <a:pt x="5" y="28"/>
                      </a:lnTo>
                      <a:lnTo>
                        <a:pt x="2" y="22"/>
                      </a:lnTo>
                      <a:lnTo>
                        <a:pt x="0" y="16"/>
                      </a:lnTo>
                      <a:lnTo>
                        <a:pt x="0" y="16"/>
                      </a:lnTo>
                      <a:lnTo>
                        <a:pt x="2" y="10"/>
                      </a:lnTo>
                      <a:lnTo>
                        <a:pt x="5" y="6"/>
                      </a:lnTo>
                      <a:lnTo>
                        <a:pt x="12" y="2"/>
                      </a:lnTo>
                      <a:lnTo>
                        <a:pt x="19" y="0"/>
                      </a:lnTo>
                      <a:lnTo>
                        <a:pt x="19" y="0"/>
                      </a:lnTo>
                      <a:lnTo>
                        <a:pt x="26" y="2"/>
                      </a:lnTo>
                      <a:lnTo>
                        <a:pt x="33" y="6"/>
                      </a:lnTo>
                      <a:lnTo>
                        <a:pt x="36" y="10"/>
                      </a:lnTo>
                      <a:lnTo>
                        <a:pt x="38" y="16"/>
                      </a:lnTo>
                      <a:lnTo>
                        <a:pt x="38"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15" name="Rectangle 65"/>
                <p:cNvSpPr>
                  <a:spLocks noChangeArrowheads="1"/>
                </p:cNvSpPr>
                <p:nvPr/>
              </p:nvSpPr>
              <p:spPr bwMode="auto">
                <a:xfrm>
                  <a:off x="5745070" y="6419681"/>
                  <a:ext cx="88964" cy="204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6</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65" name="Line 115"/>
                <p:cNvSpPr>
                  <a:spLocks noChangeShapeType="1"/>
                </p:cNvSpPr>
                <p:nvPr/>
              </p:nvSpPr>
              <p:spPr bwMode="auto">
                <a:xfrm>
                  <a:off x="5776653" y="5335033"/>
                  <a:ext cx="0" cy="70204"/>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6" name="Line 116"/>
                <p:cNvSpPr>
                  <a:spLocks noChangeShapeType="1"/>
                </p:cNvSpPr>
                <p:nvPr/>
              </p:nvSpPr>
              <p:spPr bwMode="auto">
                <a:xfrm>
                  <a:off x="5776653" y="5447359"/>
                  <a:ext cx="0" cy="70204"/>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7" name="Line 117"/>
                <p:cNvSpPr>
                  <a:spLocks noChangeShapeType="1"/>
                </p:cNvSpPr>
                <p:nvPr/>
              </p:nvSpPr>
              <p:spPr bwMode="auto">
                <a:xfrm>
                  <a:off x="5776653" y="5559685"/>
                  <a:ext cx="0" cy="70204"/>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8" name="Line 118"/>
                <p:cNvSpPr>
                  <a:spLocks noChangeShapeType="1"/>
                </p:cNvSpPr>
                <p:nvPr/>
              </p:nvSpPr>
              <p:spPr bwMode="auto">
                <a:xfrm>
                  <a:off x="5776653" y="5672011"/>
                  <a:ext cx="0" cy="70204"/>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9" name="Line 119"/>
                <p:cNvSpPr>
                  <a:spLocks noChangeShapeType="1"/>
                </p:cNvSpPr>
                <p:nvPr/>
              </p:nvSpPr>
              <p:spPr bwMode="auto">
                <a:xfrm>
                  <a:off x="5776653" y="5784337"/>
                  <a:ext cx="0" cy="70204"/>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0" name="Line 120"/>
                <p:cNvSpPr>
                  <a:spLocks noChangeShapeType="1"/>
                </p:cNvSpPr>
                <p:nvPr/>
              </p:nvSpPr>
              <p:spPr bwMode="auto">
                <a:xfrm>
                  <a:off x="5776653" y="5896663"/>
                  <a:ext cx="0" cy="70204"/>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1" name="Line 121"/>
                <p:cNvSpPr>
                  <a:spLocks noChangeShapeType="1"/>
                </p:cNvSpPr>
                <p:nvPr/>
              </p:nvSpPr>
              <p:spPr bwMode="auto">
                <a:xfrm>
                  <a:off x="5776653" y="6008989"/>
                  <a:ext cx="0" cy="70204"/>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2" name="Line 122"/>
                <p:cNvSpPr>
                  <a:spLocks noChangeShapeType="1"/>
                </p:cNvSpPr>
                <p:nvPr/>
              </p:nvSpPr>
              <p:spPr bwMode="auto">
                <a:xfrm>
                  <a:off x="5776653" y="6121315"/>
                  <a:ext cx="0" cy="70204"/>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3" name="Line 123"/>
                <p:cNvSpPr>
                  <a:spLocks noChangeShapeType="1"/>
                </p:cNvSpPr>
                <p:nvPr/>
              </p:nvSpPr>
              <p:spPr bwMode="auto">
                <a:xfrm>
                  <a:off x="5776653" y="6233641"/>
                  <a:ext cx="0" cy="70204"/>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4" name="Line 124"/>
                <p:cNvSpPr>
                  <a:spLocks noChangeShapeType="1"/>
                </p:cNvSpPr>
                <p:nvPr/>
              </p:nvSpPr>
              <p:spPr bwMode="auto">
                <a:xfrm>
                  <a:off x="5776653" y="6345967"/>
                  <a:ext cx="0" cy="42122"/>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grpSp>
          <p:sp>
            <p:nvSpPr>
              <p:cNvPr id="180" name="Rectangle 130"/>
              <p:cNvSpPr>
                <a:spLocks noChangeArrowheads="1"/>
              </p:cNvSpPr>
              <p:nvPr/>
            </p:nvSpPr>
            <p:spPr bwMode="auto">
              <a:xfrm>
                <a:off x="5871406" y="5956336"/>
                <a:ext cx="475031" cy="204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Profit-</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81" name="Rectangle 131"/>
              <p:cNvSpPr>
                <a:spLocks noChangeArrowheads="1"/>
              </p:cNvSpPr>
              <p:nvPr/>
            </p:nvSpPr>
            <p:spPr bwMode="auto">
              <a:xfrm>
                <a:off x="5871406" y="6089723"/>
                <a:ext cx="877884" cy="204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maximizing</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84" name="Rectangle 134"/>
              <p:cNvSpPr>
                <a:spLocks noChangeArrowheads="1"/>
              </p:cNvSpPr>
              <p:nvPr/>
            </p:nvSpPr>
            <p:spPr bwMode="auto">
              <a:xfrm>
                <a:off x="5871406" y="6223111"/>
                <a:ext cx="627779" cy="204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quantity</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grpSp>
      <p:sp>
        <p:nvSpPr>
          <p:cNvPr id="187" name="Rectangle 137"/>
          <p:cNvSpPr>
            <a:spLocks noChangeArrowheads="1"/>
          </p:cNvSpPr>
          <p:nvPr/>
        </p:nvSpPr>
        <p:spPr bwMode="auto">
          <a:xfrm>
            <a:off x="3861166" y="4954619"/>
            <a:ext cx="634493" cy="204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Demand</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3" name="Title 2"/>
          <p:cNvSpPr>
            <a:spLocks noGrp="1"/>
          </p:cNvSpPr>
          <p:nvPr>
            <p:ph type="title"/>
          </p:nvPr>
        </p:nvSpPr>
        <p:spPr/>
        <p:txBody>
          <a:bodyPr>
            <a:normAutofit/>
          </a:bodyPr>
          <a:lstStyle/>
          <a:p>
            <a:r>
              <a:rPr lang="en-US" dirty="0"/>
              <a:t>Demand for labor IV</a:t>
            </a:r>
          </a:p>
        </p:txBody>
      </p:sp>
      <p:sp>
        <p:nvSpPr>
          <p:cNvPr id="4" name="Content Placeholder 3"/>
          <p:cNvSpPr>
            <a:spLocks noGrp="1"/>
          </p:cNvSpPr>
          <p:nvPr>
            <p:ph idx="1"/>
          </p:nvPr>
        </p:nvSpPr>
        <p:spPr/>
        <p:txBody>
          <a:bodyPr>
            <a:normAutofit/>
          </a:bodyPr>
          <a:lstStyle/>
          <a:p>
            <a:pPr marL="0" indent="0">
              <a:buNone/>
            </a:pPr>
            <a:r>
              <a:rPr lang="en-US" dirty="0"/>
              <a:t>A relationship between the VMP</a:t>
            </a:r>
            <a:r>
              <a:rPr lang="en-US" baseline="-25000" dirty="0"/>
              <a:t>Labor</a:t>
            </a:r>
            <a:r>
              <a:rPr lang="en-US" dirty="0"/>
              <a:t> and the number of workers can be established.</a:t>
            </a:r>
          </a:p>
        </p:txBody>
      </p:sp>
      <p:sp>
        <p:nvSpPr>
          <p:cNvPr id="122" name="Content Placeholder 3"/>
          <p:cNvSpPr txBox="1">
            <a:spLocks/>
          </p:cNvSpPr>
          <p:nvPr/>
        </p:nvSpPr>
        <p:spPr>
          <a:xfrm>
            <a:off x="4724400" y="2803765"/>
            <a:ext cx="4267200" cy="3368435"/>
          </a:xfrm>
          <a:prstGeom prst="rect">
            <a:avLst/>
          </a:prstGeom>
        </p:spPr>
        <p:txBody>
          <a:bodyPr vert="horz" lIns="91440" tIns="45720" rIns="91440" bIns="45720" rtlCol="0">
            <a:normAutofit fontScale="700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a:t>Diminishing </a:t>
            </a:r>
            <a:r>
              <a:rPr lang="en-US" dirty="0" err="1"/>
              <a:t>MP</a:t>
            </a:r>
            <a:r>
              <a:rPr lang="en-US" baseline="-25000" dirty="0" err="1"/>
              <a:t>Labor</a:t>
            </a:r>
            <a:r>
              <a:rPr lang="en-US" dirty="0"/>
              <a:t> causes a VMP</a:t>
            </a:r>
            <a:r>
              <a:rPr lang="en-US" baseline="-25000" dirty="0"/>
              <a:t>Labor</a:t>
            </a:r>
            <a:r>
              <a:rPr lang="en-US" dirty="0"/>
              <a:t> to slope downward.</a:t>
            </a:r>
          </a:p>
          <a:p>
            <a:r>
              <a:rPr lang="en-US" dirty="0">
                <a:sym typeface="Wingdings" pitchFamily="2" charset="2"/>
              </a:rPr>
              <a:t>The profit-maximizing quantity of labor occurs at </a:t>
            </a:r>
            <a:r>
              <a:rPr lang="en-US" dirty="0"/>
              <a:t>VMP</a:t>
            </a:r>
            <a:r>
              <a:rPr lang="en-US" baseline="-25000" dirty="0"/>
              <a:t>Labor</a:t>
            </a:r>
            <a:r>
              <a:rPr lang="en-US" dirty="0">
                <a:sym typeface="Wingdings" pitchFamily="2" charset="2"/>
              </a:rPr>
              <a:t> = wage.</a:t>
            </a:r>
          </a:p>
          <a:p>
            <a:r>
              <a:rPr lang="en-US" dirty="0"/>
              <a:t>At any given wage, there is only one profit-maximizing quantity of labor.</a:t>
            </a:r>
          </a:p>
          <a:p>
            <a:r>
              <a:rPr lang="en-US" dirty="0"/>
              <a:t>VMP</a:t>
            </a:r>
            <a:r>
              <a:rPr lang="en-US" baseline="-25000" dirty="0"/>
              <a:t>Labor</a:t>
            </a:r>
            <a:r>
              <a:rPr lang="en-US" dirty="0"/>
              <a:t> is equal to</a:t>
            </a:r>
            <a:r>
              <a:rPr lang="en-US" i="1" dirty="0">
                <a:solidFill>
                  <a:srgbClr val="9D0505"/>
                </a:solidFill>
              </a:rPr>
              <a:t> labor demand</a:t>
            </a:r>
            <a:r>
              <a:rPr lang="en-US" dirty="0"/>
              <a:t>.</a:t>
            </a:r>
          </a:p>
        </p:txBody>
      </p:sp>
    </p:spTree>
    <p:extLst>
      <p:ext uri="{BB962C8B-B14F-4D97-AF65-F5344CB8AC3E}">
        <p14:creationId xmlns:p14="http://schemas.microsoft.com/office/powerpoint/2010/main" val="962339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8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2">
                                            <p:txEl>
                                              <p:pRg st="1" end="1"/>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8"/>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22">
                                            <p:txEl>
                                              <p:pRg st="2" end="2"/>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2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uiExpand="1" animBg="1"/>
      <p:bldP spid="187" grpId="0"/>
      <p:bldP spid="122" grpId="0" uiExpand="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Supply of labor I</a:t>
            </a:r>
          </a:p>
        </p:txBody>
      </p:sp>
      <p:sp>
        <p:nvSpPr>
          <p:cNvPr id="3" name="Content Placeholder 2"/>
          <p:cNvSpPr>
            <a:spLocks noGrp="1"/>
          </p:cNvSpPr>
          <p:nvPr>
            <p:ph idx="1"/>
          </p:nvPr>
        </p:nvSpPr>
        <p:spPr>
          <a:xfrm>
            <a:off x="457200" y="1219198"/>
            <a:ext cx="8229600" cy="5364163"/>
          </a:xfrm>
        </p:spPr>
        <p:txBody>
          <a:bodyPr>
            <a:normAutofit fontScale="92500" lnSpcReduction="20000"/>
          </a:bodyPr>
          <a:lstStyle/>
          <a:p>
            <a:r>
              <a:rPr lang="en-US" dirty="0"/>
              <a:t>The equilibrium quantity and wage are determined by the interaction of demand and supply.</a:t>
            </a:r>
          </a:p>
          <a:p>
            <a:r>
              <a:rPr lang="en-US" dirty="0"/>
              <a:t>The </a:t>
            </a:r>
            <a:r>
              <a:rPr lang="en-US" i="1" dirty="0">
                <a:solidFill>
                  <a:srgbClr val="9D0505"/>
                </a:solidFill>
              </a:rPr>
              <a:t>supply of labor </a:t>
            </a:r>
            <a:r>
              <a:rPr lang="en-US" dirty="0"/>
              <a:t>is more complicated than the supply of most goods and services, but is still driven by a basic trade-off between the costs and benefits of supplying labor to firms:</a:t>
            </a:r>
          </a:p>
          <a:p>
            <a:pPr lvl="1"/>
            <a:r>
              <a:rPr lang="en-US" dirty="0"/>
              <a:t>Work more, earn more money, and have less time off.</a:t>
            </a:r>
          </a:p>
          <a:p>
            <a:pPr lvl="1"/>
            <a:r>
              <a:rPr lang="en-US" dirty="0"/>
              <a:t>Work less, earn less money, and have more time off.</a:t>
            </a:r>
          </a:p>
          <a:p>
            <a:r>
              <a:rPr lang="en-US" dirty="0"/>
              <a:t>The decision of whether to supply another hour of labor depends on the trade-off between benefits (wage and other perks) and opportunity cost (lost time for leisure or other work).</a:t>
            </a:r>
          </a:p>
        </p:txBody>
      </p:sp>
    </p:spTree>
    <p:extLst>
      <p:ext uri="{BB962C8B-B14F-4D97-AF65-F5344CB8AC3E}">
        <p14:creationId xmlns:p14="http://schemas.microsoft.com/office/powerpoint/2010/main" val="17173507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5 Grupo"/>
          <p:cNvGrpSpPr/>
          <p:nvPr/>
        </p:nvGrpSpPr>
        <p:grpSpPr>
          <a:xfrm>
            <a:off x="2331783" y="2286000"/>
            <a:ext cx="4526217" cy="3057789"/>
            <a:chOff x="598723" y="3200400"/>
            <a:chExt cx="3397229" cy="2404507"/>
          </a:xfrm>
        </p:grpSpPr>
        <p:sp>
          <p:nvSpPr>
            <p:cNvPr id="29" name="Line 5"/>
            <p:cNvSpPr>
              <a:spLocks noChangeShapeType="1"/>
            </p:cNvSpPr>
            <p:nvPr/>
          </p:nvSpPr>
          <p:spPr bwMode="auto">
            <a:xfrm flipV="1">
              <a:off x="1119188" y="3375025"/>
              <a:ext cx="0" cy="184467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1" name="Line 7"/>
            <p:cNvSpPr>
              <a:spLocks noChangeShapeType="1"/>
            </p:cNvSpPr>
            <p:nvPr/>
          </p:nvSpPr>
          <p:spPr bwMode="auto">
            <a:xfrm>
              <a:off x="1119188" y="3702050"/>
              <a:ext cx="4603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2" name="Line 8"/>
            <p:cNvSpPr>
              <a:spLocks noChangeShapeType="1"/>
            </p:cNvSpPr>
            <p:nvPr/>
          </p:nvSpPr>
          <p:spPr bwMode="auto">
            <a:xfrm>
              <a:off x="1119188" y="3956050"/>
              <a:ext cx="4603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3" name="Line 9"/>
            <p:cNvSpPr>
              <a:spLocks noChangeShapeType="1"/>
            </p:cNvSpPr>
            <p:nvPr/>
          </p:nvSpPr>
          <p:spPr bwMode="auto">
            <a:xfrm>
              <a:off x="1119188" y="4206875"/>
              <a:ext cx="4603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4" name="Line 10"/>
            <p:cNvSpPr>
              <a:spLocks noChangeShapeType="1"/>
            </p:cNvSpPr>
            <p:nvPr/>
          </p:nvSpPr>
          <p:spPr bwMode="auto">
            <a:xfrm>
              <a:off x="1119188" y="4460875"/>
              <a:ext cx="4603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5" name="Line 11"/>
            <p:cNvSpPr>
              <a:spLocks noChangeShapeType="1"/>
            </p:cNvSpPr>
            <p:nvPr/>
          </p:nvSpPr>
          <p:spPr bwMode="auto">
            <a:xfrm>
              <a:off x="1119188" y="4714875"/>
              <a:ext cx="4603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6" name="Line 12"/>
            <p:cNvSpPr>
              <a:spLocks noChangeShapeType="1"/>
            </p:cNvSpPr>
            <p:nvPr/>
          </p:nvSpPr>
          <p:spPr bwMode="auto">
            <a:xfrm>
              <a:off x="1119188" y="4965700"/>
              <a:ext cx="4603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7" name="Line 13"/>
            <p:cNvSpPr>
              <a:spLocks noChangeShapeType="1"/>
            </p:cNvSpPr>
            <p:nvPr/>
          </p:nvSpPr>
          <p:spPr bwMode="auto">
            <a:xfrm>
              <a:off x="1119188" y="5219700"/>
              <a:ext cx="271145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8" name="Line 14"/>
            <p:cNvSpPr>
              <a:spLocks noChangeShapeType="1"/>
            </p:cNvSpPr>
            <p:nvPr/>
          </p:nvSpPr>
          <p:spPr bwMode="auto">
            <a:xfrm>
              <a:off x="3756026" y="5181600"/>
              <a:ext cx="0" cy="381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9" name="Line 15"/>
            <p:cNvSpPr>
              <a:spLocks noChangeShapeType="1"/>
            </p:cNvSpPr>
            <p:nvPr/>
          </p:nvSpPr>
          <p:spPr bwMode="auto">
            <a:xfrm>
              <a:off x="3228976" y="5181600"/>
              <a:ext cx="0" cy="381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0" name="Line 16"/>
            <p:cNvSpPr>
              <a:spLocks noChangeShapeType="1"/>
            </p:cNvSpPr>
            <p:nvPr/>
          </p:nvSpPr>
          <p:spPr bwMode="auto">
            <a:xfrm>
              <a:off x="2701926" y="5181600"/>
              <a:ext cx="0" cy="381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1" name="Line 17"/>
            <p:cNvSpPr>
              <a:spLocks noChangeShapeType="1"/>
            </p:cNvSpPr>
            <p:nvPr/>
          </p:nvSpPr>
          <p:spPr bwMode="auto">
            <a:xfrm>
              <a:off x="2174876" y="5181600"/>
              <a:ext cx="0" cy="381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2" name="Line 18"/>
            <p:cNvSpPr>
              <a:spLocks noChangeShapeType="1"/>
            </p:cNvSpPr>
            <p:nvPr/>
          </p:nvSpPr>
          <p:spPr bwMode="auto">
            <a:xfrm>
              <a:off x="1647826" y="5181600"/>
              <a:ext cx="0" cy="381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3" name="Rectangle 19"/>
            <p:cNvSpPr>
              <a:spLocks noChangeArrowheads="1"/>
            </p:cNvSpPr>
            <p:nvPr/>
          </p:nvSpPr>
          <p:spPr bwMode="auto">
            <a:xfrm>
              <a:off x="1023938" y="5162550"/>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44" name="Rectangle 20"/>
            <p:cNvSpPr>
              <a:spLocks noChangeArrowheads="1"/>
            </p:cNvSpPr>
            <p:nvPr/>
          </p:nvSpPr>
          <p:spPr bwMode="auto">
            <a:xfrm>
              <a:off x="678099" y="4902200"/>
              <a:ext cx="3831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5,000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49" name="Rectangle 25"/>
            <p:cNvSpPr>
              <a:spLocks noChangeArrowheads="1"/>
            </p:cNvSpPr>
            <p:nvPr/>
          </p:nvSpPr>
          <p:spPr bwMode="auto">
            <a:xfrm>
              <a:off x="598723" y="4648200"/>
              <a:ext cx="46807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10,000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55" name="Rectangle 31"/>
            <p:cNvSpPr>
              <a:spLocks noChangeArrowheads="1"/>
            </p:cNvSpPr>
            <p:nvPr/>
          </p:nvSpPr>
          <p:spPr bwMode="auto">
            <a:xfrm>
              <a:off x="598723" y="4397375"/>
              <a:ext cx="46807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15,000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61" name="Rectangle 37"/>
            <p:cNvSpPr>
              <a:spLocks noChangeArrowheads="1"/>
            </p:cNvSpPr>
            <p:nvPr/>
          </p:nvSpPr>
          <p:spPr bwMode="auto">
            <a:xfrm>
              <a:off x="598723" y="4143375"/>
              <a:ext cx="46807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20,000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67" name="Rectangle 43"/>
            <p:cNvSpPr>
              <a:spLocks noChangeArrowheads="1"/>
            </p:cNvSpPr>
            <p:nvPr/>
          </p:nvSpPr>
          <p:spPr bwMode="auto">
            <a:xfrm>
              <a:off x="598723" y="3892550"/>
              <a:ext cx="46807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25,000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73" name="Rectangle 49"/>
            <p:cNvSpPr>
              <a:spLocks noChangeArrowheads="1"/>
            </p:cNvSpPr>
            <p:nvPr/>
          </p:nvSpPr>
          <p:spPr bwMode="auto">
            <a:xfrm>
              <a:off x="598723" y="3638550"/>
              <a:ext cx="46807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30,000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79" name="Rectangle 55"/>
            <p:cNvSpPr>
              <a:spLocks noChangeArrowheads="1"/>
            </p:cNvSpPr>
            <p:nvPr/>
          </p:nvSpPr>
          <p:spPr bwMode="auto">
            <a:xfrm>
              <a:off x="598723" y="3387725"/>
              <a:ext cx="46807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35,000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80" name="Rectangle 56"/>
            <p:cNvSpPr>
              <a:spLocks noChangeArrowheads="1"/>
            </p:cNvSpPr>
            <p:nvPr/>
          </p:nvSpPr>
          <p:spPr bwMode="auto">
            <a:xfrm>
              <a:off x="838201" y="3387725"/>
              <a:ext cx="65"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82" name="Rectangle 58"/>
            <p:cNvSpPr>
              <a:spLocks noChangeArrowheads="1"/>
            </p:cNvSpPr>
            <p:nvPr/>
          </p:nvSpPr>
          <p:spPr bwMode="auto">
            <a:xfrm>
              <a:off x="915988" y="3387725"/>
              <a:ext cx="65"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83" name="Rectangle 59"/>
            <p:cNvSpPr>
              <a:spLocks noChangeArrowheads="1"/>
            </p:cNvSpPr>
            <p:nvPr/>
          </p:nvSpPr>
          <p:spPr bwMode="auto">
            <a:xfrm>
              <a:off x="968376" y="3387725"/>
              <a:ext cx="65"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84" name="Rectangle 60"/>
            <p:cNvSpPr>
              <a:spLocks noChangeArrowheads="1"/>
            </p:cNvSpPr>
            <p:nvPr/>
          </p:nvSpPr>
          <p:spPr bwMode="auto">
            <a:xfrm>
              <a:off x="1023938" y="3387725"/>
              <a:ext cx="65"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85" name="Rectangle 61"/>
            <p:cNvSpPr>
              <a:spLocks noChangeArrowheads="1"/>
            </p:cNvSpPr>
            <p:nvPr/>
          </p:nvSpPr>
          <p:spPr bwMode="auto">
            <a:xfrm>
              <a:off x="1590676" y="5235575"/>
              <a:ext cx="1699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50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87" name="Rectangle 63"/>
            <p:cNvSpPr>
              <a:spLocks noChangeArrowheads="1"/>
            </p:cNvSpPr>
            <p:nvPr/>
          </p:nvSpPr>
          <p:spPr bwMode="auto">
            <a:xfrm>
              <a:off x="2092326" y="5235575"/>
              <a:ext cx="25487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100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90" name="Rectangle 66"/>
            <p:cNvSpPr>
              <a:spLocks noChangeArrowheads="1"/>
            </p:cNvSpPr>
            <p:nvPr/>
          </p:nvSpPr>
          <p:spPr bwMode="auto">
            <a:xfrm>
              <a:off x="2619376" y="5235575"/>
              <a:ext cx="25487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150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93" name="Rectangle 69"/>
            <p:cNvSpPr>
              <a:spLocks noChangeArrowheads="1"/>
            </p:cNvSpPr>
            <p:nvPr/>
          </p:nvSpPr>
          <p:spPr bwMode="auto">
            <a:xfrm>
              <a:off x="3146426" y="5235575"/>
              <a:ext cx="25487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200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96" name="Rectangle 72"/>
            <p:cNvSpPr>
              <a:spLocks noChangeArrowheads="1"/>
            </p:cNvSpPr>
            <p:nvPr/>
          </p:nvSpPr>
          <p:spPr bwMode="auto">
            <a:xfrm>
              <a:off x="3673476" y="5235575"/>
              <a:ext cx="25487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250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99" name="Rectangle 75"/>
            <p:cNvSpPr>
              <a:spLocks noChangeArrowheads="1"/>
            </p:cNvSpPr>
            <p:nvPr/>
          </p:nvSpPr>
          <p:spPr bwMode="auto">
            <a:xfrm>
              <a:off x="785813" y="3200400"/>
              <a:ext cx="118141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Annual wage ($)</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7" name="Rectangle 227"/>
            <p:cNvSpPr>
              <a:spLocks noChangeArrowheads="1"/>
            </p:cNvSpPr>
            <p:nvPr/>
          </p:nvSpPr>
          <p:spPr bwMode="auto">
            <a:xfrm>
              <a:off x="3481388" y="3609975"/>
              <a:ext cx="51456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Supply</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8" name="Line 228"/>
            <p:cNvSpPr>
              <a:spLocks noChangeShapeType="1"/>
            </p:cNvSpPr>
            <p:nvPr/>
          </p:nvSpPr>
          <p:spPr bwMode="auto">
            <a:xfrm flipV="1">
              <a:off x="1176338" y="3727450"/>
              <a:ext cx="2263775" cy="1089025"/>
            </a:xfrm>
            <a:prstGeom prst="line">
              <a:avLst/>
            </a:prstGeom>
            <a:noFill/>
            <a:ln w="38100">
              <a:solidFill>
                <a:srgbClr val="1D819E"/>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17" name="Rectangle 242"/>
            <p:cNvSpPr>
              <a:spLocks noChangeArrowheads="1"/>
            </p:cNvSpPr>
            <p:nvPr/>
          </p:nvSpPr>
          <p:spPr bwMode="auto">
            <a:xfrm>
              <a:off x="1676400" y="5420241"/>
              <a:ext cx="193161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Farm workers (thousands)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18" name="Line 7"/>
            <p:cNvSpPr>
              <a:spLocks noChangeShapeType="1"/>
            </p:cNvSpPr>
            <p:nvPr/>
          </p:nvSpPr>
          <p:spPr bwMode="auto">
            <a:xfrm>
              <a:off x="1126331" y="3480058"/>
              <a:ext cx="4603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grpSp>
      <p:sp>
        <p:nvSpPr>
          <p:cNvPr id="2" name="1 Título"/>
          <p:cNvSpPr>
            <a:spLocks noGrp="1"/>
          </p:cNvSpPr>
          <p:nvPr>
            <p:ph type="title"/>
          </p:nvPr>
        </p:nvSpPr>
        <p:spPr/>
        <p:txBody>
          <a:bodyPr/>
          <a:lstStyle/>
          <a:p>
            <a:r>
              <a:rPr lang="en-US" dirty="0"/>
              <a:t>Supply of labor II</a:t>
            </a:r>
          </a:p>
        </p:txBody>
      </p:sp>
      <p:sp>
        <p:nvSpPr>
          <p:cNvPr id="9" name="8 Marcador de contenido"/>
          <p:cNvSpPr>
            <a:spLocks noGrp="1"/>
          </p:cNvSpPr>
          <p:nvPr>
            <p:ph idx="1"/>
          </p:nvPr>
        </p:nvSpPr>
        <p:spPr>
          <a:xfrm>
            <a:off x="457200" y="1219199"/>
            <a:ext cx="8229600" cy="1000390"/>
          </a:xfrm>
        </p:spPr>
        <p:txBody>
          <a:bodyPr>
            <a:normAutofit lnSpcReduction="10000"/>
          </a:bodyPr>
          <a:lstStyle/>
          <a:p>
            <a:pPr marL="0" indent="0">
              <a:buNone/>
            </a:pPr>
            <a:r>
              <a:rPr lang="en-US" sz="3000" dirty="0"/>
              <a:t>The </a:t>
            </a:r>
            <a:r>
              <a:rPr lang="en-US" sz="3000" i="1" dirty="0">
                <a:solidFill>
                  <a:srgbClr val="9D0505"/>
                </a:solidFill>
              </a:rPr>
              <a:t>market labor-supply curve </a:t>
            </a:r>
            <a:r>
              <a:rPr lang="en-US" sz="3000" dirty="0"/>
              <a:t>is formed by adding up all of the </a:t>
            </a:r>
            <a:r>
              <a:rPr lang="en-US" sz="3000" i="1" dirty="0">
                <a:solidFill>
                  <a:srgbClr val="9D0505"/>
                </a:solidFill>
              </a:rPr>
              <a:t>individual labor-supply curves</a:t>
            </a:r>
            <a:r>
              <a:rPr lang="en-US" sz="3000" dirty="0"/>
              <a:t>.</a:t>
            </a:r>
          </a:p>
        </p:txBody>
      </p:sp>
      <p:sp>
        <p:nvSpPr>
          <p:cNvPr id="45" name="8 Marcador de contenido"/>
          <p:cNvSpPr txBox="1">
            <a:spLocks/>
          </p:cNvSpPr>
          <p:nvPr/>
        </p:nvSpPr>
        <p:spPr>
          <a:xfrm>
            <a:off x="4876800" y="3013019"/>
            <a:ext cx="4267200" cy="3540181"/>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endParaRPr lang="en-US" dirty="0"/>
          </a:p>
        </p:txBody>
      </p:sp>
      <p:sp>
        <p:nvSpPr>
          <p:cNvPr id="3" name="Rectangle 2"/>
          <p:cNvSpPr/>
          <p:nvPr/>
        </p:nvSpPr>
        <p:spPr>
          <a:xfrm>
            <a:off x="304800" y="5410200"/>
            <a:ext cx="8763000" cy="1107996"/>
          </a:xfrm>
          <a:prstGeom prst="rect">
            <a:avLst/>
          </a:prstGeom>
        </p:spPr>
        <p:txBody>
          <a:bodyPr wrap="square">
            <a:spAutoFit/>
          </a:bodyPr>
          <a:lstStyle/>
          <a:p>
            <a:pPr marL="342900" indent="-342900">
              <a:buFont typeface="Arial" pitchFamily="34" charset="0"/>
              <a:buChar char="•"/>
            </a:pPr>
            <a:r>
              <a:rPr lang="en-US" sz="2200" dirty="0">
                <a:latin typeface="Calibri Light" pitchFamily="34" charset="0"/>
              </a:rPr>
              <a:t>As </a:t>
            </a:r>
            <a:r>
              <a:rPr lang="en-US" sz="2200" i="1" dirty="0">
                <a:solidFill>
                  <a:srgbClr val="9D0505"/>
                </a:solidFill>
                <a:latin typeface="Calibri Light" pitchFamily="34" charset="0"/>
              </a:rPr>
              <a:t>wages</a:t>
            </a:r>
            <a:r>
              <a:rPr lang="en-US" sz="2200" dirty="0">
                <a:latin typeface="Calibri Light" pitchFamily="34" charset="0"/>
              </a:rPr>
              <a:t> increase, more people find that the benefits of working are greater than the costs.</a:t>
            </a:r>
          </a:p>
          <a:p>
            <a:pPr marL="342900" indent="-342900">
              <a:buFont typeface="Arial" pitchFamily="34" charset="0"/>
              <a:buChar char="•"/>
            </a:pPr>
            <a:r>
              <a:rPr lang="en-US" sz="2200" dirty="0">
                <a:latin typeface="Calibri Light" pitchFamily="34" charset="0"/>
              </a:rPr>
              <a:t>The number of people who are willing to supply labor increases.</a:t>
            </a:r>
          </a:p>
        </p:txBody>
      </p:sp>
    </p:spTree>
    <p:extLst>
      <p:ext uri="{BB962C8B-B14F-4D97-AF65-F5344CB8AC3E}">
        <p14:creationId xmlns:p14="http://schemas.microsoft.com/office/powerpoint/2010/main" val="4265861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a:t>Supply of labor III</a:t>
            </a:r>
          </a:p>
        </p:txBody>
      </p:sp>
      <p:sp>
        <p:nvSpPr>
          <p:cNvPr id="2" name="Content Placeholder 1"/>
          <p:cNvSpPr>
            <a:spLocks noGrp="1"/>
          </p:cNvSpPr>
          <p:nvPr>
            <p:ph idx="1"/>
          </p:nvPr>
        </p:nvSpPr>
        <p:spPr/>
        <p:txBody>
          <a:bodyPr>
            <a:normAutofit fontScale="85000" lnSpcReduction="20000"/>
          </a:bodyPr>
          <a:lstStyle/>
          <a:p>
            <a:r>
              <a:rPr lang="en-US" dirty="0"/>
              <a:t>While higher </a:t>
            </a:r>
            <a:r>
              <a:rPr lang="en-US" i="1" dirty="0">
                <a:solidFill>
                  <a:srgbClr val="9D0505"/>
                </a:solidFill>
              </a:rPr>
              <a:t>wages</a:t>
            </a:r>
            <a:r>
              <a:rPr lang="en-US" dirty="0"/>
              <a:t> generally increase the quantity of labor supplied, this is not always true.</a:t>
            </a:r>
          </a:p>
          <a:p>
            <a:r>
              <a:rPr lang="en-US" dirty="0"/>
              <a:t>A higher wage increases the benefit of an additional hour of work, but it also increases the opportunity cost of working.</a:t>
            </a:r>
          </a:p>
          <a:p>
            <a:r>
              <a:rPr lang="en-US" dirty="0"/>
              <a:t>There are two opposing effects that determines whether the labor supplied increases or decreases.</a:t>
            </a:r>
          </a:p>
          <a:p>
            <a:pPr lvl="1">
              <a:buClr>
                <a:schemeClr val="tx1"/>
              </a:buClr>
            </a:pPr>
            <a:r>
              <a:rPr lang="en-US" i="1" dirty="0">
                <a:solidFill>
                  <a:srgbClr val="9D0505"/>
                </a:solidFill>
              </a:rPr>
              <a:t>Price effect (PE)</a:t>
            </a:r>
            <a:r>
              <a:rPr lang="en-US" dirty="0"/>
              <a:t>: Increase in labor supply in response to a higher wage.</a:t>
            </a:r>
          </a:p>
          <a:p>
            <a:pPr lvl="1">
              <a:buClr>
                <a:schemeClr val="tx1"/>
              </a:buClr>
            </a:pPr>
            <a:r>
              <a:rPr lang="en-US" i="1" dirty="0">
                <a:solidFill>
                  <a:srgbClr val="9D0505"/>
                </a:solidFill>
              </a:rPr>
              <a:t>Income effect (IE)</a:t>
            </a:r>
            <a:r>
              <a:rPr lang="en-US" dirty="0"/>
              <a:t>: Decrease in labor supply due to greater demand for leisure caused by a higher income.</a:t>
            </a:r>
          </a:p>
          <a:p>
            <a:r>
              <a:rPr lang="en-US" dirty="0"/>
              <a:t>When the </a:t>
            </a:r>
            <a:r>
              <a:rPr lang="en-US" i="1" dirty="0">
                <a:solidFill>
                  <a:srgbClr val="9D0505"/>
                </a:solidFill>
              </a:rPr>
              <a:t>price effect </a:t>
            </a:r>
            <a:r>
              <a:rPr lang="en-US" dirty="0"/>
              <a:t>is less than the </a:t>
            </a:r>
            <a:r>
              <a:rPr lang="en-US" i="1" dirty="0">
                <a:solidFill>
                  <a:srgbClr val="9D0505"/>
                </a:solidFill>
              </a:rPr>
              <a:t>income effect</a:t>
            </a:r>
            <a:r>
              <a:rPr lang="en-US" dirty="0"/>
              <a:t>, the labor supply curve is downward sloping.</a:t>
            </a:r>
          </a:p>
        </p:txBody>
      </p:sp>
    </p:spTree>
    <p:extLst>
      <p:ext uri="{BB962C8B-B14F-4D97-AF65-F5344CB8AC3E}">
        <p14:creationId xmlns:p14="http://schemas.microsoft.com/office/powerpoint/2010/main" val="7893149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0" name="Line 74"/>
          <p:cNvSpPr>
            <a:spLocks noChangeShapeType="1"/>
          </p:cNvSpPr>
          <p:nvPr/>
        </p:nvSpPr>
        <p:spPr bwMode="auto">
          <a:xfrm>
            <a:off x="1059257" y="3362663"/>
            <a:ext cx="2714546" cy="1887925"/>
          </a:xfrm>
          <a:prstGeom prst="line">
            <a:avLst/>
          </a:prstGeom>
          <a:noFill/>
          <a:ln w="38100">
            <a:solidFill>
              <a:srgbClr val="ACAE9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5" name="Freeform 79"/>
          <p:cNvSpPr>
            <a:spLocks/>
          </p:cNvSpPr>
          <p:nvPr/>
        </p:nvSpPr>
        <p:spPr bwMode="auto">
          <a:xfrm>
            <a:off x="1201787" y="3522598"/>
            <a:ext cx="92321" cy="104305"/>
          </a:xfrm>
          <a:custGeom>
            <a:avLst/>
            <a:gdLst>
              <a:gd name="T0" fmla="*/ 28 w 57"/>
              <a:gd name="T1" fmla="*/ 0 h 60"/>
              <a:gd name="T2" fmla="*/ 0 w 57"/>
              <a:gd name="T3" fmla="*/ 60 h 60"/>
              <a:gd name="T4" fmla="*/ 0 w 57"/>
              <a:gd name="T5" fmla="*/ 60 h 60"/>
              <a:gd name="T6" fmla="*/ 5 w 57"/>
              <a:gd name="T7" fmla="*/ 58 h 60"/>
              <a:gd name="T8" fmla="*/ 18 w 57"/>
              <a:gd name="T9" fmla="*/ 54 h 60"/>
              <a:gd name="T10" fmla="*/ 26 w 57"/>
              <a:gd name="T11" fmla="*/ 54 h 60"/>
              <a:gd name="T12" fmla="*/ 36 w 57"/>
              <a:gd name="T13" fmla="*/ 54 h 60"/>
              <a:gd name="T14" fmla="*/ 46 w 57"/>
              <a:gd name="T15" fmla="*/ 56 h 60"/>
              <a:gd name="T16" fmla="*/ 57 w 57"/>
              <a:gd name="T17" fmla="*/ 60 h 60"/>
              <a:gd name="T18" fmla="*/ 28 w 57"/>
              <a:gd name="T19"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60">
                <a:moveTo>
                  <a:pt x="28" y="0"/>
                </a:moveTo>
                <a:lnTo>
                  <a:pt x="0" y="60"/>
                </a:lnTo>
                <a:lnTo>
                  <a:pt x="0" y="60"/>
                </a:lnTo>
                <a:lnTo>
                  <a:pt x="5" y="58"/>
                </a:lnTo>
                <a:lnTo>
                  <a:pt x="18" y="54"/>
                </a:lnTo>
                <a:lnTo>
                  <a:pt x="26" y="54"/>
                </a:lnTo>
                <a:lnTo>
                  <a:pt x="36" y="54"/>
                </a:lnTo>
                <a:lnTo>
                  <a:pt x="46" y="56"/>
                </a:lnTo>
                <a:lnTo>
                  <a:pt x="57" y="60"/>
                </a:lnTo>
                <a:lnTo>
                  <a:pt x="2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78" name="Freeform 82"/>
          <p:cNvSpPr>
            <a:spLocks/>
          </p:cNvSpPr>
          <p:nvPr/>
        </p:nvSpPr>
        <p:spPr bwMode="auto">
          <a:xfrm>
            <a:off x="2168722" y="5128899"/>
            <a:ext cx="129573" cy="76491"/>
          </a:xfrm>
          <a:custGeom>
            <a:avLst/>
            <a:gdLst>
              <a:gd name="T0" fmla="*/ 0 w 80"/>
              <a:gd name="T1" fmla="*/ 22 h 44"/>
              <a:gd name="T2" fmla="*/ 80 w 80"/>
              <a:gd name="T3" fmla="*/ 44 h 44"/>
              <a:gd name="T4" fmla="*/ 80 w 80"/>
              <a:gd name="T5" fmla="*/ 44 h 44"/>
              <a:gd name="T6" fmla="*/ 77 w 80"/>
              <a:gd name="T7" fmla="*/ 40 h 44"/>
              <a:gd name="T8" fmla="*/ 72 w 80"/>
              <a:gd name="T9" fmla="*/ 30 h 44"/>
              <a:gd name="T10" fmla="*/ 70 w 80"/>
              <a:gd name="T11" fmla="*/ 24 h 44"/>
              <a:gd name="T12" fmla="*/ 72 w 80"/>
              <a:gd name="T13" fmla="*/ 16 h 44"/>
              <a:gd name="T14" fmla="*/ 75 w 80"/>
              <a:gd name="T15" fmla="*/ 8 h 44"/>
              <a:gd name="T16" fmla="*/ 80 w 80"/>
              <a:gd name="T17" fmla="*/ 0 h 44"/>
              <a:gd name="T18" fmla="*/ 0 w 80"/>
              <a:gd name="T19" fmla="*/ 2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44">
                <a:moveTo>
                  <a:pt x="0" y="22"/>
                </a:moveTo>
                <a:lnTo>
                  <a:pt x="80" y="44"/>
                </a:lnTo>
                <a:lnTo>
                  <a:pt x="80" y="44"/>
                </a:lnTo>
                <a:lnTo>
                  <a:pt x="77" y="40"/>
                </a:lnTo>
                <a:lnTo>
                  <a:pt x="72" y="30"/>
                </a:lnTo>
                <a:lnTo>
                  <a:pt x="70" y="24"/>
                </a:lnTo>
                <a:lnTo>
                  <a:pt x="72" y="16"/>
                </a:lnTo>
                <a:lnTo>
                  <a:pt x="75" y="8"/>
                </a:lnTo>
                <a:lnTo>
                  <a:pt x="80" y="0"/>
                </a:lnTo>
                <a:lnTo>
                  <a:pt x="0" y="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83" name="Rectangle 87"/>
          <p:cNvSpPr>
            <a:spLocks noChangeArrowheads="1"/>
          </p:cNvSpPr>
          <p:nvPr/>
        </p:nvSpPr>
        <p:spPr bwMode="auto">
          <a:xfrm>
            <a:off x="1130522" y="2133600"/>
            <a:ext cx="2700808" cy="556110"/>
          </a:xfrm>
          <a:prstGeom prst="rect">
            <a:avLst/>
          </a:prstGeom>
          <a:solidFill>
            <a:srgbClr val="C0D9C7"/>
          </a:solidFill>
          <a:ln>
            <a:noFill/>
          </a:ln>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1" u="none" strike="noStrike" cap="none" normalizeH="0" baseline="0" dirty="0">
                <a:ln>
                  <a:noFill/>
                </a:ln>
                <a:solidFill>
                  <a:srgbClr val="000000"/>
                </a:solidFill>
                <a:effectLst/>
                <a:latin typeface="Univers LT Std 57 Cn" charset="0"/>
                <a:cs typeface="Arial" pitchFamily="34" charset="0"/>
              </a:rPr>
              <a:t>1. As the higher wage causes the budget constraint to pivot out, the optimal quantity of leisure decreases.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27" name="Line 31"/>
          <p:cNvSpPr>
            <a:spLocks noChangeShapeType="1"/>
          </p:cNvSpPr>
          <p:nvPr/>
        </p:nvSpPr>
        <p:spPr bwMode="auto">
          <a:xfrm flipH="1">
            <a:off x="2648140" y="4802076"/>
            <a:ext cx="4211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40" name="Line 44"/>
          <p:cNvSpPr>
            <a:spLocks noChangeShapeType="1"/>
          </p:cNvSpPr>
          <p:nvPr/>
        </p:nvSpPr>
        <p:spPr bwMode="auto">
          <a:xfrm flipH="1">
            <a:off x="1064115" y="4802076"/>
            <a:ext cx="4211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3" name="Line 57"/>
          <p:cNvSpPr>
            <a:spLocks noChangeShapeType="1"/>
          </p:cNvSpPr>
          <p:nvPr/>
        </p:nvSpPr>
        <p:spPr bwMode="auto">
          <a:xfrm>
            <a:off x="2147667" y="5215820"/>
            <a:ext cx="0" cy="3476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4" name="Line 58"/>
          <p:cNvSpPr>
            <a:spLocks noChangeShapeType="1"/>
          </p:cNvSpPr>
          <p:nvPr/>
        </p:nvSpPr>
        <p:spPr bwMode="auto">
          <a:xfrm>
            <a:off x="2690251" y="4802076"/>
            <a:ext cx="0" cy="3476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28" name="Line 32"/>
          <p:cNvSpPr>
            <a:spLocks noChangeShapeType="1"/>
          </p:cNvSpPr>
          <p:nvPr/>
        </p:nvSpPr>
        <p:spPr bwMode="auto">
          <a:xfrm flipH="1">
            <a:off x="2523427" y="4802076"/>
            <a:ext cx="8260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29" name="Line 33"/>
          <p:cNvSpPr>
            <a:spLocks noChangeShapeType="1"/>
          </p:cNvSpPr>
          <p:nvPr/>
        </p:nvSpPr>
        <p:spPr bwMode="auto">
          <a:xfrm flipH="1">
            <a:off x="2390615" y="4802076"/>
            <a:ext cx="8260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30" name="Line 34"/>
          <p:cNvSpPr>
            <a:spLocks noChangeShapeType="1"/>
          </p:cNvSpPr>
          <p:nvPr/>
        </p:nvSpPr>
        <p:spPr bwMode="auto">
          <a:xfrm flipH="1">
            <a:off x="2256183" y="4802076"/>
            <a:ext cx="8422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31" name="Line 35"/>
          <p:cNvSpPr>
            <a:spLocks noChangeShapeType="1"/>
          </p:cNvSpPr>
          <p:nvPr/>
        </p:nvSpPr>
        <p:spPr bwMode="auto">
          <a:xfrm flipH="1">
            <a:off x="2123371" y="4802076"/>
            <a:ext cx="8260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32" name="Line 36"/>
          <p:cNvSpPr>
            <a:spLocks noChangeShapeType="1"/>
          </p:cNvSpPr>
          <p:nvPr/>
        </p:nvSpPr>
        <p:spPr bwMode="auto">
          <a:xfrm flipH="1">
            <a:off x="1988940" y="4802076"/>
            <a:ext cx="8422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33" name="Line 37"/>
          <p:cNvSpPr>
            <a:spLocks noChangeShapeType="1"/>
          </p:cNvSpPr>
          <p:nvPr/>
        </p:nvSpPr>
        <p:spPr bwMode="auto">
          <a:xfrm flipH="1">
            <a:off x="1856128" y="4802076"/>
            <a:ext cx="8422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34" name="Line 38"/>
          <p:cNvSpPr>
            <a:spLocks noChangeShapeType="1"/>
          </p:cNvSpPr>
          <p:nvPr/>
        </p:nvSpPr>
        <p:spPr bwMode="auto">
          <a:xfrm flipH="1">
            <a:off x="1723316" y="4802076"/>
            <a:ext cx="8260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35" name="Line 39"/>
          <p:cNvSpPr>
            <a:spLocks noChangeShapeType="1"/>
          </p:cNvSpPr>
          <p:nvPr/>
        </p:nvSpPr>
        <p:spPr bwMode="auto">
          <a:xfrm flipH="1">
            <a:off x="1588884" y="4802076"/>
            <a:ext cx="8422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36" name="Line 40"/>
          <p:cNvSpPr>
            <a:spLocks noChangeShapeType="1"/>
          </p:cNvSpPr>
          <p:nvPr/>
        </p:nvSpPr>
        <p:spPr bwMode="auto">
          <a:xfrm flipH="1">
            <a:off x="1456072" y="4802076"/>
            <a:ext cx="8260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37" name="Line 41"/>
          <p:cNvSpPr>
            <a:spLocks noChangeShapeType="1"/>
          </p:cNvSpPr>
          <p:nvPr/>
        </p:nvSpPr>
        <p:spPr bwMode="auto">
          <a:xfrm flipH="1">
            <a:off x="1323260" y="4802076"/>
            <a:ext cx="8260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38" name="Line 42"/>
          <p:cNvSpPr>
            <a:spLocks noChangeShapeType="1"/>
          </p:cNvSpPr>
          <p:nvPr/>
        </p:nvSpPr>
        <p:spPr bwMode="auto">
          <a:xfrm flipH="1">
            <a:off x="1188829" y="4802076"/>
            <a:ext cx="8422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39" name="Line 43"/>
          <p:cNvSpPr>
            <a:spLocks noChangeShapeType="1"/>
          </p:cNvSpPr>
          <p:nvPr/>
        </p:nvSpPr>
        <p:spPr bwMode="auto">
          <a:xfrm flipH="1">
            <a:off x="1127282" y="4802076"/>
            <a:ext cx="1133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5" name="Line 59"/>
          <p:cNvSpPr>
            <a:spLocks noChangeShapeType="1"/>
          </p:cNvSpPr>
          <p:nvPr/>
        </p:nvSpPr>
        <p:spPr bwMode="auto">
          <a:xfrm>
            <a:off x="2690251" y="4875090"/>
            <a:ext cx="0" cy="6953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6" name="Line 60"/>
          <p:cNvSpPr>
            <a:spLocks noChangeShapeType="1"/>
          </p:cNvSpPr>
          <p:nvPr/>
        </p:nvSpPr>
        <p:spPr bwMode="auto">
          <a:xfrm>
            <a:off x="2690251" y="4986349"/>
            <a:ext cx="0" cy="6953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7" name="Line 61"/>
          <p:cNvSpPr>
            <a:spLocks noChangeShapeType="1"/>
          </p:cNvSpPr>
          <p:nvPr/>
        </p:nvSpPr>
        <p:spPr bwMode="auto">
          <a:xfrm>
            <a:off x="2690251" y="5097608"/>
            <a:ext cx="0" cy="6953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8" name="Line 62"/>
          <p:cNvSpPr>
            <a:spLocks noChangeShapeType="1"/>
          </p:cNvSpPr>
          <p:nvPr/>
        </p:nvSpPr>
        <p:spPr bwMode="auto">
          <a:xfrm>
            <a:off x="2690251" y="5215820"/>
            <a:ext cx="0" cy="3476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8" name="Line 72"/>
          <p:cNvSpPr>
            <a:spLocks noChangeShapeType="1"/>
          </p:cNvSpPr>
          <p:nvPr/>
        </p:nvSpPr>
        <p:spPr bwMode="auto">
          <a:xfrm flipH="1">
            <a:off x="1127282" y="4120615"/>
            <a:ext cx="8099"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9" name="Line 73"/>
          <p:cNvSpPr>
            <a:spLocks noChangeShapeType="1"/>
          </p:cNvSpPr>
          <p:nvPr/>
        </p:nvSpPr>
        <p:spPr bwMode="auto">
          <a:xfrm flipH="1">
            <a:off x="1064115" y="4120615"/>
            <a:ext cx="4211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grpSp>
        <p:nvGrpSpPr>
          <p:cNvPr id="10" name="Group 9"/>
          <p:cNvGrpSpPr/>
          <p:nvPr/>
        </p:nvGrpSpPr>
        <p:grpSpPr>
          <a:xfrm>
            <a:off x="1167773" y="4092800"/>
            <a:ext cx="1013906" cy="1043053"/>
            <a:chOff x="1167773" y="4550000"/>
            <a:chExt cx="1013906" cy="1043053"/>
          </a:xfrm>
        </p:grpSpPr>
        <p:sp>
          <p:nvSpPr>
            <p:cNvPr id="141" name="Line 45"/>
            <p:cNvSpPr>
              <a:spLocks noChangeShapeType="1"/>
            </p:cNvSpPr>
            <p:nvPr/>
          </p:nvSpPr>
          <p:spPr bwMode="auto">
            <a:xfrm>
              <a:off x="2147667" y="4577815"/>
              <a:ext cx="0" cy="3476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42" name="Line 46"/>
            <p:cNvSpPr>
              <a:spLocks noChangeShapeType="1"/>
            </p:cNvSpPr>
            <p:nvPr/>
          </p:nvSpPr>
          <p:spPr bwMode="auto">
            <a:xfrm>
              <a:off x="2147667" y="4647352"/>
              <a:ext cx="0" cy="6953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43" name="Line 47"/>
            <p:cNvSpPr>
              <a:spLocks noChangeShapeType="1"/>
            </p:cNvSpPr>
            <p:nvPr/>
          </p:nvSpPr>
          <p:spPr bwMode="auto">
            <a:xfrm>
              <a:off x="2147667" y="4744703"/>
              <a:ext cx="0" cy="6953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44" name="Line 48"/>
            <p:cNvSpPr>
              <a:spLocks noChangeShapeType="1"/>
            </p:cNvSpPr>
            <p:nvPr/>
          </p:nvSpPr>
          <p:spPr bwMode="auto">
            <a:xfrm>
              <a:off x="2147667" y="4842055"/>
              <a:ext cx="0" cy="6953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45" name="Line 49"/>
            <p:cNvSpPr>
              <a:spLocks noChangeShapeType="1"/>
            </p:cNvSpPr>
            <p:nvPr/>
          </p:nvSpPr>
          <p:spPr bwMode="auto">
            <a:xfrm>
              <a:off x="2147667" y="4939407"/>
              <a:ext cx="0" cy="6953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46" name="Line 50"/>
            <p:cNvSpPr>
              <a:spLocks noChangeShapeType="1"/>
            </p:cNvSpPr>
            <p:nvPr/>
          </p:nvSpPr>
          <p:spPr bwMode="auto">
            <a:xfrm>
              <a:off x="2147667" y="5036758"/>
              <a:ext cx="0" cy="6953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47" name="Line 51"/>
            <p:cNvSpPr>
              <a:spLocks noChangeShapeType="1"/>
            </p:cNvSpPr>
            <p:nvPr/>
          </p:nvSpPr>
          <p:spPr bwMode="auto">
            <a:xfrm>
              <a:off x="2147667" y="5134110"/>
              <a:ext cx="0" cy="6953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48" name="Line 52"/>
            <p:cNvSpPr>
              <a:spLocks noChangeShapeType="1"/>
            </p:cNvSpPr>
            <p:nvPr/>
          </p:nvSpPr>
          <p:spPr bwMode="auto">
            <a:xfrm>
              <a:off x="2147667" y="5231461"/>
              <a:ext cx="0" cy="6953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49" name="Line 53"/>
            <p:cNvSpPr>
              <a:spLocks noChangeShapeType="1"/>
            </p:cNvSpPr>
            <p:nvPr/>
          </p:nvSpPr>
          <p:spPr bwMode="auto">
            <a:xfrm>
              <a:off x="2147667" y="5328813"/>
              <a:ext cx="0" cy="6953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0" name="Line 54"/>
            <p:cNvSpPr>
              <a:spLocks noChangeShapeType="1"/>
            </p:cNvSpPr>
            <p:nvPr/>
          </p:nvSpPr>
          <p:spPr bwMode="auto">
            <a:xfrm>
              <a:off x="2147667" y="5426164"/>
              <a:ext cx="0" cy="6953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1" name="Line 55"/>
            <p:cNvSpPr>
              <a:spLocks noChangeShapeType="1"/>
            </p:cNvSpPr>
            <p:nvPr/>
          </p:nvSpPr>
          <p:spPr bwMode="auto">
            <a:xfrm>
              <a:off x="2147667" y="5523516"/>
              <a:ext cx="0" cy="6953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9" name="Line 63"/>
            <p:cNvSpPr>
              <a:spLocks noChangeShapeType="1"/>
            </p:cNvSpPr>
            <p:nvPr/>
          </p:nvSpPr>
          <p:spPr bwMode="auto">
            <a:xfrm flipH="1">
              <a:off x="2105555" y="4577815"/>
              <a:ext cx="4211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0" name="Line 64"/>
            <p:cNvSpPr>
              <a:spLocks noChangeShapeType="1"/>
            </p:cNvSpPr>
            <p:nvPr/>
          </p:nvSpPr>
          <p:spPr bwMode="auto">
            <a:xfrm flipH="1">
              <a:off x="1985701" y="4577815"/>
              <a:ext cx="8260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1" name="Line 65"/>
            <p:cNvSpPr>
              <a:spLocks noChangeShapeType="1"/>
            </p:cNvSpPr>
            <p:nvPr/>
          </p:nvSpPr>
          <p:spPr bwMode="auto">
            <a:xfrm flipH="1">
              <a:off x="1869085" y="4577815"/>
              <a:ext cx="8260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2" name="Line 66"/>
            <p:cNvSpPr>
              <a:spLocks noChangeShapeType="1"/>
            </p:cNvSpPr>
            <p:nvPr/>
          </p:nvSpPr>
          <p:spPr bwMode="auto">
            <a:xfrm flipH="1">
              <a:off x="1752470" y="4577815"/>
              <a:ext cx="8260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3" name="Line 67"/>
            <p:cNvSpPr>
              <a:spLocks noChangeShapeType="1"/>
            </p:cNvSpPr>
            <p:nvPr/>
          </p:nvSpPr>
          <p:spPr bwMode="auto">
            <a:xfrm flipH="1">
              <a:off x="1635855" y="4577815"/>
              <a:ext cx="8260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4" name="Line 68"/>
            <p:cNvSpPr>
              <a:spLocks noChangeShapeType="1"/>
            </p:cNvSpPr>
            <p:nvPr/>
          </p:nvSpPr>
          <p:spPr bwMode="auto">
            <a:xfrm flipH="1">
              <a:off x="1519239" y="4577815"/>
              <a:ext cx="8260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5" name="Line 69"/>
            <p:cNvSpPr>
              <a:spLocks noChangeShapeType="1"/>
            </p:cNvSpPr>
            <p:nvPr/>
          </p:nvSpPr>
          <p:spPr bwMode="auto">
            <a:xfrm flipH="1">
              <a:off x="1401004" y="4577815"/>
              <a:ext cx="8422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6" name="Line 70"/>
            <p:cNvSpPr>
              <a:spLocks noChangeShapeType="1"/>
            </p:cNvSpPr>
            <p:nvPr/>
          </p:nvSpPr>
          <p:spPr bwMode="auto">
            <a:xfrm flipH="1">
              <a:off x="1284389" y="4577815"/>
              <a:ext cx="8422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7" name="Line 71"/>
            <p:cNvSpPr>
              <a:spLocks noChangeShapeType="1"/>
            </p:cNvSpPr>
            <p:nvPr/>
          </p:nvSpPr>
          <p:spPr bwMode="auto">
            <a:xfrm flipH="1">
              <a:off x="1167773" y="4577815"/>
              <a:ext cx="8422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1" name="Freeform 75"/>
            <p:cNvSpPr>
              <a:spLocks/>
            </p:cNvSpPr>
            <p:nvPr/>
          </p:nvSpPr>
          <p:spPr bwMode="auto">
            <a:xfrm>
              <a:off x="2115273" y="4550000"/>
              <a:ext cx="66406" cy="55629"/>
            </a:xfrm>
            <a:custGeom>
              <a:avLst/>
              <a:gdLst>
                <a:gd name="T0" fmla="*/ 41 w 41"/>
                <a:gd name="T1" fmla="*/ 16 h 32"/>
                <a:gd name="T2" fmla="*/ 41 w 41"/>
                <a:gd name="T3" fmla="*/ 16 h 32"/>
                <a:gd name="T4" fmla="*/ 41 w 41"/>
                <a:gd name="T5" fmla="*/ 24 h 32"/>
                <a:gd name="T6" fmla="*/ 36 w 41"/>
                <a:gd name="T7" fmla="*/ 28 h 32"/>
                <a:gd name="T8" fmla="*/ 28 w 41"/>
                <a:gd name="T9" fmla="*/ 32 h 32"/>
                <a:gd name="T10" fmla="*/ 20 w 41"/>
                <a:gd name="T11" fmla="*/ 32 h 32"/>
                <a:gd name="T12" fmla="*/ 20 w 41"/>
                <a:gd name="T13" fmla="*/ 32 h 32"/>
                <a:gd name="T14" fmla="*/ 13 w 41"/>
                <a:gd name="T15" fmla="*/ 32 h 32"/>
                <a:gd name="T16" fmla="*/ 7 w 41"/>
                <a:gd name="T17" fmla="*/ 28 h 32"/>
                <a:gd name="T18" fmla="*/ 2 w 41"/>
                <a:gd name="T19" fmla="*/ 24 h 32"/>
                <a:gd name="T20" fmla="*/ 0 w 41"/>
                <a:gd name="T21" fmla="*/ 16 h 32"/>
                <a:gd name="T22" fmla="*/ 0 w 41"/>
                <a:gd name="T23" fmla="*/ 16 h 32"/>
                <a:gd name="T24" fmla="*/ 2 w 41"/>
                <a:gd name="T25" fmla="*/ 10 h 32"/>
                <a:gd name="T26" fmla="*/ 7 w 41"/>
                <a:gd name="T27" fmla="*/ 6 h 32"/>
                <a:gd name="T28" fmla="*/ 13 w 41"/>
                <a:gd name="T29" fmla="*/ 2 h 32"/>
                <a:gd name="T30" fmla="*/ 20 w 41"/>
                <a:gd name="T31" fmla="*/ 0 h 32"/>
                <a:gd name="T32" fmla="*/ 20 w 41"/>
                <a:gd name="T33" fmla="*/ 0 h 32"/>
                <a:gd name="T34" fmla="*/ 28 w 41"/>
                <a:gd name="T35" fmla="*/ 2 h 32"/>
                <a:gd name="T36" fmla="*/ 36 w 41"/>
                <a:gd name="T37" fmla="*/ 6 h 32"/>
                <a:gd name="T38" fmla="*/ 41 w 41"/>
                <a:gd name="T39" fmla="*/ 10 h 32"/>
                <a:gd name="T40" fmla="*/ 41 w 41"/>
                <a:gd name="T41" fmla="*/ 16 h 32"/>
                <a:gd name="T42" fmla="*/ 41 w 41"/>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1" h="32">
                  <a:moveTo>
                    <a:pt x="41" y="16"/>
                  </a:moveTo>
                  <a:lnTo>
                    <a:pt x="41" y="16"/>
                  </a:lnTo>
                  <a:lnTo>
                    <a:pt x="41" y="24"/>
                  </a:lnTo>
                  <a:lnTo>
                    <a:pt x="36" y="28"/>
                  </a:lnTo>
                  <a:lnTo>
                    <a:pt x="28" y="32"/>
                  </a:lnTo>
                  <a:lnTo>
                    <a:pt x="20" y="32"/>
                  </a:lnTo>
                  <a:lnTo>
                    <a:pt x="20" y="32"/>
                  </a:lnTo>
                  <a:lnTo>
                    <a:pt x="13" y="32"/>
                  </a:lnTo>
                  <a:lnTo>
                    <a:pt x="7" y="28"/>
                  </a:lnTo>
                  <a:lnTo>
                    <a:pt x="2" y="24"/>
                  </a:lnTo>
                  <a:lnTo>
                    <a:pt x="0" y="16"/>
                  </a:lnTo>
                  <a:lnTo>
                    <a:pt x="0" y="16"/>
                  </a:lnTo>
                  <a:lnTo>
                    <a:pt x="2" y="10"/>
                  </a:lnTo>
                  <a:lnTo>
                    <a:pt x="7" y="6"/>
                  </a:lnTo>
                  <a:lnTo>
                    <a:pt x="13" y="2"/>
                  </a:lnTo>
                  <a:lnTo>
                    <a:pt x="20" y="0"/>
                  </a:lnTo>
                  <a:lnTo>
                    <a:pt x="20" y="0"/>
                  </a:lnTo>
                  <a:lnTo>
                    <a:pt x="28" y="2"/>
                  </a:lnTo>
                  <a:lnTo>
                    <a:pt x="36" y="6"/>
                  </a:lnTo>
                  <a:lnTo>
                    <a:pt x="41" y="10"/>
                  </a:lnTo>
                  <a:lnTo>
                    <a:pt x="41" y="16"/>
                  </a:lnTo>
                  <a:lnTo>
                    <a:pt x="41"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grpSp>
      <p:sp>
        <p:nvSpPr>
          <p:cNvPr id="258" name="Freeform 162"/>
          <p:cNvSpPr>
            <a:spLocks/>
          </p:cNvSpPr>
          <p:nvPr/>
        </p:nvSpPr>
        <p:spPr bwMode="auto">
          <a:xfrm>
            <a:off x="2656239" y="4774261"/>
            <a:ext cx="66406" cy="55629"/>
          </a:xfrm>
          <a:custGeom>
            <a:avLst/>
            <a:gdLst>
              <a:gd name="T0" fmla="*/ 41 w 41"/>
              <a:gd name="T1" fmla="*/ 16 h 32"/>
              <a:gd name="T2" fmla="*/ 41 w 41"/>
              <a:gd name="T3" fmla="*/ 16 h 32"/>
              <a:gd name="T4" fmla="*/ 41 w 41"/>
              <a:gd name="T5" fmla="*/ 22 h 32"/>
              <a:gd name="T6" fmla="*/ 36 w 41"/>
              <a:gd name="T7" fmla="*/ 28 h 32"/>
              <a:gd name="T8" fmla="*/ 31 w 41"/>
              <a:gd name="T9" fmla="*/ 32 h 32"/>
              <a:gd name="T10" fmla="*/ 21 w 41"/>
              <a:gd name="T11" fmla="*/ 32 h 32"/>
              <a:gd name="T12" fmla="*/ 21 w 41"/>
              <a:gd name="T13" fmla="*/ 32 h 32"/>
              <a:gd name="T14" fmla="*/ 13 w 41"/>
              <a:gd name="T15" fmla="*/ 32 h 32"/>
              <a:gd name="T16" fmla="*/ 8 w 41"/>
              <a:gd name="T17" fmla="*/ 28 h 32"/>
              <a:gd name="T18" fmla="*/ 3 w 41"/>
              <a:gd name="T19" fmla="*/ 22 h 32"/>
              <a:gd name="T20" fmla="*/ 0 w 41"/>
              <a:gd name="T21" fmla="*/ 16 h 32"/>
              <a:gd name="T22" fmla="*/ 0 w 41"/>
              <a:gd name="T23" fmla="*/ 16 h 32"/>
              <a:gd name="T24" fmla="*/ 3 w 41"/>
              <a:gd name="T25" fmla="*/ 10 h 32"/>
              <a:gd name="T26" fmla="*/ 8 w 41"/>
              <a:gd name="T27" fmla="*/ 6 h 32"/>
              <a:gd name="T28" fmla="*/ 13 w 41"/>
              <a:gd name="T29" fmla="*/ 2 h 32"/>
              <a:gd name="T30" fmla="*/ 21 w 41"/>
              <a:gd name="T31" fmla="*/ 0 h 32"/>
              <a:gd name="T32" fmla="*/ 21 w 41"/>
              <a:gd name="T33" fmla="*/ 0 h 32"/>
              <a:gd name="T34" fmla="*/ 31 w 41"/>
              <a:gd name="T35" fmla="*/ 2 h 32"/>
              <a:gd name="T36" fmla="*/ 36 w 41"/>
              <a:gd name="T37" fmla="*/ 6 h 32"/>
              <a:gd name="T38" fmla="*/ 41 w 41"/>
              <a:gd name="T39" fmla="*/ 10 h 32"/>
              <a:gd name="T40" fmla="*/ 41 w 41"/>
              <a:gd name="T41" fmla="*/ 16 h 32"/>
              <a:gd name="T42" fmla="*/ 41 w 41"/>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1" h="32">
                <a:moveTo>
                  <a:pt x="41" y="16"/>
                </a:moveTo>
                <a:lnTo>
                  <a:pt x="41" y="16"/>
                </a:lnTo>
                <a:lnTo>
                  <a:pt x="41" y="22"/>
                </a:lnTo>
                <a:lnTo>
                  <a:pt x="36" y="28"/>
                </a:lnTo>
                <a:lnTo>
                  <a:pt x="31" y="32"/>
                </a:lnTo>
                <a:lnTo>
                  <a:pt x="21" y="32"/>
                </a:lnTo>
                <a:lnTo>
                  <a:pt x="21" y="32"/>
                </a:lnTo>
                <a:lnTo>
                  <a:pt x="13" y="32"/>
                </a:lnTo>
                <a:lnTo>
                  <a:pt x="8" y="28"/>
                </a:lnTo>
                <a:lnTo>
                  <a:pt x="3" y="22"/>
                </a:lnTo>
                <a:lnTo>
                  <a:pt x="0" y="16"/>
                </a:lnTo>
                <a:lnTo>
                  <a:pt x="0" y="16"/>
                </a:lnTo>
                <a:lnTo>
                  <a:pt x="3" y="10"/>
                </a:lnTo>
                <a:lnTo>
                  <a:pt x="8" y="6"/>
                </a:lnTo>
                <a:lnTo>
                  <a:pt x="13" y="2"/>
                </a:lnTo>
                <a:lnTo>
                  <a:pt x="21" y="0"/>
                </a:lnTo>
                <a:lnTo>
                  <a:pt x="21" y="0"/>
                </a:lnTo>
                <a:lnTo>
                  <a:pt x="31" y="2"/>
                </a:lnTo>
                <a:lnTo>
                  <a:pt x="36" y="6"/>
                </a:lnTo>
                <a:lnTo>
                  <a:pt x="41" y="10"/>
                </a:lnTo>
                <a:lnTo>
                  <a:pt x="41" y="16"/>
                </a:lnTo>
                <a:lnTo>
                  <a:pt x="41"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90" name="Line 289"/>
          <p:cNvSpPr>
            <a:spLocks noChangeShapeType="1"/>
          </p:cNvSpPr>
          <p:nvPr/>
        </p:nvSpPr>
        <p:spPr bwMode="auto">
          <a:xfrm>
            <a:off x="1064115" y="4120615"/>
            <a:ext cx="5021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3" name="Line 292"/>
          <p:cNvSpPr>
            <a:spLocks noChangeShapeType="1"/>
          </p:cNvSpPr>
          <p:nvPr/>
        </p:nvSpPr>
        <p:spPr bwMode="auto">
          <a:xfrm>
            <a:off x="1064115" y="4802076"/>
            <a:ext cx="5021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5" name="Line 294"/>
          <p:cNvSpPr>
            <a:spLocks noChangeShapeType="1"/>
          </p:cNvSpPr>
          <p:nvPr/>
        </p:nvSpPr>
        <p:spPr bwMode="auto">
          <a:xfrm flipV="1">
            <a:off x="2147665" y="5208867"/>
            <a:ext cx="0" cy="41722"/>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6" name="Line 295"/>
          <p:cNvSpPr>
            <a:spLocks noChangeShapeType="1"/>
          </p:cNvSpPr>
          <p:nvPr/>
        </p:nvSpPr>
        <p:spPr bwMode="auto">
          <a:xfrm flipV="1">
            <a:off x="2690251" y="5208867"/>
            <a:ext cx="0" cy="41722"/>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grpSp>
        <p:nvGrpSpPr>
          <p:cNvPr id="16" name="Group 15"/>
          <p:cNvGrpSpPr/>
          <p:nvPr/>
        </p:nvGrpSpPr>
        <p:grpSpPr>
          <a:xfrm>
            <a:off x="1201787" y="3522598"/>
            <a:ext cx="92321" cy="643216"/>
            <a:chOff x="1201787" y="3979798"/>
            <a:chExt cx="92321" cy="643216"/>
          </a:xfrm>
        </p:grpSpPr>
        <p:sp>
          <p:nvSpPr>
            <p:cNvPr id="173" name="Line 77"/>
            <p:cNvSpPr>
              <a:spLocks noChangeShapeType="1"/>
            </p:cNvSpPr>
            <p:nvPr/>
          </p:nvSpPr>
          <p:spPr bwMode="auto">
            <a:xfrm>
              <a:off x="1247137" y="4028474"/>
              <a:ext cx="0" cy="594540"/>
            </a:xfrm>
            <a:prstGeom prst="line">
              <a:avLst/>
            </a:prstGeom>
            <a:noFill/>
            <a:ln w="190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4" name="Freeform 78"/>
            <p:cNvSpPr>
              <a:spLocks/>
            </p:cNvSpPr>
            <p:nvPr/>
          </p:nvSpPr>
          <p:spPr bwMode="auto">
            <a:xfrm>
              <a:off x="1201787" y="3979798"/>
              <a:ext cx="92321" cy="104305"/>
            </a:xfrm>
            <a:custGeom>
              <a:avLst/>
              <a:gdLst>
                <a:gd name="T0" fmla="*/ 28 w 57"/>
                <a:gd name="T1" fmla="*/ 0 h 60"/>
                <a:gd name="T2" fmla="*/ 0 w 57"/>
                <a:gd name="T3" fmla="*/ 60 h 60"/>
                <a:gd name="T4" fmla="*/ 0 w 57"/>
                <a:gd name="T5" fmla="*/ 60 h 60"/>
                <a:gd name="T6" fmla="*/ 5 w 57"/>
                <a:gd name="T7" fmla="*/ 58 h 60"/>
                <a:gd name="T8" fmla="*/ 18 w 57"/>
                <a:gd name="T9" fmla="*/ 54 h 60"/>
                <a:gd name="T10" fmla="*/ 26 w 57"/>
                <a:gd name="T11" fmla="*/ 54 h 60"/>
                <a:gd name="T12" fmla="*/ 36 w 57"/>
                <a:gd name="T13" fmla="*/ 54 h 60"/>
                <a:gd name="T14" fmla="*/ 46 w 57"/>
                <a:gd name="T15" fmla="*/ 56 h 60"/>
                <a:gd name="T16" fmla="*/ 57 w 57"/>
                <a:gd name="T17" fmla="*/ 60 h 60"/>
                <a:gd name="T18" fmla="*/ 28 w 57"/>
                <a:gd name="T19"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60">
                  <a:moveTo>
                    <a:pt x="28" y="0"/>
                  </a:moveTo>
                  <a:lnTo>
                    <a:pt x="0" y="60"/>
                  </a:lnTo>
                  <a:lnTo>
                    <a:pt x="0" y="60"/>
                  </a:lnTo>
                  <a:lnTo>
                    <a:pt x="5" y="58"/>
                  </a:lnTo>
                  <a:lnTo>
                    <a:pt x="18" y="54"/>
                  </a:lnTo>
                  <a:lnTo>
                    <a:pt x="26" y="54"/>
                  </a:lnTo>
                  <a:lnTo>
                    <a:pt x="36" y="54"/>
                  </a:lnTo>
                  <a:lnTo>
                    <a:pt x="46" y="56"/>
                  </a:lnTo>
                  <a:lnTo>
                    <a:pt x="57" y="60"/>
                  </a:lnTo>
                  <a:lnTo>
                    <a:pt x="2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grpSp>
      <p:grpSp>
        <p:nvGrpSpPr>
          <p:cNvPr id="17" name="Group 16"/>
          <p:cNvGrpSpPr/>
          <p:nvPr/>
        </p:nvGrpSpPr>
        <p:grpSpPr>
          <a:xfrm>
            <a:off x="2168722" y="5128899"/>
            <a:ext cx="442167" cy="76491"/>
            <a:chOff x="2168722" y="5586099"/>
            <a:chExt cx="442167" cy="76491"/>
          </a:xfrm>
        </p:grpSpPr>
        <p:sp>
          <p:nvSpPr>
            <p:cNvPr id="176" name="Line 80"/>
            <p:cNvSpPr>
              <a:spLocks noChangeShapeType="1"/>
            </p:cNvSpPr>
            <p:nvPr/>
          </p:nvSpPr>
          <p:spPr bwMode="auto">
            <a:xfrm>
              <a:off x="2231889" y="5624344"/>
              <a:ext cx="379000" cy="0"/>
            </a:xfrm>
            <a:prstGeom prst="line">
              <a:avLst/>
            </a:prstGeom>
            <a:noFill/>
            <a:ln w="190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7" name="Freeform 81"/>
            <p:cNvSpPr>
              <a:spLocks/>
            </p:cNvSpPr>
            <p:nvPr/>
          </p:nvSpPr>
          <p:spPr bwMode="auto">
            <a:xfrm>
              <a:off x="2168722" y="5586099"/>
              <a:ext cx="129573" cy="76491"/>
            </a:xfrm>
            <a:custGeom>
              <a:avLst/>
              <a:gdLst>
                <a:gd name="T0" fmla="*/ 0 w 80"/>
                <a:gd name="T1" fmla="*/ 22 h 44"/>
                <a:gd name="T2" fmla="*/ 80 w 80"/>
                <a:gd name="T3" fmla="*/ 44 h 44"/>
                <a:gd name="T4" fmla="*/ 80 w 80"/>
                <a:gd name="T5" fmla="*/ 44 h 44"/>
                <a:gd name="T6" fmla="*/ 77 w 80"/>
                <a:gd name="T7" fmla="*/ 40 h 44"/>
                <a:gd name="T8" fmla="*/ 72 w 80"/>
                <a:gd name="T9" fmla="*/ 30 h 44"/>
                <a:gd name="T10" fmla="*/ 70 w 80"/>
                <a:gd name="T11" fmla="*/ 24 h 44"/>
                <a:gd name="T12" fmla="*/ 72 w 80"/>
                <a:gd name="T13" fmla="*/ 16 h 44"/>
                <a:gd name="T14" fmla="*/ 75 w 80"/>
                <a:gd name="T15" fmla="*/ 8 h 44"/>
                <a:gd name="T16" fmla="*/ 80 w 80"/>
                <a:gd name="T17" fmla="*/ 0 h 44"/>
                <a:gd name="T18" fmla="*/ 0 w 80"/>
                <a:gd name="T19" fmla="*/ 2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44">
                  <a:moveTo>
                    <a:pt x="0" y="22"/>
                  </a:moveTo>
                  <a:lnTo>
                    <a:pt x="80" y="44"/>
                  </a:lnTo>
                  <a:lnTo>
                    <a:pt x="80" y="44"/>
                  </a:lnTo>
                  <a:lnTo>
                    <a:pt x="77" y="40"/>
                  </a:lnTo>
                  <a:lnTo>
                    <a:pt x="72" y="30"/>
                  </a:lnTo>
                  <a:lnTo>
                    <a:pt x="70" y="24"/>
                  </a:lnTo>
                  <a:lnTo>
                    <a:pt x="72" y="16"/>
                  </a:lnTo>
                  <a:lnTo>
                    <a:pt x="75" y="8"/>
                  </a:lnTo>
                  <a:lnTo>
                    <a:pt x="80" y="0"/>
                  </a:lnTo>
                  <a:lnTo>
                    <a:pt x="0" y="2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grpSp>
      <p:sp>
        <p:nvSpPr>
          <p:cNvPr id="172" name="Line 76"/>
          <p:cNvSpPr>
            <a:spLocks noChangeShapeType="1"/>
          </p:cNvSpPr>
          <p:nvPr/>
        </p:nvSpPr>
        <p:spPr bwMode="auto">
          <a:xfrm>
            <a:off x="1064115" y="4120615"/>
            <a:ext cx="2709688" cy="1129974"/>
          </a:xfrm>
          <a:prstGeom prst="line">
            <a:avLst/>
          </a:prstGeom>
          <a:noFill/>
          <a:ln w="38100">
            <a:solidFill>
              <a:srgbClr val="69784A"/>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2" name="Rectangle 6"/>
          <p:cNvSpPr>
            <a:spLocks noChangeArrowheads="1"/>
          </p:cNvSpPr>
          <p:nvPr/>
        </p:nvSpPr>
        <p:spPr bwMode="auto">
          <a:xfrm>
            <a:off x="1402769" y="5441815"/>
            <a:ext cx="2175181" cy="202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Leisure (thousands of hours)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12" name="Rectangle 16"/>
          <p:cNvSpPr>
            <a:spLocks noChangeArrowheads="1"/>
          </p:cNvSpPr>
          <p:nvPr/>
        </p:nvSpPr>
        <p:spPr bwMode="auto">
          <a:xfrm>
            <a:off x="955599" y="5274927"/>
            <a:ext cx="86681" cy="202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13" name="Rectangle 17"/>
          <p:cNvSpPr>
            <a:spLocks noChangeArrowheads="1"/>
          </p:cNvSpPr>
          <p:nvPr/>
        </p:nvSpPr>
        <p:spPr bwMode="auto">
          <a:xfrm>
            <a:off x="858564" y="4962011"/>
            <a:ext cx="173360" cy="202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14" name="Rectangle 18"/>
          <p:cNvSpPr>
            <a:spLocks noChangeArrowheads="1"/>
          </p:cNvSpPr>
          <p:nvPr/>
        </p:nvSpPr>
        <p:spPr bwMode="auto">
          <a:xfrm>
            <a:off x="858564" y="4736016"/>
            <a:ext cx="173360" cy="202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20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15" name="Rectangle 19"/>
          <p:cNvSpPr>
            <a:spLocks noChangeArrowheads="1"/>
          </p:cNvSpPr>
          <p:nvPr/>
        </p:nvSpPr>
        <p:spPr bwMode="auto">
          <a:xfrm>
            <a:off x="858564" y="4510021"/>
            <a:ext cx="173360" cy="202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30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16" name="Rectangle 20"/>
          <p:cNvSpPr>
            <a:spLocks noChangeArrowheads="1"/>
          </p:cNvSpPr>
          <p:nvPr/>
        </p:nvSpPr>
        <p:spPr bwMode="auto">
          <a:xfrm>
            <a:off x="858564" y="4284026"/>
            <a:ext cx="173360" cy="202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40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17" name="Rectangle 21"/>
          <p:cNvSpPr>
            <a:spLocks noChangeArrowheads="1"/>
          </p:cNvSpPr>
          <p:nvPr/>
        </p:nvSpPr>
        <p:spPr bwMode="auto">
          <a:xfrm>
            <a:off x="858564" y="4054555"/>
            <a:ext cx="173360" cy="202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50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18" name="Rectangle 22"/>
          <p:cNvSpPr>
            <a:spLocks noChangeArrowheads="1"/>
          </p:cNvSpPr>
          <p:nvPr/>
        </p:nvSpPr>
        <p:spPr bwMode="auto">
          <a:xfrm>
            <a:off x="858564" y="3828560"/>
            <a:ext cx="173360" cy="202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60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19" name="Rectangle 23"/>
          <p:cNvSpPr>
            <a:spLocks noChangeArrowheads="1"/>
          </p:cNvSpPr>
          <p:nvPr/>
        </p:nvSpPr>
        <p:spPr bwMode="auto">
          <a:xfrm>
            <a:off x="858564" y="3602565"/>
            <a:ext cx="173360" cy="202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70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20" name="Rectangle 24"/>
          <p:cNvSpPr>
            <a:spLocks noChangeArrowheads="1"/>
          </p:cNvSpPr>
          <p:nvPr/>
        </p:nvSpPr>
        <p:spPr bwMode="auto">
          <a:xfrm>
            <a:off x="858564" y="3373094"/>
            <a:ext cx="173360" cy="202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80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21" name="Rectangle 25"/>
          <p:cNvSpPr>
            <a:spLocks noChangeArrowheads="1"/>
          </p:cNvSpPr>
          <p:nvPr/>
        </p:nvSpPr>
        <p:spPr bwMode="auto">
          <a:xfrm>
            <a:off x="858564" y="3147099"/>
            <a:ext cx="173360" cy="202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90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22" name="Rectangle 26"/>
          <p:cNvSpPr>
            <a:spLocks noChangeArrowheads="1"/>
          </p:cNvSpPr>
          <p:nvPr/>
        </p:nvSpPr>
        <p:spPr bwMode="auto">
          <a:xfrm>
            <a:off x="1577547" y="5274927"/>
            <a:ext cx="86681" cy="202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23" name="Rectangle 27"/>
          <p:cNvSpPr>
            <a:spLocks noChangeArrowheads="1"/>
          </p:cNvSpPr>
          <p:nvPr/>
        </p:nvSpPr>
        <p:spPr bwMode="auto">
          <a:xfrm>
            <a:off x="2118513" y="5274927"/>
            <a:ext cx="86681" cy="202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2</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24" name="Rectangle 28"/>
          <p:cNvSpPr>
            <a:spLocks noChangeArrowheads="1"/>
          </p:cNvSpPr>
          <p:nvPr/>
        </p:nvSpPr>
        <p:spPr bwMode="auto">
          <a:xfrm>
            <a:off x="2661097" y="5274927"/>
            <a:ext cx="86681" cy="202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3</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25" name="Rectangle 29"/>
          <p:cNvSpPr>
            <a:spLocks noChangeArrowheads="1"/>
          </p:cNvSpPr>
          <p:nvPr/>
        </p:nvSpPr>
        <p:spPr bwMode="auto">
          <a:xfrm>
            <a:off x="3202063" y="5274927"/>
            <a:ext cx="86681" cy="202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4</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26" name="Rectangle 30"/>
          <p:cNvSpPr>
            <a:spLocks noChangeArrowheads="1"/>
          </p:cNvSpPr>
          <p:nvPr/>
        </p:nvSpPr>
        <p:spPr bwMode="auto">
          <a:xfrm>
            <a:off x="3744649" y="5274927"/>
            <a:ext cx="86681" cy="202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5</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59" name="Rectangle 163"/>
          <p:cNvSpPr>
            <a:spLocks noChangeArrowheads="1"/>
          </p:cNvSpPr>
          <p:nvPr/>
        </p:nvSpPr>
        <p:spPr bwMode="auto">
          <a:xfrm>
            <a:off x="79923" y="2775077"/>
            <a:ext cx="174887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Income ($1000 per year)</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33" name="Line 232"/>
          <p:cNvSpPr>
            <a:spLocks noChangeShapeType="1"/>
          </p:cNvSpPr>
          <p:nvPr/>
        </p:nvSpPr>
        <p:spPr bwMode="auto">
          <a:xfrm flipH="1">
            <a:off x="1064115" y="5250589"/>
            <a:ext cx="289270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5" name="Line 284"/>
          <p:cNvSpPr>
            <a:spLocks noChangeShapeType="1"/>
          </p:cNvSpPr>
          <p:nvPr/>
        </p:nvSpPr>
        <p:spPr bwMode="auto">
          <a:xfrm flipV="1">
            <a:off x="1064115" y="2973257"/>
            <a:ext cx="0" cy="2277332"/>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6" name="Line 285"/>
          <p:cNvSpPr>
            <a:spLocks noChangeShapeType="1"/>
          </p:cNvSpPr>
          <p:nvPr/>
        </p:nvSpPr>
        <p:spPr bwMode="auto">
          <a:xfrm>
            <a:off x="1064115" y="3213159"/>
            <a:ext cx="5021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7" name="Line 286"/>
          <p:cNvSpPr>
            <a:spLocks noChangeShapeType="1"/>
          </p:cNvSpPr>
          <p:nvPr/>
        </p:nvSpPr>
        <p:spPr bwMode="auto">
          <a:xfrm>
            <a:off x="1064115" y="3442631"/>
            <a:ext cx="5021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8" name="Line 287"/>
          <p:cNvSpPr>
            <a:spLocks noChangeShapeType="1"/>
          </p:cNvSpPr>
          <p:nvPr/>
        </p:nvSpPr>
        <p:spPr bwMode="auto">
          <a:xfrm>
            <a:off x="1064115" y="3668625"/>
            <a:ext cx="5021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9" name="Line 288"/>
          <p:cNvSpPr>
            <a:spLocks noChangeShapeType="1"/>
          </p:cNvSpPr>
          <p:nvPr/>
        </p:nvSpPr>
        <p:spPr bwMode="auto">
          <a:xfrm>
            <a:off x="1064115" y="3894620"/>
            <a:ext cx="5021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1" name="Line 290"/>
          <p:cNvSpPr>
            <a:spLocks noChangeShapeType="1"/>
          </p:cNvSpPr>
          <p:nvPr/>
        </p:nvSpPr>
        <p:spPr bwMode="auto">
          <a:xfrm>
            <a:off x="1064115" y="4350086"/>
            <a:ext cx="5021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2" name="Line 291"/>
          <p:cNvSpPr>
            <a:spLocks noChangeShapeType="1"/>
          </p:cNvSpPr>
          <p:nvPr/>
        </p:nvSpPr>
        <p:spPr bwMode="auto">
          <a:xfrm>
            <a:off x="1064115" y="4576081"/>
            <a:ext cx="5021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4" name="Line 293"/>
          <p:cNvSpPr>
            <a:spLocks noChangeShapeType="1"/>
          </p:cNvSpPr>
          <p:nvPr/>
        </p:nvSpPr>
        <p:spPr bwMode="auto">
          <a:xfrm>
            <a:off x="1064115" y="5031548"/>
            <a:ext cx="5021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9" name="Line 83"/>
          <p:cNvSpPr>
            <a:spLocks noChangeShapeType="1"/>
          </p:cNvSpPr>
          <p:nvPr/>
        </p:nvSpPr>
        <p:spPr bwMode="auto">
          <a:xfrm flipH="1">
            <a:off x="6376191" y="5167145"/>
            <a:ext cx="383859" cy="0"/>
          </a:xfrm>
          <a:prstGeom prst="line">
            <a:avLst/>
          </a:prstGeom>
          <a:noFill/>
          <a:ln w="190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0" name="Freeform 84"/>
          <p:cNvSpPr>
            <a:spLocks/>
          </p:cNvSpPr>
          <p:nvPr/>
        </p:nvSpPr>
        <p:spPr bwMode="auto">
          <a:xfrm>
            <a:off x="6699493" y="5129372"/>
            <a:ext cx="129573" cy="76491"/>
          </a:xfrm>
          <a:custGeom>
            <a:avLst/>
            <a:gdLst>
              <a:gd name="T0" fmla="*/ 80 w 80"/>
              <a:gd name="T1" fmla="*/ 22 h 44"/>
              <a:gd name="T2" fmla="*/ 0 w 80"/>
              <a:gd name="T3" fmla="*/ 0 h 44"/>
              <a:gd name="T4" fmla="*/ 0 w 80"/>
              <a:gd name="T5" fmla="*/ 0 h 44"/>
              <a:gd name="T6" fmla="*/ 3 w 80"/>
              <a:gd name="T7" fmla="*/ 4 h 44"/>
              <a:gd name="T8" fmla="*/ 8 w 80"/>
              <a:gd name="T9" fmla="*/ 14 h 44"/>
              <a:gd name="T10" fmla="*/ 11 w 80"/>
              <a:gd name="T11" fmla="*/ 20 h 44"/>
              <a:gd name="T12" fmla="*/ 11 w 80"/>
              <a:gd name="T13" fmla="*/ 28 h 44"/>
              <a:gd name="T14" fmla="*/ 8 w 80"/>
              <a:gd name="T15" fmla="*/ 36 h 44"/>
              <a:gd name="T16" fmla="*/ 0 w 80"/>
              <a:gd name="T17" fmla="*/ 44 h 44"/>
              <a:gd name="T18" fmla="*/ 80 w 80"/>
              <a:gd name="T19" fmla="*/ 2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44">
                <a:moveTo>
                  <a:pt x="80" y="22"/>
                </a:moveTo>
                <a:lnTo>
                  <a:pt x="0" y="0"/>
                </a:lnTo>
                <a:lnTo>
                  <a:pt x="0" y="0"/>
                </a:lnTo>
                <a:lnTo>
                  <a:pt x="3" y="4"/>
                </a:lnTo>
                <a:lnTo>
                  <a:pt x="8" y="14"/>
                </a:lnTo>
                <a:lnTo>
                  <a:pt x="11" y="20"/>
                </a:lnTo>
                <a:lnTo>
                  <a:pt x="11" y="28"/>
                </a:lnTo>
                <a:lnTo>
                  <a:pt x="8" y="36"/>
                </a:lnTo>
                <a:lnTo>
                  <a:pt x="0" y="44"/>
                </a:lnTo>
                <a:lnTo>
                  <a:pt x="80" y="2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44" name="Line 243"/>
          <p:cNvSpPr>
            <a:spLocks noChangeShapeType="1"/>
          </p:cNvSpPr>
          <p:nvPr/>
        </p:nvSpPr>
        <p:spPr bwMode="auto">
          <a:xfrm>
            <a:off x="5385950" y="4795595"/>
            <a:ext cx="8422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5" name="Line 244"/>
          <p:cNvSpPr>
            <a:spLocks noChangeShapeType="1"/>
          </p:cNvSpPr>
          <p:nvPr/>
        </p:nvSpPr>
        <p:spPr bwMode="auto">
          <a:xfrm>
            <a:off x="5520382" y="4795595"/>
            <a:ext cx="8260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6" name="Line 245"/>
          <p:cNvSpPr>
            <a:spLocks noChangeShapeType="1"/>
          </p:cNvSpPr>
          <p:nvPr/>
        </p:nvSpPr>
        <p:spPr bwMode="auto">
          <a:xfrm>
            <a:off x="5653194" y="4795595"/>
            <a:ext cx="8422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7" name="Line 246"/>
          <p:cNvSpPr>
            <a:spLocks noChangeShapeType="1"/>
          </p:cNvSpPr>
          <p:nvPr/>
        </p:nvSpPr>
        <p:spPr bwMode="auto">
          <a:xfrm>
            <a:off x="5787625" y="4795595"/>
            <a:ext cx="8260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8" name="Line 247"/>
          <p:cNvSpPr>
            <a:spLocks noChangeShapeType="1"/>
          </p:cNvSpPr>
          <p:nvPr/>
        </p:nvSpPr>
        <p:spPr bwMode="auto">
          <a:xfrm>
            <a:off x="5920437" y="4795595"/>
            <a:ext cx="8260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9" name="Line 248"/>
          <p:cNvSpPr>
            <a:spLocks noChangeShapeType="1"/>
          </p:cNvSpPr>
          <p:nvPr/>
        </p:nvSpPr>
        <p:spPr bwMode="auto">
          <a:xfrm>
            <a:off x="6053249" y="4795595"/>
            <a:ext cx="8422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0" name="Line 249"/>
          <p:cNvSpPr>
            <a:spLocks noChangeShapeType="1"/>
          </p:cNvSpPr>
          <p:nvPr/>
        </p:nvSpPr>
        <p:spPr bwMode="auto">
          <a:xfrm>
            <a:off x="6187681" y="4795595"/>
            <a:ext cx="8260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1" name="Line 250"/>
          <p:cNvSpPr>
            <a:spLocks noChangeShapeType="1"/>
          </p:cNvSpPr>
          <p:nvPr/>
        </p:nvSpPr>
        <p:spPr bwMode="auto">
          <a:xfrm>
            <a:off x="6320493" y="4795595"/>
            <a:ext cx="16197"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4" name="Line 263"/>
          <p:cNvSpPr>
            <a:spLocks noChangeShapeType="1"/>
          </p:cNvSpPr>
          <p:nvPr/>
        </p:nvSpPr>
        <p:spPr bwMode="auto">
          <a:xfrm>
            <a:off x="6854980" y="4479203"/>
            <a:ext cx="2429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5" name="Line 264"/>
          <p:cNvSpPr>
            <a:spLocks noChangeShapeType="1"/>
          </p:cNvSpPr>
          <p:nvPr/>
        </p:nvSpPr>
        <p:spPr bwMode="auto">
          <a:xfrm>
            <a:off x="6336690" y="4795595"/>
            <a:ext cx="0" cy="6953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6" name="Line 265"/>
          <p:cNvSpPr>
            <a:spLocks noChangeShapeType="1"/>
          </p:cNvSpPr>
          <p:nvPr/>
        </p:nvSpPr>
        <p:spPr bwMode="auto">
          <a:xfrm>
            <a:off x="6336690" y="4906854"/>
            <a:ext cx="0" cy="6953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7" name="Line 266"/>
          <p:cNvSpPr>
            <a:spLocks noChangeShapeType="1"/>
          </p:cNvSpPr>
          <p:nvPr/>
        </p:nvSpPr>
        <p:spPr bwMode="auto">
          <a:xfrm>
            <a:off x="6336690" y="5018113"/>
            <a:ext cx="0" cy="6953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8" name="Line 267"/>
          <p:cNvSpPr>
            <a:spLocks noChangeShapeType="1"/>
          </p:cNvSpPr>
          <p:nvPr/>
        </p:nvSpPr>
        <p:spPr bwMode="auto">
          <a:xfrm>
            <a:off x="6336690" y="5129372"/>
            <a:ext cx="0" cy="6953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6" name="Line 275"/>
          <p:cNvSpPr>
            <a:spLocks noChangeShapeType="1"/>
          </p:cNvSpPr>
          <p:nvPr/>
        </p:nvSpPr>
        <p:spPr bwMode="auto">
          <a:xfrm>
            <a:off x="6879274" y="5146756"/>
            <a:ext cx="0" cy="6953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7" name="Line 276"/>
          <p:cNvSpPr>
            <a:spLocks noChangeShapeType="1"/>
          </p:cNvSpPr>
          <p:nvPr/>
        </p:nvSpPr>
        <p:spPr bwMode="auto">
          <a:xfrm flipH="1">
            <a:off x="5695305" y="4107181"/>
            <a:ext cx="1822115" cy="1067391"/>
          </a:xfrm>
          <a:prstGeom prst="line">
            <a:avLst/>
          </a:prstGeom>
          <a:noFill/>
          <a:ln w="38100">
            <a:solidFill>
              <a:srgbClr val="1D819E"/>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grpSp>
        <p:nvGrpSpPr>
          <p:cNvPr id="15" name="Group 14"/>
          <p:cNvGrpSpPr/>
          <p:nvPr/>
        </p:nvGrpSpPr>
        <p:grpSpPr>
          <a:xfrm>
            <a:off x="5385950" y="4451388"/>
            <a:ext cx="1527338" cy="653647"/>
            <a:chOff x="5385950" y="4908588"/>
            <a:chExt cx="1527338" cy="653647"/>
          </a:xfrm>
        </p:grpSpPr>
        <p:sp>
          <p:nvSpPr>
            <p:cNvPr id="53" name="Line 252"/>
            <p:cNvSpPr>
              <a:spLocks noChangeShapeType="1"/>
            </p:cNvSpPr>
            <p:nvPr/>
          </p:nvSpPr>
          <p:spPr bwMode="auto">
            <a:xfrm>
              <a:off x="5385950" y="4936403"/>
              <a:ext cx="8422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4" name="Line 253"/>
            <p:cNvSpPr>
              <a:spLocks noChangeShapeType="1"/>
            </p:cNvSpPr>
            <p:nvPr/>
          </p:nvSpPr>
          <p:spPr bwMode="auto">
            <a:xfrm>
              <a:off x="5520382" y="4936403"/>
              <a:ext cx="8260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5" name="Line 254"/>
            <p:cNvSpPr>
              <a:spLocks noChangeShapeType="1"/>
            </p:cNvSpPr>
            <p:nvPr/>
          </p:nvSpPr>
          <p:spPr bwMode="auto">
            <a:xfrm>
              <a:off x="5653194" y="4936403"/>
              <a:ext cx="8422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6" name="Line 255"/>
            <p:cNvSpPr>
              <a:spLocks noChangeShapeType="1"/>
            </p:cNvSpPr>
            <p:nvPr/>
          </p:nvSpPr>
          <p:spPr bwMode="auto">
            <a:xfrm>
              <a:off x="5787625" y="4936403"/>
              <a:ext cx="8260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7" name="Line 256"/>
            <p:cNvSpPr>
              <a:spLocks noChangeShapeType="1"/>
            </p:cNvSpPr>
            <p:nvPr/>
          </p:nvSpPr>
          <p:spPr bwMode="auto">
            <a:xfrm>
              <a:off x="5920437" y="4936403"/>
              <a:ext cx="8260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8" name="Line 257"/>
            <p:cNvSpPr>
              <a:spLocks noChangeShapeType="1"/>
            </p:cNvSpPr>
            <p:nvPr/>
          </p:nvSpPr>
          <p:spPr bwMode="auto">
            <a:xfrm>
              <a:off x="6053249" y="4936403"/>
              <a:ext cx="8422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9" name="Line 258"/>
            <p:cNvSpPr>
              <a:spLocks noChangeShapeType="1"/>
            </p:cNvSpPr>
            <p:nvPr/>
          </p:nvSpPr>
          <p:spPr bwMode="auto">
            <a:xfrm>
              <a:off x="6187681" y="4936403"/>
              <a:ext cx="8260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0" name="Line 259"/>
            <p:cNvSpPr>
              <a:spLocks noChangeShapeType="1"/>
            </p:cNvSpPr>
            <p:nvPr/>
          </p:nvSpPr>
          <p:spPr bwMode="auto">
            <a:xfrm>
              <a:off x="6320493" y="4936403"/>
              <a:ext cx="8422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1" name="Line 260"/>
            <p:cNvSpPr>
              <a:spLocks noChangeShapeType="1"/>
            </p:cNvSpPr>
            <p:nvPr/>
          </p:nvSpPr>
          <p:spPr bwMode="auto">
            <a:xfrm>
              <a:off x="6453305" y="4936403"/>
              <a:ext cx="8422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2" name="Line 261"/>
            <p:cNvSpPr>
              <a:spLocks noChangeShapeType="1"/>
            </p:cNvSpPr>
            <p:nvPr/>
          </p:nvSpPr>
          <p:spPr bwMode="auto">
            <a:xfrm>
              <a:off x="6587736" y="4936403"/>
              <a:ext cx="8260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3" name="Line 262"/>
            <p:cNvSpPr>
              <a:spLocks noChangeShapeType="1"/>
            </p:cNvSpPr>
            <p:nvPr/>
          </p:nvSpPr>
          <p:spPr bwMode="auto">
            <a:xfrm>
              <a:off x="6720548" y="4936403"/>
              <a:ext cx="8422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0" name="Line 269"/>
            <p:cNvSpPr>
              <a:spLocks noChangeShapeType="1"/>
            </p:cNvSpPr>
            <p:nvPr/>
          </p:nvSpPr>
          <p:spPr bwMode="auto">
            <a:xfrm>
              <a:off x="6879274" y="4936403"/>
              <a:ext cx="0" cy="6953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1" name="Line 270"/>
            <p:cNvSpPr>
              <a:spLocks noChangeShapeType="1"/>
            </p:cNvSpPr>
            <p:nvPr/>
          </p:nvSpPr>
          <p:spPr bwMode="auto">
            <a:xfrm>
              <a:off x="6879274" y="5047662"/>
              <a:ext cx="0" cy="6953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2" name="Line 271"/>
            <p:cNvSpPr>
              <a:spLocks noChangeShapeType="1"/>
            </p:cNvSpPr>
            <p:nvPr/>
          </p:nvSpPr>
          <p:spPr bwMode="auto">
            <a:xfrm>
              <a:off x="6879274" y="5158921"/>
              <a:ext cx="0" cy="6953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3" name="Line 272"/>
            <p:cNvSpPr>
              <a:spLocks noChangeShapeType="1"/>
            </p:cNvSpPr>
            <p:nvPr/>
          </p:nvSpPr>
          <p:spPr bwMode="auto">
            <a:xfrm>
              <a:off x="6879274" y="5270180"/>
              <a:ext cx="0" cy="6953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4" name="Line 273"/>
            <p:cNvSpPr>
              <a:spLocks noChangeShapeType="1"/>
            </p:cNvSpPr>
            <p:nvPr/>
          </p:nvSpPr>
          <p:spPr bwMode="auto">
            <a:xfrm>
              <a:off x="6879274" y="5381439"/>
              <a:ext cx="0" cy="6953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5" name="Line 274"/>
            <p:cNvSpPr>
              <a:spLocks noChangeShapeType="1"/>
            </p:cNvSpPr>
            <p:nvPr/>
          </p:nvSpPr>
          <p:spPr bwMode="auto">
            <a:xfrm>
              <a:off x="6879274" y="5492698"/>
              <a:ext cx="0" cy="6953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3" name="Freeform 282"/>
            <p:cNvSpPr>
              <a:spLocks/>
            </p:cNvSpPr>
            <p:nvPr/>
          </p:nvSpPr>
          <p:spPr bwMode="auto">
            <a:xfrm>
              <a:off x="6845262" y="4908588"/>
              <a:ext cx="68026" cy="55629"/>
            </a:xfrm>
            <a:custGeom>
              <a:avLst/>
              <a:gdLst>
                <a:gd name="T0" fmla="*/ 42 w 42"/>
                <a:gd name="T1" fmla="*/ 16 h 32"/>
                <a:gd name="T2" fmla="*/ 42 w 42"/>
                <a:gd name="T3" fmla="*/ 16 h 32"/>
                <a:gd name="T4" fmla="*/ 39 w 42"/>
                <a:gd name="T5" fmla="*/ 22 h 32"/>
                <a:gd name="T6" fmla="*/ 36 w 42"/>
                <a:gd name="T7" fmla="*/ 28 h 32"/>
                <a:gd name="T8" fmla="*/ 29 w 42"/>
                <a:gd name="T9" fmla="*/ 32 h 32"/>
                <a:gd name="T10" fmla="*/ 21 w 42"/>
                <a:gd name="T11" fmla="*/ 32 h 32"/>
                <a:gd name="T12" fmla="*/ 21 w 42"/>
                <a:gd name="T13" fmla="*/ 32 h 32"/>
                <a:gd name="T14" fmla="*/ 13 w 42"/>
                <a:gd name="T15" fmla="*/ 32 h 32"/>
                <a:gd name="T16" fmla="*/ 6 w 42"/>
                <a:gd name="T17" fmla="*/ 28 h 32"/>
                <a:gd name="T18" fmla="*/ 3 w 42"/>
                <a:gd name="T19" fmla="*/ 22 h 32"/>
                <a:gd name="T20" fmla="*/ 0 w 42"/>
                <a:gd name="T21" fmla="*/ 16 h 32"/>
                <a:gd name="T22" fmla="*/ 0 w 42"/>
                <a:gd name="T23" fmla="*/ 16 h 32"/>
                <a:gd name="T24" fmla="*/ 3 w 42"/>
                <a:gd name="T25" fmla="*/ 10 h 32"/>
                <a:gd name="T26" fmla="*/ 6 w 42"/>
                <a:gd name="T27" fmla="*/ 6 h 32"/>
                <a:gd name="T28" fmla="*/ 13 w 42"/>
                <a:gd name="T29" fmla="*/ 2 h 32"/>
                <a:gd name="T30" fmla="*/ 21 w 42"/>
                <a:gd name="T31" fmla="*/ 0 h 32"/>
                <a:gd name="T32" fmla="*/ 21 w 42"/>
                <a:gd name="T33" fmla="*/ 0 h 32"/>
                <a:gd name="T34" fmla="*/ 29 w 42"/>
                <a:gd name="T35" fmla="*/ 2 h 32"/>
                <a:gd name="T36" fmla="*/ 36 w 42"/>
                <a:gd name="T37" fmla="*/ 6 h 32"/>
                <a:gd name="T38" fmla="*/ 39 w 42"/>
                <a:gd name="T39" fmla="*/ 10 h 32"/>
                <a:gd name="T40" fmla="*/ 42 w 42"/>
                <a:gd name="T41" fmla="*/ 16 h 32"/>
                <a:gd name="T42" fmla="*/ 42 w 42"/>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 h="32">
                  <a:moveTo>
                    <a:pt x="42" y="16"/>
                  </a:moveTo>
                  <a:lnTo>
                    <a:pt x="42" y="16"/>
                  </a:lnTo>
                  <a:lnTo>
                    <a:pt x="39" y="22"/>
                  </a:lnTo>
                  <a:lnTo>
                    <a:pt x="36" y="28"/>
                  </a:lnTo>
                  <a:lnTo>
                    <a:pt x="29" y="32"/>
                  </a:lnTo>
                  <a:lnTo>
                    <a:pt x="21" y="32"/>
                  </a:lnTo>
                  <a:lnTo>
                    <a:pt x="21" y="32"/>
                  </a:lnTo>
                  <a:lnTo>
                    <a:pt x="13" y="32"/>
                  </a:lnTo>
                  <a:lnTo>
                    <a:pt x="6" y="28"/>
                  </a:lnTo>
                  <a:lnTo>
                    <a:pt x="3" y="22"/>
                  </a:lnTo>
                  <a:lnTo>
                    <a:pt x="0" y="16"/>
                  </a:lnTo>
                  <a:lnTo>
                    <a:pt x="0" y="16"/>
                  </a:lnTo>
                  <a:lnTo>
                    <a:pt x="3" y="10"/>
                  </a:lnTo>
                  <a:lnTo>
                    <a:pt x="6" y="6"/>
                  </a:lnTo>
                  <a:lnTo>
                    <a:pt x="13" y="2"/>
                  </a:lnTo>
                  <a:lnTo>
                    <a:pt x="21" y="0"/>
                  </a:lnTo>
                  <a:lnTo>
                    <a:pt x="21" y="0"/>
                  </a:lnTo>
                  <a:lnTo>
                    <a:pt x="29" y="2"/>
                  </a:lnTo>
                  <a:lnTo>
                    <a:pt x="36" y="6"/>
                  </a:lnTo>
                  <a:lnTo>
                    <a:pt x="39" y="10"/>
                  </a:lnTo>
                  <a:lnTo>
                    <a:pt x="42" y="16"/>
                  </a:lnTo>
                  <a:lnTo>
                    <a:pt x="42"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grpSp>
      <p:sp>
        <p:nvSpPr>
          <p:cNvPr id="84" name="Freeform 283"/>
          <p:cNvSpPr>
            <a:spLocks/>
          </p:cNvSpPr>
          <p:nvPr/>
        </p:nvSpPr>
        <p:spPr bwMode="auto">
          <a:xfrm>
            <a:off x="6304296" y="4767781"/>
            <a:ext cx="66406" cy="55629"/>
          </a:xfrm>
          <a:custGeom>
            <a:avLst/>
            <a:gdLst>
              <a:gd name="T0" fmla="*/ 41 w 41"/>
              <a:gd name="T1" fmla="*/ 16 h 32"/>
              <a:gd name="T2" fmla="*/ 41 w 41"/>
              <a:gd name="T3" fmla="*/ 16 h 32"/>
              <a:gd name="T4" fmla="*/ 38 w 41"/>
              <a:gd name="T5" fmla="*/ 24 h 32"/>
              <a:gd name="T6" fmla="*/ 36 w 41"/>
              <a:gd name="T7" fmla="*/ 28 h 32"/>
              <a:gd name="T8" fmla="*/ 28 w 41"/>
              <a:gd name="T9" fmla="*/ 32 h 32"/>
              <a:gd name="T10" fmla="*/ 20 w 41"/>
              <a:gd name="T11" fmla="*/ 32 h 32"/>
              <a:gd name="T12" fmla="*/ 20 w 41"/>
              <a:gd name="T13" fmla="*/ 32 h 32"/>
              <a:gd name="T14" fmla="*/ 13 w 41"/>
              <a:gd name="T15" fmla="*/ 32 h 32"/>
              <a:gd name="T16" fmla="*/ 5 w 41"/>
              <a:gd name="T17" fmla="*/ 28 h 32"/>
              <a:gd name="T18" fmla="*/ 2 w 41"/>
              <a:gd name="T19" fmla="*/ 24 h 32"/>
              <a:gd name="T20" fmla="*/ 0 w 41"/>
              <a:gd name="T21" fmla="*/ 16 h 32"/>
              <a:gd name="T22" fmla="*/ 0 w 41"/>
              <a:gd name="T23" fmla="*/ 16 h 32"/>
              <a:gd name="T24" fmla="*/ 2 w 41"/>
              <a:gd name="T25" fmla="*/ 10 h 32"/>
              <a:gd name="T26" fmla="*/ 5 w 41"/>
              <a:gd name="T27" fmla="*/ 6 h 32"/>
              <a:gd name="T28" fmla="*/ 13 w 41"/>
              <a:gd name="T29" fmla="*/ 2 h 32"/>
              <a:gd name="T30" fmla="*/ 20 w 41"/>
              <a:gd name="T31" fmla="*/ 0 h 32"/>
              <a:gd name="T32" fmla="*/ 20 w 41"/>
              <a:gd name="T33" fmla="*/ 0 h 32"/>
              <a:gd name="T34" fmla="*/ 28 w 41"/>
              <a:gd name="T35" fmla="*/ 2 h 32"/>
              <a:gd name="T36" fmla="*/ 36 w 41"/>
              <a:gd name="T37" fmla="*/ 6 h 32"/>
              <a:gd name="T38" fmla="*/ 38 w 41"/>
              <a:gd name="T39" fmla="*/ 10 h 32"/>
              <a:gd name="T40" fmla="*/ 41 w 41"/>
              <a:gd name="T41" fmla="*/ 16 h 32"/>
              <a:gd name="T42" fmla="*/ 41 w 41"/>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1" h="32">
                <a:moveTo>
                  <a:pt x="41" y="16"/>
                </a:moveTo>
                <a:lnTo>
                  <a:pt x="41" y="16"/>
                </a:lnTo>
                <a:lnTo>
                  <a:pt x="38" y="24"/>
                </a:lnTo>
                <a:lnTo>
                  <a:pt x="36" y="28"/>
                </a:lnTo>
                <a:lnTo>
                  <a:pt x="28" y="32"/>
                </a:lnTo>
                <a:lnTo>
                  <a:pt x="20" y="32"/>
                </a:lnTo>
                <a:lnTo>
                  <a:pt x="20" y="32"/>
                </a:lnTo>
                <a:lnTo>
                  <a:pt x="13" y="32"/>
                </a:lnTo>
                <a:lnTo>
                  <a:pt x="5" y="28"/>
                </a:lnTo>
                <a:lnTo>
                  <a:pt x="2" y="24"/>
                </a:lnTo>
                <a:lnTo>
                  <a:pt x="0" y="16"/>
                </a:lnTo>
                <a:lnTo>
                  <a:pt x="0" y="16"/>
                </a:lnTo>
                <a:lnTo>
                  <a:pt x="2" y="10"/>
                </a:lnTo>
                <a:lnTo>
                  <a:pt x="5" y="6"/>
                </a:lnTo>
                <a:lnTo>
                  <a:pt x="13" y="2"/>
                </a:lnTo>
                <a:lnTo>
                  <a:pt x="20" y="0"/>
                </a:lnTo>
                <a:lnTo>
                  <a:pt x="20" y="0"/>
                </a:lnTo>
                <a:lnTo>
                  <a:pt x="28" y="2"/>
                </a:lnTo>
                <a:lnTo>
                  <a:pt x="36" y="6"/>
                </a:lnTo>
                <a:lnTo>
                  <a:pt x="38" y="10"/>
                </a:lnTo>
                <a:lnTo>
                  <a:pt x="41" y="16"/>
                </a:lnTo>
                <a:lnTo>
                  <a:pt x="41"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265" name="Rectangle 169"/>
          <p:cNvSpPr>
            <a:spLocks noChangeArrowheads="1"/>
          </p:cNvSpPr>
          <p:nvPr/>
        </p:nvSpPr>
        <p:spPr bwMode="auto">
          <a:xfrm>
            <a:off x="5986844" y="5442288"/>
            <a:ext cx="2007185" cy="202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Work (thousands of hours)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32" name="Line 231"/>
          <p:cNvSpPr>
            <a:spLocks noChangeShapeType="1"/>
          </p:cNvSpPr>
          <p:nvPr/>
        </p:nvSpPr>
        <p:spPr bwMode="auto">
          <a:xfrm flipV="1">
            <a:off x="5253138" y="2973730"/>
            <a:ext cx="0" cy="2277332"/>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5" name="Rectangle 234"/>
          <p:cNvSpPr>
            <a:spLocks noChangeArrowheads="1"/>
          </p:cNvSpPr>
          <p:nvPr/>
        </p:nvSpPr>
        <p:spPr bwMode="auto">
          <a:xfrm>
            <a:off x="5141382" y="5275400"/>
            <a:ext cx="86681" cy="202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36" name="Rectangle 235"/>
          <p:cNvSpPr>
            <a:spLocks noChangeArrowheads="1"/>
          </p:cNvSpPr>
          <p:nvPr/>
        </p:nvSpPr>
        <p:spPr bwMode="auto">
          <a:xfrm>
            <a:off x="5083075" y="4729535"/>
            <a:ext cx="173360" cy="202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37" name="Rectangle 236"/>
          <p:cNvSpPr>
            <a:spLocks noChangeArrowheads="1"/>
          </p:cNvSpPr>
          <p:nvPr/>
        </p:nvSpPr>
        <p:spPr bwMode="auto">
          <a:xfrm>
            <a:off x="5083075" y="4413143"/>
            <a:ext cx="173360" cy="202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17</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38" name="Rectangle 237"/>
          <p:cNvSpPr>
            <a:spLocks noChangeArrowheads="1"/>
          </p:cNvSpPr>
          <p:nvPr/>
        </p:nvSpPr>
        <p:spPr bwMode="auto">
          <a:xfrm>
            <a:off x="5761711" y="5275400"/>
            <a:ext cx="86681" cy="202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39" name="Rectangle 238"/>
          <p:cNvSpPr>
            <a:spLocks noChangeArrowheads="1"/>
          </p:cNvSpPr>
          <p:nvPr/>
        </p:nvSpPr>
        <p:spPr bwMode="auto">
          <a:xfrm>
            <a:off x="6304296" y="5275400"/>
            <a:ext cx="86681" cy="202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2</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40" name="Rectangle 239"/>
          <p:cNvSpPr>
            <a:spLocks noChangeArrowheads="1"/>
          </p:cNvSpPr>
          <p:nvPr/>
        </p:nvSpPr>
        <p:spPr bwMode="auto">
          <a:xfrm>
            <a:off x="6845262" y="5275400"/>
            <a:ext cx="86681" cy="202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3</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41" name="Rectangle 240"/>
          <p:cNvSpPr>
            <a:spLocks noChangeArrowheads="1"/>
          </p:cNvSpPr>
          <p:nvPr/>
        </p:nvSpPr>
        <p:spPr bwMode="auto">
          <a:xfrm>
            <a:off x="7387847" y="5275400"/>
            <a:ext cx="86681" cy="202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4</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42" name="Rectangle 241"/>
          <p:cNvSpPr>
            <a:spLocks noChangeArrowheads="1"/>
          </p:cNvSpPr>
          <p:nvPr/>
        </p:nvSpPr>
        <p:spPr bwMode="auto">
          <a:xfrm>
            <a:off x="7933672" y="5275400"/>
            <a:ext cx="86681" cy="202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5</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78" name="Rectangle 277"/>
          <p:cNvSpPr>
            <a:spLocks noChangeArrowheads="1"/>
          </p:cNvSpPr>
          <p:nvPr/>
        </p:nvSpPr>
        <p:spPr bwMode="auto">
          <a:xfrm>
            <a:off x="5083075" y="2775550"/>
            <a:ext cx="1330361" cy="202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Wage ($ pe</a:t>
            </a:r>
            <a:r>
              <a:rPr lang="en-US" sz="1200" b="1" dirty="0">
                <a:solidFill>
                  <a:srgbClr val="000000"/>
                </a:solidFill>
                <a:latin typeface="Univers LT Std 47 Cn Lt" charset="0"/>
                <a:cs typeface="Arial" pitchFamily="34" charset="0"/>
              </a:rPr>
              <a:t>r hour)</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34" name="Line 233"/>
          <p:cNvSpPr>
            <a:spLocks noChangeShapeType="1"/>
          </p:cNvSpPr>
          <p:nvPr/>
        </p:nvSpPr>
        <p:spPr bwMode="auto">
          <a:xfrm flipH="1">
            <a:off x="5253138" y="5251062"/>
            <a:ext cx="289432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3" name="Line 242"/>
          <p:cNvSpPr>
            <a:spLocks noChangeShapeType="1"/>
          </p:cNvSpPr>
          <p:nvPr/>
        </p:nvSpPr>
        <p:spPr bwMode="auto">
          <a:xfrm>
            <a:off x="5253138" y="4795595"/>
            <a:ext cx="8422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2" name="Line 251"/>
          <p:cNvSpPr>
            <a:spLocks noChangeShapeType="1"/>
          </p:cNvSpPr>
          <p:nvPr/>
        </p:nvSpPr>
        <p:spPr bwMode="auto">
          <a:xfrm>
            <a:off x="5253138" y="4479203"/>
            <a:ext cx="8422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9" name="Line 268"/>
          <p:cNvSpPr>
            <a:spLocks noChangeShapeType="1"/>
          </p:cNvSpPr>
          <p:nvPr/>
        </p:nvSpPr>
        <p:spPr bwMode="auto">
          <a:xfrm>
            <a:off x="6336690" y="5240631"/>
            <a:ext cx="0" cy="10431"/>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2" name="Rectangle 281"/>
          <p:cNvSpPr>
            <a:spLocks noChangeArrowheads="1"/>
          </p:cNvSpPr>
          <p:nvPr/>
        </p:nvSpPr>
        <p:spPr bwMode="auto">
          <a:xfrm>
            <a:off x="7546573" y="4002875"/>
            <a:ext cx="987827" cy="202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Labor supply</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97" name="Line 296"/>
          <p:cNvSpPr>
            <a:spLocks noChangeShapeType="1"/>
          </p:cNvSpPr>
          <p:nvPr/>
        </p:nvSpPr>
        <p:spPr bwMode="auto">
          <a:xfrm flipV="1">
            <a:off x="6336690" y="5209340"/>
            <a:ext cx="0" cy="41722"/>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8" name="Line 297"/>
          <p:cNvSpPr>
            <a:spLocks noChangeShapeType="1"/>
          </p:cNvSpPr>
          <p:nvPr/>
        </p:nvSpPr>
        <p:spPr bwMode="auto">
          <a:xfrm flipV="1">
            <a:off x="6879274" y="5209340"/>
            <a:ext cx="0" cy="41722"/>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0" name="Line 299"/>
          <p:cNvSpPr>
            <a:spLocks noChangeShapeType="1"/>
          </p:cNvSpPr>
          <p:nvPr/>
        </p:nvSpPr>
        <p:spPr bwMode="auto">
          <a:xfrm>
            <a:off x="5253138" y="4795595"/>
            <a:ext cx="5021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01" name="Rectangle 87"/>
          <p:cNvSpPr>
            <a:spLocks noChangeArrowheads="1"/>
          </p:cNvSpPr>
          <p:nvPr/>
        </p:nvSpPr>
        <p:spPr bwMode="auto">
          <a:xfrm>
            <a:off x="5154676" y="2133600"/>
            <a:ext cx="2700808" cy="369332"/>
          </a:xfrm>
          <a:prstGeom prst="rect">
            <a:avLst/>
          </a:prstGeom>
          <a:solidFill>
            <a:srgbClr val="C0D9C7"/>
          </a:solidFill>
          <a:ln>
            <a:noFill/>
          </a:ln>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1" u="none" strike="noStrike" cap="none" normalizeH="0" baseline="0" dirty="0">
                <a:ln>
                  <a:noFill/>
                </a:ln>
                <a:solidFill>
                  <a:srgbClr val="000000"/>
                </a:solidFill>
                <a:effectLst/>
                <a:latin typeface="Univers LT Std 57 Cn" charset="0"/>
                <a:cs typeface="Arial" pitchFamily="34" charset="0"/>
              </a:rPr>
              <a:t>2. When the price effect dominates,</a:t>
            </a:r>
            <a:r>
              <a:rPr kumimoji="0" lang="en-US" sz="1200" b="0" i="1" u="none" strike="noStrike" cap="none" normalizeH="0" dirty="0">
                <a:ln>
                  <a:noFill/>
                </a:ln>
                <a:solidFill>
                  <a:srgbClr val="000000"/>
                </a:solidFill>
                <a:effectLst/>
                <a:latin typeface="Univers LT Std 57 Cn" charset="0"/>
                <a:cs typeface="Arial" pitchFamily="34" charset="0"/>
              </a:rPr>
              <a:t> the labor supply is upward-sloping.</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 name="1 Título"/>
          <p:cNvSpPr>
            <a:spLocks noGrp="1"/>
          </p:cNvSpPr>
          <p:nvPr>
            <p:ph type="title"/>
          </p:nvPr>
        </p:nvSpPr>
        <p:spPr/>
        <p:txBody>
          <a:bodyPr>
            <a:noAutofit/>
          </a:bodyPr>
          <a:lstStyle/>
          <a:p>
            <a:r>
              <a:rPr lang="en-US" sz="3200" dirty="0"/>
              <a:t>Income and price effects of a wage increase I</a:t>
            </a:r>
          </a:p>
        </p:txBody>
      </p:sp>
      <p:sp>
        <p:nvSpPr>
          <p:cNvPr id="3" name="2 Marcador de contenido"/>
          <p:cNvSpPr>
            <a:spLocks noGrp="1"/>
          </p:cNvSpPr>
          <p:nvPr>
            <p:ph idx="1"/>
          </p:nvPr>
        </p:nvSpPr>
        <p:spPr/>
        <p:txBody>
          <a:bodyPr>
            <a:normAutofit/>
          </a:bodyPr>
          <a:lstStyle/>
          <a:p>
            <a:pPr marL="0" indent="0">
              <a:buNone/>
            </a:pPr>
            <a:r>
              <a:rPr lang="en-US" sz="2600" dirty="0"/>
              <a:t>An individual currently works 2,000 hours per year, earns $50,000 per year, and has 3,000 hours of leisure time.</a:t>
            </a:r>
          </a:p>
        </p:txBody>
      </p:sp>
      <p:sp>
        <p:nvSpPr>
          <p:cNvPr id="182" name="2 Marcador de contenido"/>
          <p:cNvSpPr txBox="1">
            <a:spLocks/>
          </p:cNvSpPr>
          <p:nvPr/>
        </p:nvSpPr>
        <p:spPr>
          <a:xfrm>
            <a:off x="457200" y="5715000"/>
            <a:ext cx="8229600" cy="762000"/>
          </a:xfrm>
          <a:prstGeom prst="rect">
            <a:avLst/>
          </a:prstGeom>
        </p:spPr>
        <p:txBody>
          <a:bodyPr vert="horz" lIns="91440" tIns="45720" rIns="91440" bIns="45720" rtlCol="0">
            <a:normAutofit fontScale="850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dirty="0"/>
              <a:t>When the </a:t>
            </a:r>
            <a:r>
              <a:rPr lang="en-US" i="1" dirty="0">
                <a:solidFill>
                  <a:srgbClr val="9D0505"/>
                </a:solidFill>
              </a:rPr>
              <a:t>price effect </a:t>
            </a:r>
            <a:r>
              <a:rPr lang="en-US" dirty="0"/>
              <a:t>is greater than the </a:t>
            </a:r>
            <a:r>
              <a:rPr lang="en-US" i="1" dirty="0">
                <a:solidFill>
                  <a:srgbClr val="9D0505"/>
                </a:solidFill>
              </a:rPr>
              <a:t>income effect</a:t>
            </a:r>
            <a:r>
              <a:rPr lang="en-US" dirty="0"/>
              <a:t>, the </a:t>
            </a:r>
            <a:r>
              <a:rPr lang="en-US" i="1" dirty="0">
                <a:solidFill>
                  <a:srgbClr val="9D0505"/>
                </a:solidFill>
              </a:rPr>
              <a:t>labor supply curve </a:t>
            </a:r>
            <a:r>
              <a:rPr lang="en-US" dirty="0"/>
              <a:t>is upward sloping.</a:t>
            </a:r>
          </a:p>
        </p:txBody>
      </p:sp>
    </p:spTree>
    <p:extLst>
      <p:ext uri="{BB962C8B-B14F-4D97-AF65-F5344CB8AC3E}">
        <p14:creationId xmlns:p14="http://schemas.microsoft.com/office/powerpoint/2010/main" val="40246262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79"/>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80"/>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15"/>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37"/>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52"/>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301"/>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18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0" grpId="0" animBg="1"/>
      <p:bldP spid="183" grpId="0" animBg="1"/>
      <p:bldP spid="179" grpId="0" animBg="1"/>
      <p:bldP spid="180" grpId="0" animBg="1"/>
      <p:bldP spid="37" grpId="0"/>
      <p:bldP spid="52" grpId="0" animBg="1"/>
      <p:bldP spid="301" grpId="0" animBg="1"/>
      <p:bldP spid="18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 name="Rectangle 6"/>
          <p:cNvSpPr>
            <a:spLocks noChangeArrowheads="1"/>
          </p:cNvSpPr>
          <p:nvPr/>
        </p:nvSpPr>
        <p:spPr bwMode="auto">
          <a:xfrm>
            <a:off x="1451651" y="5410200"/>
            <a:ext cx="2358349" cy="2457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Leisure (thousands of hours)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52" name="Rectangle 87"/>
          <p:cNvSpPr>
            <a:spLocks noChangeArrowheads="1"/>
          </p:cNvSpPr>
          <p:nvPr/>
        </p:nvSpPr>
        <p:spPr bwMode="auto">
          <a:xfrm>
            <a:off x="791539" y="1981201"/>
            <a:ext cx="2928238" cy="557827"/>
          </a:xfrm>
          <a:prstGeom prst="rect">
            <a:avLst/>
          </a:prstGeom>
          <a:solidFill>
            <a:srgbClr val="C0D9C7"/>
          </a:solidFill>
          <a:ln>
            <a:noFill/>
          </a:ln>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1" u="none" strike="noStrike" cap="none" normalizeH="0" baseline="0" dirty="0">
                <a:ln>
                  <a:noFill/>
                </a:ln>
                <a:solidFill>
                  <a:srgbClr val="000000"/>
                </a:solidFill>
                <a:effectLst/>
                <a:latin typeface="Univers LT Std 57 Cn" charset="0"/>
                <a:cs typeface="Arial" pitchFamily="34" charset="0"/>
              </a:rPr>
              <a:t>1. As the higher wage causes the budget constraint to pivot out, the optimal quantity of leisure increases.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54" name="Rectangle 163"/>
          <p:cNvSpPr>
            <a:spLocks noChangeArrowheads="1"/>
          </p:cNvSpPr>
          <p:nvPr/>
        </p:nvSpPr>
        <p:spPr bwMode="auto">
          <a:xfrm>
            <a:off x="537123" y="2634734"/>
            <a:ext cx="174887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Income ($1000 per year)</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55" name="Rectangle 169"/>
          <p:cNvSpPr>
            <a:spLocks noChangeArrowheads="1"/>
          </p:cNvSpPr>
          <p:nvPr/>
        </p:nvSpPr>
        <p:spPr bwMode="auto">
          <a:xfrm>
            <a:off x="6056803" y="5410200"/>
            <a:ext cx="2176206" cy="2128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Work (thousands of hours)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302" name="Rectangle 277"/>
          <p:cNvSpPr>
            <a:spLocks noChangeArrowheads="1"/>
          </p:cNvSpPr>
          <p:nvPr/>
        </p:nvSpPr>
        <p:spPr bwMode="auto">
          <a:xfrm>
            <a:off x="5076930" y="2656841"/>
            <a:ext cx="1442388" cy="2128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Wage ($ pe</a:t>
            </a:r>
            <a:r>
              <a:rPr lang="en-US" sz="1200" b="1" dirty="0">
                <a:solidFill>
                  <a:srgbClr val="000000"/>
                </a:solidFill>
                <a:latin typeface="Univers LT Std 47 Cn Lt" charset="0"/>
                <a:cs typeface="Arial" pitchFamily="34" charset="0"/>
              </a:rPr>
              <a:t>r hour)</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322" name="Rectangle 87"/>
          <p:cNvSpPr>
            <a:spLocks noChangeArrowheads="1"/>
          </p:cNvSpPr>
          <p:nvPr/>
        </p:nvSpPr>
        <p:spPr bwMode="auto">
          <a:xfrm>
            <a:off x="5154561" y="1981200"/>
            <a:ext cx="2928238" cy="369332"/>
          </a:xfrm>
          <a:prstGeom prst="rect">
            <a:avLst/>
          </a:prstGeom>
          <a:solidFill>
            <a:srgbClr val="C0D9C7"/>
          </a:solidFill>
          <a:ln>
            <a:noFill/>
          </a:ln>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1" u="none" strike="noStrike" cap="none" normalizeH="0" baseline="0" dirty="0">
                <a:ln>
                  <a:noFill/>
                </a:ln>
                <a:solidFill>
                  <a:srgbClr val="000000"/>
                </a:solidFill>
                <a:effectLst/>
                <a:latin typeface="Univers LT Std 57 Cn" charset="0"/>
                <a:cs typeface="Arial" pitchFamily="34" charset="0"/>
              </a:rPr>
              <a:t>2. When the price effect dominates,</a:t>
            </a:r>
            <a:r>
              <a:rPr kumimoji="0" lang="en-US" sz="1200" b="0" i="1" u="none" strike="noStrike" cap="none" normalizeH="0" dirty="0">
                <a:ln>
                  <a:noFill/>
                </a:ln>
                <a:solidFill>
                  <a:srgbClr val="000000"/>
                </a:solidFill>
                <a:effectLst/>
                <a:latin typeface="Univers LT Std 57 Cn" charset="0"/>
                <a:cs typeface="Arial" pitchFamily="34" charset="0"/>
              </a:rPr>
              <a:t> the labor supply is downward-sloping.</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3" name="2 Título"/>
          <p:cNvSpPr>
            <a:spLocks noGrp="1"/>
          </p:cNvSpPr>
          <p:nvPr>
            <p:ph type="title"/>
          </p:nvPr>
        </p:nvSpPr>
        <p:spPr>
          <a:xfrm>
            <a:off x="457200" y="228600"/>
            <a:ext cx="8229600" cy="792162"/>
          </a:xfrm>
        </p:spPr>
        <p:txBody>
          <a:bodyPr>
            <a:noAutofit/>
          </a:bodyPr>
          <a:lstStyle/>
          <a:p>
            <a:r>
              <a:rPr lang="en-US" sz="3200" dirty="0"/>
              <a:t>Income and price effects of a wage increase II</a:t>
            </a:r>
          </a:p>
        </p:txBody>
      </p:sp>
      <p:sp>
        <p:nvSpPr>
          <p:cNvPr id="139" name="2 Marcador de contenido"/>
          <p:cNvSpPr txBox="1">
            <a:spLocks/>
          </p:cNvSpPr>
          <p:nvPr/>
        </p:nvSpPr>
        <p:spPr>
          <a:xfrm>
            <a:off x="457200" y="1143000"/>
            <a:ext cx="8229600" cy="762000"/>
          </a:xfrm>
          <a:prstGeom prst="rect">
            <a:avLst/>
          </a:prstGeom>
        </p:spPr>
        <p:txBody>
          <a:bodyPr>
            <a:normAutofit fontScale="850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dirty="0"/>
              <a:t>An individual currently works 2,000 hours per year, earns $50,000 per year, and has 3,000 hours of leisure time.</a:t>
            </a:r>
          </a:p>
        </p:txBody>
      </p:sp>
      <p:sp>
        <p:nvSpPr>
          <p:cNvPr id="140" name="2 Marcador de contenido"/>
          <p:cNvSpPr txBox="1">
            <a:spLocks/>
          </p:cNvSpPr>
          <p:nvPr/>
        </p:nvSpPr>
        <p:spPr>
          <a:xfrm>
            <a:off x="457200" y="5715000"/>
            <a:ext cx="8229600" cy="762000"/>
          </a:xfrm>
          <a:prstGeom prst="rect">
            <a:avLst/>
          </a:prstGeom>
        </p:spPr>
        <p:txBody>
          <a:bodyPr vert="horz" lIns="91440" tIns="45720" rIns="91440" bIns="45720" rtlCol="0">
            <a:normAutofit fontScale="850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dirty="0"/>
              <a:t>When the </a:t>
            </a:r>
            <a:r>
              <a:rPr lang="en-US" i="1" dirty="0">
                <a:solidFill>
                  <a:srgbClr val="9D0505"/>
                </a:solidFill>
              </a:rPr>
              <a:t>price effect </a:t>
            </a:r>
            <a:r>
              <a:rPr lang="en-US" dirty="0"/>
              <a:t>is less than the </a:t>
            </a:r>
            <a:r>
              <a:rPr lang="en-US" i="1" dirty="0">
                <a:solidFill>
                  <a:srgbClr val="9D0505"/>
                </a:solidFill>
              </a:rPr>
              <a:t>income effect</a:t>
            </a:r>
            <a:r>
              <a:rPr lang="en-US" dirty="0"/>
              <a:t>, the </a:t>
            </a:r>
            <a:r>
              <a:rPr lang="en-US" i="1" dirty="0">
                <a:solidFill>
                  <a:srgbClr val="9D0505"/>
                </a:solidFill>
              </a:rPr>
              <a:t>labor supply curve </a:t>
            </a:r>
            <a:r>
              <a:rPr lang="en-US" dirty="0"/>
              <a:t>is downward sloping.</a:t>
            </a:r>
          </a:p>
        </p:txBody>
      </p:sp>
      <p:sp>
        <p:nvSpPr>
          <p:cNvPr id="145" name="Rectangle 5"/>
          <p:cNvSpPr>
            <a:spLocks noChangeArrowheads="1"/>
          </p:cNvSpPr>
          <p:nvPr/>
        </p:nvSpPr>
        <p:spPr bwMode="auto">
          <a:xfrm>
            <a:off x="6923087" y="5029200"/>
            <a:ext cx="96821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Labor supply</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46" name="Rectangle 16"/>
          <p:cNvSpPr>
            <a:spLocks noChangeArrowheads="1"/>
          </p:cNvSpPr>
          <p:nvPr/>
        </p:nvSpPr>
        <p:spPr bwMode="auto">
          <a:xfrm>
            <a:off x="1254180" y="5233987"/>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47" name="Rectangle 17"/>
          <p:cNvSpPr>
            <a:spLocks noChangeArrowheads="1"/>
          </p:cNvSpPr>
          <p:nvPr/>
        </p:nvSpPr>
        <p:spPr bwMode="auto">
          <a:xfrm>
            <a:off x="1143000" y="4911725"/>
            <a:ext cx="1699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48" name="Rectangle 18"/>
          <p:cNvSpPr>
            <a:spLocks noChangeArrowheads="1"/>
          </p:cNvSpPr>
          <p:nvPr/>
        </p:nvSpPr>
        <p:spPr bwMode="auto">
          <a:xfrm>
            <a:off x="1158874" y="4683125"/>
            <a:ext cx="1699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20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49" name="Rectangle 19"/>
          <p:cNvSpPr>
            <a:spLocks noChangeArrowheads="1"/>
          </p:cNvSpPr>
          <p:nvPr/>
        </p:nvSpPr>
        <p:spPr bwMode="auto">
          <a:xfrm>
            <a:off x="1158874" y="4452937"/>
            <a:ext cx="1699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30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50" name="Rectangle 20"/>
          <p:cNvSpPr>
            <a:spLocks noChangeArrowheads="1"/>
          </p:cNvSpPr>
          <p:nvPr/>
        </p:nvSpPr>
        <p:spPr bwMode="auto">
          <a:xfrm>
            <a:off x="1158874" y="4222750"/>
            <a:ext cx="1699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40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51" name="Rectangle 21"/>
          <p:cNvSpPr>
            <a:spLocks noChangeArrowheads="1"/>
          </p:cNvSpPr>
          <p:nvPr/>
        </p:nvSpPr>
        <p:spPr bwMode="auto">
          <a:xfrm>
            <a:off x="1158874" y="3989387"/>
            <a:ext cx="1699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50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52" name="Rectangle 22"/>
          <p:cNvSpPr>
            <a:spLocks noChangeArrowheads="1"/>
          </p:cNvSpPr>
          <p:nvPr/>
        </p:nvSpPr>
        <p:spPr bwMode="auto">
          <a:xfrm>
            <a:off x="1158874" y="3760787"/>
            <a:ext cx="1699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60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53" name="Rectangle 23"/>
          <p:cNvSpPr>
            <a:spLocks noChangeArrowheads="1"/>
          </p:cNvSpPr>
          <p:nvPr/>
        </p:nvSpPr>
        <p:spPr bwMode="auto">
          <a:xfrm>
            <a:off x="1158874" y="3530600"/>
            <a:ext cx="1699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70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54" name="Rectangle 24"/>
          <p:cNvSpPr>
            <a:spLocks noChangeArrowheads="1"/>
          </p:cNvSpPr>
          <p:nvPr/>
        </p:nvSpPr>
        <p:spPr bwMode="auto">
          <a:xfrm>
            <a:off x="1158874" y="3300412"/>
            <a:ext cx="1699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80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55" name="Rectangle 25"/>
          <p:cNvSpPr>
            <a:spLocks noChangeArrowheads="1"/>
          </p:cNvSpPr>
          <p:nvPr/>
        </p:nvSpPr>
        <p:spPr bwMode="auto">
          <a:xfrm>
            <a:off x="1158874" y="3067050"/>
            <a:ext cx="1699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90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56" name="Rectangle 26"/>
          <p:cNvSpPr>
            <a:spLocks noChangeArrowheads="1"/>
          </p:cNvSpPr>
          <p:nvPr/>
        </p:nvSpPr>
        <p:spPr bwMode="auto">
          <a:xfrm>
            <a:off x="1781230" y="5233987"/>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73" name="Rectangle 27"/>
          <p:cNvSpPr>
            <a:spLocks noChangeArrowheads="1"/>
          </p:cNvSpPr>
          <p:nvPr/>
        </p:nvSpPr>
        <p:spPr bwMode="auto">
          <a:xfrm>
            <a:off x="2240017" y="5233987"/>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2</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74" name="Rectangle 28"/>
          <p:cNvSpPr>
            <a:spLocks noChangeArrowheads="1"/>
          </p:cNvSpPr>
          <p:nvPr/>
        </p:nvSpPr>
        <p:spPr bwMode="auto">
          <a:xfrm>
            <a:off x="2700392" y="5233987"/>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3</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75" name="Rectangle 29"/>
          <p:cNvSpPr>
            <a:spLocks noChangeArrowheads="1"/>
          </p:cNvSpPr>
          <p:nvPr/>
        </p:nvSpPr>
        <p:spPr bwMode="auto">
          <a:xfrm>
            <a:off x="3159180" y="5233987"/>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4</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76" name="Rectangle 30"/>
          <p:cNvSpPr>
            <a:spLocks noChangeArrowheads="1"/>
          </p:cNvSpPr>
          <p:nvPr/>
        </p:nvSpPr>
        <p:spPr bwMode="auto">
          <a:xfrm>
            <a:off x="3617967" y="5233987"/>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5</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77" name="Line 31"/>
          <p:cNvSpPr>
            <a:spLocks noChangeShapeType="1"/>
          </p:cNvSpPr>
          <p:nvPr/>
        </p:nvSpPr>
        <p:spPr bwMode="auto">
          <a:xfrm flipH="1">
            <a:off x="2689280" y="4754562"/>
            <a:ext cx="34925"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78" name="Line 32"/>
          <p:cNvSpPr>
            <a:spLocks noChangeShapeType="1"/>
          </p:cNvSpPr>
          <p:nvPr/>
        </p:nvSpPr>
        <p:spPr bwMode="auto">
          <a:xfrm flipH="1">
            <a:off x="2582917" y="4754562"/>
            <a:ext cx="71438"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79" name="Line 33"/>
          <p:cNvSpPr>
            <a:spLocks noChangeShapeType="1"/>
          </p:cNvSpPr>
          <p:nvPr/>
        </p:nvSpPr>
        <p:spPr bwMode="auto">
          <a:xfrm flipH="1">
            <a:off x="2470205" y="4754562"/>
            <a:ext cx="6985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80" name="Line 34"/>
          <p:cNvSpPr>
            <a:spLocks noChangeShapeType="1"/>
          </p:cNvSpPr>
          <p:nvPr/>
        </p:nvSpPr>
        <p:spPr bwMode="auto">
          <a:xfrm flipH="1">
            <a:off x="2357492" y="4754562"/>
            <a:ext cx="6985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82" name="Line 35"/>
          <p:cNvSpPr>
            <a:spLocks noChangeShapeType="1"/>
          </p:cNvSpPr>
          <p:nvPr/>
        </p:nvSpPr>
        <p:spPr bwMode="auto">
          <a:xfrm flipH="1">
            <a:off x="2243192" y="4754562"/>
            <a:ext cx="71438"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83" name="Line 36"/>
          <p:cNvSpPr>
            <a:spLocks noChangeShapeType="1"/>
          </p:cNvSpPr>
          <p:nvPr/>
        </p:nvSpPr>
        <p:spPr bwMode="auto">
          <a:xfrm flipH="1">
            <a:off x="2130480" y="4754562"/>
            <a:ext cx="71438"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84" name="Line 37"/>
          <p:cNvSpPr>
            <a:spLocks noChangeShapeType="1"/>
          </p:cNvSpPr>
          <p:nvPr/>
        </p:nvSpPr>
        <p:spPr bwMode="auto">
          <a:xfrm flipH="1">
            <a:off x="2017767" y="4754562"/>
            <a:ext cx="71438"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85" name="Line 38"/>
          <p:cNvSpPr>
            <a:spLocks noChangeShapeType="1"/>
          </p:cNvSpPr>
          <p:nvPr/>
        </p:nvSpPr>
        <p:spPr bwMode="auto">
          <a:xfrm flipH="1">
            <a:off x="1905055" y="4754562"/>
            <a:ext cx="6985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86" name="Line 39"/>
          <p:cNvSpPr>
            <a:spLocks noChangeShapeType="1"/>
          </p:cNvSpPr>
          <p:nvPr/>
        </p:nvSpPr>
        <p:spPr bwMode="auto">
          <a:xfrm flipH="1">
            <a:off x="1792342" y="4754562"/>
            <a:ext cx="6985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87" name="Line 40"/>
          <p:cNvSpPr>
            <a:spLocks noChangeShapeType="1"/>
          </p:cNvSpPr>
          <p:nvPr/>
        </p:nvSpPr>
        <p:spPr bwMode="auto">
          <a:xfrm flipH="1">
            <a:off x="1678042" y="4754562"/>
            <a:ext cx="71438"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88" name="Line 41"/>
          <p:cNvSpPr>
            <a:spLocks noChangeShapeType="1"/>
          </p:cNvSpPr>
          <p:nvPr/>
        </p:nvSpPr>
        <p:spPr bwMode="auto">
          <a:xfrm flipH="1">
            <a:off x="1565330" y="4754562"/>
            <a:ext cx="71438"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89" name="Line 42"/>
          <p:cNvSpPr>
            <a:spLocks noChangeShapeType="1"/>
          </p:cNvSpPr>
          <p:nvPr/>
        </p:nvSpPr>
        <p:spPr bwMode="auto">
          <a:xfrm flipH="1">
            <a:off x="1452617" y="4754562"/>
            <a:ext cx="6985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90" name="Line 44"/>
          <p:cNvSpPr>
            <a:spLocks noChangeShapeType="1"/>
          </p:cNvSpPr>
          <p:nvPr/>
        </p:nvSpPr>
        <p:spPr bwMode="auto">
          <a:xfrm flipH="1">
            <a:off x="1346255" y="4754562"/>
            <a:ext cx="34925"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5" name="Line 60"/>
          <p:cNvSpPr>
            <a:spLocks noChangeShapeType="1"/>
          </p:cNvSpPr>
          <p:nvPr/>
        </p:nvSpPr>
        <p:spPr bwMode="auto">
          <a:xfrm flipH="1">
            <a:off x="1346255" y="4637087"/>
            <a:ext cx="34925"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6" name="Line 61"/>
          <p:cNvSpPr>
            <a:spLocks noChangeShapeType="1"/>
          </p:cNvSpPr>
          <p:nvPr/>
        </p:nvSpPr>
        <p:spPr bwMode="auto">
          <a:xfrm>
            <a:off x="2724205" y="4754562"/>
            <a:ext cx="0" cy="34925"/>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07" name="Line 62"/>
          <p:cNvSpPr>
            <a:spLocks noChangeShapeType="1"/>
          </p:cNvSpPr>
          <p:nvPr/>
        </p:nvSpPr>
        <p:spPr bwMode="auto">
          <a:xfrm>
            <a:off x="2724205" y="4827587"/>
            <a:ext cx="0" cy="71438"/>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08" name="Line 63"/>
          <p:cNvSpPr>
            <a:spLocks noChangeShapeType="1"/>
          </p:cNvSpPr>
          <p:nvPr/>
        </p:nvSpPr>
        <p:spPr bwMode="auto">
          <a:xfrm>
            <a:off x="2724205" y="4941887"/>
            <a:ext cx="0" cy="6985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09" name="Line 64"/>
          <p:cNvSpPr>
            <a:spLocks noChangeShapeType="1"/>
          </p:cNvSpPr>
          <p:nvPr/>
        </p:nvSpPr>
        <p:spPr bwMode="auto">
          <a:xfrm>
            <a:off x="2724205" y="5054600"/>
            <a:ext cx="0" cy="6985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10" name="Line 65"/>
          <p:cNvSpPr>
            <a:spLocks noChangeShapeType="1"/>
          </p:cNvSpPr>
          <p:nvPr/>
        </p:nvSpPr>
        <p:spPr bwMode="auto">
          <a:xfrm>
            <a:off x="2724205" y="5175250"/>
            <a:ext cx="0" cy="34925"/>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16" name="Line 71"/>
          <p:cNvSpPr>
            <a:spLocks noChangeShapeType="1"/>
          </p:cNvSpPr>
          <p:nvPr/>
        </p:nvSpPr>
        <p:spPr bwMode="auto">
          <a:xfrm>
            <a:off x="2954392" y="5175250"/>
            <a:ext cx="0" cy="34925"/>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17" name="Line 72"/>
          <p:cNvSpPr>
            <a:spLocks noChangeShapeType="1"/>
          </p:cNvSpPr>
          <p:nvPr/>
        </p:nvSpPr>
        <p:spPr bwMode="auto">
          <a:xfrm>
            <a:off x="1343080" y="3296443"/>
            <a:ext cx="2300288" cy="1916113"/>
          </a:xfrm>
          <a:prstGeom prst="line">
            <a:avLst/>
          </a:prstGeom>
          <a:noFill/>
          <a:ln w="38100">
            <a:solidFill>
              <a:srgbClr val="ACAE9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19" name="Line 74"/>
          <p:cNvSpPr>
            <a:spLocks noChangeShapeType="1"/>
          </p:cNvSpPr>
          <p:nvPr/>
        </p:nvSpPr>
        <p:spPr bwMode="auto">
          <a:xfrm>
            <a:off x="1339140" y="4056855"/>
            <a:ext cx="2297113" cy="1152525"/>
          </a:xfrm>
          <a:prstGeom prst="line">
            <a:avLst/>
          </a:prstGeom>
          <a:noFill/>
          <a:ln w="38100">
            <a:solidFill>
              <a:srgbClr val="69784A"/>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20" name="Line 75"/>
          <p:cNvSpPr>
            <a:spLocks noChangeShapeType="1"/>
          </p:cNvSpPr>
          <p:nvPr/>
        </p:nvSpPr>
        <p:spPr bwMode="auto">
          <a:xfrm>
            <a:off x="1476430" y="3481387"/>
            <a:ext cx="0" cy="615950"/>
          </a:xfrm>
          <a:prstGeom prst="line">
            <a:avLst/>
          </a:prstGeom>
          <a:noFill/>
          <a:ln w="190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21" name="Freeform 76"/>
          <p:cNvSpPr>
            <a:spLocks/>
          </p:cNvSpPr>
          <p:nvPr/>
        </p:nvSpPr>
        <p:spPr bwMode="auto">
          <a:xfrm>
            <a:off x="1438330" y="3432175"/>
            <a:ext cx="77788" cy="106363"/>
          </a:xfrm>
          <a:custGeom>
            <a:avLst/>
            <a:gdLst>
              <a:gd name="T0" fmla="*/ 24 w 49"/>
              <a:gd name="T1" fmla="*/ 0 h 67"/>
              <a:gd name="T2" fmla="*/ 0 w 49"/>
              <a:gd name="T3" fmla="*/ 67 h 67"/>
              <a:gd name="T4" fmla="*/ 0 w 49"/>
              <a:gd name="T5" fmla="*/ 67 h 67"/>
              <a:gd name="T6" fmla="*/ 2 w 49"/>
              <a:gd name="T7" fmla="*/ 65 h 67"/>
              <a:gd name="T8" fmla="*/ 13 w 49"/>
              <a:gd name="T9" fmla="*/ 60 h 67"/>
              <a:gd name="T10" fmla="*/ 22 w 49"/>
              <a:gd name="T11" fmla="*/ 60 h 67"/>
              <a:gd name="T12" fmla="*/ 29 w 49"/>
              <a:gd name="T13" fmla="*/ 60 h 67"/>
              <a:gd name="T14" fmla="*/ 38 w 49"/>
              <a:gd name="T15" fmla="*/ 62 h 67"/>
              <a:gd name="T16" fmla="*/ 49 w 49"/>
              <a:gd name="T17" fmla="*/ 67 h 67"/>
              <a:gd name="T18" fmla="*/ 24 w 49"/>
              <a:gd name="T19"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 h="67">
                <a:moveTo>
                  <a:pt x="24" y="0"/>
                </a:moveTo>
                <a:lnTo>
                  <a:pt x="0" y="67"/>
                </a:lnTo>
                <a:lnTo>
                  <a:pt x="0" y="67"/>
                </a:lnTo>
                <a:lnTo>
                  <a:pt x="2" y="65"/>
                </a:lnTo>
                <a:lnTo>
                  <a:pt x="13" y="60"/>
                </a:lnTo>
                <a:lnTo>
                  <a:pt x="22" y="60"/>
                </a:lnTo>
                <a:lnTo>
                  <a:pt x="29" y="60"/>
                </a:lnTo>
                <a:lnTo>
                  <a:pt x="38" y="62"/>
                </a:lnTo>
                <a:lnTo>
                  <a:pt x="49" y="67"/>
                </a:ln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2" name="Freeform 77"/>
          <p:cNvSpPr>
            <a:spLocks/>
          </p:cNvSpPr>
          <p:nvPr/>
        </p:nvSpPr>
        <p:spPr bwMode="auto">
          <a:xfrm>
            <a:off x="1438330" y="3432175"/>
            <a:ext cx="77788" cy="106363"/>
          </a:xfrm>
          <a:custGeom>
            <a:avLst/>
            <a:gdLst>
              <a:gd name="T0" fmla="*/ 24 w 49"/>
              <a:gd name="T1" fmla="*/ 0 h 67"/>
              <a:gd name="T2" fmla="*/ 0 w 49"/>
              <a:gd name="T3" fmla="*/ 67 h 67"/>
              <a:gd name="T4" fmla="*/ 0 w 49"/>
              <a:gd name="T5" fmla="*/ 67 h 67"/>
              <a:gd name="T6" fmla="*/ 2 w 49"/>
              <a:gd name="T7" fmla="*/ 65 h 67"/>
              <a:gd name="T8" fmla="*/ 13 w 49"/>
              <a:gd name="T9" fmla="*/ 60 h 67"/>
              <a:gd name="T10" fmla="*/ 22 w 49"/>
              <a:gd name="T11" fmla="*/ 60 h 67"/>
              <a:gd name="T12" fmla="*/ 29 w 49"/>
              <a:gd name="T13" fmla="*/ 60 h 67"/>
              <a:gd name="T14" fmla="*/ 38 w 49"/>
              <a:gd name="T15" fmla="*/ 62 h 67"/>
              <a:gd name="T16" fmla="*/ 49 w 49"/>
              <a:gd name="T17" fmla="*/ 67 h 67"/>
              <a:gd name="T18" fmla="*/ 24 w 49"/>
              <a:gd name="T19"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 h="67">
                <a:moveTo>
                  <a:pt x="24" y="0"/>
                </a:moveTo>
                <a:lnTo>
                  <a:pt x="0" y="67"/>
                </a:lnTo>
                <a:lnTo>
                  <a:pt x="0" y="67"/>
                </a:lnTo>
                <a:lnTo>
                  <a:pt x="2" y="65"/>
                </a:lnTo>
                <a:lnTo>
                  <a:pt x="13" y="60"/>
                </a:lnTo>
                <a:lnTo>
                  <a:pt x="22" y="60"/>
                </a:lnTo>
                <a:lnTo>
                  <a:pt x="29" y="60"/>
                </a:lnTo>
                <a:lnTo>
                  <a:pt x="38" y="62"/>
                </a:lnTo>
                <a:lnTo>
                  <a:pt x="49" y="67"/>
                </a:lnTo>
                <a:lnTo>
                  <a:pt x="2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3" name="Line 78"/>
          <p:cNvSpPr>
            <a:spLocks noChangeShapeType="1"/>
          </p:cNvSpPr>
          <p:nvPr/>
        </p:nvSpPr>
        <p:spPr bwMode="auto">
          <a:xfrm flipH="1">
            <a:off x="2741667" y="5124450"/>
            <a:ext cx="149225" cy="0"/>
          </a:xfrm>
          <a:prstGeom prst="line">
            <a:avLst/>
          </a:prstGeom>
          <a:noFill/>
          <a:ln w="190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24" name="Freeform 79"/>
          <p:cNvSpPr>
            <a:spLocks/>
          </p:cNvSpPr>
          <p:nvPr/>
        </p:nvSpPr>
        <p:spPr bwMode="auto">
          <a:xfrm>
            <a:off x="2830567" y="5086350"/>
            <a:ext cx="109538" cy="77788"/>
          </a:xfrm>
          <a:custGeom>
            <a:avLst/>
            <a:gdLst>
              <a:gd name="T0" fmla="*/ 69 w 69"/>
              <a:gd name="T1" fmla="*/ 24 h 49"/>
              <a:gd name="T2" fmla="*/ 0 w 69"/>
              <a:gd name="T3" fmla="*/ 0 h 49"/>
              <a:gd name="T4" fmla="*/ 0 w 69"/>
              <a:gd name="T5" fmla="*/ 0 h 49"/>
              <a:gd name="T6" fmla="*/ 4 w 69"/>
              <a:gd name="T7" fmla="*/ 2 h 49"/>
              <a:gd name="T8" fmla="*/ 7 w 69"/>
              <a:gd name="T9" fmla="*/ 13 h 49"/>
              <a:gd name="T10" fmla="*/ 9 w 69"/>
              <a:gd name="T11" fmla="*/ 22 h 49"/>
              <a:gd name="T12" fmla="*/ 9 w 69"/>
              <a:gd name="T13" fmla="*/ 31 h 49"/>
              <a:gd name="T14" fmla="*/ 7 w 69"/>
              <a:gd name="T15" fmla="*/ 40 h 49"/>
              <a:gd name="T16" fmla="*/ 0 w 69"/>
              <a:gd name="T17" fmla="*/ 49 h 49"/>
              <a:gd name="T18" fmla="*/ 69 w 69"/>
              <a:gd name="T19" fmla="*/ 24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 h="49">
                <a:moveTo>
                  <a:pt x="69" y="24"/>
                </a:moveTo>
                <a:lnTo>
                  <a:pt x="0" y="0"/>
                </a:lnTo>
                <a:lnTo>
                  <a:pt x="0" y="0"/>
                </a:lnTo>
                <a:lnTo>
                  <a:pt x="4" y="2"/>
                </a:lnTo>
                <a:lnTo>
                  <a:pt x="7" y="13"/>
                </a:lnTo>
                <a:lnTo>
                  <a:pt x="9" y="22"/>
                </a:lnTo>
                <a:lnTo>
                  <a:pt x="9" y="31"/>
                </a:lnTo>
                <a:lnTo>
                  <a:pt x="7" y="40"/>
                </a:lnTo>
                <a:lnTo>
                  <a:pt x="0" y="49"/>
                </a:lnTo>
                <a:lnTo>
                  <a:pt x="69" y="2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5" name="Freeform 80"/>
          <p:cNvSpPr>
            <a:spLocks/>
          </p:cNvSpPr>
          <p:nvPr/>
        </p:nvSpPr>
        <p:spPr bwMode="auto">
          <a:xfrm>
            <a:off x="2830567" y="5086350"/>
            <a:ext cx="109538" cy="77788"/>
          </a:xfrm>
          <a:custGeom>
            <a:avLst/>
            <a:gdLst>
              <a:gd name="T0" fmla="*/ 69 w 69"/>
              <a:gd name="T1" fmla="*/ 24 h 49"/>
              <a:gd name="T2" fmla="*/ 0 w 69"/>
              <a:gd name="T3" fmla="*/ 0 h 49"/>
              <a:gd name="T4" fmla="*/ 0 w 69"/>
              <a:gd name="T5" fmla="*/ 0 h 49"/>
              <a:gd name="T6" fmla="*/ 4 w 69"/>
              <a:gd name="T7" fmla="*/ 2 h 49"/>
              <a:gd name="T8" fmla="*/ 7 w 69"/>
              <a:gd name="T9" fmla="*/ 13 h 49"/>
              <a:gd name="T10" fmla="*/ 9 w 69"/>
              <a:gd name="T11" fmla="*/ 22 h 49"/>
              <a:gd name="T12" fmla="*/ 9 w 69"/>
              <a:gd name="T13" fmla="*/ 31 h 49"/>
              <a:gd name="T14" fmla="*/ 7 w 69"/>
              <a:gd name="T15" fmla="*/ 40 h 49"/>
              <a:gd name="T16" fmla="*/ 0 w 69"/>
              <a:gd name="T17" fmla="*/ 49 h 49"/>
              <a:gd name="T18" fmla="*/ 69 w 69"/>
              <a:gd name="T19" fmla="*/ 24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 h="49">
                <a:moveTo>
                  <a:pt x="69" y="24"/>
                </a:moveTo>
                <a:lnTo>
                  <a:pt x="0" y="0"/>
                </a:lnTo>
                <a:lnTo>
                  <a:pt x="0" y="0"/>
                </a:lnTo>
                <a:lnTo>
                  <a:pt x="4" y="2"/>
                </a:lnTo>
                <a:lnTo>
                  <a:pt x="7" y="13"/>
                </a:lnTo>
                <a:lnTo>
                  <a:pt x="9" y="22"/>
                </a:lnTo>
                <a:lnTo>
                  <a:pt x="9" y="31"/>
                </a:lnTo>
                <a:lnTo>
                  <a:pt x="7" y="40"/>
                </a:lnTo>
                <a:lnTo>
                  <a:pt x="0" y="49"/>
                </a:lnTo>
                <a:lnTo>
                  <a:pt x="69" y="2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6" name="Line 81"/>
          <p:cNvSpPr>
            <a:spLocks noChangeShapeType="1"/>
          </p:cNvSpPr>
          <p:nvPr/>
        </p:nvSpPr>
        <p:spPr bwMode="auto">
          <a:xfrm>
            <a:off x="6456362" y="5121275"/>
            <a:ext cx="146050" cy="0"/>
          </a:xfrm>
          <a:prstGeom prst="line">
            <a:avLst/>
          </a:prstGeom>
          <a:noFill/>
          <a:ln w="190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27" name="Freeform 82"/>
          <p:cNvSpPr>
            <a:spLocks/>
          </p:cNvSpPr>
          <p:nvPr/>
        </p:nvSpPr>
        <p:spPr bwMode="auto">
          <a:xfrm>
            <a:off x="6407149" y="5086350"/>
            <a:ext cx="106363" cy="77788"/>
          </a:xfrm>
          <a:custGeom>
            <a:avLst/>
            <a:gdLst>
              <a:gd name="T0" fmla="*/ 0 w 67"/>
              <a:gd name="T1" fmla="*/ 24 h 49"/>
              <a:gd name="T2" fmla="*/ 67 w 67"/>
              <a:gd name="T3" fmla="*/ 49 h 49"/>
              <a:gd name="T4" fmla="*/ 67 w 67"/>
              <a:gd name="T5" fmla="*/ 49 h 49"/>
              <a:gd name="T6" fmla="*/ 65 w 67"/>
              <a:gd name="T7" fmla="*/ 45 h 49"/>
              <a:gd name="T8" fmla="*/ 60 w 67"/>
              <a:gd name="T9" fmla="*/ 33 h 49"/>
              <a:gd name="T10" fmla="*/ 60 w 67"/>
              <a:gd name="T11" fmla="*/ 24 h 49"/>
              <a:gd name="T12" fmla="*/ 60 w 67"/>
              <a:gd name="T13" fmla="*/ 18 h 49"/>
              <a:gd name="T14" fmla="*/ 62 w 67"/>
              <a:gd name="T15" fmla="*/ 9 h 49"/>
              <a:gd name="T16" fmla="*/ 67 w 67"/>
              <a:gd name="T17" fmla="*/ 0 h 49"/>
              <a:gd name="T18" fmla="*/ 0 w 67"/>
              <a:gd name="T19" fmla="*/ 24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 h="49">
                <a:moveTo>
                  <a:pt x="0" y="24"/>
                </a:moveTo>
                <a:lnTo>
                  <a:pt x="67" y="49"/>
                </a:lnTo>
                <a:lnTo>
                  <a:pt x="67" y="49"/>
                </a:lnTo>
                <a:lnTo>
                  <a:pt x="65" y="45"/>
                </a:lnTo>
                <a:lnTo>
                  <a:pt x="60" y="33"/>
                </a:lnTo>
                <a:lnTo>
                  <a:pt x="60" y="24"/>
                </a:lnTo>
                <a:lnTo>
                  <a:pt x="60" y="18"/>
                </a:lnTo>
                <a:lnTo>
                  <a:pt x="62" y="9"/>
                </a:lnTo>
                <a:lnTo>
                  <a:pt x="67" y="0"/>
                </a:lnTo>
                <a:lnTo>
                  <a:pt x="0" y="2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9" name="Freeform 84"/>
          <p:cNvSpPr>
            <a:spLocks/>
          </p:cNvSpPr>
          <p:nvPr/>
        </p:nvSpPr>
        <p:spPr bwMode="auto">
          <a:xfrm>
            <a:off x="2695630" y="4725987"/>
            <a:ext cx="57150" cy="57150"/>
          </a:xfrm>
          <a:custGeom>
            <a:avLst/>
            <a:gdLst>
              <a:gd name="T0" fmla="*/ 36 w 36"/>
              <a:gd name="T1" fmla="*/ 18 h 36"/>
              <a:gd name="T2" fmla="*/ 36 w 36"/>
              <a:gd name="T3" fmla="*/ 18 h 36"/>
              <a:gd name="T4" fmla="*/ 36 w 36"/>
              <a:gd name="T5" fmla="*/ 24 h 36"/>
              <a:gd name="T6" fmla="*/ 32 w 36"/>
              <a:gd name="T7" fmla="*/ 31 h 36"/>
              <a:gd name="T8" fmla="*/ 27 w 36"/>
              <a:gd name="T9" fmla="*/ 36 h 36"/>
              <a:gd name="T10" fmla="*/ 18 w 36"/>
              <a:gd name="T11" fmla="*/ 36 h 36"/>
              <a:gd name="T12" fmla="*/ 18 w 36"/>
              <a:gd name="T13" fmla="*/ 36 h 36"/>
              <a:gd name="T14" fmla="*/ 12 w 36"/>
              <a:gd name="T15" fmla="*/ 36 h 36"/>
              <a:gd name="T16" fmla="*/ 7 w 36"/>
              <a:gd name="T17" fmla="*/ 31 h 36"/>
              <a:gd name="T18" fmla="*/ 3 w 36"/>
              <a:gd name="T19" fmla="*/ 24 h 36"/>
              <a:gd name="T20" fmla="*/ 0 w 36"/>
              <a:gd name="T21" fmla="*/ 18 h 36"/>
              <a:gd name="T22" fmla="*/ 0 w 36"/>
              <a:gd name="T23" fmla="*/ 18 h 36"/>
              <a:gd name="T24" fmla="*/ 3 w 36"/>
              <a:gd name="T25" fmla="*/ 11 h 36"/>
              <a:gd name="T26" fmla="*/ 7 w 36"/>
              <a:gd name="T27" fmla="*/ 7 h 36"/>
              <a:gd name="T28" fmla="*/ 12 w 36"/>
              <a:gd name="T29" fmla="*/ 2 h 36"/>
              <a:gd name="T30" fmla="*/ 18 w 36"/>
              <a:gd name="T31" fmla="*/ 0 h 36"/>
              <a:gd name="T32" fmla="*/ 18 w 36"/>
              <a:gd name="T33" fmla="*/ 0 h 36"/>
              <a:gd name="T34" fmla="*/ 27 w 36"/>
              <a:gd name="T35" fmla="*/ 2 h 36"/>
              <a:gd name="T36" fmla="*/ 32 w 36"/>
              <a:gd name="T37" fmla="*/ 7 h 36"/>
              <a:gd name="T38" fmla="*/ 36 w 36"/>
              <a:gd name="T39" fmla="*/ 11 h 36"/>
              <a:gd name="T40" fmla="*/ 36 w 36"/>
              <a:gd name="T41" fmla="*/ 18 h 36"/>
              <a:gd name="T42" fmla="*/ 36 w 36"/>
              <a:gd name="T43" fmla="*/ 1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 h="36">
                <a:moveTo>
                  <a:pt x="36" y="18"/>
                </a:moveTo>
                <a:lnTo>
                  <a:pt x="36" y="18"/>
                </a:lnTo>
                <a:lnTo>
                  <a:pt x="36" y="24"/>
                </a:lnTo>
                <a:lnTo>
                  <a:pt x="32" y="31"/>
                </a:lnTo>
                <a:lnTo>
                  <a:pt x="27" y="36"/>
                </a:lnTo>
                <a:lnTo>
                  <a:pt x="18" y="36"/>
                </a:lnTo>
                <a:lnTo>
                  <a:pt x="18" y="36"/>
                </a:lnTo>
                <a:lnTo>
                  <a:pt x="12" y="36"/>
                </a:lnTo>
                <a:lnTo>
                  <a:pt x="7" y="31"/>
                </a:lnTo>
                <a:lnTo>
                  <a:pt x="3" y="24"/>
                </a:lnTo>
                <a:lnTo>
                  <a:pt x="0" y="18"/>
                </a:lnTo>
                <a:lnTo>
                  <a:pt x="0" y="18"/>
                </a:lnTo>
                <a:lnTo>
                  <a:pt x="3" y="11"/>
                </a:lnTo>
                <a:lnTo>
                  <a:pt x="7" y="7"/>
                </a:lnTo>
                <a:lnTo>
                  <a:pt x="12" y="2"/>
                </a:lnTo>
                <a:lnTo>
                  <a:pt x="18" y="0"/>
                </a:lnTo>
                <a:lnTo>
                  <a:pt x="18" y="0"/>
                </a:lnTo>
                <a:lnTo>
                  <a:pt x="27" y="2"/>
                </a:lnTo>
                <a:lnTo>
                  <a:pt x="32" y="7"/>
                </a:lnTo>
                <a:lnTo>
                  <a:pt x="36" y="11"/>
                </a:lnTo>
                <a:lnTo>
                  <a:pt x="36" y="18"/>
                </a:lnTo>
                <a:lnTo>
                  <a:pt x="36" y="1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0" name="Line 98"/>
          <p:cNvSpPr>
            <a:spLocks noChangeShapeType="1"/>
          </p:cNvSpPr>
          <p:nvPr/>
        </p:nvSpPr>
        <p:spPr bwMode="auto">
          <a:xfrm flipV="1">
            <a:off x="5700712" y="2895600"/>
            <a:ext cx="0" cy="2314575"/>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31" name="Line 99"/>
          <p:cNvSpPr>
            <a:spLocks noChangeShapeType="1"/>
          </p:cNvSpPr>
          <p:nvPr/>
        </p:nvSpPr>
        <p:spPr bwMode="auto">
          <a:xfrm flipH="1">
            <a:off x="1346255" y="5210175"/>
            <a:ext cx="2452688"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32" name="Line 100"/>
          <p:cNvSpPr>
            <a:spLocks noChangeShapeType="1"/>
          </p:cNvSpPr>
          <p:nvPr/>
        </p:nvSpPr>
        <p:spPr bwMode="auto">
          <a:xfrm flipH="1">
            <a:off x="5700712" y="5210175"/>
            <a:ext cx="2452688"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33" name="Rectangle 101"/>
          <p:cNvSpPr>
            <a:spLocks noChangeArrowheads="1"/>
          </p:cNvSpPr>
          <p:nvPr/>
        </p:nvSpPr>
        <p:spPr bwMode="auto">
          <a:xfrm>
            <a:off x="5605462" y="5233987"/>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34" name="Rectangle 102"/>
          <p:cNvSpPr>
            <a:spLocks noChangeArrowheads="1"/>
          </p:cNvSpPr>
          <p:nvPr/>
        </p:nvSpPr>
        <p:spPr bwMode="auto">
          <a:xfrm>
            <a:off x="5489574" y="4675187"/>
            <a:ext cx="1699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36" name="Rectangle 104"/>
          <p:cNvSpPr>
            <a:spLocks noChangeArrowheads="1"/>
          </p:cNvSpPr>
          <p:nvPr/>
        </p:nvSpPr>
        <p:spPr bwMode="auto">
          <a:xfrm>
            <a:off x="6130924" y="5233987"/>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37" name="Rectangle 105"/>
          <p:cNvSpPr>
            <a:spLocks noChangeArrowheads="1"/>
          </p:cNvSpPr>
          <p:nvPr/>
        </p:nvSpPr>
        <p:spPr bwMode="auto">
          <a:xfrm>
            <a:off x="6591299" y="5233987"/>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2</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38" name="Rectangle 106"/>
          <p:cNvSpPr>
            <a:spLocks noChangeArrowheads="1"/>
          </p:cNvSpPr>
          <p:nvPr/>
        </p:nvSpPr>
        <p:spPr bwMode="auto">
          <a:xfrm>
            <a:off x="7050087" y="5233987"/>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3</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39" name="Rectangle 107"/>
          <p:cNvSpPr>
            <a:spLocks noChangeArrowheads="1"/>
          </p:cNvSpPr>
          <p:nvPr/>
        </p:nvSpPr>
        <p:spPr bwMode="auto">
          <a:xfrm>
            <a:off x="7510462" y="5233987"/>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4</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40" name="Rectangle 108"/>
          <p:cNvSpPr>
            <a:spLocks noChangeArrowheads="1"/>
          </p:cNvSpPr>
          <p:nvPr/>
        </p:nvSpPr>
        <p:spPr bwMode="auto">
          <a:xfrm>
            <a:off x="7972424" y="5233987"/>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5</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41" name="Line 109"/>
          <p:cNvSpPr>
            <a:spLocks noChangeShapeType="1"/>
          </p:cNvSpPr>
          <p:nvPr/>
        </p:nvSpPr>
        <p:spPr bwMode="auto">
          <a:xfrm>
            <a:off x="5700712" y="4749800"/>
            <a:ext cx="6985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42" name="Line 110"/>
          <p:cNvSpPr>
            <a:spLocks noChangeShapeType="1"/>
          </p:cNvSpPr>
          <p:nvPr/>
        </p:nvSpPr>
        <p:spPr bwMode="auto">
          <a:xfrm>
            <a:off x="5813424" y="4749800"/>
            <a:ext cx="71438"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43" name="Line 111"/>
          <p:cNvSpPr>
            <a:spLocks noChangeShapeType="1"/>
          </p:cNvSpPr>
          <p:nvPr/>
        </p:nvSpPr>
        <p:spPr bwMode="auto">
          <a:xfrm>
            <a:off x="5926137" y="4749800"/>
            <a:ext cx="71438"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44" name="Line 112"/>
          <p:cNvSpPr>
            <a:spLocks noChangeShapeType="1"/>
          </p:cNvSpPr>
          <p:nvPr/>
        </p:nvSpPr>
        <p:spPr bwMode="auto">
          <a:xfrm>
            <a:off x="6040437" y="4749800"/>
            <a:ext cx="6985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45" name="Line 113"/>
          <p:cNvSpPr>
            <a:spLocks noChangeShapeType="1"/>
          </p:cNvSpPr>
          <p:nvPr/>
        </p:nvSpPr>
        <p:spPr bwMode="auto">
          <a:xfrm>
            <a:off x="6153149" y="4749800"/>
            <a:ext cx="6985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46" name="Line 114"/>
          <p:cNvSpPr>
            <a:spLocks noChangeShapeType="1"/>
          </p:cNvSpPr>
          <p:nvPr/>
        </p:nvSpPr>
        <p:spPr bwMode="auto">
          <a:xfrm>
            <a:off x="6265862" y="4749800"/>
            <a:ext cx="71438"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47" name="Line 115"/>
          <p:cNvSpPr>
            <a:spLocks noChangeShapeType="1"/>
          </p:cNvSpPr>
          <p:nvPr/>
        </p:nvSpPr>
        <p:spPr bwMode="auto">
          <a:xfrm>
            <a:off x="6378574" y="4749800"/>
            <a:ext cx="71438"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48" name="Line 116"/>
          <p:cNvSpPr>
            <a:spLocks noChangeShapeType="1"/>
          </p:cNvSpPr>
          <p:nvPr/>
        </p:nvSpPr>
        <p:spPr bwMode="auto">
          <a:xfrm>
            <a:off x="6492874" y="4749800"/>
            <a:ext cx="6985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49" name="Line 117"/>
          <p:cNvSpPr>
            <a:spLocks noChangeShapeType="1"/>
          </p:cNvSpPr>
          <p:nvPr/>
        </p:nvSpPr>
        <p:spPr bwMode="auto">
          <a:xfrm>
            <a:off x="6605587" y="4749800"/>
            <a:ext cx="14288"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50" name="Line 118"/>
          <p:cNvSpPr>
            <a:spLocks noChangeShapeType="1"/>
          </p:cNvSpPr>
          <p:nvPr/>
        </p:nvSpPr>
        <p:spPr bwMode="auto">
          <a:xfrm>
            <a:off x="6619874" y="4749800"/>
            <a:ext cx="0" cy="71438"/>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51" name="Line 119"/>
          <p:cNvSpPr>
            <a:spLocks noChangeShapeType="1"/>
          </p:cNvSpPr>
          <p:nvPr/>
        </p:nvSpPr>
        <p:spPr bwMode="auto">
          <a:xfrm>
            <a:off x="6619874" y="4864100"/>
            <a:ext cx="0" cy="6985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53" name="Line 120"/>
          <p:cNvSpPr>
            <a:spLocks noChangeShapeType="1"/>
          </p:cNvSpPr>
          <p:nvPr/>
        </p:nvSpPr>
        <p:spPr bwMode="auto">
          <a:xfrm>
            <a:off x="6619874" y="4976812"/>
            <a:ext cx="0" cy="6985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56" name="Line 121"/>
          <p:cNvSpPr>
            <a:spLocks noChangeShapeType="1"/>
          </p:cNvSpPr>
          <p:nvPr/>
        </p:nvSpPr>
        <p:spPr bwMode="auto">
          <a:xfrm>
            <a:off x="6619874" y="5089525"/>
            <a:ext cx="0" cy="71438"/>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57" name="Line 122"/>
          <p:cNvSpPr>
            <a:spLocks noChangeShapeType="1"/>
          </p:cNvSpPr>
          <p:nvPr/>
        </p:nvSpPr>
        <p:spPr bwMode="auto">
          <a:xfrm>
            <a:off x="6619874" y="5202237"/>
            <a:ext cx="0" cy="7938"/>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71" name="Line 136"/>
          <p:cNvSpPr>
            <a:spLocks noChangeShapeType="1"/>
          </p:cNvSpPr>
          <p:nvPr/>
        </p:nvSpPr>
        <p:spPr bwMode="auto">
          <a:xfrm>
            <a:off x="6378574" y="4425950"/>
            <a:ext cx="11113"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72" name="Line 141"/>
          <p:cNvSpPr>
            <a:spLocks noChangeShapeType="1"/>
          </p:cNvSpPr>
          <p:nvPr/>
        </p:nvSpPr>
        <p:spPr bwMode="auto">
          <a:xfrm>
            <a:off x="6081712" y="3994150"/>
            <a:ext cx="788988" cy="1109663"/>
          </a:xfrm>
          <a:prstGeom prst="line">
            <a:avLst/>
          </a:prstGeom>
          <a:noFill/>
          <a:ln w="38100">
            <a:solidFill>
              <a:srgbClr val="1D819E"/>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73" name="Freeform 142"/>
          <p:cNvSpPr>
            <a:spLocks/>
          </p:cNvSpPr>
          <p:nvPr/>
        </p:nvSpPr>
        <p:spPr bwMode="auto">
          <a:xfrm>
            <a:off x="6591299" y="4722812"/>
            <a:ext cx="55563" cy="55563"/>
          </a:xfrm>
          <a:custGeom>
            <a:avLst/>
            <a:gdLst>
              <a:gd name="T0" fmla="*/ 35 w 35"/>
              <a:gd name="T1" fmla="*/ 17 h 35"/>
              <a:gd name="T2" fmla="*/ 35 w 35"/>
              <a:gd name="T3" fmla="*/ 17 h 35"/>
              <a:gd name="T4" fmla="*/ 33 w 35"/>
              <a:gd name="T5" fmla="*/ 24 h 35"/>
              <a:gd name="T6" fmla="*/ 31 w 35"/>
              <a:gd name="T7" fmla="*/ 29 h 35"/>
              <a:gd name="T8" fmla="*/ 24 w 35"/>
              <a:gd name="T9" fmla="*/ 33 h 35"/>
              <a:gd name="T10" fmla="*/ 18 w 35"/>
              <a:gd name="T11" fmla="*/ 35 h 35"/>
              <a:gd name="T12" fmla="*/ 18 w 35"/>
              <a:gd name="T13" fmla="*/ 35 h 35"/>
              <a:gd name="T14" fmla="*/ 11 w 35"/>
              <a:gd name="T15" fmla="*/ 33 h 35"/>
              <a:gd name="T16" fmla="*/ 4 w 35"/>
              <a:gd name="T17" fmla="*/ 29 h 35"/>
              <a:gd name="T18" fmla="*/ 2 w 35"/>
              <a:gd name="T19" fmla="*/ 24 h 35"/>
              <a:gd name="T20" fmla="*/ 0 w 35"/>
              <a:gd name="T21" fmla="*/ 17 h 35"/>
              <a:gd name="T22" fmla="*/ 0 w 35"/>
              <a:gd name="T23" fmla="*/ 17 h 35"/>
              <a:gd name="T24" fmla="*/ 2 w 35"/>
              <a:gd name="T25" fmla="*/ 9 h 35"/>
              <a:gd name="T26" fmla="*/ 4 w 35"/>
              <a:gd name="T27" fmla="*/ 4 h 35"/>
              <a:gd name="T28" fmla="*/ 11 w 35"/>
              <a:gd name="T29" fmla="*/ 0 h 35"/>
              <a:gd name="T30" fmla="*/ 18 w 35"/>
              <a:gd name="T31" fmla="*/ 0 h 35"/>
              <a:gd name="T32" fmla="*/ 18 w 35"/>
              <a:gd name="T33" fmla="*/ 0 h 35"/>
              <a:gd name="T34" fmla="*/ 24 w 35"/>
              <a:gd name="T35" fmla="*/ 0 h 35"/>
              <a:gd name="T36" fmla="*/ 31 w 35"/>
              <a:gd name="T37" fmla="*/ 4 h 35"/>
              <a:gd name="T38" fmla="*/ 33 w 35"/>
              <a:gd name="T39" fmla="*/ 9 h 35"/>
              <a:gd name="T40" fmla="*/ 35 w 35"/>
              <a:gd name="T41" fmla="*/ 17 h 35"/>
              <a:gd name="T42" fmla="*/ 35 w 35"/>
              <a:gd name="T43" fmla="*/ 1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 h="35">
                <a:moveTo>
                  <a:pt x="35" y="17"/>
                </a:moveTo>
                <a:lnTo>
                  <a:pt x="35" y="17"/>
                </a:lnTo>
                <a:lnTo>
                  <a:pt x="33" y="24"/>
                </a:lnTo>
                <a:lnTo>
                  <a:pt x="31" y="29"/>
                </a:lnTo>
                <a:lnTo>
                  <a:pt x="24" y="33"/>
                </a:lnTo>
                <a:lnTo>
                  <a:pt x="18" y="35"/>
                </a:lnTo>
                <a:lnTo>
                  <a:pt x="18" y="35"/>
                </a:lnTo>
                <a:lnTo>
                  <a:pt x="11" y="33"/>
                </a:lnTo>
                <a:lnTo>
                  <a:pt x="4" y="29"/>
                </a:lnTo>
                <a:lnTo>
                  <a:pt x="2" y="24"/>
                </a:lnTo>
                <a:lnTo>
                  <a:pt x="0" y="17"/>
                </a:lnTo>
                <a:lnTo>
                  <a:pt x="0" y="17"/>
                </a:lnTo>
                <a:lnTo>
                  <a:pt x="2" y="9"/>
                </a:lnTo>
                <a:lnTo>
                  <a:pt x="4" y="4"/>
                </a:lnTo>
                <a:lnTo>
                  <a:pt x="11" y="0"/>
                </a:lnTo>
                <a:lnTo>
                  <a:pt x="18" y="0"/>
                </a:lnTo>
                <a:lnTo>
                  <a:pt x="18" y="0"/>
                </a:lnTo>
                <a:lnTo>
                  <a:pt x="24" y="0"/>
                </a:lnTo>
                <a:lnTo>
                  <a:pt x="31" y="4"/>
                </a:lnTo>
                <a:lnTo>
                  <a:pt x="33" y="9"/>
                </a:lnTo>
                <a:lnTo>
                  <a:pt x="35" y="17"/>
                </a:lnTo>
                <a:lnTo>
                  <a:pt x="35" y="1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nvGrpSpPr>
          <p:cNvPr id="8" name="Group 7"/>
          <p:cNvGrpSpPr/>
          <p:nvPr/>
        </p:nvGrpSpPr>
        <p:grpSpPr>
          <a:xfrm>
            <a:off x="5489574" y="4354512"/>
            <a:ext cx="928688" cy="820738"/>
            <a:chOff x="5489574" y="4354512"/>
            <a:chExt cx="928688" cy="820738"/>
          </a:xfrm>
        </p:grpSpPr>
        <p:sp>
          <p:nvSpPr>
            <p:cNvPr id="235" name="Rectangle 103"/>
            <p:cNvSpPr>
              <a:spLocks noChangeArrowheads="1"/>
            </p:cNvSpPr>
            <p:nvPr/>
          </p:nvSpPr>
          <p:spPr bwMode="auto">
            <a:xfrm>
              <a:off x="5489574" y="4354512"/>
              <a:ext cx="1699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17</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58" name="Line 123"/>
            <p:cNvSpPr>
              <a:spLocks noChangeShapeType="1"/>
            </p:cNvSpPr>
            <p:nvPr/>
          </p:nvSpPr>
          <p:spPr bwMode="auto">
            <a:xfrm>
              <a:off x="6389687" y="4425950"/>
              <a:ext cx="0" cy="6985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59" name="Line 124"/>
            <p:cNvSpPr>
              <a:spLocks noChangeShapeType="1"/>
            </p:cNvSpPr>
            <p:nvPr/>
          </p:nvSpPr>
          <p:spPr bwMode="auto">
            <a:xfrm>
              <a:off x="6389687" y="4538662"/>
              <a:ext cx="0" cy="6985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60" name="Line 125"/>
            <p:cNvSpPr>
              <a:spLocks noChangeShapeType="1"/>
            </p:cNvSpPr>
            <p:nvPr/>
          </p:nvSpPr>
          <p:spPr bwMode="auto">
            <a:xfrm>
              <a:off x="6389687" y="4651375"/>
              <a:ext cx="0" cy="71438"/>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61" name="Line 126"/>
            <p:cNvSpPr>
              <a:spLocks noChangeShapeType="1"/>
            </p:cNvSpPr>
            <p:nvPr/>
          </p:nvSpPr>
          <p:spPr bwMode="auto">
            <a:xfrm>
              <a:off x="6389687" y="4764087"/>
              <a:ext cx="0" cy="71438"/>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62" name="Line 127"/>
            <p:cNvSpPr>
              <a:spLocks noChangeShapeType="1"/>
            </p:cNvSpPr>
            <p:nvPr/>
          </p:nvSpPr>
          <p:spPr bwMode="auto">
            <a:xfrm>
              <a:off x="6389687" y="4878387"/>
              <a:ext cx="0" cy="6985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63" name="Line 128"/>
            <p:cNvSpPr>
              <a:spLocks noChangeShapeType="1"/>
            </p:cNvSpPr>
            <p:nvPr/>
          </p:nvSpPr>
          <p:spPr bwMode="auto">
            <a:xfrm>
              <a:off x="6389687" y="4991100"/>
              <a:ext cx="0" cy="6985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64" name="Line 129"/>
            <p:cNvSpPr>
              <a:spLocks noChangeShapeType="1"/>
            </p:cNvSpPr>
            <p:nvPr/>
          </p:nvSpPr>
          <p:spPr bwMode="auto">
            <a:xfrm>
              <a:off x="6389687" y="5103812"/>
              <a:ext cx="0" cy="71438"/>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65" name="Line 130"/>
            <p:cNvSpPr>
              <a:spLocks noChangeShapeType="1"/>
            </p:cNvSpPr>
            <p:nvPr/>
          </p:nvSpPr>
          <p:spPr bwMode="auto">
            <a:xfrm>
              <a:off x="5700712" y="4425950"/>
              <a:ext cx="6985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66" name="Line 131"/>
            <p:cNvSpPr>
              <a:spLocks noChangeShapeType="1"/>
            </p:cNvSpPr>
            <p:nvPr/>
          </p:nvSpPr>
          <p:spPr bwMode="auto">
            <a:xfrm>
              <a:off x="5813424" y="4425950"/>
              <a:ext cx="71438"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67" name="Line 132"/>
            <p:cNvSpPr>
              <a:spLocks noChangeShapeType="1"/>
            </p:cNvSpPr>
            <p:nvPr/>
          </p:nvSpPr>
          <p:spPr bwMode="auto">
            <a:xfrm>
              <a:off x="5926137" y="4425950"/>
              <a:ext cx="71438"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68" name="Line 133"/>
            <p:cNvSpPr>
              <a:spLocks noChangeShapeType="1"/>
            </p:cNvSpPr>
            <p:nvPr/>
          </p:nvSpPr>
          <p:spPr bwMode="auto">
            <a:xfrm>
              <a:off x="6040437" y="4425950"/>
              <a:ext cx="6985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69" name="Line 134"/>
            <p:cNvSpPr>
              <a:spLocks noChangeShapeType="1"/>
            </p:cNvSpPr>
            <p:nvPr/>
          </p:nvSpPr>
          <p:spPr bwMode="auto">
            <a:xfrm>
              <a:off x="6153149" y="4425950"/>
              <a:ext cx="6985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70" name="Line 135"/>
            <p:cNvSpPr>
              <a:spLocks noChangeShapeType="1"/>
            </p:cNvSpPr>
            <p:nvPr/>
          </p:nvSpPr>
          <p:spPr bwMode="auto">
            <a:xfrm>
              <a:off x="6265862" y="4425950"/>
              <a:ext cx="71438"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74" name="Freeform 143"/>
            <p:cNvSpPr>
              <a:spLocks/>
            </p:cNvSpPr>
            <p:nvPr/>
          </p:nvSpPr>
          <p:spPr bwMode="auto">
            <a:xfrm>
              <a:off x="6361112" y="4397375"/>
              <a:ext cx="57150" cy="55563"/>
            </a:xfrm>
            <a:custGeom>
              <a:avLst/>
              <a:gdLst>
                <a:gd name="T0" fmla="*/ 36 w 36"/>
                <a:gd name="T1" fmla="*/ 18 h 35"/>
                <a:gd name="T2" fmla="*/ 36 w 36"/>
                <a:gd name="T3" fmla="*/ 18 h 35"/>
                <a:gd name="T4" fmla="*/ 34 w 36"/>
                <a:gd name="T5" fmla="*/ 24 h 35"/>
                <a:gd name="T6" fmla="*/ 31 w 36"/>
                <a:gd name="T7" fmla="*/ 31 h 35"/>
                <a:gd name="T8" fmla="*/ 25 w 36"/>
                <a:gd name="T9" fmla="*/ 35 h 35"/>
                <a:gd name="T10" fmla="*/ 18 w 36"/>
                <a:gd name="T11" fmla="*/ 35 h 35"/>
                <a:gd name="T12" fmla="*/ 18 w 36"/>
                <a:gd name="T13" fmla="*/ 35 h 35"/>
                <a:gd name="T14" fmla="*/ 11 w 36"/>
                <a:gd name="T15" fmla="*/ 35 h 35"/>
                <a:gd name="T16" fmla="*/ 5 w 36"/>
                <a:gd name="T17" fmla="*/ 31 h 35"/>
                <a:gd name="T18" fmla="*/ 2 w 36"/>
                <a:gd name="T19" fmla="*/ 24 h 35"/>
                <a:gd name="T20" fmla="*/ 0 w 36"/>
                <a:gd name="T21" fmla="*/ 18 h 35"/>
                <a:gd name="T22" fmla="*/ 0 w 36"/>
                <a:gd name="T23" fmla="*/ 18 h 35"/>
                <a:gd name="T24" fmla="*/ 2 w 36"/>
                <a:gd name="T25" fmla="*/ 11 h 35"/>
                <a:gd name="T26" fmla="*/ 5 w 36"/>
                <a:gd name="T27" fmla="*/ 7 h 35"/>
                <a:gd name="T28" fmla="*/ 11 w 36"/>
                <a:gd name="T29" fmla="*/ 2 h 35"/>
                <a:gd name="T30" fmla="*/ 18 w 36"/>
                <a:gd name="T31" fmla="*/ 0 h 35"/>
                <a:gd name="T32" fmla="*/ 18 w 36"/>
                <a:gd name="T33" fmla="*/ 0 h 35"/>
                <a:gd name="T34" fmla="*/ 25 w 36"/>
                <a:gd name="T35" fmla="*/ 2 h 35"/>
                <a:gd name="T36" fmla="*/ 31 w 36"/>
                <a:gd name="T37" fmla="*/ 7 h 35"/>
                <a:gd name="T38" fmla="*/ 34 w 36"/>
                <a:gd name="T39" fmla="*/ 11 h 35"/>
                <a:gd name="T40" fmla="*/ 36 w 36"/>
                <a:gd name="T41" fmla="*/ 18 h 35"/>
                <a:gd name="T42" fmla="*/ 36 w 36"/>
                <a:gd name="T43" fmla="*/ 18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 h="35">
                  <a:moveTo>
                    <a:pt x="36" y="18"/>
                  </a:moveTo>
                  <a:lnTo>
                    <a:pt x="36" y="18"/>
                  </a:lnTo>
                  <a:lnTo>
                    <a:pt x="34" y="24"/>
                  </a:lnTo>
                  <a:lnTo>
                    <a:pt x="31" y="31"/>
                  </a:lnTo>
                  <a:lnTo>
                    <a:pt x="25" y="35"/>
                  </a:lnTo>
                  <a:lnTo>
                    <a:pt x="18" y="35"/>
                  </a:lnTo>
                  <a:lnTo>
                    <a:pt x="18" y="35"/>
                  </a:lnTo>
                  <a:lnTo>
                    <a:pt x="11" y="35"/>
                  </a:lnTo>
                  <a:lnTo>
                    <a:pt x="5" y="31"/>
                  </a:lnTo>
                  <a:lnTo>
                    <a:pt x="2" y="24"/>
                  </a:lnTo>
                  <a:lnTo>
                    <a:pt x="0" y="18"/>
                  </a:lnTo>
                  <a:lnTo>
                    <a:pt x="0" y="18"/>
                  </a:lnTo>
                  <a:lnTo>
                    <a:pt x="2" y="11"/>
                  </a:lnTo>
                  <a:lnTo>
                    <a:pt x="5" y="7"/>
                  </a:lnTo>
                  <a:lnTo>
                    <a:pt x="11" y="2"/>
                  </a:lnTo>
                  <a:lnTo>
                    <a:pt x="18" y="0"/>
                  </a:lnTo>
                  <a:lnTo>
                    <a:pt x="18" y="0"/>
                  </a:lnTo>
                  <a:lnTo>
                    <a:pt x="25" y="2"/>
                  </a:lnTo>
                  <a:lnTo>
                    <a:pt x="31" y="7"/>
                  </a:lnTo>
                  <a:lnTo>
                    <a:pt x="34" y="11"/>
                  </a:lnTo>
                  <a:lnTo>
                    <a:pt x="36" y="18"/>
                  </a:lnTo>
                  <a:lnTo>
                    <a:pt x="36" y="1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275" name="Line 157"/>
          <p:cNvSpPr>
            <a:spLocks noChangeShapeType="1"/>
          </p:cNvSpPr>
          <p:nvPr/>
        </p:nvSpPr>
        <p:spPr bwMode="auto">
          <a:xfrm>
            <a:off x="1346255" y="3143250"/>
            <a:ext cx="42863"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76" name="Line 158"/>
          <p:cNvSpPr>
            <a:spLocks noChangeShapeType="1"/>
          </p:cNvSpPr>
          <p:nvPr/>
        </p:nvSpPr>
        <p:spPr bwMode="auto">
          <a:xfrm>
            <a:off x="1346255" y="3371850"/>
            <a:ext cx="42863"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77" name="Line 159"/>
          <p:cNvSpPr>
            <a:spLocks noChangeShapeType="1"/>
          </p:cNvSpPr>
          <p:nvPr/>
        </p:nvSpPr>
        <p:spPr bwMode="auto">
          <a:xfrm>
            <a:off x="1346255" y="3602037"/>
            <a:ext cx="42863"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78" name="Line 160"/>
          <p:cNvSpPr>
            <a:spLocks noChangeShapeType="1"/>
          </p:cNvSpPr>
          <p:nvPr/>
        </p:nvSpPr>
        <p:spPr bwMode="auto">
          <a:xfrm>
            <a:off x="1346255" y="3832225"/>
            <a:ext cx="42863"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79" name="Line 161"/>
          <p:cNvSpPr>
            <a:spLocks noChangeShapeType="1"/>
          </p:cNvSpPr>
          <p:nvPr/>
        </p:nvSpPr>
        <p:spPr bwMode="auto">
          <a:xfrm>
            <a:off x="1346255" y="4065587"/>
            <a:ext cx="42863"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80" name="Line 162"/>
          <p:cNvSpPr>
            <a:spLocks noChangeShapeType="1"/>
          </p:cNvSpPr>
          <p:nvPr/>
        </p:nvSpPr>
        <p:spPr bwMode="auto">
          <a:xfrm>
            <a:off x="1346255" y="4294187"/>
            <a:ext cx="42863"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81" name="Line 163"/>
          <p:cNvSpPr>
            <a:spLocks noChangeShapeType="1"/>
          </p:cNvSpPr>
          <p:nvPr/>
        </p:nvSpPr>
        <p:spPr bwMode="auto">
          <a:xfrm>
            <a:off x="1346255" y="4524375"/>
            <a:ext cx="42863"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82" name="Line 164"/>
          <p:cNvSpPr>
            <a:spLocks noChangeShapeType="1"/>
          </p:cNvSpPr>
          <p:nvPr/>
        </p:nvSpPr>
        <p:spPr bwMode="auto">
          <a:xfrm>
            <a:off x="1362129" y="4987925"/>
            <a:ext cx="42863"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83" name="Line 165"/>
          <p:cNvSpPr>
            <a:spLocks noChangeShapeType="1"/>
          </p:cNvSpPr>
          <p:nvPr/>
        </p:nvSpPr>
        <p:spPr bwMode="auto">
          <a:xfrm>
            <a:off x="1346255" y="4754562"/>
            <a:ext cx="42863"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84" name="Line 166"/>
          <p:cNvSpPr>
            <a:spLocks noChangeShapeType="1"/>
          </p:cNvSpPr>
          <p:nvPr/>
        </p:nvSpPr>
        <p:spPr bwMode="auto">
          <a:xfrm flipV="1">
            <a:off x="1346255" y="2895600"/>
            <a:ext cx="0" cy="2314575"/>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85" name="Line 167"/>
          <p:cNvSpPr>
            <a:spLocks noChangeShapeType="1"/>
          </p:cNvSpPr>
          <p:nvPr/>
        </p:nvSpPr>
        <p:spPr bwMode="auto">
          <a:xfrm>
            <a:off x="2724205" y="5167312"/>
            <a:ext cx="0" cy="42863"/>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grpSp>
        <p:nvGrpSpPr>
          <p:cNvPr id="9" name="Group 8"/>
          <p:cNvGrpSpPr/>
          <p:nvPr/>
        </p:nvGrpSpPr>
        <p:grpSpPr>
          <a:xfrm>
            <a:off x="1455792" y="4612995"/>
            <a:ext cx="1527175" cy="597180"/>
            <a:chOff x="1455792" y="4612995"/>
            <a:chExt cx="1527175" cy="597180"/>
          </a:xfrm>
        </p:grpSpPr>
        <p:sp>
          <p:nvSpPr>
            <p:cNvPr id="192" name="Line 46"/>
            <p:cNvSpPr>
              <a:spLocks noChangeShapeType="1"/>
            </p:cNvSpPr>
            <p:nvPr/>
          </p:nvSpPr>
          <p:spPr bwMode="auto">
            <a:xfrm flipH="1">
              <a:off x="2813105" y="4637087"/>
              <a:ext cx="6985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93" name="Line 47"/>
            <p:cNvSpPr>
              <a:spLocks noChangeShapeType="1"/>
            </p:cNvSpPr>
            <p:nvPr/>
          </p:nvSpPr>
          <p:spPr bwMode="auto">
            <a:xfrm flipH="1">
              <a:off x="2700392" y="4637087"/>
              <a:ext cx="6985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94" name="Line 48"/>
            <p:cNvSpPr>
              <a:spLocks noChangeShapeType="1"/>
            </p:cNvSpPr>
            <p:nvPr/>
          </p:nvSpPr>
          <p:spPr bwMode="auto">
            <a:xfrm flipH="1">
              <a:off x="2586092" y="4637087"/>
              <a:ext cx="71438"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96" name="Line 50"/>
            <p:cNvSpPr>
              <a:spLocks noChangeShapeType="1"/>
            </p:cNvSpPr>
            <p:nvPr/>
          </p:nvSpPr>
          <p:spPr bwMode="auto">
            <a:xfrm flipH="1">
              <a:off x="2360667" y="4637087"/>
              <a:ext cx="6985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97" name="Line 51"/>
            <p:cNvSpPr>
              <a:spLocks noChangeShapeType="1"/>
            </p:cNvSpPr>
            <p:nvPr/>
          </p:nvSpPr>
          <p:spPr bwMode="auto">
            <a:xfrm flipH="1">
              <a:off x="2247955" y="4637087"/>
              <a:ext cx="6985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98" name="Line 52"/>
            <p:cNvSpPr>
              <a:spLocks noChangeShapeType="1"/>
            </p:cNvSpPr>
            <p:nvPr/>
          </p:nvSpPr>
          <p:spPr bwMode="auto">
            <a:xfrm flipH="1">
              <a:off x="2133655" y="4637087"/>
              <a:ext cx="71438"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99" name="Line 53"/>
            <p:cNvSpPr>
              <a:spLocks noChangeShapeType="1"/>
            </p:cNvSpPr>
            <p:nvPr/>
          </p:nvSpPr>
          <p:spPr bwMode="auto">
            <a:xfrm flipH="1">
              <a:off x="2020942" y="4637087"/>
              <a:ext cx="71438"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00" name="Line 54"/>
            <p:cNvSpPr>
              <a:spLocks noChangeShapeType="1"/>
            </p:cNvSpPr>
            <p:nvPr/>
          </p:nvSpPr>
          <p:spPr bwMode="auto">
            <a:xfrm flipH="1">
              <a:off x="1908230" y="4637087"/>
              <a:ext cx="71438"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01" name="Line 55"/>
            <p:cNvSpPr>
              <a:spLocks noChangeShapeType="1"/>
            </p:cNvSpPr>
            <p:nvPr/>
          </p:nvSpPr>
          <p:spPr bwMode="auto">
            <a:xfrm flipH="1">
              <a:off x="1795517" y="4637087"/>
              <a:ext cx="6985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02" name="Line 56"/>
            <p:cNvSpPr>
              <a:spLocks noChangeShapeType="1"/>
            </p:cNvSpPr>
            <p:nvPr/>
          </p:nvSpPr>
          <p:spPr bwMode="auto">
            <a:xfrm flipH="1">
              <a:off x="1682805" y="4637087"/>
              <a:ext cx="6985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03" name="Line 57"/>
            <p:cNvSpPr>
              <a:spLocks noChangeShapeType="1"/>
            </p:cNvSpPr>
            <p:nvPr/>
          </p:nvSpPr>
          <p:spPr bwMode="auto">
            <a:xfrm flipH="1">
              <a:off x="1568505" y="4637087"/>
              <a:ext cx="71438"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04" name="Line 58"/>
            <p:cNvSpPr>
              <a:spLocks noChangeShapeType="1"/>
            </p:cNvSpPr>
            <p:nvPr/>
          </p:nvSpPr>
          <p:spPr bwMode="auto">
            <a:xfrm flipH="1">
              <a:off x="1455792" y="4637087"/>
              <a:ext cx="71438"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12" name="Line 67"/>
            <p:cNvSpPr>
              <a:spLocks noChangeShapeType="1"/>
            </p:cNvSpPr>
            <p:nvPr/>
          </p:nvSpPr>
          <p:spPr bwMode="auto">
            <a:xfrm>
              <a:off x="2954392" y="4711700"/>
              <a:ext cx="0" cy="71438"/>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13" name="Line 68"/>
            <p:cNvSpPr>
              <a:spLocks noChangeShapeType="1"/>
            </p:cNvSpPr>
            <p:nvPr/>
          </p:nvSpPr>
          <p:spPr bwMode="auto">
            <a:xfrm>
              <a:off x="2954392" y="4824412"/>
              <a:ext cx="0" cy="71438"/>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14" name="Line 69"/>
            <p:cNvSpPr>
              <a:spLocks noChangeShapeType="1"/>
            </p:cNvSpPr>
            <p:nvPr/>
          </p:nvSpPr>
          <p:spPr bwMode="auto">
            <a:xfrm>
              <a:off x="2954392" y="4937125"/>
              <a:ext cx="0" cy="71438"/>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15" name="Line 70"/>
            <p:cNvSpPr>
              <a:spLocks noChangeShapeType="1"/>
            </p:cNvSpPr>
            <p:nvPr/>
          </p:nvSpPr>
          <p:spPr bwMode="auto">
            <a:xfrm>
              <a:off x="2954392" y="5051425"/>
              <a:ext cx="0" cy="6985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18" name="Freeform 73"/>
            <p:cNvSpPr>
              <a:spLocks/>
            </p:cNvSpPr>
            <p:nvPr/>
          </p:nvSpPr>
          <p:spPr bwMode="auto">
            <a:xfrm>
              <a:off x="2925817" y="4612995"/>
              <a:ext cx="57150" cy="57150"/>
            </a:xfrm>
            <a:custGeom>
              <a:avLst/>
              <a:gdLst>
                <a:gd name="T0" fmla="*/ 36 w 36"/>
                <a:gd name="T1" fmla="*/ 18 h 36"/>
                <a:gd name="T2" fmla="*/ 36 w 36"/>
                <a:gd name="T3" fmla="*/ 18 h 36"/>
                <a:gd name="T4" fmla="*/ 36 w 36"/>
                <a:gd name="T5" fmla="*/ 25 h 36"/>
                <a:gd name="T6" fmla="*/ 31 w 36"/>
                <a:gd name="T7" fmla="*/ 32 h 36"/>
                <a:gd name="T8" fmla="*/ 27 w 36"/>
                <a:gd name="T9" fmla="*/ 34 h 36"/>
                <a:gd name="T10" fmla="*/ 18 w 36"/>
                <a:gd name="T11" fmla="*/ 36 h 36"/>
                <a:gd name="T12" fmla="*/ 18 w 36"/>
                <a:gd name="T13" fmla="*/ 36 h 36"/>
                <a:gd name="T14" fmla="*/ 11 w 36"/>
                <a:gd name="T15" fmla="*/ 34 h 36"/>
                <a:gd name="T16" fmla="*/ 7 w 36"/>
                <a:gd name="T17" fmla="*/ 32 h 36"/>
                <a:gd name="T18" fmla="*/ 2 w 36"/>
                <a:gd name="T19" fmla="*/ 25 h 36"/>
                <a:gd name="T20" fmla="*/ 0 w 36"/>
                <a:gd name="T21" fmla="*/ 18 h 36"/>
                <a:gd name="T22" fmla="*/ 0 w 36"/>
                <a:gd name="T23" fmla="*/ 18 h 36"/>
                <a:gd name="T24" fmla="*/ 2 w 36"/>
                <a:gd name="T25" fmla="*/ 12 h 36"/>
                <a:gd name="T26" fmla="*/ 7 w 36"/>
                <a:gd name="T27" fmla="*/ 5 h 36"/>
                <a:gd name="T28" fmla="*/ 11 w 36"/>
                <a:gd name="T29" fmla="*/ 0 h 36"/>
                <a:gd name="T30" fmla="*/ 18 w 36"/>
                <a:gd name="T31" fmla="*/ 0 h 36"/>
                <a:gd name="T32" fmla="*/ 18 w 36"/>
                <a:gd name="T33" fmla="*/ 0 h 36"/>
                <a:gd name="T34" fmla="*/ 27 w 36"/>
                <a:gd name="T35" fmla="*/ 0 h 36"/>
                <a:gd name="T36" fmla="*/ 31 w 36"/>
                <a:gd name="T37" fmla="*/ 5 h 36"/>
                <a:gd name="T38" fmla="*/ 36 w 36"/>
                <a:gd name="T39" fmla="*/ 12 h 36"/>
                <a:gd name="T40" fmla="*/ 36 w 36"/>
                <a:gd name="T41" fmla="*/ 18 h 36"/>
                <a:gd name="T42" fmla="*/ 36 w 36"/>
                <a:gd name="T43" fmla="*/ 1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 h="36">
                  <a:moveTo>
                    <a:pt x="36" y="18"/>
                  </a:moveTo>
                  <a:lnTo>
                    <a:pt x="36" y="18"/>
                  </a:lnTo>
                  <a:lnTo>
                    <a:pt x="36" y="25"/>
                  </a:lnTo>
                  <a:lnTo>
                    <a:pt x="31" y="32"/>
                  </a:lnTo>
                  <a:lnTo>
                    <a:pt x="27" y="34"/>
                  </a:lnTo>
                  <a:lnTo>
                    <a:pt x="18" y="36"/>
                  </a:lnTo>
                  <a:lnTo>
                    <a:pt x="18" y="36"/>
                  </a:lnTo>
                  <a:lnTo>
                    <a:pt x="11" y="34"/>
                  </a:lnTo>
                  <a:lnTo>
                    <a:pt x="7" y="32"/>
                  </a:lnTo>
                  <a:lnTo>
                    <a:pt x="2" y="25"/>
                  </a:lnTo>
                  <a:lnTo>
                    <a:pt x="0" y="18"/>
                  </a:lnTo>
                  <a:lnTo>
                    <a:pt x="0" y="18"/>
                  </a:lnTo>
                  <a:lnTo>
                    <a:pt x="2" y="12"/>
                  </a:lnTo>
                  <a:lnTo>
                    <a:pt x="7" y="5"/>
                  </a:lnTo>
                  <a:lnTo>
                    <a:pt x="11" y="0"/>
                  </a:lnTo>
                  <a:lnTo>
                    <a:pt x="18" y="0"/>
                  </a:lnTo>
                  <a:lnTo>
                    <a:pt x="18" y="0"/>
                  </a:lnTo>
                  <a:lnTo>
                    <a:pt x="27" y="0"/>
                  </a:lnTo>
                  <a:lnTo>
                    <a:pt x="31" y="5"/>
                  </a:lnTo>
                  <a:lnTo>
                    <a:pt x="36" y="12"/>
                  </a:lnTo>
                  <a:lnTo>
                    <a:pt x="36" y="18"/>
                  </a:lnTo>
                  <a:lnTo>
                    <a:pt x="36" y="1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6" name="Line 168"/>
            <p:cNvSpPr>
              <a:spLocks noChangeShapeType="1"/>
            </p:cNvSpPr>
            <p:nvPr/>
          </p:nvSpPr>
          <p:spPr bwMode="auto">
            <a:xfrm>
              <a:off x="2954392" y="5167312"/>
              <a:ext cx="0" cy="42863"/>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grpSp>
      <p:sp>
        <p:nvSpPr>
          <p:cNvPr id="287" name="Line 169"/>
          <p:cNvSpPr>
            <a:spLocks noChangeShapeType="1"/>
          </p:cNvSpPr>
          <p:nvPr/>
        </p:nvSpPr>
        <p:spPr bwMode="auto">
          <a:xfrm>
            <a:off x="6389687" y="5167312"/>
            <a:ext cx="0" cy="42863"/>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88" name="Line 170"/>
          <p:cNvSpPr>
            <a:spLocks noChangeShapeType="1"/>
          </p:cNvSpPr>
          <p:nvPr/>
        </p:nvSpPr>
        <p:spPr bwMode="auto">
          <a:xfrm>
            <a:off x="6619874" y="5167312"/>
            <a:ext cx="0" cy="42863"/>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90" name="Line 172"/>
          <p:cNvSpPr>
            <a:spLocks noChangeShapeType="1"/>
          </p:cNvSpPr>
          <p:nvPr/>
        </p:nvSpPr>
        <p:spPr bwMode="auto">
          <a:xfrm>
            <a:off x="5700712" y="4749800"/>
            <a:ext cx="42863"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Tree>
    <p:extLst>
      <p:ext uri="{BB962C8B-B14F-4D97-AF65-F5344CB8AC3E}">
        <p14:creationId xmlns:p14="http://schemas.microsoft.com/office/powerpoint/2010/main" val="34207892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2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21"/>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1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24"/>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23"/>
                                        </p:tgtEl>
                                        <p:attrNameLst>
                                          <p:attrName>style.visibility</p:attrName>
                                        </p:attrNameLst>
                                      </p:cBhvr>
                                      <p:to>
                                        <p:strVal val="visible"/>
                                      </p:to>
                                    </p:set>
                                  </p:childTnLst>
                                </p:cTn>
                              </p:par>
                              <p:par>
                                <p:cTn id="23" presetID="1" presetClass="entr" presetSubtype="0" fill="hold" grpId="0" nodeType="withEffect" nodePh="1">
                                  <p:stCondLst>
                                    <p:cond delay="0"/>
                                  </p:stCondLst>
                                  <p:endCondLst>
                                    <p:cond evt="begin" delay="0">
                                      <p:tn val="23"/>
                                    </p:cond>
                                  </p:endCondLst>
                                  <p:childTnLst>
                                    <p:set>
                                      <p:cBhvr>
                                        <p:cTn id="24" dur="1" fill="hold">
                                          <p:stCondLst>
                                            <p:cond delay="0"/>
                                          </p:stCondLst>
                                        </p:cTn>
                                        <p:tgtEl>
                                          <p:spTgt spid="222"/>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9"/>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226"/>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27"/>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8"/>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22"/>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4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2" grpId="0" animBg="1"/>
      <p:bldP spid="322" grpId="0" animBg="1"/>
      <p:bldP spid="140" grpId="0"/>
      <p:bldP spid="217" grpId="0" animBg="1"/>
      <p:bldP spid="220" grpId="0" animBg="1"/>
      <p:bldP spid="221" grpId="0" animBg="1"/>
      <p:bldP spid="222" grpId="0"/>
      <p:bldP spid="223" grpId="0" animBg="1"/>
      <p:bldP spid="224" grpId="0" animBg="1"/>
      <p:bldP spid="226" grpId="0" animBg="1"/>
      <p:bldP spid="22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Reaching equilibrium</a:t>
            </a:r>
          </a:p>
        </p:txBody>
      </p:sp>
      <p:sp>
        <p:nvSpPr>
          <p:cNvPr id="44" name="43 Marcador de contenido"/>
          <p:cNvSpPr>
            <a:spLocks noGrp="1"/>
          </p:cNvSpPr>
          <p:nvPr>
            <p:ph idx="1"/>
          </p:nvPr>
        </p:nvSpPr>
        <p:spPr/>
        <p:txBody>
          <a:bodyPr>
            <a:normAutofit/>
          </a:bodyPr>
          <a:lstStyle/>
          <a:p>
            <a:pPr>
              <a:spcBef>
                <a:spcPts val="300"/>
              </a:spcBef>
            </a:pPr>
            <a:r>
              <a:rPr lang="en-US" sz="2400" dirty="0"/>
              <a:t>The market for labor is constructed by adding up all individuals’ </a:t>
            </a:r>
            <a:r>
              <a:rPr lang="en-US" sz="2400" i="1" dirty="0">
                <a:solidFill>
                  <a:srgbClr val="9D0505"/>
                </a:solidFill>
              </a:rPr>
              <a:t>supply curves </a:t>
            </a:r>
            <a:r>
              <a:rPr lang="en-US" sz="2400" dirty="0"/>
              <a:t>and firms’</a:t>
            </a:r>
            <a:r>
              <a:rPr lang="en-US" sz="2400" i="1" dirty="0"/>
              <a:t> </a:t>
            </a:r>
            <a:r>
              <a:rPr lang="en-US" sz="2400" i="1" dirty="0">
                <a:solidFill>
                  <a:srgbClr val="9D0505"/>
                </a:solidFill>
              </a:rPr>
              <a:t>demand curves</a:t>
            </a:r>
            <a:r>
              <a:rPr lang="en-US" sz="2400" dirty="0"/>
              <a:t>.</a:t>
            </a:r>
          </a:p>
          <a:p>
            <a:pPr>
              <a:spcBef>
                <a:spcPts val="300"/>
              </a:spcBef>
              <a:buClr>
                <a:schemeClr val="tx1"/>
              </a:buClr>
            </a:pPr>
            <a:r>
              <a:rPr lang="en-US" sz="2400" i="1" dirty="0">
                <a:solidFill>
                  <a:srgbClr val="9D0505"/>
                </a:solidFill>
              </a:rPr>
              <a:t>Equilibrium</a:t>
            </a:r>
            <a:r>
              <a:rPr lang="en-US" sz="2400" dirty="0"/>
              <a:t> is identified where </a:t>
            </a:r>
            <a:r>
              <a:rPr lang="en-US" sz="2400" i="1" dirty="0">
                <a:solidFill>
                  <a:srgbClr val="9D0505"/>
                </a:solidFill>
              </a:rPr>
              <a:t>market supply </a:t>
            </a:r>
            <a:r>
              <a:rPr lang="en-US" sz="2400" dirty="0"/>
              <a:t>and </a:t>
            </a:r>
            <a:r>
              <a:rPr lang="en-US" sz="2400" i="1" dirty="0">
                <a:solidFill>
                  <a:srgbClr val="9D0505"/>
                </a:solidFill>
              </a:rPr>
              <a:t>market demand</a:t>
            </a:r>
            <a:r>
              <a:rPr lang="en-US" sz="2400" dirty="0"/>
              <a:t> intersect.</a:t>
            </a:r>
          </a:p>
        </p:txBody>
      </p:sp>
      <p:sp>
        <p:nvSpPr>
          <p:cNvPr id="4" name="Line 5"/>
          <p:cNvSpPr>
            <a:spLocks noChangeShapeType="1"/>
          </p:cNvSpPr>
          <p:nvPr/>
        </p:nvSpPr>
        <p:spPr bwMode="auto">
          <a:xfrm flipV="1">
            <a:off x="918083" y="4165600"/>
            <a:ext cx="2690173" cy="1193995"/>
          </a:xfrm>
          <a:prstGeom prst="line">
            <a:avLst/>
          </a:prstGeom>
          <a:noFill/>
          <a:ln w="38100">
            <a:solidFill>
              <a:srgbClr val="1D819E"/>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 name="Line 6"/>
          <p:cNvSpPr>
            <a:spLocks noChangeShapeType="1"/>
          </p:cNvSpPr>
          <p:nvPr/>
        </p:nvSpPr>
        <p:spPr bwMode="auto">
          <a:xfrm>
            <a:off x="918083" y="3691792"/>
            <a:ext cx="2690173" cy="1795731"/>
          </a:xfrm>
          <a:prstGeom prst="line">
            <a:avLst/>
          </a:prstGeom>
          <a:noFill/>
          <a:ln w="38100">
            <a:solidFill>
              <a:srgbClr val="D4712B"/>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 name="Line 7"/>
          <p:cNvSpPr>
            <a:spLocks noChangeShapeType="1"/>
          </p:cNvSpPr>
          <p:nvPr/>
        </p:nvSpPr>
        <p:spPr bwMode="auto">
          <a:xfrm flipV="1">
            <a:off x="852878" y="3303270"/>
            <a:ext cx="0" cy="2781251"/>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 name="Line 8"/>
          <p:cNvSpPr>
            <a:spLocks noChangeShapeType="1"/>
          </p:cNvSpPr>
          <p:nvPr/>
        </p:nvSpPr>
        <p:spPr bwMode="auto">
          <a:xfrm>
            <a:off x="852878" y="6084521"/>
            <a:ext cx="3133567"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 name="Rectangle 14"/>
          <p:cNvSpPr>
            <a:spLocks noChangeArrowheads="1"/>
          </p:cNvSpPr>
          <p:nvPr/>
        </p:nvSpPr>
        <p:spPr bwMode="auto">
          <a:xfrm>
            <a:off x="728057" y="6112950"/>
            <a:ext cx="99704" cy="275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2" name="Rectangle 227"/>
          <p:cNvSpPr>
            <a:spLocks noChangeArrowheads="1"/>
          </p:cNvSpPr>
          <p:nvPr/>
        </p:nvSpPr>
        <p:spPr bwMode="auto">
          <a:xfrm>
            <a:off x="3520695" y="5558595"/>
            <a:ext cx="711091" cy="275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Demand</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35" name="Rectangle 252"/>
          <p:cNvSpPr>
            <a:spLocks noChangeArrowheads="1"/>
          </p:cNvSpPr>
          <p:nvPr/>
        </p:nvSpPr>
        <p:spPr bwMode="auto">
          <a:xfrm>
            <a:off x="3520695" y="3890792"/>
            <a:ext cx="603863" cy="275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Supply</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nvGrpSpPr>
          <p:cNvPr id="43" name="Group 42"/>
          <p:cNvGrpSpPr/>
          <p:nvPr/>
        </p:nvGrpSpPr>
        <p:grpSpPr>
          <a:xfrm>
            <a:off x="228600" y="3866716"/>
            <a:ext cx="2835988" cy="2521812"/>
            <a:chOff x="152400" y="3638116"/>
            <a:chExt cx="2835988" cy="2521812"/>
          </a:xfrm>
        </p:grpSpPr>
        <p:sp>
          <p:nvSpPr>
            <p:cNvPr id="8" name="Freeform 9"/>
            <p:cNvSpPr>
              <a:spLocks/>
            </p:cNvSpPr>
            <p:nvPr/>
          </p:nvSpPr>
          <p:spPr bwMode="auto">
            <a:xfrm>
              <a:off x="2304339" y="4425022"/>
              <a:ext cx="74520" cy="75809"/>
            </a:xfrm>
            <a:custGeom>
              <a:avLst/>
              <a:gdLst>
                <a:gd name="T0" fmla="*/ 40 w 40"/>
                <a:gd name="T1" fmla="*/ 16 h 32"/>
                <a:gd name="T2" fmla="*/ 40 w 40"/>
                <a:gd name="T3" fmla="*/ 16 h 32"/>
                <a:gd name="T4" fmla="*/ 40 w 40"/>
                <a:gd name="T5" fmla="*/ 22 h 32"/>
                <a:gd name="T6" fmla="*/ 35 w 40"/>
                <a:gd name="T7" fmla="*/ 28 h 32"/>
                <a:gd name="T8" fmla="*/ 30 w 40"/>
                <a:gd name="T9" fmla="*/ 32 h 32"/>
                <a:gd name="T10" fmla="*/ 20 w 40"/>
                <a:gd name="T11" fmla="*/ 32 h 32"/>
                <a:gd name="T12" fmla="*/ 20 w 40"/>
                <a:gd name="T13" fmla="*/ 32 h 32"/>
                <a:gd name="T14" fmla="*/ 12 w 40"/>
                <a:gd name="T15" fmla="*/ 32 h 32"/>
                <a:gd name="T16" fmla="*/ 7 w 40"/>
                <a:gd name="T17" fmla="*/ 28 h 32"/>
                <a:gd name="T18" fmla="*/ 2 w 40"/>
                <a:gd name="T19" fmla="*/ 22 h 32"/>
                <a:gd name="T20" fmla="*/ 0 w 40"/>
                <a:gd name="T21" fmla="*/ 16 h 32"/>
                <a:gd name="T22" fmla="*/ 0 w 40"/>
                <a:gd name="T23" fmla="*/ 16 h 32"/>
                <a:gd name="T24" fmla="*/ 2 w 40"/>
                <a:gd name="T25" fmla="*/ 10 h 32"/>
                <a:gd name="T26" fmla="*/ 7 w 40"/>
                <a:gd name="T27" fmla="*/ 6 h 32"/>
                <a:gd name="T28" fmla="*/ 12 w 40"/>
                <a:gd name="T29" fmla="*/ 2 h 32"/>
                <a:gd name="T30" fmla="*/ 20 w 40"/>
                <a:gd name="T31" fmla="*/ 0 h 32"/>
                <a:gd name="T32" fmla="*/ 20 w 40"/>
                <a:gd name="T33" fmla="*/ 0 h 32"/>
                <a:gd name="T34" fmla="*/ 30 w 40"/>
                <a:gd name="T35" fmla="*/ 2 h 32"/>
                <a:gd name="T36" fmla="*/ 35 w 40"/>
                <a:gd name="T37" fmla="*/ 6 h 32"/>
                <a:gd name="T38" fmla="*/ 40 w 40"/>
                <a:gd name="T39" fmla="*/ 10 h 32"/>
                <a:gd name="T40" fmla="*/ 40 w 40"/>
                <a:gd name="T41" fmla="*/ 16 h 32"/>
                <a:gd name="T42" fmla="*/ 40 w 40"/>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32">
                  <a:moveTo>
                    <a:pt x="40" y="16"/>
                  </a:moveTo>
                  <a:lnTo>
                    <a:pt x="40" y="16"/>
                  </a:lnTo>
                  <a:lnTo>
                    <a:pt x="40" y="22"/>
                  </a:lnTo>
                  <a:lnTo>
                    <a:pt x="35" y="28"/>
                  </a:lnTo>
                  <a:lnTo>
                    <a:pt x="30" y="32"/>
                  </a:lnTo>
                  <a:lnTo>
                    <a:pt x="20" y="32"/>
                  </a:lnTo>
                  <a:lnTo>
                    <a:pt x="20" y="32"/>
                  </a:lnTo>
                  <a:lnTo>
                    <a:pt x="12" y="32"/>
                  </a:lnTo>
                  <a:lnTo>
                    <a:pt x="7" y="28"/>
                  </a:lnTo>
                  <a:lnTo>
                    <a:pt x="2" y="22"/>
                  </a:lnTo>
                  <a:lnTo>
                    <a:pt x="0" y="16"/>
                  </a:lnTo>
                  <a:lnTo>
                    <a:pt x="0" y="16"/>
                  </a:lnTo>
                  <a:lnTo>
                    <a:pt x="2" y="10"/>
                  </a:lnTo>
                  <a:lnTo>
                    <a:pt x="7" y="6"/>
                  </a:lnTo>
                  <a:lnTo>
                    <a:pt x="12" y="2"/>
                  </a:lnTo>
                  <a:lnTo>
                    <a:pt x="20" y="0"/>
                  </a:lnTo>
                  <a:lnTo>
                    <a:pt x="20" y="0"/>
                  </a:lnTo>
                  <a:lnTo>
                    <a:pt x="30" y="2"/>
                  </a:lnTo>
                  <a:lnTo>
                    <a:pt x="35" y="6"/>
                  </a:lnTo>
                  <a:lnTo>
                    <a:pt x="40" y="10"/>
                  </a:lnTo>
                  <a:lnTo>
                    <a:pt x="40" y="16"/>
                  </a:lnTo>
                  <a:lnTo>
                    <a:pt x="40" y="16"/>
                  </a:lnTo>
                  <a:close/>
                </a:path>
              </a:pathLst>
            </a:custGeom>
            <a:solidFill>
              <a:srgbClr val="000000"/>
            </a:solidFill>
            <a:ln w="1905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sz="1200" dirty="0"/>
            </a:p>
          </p:txBody>
        </p:sp>
        <p:sp>
          <p:nvSpPr>
            <p:cNvPr id="9" name="Rectangle 10"/>
            <p:cNvSpPr>
              <a:spLocks noChangeArrowheads="1"/>
            </p:cNvSpPr>
            <p:nvPr/>
          </p:nvSpPr>
          <p:spPr bwMode="auto">
            <a:xfrm>
              <a:off x="152400" y="4320399"/>
              <a:ext cx="549309" cy="275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20,000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1" name="Rectangle 15"/>
            <p:cNvSpPr>
              <a:spLocks noChangeArrowheads="1"/>
            </p:cNvSpPr>
            <p:nvPr/>
          </p:nvSpPr>
          <p:spPr bwMode="auto">
            <a:xfrm>
              <a:off x="2239133" y="5884350"/>
              <a:ext cx="299110" cy="275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125</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3" name="Line 230"/>
            <p:cNvSpPr>
              <a:spLocks noChangeShapeType="1"/>
            </p:cNvSpPr>
            <p:nvPr/>
          </p:nvSpPr>
          <p:spPr bwMode="auto">
            <a:xfrm>
              <a:off x="776678" y="4458188"/>
              <a:ext cx="46576"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4" name="Line 231"/>
            <p:cNvSpPr>
              <a:spLocks noChangeShapeType="1"/>
            </p:cNvSpPr>
            <p:nvPr/>
          </p:nvSpPr>
          <p:spPr bwMode="auto">
            <a:xfrm>
              <a:off x="869828" y="4458188"/>
              <a:ext cx="9128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 name="Line 232"/>
            <p:cNvSpPr>
              <a:spLocks noChangeShapeType="1"/>
            </p:cNvSpPr>
            <p:nvPr/>
          </p:nvSpPr>
          <p:spPr bwMode="auto">
            <a:xfrm>
              <a:off x="1017005" y="4458188"/>
              <a:ext cx="9128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 name="Line 233"/>
            <p:cNvSpPr>
              <a:spLocks noChangeShapeType="1"/>
            </p:cNvSpPr>
            <p:nvPr/>
          </p:nvSpPr>
          <p:spPr bwMode="auto">
            <a:xfrm>
              <a:off x="1164182" y="4458188"/>
              <a:ext cx="9315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 name="Line 234"/>
            <p:cNvSpPr>
              <a:spLocks noChangeShapeType="1"/>
            </p:cNvSpPr>
            <p:nvPr/>
          </p:nvSpPr>
          <p:spPr bwMode="auto">
            <a:xfrm>
              <a:off x="1311359" y="4458188"/>
              <a:ext cx="9315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 name="Line 235"/>
            <p:cNvSpPr>
              <a:spLocks noChangeShapeType="1"/>
            </p:cNvSpPr>
            <p:nvPr/>
          </p:nvSpPr>
          <p:spPr bwMode="auto">
            <a:xfrm>
              <a:off x="1460399" y="4458188"/>
              <a:ext cx="9128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9" name="Line 236"/>
            <p:cNvSpPr>
              <a:spLocks noChangeShapeType="1"/>
            </p:cNvSpPr>
            <p:nvPr/>
          </p:nvSpPr>
          <p:spPr bwMode="auto">
            <a:xfrm>
              <a:off x="1607576" y="4458188"/>
              <a:ext cx="9128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 name="Line 237"/>
            <p:cNvSpPr>
              <a:spLocks noChangeShapeType="1"/>
            </p:cNvSpPr>
            <p:nvPr/>
          </p:nvSpPr>
          <p:spPr bwMode="auto">
            <a:xfrm>
              <a:off x="1754753" y="4458188"/>
              <a:ext cx="9315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1" name="Line 238"/>
            <p:cNvSpPr>
              <a:spLocks noChangeShapeType="1"/>
            </p:cNvSpPr>
            <p:nvPr/>
          </p:nvSpPr>
          <p:spPr bwMode="auto">
            <a:xfrm>
              <a:off x="1901931" y="4458188"/>
              <a:ext cx="9315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2" name="Line 239"/>
            <p:cNvSpPr>
              <a:spLocks noChangeShapeType="1"/>
            </p:cNvSpPr>
            <p:nvPr/>
          </p:nvSpPr>
          <p:spPr bwMode="auto">
            <a:xfrm>
              <a:off x="2050971" y="4458188"/>
              <a:ext cx="9128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3" name="Line 240"/>
            <p:cNvSpPr>
              <a:spLocks noChangeShapeType="1"/>
            </p:cNvSpPr>
            <p:nvPr/>
          </p:nvSpPr>
          <p:spPr bwMode="auto">
            <a:xfrm>
              <a:off x="2198147" y="4458188"/>
              <a:ext cx="6893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4" name="Line 241"/>
            <p:cNvSpPr>
              <a:spLocks noChangeShapeType="1"/>
            </p:cNvSpPr>
            <p:nvPr/>
          </p:nvSpPr>
          <p:spPr bwMode="auto">
            <a:xfrm>
              <a:off x="2291297" y="4458188"/>
              <a:ext cx="4471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5" name="Line 242"/>
            <p:cNvSpPr>
              <a:spLocks noChangeShapeType="1"/>
            </p:cNvSpPr>
            <p:nvPr/>
          </p:nvSpPr>
          <p:spPr bwMode="auto">
            <a:xfrm flipV="1">
              <a:off x="2341599" y="5784850"/>
              <a:ext cx="0" cy="47381"/>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6" name="Line 243"/>
            <p:cNvSpPr>
              <a:spLocks noChangeShapeType="1"/>
            </p:cNvSpPr>
            <p:nvPr/>
          </p:nvSpPr>
          <p:spPr bwMode="auto">
            <a:xfrm flipV="1">
              <a:off x="2341599" y="5642708"/>
              <a:ext cx="0" cy="94762"/>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7" name="Line 244"/>
            <p:cNvSpPr>
              <a:spLocks noChangeShapeType="1"/>
            </p:cNvSpPr>
            <p:nvPr/>
          </p:nvSpPr>
          <p:spPr bwMode="auto">
            <a:xfrm flipV="1">
              <a:off x="2341599" y="5491089"/>
              <a:ext cx="0" cy="94762"/>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8" name="Line 245"/>
            <p:cNvSpPr>
              <a:spLocks noChangeShapeType="1"/>
            </p:cNvSpPr>
            <p:nvPr/>
          </p:nvSpPr>
          <p:spPr bwMode="auto">
            <a:xfrm flipV="1">
              <a:off x="2341599" y="5339471"/>
              <a:ext cx="0" cy="94762"/>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9" name="Line 246"/>
            <p:cNvSpPr>
              <a:spLocks noChangeShapeType="1"/>
            </p:cNvSpPr>
            <p:nvPr/>
          </p:nvSpPr>
          <p:spPr bwMode="auto">
            <a:xfrm flipV="1">
              <a:off x="2341599" y="5187852"/>
              <a:ext cx="0" cy="94762"/>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0" name="Line 247"/>
            <p:cNvSpPr>
              <a:spLocks noChangeShapeType="1"/>
            </p:cNvSpPr>
            <p:nvPr/>
          </p:nvSpPr>
          <p:spPr bwMode="auto">
            <a:xfrm flipV="1">
              <a:off x="2341599" y="5036234"/>
              <a:ext cx="0" cy="94762"/>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1" name="Line 248"/>
            <p:cNvSpPr>
              <a:spLocks noChangeShapeType="1"/>
            </p:cNvSpPr>
            <p:nvPr/>
          </p:nvSpPr>
          <p:spPr bwMode="auto">
            <a:xfrm flipV="1">
              <a:off x="2341599" y="4884615"/>
              <a:ext cx="0" cy="94762"/>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2" name="Line 249"/>
            <p:cNvSpPr>
              <a:spLocks noChangeShapeType="1"/>
            </p:cNvSpPr>
            <p:nvPr/>
          </p:nvSpPr>
          <p:spPr bwMode="auto">
            <a:xfrm flipV="1">
              <a:off x="2341599" y="4732997"/>
              <a:ext cx="0" cy="94762"/>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3" name="Line 250"/>
            <p:cNvSpPr>
              <a:spLocks noChangeShapeType="1"/>
            </p:cNvSpPr>
            <p:nvPr/>
          </p:nvSpPr>
          <p:spPr bwMode="auto">
            <a:xfrm flipV="1">
              <a:off x="2341599" y="4581378"/>
              <a:ext cx="0" cy="94762"/>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4" name="Line 251"/>
            <p:cNvSpPr>
              <a:spLocks noChangeShapeType="1"/>
            </p:cNvSpPr>
            <p:nvPr/>
          </p:nvSpPr>
          <p:spPr bwMode="auto">
            <a:xfrm flipV="1">
              <a:off x="2341599" y="4500831"/>
              <a:ext cx="0" cy="47381"/>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6" name="Rectangle 253"/>
            <p:cNvSpPr>
              <a:spLocks noChangeArrowheads="1"/>
            </p:cNvSpPr>
            <p:nvPr/>
          </p:nvSpPr>
          <p:spPr bwMode="auto">
            <a:xfrm>
              <a:off x="1991355" y="3638116"/>
              <a:ext cx="997033" cy="275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Equilibrium</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37" name="Line 257"/>
            <p:cNvSpPr>
              <a:spLocks noChangeShapeType="1"/>
            </p:cNvSpPr>
            <p:nvPr/>
          </p:nvSpPr>
          <p:spPr bwMode="auto">
            <a:xfrm flipV="1">
              <a:off x="2336009" y="3979643"/>
              <a:ext cx="0" cy="322189"/>
            </a:xfrm>
            <a:prstGeom prst="line">
              <a:avLst/>
            </a:prstGeom>
            <a:noFill/>
            <a:ln w="127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8" name="Freeform 258"/>
            <p:cNvSpPr>
              <a:spLocks/>
            </p:cNvSpPr>
            <p:nvPr/>
          </p:nvSpPr>
          <p:spPr bwMode="auto">
            <a:xfrm>
              <a:off x="2285709" y="4226023"/>
              <a:ext cx="102466" cy="142142"/>
            </a:xfrm>
            <a:custGeom>
              <a:avLst/>
              <a:gdLst>
                <a:gd name="T0" fmla="*/ 27 w 55"/>
                <a:gd name="T1" fmla="*/ 60 h 60"/>
                <a:gd name="T2" fmla="*/ 55 w 55"/>
                <a:gd name="T3" fmla="*/ 0 h 60"/>
                <a:gd name="T4" fmla="*/ 55 w 55"/>
                <a:gd name="T5" fmla="*/ 0 h 60"/>
                <a:gd name="T6" fmla="*/ 50 w 55"/>
                <a:gd name="T7" fmla="*/ 2 h 60"/>
                <a:gd name="T8" fmla="*/ 37 w 55"/>
                <a:gd name="T9" fmla="*/ 6 h 60"/>
                <a:gd name="T10" fmla="*/ 30 w 55"/>
                <a:gd name="T11" fmla="*/ 6 h 60"/>
                <a:gd name="T12" fmla="*/ 20 w 55"/>
                <a:gd name="T13" fmla="*/ 6 h 60"/>
                <a:gd name="T14" fmla="*/ 10 w 55"/>
                <a:gd name="T15" fmla="*/ 4 h 60"/>
                <a:gd name="T16" fmla="*/ 0 w 55"/>
                <a:gd name="T17" fmla="*/ 0 h 60"/>
                <a:gd name="T18" fmla="*/ 27 w 55"/>
                <a:gd name="T19" fmla="*/ 6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 h="60">
                  <a:moveTo>
                    <a:pt x="27" y="60"/>
                  </a:moveTo>
                  <a:lnTo>
                    <a:pt x="55" y="0"/>
                  </a:lnTo>
                  <a:lnTo>
                    <a:pt x="55" y="0"/>
                  </a:lnTo>
                  <a:lnTo>
                    <a:pt x="50" y="2"/>
                  </a:lnTo>
                  <a:lnTo>
                    <a:pt x="37" y="6"/>
                  </a:lnTo>
                  <a:lnTo>
                    <a:pt x="30" y="6"/>
                  </a:lnTo>
                  <a:lnTo>
                    <a:pt x="20" y="6"/>
                  </a:lnTo>
                  <a:lnTo>
                    <a:pt x="10" y="4"/>
                  </a:lnTo>
                  <a:lnTo>
                    <a:pt x="0" y="0"/>
                  </a:lnTo>
                  <a:lnTo>
                    <a:pt x="27" y="6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39" name="Freeform 259"/>
            <p:cNvSpPr>
              <a:spLocks/>
            </p:cNvSpPr>
            <p:nvPr/>
          </p:nvSpPr>
          <p:spPr bwMode="auto">
            <a:xfrm>
              <a:off x="2285709" y="4226023"/>
              <a:ext cx="102466" cy="142142"/>
            </a:xfrm>
            <a:custGeom>
              <a:avLst/>
              <a:gdLst>
                <a:gd name="T0" fmla="*/ 27 w 55"/>
                <a:gd name="T1" fmla="*/ 60 h 60"/>
                <a:gd name="T2" fmla="*/ 55 w 55"/>
                <a:gd name="T3" fmla="*/ 0 h 60"/>
                <a:gd name="T4" fmla="*/ 55 w 55"/>
                <a:gd name="T5" fmla="*/ 0 h 60"/>
                <a:gd name="T6" fmla="*/ 50 w 55"/>
                <a:gd name="T7" fmla="*/ 2 h 60"/>
                <a:gd name="T8" fmla="*/ 37 w 55"/>
                <a:gd name="T9" fmla="*/ 6 h 60"/>
                <a:gd name="T10" fmla="*/ 30 w 55"/>
                <a:gd name="T11" fmla="*/ 6 h 60"/>
                <a:gd name="T12" fmla="*/ 20 w 55"/>
                <a:gd name="T13" fmla="*/ 6 h 60"/>
                <a:gd name="T14" fmla="*/ 10 w 55"/>
                <a:gd name="T15" fmla="*/ 4 h 60"/>
                <a:gd name="T16" fmla="*/ 0 w 55"/>
                <a:gd name="T17" fmla="*/ 0 h 60"/>
                <a:gd name="T18" fmla="*/ 27 w 55"/>
                <a:gd name="T19" fmla="*/ 6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 h="60">
                  <a:moveTo>
                    <a:pt x="27" y="60"/>
                  </a:moveTo>
                  <a:lnTo>
                    <a:pt x="55" y="0"/>
                  </a:lnTo>
                  <a:lnTo>
                    <a:pt x="55" y="0"/>
                  </a:lnTo>
                  <a:lnTo>
                    <a:pt x="50" y="2"/>
                  </a:lnTo>
                  <a:lnTo>
                    <a:pt x="37" y="6"/>
                  </a:lnTo>
                  <a:lnTo>
                    <a:pt x="30" y="6"/>
                  </a:lnTo>
                  <a:lnTo>
                    <a:pt x="20" y="6"/>
                  </a:lnTo>
                  <a:lnTo>
                    <a:pt x="10" y="4"/>
                  </a:lnTo>
                  <a:lnTo>
                    <a:pt x="0" y="0"/>
                  </a:lnTo>
                  <a:lnTo>
                    <a:pt x="27" y="6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grpSp>
      <p:sp>
        <p:nvSpPr>
          <p:cNvPr id="40" name="Rectangle 75"/>
          <p:cNvSpPr>
            <a:spLocks noChangeArrowheads="1"/>
          </p:cNvSpPr>
          <p:nvPr/>
        </p:nvSpPr>
        <p:spPr bwMode="auto">
          <a:xfrm>
            <a:off x="338689" y="2933700"/>
            <a:ext cx="1165287" cy="275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Wage ($/year)</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41" name="Rectangle 242"/>
          <p:cNvSpPr>
            <a:spLocks noChangeArrowheads="1"/>
          </p:cNvSpPr>
          <p:nvPr/>
        </p:nvSpPr>
        <p:spPr bwMode="auto">
          <a:xfrm>
            <a:off x="1383832" y="6353822"/>
            <a:ext cx="2266839" cy="275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Farm workers (thousands)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3" name="Rectangle 2"/>
          <p:cNvSpPr/>
          <p:nvPr/>
        </p:nvSpPr>
        <p:spPr>
          <a:xfrm>
            <a:off x="4343400" y="3081278"/>
            <a:ext cx="4572000" cy="2554545"/>
          </a:xfrm>
          <a:prstGeom prst="rect">
            <a:avLst/>
          </a:prstGeom>
        </p:spPr>
        <p:txBody>
          <a:bodyPr>
            <a:spAutoFit/>
          </a:bodyPr>
          <a:lstStyle/>
          <a:p>
            <a:pPr marL="285750" indent="-285750">
              <a:buFont typeface="Arial" pitchFamily="34" charset="0"/>
              <a:buChar char="•"/>
            </a:pPr>
            <a:r>
              <a:rPr lang="en-US" sz="2000" dirty="0">
                <a:latin typeface="Calibri Light"/>
              </a:rPr>
              <a:t>At this point, the quantity of labor supplied equals the quantity of labor demanded.</a:t>
            </a:r>
          </a:p>
          <a:p>
            <a:pPr marL="285750" indent="-285750">
              <a:buFont typeface="Arial" pitchFamily="34" charset="0"/>
              <a:buChar char="•"/>
            </a:pPr>
            <a:r>
              <a:rPr lang="en-US" sz="2000" dirty="0">
                <a:latin typeface="Calibri Light"/>
              </a:rPr>
              <a:t>The labor market reaches equilibrium through the same process as any other market, assuming that both wages and the quantity of labor can adjust freely in response to incentives.</a:t>
            </a:r>
          </a:p>
        </p:txBody>
      </p:sp>
    </p:spTree>
    <p:extLst>
      <p:ext uri="{BB962C8B-B14F-4D97-AF65-F5344CB8AC3E}">
        <p14:creationId xmlns:p14="http://schemas.microsoft.com/office/powerpoint/2010/main" val="34953054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4">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a:t>Determinants of labor demand and supply I</a:t>
            </a:r>
          </a:p>
        </p:txBody>
      </p:sp>
      <p:sp>
        <p:nvSpPr>
          <p:cNvPr id="3" name="Content Placeholder 2"/>
          <p:cNvSpPr>
            <a:spLocks noGrp="1"/>
          </p:cNvSpPr>
          <p:nvPr>
            <p:ph idx="1"/>
          </p:nvPr>
        </p:nvSpPr>
        <p:spPr/>
        <p:txBody>
          <a:bodyPr>
            <a:normAutofit fontScale="92500" lnSpcReduction="10000"/>
          </a:bodyPr>
          <a:lstStyle/>
          <a:p>
            <a:pPr>
              <a:buClr>
                <a:schemeClr val="tx1"/>
              </a:buClr>
            </a:pPr>
            <a:r>
              <a:rPr lang="en-US" i="1" dirty="0">
                <a:solidFill>
                  <a:srgbClr val="9D0505"/>
                </a:solidFill>
              </a:rPr>
              <a:t>Demand</a:t>
            </a:r>
            <a:r>
              <a:rPr lang="en-US" dirty="0"/>
              <a:t> is determined by the value of the marginal product of labor.</a:t>
            </a:r>
          </a:p>
          <a:p>
            <a:pPr lvl="1"/>
            <a:r>
              <a:rPr lang="en-US" dirty="0"/>
              <a:t>Any event that changes the value of the marginal product changes demand.</a:t>
            </a:r>
          </a:p>
          <a:p>
            <a:pPr>
              <a:buClr>
                <a:schemeClr val="tx1"/>
              </a:buClr>
            </a:pPr>
            <a:r>
              <a:rPr lang="en-US" i="1" dirty="0">
                <a:solidFill>
                  <a:srgbClr val="9D0505"/>
                </a:solidFill>
              </a:rPr>
              <a:t>Supply</a:t>
            </a:r>
            <a:r>
              <a:rPr lang="en-US" dirty="0"/>
              <a:t> is determined by the number of workers and the opportunity cost of providing their labor.</a:t>
            </a:r>
          </a:p>
          <a:p>
            <a:pPr lvl="1"/>
            <a:r>
              <a:rPr lang="en-US" dirty="0"/>
              <a:t>Any event that changes the number of workers or the opportunity cost of labor changes supply.</a:t>
            </a:r>
          </a:p>
          <a:p>
            <a:r>
              <a:rPr lang="en-US" dirty="0"/>
              <a:t>The supply and demand curves for labor can shift right or left with changes in </a:t>
            </a:r>
            <a:r>
              <a:rPr lang="en-US" i="1" dirty="0">
                <a:solidFill>
                  <a:srgbClr val="9D0505"/>
                </a:solidFill>
              </a:rPr>
              <a:t>nonprice determinants</a:t>
            </a:r>
            <a:r>
              <a:rPr lang="en-US" dirty="0"/>
              <a:t>.</a:t>
            </a:r>
          </a:p>
        </p:txBody>
      </p:sp>
    </p:spTree>
    <p:extLst>
      <p:ext uri="{BB962C8B-B14F-4D97-AF65-F5344CB8AC3E}">
        <p14:creationId xmlns:p14="http://schemas.microsoft.com/office/powerpoint/2010/main" val="10804359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50838"/>
            <a:ext cx="8229600" cy="792162"/>
          </a:xfrm>
        </p:spPr>
        <p:txBody>
          <a:bodyPr>
            <a:noAutofit/>
          </a:bodyPr>
          <a:lstStyle/>
          <a:p>
            <a:r>
              <a:rPr lang="en-US" sz="3200" dirty="0"/>
              <a:t>Determinants of labor demand and supply II</a:t>
            </a:r>
          </a:p>
        </p:txBody>
      </p:sp>
      <p:sp>
        <p:nvSpPr>
          <p:cNvPr id="3" name="Content Placeholder 2"/>
          <p:cNvSpPr>
            <a:spLocks noGrp="1"/>
          </p:cNvSpPr>
          <p:nvPr>
            <p:ph idx="1"/>
          </p:nvPr>
        </p:nvSpPr>
        <p:spPr>
          <a:xfrm>
            <a:off x="457200" y="1374648"/>
            <a:ext cx="8229600" cy="5102352"/>
          </a:xfrm>
        </p:spPr>
        <p:txBody>
          <a:bodyPr>
            <a:normAutofit/>
          </a:bodyPr>
          <a:lstStyle/>
          <a:p>
            <a:r>
              <a:rPr lang="en-US" dirty="0"/>
              <a:t>The three major determinants of demand are:</a:t>
            </a:r>
          </a:p>
          <a:p>
            <a:pPr lvl="1">
              <a:buClr>
                <a:schemeClr val="tx1"/>
              </a:buClr>
            </a:pPr>
            <a:r>
              <a:rPr lang="en-US" i="1" dirty="0">
                <a:solidFill>
                  <a:srgbClr val="9D0505"/>
                </a:solidFill>
              </a:rPr>
              <a:t>Technology.</a:t>
            </a:r>
          </a:p>
          <a:p>
            <a:pPr lvl="1">
              <a:buClr>
                <a:schemeClr val="tx1"/>
              </a:buClr>
            </a:pPr>
            <a:r>
              <a:rPr lang="en-US" i="1" dirty="0">
                <a:solidFill>
                  <a:srgbClr val="9D0505"/>
                </a:solidFill>
              </a:rPr>
              <a:t>Supply of other factors.</a:t>
            </a:r>
          </a:p>
          <a:p>
            <a:pPr lvl="1">
              <a:buClr>
                <a:schemeClr val="tx1"/>
              </a:buClr>
            </a:pPr>
            <a:r>
              <a:rPr lang="en-US" i="1" dirty="0">
                <a:solidFill>
                  <a:srgbClr val="9D0505"/>
                </a:solidFill>
              </a:rPr>
              <a:t>Output prices.</a:t>
            </a:r>
          </a:p>
          <a:p>
            <a:endParaRPr lang="en-US" dirty="0"/>
          </a:p>
          <a:p>
            <a:r>
              <a:rPr lang="en-US" dirty="0"/>
              <a:t>The three major determinants of supply are:</a:t>
            </a:r>
          </a:p>
          <a:p>
            <a:pPr lvl="1">
              <a:buClr>
                <a:schemeClr val="tx1"/>
              </a:buClr>
            </a:pPr>
            <a:r>
              <a:rPr lang="en-US" i="1" dirty="0">
                <a:solidFill>
                  <a:srgbClr val="9D0505"/>
                </a:solidFill>
              </a:rPr>
              <a:t>Population</a:t>
            </a:r>
            <a:r>
              <a:rPr lang="en-US" i="1" dirty="0"/>
              <a:t>.</a:t>
            </a:r>
          </a:p>
          <a:p>
            <a:pPr lvl="1">
              <a:buClr>
                <a:schemeClr val="tx1"/>
              </a:buClr>
            </a:pPr>
            <a:r>
              <a:rPr lang="en-US" i="1" dirty="0">
                <a:solidFill>
                  <a:srgbClr val="9D0505"/>
                </a:solidFill>
              </a:rPr>
              <a:t>Culture</a:t>
            </a:r>
            <a:r>
              <a:rPr lang="en-US" i="1" dirty="0"/>
              <a:t>.</a:t>
            </a:r>
            <a:endParaRPr lang="en-US" i="1" dirty="0">
              <a:solidFill>
                <a:srgbClr val="9D0505"/>
              </a:solidFill>
            </a:endParaRPr>
          </a:p>
          <a:p>
            <a:pPr lvl="1">
              <a:buClr>
                <a:schemeClr val="tx1"/>
              </a:buClr>
            </a:pPr>
            <a:r>
              <a:rPr lang="en-US" i="1" dirty="0">
                <a:solidFill>
                  <a:srgbClr val="9D0505"/>
                </a:solidFill>
              </a:rPr>
              <a:t>Other opportunities</a:t>
            </a:r>
            <a:r>
              <a:rPr lang="en-US" i="1" dirty="0"/>
              <a:t>.</a:t>
            </a:r>
            <a:endParaRPr lang="en-US" i="1" dirty="0">
              <a:solidFill>
                <a:srgbClr val="9D0505"/>
              </a:solidFill>
            </a:endParaRPr>
          </a:p>
        </p:txBody>
      </p:sp>
    </p:spTree>
    <p:extLst>
      <p:ext uri="{BB962C8B-B14F-4D97-AF65-F5344CB8AC3E}">
        <p14:creationId xmlns:p14="http://schemas.microsoft.com/office/powerpoint/2010/main" val="7821078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will you learn in this chapter?</a:t>
            </a:r>
          </a:p>
        </p:txBody>
      </p:sp>
      <p:sp>
        <p:nvSpPr>
          <p:cNvPr id="3" name="Content Placeholder 2"/>
          <p:cNvSpPr>
            <a:spLocks noGrp="1"/>
          </p:cNvSpPr>
          <p:nvPr>
            <p:ph idx="1"/>
          </p:nvPr>
        </p:nvSpPr>
        <p:spPr/>
        <p:txBody>
          <a:bodyPr>
            <a:normAutofit lnSpcReduction="10000"/>
          </a:bodyPr>
          <a:lstStyle/>
          <a:p>
            <a:r>
              <a:rPr lang="en-US" sz="2400" dirty="0"/>
              <a:t>How to define the </a:t>
            </a:r>
            <a:r>
              <a:rPr lang="en-US" sz="2400" i="1" dirty="0">
                <a:solidFill>
                  <a:srgbClr val="9D0505"/>
                </a:solidFill>
              </a:rPr>
              <a:t>factors of production </a:t>
            </a:r>
            <a:r>
              <a:rPr lang="en-US" sz="2400" dirty="0"/>
              <a:t>and their contribution to output.</a:t>
            </a:r>
          </a:p>
          <a:p>
            <a:r>
              <a:rPr lang="en-US" sz="2400" dirty="0"/>
              <a:t>How to graph demand and supply curves for a factor of production.</a:t>
            </a:r>
          </a:p>
          <a:p>
            <a:r>
              <a:rPr lang="en-US" sz="2400" dirty="0"/>
              <a:t>How to find the equilibrium price and quantity for a factor of production.</a:t>
            </a:r>
          </a:p>
          <a:p>
            <a:r>
              <a:rPr lang="en-US" sz="2400" dirty="0"/>
              <a:t>What the effects of shifts in labor supply or demand are.</a:t>
            </a:r>
          </a:p>
          <a:p>
            <a:r>
              <a:rPr lang="en-US" sz="2400" dirty="0"/>
              <a:t>How to define </a:t>
            </a:r>
            <a:r>
              <a:rPr lang="en-US" sz="2400" i="1" dirty="0">
                <a:solidFill>
                  <a:srgbClr val="9D0505"/>
                </a:solidFill>
              </a:rPr>
              <a:t>human capital</a:t>
            </a:r>
            <a:r>
              <a:rPr lang="en-US" sz="2400" dirty="0"/>
              <a:t>, and what its importance is in the labor market.</a:t>
            </a:r>
          </a:p>
          <a:p>
            <a:r>
              <a:rPr lang="en-US" sz="2400" dirty="0"/>
              <a:t>What similarities and differences exist between the markets for land and capital and the market for labor.</a:t>
            </a:r>
          </a:p>
          <a:p>
            <a:r>
              <a:rPr lang="en-US" sz="2400" dirty="0"/>
              <a:t>Why wages might rise above market equilibrium.</a:t>
            </a:r>
          </a:p>
          <a:p>
            <a:r>
              <a:rPr lang="en-US" sz="2400" dirty="0"/>
              <a:t>What causes imperfectly competitive labor markets.</a:t>
            </a:r>
          </a:p>
        </p:txBody>
      </p:sp>
    </p:spTree>
    <p:extLst>
      <p:ext uri="{BB962C8B-B14F-4D97-AF65-F5344CB8AC3E}">
        <p14:creationId xmlns:p14="http://schemas.microsoft.com/office/powerpoint/2010/main" val="1640585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 name="Line 5"/>
          <p:cNvSpPr>
            <a:spLocks noChangeShapeType="1"/>
          </p:cNvSpPr>
          <p:nvPr/>
        </p:nvSpPr>
        <p:spPr bwMode="auto">
          <a:xfrm flipV="1">
            <a:off x="1113366" y="3972997"/>
            <a:ext cx="0" cy="209867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65" name="Line 6"/>
          <p:cNvSpPr>
            <a:spLocks noChangeShapeType="1"/>
          </p:cNvSpPr>
          <p:nvPr/>
        </p:nvSpPr>
        <p:spPr bwMode="auto">
          <a:xfrm>
            <a:off x="1113366" y="6071672"/>
            <a:ext cx="314325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66" name="Freeform 7"/>
          <p:cNvSpPr>
            <a:spLocks/>
          </p:cNvSpPr>
          <p:nvPr/>
        </p:nvSpPr>
        <p:spPr bwMode="auto">
          <a:xfrm>
            <a:off x="1199091" y="4769922"/>
            <a:ext cx="3057525" cy="755650"/>
          </a:xfrm>
          <a:custGeom>
            <a:avLst/>
            <a:gdLst>
              <a:gd name="T0" fmla="*/ 0 w 1926"/>
              <a:gd name="T1" fmla="*/ 476 h 476"/>
              <a:gd name="T2" fmla="*/ 52 w 1926"/>
              <a:gd name="T3" fmla="*/ 464 h 476"/>
              <a:gd name="T4" fmla="*/ 106 w 1926"/>
              <a:gd name="T5" fmla="*/ 450 h 476"/>
              <a:gd name="T6" fmla="*/ 160 w 1926"/>
              <a:gd name="T7" fmla="*/ 438 h 476"/>
              <a:gd name="T8" fmla="*/ 214 w 1926"/>
              <a:gd name="T9" fmla="*/ 424 h 476"/>
              <a:gd name="T10" fmla="*/ 266 w 1926"/>
              <a:gd name="T11" fmla="*/ 410 h 476"/>
              <a:gd name="T12" fmla="*/ 320 w 1926"/>
              <a:gd name="T13" fmla="*/ 398 h 476"/>
              <a:gd name="T14" fmla="*/ 374 w 1926"/>
              <a:gd name="T15" fmla="*/ 384 h 476"/>
              <a:gd name="T16" fmla="*/ 428 w 1926"/>
              <a:gd name="T17" fmla="*/ 370 h 476"/>
              <a:gd name="T18" fmla="*/ 482 w 1926"/>
              <a:gd name="T19" fmla="*/ 358 h 476"/>
              <a:gd name="T20" fmla="*/ 534 w 1926"/>
              <a:gd name="T21" fmla="*/ 344 h 476"/>
              <a:gd name="T22" fmla="*/ 588 w 1926"/>
              <a:gd name="T23" fmla="*/ 332 h 476"/>
              <a:gd name="T24" fmla="*/ 642 w 1926"/>
              <a:gd name="T25" fmla="*/ 318 h 476"/>
              <a:gd name="T26" fmla="*/ 696 w 1926"/>
              <a:gd name="T27" fmla="*/ 304 h 476"/>
              <a:gd name="T28" fmla="*/ 748 w 1926"/>
              <a:gd name="T29" fmla="*/ 292 h 476"/>
              <a:gd name="T30" fmla="*/ 802 w 1926"/>
              <a:gd name="T31" fmla="*/ 278 h 476"/>
              <a:gd name="T32" fmla="*/ 856 w 1926"/>
              <a:gd name="T33" fmla="*/ 266 h 476"/>
              <a:gd name="T34" fmla="*/ 910 w 1926"/>
              <a:gd name="T35" fmla="*/ 252 h 476"/>
              <a:gd name="T36" fmla="*/ 962 w 1926"/>
              <a:gd name="T37" fmla="*/ 238 h 476"/>
              <a:gd name="T38" fmla="*/ 1016 w 1926"/>
              <a:gd name="T39" fmla="*/ 226 h 476"/>
              <a:gd name="T40" fmla="*/ 1070 w 1926"/>
              <a:gd name="T41" fmla="*/ 212 h 476"/>
              <a:gd name="T42" fmla="*/ 1124 w 1926"/>
              <a:gd name="T43" fmla="*/ 198 h 476"/>
              <a:gd name="T44" fmla="*/ 1176 w 1926"/>
              <a:gd name="T45" fmla="*/ 186 h 476"/>
              <a:gd name="T46" fmla="*/ 1230 w 1926"/>
              <a:gd name="T47" fmla="*/ 172 h 476"/>
              <a:gd name="T48" fmla="*/ 1284 w 1926"/>
              <a:gd name="T49" fmla="*/ 160 h 476"/>
              <a:gd name="T50" fmla="*/ 1338 w 1926"/>
              <a:gd name="T51" fmla="*/ 146 h 476"/>
              <a:gd name="T52" fmla="*/ 1390 w 1926"/>
              <a:gd name="T53" fmla="*/ 132 h 476"/>
              <a:gd name="T54" fmla="*/ 1444 w 1926"/>
              <a:gd name="T55" fmla="*/ 120 h 476"/>
              <a:gd name="T56" fmla="*/ 1498 w 1926"/>
              <a:gd name="T57" fmla="*/ 106 h 476"/>
              <a:gd name="T58" fmla="*/ 1552 w 1926"/>
              <a:gd name="T59" fmla="*/ 94 h 476"/>
              <a:gd name="T60" fmla="*/ 1604 w 1926"/>
              <a:gd name="T61" fmla="*/ 80 h 476"/>
              <a:gd name="T62" fmla="*/ 1658 w 1926"/>
              <a:gd name="T63" fmla="*/ 66 h 476"/>
              <a:gd name="T64" fmla="*/ 1712 w 1926"/>
              <a:gd name="T65" fmla="*/ 54 h 476"/>
              <a:gd name="T66" fmla="*/ 1766 w 1926"/>
              <a:gd name="T67" fmla="*/ 40 h 476"/>
              <a:gd name="T68" fmla="*/ 1820 w 1926"/>
              <a:gd name="T69" fmla="*/ 28 h 476"/>
              <a:gd name="T70" fmla="*/ 1872 w 1926"/>
              <a:gd name="T71" fmla="*/ 14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26" h="476">
                <a:moveTo>
                  <a:pt x="0" y="476"/>
                </a:moveTo>
                <a:lnTo>
                  <a:pt x="0" y="476"/>
                </a:lnTo>
                <a:lnTo>
                  <a:pt x="52" y="464"/>
                </a:lnTo>
                <a:lnTo>
                  <a:pt x="52" y="464"/>
                </a:lnTo>
                <a:lnTo>
                  <a:pt x="106" y="450"/>
                </a:lnTo>
                <a:lnTo>
                  <a:pt x="106" y="450"/>
                </a:lnTo>
                <a:lnTo>
                  <a:pt x="160" y="438"/>
                </a:lnTo>
                <a:lnTo>
                  <a:pt x="160" y="438"/>
                </a:lnTo>
                <a:lnTo>
                  <a:pt x="214" y="424"/>
                </a:lnTo>
                <a:lnTo>
                  <a:pt x="214" y="424"/>
                </a:lnTo>
                <a:lnTo>
                  <a:pt x="266" y="410"/>
                </a:lnTo>
                <a:lnTo>
                  <a:pt x="266" y="410"/>
                </a:lnTo>
                <a:lnTo>
                  <a:pt x="320" y="398"/>
                </a:lnTo>
                <a:lnTo>
                  <a:pt x="320" y="398"/>
                </a:lnTo>
                <a:lnTo>
                  <a:pt x="374" y="384"/>
                </a:lnTo>
                <a:lnTo>
                  <a:pt x="374" y="384"/>
                </a:lnTo>
                <a:lnTo>
                  <a:pt x="428" y="370"/>
                </a:lnTo>
                <a:lnTo>
                  <a:pt x="428" y="370"/>
                </a:lnTo>
                <a:lnTo>
                  <a:pt x="482" y="358"/>
                </a:lnTo>
                <a:lnTo>
                  <a:pt x="482" y="358"/>
                </a:lnTo>
                <a:lnTo>
                  <a:pt x="534" y="344"/>
                </a:lnTo>
                <a:lnTo>
                  <a:pt x="534" y="344"/>
                </a:lnTo>
                <a:lnTo>
                  <a:pt x="588" y="332"/>
                </a:lnTo>
                <a:lnTo>
                  <a:pt x="588" y="332"/>
                </a:lnTo>
                <a:lnTo>
                  <a:pt x="642" y="318"/>
                </a:lnTo>
                <a:lnTo>
                  <a:pt x="642" y="318"/>
                </a:lnTo>
                <a:lnTo>
                  <a:pt x="696" y="304"/>
                </a:lnTo>
                <a:lnTo>
                  <a:pt x="696" y="304"/>
                </a:lnTo>
                <a:lnTo>
                  <a:pt x="748" y="292"/>
                </a:lnTo>
                <a:lnTo>
                  <a:pt x="748" y="292"/>
                </a:lnTo>
                <a:lnTo>
                  <a:pt x="802" y="278"/>
                </a:lnTo>
                <a:lnTo>
                  <a:pt x="802" y="278"/>
                </a:lnTo>
                <a:lnTo>
                  <a:pt x="856" y="266"/>
                </a:lnTo>
                <a:lnTo>
                  <a:pt x="856" y="266"/>
                </a:lnTo>
                <a:lnTo>
                  <a:pt x="910" y="252"/>
                </a:lnTo>
                <a:lnTo>
                  <a:pt x="910" y="252"/>
                </a:lnTo>
                <a:lnTo>
                  <a:pt x="962" y="238"/>
                </a:lnTo>
                <a:lnTo>
                  <a:pt x="962" y="238"/>
                </a:lnTo>
                <a:lnTo>
                  <a:pt x="1016" y="226"/>
                </a:lnTo>
                <a:lnTo>
                  <a:pt x="1016" y="226"/>
                </a:lnTo>
                <a:lnTo>
                  <a:pt x="1070" y="212"/>
                </a:lnTo>
                <a:lnTo>
                  <a:pt x="1070" y="212"/>
                </a:lnTo>
                <a:lnTo>
                  <a:pt x="1124" y="198"/>
                </a:lnTo>
                <a:lnTo>
                  <a:pt x="1124" y="198"/>
                </a:lnTo>
                <a:lnTo>
                  <a:pt x="1176" y="186"/>
                </a:lnTo>
                <a:lnTo>
                  <a:pt x="1176" y="186"/>
                </a:lnTo>
                <a:lnTo>
                  <a:pt x="1230" y="172"/>
                </a:lnTo>
                <a:lnTo>
                  <a:pt x="1230" y="172"/>
                </a:lnTo>
                <a:lnTo>
                  <a:pt x="1284" y="160"/>
                </a:lnTo>
                <a:lnTo>
                  <a:pt x="1284" y="160"/>
                </a:lnTo>
                <a:lnTo>
                  <a:pt x="1338" y="146"/>
                </a:lnTo>
                <a:lnTo>
                  <a:pt x="1338" y="146"/>
                </a:lnTo>
                <a:lnTo>
                  <a:pt x="1390" y="132"/>
                </a:lnTo>
                <a:lnTo>
                  <a:pt x="1390" y="132"/>
                </a:lnTo>
                <a:lnTo>
                  <a:pt x="1444" y="120"/>
                </a:lnTo>
                <a:lnTo>
                  <a:pt x="1444" y="120"/>
                </a:lnTo>
                <a:lnTo>
                  <a:pt x="1498" y="106"/>
                </a:lnTo>
                <a:lnTo>
                  <a:pt x="1498" y="106"/>
                </a:lnTo>
                <a:lnTo>
                  <a:pt x="1552" y="94"/>
                </a:lnTo>
                <a:lnTo>
                  <a:pt x="1552" y="94"/>
                </a:lnTo>
                <a:lnTo>
                  <a:pt x="1604" y="80"/>
                </a:lnTo>
                <a:lnTo>
                  <a:pt x="1604" y="80"/>
                </a:lnTo>
                <a:lnTo>
                  <a:pt x="1658" y="66"/>
                </a:lnTo>
                <a:lnTo>
                  <a:pt x="1658" y="66"/>
                </a:lnTo>
                <a:lnTo>
                  <a:pt x="1712" y="54"/>
                </a:lnTo>
                <a:lnTo>
                  <a:pt x="1712" y="54"/>
                </a:lnTo>
                <a:lnTo>
                  <a:pt x="1766" y="40"/>
                </a:lnTo>
                <a:lnTo>
                  <a:pt x="1766" y="40"/>
                </a:lnTo>
                <a:lnTo>
                  <a:pt x="1820" y="28"/>
                </a:lnTo>
                <a:lnTo>
                  <a:pt x="1820" y="28"/>
                </a:lnTo>
                <a:lnTo>
                  <a:pt x="1872" y="14"/>
                </a:lnTo>
                <a:lnTo>
                  <a:pt x="1872" y="14"/>
                </a:lnTo>
                <a:lnTo>
                  <a:pt x="1926" y="0"/>
                </a:lnTo>
              </a:path>
            </a:pathLst>
          </a:custGeom>
          <a:noFill/>
          <a:ln w="38100">
            <a:solidFill>
              <a:srgbClr val="1D819E"/>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68" name="Freeform 9"/>
          <p:cNvSpPr>
            <a:spLocks/>
          </p:cNvSpPr>
          <p:nvPr/>
        </p:nvSpPr>
        <p:spPr bwMode="auto">
          <a:xfrm>
            <a:off x="1199091" y="4268272"/>
            <a:ext cx="2971800" cy="1101725"/>
          </a:xfrm>
          <a:custGeom>
            <a:avLst/>
            <a:gdLst>
              <a:gd name="T0" fmla="*/ 0 w 1872"/>
              <a:gd name="T1" fmla="*/ 0 h 694"/>
              <a:gd name="T2" fmla="*/ 52 w 1872"/>
              <a:gd name="T3" fmla="*/ 18 h 694"/>
              <a:gd name="T4" fmla="*/ 106 w 1872"/>
              <a:gd name="T5" fmla="*/ 38 h 694"/>
              <a:gd name="T6" fmla="*/ 160 w 1872"/>
              <a:gd name="T7" fmla="*/ 58 h 694"/>
              <a:gd name="T8" fmla="*/ 214 w 1872"/>
              <a:gd name="T9" fmla="*/ 78 h 694"/>
              <a:gd name="T10" fmla="*/ 266 w 1872"/>
              <a:gd name="T11" fmla="*/ 98 h 694"/>
              <a:gd name="T12" fmla="*/ 320 w 1872"/>
              <a:gd name="T13" fmla="*/ 118 h 694"/>
              <a:gd name="T14" fmla="*/ 374 w 1872"/>
              <a:gd name="T15" fmla="*/ 138 h 694"/>
              <a:gd name="T16" fmla="*/ 428 w 1872"/>
              <a:gd name="T17" fmla="*/ 158 h 694"/>
              <a:gd name="T18" fmla="*/ 482 w 1872"/>
              <a:gd name="T19" fmla="*/ 178 h 694"/>
              <a:gd name="T20" fmla="*/ 534 w 1872"/>
              <a:gd name="T21" fmla="*/ 198 h 694"/>
              <a:gd name="T22" fmla="*/ 588 w 1872"/>
              <a:gd name="T23" fmla="*/ 218 h 694"/>
              <a:gd name="T24" fmla="*/ 642 w 1872"/>
              <a:gd name="T25" fmla="*/ 238 h 694"/>
              <a:gd name="T26" fmla="*/ 696 w 1872"/>
              <a:gd name="T27" fmla="*/ 258 h 694"/>
              <a:gd name="T28" fmla="*/ 748 w 1872"/>
              <a:gd name="T29" fmla="*/ 276 h 694"/>
              <a:gd name="T30" fmla="*/ 802 w 1872"/>
              <a:gd name="T31" fmla="*/ 296 h 694"/>
              <a:gd name="T32" fmla="*/ 856 w 1872"/>
              <a:gd name="T33" fmla="*/ 316 h 694"/>
              <a:gd name="T34" fmla="*/ 910 w 1872"/>
              <a:gd name="T35" fmla="*/ 336 h 694"/>
              <a:gd name="T36" fmla="*/ 962 w 1872"/>
              <a:gd name="T37" fmla="*/ 356 h 694"/>
              <a:gd name="T38" fmla="*/ 1016 w 1872"/>
              <a:gd name="T39" fmla="*/ 376 h 694"/>
              <a:gd name="T40" fmla="*/ 1070 w 1872"/>
              <a:gd name="T41" fmla="*/ 396 h 694"/>
              <a:gd name="T42" fmla="*/ 1124 w 1872"/>
              <a:gd name="T43" fmla="*/ 416 h 694"/>
              <a:gd name="T44" fmla="*/ 1176 w 1872"/>
              <a:gd name="T45" fmla="*/ 436 h 694"/>
              <a:gd name="T46" fmla="*/ 1230 w 1872"/>
              <a:gd name="T47" fmla="*/ 456 h 694"/>
              <a:gd name="T48" fmla="*/ 1284 w 1872"/>
              <a:gd name="T49" fmla="*/ 476 h 694"/>
              <a:gd name="T50" fmla="*/ 1338 w 1872"/>
              <a:gd name="T51" fmla="*/ 496 h 694"/>
              <a:gd name="T52" fmla="*/ 1390 w 1872"/>
              <a:gd name="T53" fmla="*/ 514 h 694"/>
              <a:gd name="T54" fmla="*/ 1444 w 1872"/>
              <a:gd name="T55" fmla="*/ 534 h 694"/>
              <a:gd name="T56" fmla="*/ 1498 w 1872"/>
              <a:gd name="T57" fmla="*/ 554 h 694"/>
              <a:gd name="T58" fmla="*/ 1552 w 1872"/>
              <a:gd name="T59" fmla="*/ 574 h 694"/>
              <a:gd name="T60" fmla="*/ 1604 w 1872"/>
              <a:gd name="T61" fmla="*/ 594 h 694"/>
              <a:gd name="T62" fmla="*/ 1658 w 1872"/>
              <a:gd name="T63" fmla="*/ 614 h 694"/>
              <a:gd name="T64" fmla="*/ 1712 w 1872"/>
              <a:gd name="T65" fmla="*/ 634 h 694"/>
              <a:gd name="T66" fmla="*/ 1766 w 1872"/>
              <a:gd name="T67" fmla="*/ 654 h 694"/>
              <a:gd name="T68" fmla="*/ 1820 w 1872"/>
              <a:gd name="T69" fmla="*/ 674 h 6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872" h="694">
                <a:moveTo>
                  <a:pt x="0" y="0"/>
                </a:moveTo>
                <a:lnTo>
                  <a:pt x="0" y="0"/>
                </a:lnTo>
                <a:lnTo>
                  <a:pt x="52" y="18"/>
                </a:lnTo>
                <a:lnTo>
                  <a:pt x="52" y="18"/>
                </a:lnTo>
                <a:lnTo>
                  <a:pt x="106" y="38"/>
                </a:lnTo>
                <a:lnTo>
                  <a:pt x="106" y="38"/>
                </a:lnTo>
                <a:lnTo>
                  <a:pt x="160" y="58"/>
                </a:lnTo>
                <a:lnTo>
                  <a:pt x="160" y="58"/>
                </a:lnTo>
                <a:lnTo>
                  <a:pt x="214" y="78"/>
                </a:lnTo>
                <a:lnTo>
                  <a:pt x="214" y="78"/>
                </a:lnTo>
                <a:lnTo>
                  <a:pt x="266" y="98"/>
                </a:lnTo>
                <a:lnTo>
                  <a:pt x="266" y="98"/>
                </a:lnTo>
                <a:lnTo>
                  <a:pt x="320" y="118"/>
                </a:lnTo>
                <a:lnTo>
                  <a:pt x="320" y="118"/>
                </a:lnTo>
                <a:lnTo>
                  <a:pt x="374" y="138"/>
                </a:lnTo>
                <a:lnTo>
                  <a:pt x="374" y="138"/>
                </a:lnTo>
                <a:lnTo>
                  <a:pt x="428" y="158"/>
                </a:lnTo>
                <a:lnTo>
                  <a:pt x="428" y="158"/>
                </a:lnTo>
                <a:lnTo>
                  <a:pt x="482" y="178"/>
                </a:lnTo>
                <a:lnTo>
                  <a:pt x="482" y="178"/>
                </a:lnTo>
                <a:lnTo>
                  <a:pt x="534" y="198"/>
                </a:lnTo>
                <a:lnTo>
                  <a:pt x="534" y="198"/>
                </a:lnTo>
                <a:lnTo>
                  <a:pt x="588" y="218"/>
                </a:lnTo>
                <a:lnTo>
                  <a:pt x="588" y="218"/>
                </a:lnTo>
                <a:lnTo>
                  <a:pt x="642" y="238"/>
                </a:lnTo>
                <a:lnTo>
                  <a:pt x="642" y="238"/>
                </a:lnTo>
                <a:lnTo>
                  <a:pt x="696" y="258"/>
                </a:lnTo>
                <a:lnTo>
                  <a:pt x="696" y="258"/>
                </a:lnTo>
                <a:lnTo>
                  <a:pt x="748" y="276"/>
                </a:lnTo>
                <a:lnTo>
                  <a:pt x="748" y="276"/>
                </a:lnTo>
                <a:lnTo>
                  <a:pt x="802" y="296"/>
                </a:lnTo>
                <a:lnTo>
                  <a:pt x="802" y="296"/>
                </a:lnTo>
                <a:lnTo>
                  <a:pt x="856" y="316"/>
                </a:lnTo>
                <a:lnTo>
                  <a:pt x="856" y="316"/>
                </a:lnTo>
                <a:lnTo>
                  <a:pt x="910" y="336"/>
                </a:lnTo>
                <a:lnTo>
                  <a:pt x="910" y="336"/>
                </a:lnTo>
                <a:lnTo>
                  <a:pt x="962" y="356"/>
                </a:lnTo>
                <a:lnTo>
                  <a:pt x="962" y="356"/>
                </a:lnTo>
                <a:lnTo>
                  <a:pt x="1016" y="376"/>
                </a:lnTo>
                <a:lnTo>
                  <a:pt x="1016" y="376"/>
                </a:lnTo>
                <a:lnTo>
                  <a:pt x="1070" y="396"/>
                </a:lnTo>
                <a:lnTo>
                  <a:pt x="1070" y="396"/>
                </a:lnTo>
                <a:lnTo>
                  <a:pt x="1124" y="416"/>
                </a:lnTo>
                <a:lnTo>
                  <a:pt x="1124" y="416"/>
                </a:lnTo>
                <a:lnTo>
                  <a:pt x="1176" y="436"/>
                </a:lnTo>
                <a:lnTo>
                  <a:pt x="1176" y="436"/>
                </a:lnTo>
                <a:lnTo>
                  <a:pt x="1230" y="456"/>
                </a:lnTo>
                <a:lnTo>
                  <a:pt x="1230" y="456"/>
                </a:lnTo>
                <a:lnTo>
                  <a:pt x="1284" y="476"/>
                </a:lnTo>
                <a:lnTo>
                  <a:pt x="1284" y="476"/>
                </a:lnTo>
                <a:lnTo>
                  <a:pt x="1338" y="496"/>
                </a:lnTo>
                <a:lnTo>
                  <a:pt x="1338" y="496"/>
                </a:lnTo>
                <a:lnTo>
                  <a:pt x="1390" y="514"/>
                </a:lnTo>
                <a:lnTo>
                  <a:pt x="1390" y="514"/>
                </a:lnTo>
                <a:lnTo>
                  <a:pt x="1444" y="534"/>
                </a:lnTo>
                <a:lnTo>
                  <a:pt x="1444" y="534"/>
                </a:lnTo>
                <a:lnTo>
                  <a:pt x="1498" y="554"/>
                </a:lnTo>
                <a:lnTo>
                  <a:pt x="1498" y="554"/>
                </a:lnTo>
                <a:lnTo>
                  <a:pt x="1552" y="574"/>
                </a:lnTo>
                <a:lnTo>
                  <a:pt x="1552" y="574"/>
                </a:lnTo>
                <a:lnTo>
                  <a:pt x="1604" y="594"/>
                </a:lnTo>
                <a:lnTo>
                  <a:pt x="1604" y="594"/>
                </a:lnTo>
                <a:lnTo>
                  <a:pt x="1658" y="614"/>
                </a:lnTo>
                <a:lnTo>
                  <a:pt x="1658" y="614"/>
                </a:lnTo>
                <a:lnTo>
                  <a:pt x="1712" y="634"/>
                </a:lnTo>
                <a:lnTo>
                  <a:pt x="1712" y="634"/>
                </a:lnTo>
                <a:lnTo>
                  <a:pt x="1766" y="654"/>
                </a:lnTo>
                <a:lnTo>
                  <a:pt x="1766" y="654"/>
                </a:lnTo>
                <a:lnTo>
                  <a:pt x="1820" y="674"/>
                </a:lnTo>
                <a:lnTo>
                  <a:pt x="1820" y="674"/>
                </a:lnTo>
                <a:lnTo>
                  <a:pt x="1872" y="694"/>
                </a:lnTo>
              </a:path>
            </a:pathLst>
          </a:custGeom>
          <a:noFill/>
          <a:ln w="38100">
            <a:solidFill>
              <a:srgbClr val="D4712B"/>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71" name="Rectangle 12"/>
          <p:cNvSpPr>
            <a:spLocks noChangeArrowheads="1"/>
          </p:cNvSpPr>
          <p:nvPr/>
        </p:nvSpPr>
        <p:spPr bwMode="auto">
          <a:xfrm>
            <a:off x="626239" y="4942523"/>
            <a:ext cx="46807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20,000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75" name="Rectangle 16"/>
          <p:cNvSpPr>
            <a:spLocks noChangeArrowheads="1"/>
          </p:cNvSpPr>
          <p:nvPr/>
        </p:nvSpPr>
        <p:spPr bwMode="auto">
          <a:xfrm>
            <a:off x="626239" y="4786948"/>
            <a:ext cx="46807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23,000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79" name="Rectangle 20"/>
          <p:cNvSpPr>
            <a:spLocks noChangeArrowheads="1"/>
          </p:cNvSpPr>
          <p:nvPr/>
        </p:nvSpPr>
        <p:spPr bwMode="auto">
          <a:xfrm>
            <a:off x="1008591" y="6093897"/>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80" name="Rectangle 21"/>
          <p:cNvSpPr>
            <a:spLocks noChangeArrowheads="1"/>
          </p:cNvSpPr>
          <p:nvPr/>
        </p:nvSpPr>
        <p:spPr bwMode="auto">
          <a:xfrm>
            <a:off x="2734203" y="6097072"/>
            <a:ext cx="25487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100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82" name="Rectangle 23"/>
          <p:cNvSpPr>
            <a:spLocks noChangeArrowheads="1"/>
          </p:cNvSpPr>
          <p:nvPr/>
        </p:nvSpPr>
        <p:spPr bwMode="auto">
          <a:xfrm>
            <a:off x="3154891" y="6097072"/>
            <a:ext cx="25487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125</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84" name="Rectangle 25"/>
          <p:cNvSpPr>
            <a:spLocks noChangeArrowheads="1"/>
          </p:cNvSpPr>
          <p:nvPr/>
        </p:nvSpPr>
        <p:spPr bwMode="auto">
          <a:xfrm>
            <a:off x="759353" y="3801547"/>
            <a:ext cx="635495"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Wage ($)</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65" name="Rectangle 307"/>
          <p:cNvSpPr>
            <a:spLocks noChangeArrowheads="1"/>
          </p:cNvSpPr>
          <p:nvPr/>
        </p:nvSpPr>
        <p:spPr bwMode="auto">
          <a:xfrm>
            <a:off x="4221691" y="5338247"/>
            <a:ext cx="11060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D</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94" name="Rectangle 336"/>
          <p:cNvSpPr>
            <a:spLocks noChangeArrowheads="1"/>
          </p:cNvSpPr>
          <p:nvPr/>
        </p:nvSpPr>
        <p:spPr bwMode="auto">
          <a:xfrm>
            <a:off x="4302654" y="4706422"/>
            <a:ext cx="10259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95" name="Rectangle 337"/>
          <p:cNvSpPr>
            <a:spLocks noChangeArrowheads="1"/>
          </p:cNvSpPr>
          <p:nvPr/>
        </p:nvSpPr>
        <p:spPr bwMode="auto">
          <a:xfrm>
            <a:off x="4392378" y="4744522"/>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1</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70" name="Freeform 11"/>
          <p:cNvSpPr>
            <a:spLocks/>
          </p:cNvSpPr>
          <p:nvPr/>
        </p:nvSpPr>
        <p:spPr bwMode="auto">
          <a:xfrm>
            <a:off x="3205691" y="4998522"/>
            <a:ext cx="63500" cy="50800"/>
          </a:xfrm>
          <a:custGeom>
            <a:avLst/>
            <a:gdLst>
              <a:gd name="T0" fmla="*/ 40 w 40"/>
              <a:gd name="T1" fmla="*/ 16 h 32"/>
              <a:gd name="T2" fmla="*/ 40 w 40"/>
              <a:gd name="T3" fmla="*/ 16 h 32"/>
              <a:gd name="T4" fmla="*/ 37 w 40"/>
              <a:gd name="T5" fmla="*/ 22 h 32"/>
              <a:gd name="T6" fmla="*/ 35 w 40"/>
              <a:gd name="T7" fmla="*/ 26 h 32"/>
              <a:gd name="T8" fmla="*/ 27 w 40"/>
              <a:gd name="T9" fmla="*/ 30 h 32"/>
              <a:gd name="T10" fmla="*/ 20 w 40"/>
              <a:gd name="T11" fmla="*/ 32 h 32"/>
              <a:gd name="T12" fmla="*/ 20 w 40"/>
              <a:gd name="T13" fmla="*/ 32 h 32"/>
              <a:gd name="T14" fmla="*/ 13 w 40"/>
              <a:gd name="T15" fmla="*/ 30 h 32"/>
              <a:gd name="T16" fmla="*/ 5 w 40"/>
              <a:gd name="T17" fmla="*/ 26 h 32"/>
              <a:gd name="T18" fmla="*/ 3 w 40"/>
              <a:gd name="T19" fmla="*/ 22 h 32"/>
              <a:gd name="T20" fmla="*/ 0 w 40"/>
              <a:gd name="T21" fmla="*/ 16 h 32"/>
              <a:gd name="T22" fmla="*/ 0 w 40"/>
              <a:gd name="T23" fmla="*/ 16 h 32"/>
              <a:gd name="T24" fmla="*/ 3 w 40"/>
              <a:gd name="T25" fmla="*/ 10 h 32"/>
              <a:gd name="T26" fmla="*/ 5 w 40"/>
              <a:gd name="T27" fmla="*/ 4 h 32"/>
              <a:gd name="T28" fmla="*/ 13 w 40"/>
              <a:gd name="T29" fmla="*/ 0 h 32"/>
              <a:gd name="T30" fmla="*/ 20 w 40"/>
              <a:gd name="T31" fmla="*/ 0 h 32"/>
              <a:gd name="T32" fmla="*/ 20 w 40"/>
              <a:gd name="T33" fmla="*/ 0 h 32"/>
              <a:gd name="T34" fmla="*/ 27 w 40"/>
              <a:gd name="T35" fmla="*/ 0 h 32"/>
              <a:gd name="T36" fmla="*/ 35 w 40"/>
              <a:gd name="T37" fmla="*/ 4 h 32"/>
              <a:gd name="T38" fmla="*/ 37 w 40"/>
              <a:gd name="T39" fmla="*/ 10 h 32"/>
              <a:gd name="T40" fmla="*/ 40 w 40"/>
              <a:gd name="T41" fmla="*/ 16 h 32"/>
              <a:gd name="T42" fmla="*/ 40 w 40"/>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32">
                <a:moveTo>
                  <a:pt x="40" y="16"/>
                </a:moveTo>
                <a:lnTo>
                  <a:pt x="40" y="16"/>
                </a:lnTo>
                <a:lnTo>
                  <a:pt x="37" y="22"/>
                </a:lnTo>
                <a:lnTo>
                  <a:pt x="35" y="26"/>
                </a:lnTo>
                <a:lnTo>
                  <a:pt x="27" y="30"/>
                </a:lnTo>
                <a:lnTo>
                  <a:pt x="20" y="32"/>
                </a:lnTo>
                <a:lnTo>
                  <a:pt x="20" y="32"/>
                </a:lnTo>
                <a:lnTo>
                  <a:pt x="13" y="30"/>
                </a:lnTo>
                <a:lnTo>
                  <a:pt x="5" y="26"/>
                </a:lnTo>
                <a:lnTo>
                  <a:pt x="3" y="22"/>
                </a:lnTo>
                <a:lnTo>
                  <a:pt x="0" y="16"/>
                </a:lnTo>
                <a:lnTo>
                  <a:pt x="0" y="16"/>
                </a:lnTo>
                <a:lnTo>
                  <a:pt x="3" y="10"/>
                </a:lnTo>
                <a:lnTo>
                  <a:pt x="5" y="4"/>
                </a:lnTo>
                <a:lnTo>
                  <a:pt x="13" y="0"/>
                </a:lnTo>
                <a:lnTo>
                  <a:pt x="20" y="0"/>
                </a:lnTo>
                <a:lnTo>
                  <a:pt x="20" y="0"/>
                </a:lnTo>
                <a:lnTo>
                  <a:pt x="27" y="0"/>
                </a:lnTo>
                <a:lnTo>
                  <a:pt x="35" y="4"/>
                </a:lnTo>
                <a:lnTo>
                  <a:pt x="37" y="10"/>
                </a:lnTo>
                <a:lnTo>
                  <a:pt x="40" y="16"/>
                </a:lnTo>
                <a:lnTo>
                  <a:pt x="40"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51" name="Rectangle 451"/>
          <p:cNvSpPr>
            <a:spLocks noChangeArrowheads="1"/>
          </p:cNvSpPr>
          <p:nvPr/>
        </p:nvSpPr>
        <p:spPr bwMode="auto">
          <a:xfrm>
            <a:off x="3435878" y="4979472"/>
            <a:ext cx="10259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E</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52" name="Rectangle 452"/>
          <p:cNvSpPr>
            <a:spLocks noChangeArrowheads="1"/>
          </p:cNvSpPr>
          <p:nvPr/>
        </p:nvSpPr>
        <p:spPr bwMode="auto">
          <a:xfrm>
            <a:off x="3522427" y="5017572"/>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1</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nvGrpSpPr>
          <p:cNvPr id="5" name="Group 4"/>
          <p:cNvGrpSpPr/>
          <p:nvPr/>
        </p:nvGrpSpPr>
        <p:grpSpPr>
          <a:xfrm>
            <a:off x="1199091" y="4411147"/>
            <a:ext cx="3278246" cy="846653"/>
            <a:chOff x="877652" y="4106347"/>
            <a:chExt cx="3278246" cy="846653"/>
          </a:xfrm>
        </p:grpSpPr>
        <p:sp>
          <p:nvSpPr>
            <p:cNvPr id="49" name="Rectangle 449"/>
            <p:cNvSpPr>
              <a:spLocks noChangeArrowheads="1"/>
            </p:cNvSpPr>
            <p:nvPr/>
          </p:nvSpPr>
          <p:spPr bwMode="auto">
            <a:xfrm>
              <a:off x="3981214" y="4106347"/>
              <a:ext cx="10259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50" name="Rectangle 450"/>
            <p:cNvSpPr>
              <a:spLocks noChangeArrowheads="1"/>
            </p:cNvSpPr>
            <p:nvPr/>
          </p:nvSpPr>
          <p:spPr bwMode="auto">
            <a:xfrm>
              <a:off x="4070938" y="4144447"/>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2</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67" name="Freeform 8"/>
            <p:cNvSpPr>
              <a:spLocks/>
            </p:cNvSpPr>
            <p:nvPr/>
          </p:nvSpPr>
          <p:spPr bwMode="auto">
            <a:xfrm>
              <a:off x="877652" y="4197350"/>
              <a:ext cx="3057525" cy="755650"/>
            </a:xfrm>
            <a:custGeom>
              <a:avLst/>
              <a:gdLst>
                <a:gd name="T0" fmla="*/ 0 w 1926"/>
                <a:gd name="T1" fmla="*/ 476 h 476"/>
                <a:gd name="T2" fmla="*/ 52 w 1926"/>
                <a:gd name="T3" fmla="*/ 462 h 476"/>
                <a:gd name="T4" fmla="*/ 106 w 1926"/>
                <a:gd name="T5" fmla="*/ 448 h 476"/>
                <a:gd name="T6" fmla="*/ 160 w 1926"/>
                <a:gd name="T7" fmla="*/ 436 h 476"/>
                <a:gd name="T8" fmla="*/ 214 w 1926"/>
                <a:gd name="T9" fmla="*/ 422 h 476"/>
                <a:gd name="T10" fmla="*/ 266 w 1926"/>
                <a:gd name="T11" fmla="*/ 410 h 476"/>
                <a:gd name="T12" fmla="*/ 320 w 1926"/>
                <a:gd name="T13" fmla="*/ 396 h 476"/>
                <a:gd name="T14" fmla="*/ 374 w 1926"/>
                <a:gd name="T15" fmla="*/ 382 h 476"/>
                <a:gd name="T16" fmla="*/ 428 w 1926"/>
                <a:gd name="T17" fmla="*/ 370 h 476"/>
                <a:gd name="T18" fmla="*/ 482 w 1926"/>
                <a:gd name="T19" fmla="*/ 356 h 476"/>
                <a:gd name="T20" fmla="*/ 534 w 1926"/>
                <a:gd name="T21" fmla="*/ 344 h 476"/>
                <a:gd name="T22" fmla="*/ 588 w 1926"/>
                <a:gd name="T23" fmla="*/ 330 h 476"/>
                <a:gd name="T24" fmla="*/ 642 w 1926"/>
                <a:gd name="T25" fmla="*/ 316 h 476"/>
                <a:gd name="T26" fmla="*/ 696 w 1926"/>
                <a:gd name="T27" fmla="*/ 304 h 476"/>
                <a:gd name="T28" fmla="*/ 748 w 1926"/>
                <a:gd name="T29" fmla="*/ 290 h 476"/>
                <a:gd name="T30" fmla="*/ 802 w 1926"/>
                <a:gd name="T31" fmla="*/ 278 h 476"/>
                <a:gd name="T32" fmla="*/ 856 w 1926"/>
                <a:gd name="T33" fmla="*/ 264 h 476"/>
                <a:gd name="T34" fmla="*/ 910 w 1926"/>
                <a:gd name="T35" fmla="*/ 250 h 476"/>
                <a:gd name="T36" fmla="*/ 962 w 1926"/>
                <a:gd name="T37" fmla="*/ 238 h 476"/>
                <a:gd name="T38" fmla="*/ 1016 w 1926"/>
                <a:gd name="T39" fmla="*/ 224 h 476"/>
                <a:gd name="T40" fmla="*/ 1070 w 1926"/>
                <a:gd name="T41" fmla="*/ 210 h 476"/>
                <a:gd name="T42" fmla="*/ 1124 w 1926"/>
                <a:gd name="T43" fmla="*/ 198 h 476"/>
                <a:gd name="T44" fmla="*/ 1176 w 1926"/>
                <a:gd name="T45" fmla="*/ 184 h 476"/>
                <a:gd name="T46" fmla="*/ 1230 w 1926"/>
                <a:gd name="T47" fmla="*/ 172 h 476"/>
                <a:gd name="T48" fmla="*/ 1284 w 1926"/>
                <a:gd name="T49" fmla="*/ 158 h 476"/>
                <a:gd name="T50" fmla="*/ 1338 w 1926"/>
                <a:gd name="T51" fmla="*/ 144 h 476"/>
                <a:gd name="T52" fmla="*/ 1390 w 1926"/>
                <a:gd name="T53" fmla="*/ 132 h 476"/>
                <a:gd name="T54" fmla="*/ 1444 w 1926"/>
                <a:gd name="T55" fmla="*/ 118 h 476"/>
                <a:gd name="T56" fmla="*/ 1498 w 1926"/>
                <a:gd name="T57" fmla="*/ 106 h 476"/>
                <a:gd name="T58" fmla="*/ 1552 w 1926"/>
                <a:gd name="T59" fmla="*/ 92 h 476"/>
                <a:gd name="T60" fmla="*/ 1604 w 1926"/>
                <a:gd name="T61" fmla="*/ 78 h 476"/>
                <a:gd name="T62" fmla="*/ 1658 w 1926"/>
                <a:gd name="T63" fmla="*/ 66 h 476"/>
                <a:gd name="T64" fmla="*/ 1712 w 1926"/>
                <a:gd name="T65" fmla="*/ 52 h 476"/>
                <a:gd name="T66" fmla="*/ 1766 w 1926"/>
                <a:gd name="T67" fmla="*/ 38 h 476"/>
                <a:gd name="T68" fmla="*/ 1820 w 1926"/>
                <a:gd name="T69" fmla="*/ 26 h 476"/>
                <a:gd name="T70" fmla="*/ 1872 w 1926"/>
                <a:gd name="T71" fmla="*/ 12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26" h="476">
                  <a:moveTo>
                    <a:pt x="0" y="476"/>
                  </a:moveTo>
                  <a:lnTo>
                    <a:pt x="0" y="476"/>
                  </a:lnTo>
                  <a:lnTo>
                    <a:pt x="52" y="462"/>
                  </a:lnTo>
                  <a:lnTo>
                    <a:pt x="52" y="462"/>
                  </a:lnTo>
                  <a:lnTo>
                    <a:pt x="106" y="448"/>
                  </a:lnTo>
                  <a:lnTo>
                    <a:pt x="106" y="448"/>
                  </a:lnTo>
                  <a:lnTo>
                    <a:pt x="160" y="436"/>
                  </a:lnTo>
                  <a:lnTo>
                    <a:pt x="160" y="436"/>
                  </a:lnTo>
                  <a:lnTo>
                    <a:pt x="214" y="422"/>
                  </a:lnTo>
                  <a:lnTo>
                    <a:pt x="214" y="422"/>
                  </a:lnTo>
                  <a:lnTo>
                    <a:pt x="266" y="410"/>
                  </a:lnTo>
                  <a:lnTo>
                    <a:pt x="266" y="410"/>
                  </a:lnTo>
                  <a:lnTo>
                    <a:pt x="320" y="396"/>
                  </a:lnTo>
                  <a:lnTo>
                    <a:pt x="320" y="396"/>
                  </a:lnTo>
                  <a:lnTo>
                    <a:pt x="374" y="382"/>
                  </a:lnTo>
                  <a:lnTo>
                    <a:pt x="374" y="382"/>
                  </a:lnTo>
                  <a:lnTo>
                    <a:pt x="428" y="370"/>
                  </a:lnTo>
                  <a:lnTo>
                    <a:pt x="428" y="370"/>
                  </a:lnTo>
                  <a:lnTo>
                    <a:pt x="482" y="356"/>
                  </a:lnTo>
                  <a:lnTo>
                    <a:pt x="482" y="356"/>
                  </a:lnTo>
                  <a:lnTo>
                    <a:pt x="534" y="344"/>
                  </a:lnTo>
                  <a:lnTo>
                    <a:pt x="534" y="344"/>
                  </a:lnTo>
                  <a:lnTo>
                    <a:pt x="588" y="330"/>
                  </a:lnTo>
                  <a:lnTo>
                    <a:pt x="588" y="330"/>
                  </a:lnTo>
                  <a:lnTo>
                    <a:pt x="642" y="316"/>
                  </a:lnTo>
                  <a:lnTo>
                    <a:pt x="642" y="316"/>
                  </a:lnTo>
                  <a:lnTo>
                    <a:pt x="696" y="304"/>
                  </a:lnTo>
                  <a:lnTo>
                    <a:pt x="696" y="304"/>
                  </a:lnTo>
                  <a:lnTo>
                    <a:pt x="748" y="290"/>
                  </a:lnTo>
                  <a:lnTo>
                    <a:pt x="748" y="290"/>
                  </a:lnTo>
                  <a:lnTo>
                    <a:pt x="802" y="278"/>
                  </a:lnTo>
                  <a:lnTo>
                    <a:pt x="802" y="278"/>
                  </a:lnTo>
                  <a:lnTo>
                    <a:pt x="856" y="264"/>
                  </a:lnTo>
                  <a:lnTo>
                    <a:pt x="856" y="264"/>
                  </a:lnTo>
                  <a:lnTo>
                    <a:pt x="910" y="250"/>
                  </a:lnTo>
                  <a:lnTo>
                    <a:pt x="910" y="250"/>
                  </a:lnTo>
                  <a:lnTo>
                    <a:pt x="962" y="238"/>
                  </a:lnTo>
                  <a:lnTo>
                    <a:pt x="962" y="238"/>
                  </a:lnTo>
                  <a:lnTo>
                    <a:pt x="1016" y="224"/>
                  </a:lnTo>
                  <a:lnTo>
                    <a:pt x="1016" y="224"/>
                  </a:lnTo>
                  <a:lnTo>
                    <a:pt x="1070" y="210"/>
                  </a:lnTo>
                  <a:lnTo>
                    <a:pt x="1070" y="210"/>
                  </a:lnTo>
                  <a:lnTo>
                    <a:pt x="1124" y="198"/>
                  </a:lnTo>
                  <a:lnTo>
                    <a:pt x="1124" y="198"/>
                  </a:lnTo>
                  <a:lnTo>
                    <a:pt x="1176" y="184"/>
                  </a:lnTo>
                  <a:lnTo>
                    <a:pt x="1176" y="184"/>
                  </a:lnTo>
                  <a:lnTo>
                    <a:pt x="1230" y="172"/>
                  </a:lnTo>
                  <a:lnTo>
                    <a:pt x="1230" y="172"/>
                  </a:lnTo>
                  <a:lnTo>
                    <a:pt x="1284" y="158"/>
                  </a:lnTo>
                  <a:lnTo>
                    <a:pt x="1284" y="158"/>
                  </a:lnTo>
                  <a:lnTo>
                    <a:pt x="1338" y="144"/>
                  </a:lnTo>
                  <a:lnTo>
                    <a:pt x="1338" y="144"/>
                  </a:lnTo>
                  <a:lnTo>
                    <a:pt x="1390" y="132"/>
                  </a:lnTo>
                  <a:lnTo>
                    <a:pt x="1390" y="132"/>
                  </a:lnTo>
                  <a:lnTo>
                    <a:pt x="1444" y="118"/>
                  </a:lnTo>
                  <a:lnTo>
                    <a:pt x="1444" y="118"/>
                  </a:lnTo>
                  <a:lnTo>
                    <a:pt x="1498" y="106"/>
                  </a:lnTo>
                  <a:lnTo>
                    <a:pt x="1498" y="106"/>
                  </a:lnTo>
                  <a:lnTo>
                    <a:pt x="1552" y="92"/>
                  </a:lnTo>
                  <a:lnTo>
                    <a:pt x="1552" y="92"/>
                  </a:lnTo>
                  <a:lnTo>
                    <a:pt x="1604" y="78"/>
                  </a:lnTo>
                  <a:lnTo>
                    <a:pt x="1604" y="78"/>
                  </a:lnTo>
                  <a:lnTo>
                    <a:pt x="1658" y="66"/>
                  </a:lnTo>
                  <a:lnTo>
                    <a:pt x="1658" y="66"/>
                  </a:lnTo>
                  <a:lnTo>
                    <a:pt x="1712" y="52"/>
                  </a:lnTo>
                  <a:lnTo>
                    <a:pt x="1712" y="52"/>
                  </a:lnTo>
                  <a:lnTo>
                    <a:pt x="1766" y="38"/>
                  </a:lnTo>
                  <a:lnTo>
                    <a:pt x="1766" y="38"/>
                  </a:lnTo>
                  <a:lnTo>
                    <a:pt x="1820" y="26"/>
                  </a:lnTo>
                  <a:lnTo>
                    <a:pt x="1820" y="26"/>
                  </a:lnTo>
                  <a:lnTo>
                    <a:pt x="1872" y="12"/>
                  </a:lnTo>
                  <a:lnTo>
                    <a:pt x="1872" y="12"/>
                  </a:lnTo>
                  <a:lnTo>
                    <a:pt x="1926" y="0"/>
                  </a:lnTo>
                </a:path>
              </a:pathLst>
            </a:custGeom>
            <a:noFill/>
            <a:ln w="38100">
              <a:solidFill>
                <a:srgbClr val="94B3C6"/>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grpSp>
      <p:sp>
        <p:nvSpPr>
          <p:cNvPr id="122" name="Rectangle 264"/>
          <p:cNvSpPr>
            <a:spLocks noChangeArrowheads="1"/>
          </p:cNvSpPr>
          <p:nvPr/>
        </p:nvSpPr>
        <p:spPr bwMode="auto">
          <a:xfrm>
            <a:off x="724429" y="2735778"/>
            <a:ext cx="2097087" cy="646331"/>
          </a:xfrm>
          <a:prstGeom prst="rect">
            <a:avLst/>
          </a:prstGeom>
          <a:solidFill>
            <a:srgbClr val="C0D9C7"/>
          </a:solidFill>
          <a:ln>
            <a:noFill/>
          </a:ln>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a:ln>
                  <a:noFill/>
                </a:ln>
                <a:solidFill>
                  <a:srgbClr val="000000"/>
                </a:solidFill>
                <a:effectLst/>
                <a:latin typeface="Univers LT Std 57 Cn" charset="0"/>
                <a:cs typeface="Arial" pitchFamily="34" charset="0"/>
              </a:rPr>
              <a:t>1. An increase in border enforcement decreases</a:t>
            </a:r>
            <a:r>
              <a:rPr kumimoji="0" lang="en-US" sz="1400" b="0" i="1" u="none" strike="noStrike" cap="none" normalizeH="0" dirty="0">
                <a:ln>
                  <a:noFill/>
                </a:ln>
                <a:solidFill>
                  <a:srgbClr val="000000"/>
                </a:solidFill>
                <a:effectLst/>
                <a:latin typeface="Univers LT Std 57 Cn" charset="0"/>
                <a:cs typeface="Arial" pitchFamily="34" charset="0"/>
              </a:rPr>
              <a:t> the labor supply.</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58" name="Line 458"/>
          <p:cNvSpPr>
            <a:spLocks noChangeShapeType="1"/>
          </p:cNvSpPr>
          <p:nvPr/>
        </p:nvSpPr>
        <p:spPr bwMode="auto">
          <a:xfrm>
            <a:off x="3627966" y="4740275"/>
            <a:ext cx="355600" cy="0"/>
          </a:xfrm>
          <a:prstGeom prst="line">
            <a:avLst/>
          </a:prstGeom>
          <a:noFill/>
          <a:ln w="127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0" name="Freeform 460"/>
          <p:cNvSpPr>
            <a:spLocks/>
          </p:cNvSpPr>
          <p:nvPr/>
        </p:nvSpPr>
        <p:spPr bwMode="auto">
          <a:xfrm>
            <a:off x="3572403" y="4708525"/>
            <a:ext cx="117475" cy="69850"/>
          </a:xfrm>
          <a:custGeom>
            <a:avLst/>
            <a:gdLst>
              <a:gd name="T0" fmla="*/ 0 w 74"/>
              <a:gd name="T1" fmla="*/ 22 h 44"/>
              <a:gd name="T2" fmla="*/ 74 w 74"/>
              <a:gd name="T3" fmla="*/ 44 h 44"/>
              <a:gd name="T4" fmla="*/ 74 w 74"/>
              <a:gd name="T5" fmla="*/ 44 h 44"/>
              <a:gd name="T6" fmla="*/ 72 w 74"/>
              <a:gd name="T7" fmla="*/ 40 h 44"/>
              <a:gd name="T8" fmla="*/ 67 w 74"/>
              <a:gd name="T9" fmla="*/ 30 h 44"/>
              <a:gd name="T10" fmla="*/ 67 w 74"/>
              <a:gd name="T11" fmla="*/ 24 h 44"/>
              <a:gd name="T12" fmla="*/ 67 w 74"/>
              <a:gd name="T13" fmla="*/ 16 h 44"/>
              <a:gd name="T14" fmla="*/ 69 w 74"/>
              <a:gd name="T15" fmla="*/ 8 h 44"/>
              <a:gd name="T16" fmla="*/ 74 w 74"/>
              <a:gd name="T17" fmla="*/ 0 h 44"/>
              <a:gd name="T18" fmla="*/ 0 w 74"/>
              <a:gd name="T19" fmla="*/ 2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 h="44">
                <a:moveTo>
                  <a:pt x="0" y="22"/>
                </a:moveTo>
                <a:lnTo>
                  <a:pt x="74" y="44"/>
                </a:lnTo>
                <a:lnTo>
                  <a:pt x="74" y="44"/>
                </a:lnTo>
                <a:lnTo>
                  <a:pt x="72" y="40"/>
                </a:lnTo>
                <a:lnTo>
                  <a:pt x="67" y="30"/>
                </a:lnTo>
                <a:lnTo>
                  <a:pt x="67" y="24"/>
                </a:lnTo>
                <a:lnTo>
                  <a:pt x="67" y="16"/>
                </a:lnTo>
                <a:lnTo>
                  <a:pt x="69" y="8"/>
                </a:lnTo>
                <a:lnTo>
                  <a:pt x="74" y="0"/>
                </a:lnTo>
                <a:lnTo>
                  <a:pt x="0" y="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59" name="Freeform 459"/>
          <p:cNvSpPr>
            <a:spLocks/>
          </p:cNvSpPr>
          <p:nvPr/>
        </p:nvSpPr>
        <p:spPr bwMode="auto">
          <a:xfrm>
            <a:off x="3572403" y="4700072"/>
            <a:ext cx="117475" cy="69850"/>
          </a:xfrm>
          <a:custGeom>
            <a:avLst/>
            <a:gdLst>
              <a:gd name="T0" fmla="*/ 0 w 74"/>
              <a:gd name="T1" fmla="*/ 22 h 44"/>
              <a:gd name="T2" fmla="*/ 74 w 74"/>
              <a:gd name="T3" fmla="*/ 44 h 44"/>
              <a:gd name="T4" fmla="*/ 74 w 74"/>
              <a:gd name="T5" fmla="*/ 44 h 44"/>
              <a:gd name="T6" fmla="*/ 72 w 74"/>
              <a:gd name="T7" fmla="*/ 40 h 44"/>
              <a:gd name="T8" fmla="*/ 67 w 74"/>
              <a:gd name="T9" fmla="*/ 30 h 44"/>
              <a:gd name="T10" fmla="*/ 67 w 74"/>
              <a:gd name="T11" fmla="*/ 24 h 44"/>
              <a:gd name="T12" fmla="*/ 67 w 74"/>
              <a:gd name="T13" fmla="*/ 16 h 44"/>
              <a:gd name="T14" fmla="*/ 69 w 74"/>
              <a:gd name="T15" fmla="*/ 8 h 44"/>
              <a:gd name="T16" fmla="*/ 74 w 74"/>
              <a:gd name="T17" fmla="*/ 0 h 44"/>
              <a:gd name="T18" fmla="*/ 0 w 74"/>
              <a:gd name="T19" fmla="*/ 2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 h="44">
                <a:moveTo>
                  <a:pt x="0" y="22"/>
                </a:moveTo>
                <a:lnTo>
                  <a:pt x="74" y="44"/>
                </a:lnTo>
                <a:lnTo>
                  <a:pt x="74" y="44"/>
                </a:lnTo>
                <a:lnTo>
                  <a:pt x="72" y="40"/>
                </a:lnTo>
                <a:lnTo>
                  <a:pt x="67" y="30"/>
                </a:lnTo>
                <a:lnTo>
                  <a:pt x="67" y="24"/>
                </a:lnTo>
                <a:lnTo>
                  <a:pt x="67" y="16"/>
                </a:lnTo>
                <a:lnTo>
                  <a:pt x="69" y="8"/>
                </a:lnTo>
                <a:lnTo>
                  <a:pt x="74" y="0"/>
                </a:lnTo>
                <a:lnTo>
                  <a:pt x="0" y="2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223" name="Rectangle 365"/>
          <p:cNvSpPr>
            <a:spLocks noChangeArrowheads="1"/>
          </p:cNvSpPr>
          <p:nvPr/>
        </p:nvSpPr>
        <p:spPr bwMode="auto">
          <a:xfrm>
            <a:off x="3064639" y="2667000"/>
            <a:ext cx="1507361" cy="1508105"/>
          </a:xfrm>
          <a:prstGeom prst="rect">
            <a:avLst/>
          </a:prstGeom>
          <a:solidFill>
            <a:srgbClr val="C0D9C7"/>
          </a:solidFill>
          <a:ln>
            <a:noFill/>
          </a:ln>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a:ln>
                  <a:noFill/>
                </a:ln>
                <a:solidFill>
                  <a:srgbClr val="000000"/>
                </a:solidFill>
                <a:effectLst/>
                <a:latin typeface="Univers LT Std 57 Cn" charset="0"/>
                <a:cs typeface="Arial" pitchFamily="34" charset="0"/>
              </a:rPr>
              <a:t>2. The equilibrium point slides up along the demand curve to a higher wage and lower quantity</a:t>
            </a:r>
            <a:r>
              <a:rPr kumimoji="0" lang="en-US" sz="1400" b="0" i="1" u="none" strike="noStrike" cap="none" normalizeH="0" dirty="0">
                <a:ln>
                  <a:noFill/>
                </a:ln>
                <a:solidFill>
                  <a:srgbClr val="000000"/>
                </a:solidFill>
                <a:effectLst/>
                <a:latin typeface="Univers LT Std 57 Cn" charset="0"/>
                <a:cs typeface="Arial" pitchFamily="34" charset="0"/>
              </a:rPr>
              <a:t> of labor supplied.</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66" name="Line 308"/>
          <p:cNvSpPr>
            <a:spLocks noChangeShapeType="1"/>
          </p:cNvSpPr>
          <p:nvPr/>
        </p:nvSpPr>
        <p:spPr bwMode="auto">
          <a:xfrm>
            <a:off x="1129241" y="5023922"/>
            <a:ext cx="7778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7" name="Line 309"/>
          <p:cNvSpPr>
            <a:spLocks noChangeShapeType="1"/>
          </p:cNvSpPr>
          <p:nvPr/>
        </p:nvSpPr>
        <p:spPr bwMode="auto">
          <a:xfrm>
            <a:off x="1254654" y="5023922"/>
            <a:ext cx="7778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8" name="Line 310"/>
          <p:cNvSpPr>
            <a:spLocks noChangeShapeType="1"/>
          </p:cNvSpPr>
          <p:nvPr/>
        </p:nvSpPr>
        <p:spPr bwMode="auto">
          <a:xfrm>
            <a:off x="1380066" y="5023922"/>
            <a:ext cx="7778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9" name="Line 311"/>
          <p:cNvSpPr>
            <a:spLocks noChangeShapeType="1"/>
          </p:cNvSpPr>
          <p:nvPr/>
        </p:nvSpPr>
        <p:spPr bwMode="auto">
          <a:xfrm>
            <a:off x="1503891" y="5023922"/>
            <a:ext cx="7778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0" name="Line 312"/>
          <p:cNvSpPr>
            <a:spLocks noChangeShapeType="1"/>
          </p:cNvSpPr>
          <p:nvPr/>
        </p:nvSpPr>
        <p:spPr bwMode="auto">
          <a:xfrm>
            <a:off x="1629304" y="5023922"/>
            <a:ext cx="7778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1" name="Line 313"/>
          <p:cNvSpPr>
            <a:spLocks noChangeShapeType="1"/>
          </p:cNvSpPr>
          <p:nvPr/>
        </p:nvSpPr>
        <p:spPr bwMode="auto">
          <a:xfrm>
            <a:off x="1754716" y="5023922"/>
            <a:ext cx="7778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2" name="Line 314"/>
          <p:cNvSpPr>
            <a:spLocks noChangeShapeType="1"/>
          </p:cNvSpPr>
          <p:nvPr/>
        </p:nvSpPr>
        <p:spPr bwMode="auto">
          <a:xfrm>
            <a:off x="1878541" y="5023922"/>
            <a:ext cx="7778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3" name="Line 315"/>
          <p:cNvSpPr>
            <a:spLocks noChangeShapeType="1"/>
          </p:cNvSpPr>
          <p:nvPr/>
        </p:nvSpPr>
        <p:spPr bwMode="auto">
          <a:xfrm>
            <a:off x="2003954" y="5023922"/>
            <a:ext cx="7778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4" name="Line 316"/>
          <p:cNvSpPr>
            <a:spLocks noChangeShapeType="1"/>
          </p:cNvSpPr>
          <p:nvPr/>
        </p:nvSpPr>
        <p:spPr bwMode="auto">
          <a:xfrm>
            <a:off x="2129366" y="5023922"/>
            <a:ext cx="7778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5" name="Line 317"/>
          <p:cNvSpPr>
            <a:spLocks noChangeShapeType="1"/>
          </p:cNvSpPr>
          <p:nvPr/>
        </p:nvSpPr>
        <p:spPr bwMode="auto">
          <a:xfrm>
            <a:off x="2253191" y="5023922"/>
            <a:ext cx="7778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6" name="Line 318"/>
          <p:cNvSpPr>
            <a:spLocks noChangeShapeType="1"/>
          </p:cNvSpPr>
          <p:nvPr/>
        </p:nvSpPr>
        <p:spPr bwMode="auto">
          <a:xfrm>
            <a:off x="2378604" y="5023922"/>
            <a:ext cx="7778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7" name="Line 319"/>
          <p:cNvSpPr>
            <a:spLocks noChangeShapeType="1"/>
          </p:cNvSpPr>
          <p:nvPr/>
        </p:nvSpPr>
        <p:spPr bwMode="auto">
          <a:xfrm>
            <a:off x="2504016" y="5023922"/>
            <a:ext cx="7778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8" name="Line 320"/>
          <p:cNvSpPr>
            <a:spLocks noChangeShapeType="1"/>
          </p:cNvSpPr>
          <p:nvPr/>
        </p:nvSpPr>
        <p:spPr bwMode="auto">
          <a:xfrm>
            <a:off x="2627841" y="5023922"/>
            <a:ext cx="793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9" name="Line 321"/>
          <p:cNvSpPr>
            <a:spLocks noChangeShapeType="1"/>
          </p:cNvSpPr>
          <p:nvPr/>
        </p:nvSpPr>
        <p:spPr bwMode="auto">
          <a:xfrm>
            <a:off x="2753254" y="5023922"/>
            <a:ext cx="7778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0" name="Line 322"/>
          <p:cNvSpPr>
            <a:spLocks noChangeShapeType="1"/>
          </p:cNvSpPr>
          <p:nvPr/>
        </p:nvSpPr>
        <p:spPr bwMode="auto">
          <a:xfrm>
            <a:off x="2878666" y="5023922"/>
            <a:ext cx="7778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1" name="Line 323"/>
          <p:cNvSpPr>
            <a:spLocks noChangeShapeType="1"/>
          </p:cNvSpPr>
          <p:nvPr/>
        </p:nvSpPr>
        <p:spPr bwMode="auto">
          <a:xfrm>
            <a:off x="3002491" y="5023922"/>
            <a:ext cx="793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3" name="Line 325"/>
          <p:cNvSpPr>
            <a:spLocks noChangeShapeType="1"/>
          </p:cNvSpPr>
          <p:nvPr/>
        </p:nvSpPr>
        <p:spPr bwMode="auto">
          <a:xfrm flipV="1">
            <a:off x="3237441" y="6008172"/>
            <a:ext cx="0" cy="635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4" name="Line 326"/>
          <p:cNvSpPr>
            <a:spLocks noChangeShapeType="1"/>
          </p:cNvSpPr>
          <p:nvPr/>
        </p:nvSpPr>
        <p:spPr bwMode="auto">
          <a:xfrm flipV="1">
            <a:off x="3237441" y="5906572"/>
            <a:ext cx="0" cy="635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5" name="Line 327"/>
          <p:cNvSpPr>
            <a:spLocks noChangeShapeType="1"/>
          </p:cNvSpPr>
          <p:nvPr/>
        </p:nvSpPr>
        <p:spPr bwMode="auto">
          <a:xfrm flipV="1">
            <a:off x="3237441" y="5804972"/>
            <a:ext cx="0" cy="635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6" name="Line 328"/>
          <p:cNvSpPr>
            <a:spLocks noChangeShapeType="1"/>
          </p:cNvSpPr>
          <p:nvPr/>
        </p:nvSpPr>
        <p:spPr bwMode="auto">
          <a:xfrm flipV="1">
            <a:off x="3237441" y="5703372"/>
            <a:ext cx="0" cy="635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7" name="Line 329"/>
          <p:cNvSpPr>
            <a:spLocks noChangeShapeType="1"/>
          </p:cNvSpPr>
          <p:nvPr/>
        </p:nvSpPr>
        <p:spPr bwMode="auto">
          <a:xfrm flipV="1">
            <a:off x="3237441" y="5601772"/>
            <a:ext cx="0" cy="635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8" name="Line 330"/>
          <p:cNvSpPr>
            <a:spLocks noChangeShapeType="1"/>
          </p:cNvSpPr>
          <p:nvPr/>
        </p:nvSpPr>
        <p:spPr bwMode="auto">
          <a:xfrm flipV="1">
            <a:off x="3237441" y="5500172"/>
            <a:ext cx="0" cy="635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9" name="Line 331"/>
          <p:cNvSpPr>
            <a:spLocks noChangeShapeType="1"/>
          </p:cNvSpPr>
          <p:nvPr/>
        </p:nvSpPr>
        <p:spPr bwMode="auto">
          <a:xfrm flipV="1">
            <a:off x="3237441" y="5398572"/>
            <a:ext cx="0" cy="635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90" name="Line 332"/>
          <p:cNvSpPr>
            <a:spLocks noChangeShapeType="1"/>
          </p:cNvSpPr>
          <p:nvPr/>
        </p:nvSpPr>
        <p:spPr bwMode="auto">
          <a:xfrm flipV="1">
            <a:off x="3237441" y="5296972"/>
            <a:ext cx="0" cy="635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91" name="Line 333"/>
          <p:cNvSpPr>
            <a:spLocks noChangeShapeType="1"/>
          </p:cNvSpPr>
          <p:nvPr/>
        </p:nvSpPr>
        <p:spPr bwMode="auto">
          <a:xfrm flipV="1">
            <a:off x="3237441" y="5195372"/>
            <a:ext cx="0" cy="635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92" name="Line 334"/>
          <p:cNvSpPr>
            <a:spLocks noChangeShapeType="1"/>
          </p:cNvSpPr>
          <p:nvPr/>
        </p:nvSpPr>
        <p:spPr bwMode="auto">
          <a:xfrm flipV="1">
            <a:off x="3237441" y="5093772"/>
            <a:ext cx="0" cy="635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93" name="Line 335"/>
          <p:cNvSpPr>
            <a:spLocks noChangeShapeType="1"/>
          </p:cNvSpPr>
          <p:nvPr/>
        </p:nvSpPr>
        <p:spPr bwMode="auto">
          <a:xfrm flipV="1">
            <a:off x="3237441" y="5073650"/>
            <a:ext cx="0" cy="3175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grpSp>
        <p:nvGrpSpPr>
          <p:cNvPr id="3" name="Group 2"/>
          <p:cNvGrpSpPr/>
          <p:nvPr/>
        </p:nvGrpSpPr>
        <p:grpSpPr>
          <a:xfrm>
            <a:off x="1121304" y="4687372"/>
            <a:ext cx="1787583" cy="1358900"/>
            <a:chOff x="799865" y="4382572"/>
            <a:chExt cx="1787583" cy="1358900"/>
          </a:xfrm>
        </p:grpSpPr>
        <p:sp>
          <p:nvSpPr>
            <p:cNvPr id="269" name="Freeform 10"/>
            <p:cNvSpPr>
              <a:spLocks/>
            </p:cNvSpPr>
            <p:nvPr/>
          </p:nvSpPr>
          <p:spPr bwMode="auto">
            <a:xfrm>
              <a:off x="2458802" y="4534972"/>
              <a:ext cx="63500" cy="50800"/>
            </a:xfrm>
            <a:custGeom>
              <a:avLst/>
              <a:gdLst>
                <a:gd name="T0" fmla="*/ 40 w 40"/>
                <a:gd name="T1" fmla="*/ 16 h 32"/>
                <a:gd name="T2" fmla="*/ 40 w 40"/>
                <a:gd name="T3" fmla="*/ 16 h 32"/>
                <a:gd name="T4" fmla="*/ 40 w 40"/>
                <a:gd name="T5" fmla="*/ 22 h 32"/>
                <a:gd name="T6" fmla="*/ 35 w 40"/>
                <a:gd name="T7" fmla="*/ 28 h 32"/>
                <a:gd name="T8" fmla="*/ 27 w 40"/>
                <a:gd name="T9" fmla="*/ 30 h 32"/>
                <a:gd name="T10" fmla="*/ 20 w 40"/>
                <a:gd name="T11" fmla="*/ 32 h 32"/>
                <a:gd name="T12" fmla="*/ 20 w 40"/>
                <a:gd name="T13" fmla="*/ 32 h 32"/>
                <a:gd name="T14" fmla="*/ 13 w 40"/>
                <a:gd name="T15" fmla="*/ 30 h 32"/>
                <a:gd name="T16" fmla="*/ 8 w 40"/>
                <a:gd name="T17" fmla="*/ 28 h 32"/>
                <a:gd name="T18" fmla="*/ 3 w 40"/>
                <a:gd name="T19" fmla="*/ 22 h 32"/>
                <a:gd name="T20" fmla="*/ 0 w 40"/>
                <a:gd name="T21" fmla="*/ 16 h 32"/>
                <a:gd name="T22" fmla="*/ 0 w 40"/>
                <a:gd name="T23" fmla="*/ 16 h 32"/>
                <a:gd name="T24" fmla="*/ 3 w 40"/>
                <a:gd name="T25" fmla="*/ 10 h 32"/>
                <a:gd name="T26" fmla="*/ 8 w 40"/>
                <a:gd name="T27" fmla="*/ 4 h 32"/>
                <a:gd name="T28" fmla="*/ 13 w 40"/>
                <a:gd name="T29" fmla="*/ 2 h 32"/>
                <a:gd name="T30" fmla="*/ 20 w 40"/>
                <a:gd name="T31" fmla="*/ 0 h 32"/>
                <a:gd name="T32" fmla="*/ 20 w 40"/>
                <a:gd name="T33" fmla="*/ 0 h 32"/>
                <a:gd name="T34" fmla="*/ 27 w 40"/>
                <a:gd name="T35" fmla="*/ 2 h 32"/>
                <a:gd name="T36" fmla="*/ 35 w 40"/>
                <a:gd name="T37" fmla="*/ 4 h 32"/>
                <a:gd name="T38" fmla="*/ 40 w 40"/>
                <a:gd name="T39" fmla="*/ 10 h 32"/>
                <a:gd name="T40" fmla="*/ 40 w 40"/>
                <a:gd name="T41" fmla="*/ 16 h 32"/>
                <a:gd name="T42" fmla="*/ 40 w 40"/>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32">
                  <a:moveTo>
                    <a:pt x="40" y="16"/>
                  </a:moveTo>
                  <a:lnTo>
                    <a:pt x="40" y="16"/>
                  </a:lnTo>
                  <a:lnTo>
                    <a:pt x="40" y="22"/>
                  </a:lnTo>
                  <a:lnTo>
                    <a:pt x="35" y="28"/>
                  </a:lnTo>
                  <a:lnTo>
                    <a:pt x="27" y="30"/>
                  </a:lnTo>
                  <a:lnTo>
                    <a:pt x="20" y="32"/>
                  </a:lnTo>
                  <a:lnTo>
                    <a:pt x="20" y="32"/>
                  </a:lnTo>
                  <a:lnTo>
                    <a:pt x="13" y="30"/>
                  </a:lnTo>
                  <a:lnTo>
                    <a:pt x="8" y="28"/>
                  </a:lnTo>
                  <a:lnTo>
                    <a:pt x="3" y="22"/>
                  </a:lnTo>
                  <a:lnTo>
                    <a:pt x="0" y="16"/>
                  </a:lnTo>
                  <a:lnTo>
                    <a:pt x="0" y="16"/>
                  </a:lnTo>
                  <a:lnTo>
                    <a:pt x="3" y="10"/>
                  </a:lnTo>
                  <a:lnTo>
                    <a:pt x="8" y="4"/>
                  </a:lnTo>
                  <a:lnTo>
                    <a:pt x="13" y="2"/>
                  </a:lnTo>
                  <a:lnTo>
                    <a:pt x="20" y="0"/>
                  </a:lnTo>
                  <a:lnTo>
                    <a:pt x="20" y="0"/>
                  </a:lnTo>
                  <a:lnTo>
                    <a:pt x="27" y="2"/>
                  </a:lnTo>
                  <a:lnTo>
                    <a:pt x="35" y="4"/>
                  </a:lnTo>
                  <a:lnTo>
                    <a:pt x="40" y="10"/>
                  </a:lnTo>
                  <a:lnTo>
                    <a:pt x="40" y="16"/>
                  </a:lnTo>
                  <a:lnTo>
                    <a:pt x="40"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96" name="Line 338"/>
            <p:cNvSpPr>
              <a:spLocks noChangeShapeType="1"/>
            </p:cNvSpPr>
            <p:nvPr/>
          </p:nvSpPr>
          <p:spPr bwMode="auto">
            <a:xfrm flipH="1">
              <a:off x="2412765" y="4560372"/>
              <a:ext cx="7778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97" name="Line 339"/>
            <p:cNvSpPr>
              <a:spLocks noChangeShapeType="1"/>
            </p:cNvSpPr>
            <p:nvPr/>
          </p:nvSpPr>
          <p:spPr bwMode="auto">
            <a:xfrm flipH="1">
              <a:off x="2287352" y="4560372"/>
              <a:ext cx="7778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98" name="Line 340"/>
            <p:cNvSpPr>
              <a:spLocks noChangeShapeType="1"/>
            </p:cNvSpPr>
            <p:nvPr/>
          </p:nvSpPr>
          <p:spPr bwMode="auto">
            <a:xfrm flipH="1">
              <a:off x="2161940" y="4560372"/>
              <a:ext cx="793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99" name="Line 341"/>
            <p:cNvSpPr>
              <a:spLocks noChangeShapeType="1"/>
            </p:cNvSpPr>
            <p:nvPr/>
          </p:nvSpPr>
          <p:spPr bwMode="auto">
            <a:xfrm flipH="1">
              <a:off x="2038115" y="4560372"/>
              <a:ext cx="7778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0" name="Line 342"/>
            <p:cNvSpPr>
              <a:spLocks noChangeShapeType="1"/>
            </p:cNvSpPr>
            <p:nvPr/>
          </p:nvSpPr>
          <p:spPr bwMode="auto">
            <a:xfrm flipH="1">
              <a:off x="1912702" y="4560372"/>
              <a:ext cx="7778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1" name="Line 343"/>
            <p:cNvSpPr>
              <a:spLocks noChangeShapeType="1"/>
            </p:cNvSpPr>
            <p:nvPr/>
          </p:nvSpPr>
          <p:spPr bwMode="auto">
            <a:xfrm flipH="1">
              <a:off x="1787290" y="4560372"/>
              <a:ext cx="793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2" name="Line 344"/>
            <p:cNvSpPr>
              <a:spLocks noChangeShapeType="1"/>
            </p:cNvSpPr>
            <p:nvPr/>
          </p:nvSpPr>
          <p:spPr bwMode="auto">
            <a:xfrm flipH="1">
              <a:off x="1663465" y="4560372"/>
              <a:ext cx="7778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3" name="Line 345"/>
            <p:cNvSpPr>
              <a:spLocks noChangeShapeType="1"/>
            </p:cNvSpPr>
            <p:nvPr/>
          </p:nvSpPr>
          <p:spPr bwMode="auto">
            <a:xfrm flipH="1">
              <a:off x="1538052" y="4560372"/>
              <a:ext cx="7778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4" name="Line 346"/>
            <p:cNvSpPr>
              <a:spLocks noChangeShapeType="1"/>
            </p:cNvSpPr>
            <p:nvPr/>
          </p:nvSpPr>
          <p:spPr bwMode="auto">
            <a:xfrm flipH="1">
              <a:off x="1412640" y="4560372"/>
              <a:ext cx="7778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5" name="Line 347"/>
            <p:cNvSpPr>
              <a:spLocks noChangeShapeType="1"/>
            </p:cNvSpPr>
            <p:nvPr/>
          </p:nvSpPr>
          <p:spPr bwMode="auto">
            <a:xfrm flipH="1">
              <a:off x="1288815" y="4560372"/>
              <a:ext cx="7778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6" name="Line 348"/>
            <p:cNvSpPr>
              <a:spLocks noChangeShapeType="1"/>
            </p:cNvSpPr>
            <p:nvPr/>
          </p:nvSpPr>
          <p:spPr bwMode="auto">
            <a:xfrm flipH="1">
              <a:off x="1163402" y="4560372"/>
              <a:ext cx="7778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7" name="Line 349"/>
            <p:cNvSpPr>
              <a:spLocks noChangeShapeType="1"/>
            </p:cNvSpPr>
            <p:nvPr/>
          </p:nvSpPr>
          <p:spPr bwMode="auto">
            <a:xfrm flipH="1">
              <a:off x="1037990" y="4560372"/>
              <a:ext cx="7778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8" name="Line 350"/>
            <p:cNvSpPr>
              <a:spLocks noChangeShapeType="1"/>
            </p:cNvSpPr>
            <p:nvPr/>
          </p:nvSpPr>
          <p:spPr bwMode="auto">
            <a:xfrm flipH="1">
              <a:off x="914165" y="4560372"/>
              <a:ext cx="7778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9" name="Line 351"/>
            <p:cNvSpPr>
              <a:spLocks noChangeShapeType="1"/>
            </p:cNvSpPr>
            <p:nvPr/>
          </p:nvSpPr>
          <p:spPr bwMode="auto">
            <a:xfrm flipH="1">
              <a:off x="799865" y="4560372"/>
              <a:ext cx="666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10" name="Line 352"/>
            <p:cNvSpPr>
              <a:spLocks noChangeShapeType="1"/>
            </p:cNvSpPr>
            <p:nvPr/>
          </p:nvSpPr>
          <p:spPr bwMode="auto">
            <a:xfrm>
              <a:off x="2490552" y="4560372"/>
              <a:ext cx="0" cy="635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11" name="Line 353"/>
            <p:cNvSpPr>
              <a:spLocks noChangeShapeType="1"/>
            </p:cNvSpPr>
            <p:nvPr/>
          </p:nvSpPr>
          <p:spPr bwMode="auto">
            <a:xfrm>
              <a:off x="2490552" y="4661972"/>
              <a:ext cx="0" cy="635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12" name="Line 354"/>
            <p:cNvSpPr>
              <a:spLocks noChangeShapeType="1"/>
            </p:cNvSpPr>
            <p:nvPr/>
          </p:nvSpPr>
          <p:spPr bwMode="auto">
            <a:xfrm>
              <a:off x="2490552" y="4763572"/>
              <a:ext cx="0" cy="635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13" name="Line 355"/>
            <p:cNvSpPr>
              <a:spLocks noChangeShapeType="1"/>
            </p:cNvSpPr>
            <p:nvPr/>
          </p:nvSpPr>
          <p:spPr bwMode="auto">
            <a:xfrm>
              <a:off x="2490552" y="4865172"/>
              <a:ext cx="0" cy="635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14" name="Line 356"/>
            <p:cNvSpPr>
              <a:spLocks noChangeShapeType="1"/>
            </p:cNvSpPr>
            <p:nvPr/>
          </p:nvSpPr>
          <p:spPr bwMode="auto">
            <a:xfrm>
              <a:off x="2490552" y="4966772"/>
              <a:ext cx="0" cy="635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15" name="Line 357"/>
            <p:cNvSpPr>
              <a:spLocks noChangeShapeType="1"/>
            </p:cNvSpPr>
            <p:nvPr/>
          </p:nvSpPr>
          <p:spPr bwMode="auto">
            <a:xfrm>
              <a:off x="2490552" y="5068372"/>
              <a:ext cx="0" cy="635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16" name="Line 358"/>
            <p:cNvSpPr>
              <a:spLocks noChangeShapeType="1"/>
            </p:cNvSpPr>
            <p:nvPr/>
          </p:nvSpPr>
          <p:spPr bwMode="auto">
            <a:xfrm>
              <a:off x="2490552" y="5169972"/>
              <a:ext cx="0" cy="635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17" name="Line 359"/>
            <p:cNvSpPr>
              <a:spLocks noChangeShapeType="1"/>
            </p:cNvSpPr>
            <p:nvPr/>
          </p:nvSpPr>
          <p:spPr bwMode="auto">
            <a:xfrm>
              <a:off x="2490552" y="5271572"/>
              <a:ext cx="0" cy="635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18" name="Line 360"/>
            <p:cNvSpPr>
              <a:spLocks noChangeShapeType="1"/>
            </p:cNvSpPr>
            <p:nvPr/>
          </p:nvSpPr>
          <p:spPr bwMode="auto">
            <a:xfrm>
              <a:off x="2490552" y="5373172"/>
              <a:ext cx="0" cy="635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19" name="Line 361"/>
            <p:cNvSpPr>
              <a:spLocks noChangeShapeType="1"/>
            </p:cNvSpPr>
            <p:nvPr/>
          </p:nvSpPr>
          <p:spPr bwMode="auto">
            <a:xfrm>
              <a:off x="2490552" y="5474772"/>
              <a:ext cx="0" cy="635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20" name="Line 362"/>
            <p:cNvSpPr>
              <a:spLocks noChangeShapeType="1"/>
            </p:cNvSpPr>
            <p:nvPr/>
          </p:nvSpPr>
          <p:spPr bwMode="auto">
            <a:xfrm>
              <a:off x="2490552" y="5576372"/>
              <a:ext cx="0" cy="635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21" name="Line 363"/>
            <p:cNvSpPr>
              <a:spLocks noChangeShapeType="1"/>
            </p:cNvSpPr>
            <p:nvPr/>
          </p:nvSpPr>
          <p:spPr bwMode="auto">
            <a:xfrm>
              <a:off x="2490552" y="5677972"/>
              <a:ext cx="0" cy="635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3" name="Rectangle 453"/>
            <p:cNvSpPr>
              <a:spLocks noChangeArrowheads="1"/>
            </p:cNvSpPr>
            <p:nvPr/>
          </p:nvSpPr>
          <p:spPr bwMode="auto">
            <a:xfrm>
              <a:off x="2415939" y="4382572"/>
              <a:ext cx="10259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E</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54" name="Rectangle 454"/>
            <p:cNvSpPr>
              <a:spLocks noChangeArrowheads="1"/>
            </p:cNvSpPr>
            <p:nvPr/>
          </p:nvSpPr>
          <p:spPr bwMode="auto">
            <a:xfrm>
              <a:off x="2502488" y="4420672"/>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2</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sp>
        <p:nvSpPr>
          <p:cNvPr id="55" name="Line 455"/>
          <p:cNvSpPr>
            <a:spLocks noChangeShapeType="1"/>
          </p:cNvSpPr>
          <p:nvPr/>
        </p:nvSpPr>
        <p:spPr bwMode="auto">
          <a:xfrm>
            <a:off x="2937403" y="6008172"/>
            <a:ext cx="241300" cy="0"/>
          </a:xfrm>
          <a:prstGeom prst="line">
            <a:avLst/>
          </a:prstGeom>
          <a:noFill/>
          <a:ln w="127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6" name="Freeform 456"/>
          <p:cNvSpPr>
            <a:spLocks/>
          </p:cNvSpPr>
          <p:nvPr/>
        </p:nvSpPr>
        <p:spPr bwMode="auto">
          <a:xfrm>
            <a:off x="2881841" y="5976422"/>
            <a:ext cx="117475" cy="69850"/>
          </a:xfrm>
          <a:custGeom>
            <a:avLst/>
            <a:gdLst>
              <a:gd name="T0" fmla="*/ 0 w 74"/>
              <a:gd name="T1" fmla="*/ 22 h 44"/>
              <a:gd name="T2" fmla="*/ 74 w 74"/>
              <a:gd name="T3" fmla="*/ 44 h 44"/>
              <a:gd name="T4" fmla="*/ 74 w 74"/>
              <a:gd name="T5" fmla="*/ 44 h 44"/>
              <a:gd name="T6" fmla="*/ 71 w 74"/>
              <a:gd name="T7" fmla="*/ 42 h 44"/>
              <a:gd name="T8" fmla="*/ 69 w 74"/>
              <a:gd name="T9" fmla="*/ 32 h 44"/>
              <a:gd name="T10" fmla="*/ 67 w 74"/>
              <a:gd name="T11" fmla="*/ 24 h 44"/>
              <a:gd name="T12" fmla="*/ 67 w 74"/>
              <a:gd name="T13" fmla="*/ 18 h 44"/>
              <a:gd name="T14" fmla="*/ 69 w 74"/>
              <a:gd name="T15" fmla="*/ 10 h 44"/>
              <a:gd name="T16" fmla="*/ 74 w 74"/>
              <a:gd name="T17" fmla="*/ 0 h 44"/>
              <a:gd name="T18" fmla="*/ 0 w 74"/>
              <a:gd name="T19" fmla="*/ 2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 h="44">
                <a:moveTo>
                  <a:pt x="0" y="22"/>
                </a:moveTo>
                <a:lnTo>
                  <a:pt x="74" y="44"/>
                </a:lnTo>
                <a:lnTo>
                  <a:pt x="74" y="44"/>
                </a:lnTo>
                <a:lnTo>
                  <a:pt x="71" y="42"/>
                </a:lnTo>
                <a:lnTo>
                  <a:pt x="69" y="32"/>
                </a:lnTo>
                <a:lnTo>
                  <a:pt x="67" y="24"/>
                </a:lnTo>
                <a:lnTo>
                  <a:pt x="67" y="18"/>
                </a:lnTo>
                <a:lnTo>
                  <a:pt x="69" y="10"/>
                </a:lnTo>
                <a:lnTo>
                  <a:pt x="74" y="0"/>
                </a:lnTo>
                <a:lnTo>
                  <a:pt x="0" y="2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61" name="Line 461"/>
          <p:cNvSpPr>
            <a:spLocks noChangeShapeType="1"/>
          </p:cNvSpPr>
          <p:nvPr/>
        </p:nvSpPr>
        <p:spPr bwMode="auto">
          <a:xfrm>
            <a:off x="1222903" y="4922322"/>
            <a:ext cx="0" cy="85725"/>
          </a:xfrm>
          <a:prstGeom prst="line">
            <a:avLst/>
          </a:prstGeom>
          <a:noFill/>
          <a:ln w="127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2" name="Freeform 462"/>
          <p:cNvSpPr>
            <a:spLocks/>
          </p:cNvSpPr>
          <p:nvPr/>
        </p:nvSpPr>
        <p:spPr bwMode="auto">
          <a:xfrm>
            <a:off x="1180041" y="4877872"/>
            <a:ext cx="85725" cy="98425"/>
          </a:xfrm>
          <a:custGeom>
            <a:avLst/>
            <a:gdLst>
              <a:gd name="T0" fmla="*/ 27 w 54"/>
              <a:gd name="T1" fmla="*/ 0 h 62"/>
              <a:gd name="T2" fmla="*/ 0 w 54"/>
              <a:gd name="T3" fmla="*/ 62 h 62"/>
              <a:gd name="T4" fmla="*/ 0 w 54"/>
              <a:gd name="T5" fmla="*/ 62 h 62"/>
              <a:gd name="T6" fmla="*/ 5 w 54"/>
              <a:gd name="T7" fmla="*/ 60 h 62"/>
              <a:gd name="T8" fmla="*/ 17 w 54"/>
              <a:gd name="T9" fmla="*/ 56 h 62"/>
              <a:gd name="T10" fmla="*/ 25 w 54"/>
              <a:gd name="T11" fmla="*/ 54 h 62"/>
              <a:gd name="T12" fmla="*/ 35 w 54"/>
              <a:gd name="T13" fmla="*/ 54 h 62"/>
              <a:gd name="T14" fmla="*/ 44 w 54"/>
              <a:gd name="T15" fmla="*/ 56 h 62"/>
              <a:gd name="T16" fmla="*/ 54 w 54"/>
              <a:gd name="T17" fmla="*/ 62 h 62"/>
              <a:gd name="T18" fmla="*/ 27 w 54"/>
              <a:gd name="T19"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62">
                <a:moveTo>
                  <a:pt x="27" y="0"/>
                </a:moveTo>
                <a:lnTo>
                  <a:pt x="0" y="62"/>
                </a:lnTo>
                <a:lnTo>
                  <a:pt x="0" y="62"/>
                </a:lnTo>
                <a:lnTo>
                  <a:pt x="5" y="60"/>
                </a:lnTo>
                <a:lnTo>
                  <a:pt x="17" y="56"/>
                </a:lnTo>
                <a:lnTo>
                  <a:pt x="25" y="54"/>
                </a:lnTo>
                <a:lnTo>
                  <a:pt x="35" y="54"/>
                </a:lnTo>
                <a:lnTo>
                  <a:pt x="44" y="56"/>
                </a:lnTo>
                <a:lnTo>
                  <a:pt x="54" y="62"/>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63" name="Freeform 463"/>
          <p:cNvSpPr>
            <a:spLocks/>
          </p:cNvSpPr>
          <p:nvPr/>
        </p:nvSpPr>
        <p:spPr bwMode="auto">
          <a:xfrm>
            <a:off x="1180041" y="4877872"/>
            <a:ext cx="85725" cy="98425"/>
          </a:xfrm>
          <a:custGeom>
            <a:avLst/>
            <a:gdLst>
              <a:gd name="T0" fmla="*/ 27 w 54"/>
              <a:gd name="T1" fmla="*/ 0 h 62"/>
              <a:gd name="T2" fmla="*/ 0 w 54"/>
              <a:gd name="T3" fmla="*/ 62 h 62"/>
              <a:gd name="T4" fmla="*/ 0 w 54"/>
              <a:gd name="T5" fmla="*/ 62 h 62"/>
              <a:gd name="T6" fmla="*/ 5 w 54"/>
              <a:gd name="T7" fmla="*/ 60 h 62"/>
              <a:gd name="T8" fmla="*/ 17 w 54"/>
              <a:gd name="T9" fmla="*/ 56 h 62"/>
              <a:gd name="T10" fmla="*/ 25 w 54"/>
              <a:gd name="T11" fmla="*/ 54 h 62"/>
              <a:gd name="T12" fmla="*/ 35 w 54"/>
              <a:gd name="T13" fmla="*/ 54 h 62"/>
              <a:gd name="T14" fmla="*/ 44 w 54"/>
              <a:gd name="T15" fmla="*/ 56 h 62"/>
              <a:gd name="T16" fmla="*/ 54 w 54"/>
              <a:gd name="T17" fmla="*/ 62 h 62"/>
              <a:gd name="T18" fmla="*/ 27 w 54"/>
              <a:gd name="T19"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62">
                <a:moveTo>
                  <a:pt x="27" y="0"/>
                </a:moveTo>
                <a:lnTo>
                  <a:pt x="0" y="62"/>
                </a:lnTo>
                <a:lnTo>
                  <a:pt x="0" y="62"/>
                </a:lnTo>
                <a:lnTo>
                  <a:pt x="5" y="60"/>
                </a:lnTo>
                <a:lnTo>
                  <a:pt x="17" y="56"/>
                </a:lnTo>
                <a:lnTo>
                  <a:pt x="25" y="54"/>
                </a:lnTo>
                <a:lnTo>
                  <a:pt x="35" y="54"/>
                </a:lnTo>
                <a:lnTo>
                  <a:pt x="44" y="56"/>
                </a:lnTo>
                <a:lnTo>
                  <a:pt x="54" y="62"/>
                </a:lnTo>
                <a:lnTo>
                  <a:pt x="2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299" name="Rectangle 242"/>
          <p:cNvSpPr>
            <a:spLocks noChangeArrowheads="1"/>
          </p:cNvSpPr>
          <p:nvPr/>
        </p:nvSpPr>
        <p:spPr bwMode="auto">
          <a:xfrm>
            <a:off x="1749940" y="6292334"/>
            <a:ext cx="193161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Farm workers (thousands)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 name="1 Título"/>
          <p:cNvSpPr>
            <a:spLocks noGrp="1"/>
          </p:cNvSpPr>
          <p:nvPr>
            <p:ph type="title"/>
          </p:nvPr>
        </p:nvSpPr>
        <p:spPr/>
        <p:txBody>
          <a:bodyPr/>
          <a:lstStyle/>
          <a:p>
            <a:r>
              <a:rPr lang="en-US" dirty="0"/>
              <a:t>Shifts in labor supply and demand I</a:t>
            </a:r>
          </a:p>
        </p:txBody>
      </p:sp>
      <p:sp>
        <p:nvSpPr>
          <p:cNvPr id="4" name="3 Marcador de contenido"/>
          <p:cNvSpPr>
            <a:spLocks noGrp="1"/>
          </p:cNvSpPr>
          <p:nvPr>
            <p:ph idx="1"/>
          </p:nvPr>
        </p:nvSpPr>
        <p:spPr/>
        <p:txBody>
          <a:bodyPr>
            <a:normAutofit/>
          </a:bodyPr>
          <a:lstStyle/>
          <a:p>
            <a:r>
              <a:rPr lang="en-US" dirty="0"/>
              <a:t>Suppose that border enforcement cracks down on illegal farm workers.</a:t>
            </a:r>
          </a:p>
        </p:txBody>
      </p:sp>
      <p:sp>
        <p:nvSpPr>
          <p:cNvPr id="97" name="3 Marcador de contenido"/>
          <p:cNvSpPr txBox="1">
            <a:spLocks/>
          </p:cNvSpPr>
          <p:nvPr/>
        </p:nvSpPr>
        <p:spPr>
          <a:xfrm>
            <a:off x="4953000" y="2667000"/>
            <a:ext cx="3657600" cy="3277672"/>
          </a:xfrm>
          <a:prstGeom prst="rect">
            <a:avLst/>
          </a:prstGeom>
        </p:spPr>
        <p:txBody>
          <a:bodyPr vert="horz" lIns="91440" tIns="45720" rIns="91440" bIns="45720" rtlCol="0">
            <a:normAutofit fontScale="775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a:t>A decrease in the </a:t>
            </a:r>
            <a:r>
              <a:rPr lang="en-US" i="1" dirty="0">
                <a:solidFill>
                  <a:srgbClr val="9D0505"/>
                </a:solidFill>
              </a:rPr>
              <a:t>supply of labor</a:t>
            </a:r>
            <a:r>
              <a:rPr lang="en-US" dirty="0"/>
              <a:t> causes:</a:t>
            </a:r>
          </a:p>
          <a:p>
            <a:pPr lvl="1"/>
            <a:r>
              <a:rPr lang="en-US" dirty="0"/>
              <a:t>An increase in the </a:t>
            </a:r>
            <a:r>
              <a:rPr lang="en-US" i="1" dirty="0">
                <a:solidFill>
                  <a:srgbClr val="9D0505"/>
                </a:solidFill>
              </a:rPr>
              <a:t>wage</a:t>
            </a:r>
            <a:r>
              <a:rPr lang="en-US" dirty="0"/>
              <a:t>.</a:t>
            </a:r>
          </a:p>
          <a:p>
            <a:pPr lvl="1"/>
            <a:r>
              <a:rPr lang="en-US" dirty="0"/>
              <a:t>A decrease in the </a:t>
            </a:r>
            <a:r>
              <a:rPr lang="en-US" i="1" dirty="0">
                <a:solidFill>
                  <a:srgbClr val="9D0505"/>
                </a:solidFill>
              </a:rPr>
              <a:t>quantity of labor</a:t>
            </a:r>
            <a:r>
              <a:rPr lang="en-US" dirty="0"/>
              <a:t>.</a:t>
            </a:r>
          </a:p>
          <a:p>
            <a:r>
              <a:rPr lang="en-US" dirty="0"/>
              <a:t>This scenario has played out several times in the last half century.</a:t>
            </a:r>
          </a:p>
        </p:txBody>
      </p:sp>
    </p:spTree>
    <p:extLst>
      <p:ext uri="{BB962C8B-B14F-4D97-AF65-F5344CB8AC3E}">
        <p14:creationId xmlns:p14="http://schemas.microsoft.com/office/powerpoint/2010/main" val="12015265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8"/>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23"/>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7">
                                            <p:txEl>
                                              <p:pRg st="0" end="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97">
                                            <p:txEl>
                                              <p:pRg st="1" end="1"/>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61"/>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62"/>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75"/>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97">
                                            <p:txEl>
                                              <p:pRg st="2" end="2"/>
                                            </p:tx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97">
                                            <p:txEl>
                                              <p:pRg st="3" end="3"/>
                                            </p:txEl>
                                          </p:spTgt>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280"/>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55"/>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5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5" grpId="0"/>
      <p:bldP spid="280" grpId="0"/>
      <p:bldP spid="122" grpId="0" animBg="1"/>
      <p:bldP spid="58" grpId="0" animBg="1"/>
      <p:bldP spid="59" grpId="0" animBg="1"/>
      <p:bldP spid="223" grpId="0" animBg="1"/>
      <p:bldP spid="55" grpId="0" animBg="1"/>
      <p:bldP spid="56" grpId="0" animBg="1"/>
      <p:bldP spid="61" grpId="0" animBg="1"/>
      <p:bldP spid="6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reeform 8"/>
          <p:cNvSpPr>
            <a:spLocks/>
          </p:cNvSpPr>
          <p:nvPr/>
        </p:nvSpPr>
        <p:spPr bwMode="auto">
          <a:xfrm>
            <a:off x="855021" y="4034821"/>
            <a:ext cx="2736250" cy="1081899"/>
          </a:xfrm>
          <a:custGeom>
            <a:avLst/>
            <a:gdLst>
              <a:gd name="T0" fmla="*/ 0 w 1600"/>
              <a:gd name="T1" fmla="*/ 0 h 594"/>
              <a:gd name="T2" fmla="*/ 0 w 1600"/>
              <a:gd name="T3" fmla="*/ 0 h 594"/>
              <a:gd name="T4" fmla="*/ 52 w 1600"/>
              <a:gd name="T5" fmla="*/ 20 h 594"/>
              <a:gd name="T6" fmla="*/ 52 w 1600"/>
              <a:gd name="T7" fmla="*/ 20 h 594"/>
              <a:gd name="T8" fmla="*/ 106 w 1600"/>
              <a:gd name="T9" fmla="*/ 40 h 594"/>
              <a:gd name="T10" fmla="*/ 106 w 1600"/>
              <a:gd name="T11" fmla="*/ 40 h 594"/>
              <a:gd name="T12" fmla="*/ 160 w 1600"/>
              <a:gd name="T13" fmla="*/ 60 h 594"/>
              <a:gd name="T14" fmla="*/ 160 w 1600"/>
              <a:gd name="T15" fmla="*/ 60 h 594"/>
              <a:gd name="T16" fmla="*/ 211 w 1600"/>
              <a:gd name="T17" fmla="*/ 78 h 594"/>
              <a:gd name="T18" fmla="*/ 211 w 1600"/>
              <a:gd name="T19" fmla="*/ 78 h 594"/>
              <a:gd name="T20" fmla="*/ 266 w 1600"/>
              <a:gd name="T21" fmla="*/ 98 h 594"/>
              <a:gd name="T22" fmla="*/ 266 w 1600"/>
              <a:gd name="T23" fmla="*/ 98 h 594"/>
              <a:gd name="T24" fmla="*/ 320 w 1600"/>
              <a:gd name="T25" fmla="*/ 118 h 594"/>
              <a:gd name="T26" fmla="*/ 320 w 1600"/>
              <a:gd name="T27" fmla="*/ 118 h 594"/>
              <a:gd name="T28" fmla="*/ 374 w 1600"/>
              <a:gd name="T29" fmla="*/ 138 h 594"/>
              <a:gd name="T30" fmla="*/ 374 w 1600"/>
              <a:gd name="T31" fmla="*/ 138 h 594"/>
              <a:gd name="T32" fmla="*/ 425 w 1600"/>
              <a:gd name="T33" fmla="*/ 158 h 594"/>
              <a:gd name="T34" fmla="*/ 425 w 1600"/>
              <a:gd name="T35" fmla="*/ 158 h 594"/>
              <a:gd name="T36" fmla="*/ 479 w 1600"/>
              <a:gd name="T37" fmla="*/ 178 h 594"/>
              <a:gd name="T38" fmla="*/ 479 w 1600"/>
              <a:gd name="T39" fmla="*/ 178 h 594"/>
              <a:gd name="T40" fmla="*/ 534 w 1600"/>
              <a:gd name="T41" fmla="*/ 198 h 594"/>
              <a:gd name="T42" fmla="*/ 534 w 1600"/>
              <a:gd name="T43" fmla="*/ 198 h 594"/>
              <a:gd name="T44" fmla="*/ 585 w 1600"/>
              <a:gd name="T45" fmla="*/ 218 h 594"/>
              <a:gd name="T46" fmla="*/ 585 w 1600"/>
              <a:gd name="T47" fmla="*/ 218 h 594"/>
              <a:gd name="T48" fmla="*/ 639 w 1600"/>
              <a:gd name="T49" fmla="*/ 238 h 594"/>
              <a:gd name="T50" fmla="*/ 639 w 1600"/>
              <a:gd name="T51" fmla="*/ 238 h 594"/>
              <a:gd name="T52" fmla="*/ 693 w 1600"/>
              <a:gd name="T53" fmla="*/ 258 h 594"/>
              <a:gd name="T54" fmla="*/ 693 w 1600"/>
              <a:gd name="T55" fmla="*/ 258 h 594"/>
              <a:gd name="T56" fmla="*/ 745 w 1600"/>
              <a:gd name="T57" fmla="*/ 278 h 594"/>
              <a:gd name="T58" fmla="*/ 745 w 1600"/>
              <a:gd name="T59" fmla="*/ 278 h 594"/>
              <a:gd name="T60" fmla="*/ 799 w 1600"/>
              <a:gd name="T61" fmla="*/ 298 h 594"/>
              <a:gd name="T62" fmla="*/ 799 w 1600"/>
              <a:gd name="T63" fmla="*/ 298 h 594"/>
              <a:gd name="T64" fmla="*/ 853 w 1600"/>
              <a:gd name="T65" fmla="*/ 316 h 594"/>
              <a:gd name="T66" fmla="*/ 853 w 1600"/>
              <a:gd name="T67" fmla="*/ 316 h 594"/>
              <a:gd name="T68" fmla="*/ 907 w 1600"/>
              <a:gd name="T69" fmla="*/ 336 h 594"/>
              <a:gd name="T70" fmla="*/ 907 w 1600"/>
              <a:gd name="T71" fmla="*/ 336 h 594"/>
              <a:gd name="T72" fmla="*/ 959 w 1600"/>
              <a:gd name="T73" fmla="*/ 356 h 594"/>
              <a:gd name="T74" fmla="*/ 959 w 1600"/>
              <a:gd name="T75" fmla="*/ 356 h 594"/>
              <a:gd name="T76" fmla="*/ 1013 w 1600"/>
              <a:gd name="T77" fmla="*/ 376 h 594"/>
              <a:gd name="T78" fmla="*/ 1013 w 1600"/>
              <a:gd name="T79" fmla="*/ 376 h 594"/>
              <a:gd name="T80" fmla="*/ 1067 w 1600"/>
              <a:gd name="T81" fmla="*/ 396 h 594"/>
              <a:gd name="T82" fmla="*/ 1067 w 1600"/>
              <a:gd name="T83" fmla="*/ 396 h 594"/>
              <a:gd name="T84" fmla="*/ 1119 w 1600"/>
              <a:gd name="T85" fmla="*/ 416 h 594"/>
              <a:gd name="T86" fmla="*/ 1119 w 1600"/>
              <a:gd name="T87" fmla="*/ 416 h 594"/>
              <a:gd name="T88" fmla="*/ 1173 w 1600"/>
              <a:gd name="T89" fmla="*/ 436 h 594"/>
              <a:gd name="T90" fmla="*/ 1173 w 1600"/>
              <a:gd name="T91" fmla="*/ 436 h 594"/>
              <a:gd name="T92" fmla="*/ 1227 w 1600"/>
              <a:gd name="T93" fmla="*/ 456 h 594"/>
              <a:gd name="T94" fmla="*/ 1227 w 1600"/>
              <a:gd name="T95" fmla="*/ 456 h 594"/>
              <a:gd name="T96" fmla="*/ 1281 w 1600"/>
              <a:gd name="T97" fmla="*/ 476 h 594"/>
              <a:gd name="T98" fmla="*/ 1281 w 1600"/>
              <a:gd name="T99" fmla="*/ 476 h 594"/>
              <a:gd name="T100" fmla="*/ 1332 w 1600"/>
              <a:gd name="T101" fmla="*/ 496 h 594"/>
              <a:gd name="T102" fmla="*/ 1332 w 1600"/>
              <a:gd name="T103" fmla="*/ 496 h 594"/>
              <a:gd name="T104" fmla="*/ 1387 w 1600"/>
              <a:gd name="T105" fmla="*/ 516 h 594"/>
              <a:gd name="T106" fmla="*/ 1387 w 1600"/>
              <a:gd name="T107" fmla="*/ 516 h 594"/>
              <a:gd name="T108" fmla="*/ 1441 w 1600"/>
              <a:gd name="T109" fmla="*/ 536 h 594"/>
              <a:gd name="T110" fmla="*/ 1441 w 1600"/>
              <a:gd name="T111" fmla="*/ 536 h 594"/>
              <a:gd name="T112" fmla="*/ 1492 w 1600"/>
              <a:gd name="T113" fmla="*/ 556 h 594"/>
              <a:gd name="T114" fmla="*/ 1492 w 1600"/>
              <a:gd name="T115" fmla="*/ 556 h 594"/>
              <a:gd name="T116" fmla="*/ 1546 w 1600"/>
              <a:gd name="T117" fmla="*/ 574 h 594"/>
              <a:gd name="T118" fmla="*/ 1546 w 1600"/>
              <a:gd name="T119" fmla="*/ 574 h 594"/>
              <a:gd name="T120" fmla="*/ 1600 w 1600"/>
              <a:gd name="T121" fmla="*/ 594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00" h="594">
                <a:moveTo>
                  <a:pt x="0" y="0"/>
                </a:moveTo>
                <a:lnTo>
                  <a:pt x="0" y="0"/>
                </a:lnTo>
                <a:lnTo>
                  <a:pt x="52" y="20"/>
                </a:lnTo>
                <a:lnTo>
                  <a:pt x="52" y="20"/>
                </a:lnTo>
                <a:lnTo>
                  <a:pt x="106" y="40"/>
                </a:lnTo>
                <a:lnTo>
                  <a:pt x="106" y="40"/>
                </a:lnTo>
                <a:lnTo>
                  <a:pt x="160" y="60"/>
                </a:lnTo>
                <a:lnTo>
                  <a:pt x="160" y="60"/>
                </a:lnTo>
                <a:lnTo>
                  <a:pt x="211" y="78"/>
                </a:lnTo>
                <a:lnTo>
                  <a:pt x="211" y="78"/>
                </a:lnTo>
                <a:lnTo>
                  <a:pt x="266" y="98"/>
                </a:lnTo>
                <a:lnTo>
                  <a:pt x="266" y="98"/>
                </a:lnTo>
                <a:lnTo>
                  <a:pt x="320" y="118"/>
                </a:lnTo>
                <a:lnTo>
                  <a:pt x="320" y="118"/>
                </a:lnTo>
                <a:lnTo>
                  <a:pt x="374" y="138"/>
                </a:lnTo>
                <a:lnTo>
                  <a:pt x="374" y="138"/>
                </a:lnTo>
                <a:lnTo>
                  <a:pt x="425" y="158"/>
                </a:lnTo>
                <a:lnTo>
                  <a:pt x="425" y="158"/>
                </a:lnTo>
                <a:lnTo>
                  <a:pt x="479" y="178"/>
                </a:lnTo>
                <a:lnTo>
                  <a:pt x="479" y="178"/>
                </a:lnTo>
                <a:lnTo>
                  <a:pt x="534" y="198"/>
                </a:lnTo>
                <a:lnTo>
                  <a:pt x="534" y="198"/>
                </a:lnTo>
                <a:lnTo>
                  <a:pt x="585" y="218"/>
                </a:lnTo>
                <a:lnTo>
                  <a:pt x="585" y="218"/>
                </a:lnTo>
                <a:lnTo>
                  <a:pt x="639" y="238"/>
                </a:lnTo>
                <a:lnTo>
                  <a:pt x="639" y="238"/>
                </a:lnTo>
                <a:lnTo>
                  <a:pt x="693" y="258"/>
                </a:lnTo>
                <a:lnTo>
                  <a:pt x="693" y="258"/>
                </a:lnTo>
                <a:lnTo>
                  <a:pt x="745" y="278"/>
                </a:lnTo>
                <a:lnTo>
                  <a:pt x="745" y="278"/>
                </a:lnTo>
                <a:lnTo>
                  <a:pt x="799" y="298"/>
                </a:lnTo>
                <a:lnTo>
                  <a:pt x="799" y="298"/>
                </a:lnTo>
                <a:lnTo>
                  <a:pt x="853" y="316"/>
                </a:lnTo>
                <a:lnTo>
                  <a:pt x="853" y="316"/>
                </a:lnTo>
                <a:lnTo>
                  <a:pt x="907" y="336"/>
                </a:lnTo>
                <a:lnTo>
                  <a:pt x="907" y="336"/>
                </a:lnTo>
                <a:lnTo>
                  <a:pt x="959" y="356"/>
                </a:lnTo>
                <a:lnTo>
                  <a:pt x="959" y="356"/>
                </a:lnTo>
                <a:lnTo>
                  <a:pt x="1013" y="376"/>
                </a:lnTo>
                <a:lnTo>
                  <a:pt x="1013" y="376"/>
                </a:lnTo>
                <a:lnTo>
                  <a:pt x="1067" y="396"/>
                </a:lnTo>
                <a:lnTo>
                  <a:pt x="1067" y="396"/>
                </a:lnTo>
                <a:lnTo>
                  <a:pt x="1119" y="416"/>
                </a:lnTo>
                <a:lnTo>
                  <a:pt x="1119" y="416"/>
                </a:lnTo>
                <a:lnTo>
                  <a:pt x="1173" y="436"/>
                </a:lnTo>
                <a:lnTo>
                  <a:pt x="1173" y="436"/>
                </a:lnTo>
                <a:lnTo>
                  <a:pt x="1227" y="456"/>
                </a:lnTo>
                <a:lnTo>
                  <a:pt x="1227" y="456"/>
                </a:lnTo>
                <a:lnTo>
                  <a:pt x="1281" y="476"/>
                </a:lnTo>
                <a:lnTo>
                  <a:pt x="1281" y="476"/>
                </a:lnTo>
                <a:lnTo>
                  <a:pt x="1332" y="496"/>
                </a:lnTo>
                <a:lnTo>
                  <a:pt x="1332" y="496"/>
                </a:lnTo>
                <a:lnTo>
                  <a:pt x="1387" y="516"/>
                </a:lnTo>
                <a:lnTo>
                  <a:pt x="1387" y="516"/>
                </a:lnTo>
                <a:lnTo>
                  <a:pt x="1441" y="536"/>
                </a:lnTo>
                <a:lnTo>
                  <a:pt x="1441" y="536"/>
                </a:lnTo>
                <a:lnTo>
                  <a:pt x="1492" y="556"/>
                </a:lnTo>
                <a:lnTo>
                  <a:pt x="1492" y="556"/>
                </a:lnTo>
                <a:lnTo>
                  <a:pt x="1546" y="574"/>
                </a:lnTo>
                <a:lnTo>
                  <a:pt x="1546" y="574"/>
                </a:lnTo>
                <a:lnTo>
                  <a:pt x="1600" y="594"/>
                </a:lnTo>
              </a:path>
            </a:pathLst>
          </a:custGeom>
          <a:noFill/>
          <a:ln w="38100">
            <a:solidFill>
              <a:srgbClr val="E9AF85"/>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1" name="Rectangle 98"/>
          <p:cNvSpPr>
            <a:spLocks noChangeArrowheads="1"/>
          </p:cNvSpPr>
          <p:nvPr/>
        </p:nvSpPr>
        <p:spPr bwMode="auto">
          <a:xfrm>
            <a:off x="3659677" y="5094863"/>
            <a:ext cx="119154" cy="211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D</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02" name="Rectangle 99"/>
          <p:cNvSpPr>
            <a:spLocks noChangeArrowheads="1"/>
          </p:cNvSpPr>
          <p:nvPr/>
        </p:nvSpPr>
        <p:spPr bwMode="auto">
          <a:xfrm>
            <a:off x="3765707" y="5138576"/>
            <a:ext cx="91524" cy="211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2</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85" name="Line 182"/>
          <p:cNvSpPr>
            <a:spLocks noChangeShapeType="1"/>
          </p:cNvSpPr>
          <p:nvPr/>
        </p:nvSpPr>
        <p:spPr bwMode="auto">
          <a:xfrm>
            <a:off x="3240883" y="4930939"/>
            <a:ext cx="188117" cy="0"/>
          </a:xfrm>
          <a:prstGeom prst="line">
            <a:avLst/>
          </a:prstGeom>
          <a:noFill/>
          <a:ln w="127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6" name="Freeform 183"/>
          <p:cNvSpPr>
            <a:spLocks/>
          </p:cNvSpPr>
          <p:nvPr/>
        </p:nvSpPr>
        <p:spPr bwMode="auto">
          <a:xfrm>
            <a:off x="3181028" y="4890869"/>
            <a:ext cx="126552" cy="80141"/>
          </a:xfrm>
          <a:custGeom>
            <a:avLst/>
            <a:gdLst>
              <a:gd name="T0" fmla="*/ 0 w 74"/>
              <a:gd name="T1" fmla="*/ 22 h 44"/>
              <a:gd name="T2" fmla="*/ 74 w 74"/>
              <a:gd name="T3" fmla="*/ 44 h 44"/>
              <a:gd name="T4" fmla="*/ 74 w 74"/>
              <a:gd name="T5" fmla="*/ 44 h 44"/>
              <a:gd name="T6" fmla="*/ 71 w 74"/>
              <a:gd name="T7" fmla="*/ 40 h 44"/>
              <a:gd name="T8" fmla="*/ 67 w 74"/>
              <a:gd name="T9" fmla="*/ 30 h 44"/>
              <a:gd name="T10" fmla="*/ 67 w 74"/>
              <a:gd name="T11" fmla="*/ 24 h 44"/>
              <a:gd name="T12" fmla="*/ 67 w 74"/>
              <a:gd name="T13" fmla="*/ 16 h 44"/>
              <a:gd name="T14" fmla="*/ 69 w 74"/>
              <a:gd name="T15" fmla="*/ 8 h 44"/>
              <a:gd name="T16" fmla="*/ 74 w 74"/>
              <a:gd name="T17" fmla="*/ 0 h 44"/>
              <a:gd name="T18" fmla="*/ 0 w 74"/>
              <a:gd name="T19" fmla="*/ 2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 h="44">
                <a:moveTo>
                  <a:pt x="0" y="22"/>
                </a:moveTo>
                <a:lnTo>
                  <a:pt x="74" y="44"/>
                </a:lnTo>
                <a:lnTo>
                  <a:pt x="74" y="44"/>
                </a:lnTo>
                <a:lnTo>
                  <a:pt x="71" y="40"/>
                </a:lnTo>
                <a:lnTo>
                  <a:pt x="67" y="30"/>
                </a:lnTo>
                <a:lnTo>
                  <a:pt x="67" y="24"/>
                </a:lnTo>
                <a:lnTo>
                  <a:pt x="67" y="16"/>
                </a:lnTo>
                <a:lnTo>
                  <a:pt x="69" y="8"/>
                </a:lnTo>
                <a:lnTo>
                  <a:pt x="74" y="0"/>
                </a:lnTo>
                <a:lnTo>
                  <a:pt x="0" y="2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212" name="Rectangle 365"/>
          <p:cNvSpPr>
            <a:spLocks noChangeArrowheads="1"/>
          </p:cNvSpPr>
          <p:nvPr/>
        </p:nvSpPr>
        <p:spPr bwMode="auto">
          <a:xfrm>
            <a:off x="725049" y="2366741"/>
            <a:ext cx="1708506" cy="646331"/>
          </a:xfrm>
          <a:prstGeom prst="rect">
            <a:avLst/>
          </a:prstGeom>
          <a:solidFill>
            <a:srgbClr val="C0D9C7"/>
          </a:solidFill>
          <a:ln>
            <a:noFill/>
          </a:ln>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a:ln>
                  <a:noFill/>
                </a:ln>
                <a:solidFill>
                  <a:srgbClr val="000000"/>
                </a:solidFill>
                <a:effectLst/>
                <a:latin typeface="Univers LT Std 57 Cn" charset="0"/>
                <a:cs typeface="Arial" pitchFamily="34" charset="0"/>
              </a:rPr>
              <a:t>1. Increase use of farm</a:t>
            </a:r>
            <a:r>
              <a:rPr kumimoji="0" lang="en-US" sz="1400" b="0" i="1" u="none" strike="noStrike" cap="none" normalizeH="0" dirty="0">
                <a:ln>
                  <a:noFill/>
                </a:ln>
                <a:solidFill>
                  <a:srgbClr val="000000"/>
                </a:solidFill>
                <a:effectLst/>
                <a:latin typeface="Univers LT Std 57 Cn" charset="0"/>
                <a:cs typeface="Arial" pitchFamily="34" charset="0"/>
              </a:rPr>
              <a:t> machinery decreases the demand for labor.</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8" name="Line 5"/>
          <p:cNvSpPr>
            <a:spLocks noChangeShapeType="1"/>
          </p:cNvSpPr>
          <p:nvPr/>
        </p:nvSpPr>
        <p:spPr bwMode="auto">
          <a:xfrm flipV="1">
            <a:off x="846470" y="4257029"/>
            <a:ext cx="2736250" cy="761336"/>
          </a:xfrm>
          <a:prstGeom prst="line">
            <a:avLst/>
          </a:prstGeom>
          <a:noFill/>
          <a:ln w="38100">
            <a:solidFill>
              <a:srgbClr val="94B3C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 name="Line 6"/>
          <p:cNvSpPr>
            <a:spLocks noChangeShapeType="1"/>
          </p:cNvSpPr>
          <p:nvPr/>
        </p:nvSpPr>
        <p:spPr bwMode="auto">
          <a:xfrm flipV="1">
            <a:off x="754122" y="3521192"/>
            <a:ext cx="0" cy="2407862"/>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 name="Line 7"/>
          <p:cNvSpPr>
            <a:spLocks noChangeShapeType="1"/>
          </p:cNvSpPr>
          <p:nvPr/>
        </p:nvSpPr>
        <p:spPr bwMode="auto">
          <a:xfrm>
            <a:off x="754122" y="5929054"/>
            <a:ext cx="2828599"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2" name="Freeform 9"/>
          <p:cNvSpPr>
            <a:spLocks/>
          </p:cNvSpPr>
          <p:nvPr/>
        </p:nvSpPr>
        <p:spPr bwMode="auto">
          <a:xfrm>
            <a:off x="851600" y="3856326"/>
            <a:ext cx="2736250" cy="1085541"/>
          </a:xfrm>
          <a:custGeom>
            <a:avLst/>
            <a:gdLst>
              <a:gd name="T0" fmla="*/ 0 w 1600"/>
              <a:gd name="T1" fmla="*/ 0 h 596"/>
              <a:gd name="T2" fmla="*/ 0 w 1600"/>
              <a:gd name="T3" fmla="*/ 0 h 596"/>
              <a:gd name="T4" fmla="*/ 51 w 1600"/>
              <a:gd name="T5" fmla="*/ 20 h 596"/>
              <a:gd name="T6" fmla="*/ 51 w 1600"/>
              <a:gd name="T7" fmla="*/ 20 h 596"/>
              <a:gd name="T8" fmla="*/ 105 w 1600"/>
              <a:gd name="T9" fmla="*/ 40 h 596"/>
              <a:gd name="T10" fmla="*/ 105 w 1600"/>
              <a:gd name="T11" fmla="*/ 40 h 596"/>
              <a:gd name="T12" fmla="*/ 159 w 1600"/>
              <a:gd name="T13" fmla="*/ 60 h 596"/>
              <a:gd name="T14" fmla="*/ 159 w 1600"/>
              <a:gd name="T15" fmla="*/ 60 h 596"/>
              <a:gd name="T16" fmla="*/ 213 w 1600"/>
              <a:gd name="T17" fmla="*/ 80 h 596"/>
              <a:gd name="T18" fmla="*/ 213 w 1600"/>
              <a:gd name="T19" fmla="*/ 80 h 596"/>
              <a:gd name="T20" fmla="*/ 265 w 1600"/>
              <a:gd name="T21" fmla="*/ 100 h 596"/>
              <a:gd name="T22" fmla="*/ 265 w 1600"/>
              <a:gd name="T23" fmla="*/ 100 h 596"/>
              <a:gd name="T24" fmla="*/ 319 w 1600"/>
              <a:gd name="T25" fmla="*/ 120 h 596"/>
              <a:gd name="T26" fmla="*/ 319 w 1600"/>
              <a:gd name="T27" fmla="*/ 120 h 596"/>
              <a:gd name="T28" fmla="*/ 373 w 1600"/>
              <a:gd name="T29" fmla="*/ 138 h 596"/>
              <a:gd name="T30" fmla="*/ 373 w 1600"/>
              <a:gd name="T31" fmla="*/ 138 h 596"/>
              <a:gd name="T32" fmla="*/ 425 w 1600"/>
              <a:gd name="T33" fmla="*/ 158 h 596"/>
              <a:gd name="T34" fmla="*/ 425 w 1600"/>
              <a:gd name="T35" fmla="*/ 158 h 596"/>
              <a:gd name="T36" fmla="*/ 479 w 1600"/>
              <a:gd name="T37" fmla="*/ 178 h 596"/>
              <a:gd name="T38" fmla="*/ 479 w 1600"/>
              <a:gd name="T39" fmla="*/ 178 h 596"/>
              <a:gd name="T40" fmla="*/ 533 w 1600"/>
              <a:gd name="T41" fmla="*/ 198 h 596"/>
              <a:gd name="T42" fmla="*/ 533 w 1600"/>
              <a:gd name="T43" fmla="*/ 198 h 596"/>
              <a:gd name="T44" fmla="*/ 585 w 1600"/>
              <a:gd name="T45" fmla="*/ 218 h 596"/>
              <a:gd name="T46" fmla="*/ 585 w 1600"/>
              <a:gd name="T47" fmla="*/ 218 h 596"/>
              <a:gd name="T48" fmla="*/ 639 w 1600"/>
              <a:gd name="T49" fmla="*/ 238 h 596"/>
              <a:gd name="T50" fmla="*/ 639 w 1600"/>
              <a:gd name="T51" fmla="*/ 238 h 596"/>
              <a:gd name="T52" fmla="*/ 693 w 1600"/>
              <a:gd name="T53" fmla="*/ 258 h 596"/>
              <a:gd name="T54" fmla="*/ 693 w 1600"/>
              <a:gd name="T55" fmla="*/ 258 h 596"/>
              <a:gd name="T56" fmla="*/ 747 w 1600"/>
              <a:gd name="T57" fmla="*/ 278 h 596"/>
              <a:gd name="T58" fmla="*/ 747 w 1600"/>
              <a:gd name="T59" fmla="*/ 278 h 596"/>
              <a:gd name="T60" fmla="*/ 799 w 1600"/>
              <a:gd name="T61" fmla="*/ 298 h 596"/>
              <a:gd name="T62" fmla="*/ 799 w 1600"/>
              <a:gd name="T63" fmla="*/ 298 h 596"/>
              <a:gd name="T64" fmla="*/ 853 w 1600"/>
              <a:gd name="T65" fmla="*/ 318 h 596"/>
              <a:gd name="T66" fmla="*/ 853 w 1600"/>
              <a:gd name="T67" fmla="*/ 318 h 596"/>
              <a:gd name="T68" fmla="*/ 907 w 1600"/>
              <a:gd name="T69" fmla="*/ 338 h 596"/>
              <a:gd name="T70" fmla="*/ 907 w 1600"/>
              <a:gd name="T71" fmla="*/ 338 h 596"/>
              <a:gd name="T72" fmla="*/ 958 w 1600"/>
              <a:gd name="T73" fmla="*/ 358 h 596"/>
              <a:gd name="T74" fmla="*/ 958 w 1600"/>
              <a:gd name="T75" fmla="*/ 358 h 596"/>
              <a:gd name="T76" fmla="*/ 1012 w 1600"/>
              <a:gd name="T77" fmla="*/ 376 h 596"/>
              <a:gd name="T78" fmla="*/ 1012 w 1600"/>
              <a:gd name="T79" fmla="*/ 376 h 596"/>
              <a:gd name="T80" fmla="*/ 1066 w 1600"/>
              <a:gd name="T81" fmla="*/ 396 h 596"/>
              <a:gd name="T82" fmla="*/ 1066 w 1600"/>
              <a:gd name="T83" fmla="*/ 396 h 596"/>
              <a:gd name="T84" fmla="*/ 1121 w 1600"/>
              <a:gd name="T85" fmla="*/ 416 h 596"/>
              <a:gd name="T86" fmla="*/ 1121 w 1600"/>
              <a:gd name="T87" fmla="*/ 416 h 596"/>
              <a:gd name="T88" fmla="*/ 1172 w 1600"/>
              <a:gd name="T89" fmla="*/ 436 h 596"/>
              <a:gd name="T90" fmla="*/ 1172 w 1600"/>
              <a:gd name="T91" fmla="*/ 436 h 596"/>
              <a:gd name="T92" fmla="*/ 1226 w 1600"/>
              <a:gd name="T93" fmla="*/ 456 h 596"/>
              <a:gd name="T94" fmla="*/ 1226 w 1600"/>
              <a:gd name="T95" fmla="*/ 456 h 596"/>
              <a:gd name="T96" fmla="*/ 1280 w 1600"/>
              <a:gd name="T97" fmla="*/ 476 h 596"/>
              <a:gd name="T98" fmla="*/ 1280 w 1600"/>
              <a:gd name="T99" fmla="*/ 476 h 596"/>
              <a:gd name="T100" fmla="*/ 1332 w 1600"/>
              <a:gd name="T101" fmla="*/ 496 h 596"/>
              <a:gd name="T102" fmla="*/ 1332 w 1600"/>
              <a:gd name="T103" fmla="*/ 496 h 596"/>
              <a:gd name="T104" fmla="*/ 1386 w 1600"/>
              <a:gd name="T105" fmla="*/ 516 h 596"/>
              <a:gd name="T106" fmla="*/ 1386 w 1600"/>
              <a:gd name="T107" fmla="*/ 516 h 596"/>
              <a:gd name="T108" fmla="*/ 1440 w 1600"/>
              <a:gd name="T109" fmla="*/ 536 h 596"/>
              <a:gd name="T110" fmla="*/ 1440 w 1600"/>
              <a:gd name="T111" fmla="*/ 536 h 596"/>
              <a:gd name="T112" fmla="*/ 1492 w 1600"/>
              <a:gd name="T113" fmla="*/ 556 h 596"/>
              <a:gd name="T114" fmla="*/ 1492 w 1600"/>
              <a:gd name="T115" fmla="*/ 556 h 596"/>
              <a:gd name="T116" fmla="*/ 1546 w 1600"/>
              <a:gd name="T117" fmla="*/ 576 h 596"/>
              <a:gd name="T118" fmla="*/ 1546 w 1600"/>
              <a:gd name="T119" fmla="*/ 576 h 596"/>
              <a:gd name="T120" fmla="*/ 1600 w 1600"/>
              <a:gd name="T121" fmla="*/ 596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00" h="596">
                <a:moveTo>
                  <a:pt x="0" y="0"/>
                </a:moveTo>
                <a:lnTo>
                  <a:pt x="0" y="0"/>
                </a:lnTo>
                <a:lnTo>
                  <a:pt x="51" y="20"/>
                </a:lnTo>
                <a:lnTo>
                  <a:pt x="51" y="20"/>
                </a:lnTo>
                <a:lnTo>
                  <a:pt x="105" y="40"/>
                </a:lnTo>
                <a:lnTo>
                  <a:pt x="105" y="40"/>
                </a:lnTo>
                <a:lnTo>
                  <a:pt x="159" y="60"/>
                </a:lnTo>
                <a:lnTo>
                  <a:pt x="159" y="60"/>
                </a:lnTo>
                <a:lnTo>
                  <a:pt x="213" y="80"/>
                </a:lnTo>
                <a:lnTo>
                  <a:pt x="213" y="80"/>
                </a:lnTo>
                <a:lnTo>
                  <a:pt x="265" y="100"/>
                </a:lnTo>
                <a:lnTo>
                  <a:pt x="265" y="100"/>
                </a:lnTo>
                <a:lnTo>
                  <a:pt x="319" y="120"/>
                </a:lnTo>
                <a:lnTo>
                  <a:pt x="319" y="120"/>
                </a:lnTo>
                <a:lnTo>
                  <a:pt x="373" y="138"/>
                </a:lnTo>
                <a:lnTo>
                  <a:pt x="373" y="138"/>
                </a:lnTo>
                <a:lnTo>
                  <a:pt x="425" y="158"/>
                </a:lnTo>
                <a:lnTo>
                  <a:pt x="425" y="158"/>
                </a:lnTo>
                <a:lnTo>
                  <a:pt x="479" y="178"/>
                </a:lnTo>
                <a:lnTo>
                  <a:pt x="479" y="178"/>
                </a:lnTo>
                <a:lnTo>
                  <a:pt x="533" y="198"/>
                </a:lnTo>
                <a:lnTo>
                  <a:pt x="533" y="198"/>
                </a:lnTo>
                <a:lnTo>
                  <a:pt x="585" y="218"/>
                </a:lnTo>
                <a:lnTo>
                  <a:pt x="585" y="218"/>
                </a:lnTo>
                <a:lnTo>
                  <a:pt x="639" y="238"/>
                </a:lnTo>
                <a:lnTo>
                  <a:pt x="639" y="238"/>
                </a:lnTo>
                <a:lnTo>
                  <a:pt x="693" y="258"/>
                </a:lnTo>
                <a:lnTo>
                  <a:pt x="693" y="258"/>
                </a:lnTo>
                <a:lnTo>
                  <a:pt x="747" y="278"/>
                </a:lnTo>
                <a:lnTo>
                  <a:pt x="747" y="278"/>
                </a:lnTo>
                <a:lnTo>
                  <a:pt x="799" y="298"/>
                </a:lnTo>
                <a:lnTo>
                  <a:pt x="799" y="298"/>
                </a:lnTo>
                <a:lnTo>
                  <a:pt x="853" y="318"/>
                </a:lnTo>
                <a:lnTo>
                  <a:pt x="853" y="318"/>
                </a:lnTo>
                <a:lnTo>
                  <a:pt x="907" y="338"/>
                </a:lnTo>
                <a:lnTo>
                  <a:pt x="907" y="338"/>
                </a:lnTo>
                <a:lnTo>
                  <a:pt x="958" y="358"/>
                </a:lnTo>
                <a:lnTo>
                  <a:pt x="958" y="358"/>
                </a:lnTo>
                <a:lnTo>
                  <a:pt x="1012" y="376"/>
                </a:lnTo>
                <a:lnTo>
                  <a:pt x="1012" y="376"/>
                </a:lnTo>
                <a:lnTo>
                  <a:pt x="1066" y="396"/>
                </a:lnTo>
                <a:lnTo>
                  <a:pt x="1066" y="396"/>
                </a:lnTo>
                <a:lnTo>
                  <a:pt x="1121" y="416"/>
                </a:lnTo>
                <a:lnTo>
                  <a:pt x="1121" y="416"/>
                </a:lnTo>
                <a:lnTo>
                  <a:pt x="1172" y="436"/>
                </a:lnTo>
                <a:lnTo>
                  <a:pt x="1172" y="436"/>
                </a:lnTo>
                <a:lnTo>
                  <a:pt x="1226" y="456"/>
                </a:lnTo>
                <a:lnTo>
                  <a:pt x="1226" y="456"/>
                </a:lnTo>
                <a:lnTo>
                  <a:pt x="1280" y="476"/>
                </a:lnTo>
                <a:lnTo>
                  <a:pt x="1280" y="476"/>
                </a:lnTo>
                <a:lnTo>
                  <a:pt x="1332" y="496"/>
                </a:lnTo>
                <a:lnTo>
                  <a:pt x="1332" y="496"/>
                </a:lnTo>
                <a:lnTo>
                  <a:pt x="1386" y="516"/>
                </a:lnTo>
                <a:lnTo>
                  <a:pt x="1386" y="516"/>
                </a:lnTo>
                <a:lnTo>
                  <a:pt x="1440" y="536"/>
                </a:lnTo>
                <a:lnTo>
                  <a:pt x="1440" y="536"/>
                </a:lnTo>
                <a:lnTo>
                  <a:pt x="1492" y="556"/>
                </a:lnTo>
                <a:lnTo>
                  <a:pt x="1492" y="556"/>
                </a:lnTo>
                <a:lnTo>
                  <a:pt x="1546" y="576"/>
                </a:lnTo>
                <a:lnTo>
                  <a:pt x="1546" y="576"/>
                </a:lnTo>
                <a:lnTo>
                  <a:pt x="1600" y="596"/>
                </a:lnTo>
              </a:path>
            </a:pathLst>
          </a:custGeom>
          <a:noFill/>
          <a:ln w="38100">
            <a:solidFill>
              <a:srgbClr val="D4712B"/>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5" name="Rectangle 22"/>
          <p:cNvSpPr>
            <a:spLocks noChangeArrowheads="1"/>
          </p:cNvSpPr>
          <p:nvPr/>
        </p:nvSpPr>
        <p:spPr bwMode="auto">
          <a:xfrm>
            <a:off x="627570" y="5950911"/>
            <a:ext cx="91524" cy="211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6" name="Rectangle 23"/>
          <p:cNvSpPr>
            <a:spLocks noChangeArrowheads="1"/>
          </p:cNvSpPr>
          <p:nvPr/>
        </p:nvSpPr>
        <p:spPr bwMode="auto">
          <a:xfrm>
            <a:off x="2250508" y="5950911"/>
            <a:ext cx="183047" cy="211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85</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8" name="Rectangle 25"/>
          <p:cNvSpPr>
            <a:spLocks noChangeArrowheads="1"/>
          </p:cNvSpPr>
          <p:nvPr/>
        </p:nvSpPr>
        <p:spPr bwMode="auto">
          <a:xfrm>
            <a:off x="2481380" y="5950911"/>
            <a:ext cx="274571" cy="211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100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45" name="Rectangle 42"/>
          <p:cNvSpPr>
            <a:spLocks noChangeArrowheads="1"/>
          </p:cNvSpPr>
          <p:nvPr/>
        </p:nvSpPr>
        <p:spPr bwMode="auto">
          <a:xfrm>
            <a:off x="3659677" y="4890869"/>
            <a:ext cx="119154" cy="211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D</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46" name="Rectangle 43"/>
          <p:cNvSpPr>
            <a:spLocks noChangeArrowheads="1"/>
          </p:cNvSpPr>
          <p:nvPr/>
        </p:nvSpPr>
        <p:spPr bwMode="auto">
          <a:xfrm>
            <a:off x="3765707" y="4934582"/>
            <a:ext cx="91524" cy="211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1</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97" name="Rectangle 94"/>
          <p:cNvSpPr>
            <a:spLocks noChangeArrowheads="1"/>
          </p:cNvSpPr>
          <p:nvPr/>
        </p:nvSpPr>
        <p:spPr bwMode="auto">
          <a:xfrm>
            <a:off x="3659677" y="4169603"/>
            <a:ext cx="110519" cy="211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98" name="Rectangle 95"/>
          <p:cNvSpPr>
            <a:spLocks noChangeArrowheads="1"/>
          </p:cNvSpPr>
          <p:nvPr/>
        </p:nvSpPr>
        <p:spPr bwMode="auto">
          <a:xfrm>
            <a:off x="3757157" y="4213316"/>
            <a:ext cx="91524" cy="211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2</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4" name="Freeform 11"/>
          <p:cNvSpPr>
            <a:spLocks/>
          </p:cNvSpPr>
          <p:nvPr/>
        </p:nvSpPr>
        <p:spPr bwMode="auto">
          <a:xfrm>
            <a:off x="2541235" y="4508379"/>
            <a:ext cx="66697" cy="58284"/>
          </a:xfrm>
          <a:custGeom>
            <a:avLst/>
            <a:gdLst>
              <a:gd name="T0" fmla="*/ 39 w 39"/>
              <a:gd name="T1" fmla="*/ 16 h 32"/>
              <a:gd name="T2" fmla="*/ 39 w 39"/>
              <a:gd name="T3" fmla="*/ 16 h 32"/>
              <a:gd name="T4" fmla="*/ 37 w 39"/>
              <a:gd name="T5" fmla="*/ 22 h 32"/>
              <a:gd name="T6" fmla="*/ 32 w 39"/>
              <a:gd name="T7" fmla="*/ 28 h 32"/>
              <a:gd name="T8" fmla="*/ 27 w 39"/>
              <a:gd name="T9" fmla="*/ 32 h 32"/>
              <a:gd name="T10" fmla="*/ 19 w 39"/>
              <a:gd name="T11" fmla="*/ 32 h 32"/>
              <a:gd name="T12" fmla="*/ 19 w 39"/>
              <a:gd name="T13" fmla="*/ 32 h 32"/>
              <a:gd name="T14" fmla="*/ 10 w 39"/>
              <a:gd name="T15" fmla="*/ 32 h 32"/>
              <a:gd name="T16" fmla="*/ 5 w 39"/>
              <a:gd name="T17" fmla="*/ 28 h 32"/>
              <a:gd name="T18" fmla="*/ 0 w 39"/>
              <a:gd name="T19" fmla="*/ 22 h 32"/>
              <a:gd name="T20" fmla="*/ 0 w 39"/>
              <a:gd name="T21" fmla="*/ 16 h 32"/>
              <a:gd name="T22" fmla="*/ 0 w 39"/>
              <a:gd name="T23" fmla="*/ 16 h 32"/>
              <a:gd name="T24" fmla="*/ 0 w 39"/>
              <a:gd name="T25" fmla="*/ 10 h 32"/>
              <a:gd name="T26" fmla="*/ 5 w 39"/>
              <a:gd name="T27" fmla="*/ 6 h 32"/>
              <a:gd name="T28" fmla="*/ 10 w 39"/>
              <a:gd name="T29" fmla="*/ 2 h 32"/>
              <a:gd name="T30" fmla="*/ 19 w 39"/>
              <a:gd name="T31" fmla="*/ 0 h 32"/>
              <a:gd name="T32" fmla="*/ 19 w 39"/>
              <a:gd name="T33" fmla="*/ 0 h 32"/>
              <a:gd name="T34" fmla="*/ 27 w 39"/>
              <a:gd name="T35" fmla="*/ 2 h 32"/>
              <a:gd name="T36" fmla="*/ 32 w 39"/>
              <a:gd name="T37" fmla="*/ 6 h 32"/>
              <a:gd name="T38" fmla="*/ 37 w 39"/>
              <a:gd name="T39" fmla="*/ 10 h 32"/>
              <a:gd name="T40" fmla="*/ 39 w 39"/>
              <a:gd name="T41" fmla="*/ 16 h 32"/>
              <a:gd name="T42" fmla="*/ 39 w 39"/>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9" h="32">
                <a:moveTo>
                  <a:pt x="39" y="16"/>
                </a:moveTo>
                <a:lnTo>
                  <a:pt x="39" y="16"/>
                </a:lnTo>
                <a:lnTo>
                  <a:pt x="37" y="22"/>
                </a:lnTo>
                <a:lnTo>
                  <a:pt x="32" y="28"/>
                </a:lnTo>
                <a:lnTo>
                  <a:pt x="27" y="32"/>
                </a:lnTo>
                <a:lnTo>
                  <a:pt x="19" y="32"/>
                </a:lnTo>
                <a:lnTo>
                  <a:pt x="19" y="32"/>
                </a:lnTo>
                <a:lnTo>
                  <a:pt x="10" y="32"/>
                </a:lnTo>
                <a:lnTo>
                  <a:pt x="5" y="28"/>
                </a:lnTo>
                <a:lnTo>
                  <a:pt x="0" y="22"/>
                </a:lnTo>
                <a:lnTo>
                  <a:pt x="0" y="16"/>
                </a:lnTo>
                <a:lnTo>
                  <a:pt x="0" y="16"/>
                </a:lnTo>
                <a:lnTo>
                  <a:pt x="0" y="10"/>
                </a:lnTo>
                <a:lnTo>
                  <a:pt x="5" y="6"/>
                </a:lnTo>
                <a:lnTo>
                  <a:pt x="10" y="2"/>
                </a:lnTo>
                <a:lnTo>
                  <a:pt x="19" y="0"/>
                </a:lnTo>
                <a:lnTo>
                  <a:pt x="19" y="0"/>
                </a:lnTo>
                <a:lnTo>
                  <a:pt x="27" y="2"/>
                </a:lnTo>
                <a:lnTo>
                  <a:pt x="32" y="6"/>
                </a:lnTo>
                <a:lnTo>
                  <a:pt x="37" y="10"/>
                </a:lnTo>
                <a:lnTo>
                  <a:pt x="39" y="16"/>
                </a:lnTo>
                <a:lnTo>
                  <a:pt x="39"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99" name="Rectangle 96"/>
          <p:cNvSpPr>
            <a:spLocks noChangeArrowheads="1"/>
          </p:cNvSpPr>
          <p:nvPr/>
        </p:nvSpPr>
        <p:spPr bwMode="auto">
          <a:xfrm>
            <a:off x="2495061" y="4279386"/>
            <a:ext cx="110519" cy="211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E</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00" name="Rectangle 97"/>
          <p:cNvSpPr>
            <a:spLocks noChangeArrowheads="1"/>
          </p:cNvSpPr>
          <p:nvPr/>
        </p:nvSpPr>
        <p:spPr bwMode="auto">
          <a:xfrm>
            <a:off x="2589119" y="4323099"/>
            <a:ext cx="91524" cy="211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2</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08" name="Rectangle 12"/>
          <p:cNvSpPr>
            <a:spLocks noChangeArrowheads="1"/>
          </p:cNvSpPr>
          <p:nvPr/>
        </p:nvSpPr>
        <p:spPr bwMode="auto">
          <a:xfrm>
            <a:off x="152400" y="4603227"/>
            <a:ext cx="504242" cy="211872"/>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21,800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09" name="Rectangle 16"/>
          <p:cNvSpPr>
            <a:spLocks noChangeArrowheads="1"/>
          </p:cNvSpPr>
          <p:nvPr/>
        </p:nvSpPr>
        <p:spPr bwMode="auto">
          <a:xfrm>
            <a:off x="152400" y="4424732"/>
            <a:ext cx="504242" cy="211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23,000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10" name="Rectangle 25"/>
          <p:cNvSpPr>
            <a:spLocks noChangeArrowheads="1"/>
          </p:cNvSpPr>
          <p:nvPr/>
        </p:nvSpPr>
        <p:spPr bwMode="auto">
          <a:xfrm>
            <a:off x="295799" y="3294157"/>
            <a:ext cx="684596" cy="211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Wage ($)</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71" name="Line 68"/>
          <p:cNvSpPr>
            <a:spLocks noChangeShapeType="1"/>
          </p:cNvSpPr>
          <p:nvPr/>
        </p:nvSpPr>
        <p:spPr bwMode="auto">
          <a:xfrm flipH="1">
            <a:off x="2489930" y="4537521"/>
            <a:ext cx="8379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2" name="Line 69"/>
          <p:cNvSpPr>
            <a:spLocks noChangeShapeType="1"/>
          </p:cNvSpPr>
          <p:nvPr/>
        </p:nvSpPr>
        <p:spPr bwMode="auto">
          <a:xfrm flipH="1">
            <a:off x="2356538" y="4537521"/>
            <a:ext cx="8379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3" name="Line 70"/>
          <p:cNvSpPr>
            <a:spLocks noChangeShapeType="1"/>
          </p:cNvSpPr>
          <p:nvPr/>
        </p:nvSpPr>
        <p:spPr bwMode="auto">
          <a:xfrm flipH="1">
            <a:off x="2221436" y="4537521"/>
            <a:ext cx="8379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4" name="Line 71"/>
          <p:cNvSpPr>
            <a:spLocks noChangeShapeType="1"/>
          </p:cNvSpPr>
          <p:nvPr/>
        </p:nvSpPr>
        <p:spPr bwMode="auto">
          <a:xfrm flipH="1">
            <a:off x="2086333" y="4537521"/>
            <a:ext cx="8379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5" name="Line 72"/>
          <p:cNvSpPr>
            <a:spLocks noChangeShapeType="1"/>
          </p:cNvSpPr>
          <p:nvPr/>
        </p:nvSpPr>
        <p:spPr bwMode="auto">
          <a:xfrm flipH="1">
            <a:off x="1952941" y="4537521"/>
            <a:ext cx="8379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6" name="Line 73"/>
          <p:cNvSpPr>
            <a:spLocks noChangeShapeType="1"/>
          </p:cNvSpPr>
          <p:nvPr/>
        </p:nvSpPr>
        <p:spPr bwMode="auto">
          <a:xfrm flipH="1">
            <a:off x="1817839" y="4537521"/>
            <a:ext cx="8379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7" name="Line 74"/>
          <p:cNvSpPr>
            <a:spLocks noChangeShapeType="1"/>
          </p:cNvSpPr>
          <p:nvPr/>
        </p:nvSpPr>
        <p:spPr bwMode="auto">
          <a:xfrm flipH="1">
            <a:off x="1682736" y="4537521"/>
            <a:ext cx="8550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8" name="Line 75"/>
          <p:cNvSpPr>
            <a:spLocks noChangeShapeType="1"/>
          </p:cNvSpPr>
          <p:nvPr/>
        </p:nvSpPr>
        <p:spPr bwMode="auto">
          <a:xfrm flipH="1">
            <a:off x="1549344" y="4537521"/>
            <a:ext cx="8379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9" name="Line 76"/>
          <p:cNvSpPr>
            <a:spLocks noChangeShapeType="1"/>
          </p:cNvSpPr>
          <p:nvPr/>
        </p:nvSpPr>
        <p:spPr bwMode="auto">
          <a:xfrm flipH="1">
            <a:off x="1414242" y="4537521"/>
            <a:ext cx="8379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0" name="Line 77"/>
          <p:cNvSpPr>
            <a:spLocks noChangeShapeType="1"/>
          </p:cNvSpPr>
          <p:nvPr/>
        </p:nvSpPr>
        <p:spPr bwMode="auto">
          <a:xfrm flipH="1">
            <a:off x="1279139" y="4537521"/>
            <a:ext cx="8550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1" name="Line 78"/>
          <p:cNvSpPr>
            <a:spLocks noChangeShapeType="1"/>
          </p:cNvSpPr>
          <p:nvPr/>
        </p:nvSpPr>
        <p:spPr bwMode="auto">
          <a:xfrm flipH="1">
            <a:off x="1145747" y="4537521"/>
            <a:ext cx="8379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2" name="Line 79"/>
          <p:cNvSpPr>
            <a:spLocks noChangeShapeType="1"/>
          </p:cNvSpPr>
          <p:nvPr/>
        </p:nvSpPr>
        <p:spPr bwMode="auto">
          <a:xfrm flipH="1">
            <a:off x="1010645" y="4537521"/>
            <a:ext cx="8379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3" name="Line 80"/>
          <p:cNvSpPr>
            <a:spLocks noChangeShapeType="1"/>
          </p:cNvSpPr>
          <p:nvPr/>
        </p:nvSpPr>
        <p:spPr bwMode="auto">
          <a:xfrm flipH="1">
            <a:off x="875543" y="4537521"/>
            <a:ext cx="8550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4" name="Line 81"/>
          <p:cNvSpPr>
            <a:spLocks noChangeShapeType="1"/>
          </p:cNvSpPr>
          <p:nvPr/>
        </p:nvSpPr>
        <p:spPr bwMode="auto">
          <a:xfrm flipH="1">
            <a:off x="762672" y="4537521"/>
            <a:ext cx="63276"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5" name="Line 82"/>
          <p:cNvSpPr>
            <a:spLocks noChangeShapeType="1"/>
          </p:cNvSpPr>
          <p:nvPr/>
        </p:nvSpPr>
        <p:spPr bwMode="auto">
          <a:xfrm>
            <a:off x="2573728" y="4537521"/>
            <a:ext cx="0" cy="7285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6" name="Line 83"/>
          <p:cNvSpPr>
            <a:spLocks noChangeShapeType="1"/>
          </p:cNvSpPr>
          <p:nvPr/>
        </p:nvSpPr>
        <p:spPr bwMode="auto">
          <a:xfrm>
            <a:off x="2573728" y="4654089"/>
            <a:ext cx="0" cy="7285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7" name="Line 84"/>
          <p:cNvSpPr>
            <a:spLocks noChangeShapeType="1"/>
          </p:cNvSpPr>
          <p:nvPr/>
        </p:nvSpPr>
        <p:spPr bwMode="auto">
          <a:xfrm>
            <a:off x="2573728" y="4770658"/>
            <a:ext cx="0" cy="7285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8" name="Line 85"/>
          <p:cNvSpPr>
            <a:spLocks noChangeShapeType="1"/>
          </p:cNvSpPr>
          <p:nvPr/>
        </p:nvSpPr>
        <p:spPr bwMode="auto">
          <a:xfrm>
            <a:off x="2573728" y="4887226"/>
            <a:ext cx="0" cy="7285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9" name="Line 86"/>
          <p:cNvSpPr>
            <a:spLocks noChangeShapeType="1"/>
          </p:cNvSpPr>
          <p:nvPr/>
        </p:nvSpPr>
        <p:spPr bwMode="auto">
          <a:xfrm>
            <a:off x="2573728" y="5003794"/>
            <a:ext cx="0" cy="7285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0" name="Line 87"/>
          <p:cNvSpPr>
            <a:spLocks noChangeShapeType="1"/>
          </p:cNvSpPr>
          <p:nvPr/>
        </p:nvSpPr>
        <p:spPr bwMode="auto">
          <a:xfrm>
            <a:off x="2573728" y="5120362"/>
            <a:ext cx="0" cy="7285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1" name="Line 88"/>
          <p:cNvSpPr>
            <a:spLocks noChangeShapeType="1"/>
          </p:cNvSpPr>
          <p:nvPr/>
        </p:nvSpPr>
        <p:spPr bwMode="auto">
          <a:xfrm>
            <a:off x="2573728" y="5236931"/>
            <a:ext cx="0" cy="7285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2" name="Line 89"/>
          <p:cNvSpPr>
            <a:spLocks noChangeShapeType="1"/>
          </p:cNvSpPr>
          <p:nvPr/>
        </p:nvSpPr>
        <p:spPr bwMode="auto">
          <a:xfrm>
            <a:off x="2573728" y="5353499"/>
            <a:ext cx="0" cy="7285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3" name="Line 90"/>
          <p:cNvSpPr>
            <a:spLocks noChangeShapeType="1"/>
          </p:cNvSpPr>
          <p:nvPr/>
        </p:nvSpPr>
        <p:spPr bwMode="auto">
          <a:xfrm>
            <a:off x="2573728" y="5470067"/>
            <a:ext cx="0" cy="7285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4" name="Line 91"/>
          <p:cNvSpPr>
            <a:spLocks noChangeShapeType="1"/>
          </p:cNvSpPr>
          <p:nvPr/>
        </p:nvSpPr>
        <p:spPr bwMode="auto">
          <a:xfrm>
            <a:off x="2573728" y="5586635"/>
            <a:ext cx="0" cy="7285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5" name="Line 92"/>
          <p:cNvSpPr>
            <a:spLocks noChangeShapeType="1"/>
          </p:cNvSpPr>
          <p:nvPr/>
        </p:nvSpPr>
        <p:spPr bwMode="auto">
          <a:xfrm>
            <a:off x="2573728" y="5703203"/>
            <a:ext cx="0" cy="7285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6" name="Line 93"/>
          <p:cNvSpPr>
            <a:spLocks noChangeShapeType="1"/>
          </p:cNvSpPr>
          <p:nvPr/>
        </p:nvSpPr>
        <p:spPr bwMode="auto">
          <a:xfrm>
            <a:off x="2573728" y="5819772"/>
            <a:ext cx="0" cy="7285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grpSp>
        <p:nvGrpSpPr>
          <p:cNvPr id="3" name="Group 2"/>
          <p:cNvGrpSpPr/>
          <p:nvPr/>
        </p:nvGrpSpPr>
        <p:grpSpPr>
          <a:xfrm>
            <a:off x="762671" y="4581530"/>
            <a:ext cx="1580186" cy="1325964"/>
            <a:chOff x="762672" y="4581234"/>
            <a:chExt cx="1580186" cy="1325964"/>
          </a:xfrm>
        </p:grpSpPr>
        <p:sp>
          <p:nvSpPr>
            <p:cNvPr id="13" name="Freeform 10"/>
            <p:cNvSpPr>
              <a:spLocks/>
            </p:cNvSpPr>
            <p:nvPr/>
          </p:nvSpPr>
          <p:spPr bwMode="auto">
            <a:xfrm>
              <a:off x="2276161" y="4581234"/>
              <a:ext cx="66697" cy="58284"/>
            </a:xfrm>
            <a:custGeom>
              <a:avLst/>
              <a:gdLst>
                <a:gd name="T0" fmla="*/ 39 w 39"/>
                <a:gd name="T1" fmla="*/ 16 h 32"/>
                <a:gd name="T2" fmla="*/ 39 w 39"/>
                <a:gd name="T3" fmla="*/ 16 h 32"/>
                <a:gd name="T4" fmla="*/ 39 w 39"/>
                <a:gd name="T5" fmla="*/ 22 h 32"/>
                <a:gd name="T6" fmla="*/ 34 w 39"/>
                <a:gd name="T7" fmla="*/ 28 h 32"/>
                <a:gd name="T8" fmla="*/ 29 w 39"/>
                <a:gd name="T9" fmla="*/ 32 h 32"/>
                <a:gd name="T10" fmla="*/ 20 w 39"/>
                <a:gd name="T11" fmla="*/ 32 h 32"/>
                <a:gd name="T12" fmla="*/ 20 w 39"/>
                <a:gd name="T13" fmla="*/ 32 h 32"/>
                <a:gd name="T14" fmla="*/ 12 w 39"/>
                <a:gd name="T15" fmla="*/ 32 h 32"/>
                <a:gd name="T16" fmla="*/ 7 w 39"/>
                <a:gd name="T17" fmla="*/ 28 h 32"/>
                <a:gd name="T18" fmla="*/ 2 w 39"/>
                <a:gd name="T19" fmla="*/ 22 h 32"/>
                <a:gd name="T20" fmla="*/ 0 w 39"/>
                <a:gd name="T21" fmla="*/ 16 h 32"/>
                <a:gd name="T22" fmla="*/ 0 w 39"/>
                <a:gd name="T23" fmla="*/ 16 h 32"/>
                <a:gd name="T24" fmla="*/ 2 w 39"/>
                <a:gd name="T25" fmla="*/ 10 h 32"/>
                <a:gd name="T26" fmla="*/ 7 w 39"/>
                <a:gd name="T27" fmla="*/ 6 h 32"/>
                <a:gd name="T28" fmla="*/ 12 w 39"/>
                <a:gd name="T29" fmla="*/ 2 h 32"/>
                <a:gd name="T30" fmla="*/ 20 w 39"/>
                <a:gd name="T31" fmla="*/ 0 h 32"/>
                <a:gd name="T32" fmla="*/ 20 w 39"/>
                <a:gd name="T33" fmla="*/ 0 h 32"/>
                <a:gd name="T34" fmla="*/ 29 w 39"/>
                <a:gd name="T35" fmla="*/ 2 h 32"/>
                <a:gd name="T36" fmla="*/ 34 w 39"/>
                <a:gd name="T37" fmla="*/ 6 h 32"/>
                <a:gd name="T38" fmla="*/ 39 w 39"/>
                <a:gd name="T39" fmla="*/ 10 h 32"/>
                <a:gd name="T40" fmla="*/ 39 w 39"/>
                <a:gd name="T41" fmla="*/ 16 h 32"/>
                <a:gd name="T42" fmla="*/ 39 w 39"/>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9" h="32">
                  <a:moveTo>
                    <a:pt x="39" y="16"/>
                  </a:moveTo>
                  <a:lnTo>
                    <a:pt x="39" y="16"/>
                  </a:lnTo>
                  <a:lnTo>
                    <a:pt x="39" y="22"/>
                  </a:lnTo>
                  <a:lnTo>
                    <a:pt x="34" y="28"/>
                  </a:lnTo>
                  <a:lnTo>
                    <a:pt x="29" y="32"/>
                  </a:lnTo>
                  <a:lnTo>
                    <a:pt x="20" y="32"/>
                  </a:lnTo>
                  <a:lnTo>
                    <a:pt x="20" y="32"/>
                  </a:lnTo>
                  <a:lnTo>
                    <a:pt x="12" y="32"/>
                  </a:lnTo>
                  <a:lnTo>
                    <a:pt x="7" y="28"/>
                  </a:lnTo>
                  <a:lnTo>
                    <a:pt x="2" y="22"/>
                  </a:lnTo>
                  <a:lnTo>
                    <a:pt x="0" y="16"/>
                  </a:lnTo>
                  <a:lnTo>
                    <a:pt x="0" y="16"/>
                  </a:lnTo>
                  <a:lnTo>
                    <a:pt x="2" y="10"/>
                  </a:lnTo>
                  <a:lnTo>
                    <a:pt x="7" y="6"/>
                  </a:lnTo>
                  <a:lnTo>
                    <a:pt x="12" y="2"/>
                  </a:lnTo>
                  <a:lnTo>
                    <a:pt x="20" y="0"/>
                  </a:lnTo>
                  <a:lnTo>
                    <a:pt x="20" y="0"/>
                  </a:lnTo>
                  <a:lnTo>
                    <a:pt x="29" y="2"/>
                  </a:lnTo>
                  <a:lnTo>
                    <a:pt x="34" y="6"/>
                  </a:lnTo>
                  <a:lnTo>
                    <a:pt x="39" y="10"/>
                  </a:lnTo>
                  <a:lnTo>
                    <a:pt x="39" y="16"/>
                  </a:lnTo>
                  <a:lnTo>
                    <a:pt x="39"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47" name="Line 44"/>
            <p:cNvSpPr>
              <a:spLocks noChangeShapeType="1"/>
            </p:cNvSpPr>
            <p:nvPr/>
          </p:nvSpPr>
          <p:spPr bwMode="auto">
            <a:xfrm>
              <a:off x="762672" y="4610376"/>
              <a:ext cx="8379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8" name="Line 45"/>
            <p:cNvSpPr>
              <a:spLocks noChangeShapeType="1"/>
            </p:cNvSpPr>
            <p:nvPr/>
          </p:nvSpPr>
          <p:spPr bwMode="auto">
            <a:xfrm>
              <a:off x="897775" y="4610376"/>
              <a:ext cx="8379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9" name="Line 46"/>
            <p:cNvSpPr>
              <a:spLocks noChangeShapeType="1"/>
            </p:cNvSpPr>
            <p:nvPr/>
          </p:nvSpPr>
          <p:spPr bwMode="auto">
            <a:xfrm>
              <a:off x="1031167" y="4610376"/>
              <a:ext cx="8379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0" name="Line 47"/>
            <p:cNvSpPr>
              <a:spLocks noChangeShapeType="1"/>
            </p:cNvSpPr>
            <p:nvPr/>
          </p:nvSpPr>
          <p:spPr bwMode="auto">
            <a:xfrm>
              <a:off x="1166269" y="4610376"/>
              <a:ext cx="8379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1" name="Line 48"/>
            <p:cNvSpPr>
              <a:spLocks noChangeShapeType="1"/>
            </p:cNvSpPr>
            <p:nvPr/>
          </p:nvSpPr>
          <p:spPr bwMode="auto">
            <a:xfrm>
              <a:off x="1301372" y="4610376"/>
              <a:ext cx="8379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2" name="Line 49"/>
            <p:cNvSpPr>
              <a:spLocks noChangeShapeType="1"/>
            </p:cNvSpPr>
            <p:nvPr/>
          </p:nvSpPr>
          <p:spPr bwMode="auto">
            <a:xfrm>
              <a:off x="1434764" y="4610376"/>
              <a:ext cx="8379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3" name="Line 50"/>
            <p:cNvSpPr>
              <a:spLocks noChangeShapeType="1"/>
            </p:cNvSpPr>
            <p:nvPr/>
          </p:nvSpPr>
          <p:spPr bwMode="auto">
            <a:xfrm>
              <a:off x="1569866" y="4610376"/>
              <a:ext cx="8379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4" name="Line 51"/>
            <p:cNvSpPr>
              <a:spLocks noChangeShapeType="1"/>
            </p:cNvSpPr>
            <p:nvPr/>
          </p:nvSpPr>
          <p:spPr bwMode="auto">
            <a:xfrm>
              <a:off x="1704969" y="4610376"/>
              <a:ext cx="8379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5" name="Line 52"/>
            <p:cNvSpPr>
              <a:spLocks noChangeShapeType="1"/>
            </p:cNvSpPr>
            <p:nvPr/>
          </p:nvSpPr>
          <p:spPr bwMode="auto">
            <a:xfrm>
              <a:off x="1838361" y="4610376"/>
              <a:ext cx="8379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6" name="Line 53"/>
            <p:cNvSpPr>
              <a:spLocks noChangeShapeType="1"/>
            </p:cNvSpPr>
            <p:nvPr/>
          </p:nvSpPr>
          <p:spPr bwMode="auto">
            <a:xfrm>
              <a:off x="1973463" y="4610376"/>
              <a:ext cx="8379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7" name="Line 54"/>
            <p:cNvSpPr>
              <a:spLocks noChangeShapeType="1"/>
            </p:cNvSpPr>
            <p:nvPr/>
          </p:nvSpPr>
          <p:spPr bwMode="auto">
            <a:xfrm>
              <a:off x="2108566" y="4610376"/>
              <a:ext cx="8379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8" name="Line 55"/>
            <p:cNvSpPr>
              <a:spLocks noChangeShapeType="1"/>
            </p:cNvSpPr>
            <p:nvPr/>
          </p:nvSpPr>
          <p:spPr bwMode="auto">
            <a:xfrm>
              <a:off x="2241958" y="4610376"/>
              <a:ext cx="68406"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9" name="Line 56"/>
            <p:cNvSpPr>
              <a:spLocks noChangeShapeType="1"/>
            </p:cNvSpPr>
            <p:nvPr/>
          </p:nvSpPr>
          <p:spPr bwMode="auto">
            <a:xfrm flipV="1">
              <a:off x="2310364" y="5834343"/>
              <a:ext cx="0" cy="7285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0" name="Line 57"/>
            <p:cNvSpPr>
              <a:spLocks noChangeShapeType="1"/>
            </p:cNvSpPr>
            <p:nvPr/>
          </p:nvSpPr>
          <p:spPr bwMode="auto">
            <a:xfrm flipV="1">
              <a:off x="2310364" y="5717774"/>
              <a:ext cx="0" cy="7285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1" name="Line 58"/>
            <p:cNvSpPr>
              <a:spLocks noChangeShapeType="1"/>
            </p:cNvSpPr>
            <p:nvPr/>
          </p:nvSpPr>
          <p:spPr bwMode="auto">
            <a:xfrm flipV="1">
              <a:off x="2310364" y="5601206"/>
              <a:ext cx="0" cy="7285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2" name="Line 59"/>
            <p:cNvSpPr>
              <a:spLocks noChangeShapeType="1"/>
            </p:cNvSpPr>
            <p:nvPr/>
          </p:nvSpPr>
          <p:spPr bwMode="auto">
            <a:xfrm flipV="1">
              <a:off x="2310364" y="5484638"/>
              <a:ext cx="0" cy="7285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3" name="Line 60"/>
            <p:cNvSpPr>
              <a:spLocks noChangeShapeType="1"/>
            </p:cNvSpPr>
            <p:nvPr/>
          </p:nvSpPr>
          <p:spPr bwMode="auto">
            <a:xfrm flipV="1">
              <a:off x="2310364" y="5368070"/>
              <a:ext cx="0" cy="7285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4" name="Line 61"/>
            <p:cNvSpPr>
              <a:spLocks noChangeShapeType="1"/>
            </p:cNvSpPr>
            <p:nvPr/>
          </p:nvSpPr>
          <p:spPr bwMode="auto">
            <a:xfrm flipV="1">
              <a:off x="2310364" y="5251502"/>
              <a:ext cx="0" cy="7285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5" name="Line 62"/>
            <p:cNvSpPr>
              <a:spLocks noChangeShapeType="1"/>
            </p:cNvSpPr>
            <p:nvPr/>
          </p:nvSpPr>
          <p:spPr bwMode="auto">
            <a:xfrm flipV="1">
              <a:off x="2310364" y="5134933"/>
              <a:ext cx="0" cy="7285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6" name="Line 63"/>
            <p:cNvSpPr>
              <a:spLocks noChangeShapeType="1"/>
            </p:cNvSpPr>
            <p:nvPr/>
          </p:nvSpPr>
          <p:spPr bwMode="auto">
            <a:xfrm flipV="1">
              <a:off x="2310364" y="5018365"/>
              <a:ext cx="0" cy="7285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7" name="Line 64"/>
            <p:cNvSpPr>
              <a:spLocks noChangeShapeType="1"/>
            </p:cNvSpPr>
            <p:nvPr/>
          </p:nvSpPr>
          <p:spPr bwMode="auto">
            <a:xfrm flipV="1">
              <a:off x="2310364" y="4901797"/>
              <a:ext cx="0" cy="7285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8" name="Line 65"/>
            <p:cNvSpPr>
              <a:spLocks noChangeShapeType="1"/>
            </p:cNvSpPr>
            <p:nvPr/>
          </p:nvSpPr>
          <p:spPr bwMode="auto">
            <a:xfrm flipV="1">
              <a:off x="2310364" y="4785229"/>
              <a:ext cx="0" cy="7285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9" name="Line 66"/>
            <p:cNvSpPr>
              <a:spLocks noChangeShapeType="1"/>
            </p:cNvSpPr>
            <p:nvPr/>
          </p:nvSpPr>
          <p:spPr bwMode="auto">
            <a:xfrm flipV="1">
              <a:off x="2310364" y="4668661"/>
              <a:ext cx="0" cy="7285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3" name="Rectangle 180"/>
            <p:cNvSpPr>
              <a:spLocks noChangeArrowheads="1"/>
            </p:cNvSpPr>
            <p:nvPr/>
          </p:nvSpPr>
          <p:spPr bwMode="auto">
            <a:xfrm>
              <a:off x="2108566" y="4683232"/>
              <a:ext cx="110519" cy="211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E</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84" name="Rectangle 181"/>
            <p:cNvSpPr>
              <a:spLocks noChangeArrowheads="1"/>
            </p:cNvSpPr>
            <p:nvPr/>
          </p:nvSpPr>
          <p:spPr bwMode="auto">
            <a:xfrm>
              <a:off x="2202624" y="4726945"/>
              <a:ext cx="91524" cy="211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3</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sp>
        <p:nvSpPr>
          <p:cNvPr id="188" name="Line 185"/>
          <p:cNvSpPr>
            <a:spLocks noChangeShapeType="1"/>
          </p:cNvSpPr>
          <p:nvPr/>
        </p:nvSpPr>
        <p:spPr bwMode="auto">
          <a:xfrm>
            <a:off x="2402713" y="5459139"/>
            <a:ext cx="138523" cy="0"/>
          </a:xfrm>
          <a:prstGeom prst="line">
            <a:avLst/>
          </a:prstGeom>
          <a:noFill/>
          <a:ln w="127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9" name="Freeform 186"/>
          <p:cNvSpPr>
            <a:spLocks/>
          </p:cNvSpPr>
          <p:nvPr/>
        </p:nvSpPr>
        <p:spPr bwMode="auto">
          <a:xfrm>
            <a:off x="2342857" y="5419068"/>
            <a:ext cx="126552" cy="80141"/>
          </a:xfrm>
          <a:custGeom>
            <a:avLst/>
            <a:gdLst>
              <a:gd name="T0" fmla="*/ 0 w 74"/>
              <a:gd name="T1" fmla="*/ 22 h 44"/>
              <a:gd name="T2" fmla="*/ 74 w 74"/>
              <a:gd name="T3" fmla="*/ 44 h 44"/>
              <a:gd name="T4" fmla="*/ 74 w 74"/>
              <a:gd name="T5" fmla="*/ 44 h 44"/>
              <a:gd name="T6" fmla="*/ 72 w 74"/>
              <a:gd name="T7" fmla="*/ 40 h 44"/>
              <a:gd name="T8" fmla="*/ 69 w 74"/>
              <a:gd name="T9" fmla="*/ 30 h 44"/>
              <a:gd name="T10" fmla="*/ 67 w 74"/>
              <a:gd name="T11" fmla="*/ 24 h 44"/>
              <a:gd name="T12" fmla="*/ 67 w 74"/>
              <a:gd name="T13" fmla="*/ 16 h 44"/>
              <a:gd name="T14" fmla="*/ 69 w 74"/>
              <a:gd name="T15" fmla="*/ 8 h 44"/>
              <a:gd name="T16" fmla="*/ 74 w 74"/>
              <a:gd name="T17" fmla="*/ 0 h 44"/>
              <a:gd name="T18" fmla="*/ 0 w 74"/>
              <a:gd name="T19" fmla="*/ 2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 h="44">
                <a:moveTo>
                  <a:pt x="0" y="22"/>
                </a:moveTo>
                <a:lnTo>
                  <a:pt x="74" y="44"/>
                </a:lnTo>
                <a:lnTo>
                  <a:pt x="74" y="44"/>
                </a:lnTo>
                <a:lnTo>
                  <a:pt x="72" y="40"/>
                </a:lnTo>
                <a:lnTo>
                  <a:pt x="69" y="30"/>
                </a:lnTo>
                <a:lnTo>
                  <a:pt x="67" y="24"/>
                </a:lnTo>
                <a:lnTo>
                  <a:pt x="67" y="16"/>
                </a:lnTo>
                <a:lnTo>
                  <a:pt x="69" y="8"/>
                </a:lnTo>
                <a:lnTo>
                  <a:pt x="74" y="0"/>
                </a:lnTo>
                <a:lnTo>
                  <a:pt x="0" y="2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211" name="Rectangle 264"/>
          <p:cNvSpPr>
            <a:spLocks noChangeArrowheads="1"/>
          </p:cNvSpPr>
          <p:nvPr/>
        </p:nvSpPr>
        <p:spPr bwMode="auto">
          <a:xfrm>
            <a:off x="2168421" y="3294157"/>
            <a:ext cx="2259116" cy="861774"/>
          </a:xfrm>
          <a:prstGeom prst="rect">
            <a:avLst/>
          </a:prstGeom>
          <a:solidFill>
            <a:srgbClr val="C0D9C7"/>
          </a:solidFill>
          <a:ln>
            <a:noFill/>
          </a:ln>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a:ln>
                  <a:noFill/>
                </a:ln>
                <a:solidFill>
                  <a:srgbClr val="000000"/>
                </a:solidFill>
                <a:effectLst/>
                <a:latin typeface="Univers LT Std 57 Cn" charset="0"/>
                <a:cs typeface="Arial" pitchFamily="34" charset="0"/>
              </a:rPr>
              <a:t>2. The equilibrium point slides down along the supply curve to a lower wage and a lower quantity.</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13" name="Rectangle 242"/>
          <p:cNvSpPr>
            <a:spLocks noChangeArrowheads="1"/>
          </p:cNvSpPr>
          <p:nvPr/>
        </p:nvSpPr>
        <p:spPr bwMode="auto">
          <a:xfrm>
            <a:off x="1362923" y="6151899"/>
            <a:ext cx="2080863" cy="211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Farm workers (thousands)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 name="1 Título"/>
          <p:cNvSpPr>
            <a:spLocks noGrp="1"/>
          </p:cNvSpPr>
          <p:nvPr>
            <p:ph type="title"/>
          </p:nvPr>
        </p:nvSpPr>
        <p:spPr/>
        <p:txBody>
          <a:bodyPr>
            <a:normAutofit/>
          </a:bodyPr>
          <a:lstStyle/>
          <a:p>
            <a:r>
              <a:rPr lang="en-US" dirty="0"/>
              <a:t>Shifts in labor supply and demand II</a:t>
            </a:r>
          </a:p>
        </p:txBody>
      </p:sp>
      <p:sp>
        <p:nvSpPr>
          <p:cNvPr id="4" name="3 Marcador de contenido"/>
          <p:cNvSpPr>
            <a:spLocks noGrp="1"/>
          </p:cNvSpPr>
          <p:nvPr>
            <p:ph idx="1"/>
          </p:nvPr>
        </p:nvSpPr>
        <p:spPr>
          <a:xfrm>
            <a:off x="457200" y="1182624"/>
            <a:ext cx="8229600" cy="5138927"/>
          </a:xfrm>
        </p:spPr>
        <p:txBody>
          <a:bodyPr>
            <a:normAutofit/>
          </a:bodyPr>
          <a:lstStyle/>
          <a:p>
            <a:pPr marL="0" indent="0">
              <a:lnSpc>
                <a:spcPct val="80000"/>
              </a:lnSpc>
              <a:spcBef>
                <a:spcPts val="0"/>
              </a:spcBef>
              <a:buNone/>
            </a:pPr>
            <a:r>
              <a:rPr lang="en-US" sz="2400" dirty="0"/>
              <a:t>Immigration crackdowns threatened to raise the price of farm labor, which led farmers to increase their use of machines to reduce the labor intensity of farm work.</a:t>
            </a:r>
          </a:p>
        </p:txBody>
      </p:sp>
      <p:sp>
        <p:nvSpPr>
          <p:cNvPr id="103" name="3 Marcador de contenido"/>
          <p:cNvSpPr txBox="1">
            <a:spLocks/>
          </p:cNvSpPr>
          <p:nvPr/>
        </p:nvSpPr>
        <p:spPr>
          <a:xfrm>
            <a:off x="4953000" y="2667000"/>
            <a:ext cx="3657600" cy="3277672"/>
          </a:xfrm>
          <a:prstGeom prst="rect">
            <a:avLst/>
          </a:prstGeom>
        </p:spPr>
        <p:txBody>
          <a:bodyPr vert="horz" lIns="91440" tIns="45720" rIns="91440" bIns="45720" rtlCol="0">
            <a:normAutofit fontScale="700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a:t>A decrease in the </a:t>
            </a:r>
            <a:r>
              <a:rPr lang="en-US" i="1" dirty="0">
                <a:solidFill>
                  <a:srgbClr val="9D0505"/>
                </a:solidFill>
              </a:rPr>
              <a:t>demand for labor </a:t>
            </a:r>
            <a:r>
              <a:rPr lang="en-US" dirty="0"/>
              <a:t>causes:</a:t>
            </a:r>
          </a:p>
          <a:p>
            <a:pPr lvl="1"/>
            <a:r>
              <a:rPr lang="en-US" dirty="0"/>
              <a:t>An decrease in the </a:t>
            </a:r>
            <a:r>
              <a:rPr lang="en-US" i="1" dirty="0">
                <a:solidFill>
                  <a:srgbClr val="9D0505"/>
                </a:solidFill>
              </a:rPr>
              <a:t>wage</a:t>
            </a:r>
            <a:r>
              <a:rPr lang="en-US" dirty="0"/>
              <a:t>.</a:t>
            </a:r>
          </a:p>
          <a:p>
            <a:pPr lvl="1"/>
            <a:r>
              <a:rPr lang="en-US" dirty="0"/>
              <a:t>A decrease in the </a:t>
            </a:r>
            <a:r>
              <a:rPr lang="en-US" i="1" dirty="0">
                <a:solidFill>
                  <a:srgbClr val="9D0505"/>
                </a:solidFill>
              </a:rPr>
              <a:t>quantity of labor</a:t>
            </a:r>
            <a:r>
              <a:rPr lang="en-US" dirty="0"/>
              <a:t>.</a:t>
            </a:r>
          </a:p>
          <a:p>
            <a:r>
              <a:rPr lang="en-US" dirty="0"/>
              <a:t>Some new technologies may displace workers.</a:t>
            </a:r>
          </a:p>
          <a:p>
            <a:r>
              <a:rPr lang="en-US" dirty="0"/>
              <a:t>Often technology raises productivity, which may also increase the demand for labor.</a:t>
            </a:r>
          </a:p>
        </p:txBody>
      </p:sp>
    </p:spTree>
    <p:extLst>
      <p:ext uri="{BB962C8B-B14F-4D97-AF65-F5344CB8AC3E}">
        <p14:creationId xmlns:p14="http://schemas.microsoft.com/office/powerpoint/2010/main" val="7405815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8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8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1"/>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0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11"/>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03">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03">
                                            <p:txEl>
                                              <p:pRg st="1" end="1"/>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08"/>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103">
                                            <p:txEl>
                                              <p:pRg st="2" end="2"/>
                                            </p:txEl>
                                          </p:spTgt>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88"/>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89"/>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26"/>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03">
                                            <p:txEl>
                                              <p:pRg st="3" end="3"/>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10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01" grpId="0"/>
      <p:bldP spid="102" grpId="0"/>
      <p:bldP spid="185" grpId="0" animBg="1"/>
      <p:bldP spid="186" grpId="0" animBg="1"/>
      <p:bldP spid="212" grpId="0" animBg="1"/>
      <p:bldP spid="26" grpId="0"/>
      <p:bldP spid="208" grpId="0"/>
      <p:bldP spid="188" grpId="0" animBg="1"/>
      <p:bldP spid="189" grpId="0" animBg="1"/>
      <p:bldP spid="211"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1" name="Title 350"/>
          <p:cNvSpPr>
            <a:spLocks noGrp="1"/>
          </p:cNvSpPr>
          <p:nvPr>
            <p:ph type="title"/>
          </p:nvPr>
        </p:nvSpPr>
        <p:spPr/>
        <p:txBody>
          <a:bodyPr>
            <a:noAutofit/>
          </a:bodyPr>
          <a:lstStyle/>
          <a:p>
            <a:r>
              <a:rPr lang="en-US" sz="2800" dirty="0"/>
              <a:t>Should the United States be a country of immigrants?</a:t>
            </a:r>
          </a:p>
        </p:txBody>
      </p:sp>
      <p:sp>
        <p:nvSpPr>
          <p:cNvPr id="352" name="Content Placeholder 351"/>
          <p:cNvSpPr>
            <a:spLocks noGrp="1"/>
          </p:cNvSpPr>
          <p:nvPr>
            <p:ph idx="1"/>
          </p:nvPr>
        </p:nvSpPr>
        <p:spPr>
          <a:xfrm>
            <a:off x="457200" y="1066800"/>
            <a:ext cx="8229600" cy="609600"/>
          </a:xfrm>
        </p:spPr>
        <p:txBody>
          <a:bodyPr>
            <a:normAutofit fontScale="92500"/>
          </a:bodyPr>
          <a:lstStyle/>
          <a:p>
            <a:pPr marL="0" indent="0">
              <a:lnSpc>
                <a:spcPct val="90000"/>
              </a:lnSpc>
              <a:buNone/>
            </a:pPr>
            <a:r>
              <a:rPr lang="en-US" sz="2600" dirty="0"/>
              <a:t>The U.S. has more emigrating workers than any other country.</a:t>
            </a:r>
          </a:p>
        </p:txBody>
      </p:sp>
      <p:pic>
        <p:nvPicPr>
          <p:cNvPr id="1026" name="Picture 2">
            <a:extLst>
              <a:ext uri="{FF2B5EF4-FFF2-40B4-BE49-F238E27FC236}">
                <a16:creationId xmlns:a16="http://schemas.microsoft.com/office/drawing/2014/main" id="{EB812A86-C9B6-4024-8D00-EB7D0EF3BF4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32625" t="21863" r="14745" b="7501"/>
          <a:stretch>
            <a:fillRect/>
          </a:stretch>
        </p:blipFill>
        <p:spPr bwMode="auto">
          <a:xfrm>
            <a:off x="1066800" y="1542732"/>
            <a:ext cx="7010400" cy="5093165"/>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Tree>
    <p:extLst>
      <p:ext uri="{BB962C8B-B14F-4D97-AF65-F5344CB8AC3E}">
        <p14:creationId xmlns:p14="http://schemas.microsoft.com/office/powerpoint/2010/main" val="293887714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n-US" dirty="0"/>
              <a:t>What’s missing? Human capital</a:t>
            </a:r>
          </a:p>
        </p:txBody>
      </p:sp>
      <p:sp>
        <p:nvSpPr>
          <p:cNvPr id="3" name="2 Marcador de contenido"/>
          <p:cNvSpPr>
            <a:spLocks noGrp="1"/>
          </p:cNvSpPr>
          <p:nvPr>
            <p:ph idx="1"/>
          </p:nvPr>
        </p:nvSpPr>
        <p:spPr/>
        <p:txBody>
          <a:bodyPr>
            <a:normAutofit fontScale="92500" lnSpcReduction="10000"/>
          </a:bodyPr>
          <a:lstStyle/>
          <a:p>
            <a:r>
              <a:rPr lang="en-US" dirty="0"/>
              <a:t>The above describes simple </a:t>
            </a:r>
            <a:r>
              <a:rPr lang="en-US" i="1" dirty="0">
                <a:solidFill>
                  <a:srgbClr val="9D0505"/>
                </a:solidFill>
              </a:rPr>
              <a:t>labor markets</a:t>
            </a:r>
            <a:r>
              <a:rPr lang="en-US" dirty="0"/>
              <a:t>.</a:t>
            </a:r>
          </a:p>
          <a:p>
            <a:r>
              <a:rPr lang="en-US" dirty="0"/>
              <a:t>The </a:t>
            </a:r>
            <a:r>
              <a:rPr lang="en-US" i="1" dirty="0">
                <a:solidFill>
                  <a:srgbClr val="9D0505"/>
                </a:solidFill>
              </a:rPr>
              <a:t>labor market </a:t>
            </a:r>
            <a:r>
              <a:rPr lang="en-US" dirty="0"/>
              <a:t>is a collection of many different, interconnected labor markets for workers with similar skills.</a:t>
            </a:r>
          </a:p>
          <a:p>
            <a:pPr lvl="1">
              <a:buClr>
                <a:schemeClr val="tx1"/>
              </a:buClr>
            </a:pPr>
            <a:r>
              <a:rPr lang="en-US" i="1" dirty="0">
                <a:solidFill>
                  <a:srgbClr val="9D0505"/>
                </a:solidFill>
              </a:rPr>
              <a:t>Human capital</a:t>
            </a:r>
            <a:r>
              <a:rPr lang="en-US" b="1" dirty="0">
                <a:solidFill>
                  <a:srgbClr val="9D0505"/>
                </a:solidFill>
              </a:rPr>
              <a:t> </a:t>
            </a:r>
            <a:r>
              <a:rPr lang="en-US" dirty="0"/>
              <a:t>is the set of skills, knowledge, experience, and talent that determine the productivity of workers.</a:t>
            </a:r>
          </a:p>
          <a:p>
            <a:r>
              <a:rPr lang="en-US" dirty="0"/>
              <a:t>The more similar the </a:t>
            </a:r>
            <a:r>
              <a:rPr lang="en-US" i="1" dirty="0">
                <a:solidFill>
                  <a:srgbClr val="9D0505"/>
                </a:solidFill>
              </a:rPr>
              <a:t>skills</a:t>
            </a:r>
            <a:r>
              <a:rPr lang="en-US" dirty="0"/>
              <a:t>, the more connected the </a:t>
            </a:r>
            <a:r>
              <a:rPr lang="en-US" i="1" dirty="0">
                <a:solidFill>
                  <a:srgbClr val="9D0505"/>
                </a:solidFill>
              </a:rPr>
              <a:t>markets</a:t>
            </a:r>
            <a:r>
              <a:rPr lang="en-US" dirty="0"/>
              <a:t>.</a:t>
            </a:r>
          </a:p>
          <a:p>
            <a:pPr lvl="1"/>
            <a:r>
              <a:rPr lang="en-US" dirty="0"/>
              <a:t>When labor is substitutable between two markets, the two markets should pay the same or similar equilibrium wage.</a:t>
            </a:r>
          </a:p>
        </p:txBody>
      </p:sp>
    </p:spTree>
    <p:extLst>
      <p:ext uri="{BB962C8B-B14F-4D97-AF65-F5344CB8AC3E}">
        <p14:creationId xmlns:p14="http://schemas.microsoft.com/office/powerpoint/2010/main" val="12866675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 name="Freeform 37"/>
          <p:cNvSpPr>
            <a:spLocks/>
          </p:cNvSpPr>
          <p:nvPr/>
        </p:nvSpPr>
        <p:spPr bwMode="auto">
          <a:xfrm>
            <a:off x="1308036" y="4456926"/>
            <a:ext cx="1766888" cy="984250"/>
          </a:xfrm>
          <a:custGeom>
            <a:avLst/>
            <a:gdLst>
              <a:gd name="T0" fmla="*/ 0 w 1113"/>
              <a:gd name="T1" fmla="*/ 0 h 620"/>
              <a:gd name="T2" fmla="*/ 28 w 1113"/>
              <a:gd name="T3" fmla="*/ 14 h 620"/>
              <a:gd name="T4" fmla="*/ 56 w 1113"/>
              <a:gd name="T5" fmla="*/ 30 h 620"/>
              <a:gd name="T6" fmla="*/ 84 w 1113"/>
              <a:gd name="T7" fmla="*/ 46 h 620"/>
              <a:gd name="T8" fmla="*/ 112 w 1113"/>
              <a:gd name="T9" fmla="*/ 62 h 620"/>
              <a:gd name="T10" fmla="*/ 140 w 1113"/>
              <a:gd name="T11" fmla="*/ 76 h 620"/>
              <a:gd name="T12" fmla="*/ 166 w 1113"/>
              <a:gd name="T13" fmla="*/ 92 h 620"/>
              <a:gd name="T14" fmla="*/ 194 w 1113"/>
              <a:gd name="T15" fmla="*/ 108 h 620"/>
              <a:gd name="T16" fmla="*/ 222 w 1113"/>
              <a:gd name="T17" fmla="*/ 124 h 620"/>
              <a:gd name="T18" fmla="*/ 250 w 1113"/>
              <a:gd name="T19" fmla="*/ 138 h 620"/>
              <a:gd name="T20" fmla="*/ 278 w 1113"/>
              <a:gd name="T21" fmla="*/ 154 h 620"/>
              <a:gd name="T22" fmla="*/ 306 w 1113"/>
              <a:gd name="T23" fmla="*/ 170 h 620"/>
              <a:gd name="T24" fmla="*/ 334 w 1113"/>
              <a:gd name="T25" fmla="*/ 186 h 620"/>
              <a:gd name="T26" fmla="*/ 362 w 1113"/>
              <a:gd name="T27" fmla="*/ 202 h 620"/>
              <a:gd name="T28" fmla="*/ 391 w 1113"/>
              <a:gd name="T29" fmla="*/ 216 h 620"/>
              <a:gd name="T30" fmla="*/ 416 w 1113"/>
              <a:gd name="T31" fmla="*/ 232 h 620"/>
              <a:gd name="T32" fmla="*/ 444 w 1113"/>
              <a:gd name="T33" fmla="*/ 248 h 620"/>
              <a:gd name="T34" fmla="*/ 472 w 1113"/>
              <a:gd name="T35" fmla="*/ 264 h 620"/>
              <a:gd name="T36" fmla="*/ 500 w 1113"/>
              <a:gd name="T37" fmla="*/ 278 h 620"/>
              <a:gd name="T38" fmla="*/ 528 w 1113"/>
              <a:gd name="T39" fmla="*/ 294 h 620"/>
              <a:gd name="T40" fmla="*/ 556 w 1113"/>
              <a:gd name="T41" fmla="*/ 310 h 620"/>
              <a:gd name="T42" fmla="*/ 585 w 1113"/>
              <a:gd name="T43" fmla="*/ 326 h 620"/>
              <a:gd name="T44" fmla="*/ 613 w 1113"/>
              <a:gd name="T45" fmla="*/ 340 h 620"/>
              <a:gd name="T46" fmla="*/ 641 w 1113"/>
              <a:gd name="T47" fmla="*/ 356 h 620"/>
              <a:gd name="T48" fmla="*/ 666 w 1113"/>
              <a:gd name="T49" fmla="*/ 372 h 620"/>
              <a:gd name="T50" fmla="*/ 694 w 1113"/>
              <a:gd name="T51" fmla="*/ 388 h 620"/>
              <a:gd name="T52" fmla="*/ 722 w 1113"/>
              <a:gd name="T53" fmla="*/ 402 h 620"/>
              <a:gd name="T54" fmla="*/ 750 w 1113"/>
              <a:gd name="T55" fmla="*/ 418 h 620"/>
              <a:gd name="T56" fmla="*/ 779 w 1113"/>
              <a:gd name="T57" fmla="*/ 434 h 620"/>
              <a:gd name="T58" fmla="*/ 807 w 1113"/>
              <a:gd name="T59" fmla="*/ 450 h 620"/>
              <a:gd name="T60" fmla="*/ 835 w 1113"/>
              <a:gd name="T61" fmla="*/ 464 h 620"/>
              <a:gd name="T62" fmla="*/ 863 w 1113"/>
              <a:gd name="T63" fmla="*/ 480 h 620"/>
              <a:gd name="T64" fmla="*/ 891 w 1113"/>
              <a:gd name="T65" fmla="*/ 496 h 620"/>
              <a:gd name="T66" fmla="*/ 916 w 1113"/>
              <a:gd name="T67" fmla="*/ 512 h 620"/>
              <a:gd name="T68" fmla="*/ 944 w 1113"/>
              <a:gd name="T69" fmla="*/ 526 h 620"/>
              <a:gd name="T70" fmla="*/ 973 w 1113"/>
              <a:gd name="T71" fmla="*/ 542 h 620"/>
              <a:gd name="T72" fmla="*/ 1001 w 1113"/>
              <a:gd name="T73" fmla="*/ 558 h 620"/>
              <a:gd name="T74" fmla="*/ 1029 w 1113"/>
              <a:gd name="T75" fmla="*/ 574 h 620"/>
              <a:gd name="T76" fmla="*/ 1057 w 1113"/>
              <a:gd name="T77" fmla="*/ 590 h 620"/>
              <a:gd name="T78" fmla="*/ 1085 w 1113"/>
              <a:gd name="T79" fmla="*/ 604 h 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13" h="620">
                <a:moveTo>
                  <a:pt x="0" y="0"/>
                </a:moveTo>
                <a:lnTo>
                  <a:pt x="0" y="0"/>
                </a:lnTo>
                <a:lnTo>
                  <a:pt x="28" y="14"/>
                </a:lnTo>
                <a:lnTo>
                  <a:pt x="28" y="14"/>
                </a:lnTo>
                <a:lnTo>
                  <a:pt x="56" y="30"/>
                </a:lnTo>
                <a:lnTo>
                  <a:pt x="56" y="30"/>
                </a:lnTo>
                <a:lnTo>
                  <a:pt x="84" y="46"/>
                </a:lnTo>
                <a:lnTo>
                  <a:pt x="84" y="46"/>
                </a:lnTo>
                <a:lnTo>
                  <a:pt x="112" y="62"/>
                </a:lnTo>
                <a:lnTo>
                  <a:pt x="112" y="62"/>
                </a:lnTo>
                <a:lnTo>
                  <a:pt x="140" y="76"/>
                </a:lnTo>
                <a:lnTo>
                  <a:pt x="140" y="76"/>
                </a:lnTo>
                <a:lnTo>
                  <a:pt x="166" y="92"/>
                </a:lnTo>
                <a:lnTo>
                  <a:pt x="166" y="92"/>
                </a:lnTo>
                <a:lnTo>
                  <a:pt x="194" y="108"/>
                </a:lnTo>
                <a:lnTo>
                  <a:pt x="194" y="108"/>
                </a:lnTo>
                <a:lnTo>
                  <a:pt x="222" y="124"/>
                </a:lnTo>
                <a:lnTo>
                  <a:pt x="222" y="124"/>
                </a:lnTo>
                <a:lnTo>
                  <a:pt x="250" y="138"/>
                </a:lnTo>
                <a:lnTo>
                  <a:pt x="250" y="138"/>
                </a:lnTo>
                <a:lnTo>
                  <a:pt x="278" y="154"/>
                </a:lnTo>
                <a:lnTo>
                  <a:pt x="278" y="154"/>
                </a:lnTo>
                <a:lnTo>
                  <a:pt x="306" y="170"/>
                </a:lnTo>
                <a:lnTo>
                  <a:pt x="306" y="170"/>
                </a:lnTo>
                <a:lnTo>
                  <a:pt x="334" y="186"/>
                </a:lnTo>
                <a:lnTo>
                  <a:pt x="334" y="186"/>
                </a:lnTo>
                <a:lnTo>
                  <a:pt x="362" y="202"/>
                </a:lnTo>
                <a:lnTo>
                  <a:pt x="362" y="202"/>
                </a:lnTo>
                <a:lnTo>
                  <a:pt x="391" y="216"/>
                </a:lnTo>
                <a:lnTo>
                  <a:pt x="391" y="216"/>
                </a:lnTo>
                <a:lnTo>
                  <a:pt x="416" y="232"/>
                </a:lnTo>
                <a:lnTo>
                  <a:pt x="416" y="232"/>
                </a:lnTo>
                <a:lnTo>
                  <a:pt x="444" y="248"/>
                </a:lnTo>
                <a:lnTo>
                  <a:pt x="444" y="248"/>
                </a:lnTo>
                <a:lnTo>
                  <a:pt x="472" y="264"/>
                </a:lnTo>
                <a:lnTo>
                  <a:pt x="472" y="264"/>
                </a:lnTo>
                <a:lnTo>
                  <a:pt x="500" y="278"/>
                </a:lnTo>
                <a:lnTo>
                  <a:pt x="500" y="278"/>
                </a:lnTo>
                <a:lnTo>
                  <a:pt x="528" y="294"/>
                </a:lnTo>
                <a:lnTo>
                  <a:pt x="528" y="294"/>
                </a:lnTo>
                <a:lnTo>
                  <a:pt x="556" y="310"/>
                </a:lnTo>
                <a:lnTo>
                  <a:pt x="556" y="310"/>
                </a:lnTo>
                <a:lnTo>
                  <a:pt x="585" y="326"/>
                </a:lnTo>
                <a:lnTo>
                  <a:pt x="585" y="326"/>
                </a:lnTo>
                <a:lnTo>
                  <a:pt x="613" y="340"/>
                </a:lnTo>
                <a:lnTo>
                  <a:pt x="613" y="340"/>
                </a:lnTo>
                <a:lnTo>
                  <a:pt x="641" y="356"/>
                </a:lnTo>
                <a:lnTo>
                  <a:pt x="641" y="356"/>
                </a:lnTo>
                <a:lnTo>
                  <a:pt x="666" y="372"/>
                </a:lnTo>
                <a:lnTo>
                  <a:pt x="666" y="372"/>
                </a:lnTo>
                <a:lnTo>
                  <a:pt x="694" y="388"/>
                </a:lnTo>
                <a:lnTo>
                  <a:pt x="694" y="388"/>
                </a:lnTo>
                <a:lnTo>
                  <a:pt x="722" y="402"/>
                </a:lnTo>
                <a:lnTo>
                  <a:pt x="722" y="402"/>
                </a:lnTo>
                <a:lnTo>
                  <a:pt x="750" y="418"/>
                </a:lnTo>
                <a:lnTo>
                  <a:pt x="750" y="418"/>
                </a:lnTo>
                <a:lnTo>
                  <a:pt x="779" y="434"/>
                </a:lnTo>
                <a:lnTo>
                  <a:pt x="779" y="434"/>
                </a:lnTo>
                <a:lnTo>
                  <a:pt x="807" y="450"/>
                </a:lnTo>
                <a:lnTo>
                  <a:pt x="807" y="450"/>
                </a:lnTo>
                <a:lnTo>
                  <a:pt x="835" y="464"/>
                </a:lnTo>
                <a:lnTo>
                  <a:pt x="835" y="464"/>
                </a:lnTo>
                <a:lnTo>
                  <a:pt x="863" y="480"/>
                </a:lnTo>
                <a:lnTo>
                  <a:pt x="863" y="480"/>
                </a:lnTo>
                <a:lnTo>
                  <a:pt x="891" y="496"/>
                </a:lnTo>
                <a:lnTo>
                  <a:pt x="891" y="496"/>
                </a:lnTo>
                <a:lnTo>
                  <a:pt x="916" y="512"/>
                </a:lnTo>
                <a:lnTo>
                  <a:pt x="916" y="512"/>
                </a:lnTo>
                <a:lnTo>
                  <a:pt x="944" y="526"/>
                </a:lnTo>
                <a:lnTo>
                  <a:pt x="944" y="526"/>
                </a:lnTo>
                <a:lnTo>
                  <a:pt x="973" y="542"/>
                </a:lnTo>
                <a:lnTo>
                  <a:pt x="973" y="542"/>
                </a:lnTo>
                <a:lnTo>
                  <a:pt x="1001" y="558"/>
                </a:lnTo>
                <a:lnTo>
                  <a:pt x="1001" y="558"/>
                </a:lnTo>
                <a:lnTo>
                  <a:pt x="1029" y="574"/>
                </a:lnTo>
                <a:lnTo>
                  <a:pt x="1029" y="574"/>
                </a:lnTo>
                <a:lnTo>
                  <a:pt x="1057" y="590"/>
                </a:lnTo>
                <a:lnTo>
                  <a:pt x="1057" y="590"/>
                </a:lnTo>
                <a:lnTo>
                  <a:pt x="1085" y="604"/>
                </a:lnTo>
                <a:lnTo>
                  <a:pt x="1085" y="604"/>
                </a:lnTo>
                <a:lnTo>
                  <a:pt x="1113" y="620"/>
                </a:lnTo>
              </a:path>
            </a:pathLst>
          </a:custGeom>
          <a:noFill/>
          <a:ln w="38100">
            <a:solidFill>
              <a:srgbClr val="E9AF85"/>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grpSp>
        <p:nvGrpSpPr>
          <p:cNvPr id="5" name="4 Grupo"/>
          <p:cNvGrpSpPr/>
          <p:nvPr/>
        </p:nvGrpSpPr>
        <p:grpSpPr>
          <a:xfrm>
            <a:off x="3124136" y="5469751"/>
            <a:ext cx="187382" cy="234830"/>
            <a:chOff x="3428936" y="5622151"/>
            <a:chExt cx="187382" cy="234830"/>
          </a:xfrm>
        </p:grpSpPr>
        <p:sp>
          <p:nvSpPr>
            <p:cNvPr id="166" name="Rectangle 85"/>
            <p:cNvSpPr>
              <a:spLocks noChangeArrowheads="1"/>
            </p:cNvSpPr>
            <p:nvPr/>
          </p:nvSpPr>
          <p:spPr bwMode="auto">
            <a:xfrm>
              <a:off x="3428936" y="5622151"/>
              <a:ext cx="11060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D</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67" name="Rectangle 86"/>
            <p:cNvSpPr>
              <a:spLocks noChangeArrowheads="1"/>
            </p:cNvSpPr>
            <p:nvPr/>
          </p:nvSpPr>
          <p:spPr bwMode="auto">
            <a:xfrm>
              <a:off x="3531358" y="5672315"/>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2</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grpSp>
        <p:nvGrpSpPr>
          <p:cNvPr id="7" name="6 Grupo"/>
          <p:cNvGrpSpPr/>
          <p:nvPr/>
        </p:nvGrpSpPr>
        <p:grpSpPr>
          <a:xfrm>
            <a:off x="1628711" y="4917301"/>
            <a:ext cx="473075" cy="69850"/>
            <a:chOff x="1933511" y="5069701"/>
            <a:chExt cx="473075" cy="69850"/>
          </a:xfrm>
        </p:grpSpPr>
        <p:sp>
          <p:nvSpPr>
            <p:cNvPr id="207" name="Line 126"/>
            <p:cNvSpPr>
              <a:spLocks noChangeShapeType="1"/>
            </p:cNvSpPr>
            <p:nvPr/>
          </p:nvSpPr>
          <p:spPr bwMode="auto">
            <a:xfrm flipH="1">
              <a:off x="1933511" y="5104626"/>
              <a:ext cx="417513" cy="0"/>
            </a:xfrm>
            <a:prstGeom prst="line">
              <a:avLst/>
            </a:prstGeom>
            <a:noFill/>
            <a:ln w="127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8" name="Freeform 127"/>
            <p:cNvSpPr>
              <a:spLocks/>
            </p:cNvSpPr>
            <p:nvPr/>
          </p:nvSpPr>
          <p:spPr bwMode="auto">
            <a:xfrm>
              <a:off x="2285936" y="5069701"/>
              <a:ext cx="120650" cy="69850"/>
            </a:xfrm>
            <a:custGeom>
              <a:avLst/>
              <a:gdLst>
                <a:gd name="T0" fmla="*/ 76 w 76"/>
                <a:gd name="T1" fmla="*/ 22 h 44"/>
                <a:gd name="T2" fmla="*/ 0 w 76"/>
                <a:gd name="T3" fmla="*/ 0 h 44"/>
                <a:gd name="T4" fmla="*/ 0 w 76"/>
                <a:gd name="T5" fmla="*/ 0 h 44"/>
                <a:gd name="T6" fmla="*/ 2 w 76"/>
                <a:gd name="T7" fmla="*/ 4 h 44"/>
                <a:gd name="T8" fmla="*/ 7 w 76"/>
                <a:gd name="T9" fmla="*/ 14 h 44"/>
                <a:gd name="T10" fmla="*/ 7 w 76"/>
                <a:gd name="T11" fmla="*/ 20 h 44"/>
                <a:gd name="T12" fmla="*/ 7 w 76"/>
                <a:gd name="T13" fmla="*/ 28 h 44"/>
                <a:gd name="T14" fmla="*/ 5 w 76"/>
                <a:gd name="T15" fmla="*/ 36 h 44"/>
                <a:gd name="T16" fmla="*/ 0 w 76"/>
                <a:gd name="T17" fmla="*/ 44 h 44"/>
                <a:gd name="T18" fmla="*/ 76 w 76"/>
                <a:gd name="T19" fmla="*/ 2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 h="44">
                  <a:moveTo>
                    <a:pt x="76" y="22"/>
                  </a:moveTo>
                  <a:lnTo>
                    <a:pt x="0" y="0"/>
                  </a:lnTo>
                  <a:lnTo>
                    <a:pt x="0" y="0"/>
                  </a:lnTo>
                  <a:lnTo>
                    <a:pt x="2" y="4"/>
                  </a:lnTo>
                  <a:lnTo>
                    <a:pt x="7" y="14"/>
                  </a:lnTo>
                  <a:lnTo>
                    <a:pt x="7" y="20"/>
                  </a:lnTo>
                  <a:lnTo>
                    <a:pt x="7" y="28"/>
                  </a:lnTo>
                  <a:lnTo>
                    <a:pt x="5" y="36"/>
                  </a:lnTo>
                  <a:lnTo>
                    <a:pt x="0" y="44"/>
                  </a:lnTo>
                  <a:lnTo>
                    <a:pt x="76" y="2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grpSp>
      <p:sp>
        <p:nvSpPr>
          <p:cNvPr id="291" name="Rectangle 264"/>
          <p:cNvSpPr>
            <a:spLocks noChangeArrowheads="1"/>
          </p:cNvSpPr>
          <p:nvPr/>
        </p:nvSpPr>
        <p:spPr bwMode="auto">
          <a:xfrm>
            <a:off x="1169910" y="3120243"/>
            <a:ext cx="1174778" cy="923330"/>
          </a:xfrm>
          <a:prstGeom prst="rect">
            <a:avLst/>
          </a:prstGeom>
          <a:solidFill>
            <a:srgbClr val="C0D9C7"/>
          </a:solidFill>
          <a:ln>
            <a:noFill/>
          </a:ln>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1" u="none" strike="noStrike" cap="none" normalizeH="0" baseline="0" dirty="0">
                <a:ln>
                  <a:noFill/>
                </a:ln>
                <a:solidFill>
                  <a:srgbClr val="000000"/>
                </a:solidFill>
                <a:effectLst/>
                <a:latin typeface="Univers LT Std 57 Cn" charset="0"/>
                <a:cs typeface="Arial" pitchFamily="34" charset="0"/>
              </a:rPr>
              <a:t>1. An increase in the demand for hotels increases the deman</a:t>
            </a:r>
            <a:r>
              <a:rPr lang="en-US" sz="1200" i="1" dirty="0">
                <a:solidFill>
                  <a:srgbClr val="000000"/>
                </a:solidFill>
                <a:latin typeface="Univers LT Std 57 Cn" charset="0"/>
                <a:cs typeface="Arial" pitchFamily="34" charset="0"/>
              </a:rPr>
              <a:t>d for hotel workers.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94" name="Rectangle 13"/>
          <p:cNvSpPr>
            <a:spLocks noChangeArrowheads="1"/>
          </p:cNvSpPr>
          <p:nvPr/>
        </p:nvSpPr>
        <p:spPr bwMode="auto">
          <a:xfrm>
            <a:off x="1739374" y="2837539"/>
            <a:ext cx="134972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Hotel labor market</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15" name="Line 34"/>
          <p:cNvSpPr>
            <a:spLocks noChangeShapeType="1"/>
          </p:cNvSpPr>
          <p:nvPr/>
        </p:nvSpPr>
        <p:spPr bwMode="auto">
          <a:xfrm flipV="1">
            <a:off x="1130236" y="4317226"/>
            <a:ext cx="0" cy="1641475"/>
          </a:xfrm>
          <a:prstGeom prst="line">
            <a:avLst/>
          </a:prstGeom>
          <a:noFill/>
          <a:ln w="5">
            <a:solidFill>
              <a:srgbClr val="04040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16" name="Line 35"/>
          <p:cNvSpPr>
            <a:spLocks noChangeShapeType="1"/>
          </p:cNvSpPr>
          <p:nvPr/>
        </p:nvSpPr>
        <p:spPr bwMode="auto">
          <a:xfrm>
            <a:off x="1130236" y="5958701"/>
            <a:ext cx="2649538" cy="0"/>
          </a:xfrm>
          <a:prstGeom prst="line">
            <a:avLst/>
          </a:prstGeom>
          <a:noFill/>
          <a:ln w="5">
            <a:solidFill>
              <a:srgbClr val="04040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17" name="Freeform 36"/>
          <p:cNvSpPr>
            <a:spLocks/>
          </p:cNvSpPr>
          <p:nvPr/>
        </p:nvSpPr>
        <p:spPr bwMode="auto">
          <a:xfrm>
            <a:off x="1174686" y="4990326"/>
            <a:ext cx="1900238" cy="704850"/>
          </a:xfrm>
          <a:custGeom>
            <a:avLst/>
            <a:gdLst>
              <a:gd name="T0" fmla="*/ 0 w 1197"/>
              <a:gd name="T1" fmla="*/ 444 h 444"/>
              <a:gd name="T2" fmla="*/ 28 w 1197"/>
              <a:gd name="T3" fmla="*/ 434 h 444"/>
              <a:gd name="T4" fmla="*/ 56 w 1197"/>
              <a:gd name="T5" fmla="*/ 424 h 444"/>
              <a:gd name="T6" fmla="*/ 84 w 1197"/>
              <a:gd name="T7" fmla="*/ 414 h 444"/>
              <a:gd name="T8" fmla="*/ 112 w 1197"/>
              <a:gd name="T9" fmla="*/ 404 h 444"/>
              <a:gd name="T10" fmla="*/ 140 w 1197"/>
              <a:gd name="T11" fmla="*/ 392 h 444"/>
              <a:gd name="T12" fmla="*/ 168 w 1197"/>
              <a:gd name="T13" fmla="*/ 382 h 444"/>
              <a:gd name="T14" fmla="*/ 196 w 1197"/>
              <a:gd name="T15" fmla="*/ 372 h 444"/>
              <a:gd name="T16" fmla="*/ 224 w 1197"/>
              <a:gd name="T17" fmla="*/ 362 h 444"/>
              <a:gd name="T18" fmla="*/ 250 w 1197"/>
              <a:gd name="T19" fmla="*/ 352 h 444"/>
              <a:gd name="T20" fmla="*/ 278 w 1197"/>
              <a:gd name="T21" fmla="*/ 342 h 444"/>
              <a:gd name="T22" fmla="*/ 306 w 1197"/>
              <a:gd name="T23" fmla="*/ 330 h 444"/>
              <a:gd name="T24" fmla="*/ 334 w 1197"/>
              <a:gd name="T25" fmla="*/ 320 h 444"/>
              <a:gd name="T26" fmla="*/ 362 w 1197"/>
              <a:gd name="T27" fmla="*/ 310 h 444"/>
              <a:gd name="T28" fmla="*/ 390 w 1197"/>
              <a:gd name="T29" fmla="*/ 300 h 444"/>
              <a:gd name="T30" fmla="*/ 418 w 1197"/>
              <a:gd name="T31" fmla="*/ 290 h 444"/>
              <a:gd name="T32" fmla="*/ 446 w 1197"/>
              <a:gd name="T33" fmla="*/ 278 h 444"/>
              <a:gd name="T34" fmla="*/ 475 w 1197"/>
              <a:gd name="T35" fmla="*/ 268 h 444"/>
              <a:gd name="T36" fmla="*/ 500 w 1197"/>
              <a:gd name="T37" fmla="*/ 258 h 444"/>
              <a:gd name="T38" fmla="*/ 528 w 1197"/>
              <a:gd name="T39" fmla="*/ 248 h 444"/>
              <a:gd name="T40" fmla="*/ 556 w 1197"/>
              <a:gd name="T41" fmla="*/ 238 h 444"/>
              <a:gd name="T42" fmla="*/ 584 w 1197"/>
              <a:gd name="T43" fmla="*/ 228 h 444"/>
              <a:gd name="T44" fmla="*/ 612 w 1197"/>
              <a:gd name="T45" fmla="*/ 216 h 444"/>
              <a:gd name="T46" fmla="*/ 640 w 1197"/>
              <a:gd name="T47" fmla="*/ 206 h 444"/>
              <a:gd name="T48" fmla="*/ 669 w 1197"/>
              <a:gd name="T49" fmla="*/ 196 h 444"/>
              <a:gd name="T50" fmla="*/ 697 w 1197"/>
              <a:gd name="T51" fmla="*/ 186 h 444"/>
              <a:gd name="T52" fmla="*/ 725 w 1197"/>
              <a:gd name="T53" fmla="*/ 176 h 444"/>
              <a:gd name="T54" fmla="*/ 750 w 1197"/>
              <a:gd name="T55" fmla="*/ 166 h 444"/>
              <a:gd name="T56" fmla="*/ 778 w 1197"/>
              <a:gd name="T57" fmla="*/ 154 h 444"/>
              <a:gd name="T58" fmla="*/ 806 w 1197"/>
              <a:gd name="T59" fmla="*/ 144 h 444"/>
              <a:gd name="T60" fmla="*/ 834 w 1197"/>
              <a:gd name="T61" fmla="*/ 134 h 444"/>
              <a:gd name="T62" fmla="*/ 863 w 1197"/>
              <a:gd name="T63" fmla="*/ 124 h 444"/>
              <a:gd name="T64" fmla="*/ 891 w 1197"/>
              <a:gd name="T65" fmla="*/ 114 h 444"/>
              <a:gd name="T66" fmla="*/ 919 w 1197"/>
              <a:gd name="T67" fmla="*/ 104 h 444"/>
              <a:gd name="T68" fmla="*/ 947 w 1197"/>
              <a:gd name="T69" fmla="*/ 92 h 444"/>
              <a:gd name="T70" fmla="*/ 975 w 1197"/>
              <a:gd name="T71" fmla="*/ 82 h 444"/>
              <a:gd name="T72" fmla="*/ 1000 w 1197"/>
              <a:gd name="T73" fmla="*/ 72 h 444"/>
              <a:gd name="T74" fmla="*/ 1028 w 1197"/>
              <a:gd name="T75" fmla="*/ 62 h 444"/>
              <a:gd name="T76" fmla="*/ 1057 w 1197"/>
              <a:gd name="T77" fmla="*/ 52 h 444"/>
              <a:gd name="T78" fmla="*/ 1085 w 1197"/>
              <a:gd name="T79" fmla="*/ 40 h 444"/>
              <a:gd name="T80" fmla="*/ 1113 w 1197"/>
              <a:gd name="T81" fmla="*/ 30 h 444"/>
              <a:gd name="T82" fmla="*/ 1141 w 1197"/>
              <a:gd name="T83" fmla="*/ 20 h 444"/>
              <a:gd name="T84" fmla="*/ 1169 w 1197"/>
              <a:gd name="T85" fmla="*/ 10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197" h="444">
                <a:moveTo>
                  <a:pt x="0" y="444"/>
                </a:moveTo>
                <a:lnTo>
                  <a:pt x="0" y="444"/>
                </a:lnTo>
                <a:lnTo>
                  <a:pt x="28" y="434"/>
                </a:lnTo>
                <a:lnTo>
                  <a:pt x="28" y="434"/>
                </a:lnTo>
                <a:lnTo>
                  <a:pt x="56" y="424"/>
                </a:lnTo>
                <a:lnTo>
                  <a:pt x="56" y="424"/>
                </a:lnTo>
                <a:lnTo>
                  <a:pt x="84" y="414"/>
                </a:lnTo>
                <a:lnTo>
                  <a:pt x="84" y="414"/>
                </a:lnTo>
                <a:lnTo>
                  <a:pt x="112" y="404"/>
                </a:lnTo>
                <a:lnTo>
                  <a:pt x="112" y="404"/>
                </a:lnTo>
                <a:lnTo>
                  <a:pt x="140" y="392"/>
                </a:lnTo>
                <a:lnTo>
                  <a:pt x="140" y="392"/>
                </a:lnTo>
                <a:lnTo>
                  <a:pt x="168" y="382"/>
                </a:lnTo>
                <a:lnTo>
                  <a:pt x="168" y="382"/>
                </a:lnTo>
                <a:lnTo>
                  <a:pt x="196" y="372"/>
                </a:lnTo>
                <a:lnTo>
                  <a:pt x="196" y="372"/>
                </a:lnTo>
                <a:lnTo>
                  <a:pt x="224" y="362"/>
                </a:lnTo>
                <a:lnTo>
                  <a:pt x="224" y="362"/>
                </a:lnTo>
                <a:lnTo>
                  <a:pt x="250" y="352"/>
                </a:lnTo>
                <a:lnTo>
                  <a:pt x="250" y="352"/>
                </a:lnTo>
                <a:lnTo>
                  <a:pt x="278" y="342"/>
                </a:lnTo>
                <a:lnTo>
                  <a:pt x="278" y="342"/>
                </a:lnTo>
                <a:lnTo>
                  <a:pt x="306" y="330"/>
                </a:lnTo>
                <a:lnTo>
                  <a:pt x="306" y="330"/>
                </a:lnTo>
                <a:lnTo>
                  <a:pt x="334" y="320"/>
                </a:lnTo>
                <a:lnTo>
                  <a:pt x="334" y="320"/>
                </a:lnTo>
                <a:lnTo>
                  <a:pt x="362" y="310"/>
                </a:lnTo>
                <a:lnTo>
                  <a:pt x="362" y="310"/>
                </a:lnTo>
                <a:lnTo>
                  <a:pt x="390" y="300"/>
                </a:lnTo>
                <a:lnTo>
                  <a:pt x="390" y="300"/>
                </a:lnTo>
                <a:lnTo>
                  <a:pt x="418" y="290"/>
                </a:lnTo>
                <a:lnTo>
                  <a:pt x="418" y="290"/>
                </a:lnTo>
                <a:lnTo>
                  <a:pt x="446" y="278"/>
                </a:lnTo>
                <a:lnTo>
                  <a:pt x="446" y="278"/>
                </a:lnTo>
                <a:lnTo>
                  <a:pt x="475" y="268"/>
                </a:lnTo>
                <a:lnTo>
                  <a:pt x="475" y="268"/>
                </a:lnTo>
                <a:lnTo>
                  <a:pt x="500" y="258"/>
                </a:lnTo>
                <a:lnTo>
                  <a:pt x="500" y="258"/>
                </a:lnTo>
                <a:lnTo>
                  <a:pt x="528" y="248"/>
                </a:lnTo>
                <a:lnTo>
                  <a:pt x="528" y="248"/>
                </a:lnTo>
                <a:lnTo>
                  <a:pt x="556" y="238"/>
                </a:lnTo>
                <a:lnTo>
                  <a:pt x="556" y="238"/>
                </a:lnTo>
                <a:lnTo>
                  <a:pt x="584" y="228"/>
                </a:lnTo>
                <a:lnTo>
                  <a:pt x="584" y="228"/>
                </a:lnTo>
                <a:lnTo>
                  <a:pt x="612" y="216"/>
                </a:lnTo>
                <a:lnTo>
                  <a:pt x="612" y="216"/>
                </a:lnTo>
                <a:lnTo>
                  <a:pt x="640" y="206"/>
                </a:lnTo>
                <a:lnTo>
                  <a:pt x="640" y="206"/>
                </a:lnTo>
                <a:lnTo>
                  <a:pt x="669" y="196"/>
                </a:lnTo>
                <a:lnTo>
                  <a:pt x="669" y="196"/>
                </a:lnTo>
                <a:lnTo>
                  <a:pt x="697" y="186"/>
                </a:lnTo>
                <a:lnTo>
                  <a:pt x="697" y="186"/>
                </a:lnTo>
                <a:lnTo>
                  <a:pt x="725" y="176"/>
                </a:lnTo>
                <a:lnTo>
                  <a:pt x="725" y="176"/>
                </a:lnTo>
                <a:lnTo>
                  <a:pt x="750" y="166"/>
                </a:lnTo>
                <a:lnTo>
                  <a:pt x="750" y="166"/>
                </a:lnTo>
                <a:lnTo>
                  <a:pt x="778" y="154"/>
                </a:lnTo>
                <a:lnTo>
                  <a:pt x="778" y="154"/>
                </a:lnTo>
                <a:lnTo>
                  <a:pt x="806" y="144"/>
                </a:lnTo>
                <a:lnTo>
                  <a:pt x="806" y="144"/>
                </a:lnTo>
                <a:lnTo>
                  <a:pt x="834" y="134"/>
                </a:lnTo>
                <a:lnTo>
                  <a:pt x="834" y="134"/>
                </a:lnTo>
                <a:lnTo>
                  <a:pt x="863" y="124"/>
                </a:lnTo>
                <a:lnTo>
                  <a:pt x="863" y="124"/>
                </a:lnTo>
                <a:lnTo>
                  <a:pt x="891" y="114"/>
                </a:lnTo>
                <a:lnTo>
                  <a:pt x="891" y="114"/>
                </a:lnTo>
                <a:lnTo>
                  <a:pt x="919" y="104"/>
                </a:lnTo>
                <a:lnTo>
                  <a:pt x="919" y="104"/>
                </a:lnTo>
                <a:lnTo>
                  <a:pt x="947" y="92"/>
                </a:lnTo>
                <a:lnTo>
                  <a:pt x="947" y="92"/>
                </a:lnTo>
                <a:lnTo>
                  <a:pt x="975" y="82"/>
                </a:lnTo>
                <a:lnTo>
                  <a:pt x="975" y="82"/>
                </a:lnTo>
                <a:lnTo>
                  <a:pt x="1000" y="72"/>
                </a:lnTo>
                <a:lnTo>
                  <a:pt x="1000" y="72"/>
                </a:lnTo>
                <a:lnTo>
                  <a:pt x="1028" y="62"/>
                </a:lnTo>
                <a:lnTo>
                  <a:pt x="1028" y="62"/>
                </a:lnTo>
                <a:lnTo>
                  <a:pt x="1057" y="52"/>
                </a:lnTo>
                <a:lnTo>
                  <a:pt x="1057" y="52"/>
                </a:lnTo>
                <a:lnTo>
                  <a:pt x="1085" y="40"/>
                </a:lnTo>
                <a:lnTo>
                  <a:pt x="1085" y="40"/>
                </a:lnTo>
                <a:lnTo>
                  <a:pt x="1113" y="30"/>
                </a:lnTo>
                <a:lnTo>
                  <a:pt x="1113" y="30"/>
                </a:lnTo>
                <a:lnTo>
                  <a:pt x="1141" y="20"/>
                </a:lnTo>
                <a:lnTo>
                  <a:pt x="1141" y="20"/>
                </a:lnTo>
                <a:lnTo>
                  <a:pt x="1169" y="10"/>
                </a:lnTo>
                <a:lnTo>
                  <a:pt x="1169" y="10"/>
                </a:lnTo>
                <a:lnTo>
                  <a:pt x="1197" y="0"/>
                </a:lnTo>
              </a:path>
            </a:pathLst>
          </a:custGeom>
          <a:noFill/>
          <a:ln w="38100">
            <a:solidFill>
              <a:srgbClr val="1D819E"/>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20" name="Freeform 39"/>
          <p:cNvSpPr>
            <a:spLocks/>
          </p:cNvSpPr>
          <p:nvPr/>
        </p:nvSpPr>
        <p:spPr bwMode="auto">
          <a:xfrm>
            <a:off x="1174686" y="4752201"/>
            <a:ext cx="1631950" cy="911225"/>
          </a:xfrm>
          <a:custGeom>
            <a:avLst/>
            <a:gdLst>
              <a:gd name="T0" fmla="*/ 0 w 1028"/>
              <a:gd name="T1" fmla="*/ 0 h 574"/>
              <a:gd name="T2" fmla="*/ 28 w 1028"/>
              <a:gd name="T3" fmla="*/ 16 h 574"/>
              <a:gd name="T4" fmla="*/ 56 w 1028"/>
              <a:gd name="T5" fmla="*/ 30 h 574"/>
              <a:gd name="T6" fmla="*/ 84 w 1028"/>
              <a:gd name="T7" fmla="*/ 46 h 574"/>
              <a:gd name="T8" fmla="*/ 112 w 1028"/>
              <a:gd name="T9" fmla="*/ 62 h 574"/>
              <a:gd name="T10" fmla="*/ 140 w 1028"/>
              <a:gd name="T11" fmla="*/ 78 h 574"/>
              <a:gd name="T12" fmla="*/ 168 w 1028"/>
              <a:gd name="T13" fmla="*/ 92 h 574"/>
              <a:gd name="T14" fmla="*/ 196 w 1028"/>
              <a:gd name="T15" fmla="*/ 108 h 574"/>
              <a:gd name="T16" fmla="*/ 224 w 1028"/>
              <a:gd name="T17" fmla="*/ 124 h 574"/>
              <a:gd name="T18" fmla="*/ 250 w 1028"/>
              <a:gd name="T19" fmla="*/ 140 h 574"/>
              <a:gd name="T20" fmla="*/ 278 w 1028"/>
              <a:gd name="T21" fmla="*/ 154 h 574"/>
              <a:gd name="T22" fmla="*/ 306 w 1028"/>
              <a:gd name="T23" fmla="*/ 170 h 574"/>
              <a:gd name="T24" fmla="*/ 334 w 1028"/>
              <a:gd name="T25" fmla="*/ 186 h 574"/>
              <a:gd name="T26" fmla="*/ 362 w 1028"/>
              <a:gd name="T27" fmla="*/ 202 h 574"/>
              <a:gd name="T28" fmla="*/ 390 w 1028"/>
              <a:gd name="T29" fmla="*/ 216 h 574"/>
              <a:gd name="T30" fmla="*/ 418 w 1028"/>
              <a:gd name="T31" fmla="*/ 232 h 574"/>
              <a:gd name="T32" fmla="*/ 446 w 1028"/>
              <a:gd name="T33" fmla="*/ 248 h 574"/>
              <a:gd name="T34" fmla="*/ 475 w 1028"/>
              <a:gd name="T35" fmla="*/ 264 h 574"/>
              <a:gd name="T36" fmla="*/ 500 w 1028"/>
              <a:gd name="T37" fmla="*/ 278 h 574"/>
              <a:gd name="T38" fmla="*/ 528 w 1028"/>
              <a:gd name="T39" fmla="*/ 294 h 574"/>
              <a:gd name="T40" fmla="*/ 556 w 1028"/>
              <a:gd name="T41" fmla="*/ 310 h 574"/>
              <a:gd name="T42" fmla="*/ 584 w 1028"/>
              <a:gd name="T43" fmla="*/ 326 h 574"/>
              <a:gd name="T44" fmla="*/ 612 w 1028"/>
              <a:gd name="T45" fmla="*/ 340 h 574"/>
              <a:gd name="T46" fmla="*/ 640 w 1028"/>
              <a:gd name="T47" fmla="*/ 356 h 574"/>
              <a:gd name="T48" fmla="*/ 669 w 1028"/>
              <a:gd name="T49" fmla="*/ 372 h 574"/>
              <a:gd name="T50" fmla="*/ 697 w 1028"/>
              <a:gd name="T51" fmla="*/ 388 h 574"/>
              <a:gd name="T52" fmla="*/ 725 w 1028"/>
              <a:gd name="T53" fmla="*/ 404 h 574"/>
              <a:gd name="T54" fmla="*/ 750 w 1028"/>
              <a:gd name="T55" fmla="*/ 418 h 574"/>
              <a:gd name="T56" fmla="*/ 778 w 1028"/>
              <a:gd name="T57" fmla="*/ 434 h 574"/>
              <a:gd name="T58" fmla="*/ 806 w 1028"/>
              <a:gd name="T59" fmla="*/ 450 h 574"/>
              <a:gd name="T60" fmla="*/ 834 w 1028"/>
              <a:gd name="T61" fmla="*/ 466 h 574"/>
              <a:gd name="T62" fmla="*/ 863 w 1028"/>
              <a:gd name="T63" fmla="*/ 480 h 574"/>
              <a:gd name="T64" fmla="*/ 891 w 1028"/>
              <a:gd name="T65" fmla="*/ 496 h 574"/>
              <a:gd name="T66" fmla="*/ 919 w 1028"/>
              <a:gd name="T67" fmla="*/ 512 h 574"/>
              <a:gd name="T68" fmla="*/ 947 w 1028"/>
              <a:gd name="T69" fmla="*/ 528 h 574"/>
              <a:gd name="T70" fmla="*/ 975 w 1028"/>
              <a:gd name="T71" fmla="*/ 542 h 574"/>
              <a:gd name="T72" fmla="*/ 1000 w 1028"/>
              <a:gd name="T73" fmla="*/ 558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28" h="574">
                <a:moveTo>
                  <a:pt x="0" y="0"/>
                </a:moveTo>
                <a:lnTo>
                  <a:pt x="0" y="0"/>
                </a:lnTo>
                <a:lnTo>
                  <a:pt x="28" y="16"/>
                </a:lnTo>
                <a:lnTo>
                  <a:pt x="28" y="16"/>
                </a:lnTo>
                <a:lnTo>
                  <a:pt x="56" y="30"/>
                </a:lnTo>
                <a:lnTo>
                  <a:pt x="56" y="30"/>
                </a:lnTo>
                <a:lnTo>
                  <a:pt x="84" y="46"/>
                </a:lnTo>
                <a:lnTo>
                  <a:pt x="84" y="46"/>
                </a:lnTo>
                <a:lnTo>
                  <a:pt x="112" y="62"/>
                </a:lnTo>
                <a:lnTo>
                  <a:pt x="112" y="62"/>
                </a:lnTo>
                <a:lnTo>
                  <a:pt x="140" y="78"/>
                </a:lnTo>
                <a:lnTo>
                  <a:pt x="140" y="78"/>
                </a:lnTo>
                <a:lnTo>
                  <a:pt x="168" y="92"/>
                </a:lnTo>
                <a:lnTo>
                  <a:pt x="168" y="92"/>
                </a:lnTo>
                <a:lnTo>
                  <a:pt x="196" y="108"/>
                </a:lnTo>
                <a:lnTo>
                  <a:pt x="196" y="108"/>
                </a:lnTo>
                <a:lnTo>
                  <a:pt x="224" y="124"/>
                </a:lnTo>
                <a:lnTo>
                  <a:pt x="224" y="124"/>
                </a:lnTo>
                <a:lnTo>
                  <a:pt x="250" y="140"/>
                </a:lnTo>
                <a:lnTo>
                  <a:pt x="250" y="140"/>
                </a:lnTo>
                <a:lnTo>
                  <a:pt x="278" y="154"/>
                </a:lnTo>
                <a:lnTo>
                  <a:pt x="278" y="154"/>
                </a:lnTo>
                <a:lnTo>
                  <a:pt x="306" y="170"/>
                </a:lnTo>
                <a:lnTo>
                  <a:pt x="306" y="170"/>
                </a:lnTo>
                <a:lnTo>
                  <a:pt x="334" y="186"/>
                </a:lnTo>
                <a:lnTo>
                  <a:pt x="334" y="186"/>
                </a:lnTo>
                <a:lnTo>
                  <a:pt x="362" y="202"/>
                </a:lnTo>
                <a:lnTo>
                  <a:pt x="362" y="202"/>
                </a:lnTo>
                <a:lnTo>
                  <a:pt x="390" y="216"/>
                </a:lnTo>
                <a:lnTo>
                  <a:pt x="390" y="216"/>
                </a:lnTo>
                <a:lnTo>
                  <a:pt x="418" y="232"/>
                </a:lnTo>
                <a:lnTo>
                  <a:pt x="418" y="232"/>
                </a:lnTo>
                <a:lnTo>
                  <a:pt x="446" y="248"/>
                </a:lnTo>
                <a:lnTo>
                  <a:pt x="446" y="248"/>
                </a:lnTo>
                <a:lnTo>
                  <a:pt x="475" y="264"/>
                </a:lnTo>
                <a:lnTo>
                  <a:pt x="475" y="264"/>
                </a:lnTo>
                <a:lnTo>
                  <a:pt x="500" y="278"/>
                </a:lnTo>
                <a:lnTo>
                  <a:pt x="500" y="278"/>
                </a:lnTo>
                <a:lnTo>
                  <a:pt x="528" y="294"/>
                </a:lnTo>
                <a:lnTo>
                  <a:pt x="528" y="294"/>
                </a:lnTo>
                <a:lnTo>
                  <a:pt x="556" y="310"/>
                </a:lnTo>
                <a:lnTo>
                  <a:pt x="556" y="310"/>
                </a:lnTo>
                <a:lnTo>
                  <a:pt x="584" y="326"/>
                </a:lnTo>
                <a:lnTo>
                  <a:pt x="584" y="326"/>
                </a:lnTo>
                <a:lnTo>
                  <a:pt x="612" y="340"/>
                </a:lnTo>
                <a:lnTo>
                  <a:pt x="612" y="340"/>
                </a:lnTo>
                <a:lnTo>
                  <a:pt x="640" y="356"/>
                </a:lnTo>
                <a:lnTo>
                  <a:pt x="640" y="356"/>
                </a:lnTo>
                <a:lnTo>
                  <a:pt x="669" y="372"/>
                </a:lnTo>
                <a:lnTo>
                  <a:pt x="669" y="372"/>
                </a:lnTo>
                <a:lnTo>
                  <a:pt x="697" y="388"/>
                </a:lnTo>
                <a:lnTo>
                  <a:pt x="697" y="388"/>
                </a:lnTo>
                <a:lnTo>
                  <a:pt x="725" y="404"/>
                </a:lnTo>
                <a:lnTo>
                  <a:pt x="725" y="404"/>
                </a:lnTo>
                <a:lnTo>
                  <a:pt x="750" y="418"/>
                </a:lnTo>
                <a:lnTo>
                  <a:pt x="750" y="418"/>
                </a:lnTo>
                <a:lnTo>
                  <a:pt x="778" y="434"/>
                </a:lnTo>
                <a:lnTo>
                  <a:pt x="778" y="434"/>
                </a:lnTo>
                <a:lnTo>
                  <a:pt x="806" y="450"/>
                </a:lnTo>
                <a:lnTo>
                  <a:pt x="806" y="450"/>
                </a:lnTo>
                <a:lnTo>
                  <a:pt x="834" y="466"/>
                </a:lnTo>
                <a:lnTo>
                  <a:pt x="834" y="466"/>
                </a:lnTo>
                <a:lnTo>
                  <a:pt x="863" y="480"/>
                </a:lnTo>
                <a:lnTo>
                  <a:pt x="863" y="480"/>
                </a:lnTo>
                <a:lnTo>
                  <a:pt x="891" y="496"/>
                </a:lnTo>
                <a:lnTo>
                  <a:pt x="891" y="496"/>
                </a:lnTo>
                <a:lnTo>
                  <a:pt x="919" y="512"/>
                </a:lnTo>
                <a:lnTo>
                  <a:pt x="919" y="512"/>
                </a:lnTo>
                <a:lnTo>
                  <a:pt x="947" y="528"/>
                </a:lnTo>
                <a:lnTo>
                  <a:pt x="947" y="528"/>
                </a:lnTo>
                <a:lnTo>
                  <a:pt x="975" y="542"/>
                </a:lnTo>
                <a:lnTo>
                  <a:pt x="975" y="542"/>
                </a:lnTo>
                <a:lnTo>
                  <a:pt x="1000" y="558"/>
                </a:lnTo>
                <a:lnTo>
                  <a:pt x="1000" y="558"/>
                </a:lnTo>
                <a:lnTo>
                  <a:pt x="1028" y="574"/>
                </a:lnTo>
              </a:path>
            </a:pathLst>
          </a:custGeom>
          <a:noFill/>
          <a:ln w="38100">
            <a:solidFill>
              <a:srgbClr val="D4712B"/>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22" name="Rectangle 41"/>
          <p:cNvSpPr>
            <a:spLocks noChangeArrowheads="1"/>
          </p:cNvSpPr>
          <p:nvPr/>
        </p:nvSpPr>
        <p:spPr bwMode="auto">
          <a:xfrm>
            <a:off x="637158" y="5227182"/>
            <a:ext cx="46807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15,600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26" name="Rectangle 45"/>
          <p:cNvSpPr>
            <a:spLocks noChangeArrowheads="1"/>
          </p:cNvSpPr>
          <p:nvPr/>
        </p:nvSpPr>
        <p:spPr bwMode="auto">
          <a:xfrm>
            <a:off x="637158" y="5020807"/>
            <a:ext cx="46807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19,200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30" name="Rectangle 49"/>
          <p:cNvSpPr>
            <a:spLocks noChangeArrowheads="1"/>
          </p:cNvSpPr>
          <p:nvPr/>
        </p:nvSpPr>
        <p:spPr bwMode="auto">
          <a:xfrm>
            <a:off x="1023873" y="5971401"/>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31" name="Rectangle 50"/>
          <p:cNvSpPr>
            <a:spLocks noChangeArrowheads="1"/>
          </p:cNvSpPr>
          <p:nvPr/>
        </p:nvSpPr>
        <p:spPr bwMode="auto">
          <a:xfrm>
            <a:off x="2106548" y="5971401"/>
            <a:ext cx="25487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120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33" name="Rectangle 52"/>
          <p:cNvSpPr>
            <a:spLocks noChangeArrowheads="1"/>
          </p:cNvSpPr>
          <p:nvPr/>
        </p:nvSpPr>
        <p:spPr bwMode="auto">
          <a:xfrm>
            <a:off x="2508186" y="5971401"/>
            <a:ext cx="25487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165</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41" name="Rectangle 60"/>
          <p:cNvSpPr>
            <a:spLocks noChangeArrowheads="1"/>
          </p:cNvSpPr>
          <p:nvPr/>
        </p:nvSpPr>
        <p:spPr bwMode="auto">
          <a:xfrm>
            <a:off x="2876486" y="5688826"/>
            <a:ext cx="11060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D</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42" name="Rectangle 61"/>
          <p:cNvSpPr>
            <a:spLocks noChangeArrowheads="1"/>
          </p:cNvSpPr>
          <p:nvPr/>
        </p:nvSpPr>
        <p:spPr bwMode="auto">
          <a:xfrm>
            <a:off x="2974146" y="5738990"/>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1</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43" name="Rectangle 62"/>
          <p:cNvSpPr>
            <a:spLocks noChangeArrowheads="1"/>
          </p:cNvSpPr>
          <p:nvPr/>
        </p:nvSpPr>
        <p:spPr bwMode="auto">
          <a:xfrm>
            <a:off x="3119373" y="4891901"/>
            <a:ext cx="10259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68" name="Rectangle 87"/>
          <p:cNvSpPr>
            <a:spLocks noChangeArrowheads="1"/>
          </p:cNvSpPr>
          <p:nvPr/>
        </p:nvSpPr>
        <p:spPr bwMode="auto">
          <a:xfrm>
            <a:off x="2012886" y="5399901"/>
            <a:ext cx="10259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E</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69" name="Rectangle 88"/>
          <p:cNvSpPr>
            <a:spLocks noChangeArrowheads="1"/>
          </p:cNvSpPr>
          <p:nvPr/>
        </p:nvSpPr>
        <p:spPr bwMode="auto">
          <a:xfrm>
            <a:off x="2099433" y="5450065"/>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1</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10" name="Line 129"/>
          <p:cNvSpPr>
            <a:spLocks noChangeShapeType="1"/>
          </p:cNvSpPr>
          <p:nvPr/>
        </p:nvSpPr>
        <p:spPr bwMode="auto">
          <a:xfrm flipV="1">
            <a:off x="5307583" y="4312782"/>
            <a:ext cx="0" cy="1622425"/>
          </a:xfrm>
          <a:prstGeom prst="line">
            <a:avLst/>
          </a:prstGeom>
          <a:noFill/>
          <a:ln w="5">
            <a:solidFill>
              <a:srgbClr val="04040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11" name="Line 130"/>
          <p:cNvSpPr>
            <a:spLocks noChangeShapeType="1"/>
          </p:cNvSpPr>
          <p:nvPr/>
        </p:nvSpPr>
        <p:spPr bwMode="auto">
          <a:xfrm>
            <a:off x="5307583" y="5935207"/>
            <a:ext cx="2568575" cy="0"/>
          </a:xfrm>
          <a:prstGeom prst="line">
            <a:avLst/>
          </a:prstGeom>
          <a:noFill/>
          <a:ln w="5">
            <a:solidFill>
              <a:srgbClr val="04040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12" name="Freeform 131"/>
          <p:cNvSpPr>
            <a:spLocks/>
          </p:cNvSpPr>
          <p:nvPr/>
        </p:nvSpPr>
        <p:spPr bwMode="auto">
          <a:xfrm>
            <a:off x="5352033" y="4814432"/>
            <a:ext cx="1916113" cy="698500"/>
          </a:xfrm>
          <a:custGeom>
            <a:avLst/>
            <a:gdLst>
              <a:gd name="T0" fmla="*/ 0 w 1207"/>
              <a:gd name="T1" fmla="*/ 440 h 440"/>
              <a:gd name="T2" fmla="*/ 28 w 1207"/>
              <a:gd name="T3" fmla="*/ 430 h 440"/>
              <a:gd name="T4" fmla="*/ 56 w 1207"/>
              <a:gd name="T5" fmla="*/ 420 h 440"/>
              <a:gd name="T6" fmla="*/ 84 w 1207"/>
              <a:gd name="T7" fmla="*/ 410 h 440"/>
              <a:gd name="T8" fmla="*/ 112 w 1207"/>
              <a:gd name="T9" fmla="*/ 400 h 440"/>
              <a:gd name="T10" fmla="*/ 140 w 1207"/>
              <a:gd name="T11" fmla="*/ 390 h 440"/>
              <a:gd name="T12" fmla="*/ 168 w 1207"/>
              <a:gd name="T13" fmla="*/ 378 h 440"/>
              <a:gd name="T14" fmla="*/ 196 w 1207"/>
              <a:gd name="T15" fmla="*/ 368 h 440"/>
              <a:gd name="T16" fmla="*/ 224 w 1207"/>
              <a:gd name="T17" fmla="*/ 358 h 440"/>
              <a:gd name="T18" fmla="*/ 252 w 1207"/>
              <a:gd name="T19" fmla="*/ 348 h 440"/>
              <a:gd name="T20" fmla="*/ 281 w 1207"/>
              <a:gd name="T21" fmla="*/ 338 h 440"/>
              <a:gd name="T22" fmla="*/ 309 w 1207"/>
              <a:gd name="T23" fmla="*/ 328 h 440"/>
              <a:gd name="T24" fmla="*/ 337 w 1207"/>
              <a:gd name="T25" fmla="*/ 318 h 440"/>
              <a:gd name="T26" fmla="*/ 365 w 1207"/>
              <a:gd name="T27" fmla="*/ 308 h 440"/>
              <a:gd name="T28" fmla="*/ 393 w 1207"/>
              <a:gd name="T29" fmla="*/ 298 h 440"/>
              <a:gd name="T30" fmla="*/ 421 w 1207"/>
              <a:gd name="T31" fmla="*/ 286 h 440"/>
              <a:gd name="T32" fmla="*/ 449 w 1207"/>
              <a:gd name="T33" fmla="*/ 276 h 440"/>
              <a:gd name="T34" fmla="*/ 477 w 1207"/>
              <a:gd name="T35" fmla="*/ 266 h 440"/>
              <a:gd name="T36" fmla="*/ 505 w 1207"/>
              <a:gd name="T37" fmla="*/ 256 h 440"/>
              <a:gd name="T38" fmla="*/ 533 w 1207"/>
              <a:gd name="T39" fmla="*/ 246 h 440"/>
              <a:gd name="T40" fmla="*/ 561 w 1207"/>
              <a:gd name="T41" fmla="*/ 236 h 440"/>
              <a:gd name="T42" fmla="*/ 589 w 1207"/>
              <a:gd name="T43" fmla="*/ 226 h 440"/>
              <a:gd name="T44" fmla="*/ 617 w 1207"/>
              <a:gd name="T45" fmla="*/ 216 h 440"/>
              <a:gd name="T46" fmla="*/ 646 w 1207"/>
              <a:gd name="T47" fmla="*/ 204 h 440"/>
              <a:gd name="T48" fmla="*/ 674 w 1207"/>
              <a:gd name="T49" fmla="*/ 194 h 440"/>
              <a:gd name="T50" fmla="*/ 702 w 1207"/>
              <a:gd name="T51" fmla="*/ 184 h 440"/>
              <a:gd name="T52" fmla="*/ 730 w 1207"/>
              <a:gd name="T53" fmla="*/ 174 h 440"/>
              <a:gd name="T54" fmla="*/ 758 w 1207"/>
              <a:gd name="T55" fmla="*/ 164 h 440"/>
              <a:gd name="T56" fmla="*/ 786 w 1207"/>
              <a:gd name="T57" fmla="*/ 154 h 440"/>
              <a:gd name="T58" fmla="*/ 814 w 1207"/>
              <a:gd name="T59" fmla="*/ 144 h 440"/>
              <a:gd name="T60" fmla="*/ 842 w 1207"/>
              <a:gd name="T61" fmla="*/ 134 h 440"/>
              <a:gd name="T62" fmla="*/ 870 w 1207"/>
              <a:gd name="T63" fmla="*/ 124 h 440"/>
              <a:gd name="T64" fmla="*/ 898 w 1207"/>
              <a:gd name="T65" fmla="*/ 112 h 440"/>
              <a:gd name="T66" fmla="*/ 926 w 1207"/>
              <a:gd name="T67" fmla="*/ 102 h 440"/>
              <a:gd name="T68" fmla="*/ 954 w 1207"/>
              <a:gd name="T69" fmla="*/ 92 h 440"/>
              <a:gd name="T70" fmla="*/ 982 w 1207"/>
              <a:gd name="T71" fmla="*/ 82 h 440"/>
              <a:gd name="T72" fmla="*/ 1011 w 1207"/>
              <a:gd name="T73" fmla="*/ 72 h 440"/>
              <a:gd name="T74" fmla="*/ 1039 w 1207"/>
              <a:gd name="T75" fmla="*/ 62 h 440"/>
              <a:gd name="T76" fmla="*/ 1067 w 1207"/>
              <a:gd name="T77" fmla="*/ 52 h 440"/>
              <a:gd name="T78" fmla="*/ 1095 w 1207"/>
              <a:gd name="T79" fmla="*/ 42 h 440"/>
              <a:gd name="T80" fmla="*/ 1123 w 1207"/>
              <a:gd name="T81" fmla="*/ 30 h 440"/>
              <a:gd name="T82" fmla="*/ 1151 w 1207"/>
              <a:gd name="T83" fmla="*/ 20 h 440"/>
              <a:gd name="T84" fmla="*/ 1179 w 1207"/>
              <a:gd name="T85" fmla="*/ 1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07" h="440">
                <a:moveTo>
                  <a:pt x="0" y="440"/>
                </a:moveTo>
                <a:lnTo>
                  <a:pt x="0" y="440"/>
                </a:lnTo>
                <a:lnTo>
                  <a:pt x="28" y="430"/>
                </a:lnTo>
                <a:lnTo>
                  <a:pt x="28" y="430"/>
                </a:lnTo>
                <a:lnTo>
                  <a:pt x="56" y="420"/>
                </a:lnTo>
                <a:lnTo>
                  <a:pt x="56" y="420"/>
                </a:lnTo>
                <a:lnTo>
                  <a:pt x="84" y="410"/>
                </a:lnTo>
                <a:lnTo>
                  <a:pt x="84" y="410"/>
                </a:lnTo>
                <a:lnTo>
                  <a:pt x="112" y="400"/>
                </a:lnTo>
                <a:lnTo>
                  <a:pt x="112" y="400"/>
                </a:lnTo>
                <a:lnTo>
                  <a:pt x="140" y="390"/>
                </a:lnTo>
                <a:lnTo>
                  <a:pt x="140" y="390"/>
                </a:lnTo>
                <a:lnTo>
                  <a:pt x="168" y="378"/>
                </a:lnTo>
                <a:lnTo>
                  <a:pt x="168" y="378"/>
                </a:lnTo>
                <a:lnTo>
                  <a:pt x="196" y="368"/>
                </a:lnTo>
                <a:lnTo>
                  <a:pt x="196" y="368"/>
                </a:lnTo>
                <a:lnTo>
                  <a:pt x="224" y="358"/>
                </a:lnTo>
                <a:lnTo>
                  <a:pt x="224" y="358"/>
                </a:lnTo>
                <a:lnTo>
                  <a:pt x="252" y="348"/>
                </a:lnTo>
                <a:lnTo>
                  <a:pt x="252" y="348"/>
                </a:lnTo>
                <a:lnTo>
                  <a:pt x="281" y="338"/>
                </a:lnTo>
                <a:lnTo>
                  <a:pt x="281" y="338"/>
                </a:lnTo>
                <a:lnTo>
                  <a:pt x="309" y="328"/>
                </a:lnTo>
                <a:lnTo>
                  <a:pt x="309" y="328"/>
                </a:lnTo>
                <a:lnTo>
                  <a:pt x="337" y="318"/>
                </a:lnTo>
                <a:lnTo>
                  <a:pt x="337" y="318"/>
                </a:lnTo>
                <a:lnTo>
                  <a:pt x="365" y="308"/>
                </a:lnTo>
                <a:lnTo>
                  <a:pt x="365" y="308"/>
                </a:lnTo>
                <a:lnTo>
                  <a:pt x="393" y="298"/>
                </a:lnTo>
                <a:lnTo>
                  <a:pt x="393" y="298"/>
                </a:lnTo>
                <a:lnTo>
                  <a:pt x="421" y="286"/>
                </a:lnTo>
                <a:lnTo>
                  <a:pt x="421" y="286"/>
                </a:lnTo>
                <a:lnTo>
                  <a:pt x="449" y="276"/>
                </a:lnTo>
                <a:lnTo>
                  <a:pt x="449" y="276"/>
                </a:lnTo>
                <a:lnTo>
                  <a:pt x="477" y="266"/>
                </a:lnTo>
                <a:lnTo>
                  <a:pt x="477" y="266"/>
                </a:lnTo>
                <a:lnTo>
                  <a:pt x="505" y="256"/>
                </a:lnTo>
                <a:lnTo>
                  <a:pt x="505" y="256"/>
                </a:lnTo>
                <a:lnTo>
                  <a:pt x="533" y="246"/>
                </a:lnTo>
                <a:lnTo>
                  <a:pt x="533" y="246"/>
                </a:lnTo>
                <a:lnTo>
                  <a:pt x="561" y="236"/>
                </a:lnTo>
                <a:lnTo>
                  <a:pt x="561" y="236"/>
                </a:lnTo>
                <a:lnTo>
                  <a:pt x="589" y="226"/>
                </a:lnTo>
                <a:lnTo>
                  <a:pt x="589" y="226"/>
                </a:lnTo>
                <a:lnTo>
                  <a:pt x="617" y="216"/>
                </a:lnTo>
                <a:lnTo>
                  <a:pt x="617" y="216"/>
                </a:lnTo>
                <a:lnTo>
                  <a:pt x="646" y="204"/>
                </a:lnTo>
                <a:lnTo>
                  <a:pt x="646" y="204"/>
                </a:lnTo>
                <a:lnTo>
                  <a:pt x="674" y="194"/>
                </a:lnTo>
                <a:lnTo>
                  <a:pt x="674" y="194"/>
                </a:lnTo>
                <a:lnTo>
                  <a:pt x="702" y="184"/>
                </a:lnTo>
                <a:lnTo>
                  <a:pt x="702" y="184"/>
                </a:lnTo>
                <a:lnTo>
                  <a:pt x="730" y="174"/>
                </a:lnTo>
                <a:lnTo>
                  <a:pt x="730" y="174"/>
                </a:lnTo>
                <a:lnTo>
                  <a:pt x="758" y="164"/>
                </a:lnTo>
                <a:lnTo>
                  <a:pt x="758" y="164"/>
                </a:lnTo>
                <a:lnTo>
                  <a:pt x="786" y="154"/>
                </a:lnTo>
                <a:lnTo>
                  <a:pt x="786" y="154"/>
                </a:lnTo>
                <a:lnTo>
                  <a:pt x="814" y="144"/>
                </a:lnTo>
                <a:lnTo>
                  <a:pt x="814" y="144"/>
                </a:lnTo>
                <a:lnTo>
                  <a:pt x="842" y="134"/>
                </a:lnTo>
                <a:lnTo>
                  <a:pt x="842" y="134"/>
                </a:lnTo>
                <a:lnTo>
                  <a:pt x="870" y="124"/>
                </a:lnTo>
                <a:lnTo>
                  <a:pt x="870" y="124"/>
                </a:lnTo>
                <a:lnTo>
                  <a:pt x="898" y="112"/>
                </a:lnTo>
                <a:lnTo>
                  <a:pt x="898" y="112"/>
                </a:lnTo>
                <a:lnTo>
                  <a:pt x="926" y="102"/>
                </a:lnTo>
                <a:lnTo>
                  <a:pt x="926" y="102"/>
                </a:lnTo>
                <a:lnTo>
                  <a:pt x="954" y="92"/>
                </a:lnTo>
                <a:lnTo>
                  <a:pt x="954" y="92"/>
                </a:lnTo>
                <a:lnTo>
                  <a:pt x="982" y="82"/>
                </a:lnTo>
                <a:lnTo>
                  <a:pt x="982" y="82"/>
                </a:lnTo>
                <a:lnTo>
                  <a:pt x="1011" y="72"/>
                </a:lnTo>
                <a:lnTo>
                  <a:pt x="1011" y="72"/>
                </a:lnTo>
                <a:lnTo>
                  <a:pt x="1039" y="62"/>
                </a:lnTo>
                <a:lnTo>
                  <a:pt x="1039" y="62"/>
                </a:lnTo>
                <a:lnTo>
                  <a:pt x="1067" y="52"/>
                </a:lnTo>
                <a:lnTo>
                  <a:pt x="1067" y="52"/>
                </a:lnTo>
                <a:lnTo>
                  <a:pt x="1095" y="42"/>
                </a:lnTo>
                <a:lnTo>
                  <a:pt x="1095" y="42"/>
                </a:lnTo>
                <a:lnTo>
                  <a:pt x="1123" y="30"/>
                </a:lnTo>
                <a:lnTo>
                  <a:pt x="1123" y="30"/>
                </a:lnTo>
                <a:lnTo>
                  <a:pt x="1151" y="20"/>
                </a:lnTo>
                <a:lnTo>
                  <a:pt x="1151" y="20"/>
                </a:lnTo>
                <a:lnTo>
                  <a:pt x="1179" y="10"/>
                </a:lnTo>
                <a:lnTo>
                  <a:pt x="1179" y="10"/>
                </a:lnTo>
                <a:lnTo>
                  <a:pt x="1207" y="0"/>
                </a:lnTo>
              </a:path>
            </a:pathLst>
          </a:custGeom>
          <a:noFill/>
          <a:ln w="38100">
            <a:solidFill>
              <a:srgbClr val="1D819E"/>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14" name="Freeform 133"/>
          <p:cNvSpPr>
            <a:spLocks/>
          </p:cNvSpPr>
          <p:nvPr/>
        </p:nvSpPr>
        <p:spPr bwMode="auto">
          <a:xfrm>
            <a:off x="5352033" y="4538207"/>
            <a:ext cx="1916113" cy="1047750"/>
          </a:xfrm>
          <a:custGeom>
            <a:avLst/>
            <a:gdLst>
              <a:gd name="T0" fmla="*/ 0 w 1207"/>
              <a:gd name="T1" fmla="*/ 0 h 660"/>
              <a:gd name="T2" fmla="*/ 28 w 1207"/>
              <a:gd name="T3" fmla="*/ 16 h 660"/>
              <a:gd name="T4" fmla="*/ 56 w 1207"/>
              <a:gd name="T5" fmla="*/ 30 h 660"/>
              <a:gd name="T6" fmla="*/ 84 w 1207"/>
              <a:gd name="T7" fmla="*/ 46 h 660"/>
              <a:gd name="T8" fmla="*/ 112 w 1207"/>
              <a:gd name="T9" fmla="*/ 62 h 660"/>
              <a:gd name="T10" fmla="*/ 140 w 1207"/>
              <a:gd name="T11" fmla="*/ 78 h 660"/>
              <a:gd name="T12" fmla="*/ 168 w 1207"/>
              <a:gd name="T13" fmla="*/ 92 h 660"/>
              <a:gd name="T14" fmla="*/ 196 w 1207"/>
              <a:gd name="T15" fmla="*/ 108 h 660"/>
              <a:gd name="T16" fmla="*/ 224 w 1207"/>
              <a:gd name="T17" fmla="*/ 124 h 660"/>
              <a:gd name="T18" fmla="*/ 252 w 1207"/>
              <a:gd name="T19" fmla="*/ 138 h 660"/>
              <a:gd name="T20" fmla="*/ 281 w 1207"/>
              <a:gd name="T21" fmla="*/ 154 h 660"/>
              <a:gd name="T22" fmla="*/ 309 w 1207"/>
              <a:gd name="T23" fmla="*/ 170 h 660"/>
              <a:gd name="T24" fmla="*/ 337 w 1207"/>
              <a:gd name="T25" fmla="*/ 184 h 660"/>
              <a:gd name="T26" fmla="*/ 365 w 1207"/>
              <a:gd name="T27" fmla="*/ 200 h 660"/>
              <a:gd name="T28" fmla="*/ 393 w 1207"/>
              <a:gd name="T29" fmla="*/ 216 h 660"/>
              <a:gd name="T30" fmla="*/ 421 w 1207"/>
              <a:gd name="T31" fmla="*/ 230 h 660"/>
              <a:gd name="T32" fmla="*/ 449 w 1207"/>
              <a:gd name="T33" fmla="*/ 246 h 660"/>
              <a:gd name="T34" fmla="*/ 477 w 1207"/>
              <a:gd name="T35" fmla="*/ 262 h 660"/>
              <a:gd name="T36" fmla="*/ 505 w 1207"/>
              <a:gd name="T37" fmla="*/ 276 h 660"/>
              <a:gd name="T38" fmla="*/ 533 w 1207"/>
              <a:gd name="T39" fmla="*/ 292 h 660"/>
              <a:gd name="T40" fmla="*/ 561 w 1207"/>
              <a:gd name="T41" fmla="*/ 308 h 660"/>
              <a:gd name="T42" fmla="*/ 589 w 1207"/>
              <a:gd name="T43" fmla="*/ 322 h 660"/>
              <a:gd name="T44" fmla="*/ 617 w 1207"/>
              <a:gd name="T45" fmla="*/ 338 h 660"/>
              <a:gd name="T46" fmla="*/ 646 w 1207"/>
              <a:gd name="T47" fmla="*/ 354 h 660"/>
              <a:gd name="T48" fmla="*/ 674 w 1207"/>
              <a:gd name="T49" fmla="*/ 368 h 660"/>
              <a:gd name="T50" fmla="*/ 702 w 1207"/>
              <a:gd name="T51" fmla="*/ 384 h 660"/>
              <a:gd name="T52" fmla="*/ 730 w 1207"/>
              <a:gd name="T53" fmla="*/ 400 h 660"/>
              <a:gd name="T54" fmla="*/ 758 w 1207"/>
              <a:gd name="T55" fmla="*/ 414 h 660"/>
              <a:gd name="T56" fmla="*/ 786 w 1207"/>
              <a:gd name="T57" fmla="*/ 430 h 660"/>
              <a:gd name="T58" fmla="*/ 814 w 1207"/>
              <a:gd name="T59" fmla="*/ 446 h 660"/>
              <a:gd name="T60" fmla="*/ 842 w 1207"/>
              <a:gd name="T61" fmla="*/ 460 h 660"/>
              <a:gd name="T62" fmla="*/ 870 w 1207"/>
              <a:gd name="T63" fmla="*/ 476 h 660"/>
              <a:gd name="T64" fmla="*/ 898 w 1207"/>
              <a:gd name="T65" fmla="*/ 492 h 660"/>
              <a:gd name="T66" fmla="*/ 926 w 1207"/>
              <a:gd name="T67" fmla="*/ 506 h 660"/>
              <a:gd name="T68" fmla="*/ 954 w 1207"/>
              <a:gd name="T69" fmla="*/ 522 h 660"/>
              <a:gd name="T70" fmla="*/ 982 w 1207"/>
              <a:gd name="T71" fmla="*/ 538 h 660"/>
              <a:gd name="T72" fmla="*/ 1011 w 1207"/>
              <a:gd name="T73" fmla="*/ 552 h 660"/>
              <a:gd name="T74" fmla="*/ 1039 w 1207"/>
              <a:gd name="T75" fmla="*/ 568 h 660"/>
              <a:gd name="T76" fmla="*/ 1067 w 1207"/>
              <a:gd name="T77" fmla="*/ 584 h 660"/>
              <a:gd name="T78" fmla="*/ 1095 w 1207"/>
              <a:gd name="T79" fmla="*/ 598 h 660"/>
              <a:gd name="T80" fmla="*/ 1123 w 1207"/>
              <a:gd name="T81" fmla="*/ 614 h 660"/>
              <a:gd name="T82" fmla="*/ 1151 w 1207"/>
              <a:gd name="T83" fmla="*/ 630 h 660"/>
              <a:gd name="T84" fmla="*/ 1179 w 1207"/>
              <a:gd name="T85" fmla="*/ 646 h 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07" h="660">
                <a:moveTo>
                  <a:pt x="0" y="0"/>
                </a:moveTo>
                <a:lnTo>
                  <a:pt x="0" y="0"/>
                </a:lnTo>
                <a:lnTo>
                  <a:pt x="28" y="16"/>
                </a:lnTo>
                <a:lnTo>
                  <a:pt x="28" y="16"/>
                </a:lnTo>
                <a:lnTo>
                  <a:pt x="56" y="30"/>
                </a:lnTo>
                <a:lnTo>
                  <a:pt x="56" y="30"/>
                </a:lnTo>
                <a:lnTo>
                  <a:pt x="84" y="46"/>
                </a:lnTo>
                <a:lnTo>
                  <a:pt x="84" y="46"/>
                </a:lnTo>
                <a:lnTo>
                  <a:pt x="112" y="62"/>
                </a:lnTo>
                <a:lnTo>
                  <a:pt x="112" y="62"/>
                </a:lnTo>
                <a:lnTo>
                  <a:pt x="140" y="78"/>
                </a:lnTo>
                <a:lnTo>
                  <a:pt x="140" y="78"/>
                </a:lnTo>
                <a:lnTo>
                  <a:pt x="168" y="92"/>
                </a:lnTo>
                <a:lnTo>
                  <a:pt x="168" y="92"/>
                </a:lnTo>
                <a:lnTo>
                  <a:pt x="196" y="108"/>
                </a:lnTo>
                <a:lnTo>
                  <a:pt x="196" y="108"/>
                </a:lnTo>
                <a:lnTo>
                  <a:pt x="224" y="124"/>
                </a:lnTo>
                <a:lnTo>
                  <a:pt x="224" y="124"/>
                </a:lnTo>
                <a:lnTo>
                  <a:pt x="252" y="138"/>
                </a:lnTo>
                <a:lnTo>
                  <a:pt x="252" y="138"/>
                </a:lnTo>
                <a:lnTo>
                  <a:pt x="281" y="154"/>
                </a:lnTo>
                <a:lnTo>
                  <a:pt x="281" y="154"/>
                </a:lnTo>
                <a:lnTo>
                  <a:pt x="309" y="170"/>
                </a:lnTo>
                <a:lnTo>
                  <a:pt x="309" y="170"/>
                </a:lnTo>
                <a:lnTo>
                  <a:pt x="337" y="184"/>
                </a:lnTo>
                <a:lnTo>
                  <a:pt x="337" y="184"/>
                </a:lnTo>
                <a:lnTo>
                  <a:pt x="365" y="200"/>
                </a:lnTo>
                <a:lnTo>
                  <a:pt x="365" y="200"/>
                </a:lnTo>
                <a:lnTo>
                  <a:pt x="393" y="216"/>
                </a:lnTo>
                <a:lnTo>
                  <a:pt x="393" y="216"/>
                </a:lnTo>
                <a:lnTo>
                  <a:pt x="421" y="230"/>
                </a:lnTo>
                <a:lnTo>
                  <a:pt x="421" y="230"/>
                </a:lnTo>
                <a:lnTo>
                  <a:pt x="449" y="246"/>
                </a:lnTo>
                <a:lnTo>
                  <a:pt x="449" y="246"/>
                </a:lnTo>
                <a:lnTo>
                  <a:pt x="477" y="262"/>
                </a:lnTo>
                <a:lnTo>
                  <a:pt x="477" y="262"/>
                </a:lnTo>
                <a:lnTo>
                  <a:pt x="505" y="276"/>
                </a:lnTo>
                <a:lnTo>
                  <a:pt x="505" y="276"/>
                </a:lnTo>
                <a:lnTo>
                  <a:pt x="533" y="292"/>
                </a:lnTo>
                <a:lnTo>
                  <a:pt x="533" y="292"/>
                </a:lnTo>
                <a:lnTo>
                  <a:pt x="561" y="308"/>
                </a:lnTo>
                <a:lnTo>
                  <a:pt x="561" y="308"/>
                </a:lnTo>
                <a:lnTo>
                  <a:pt x="589" y="322"/>
                </a:lnTo>
                <a:lnTo>
                  <a:pt x="589" y="322"/>
                </a:lnTo>
                <a:lnTo>
                  <a:pt x="617" y="338"/>
                </a:lnTo>
                <a:lnTo>
                  <a:pt x="617" y="338"/>
                </a:lnTo>
                <a:lnTo>
                  <a:pt x="646" y="354"/>
                </a:lnTo>
                <a:lnTo>
                  <a:pt x="646" y="354"/>
                </a:lnTo>
                <a:lnTo>
                  <a:pt x="674" y="368"/>
                </a:lnTo>
                <a:lnTo>
                  <a:pt x="674" y="368"/>
                </a:lnTo>
                <a:lnTo>
                  <a:pt x="702" y="384"/>
                </a:lnTo>
                <a:lnTo>
                  <a:pt x="702" y="384"/>
                </a:lnTo>
                <a:lnTo>
                  <a:pt x="730" y="400"/>
                </a:lnTo>
                <a:lnTo>
                  <a:pt x="730" y="400"/>
                </a:lnTo>
                <a:lnTo>
                  <a:pt x="758" y="414"/>
                </a:lnTo>
                <a:lnTo>
                  <a:pt x="758" y="414"/>
                </a:lnTo>
                <a:lnTo>
                  <a:pt x="786" y="430"/>
                </a:lnTo>
                <a:lnTo>
                  <a:pt x="786" y="430"/>
                </a:lnTo>
                <a:lnTo>
                  <a:pt x="814" y="446"/>
                </a:lnTo>
                <a:lnTo>
                  <a:pt x="814" y="446"/>
                </a:lnTo>
                <a:lnTo>
                  <a:pt x="842" y="460"/>
                </a:lnTo>
                <a:lnTo>
                  <a:pt x="842" y="460"/>
                </a:lnTo>
                <a:lnTo>
                  <a:pt x="870" y="476"/>
                </a:lnTo>
                <a:lnTo>
                  <a:pt x="870" y="476"/>
                </a:lnTo>
                <a:lnTo>
                  <a:pt x="898" y="492"/>
                </a:lnTo>
                <a:lnTo>
                  <a:pt x="898" y="492"/>
                </a:lnTo>
                <a:lnTo>
                  <a:pt x="926" y="506"/>
                </a:lnTo>
                <a:lnTo>
                  <a:pt x="926" y="506"/>
                </a:lnTo>
                <a:lnTo>
                  <a:pt x="954" y="522"/>
                </a:lnTo>
                <a:lnTo>
                  <a:pt x="954" y="522"/>
                </a:lnTo>
                <a:lnTo>
                  <a:pt x="982" y="538"/>
                </a:lnTo>
                <a:lnTo>
                  <a:pt x="982" y="538"/>
                </a:lnTo>
                <a:lnTo>
                  <a:pt x="1011" y="552"/>
                </a:lnTo>
                <a:lnTo>
                  <a:pt x="1011" y="552"/>
                </a:lnTo>
                <a:lnTo>
                  <a:pt x="1039" y="568"/>
                </a:lnTo>
                <a:lnTo>
                  <a:pt x="1039" y="568"/>
                </a:lnTo>
                <a:lnTo>
                  <a:pt x="1067" y="584"/>
                </a:lnTo>
                <a:lnTo>
                  <a:pt x="1067" y="584"/>
                </a:lnTo>
                <a:lnTo>
                  <a:pt x="1095" y="598"/>
                </a:lnTo>
                <a:lnTo>
                  <a:pt x="1095" y="598"/>
                </a:lnTo>
                <a:lnTo>
                  <a:pt x="1123" y="614"/>
                </a:lnTo>
                <a:lnTo>
                  <a:pt x="1123" y="614"/>
                </a:lnTo>
                <a:lnTo>
                  <a:pt x="1151" y="630"/>
                </a:lnTo>
                <a:lnTo>
                  <a:pt x="1151" y="630"/>
                </a:lnTo>
                <a:lnTo>
                  <a:pt x="1179" y="646"/>
                </a:lnTo>
                <a:lnTo>
                  <a:pt x="1179" y="646"/>
                </a:lnTo>
                <a:lnTo>
                  <a:pt x="1207" y="660"/>
                </a:lnTo>
              </a:path>
            </a:pathLst>
          </a:custGeom>
          <a:noFill/>
          <a:ln w="38100">
            <a:solidFill>
              <a:srgbClr val="D4712B"/>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25" name="Rectangle 144"/>
          <p:cNvSpPr>
            <a:spLocks noChangeArrowheads="1"/>
          </p:cNvSpPr>
          <p:nvPr/>
        </p:nvSpPr>
        <p:spPr bwMode="auto">
          <a:xfrm>
            <a:off x="5201220" y="5951082"/>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44" name="Rectangle 163"/>
          <p:cNvSpPr>
            <a:spLocks noChangeArrowheads="1"/>
          </p:cNvSpPr>
          <p:nvPr/>
        </p:nvSpPr>
        <p:spPr bwMode="auto">
          <a:xfrm>
            <a:off x="7264970" y="4658857"/>
            <a:ext cx="10259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45" name="Rectangle 164"/>
          <p:cNvSpPr>
            <a:spLocks noChangeArrowheads="1"/>
          </p:cNvSpPr>
          <p:nvPr/>
        </p:nvSpPr>
        <p:spPr bwMode="auto">
          <a:xfrm>
            <a:off x="7359455" y="4709021"/>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1</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54" name="Rectangle 173"/>
          <p:cNvSpPr>
            <a:spLocks noChangeArrowheads="1"/>
          </p:cNvSpPr>
          <p:nvPr/>
        </p:nvSpPr>
        <p:spPr bwMode="auto">
          <a:xfrm>
            <a:off x="7325295" y="5557382"/>
            <a:ext cx="11060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D</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79" name="Rectangle 279"/>
          <p:cNvSpPr>
            <a:spLocks noChangeArrowheads="1"/>
          </p:cNvSpPr>
          <p:nvPr/>
        </p:nvSpPr>
        <p:spPr bwMode="auto">
          <a:xfrm>
            <a:off x="6612507" y="5090657"/>
            <a:ext cx="10259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E</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80" name="Rectangle 280"/>
          <p:cNvSpPr>
            <a:spLocks noChangeArrowheads="1"/>
          </p:cNvSpPr>
          <p:nvPr/>
        </p:nvSpPr>
        <p:spPr bwMode="auto">
          <a:xfrm>
            <a:off x="6697467" y="5140821"/>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1</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90" name="Rectangle 25"/>
          <p:cNvSpPr>
            <a:spLocks noChangeArrowheads="1"/>
          </p:cNvSpPr>
          <p:nvPr/>
        </p:nvSpPr>
        <p:spPr bwMode="auto">
          <a:xfrm>
            <a:off x="733197" y="4082769"/>
            <a:ext cx="635495"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Wage ($)</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92" name="Rectangle 365"/>
          <p:cNvSpPr>
            <a:spLocks noChangeArrowheads="1"/>
          </p:cNvSpPr>
          <p:nvPr/>
        </p:nvSpPr>
        <p:spPr bwMode="auto">
          <a:xfrm>
            <a:off x="2454463" y="3124200"/>
            <a:ext cx="1431737" cy="923330"/>
          </a:xfrm>
          <a:prstGeom prst="rect">
            <a:avLst/>
          </a:prstGeom>
          <a:solidFill>
            <a:srgbClr val="FFE5C2"/>
          </a:solidFill>
          <a:ln>
            <a:noFill/>
          </a:ln>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1" u="none" strike="noStrike" cap="none" normalizeH="0" baseline="0" dirty="0">
                <a:ln>
                  <a:noFill/>
                </a:ln>
                <a:solidFill>
                  <a:srgbClr val="000000"/>
                </a:solidFill>
                <a:effectLst/>
                <a:latin typeface="Univers LT Std 57 Cn" charset="0"/>
                <a:cs typeface="Arial" pitchFamily="34" charset="0"/>
              </a:rPr>
              <a:t>2. The equilibrium point moves up along the supply curve to a higher wage and quantity</a:t>
            </a:r>
            <a:r>
              <a:rPr kumimoji="0" lang="en-US" sz="1200" b="0" i="1" u="none" strike="noStrike" cap="none" normalizeH="0" dirty="0">
                <a:ln>
                  <a:noFill/>
                </a:ln>
                <a:solidFill>
                  <a:srgbClr val="000000"/>
                </a:solidFill>
                <a:effectLst/>
                <a:latin typeface="Univers LT Std 57 Cn" charset="0"/>
                <a:cs typeface="Arial" pitchFamily="34" charset="0"/>
              </a:rPr>
              <a:t>.</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93" name="Rectangle 242"/>
          <p:cNvSpPr>
            <a:spLocks noChangeArrowheads="1"/>
          </p:cNvSpPr>
          <p:nvPr/>
        </p:nvSpPr>
        <p:spPr bwMode="auto">
          <a:xfrm>
            <a:off x="1458054" y="6192640"/>
            <a:ext cx="194123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Hotel workers (thousands)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94" name="Rectangle 41"/>
          <p:cNvSpPr>
            <a:spLocks noChangeArrowheads="1"/>
          </p:cNvSpPr>
          <p:nvPr/>
        </p:nvSpPr>
        <p:spPr bwMode="auto">
          <a:xfrm>
            <a:off x="4798483" y="5033249"/>
            <a:ext cx="46807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20,000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95" name="Rectangle 45"/>
          <p:cNvSpPr>
            <a:spLocks noChangeArrowheads="1"/>
          </p:cNvSpPr>
          <p:nvPr/>
        </p:nvSpPr>
        <p:spPr bwMode="auto">
          <a:xfrm>
            <a:off x="4798483" y="4826874"/>
            <a:ext cx="46807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25,400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96" name="Rectangle 25"/>
          <p:cNvSpPr>
            <a:spLocks noChangeArrowheads="1"/>
          </p:cNvSpPr>
          <p:nvPr/>
        </p:nvSpPr>
        <p:spPr bwMode="auto">
          <a:xfrm>
            <a:off x="4805438" y="4091516"/>
            <a:ext cx="635495"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Wage ($)</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13" name="Freeform 132"/>
          <p:cNvSpPr>
            <a:spLocks/>
          </p:cNvSpPr>
          <p:nvPr/>
        </p:nvSpPr>
        <p:spPr bwMode="auto">
          <a:xfrm>
            <a:off x="5352033" y="4725532"/>
            <a:ext cx="1158875" cy="422275"/>
          </a:xfrm>
          <a:custGeom>
            <a:avLst/>
            <a:gdLst>
              <a:gd name="T0" fmla="*/ 0 w 730"/>
              <a:gd name="T1" fmla="*/ 266 h 266"/>
              <a:gd name="T2" fmla="*/ 0 w 730"/>
              <a:gd name="T3" fmla="*/ 266 h 266"/>
              <a:gd name="T4" fmla="*/ 28 w 730"/>
              <a:gd name="T5" fmla="*/ 256 h 266"/>
              <a:gd name="T6" fmla="*/ 28 w 730"/>
              <a:gd name="T7" fmla="*/ 256 h 266"/>
              <a:gd name="T8" fmla="*/ 56 w 730"/>
              <a:gd name="T9" fmla="*/ 246 h 266"/>
              <a:gd name="T10" fmla="*/ 56 w 730"/>
              <a:gd name="T11" fmla="*/ 246 h 266"/>
              <a:gd name="T12" fmla="*/ 84 w 730"/>
              <a:gd name="T13" fmla="*/ 236 h 266"/>
              <a:gd name="T14" fmla="*/ 84 w 730"/>
              <a:gd name="T15" fmla="*/ 236 h 266"/>
              <a:gd name="T16" fmla="*/ 112 w 730"/>
              <a:gd name="T17" fmla="*/ 226 h 266"/>
              <a:gd name="T18" fmla="*/ 112 w 730"/>
              <a:gd name="T19" fmla="*/ 226 h 266"/>
              <a:gd name="T20" fmla="*/ 140 w 730"/>
              <a:gd name="T21" fmla="*/ 214 h 266"/>
              <a:gd name="T22" fmla="*/ 140 w 730"/>
              <a:gd name="T23" fmla="*/ 214 h 266"/>
              <a:gd name="T24" fmla="*/ 168 w 730"/>
              <a:gd name="T25" fmla="*/ 204 h 266"/>
              <a:gd name="T26" fmla="*/ 168 w 730"/>
              <a:gd name="T27" fmla="*/ 204 h 266"/>
              <a:gd name="T28" fmla="*/ 196 w 730"/>
              <a:gd name="T29" fmla="*/ 194 h 266"/>
              <a:gd name="T30" fmla="*/ 196 w 730"/>
              <a:gd name="T31" fmla="*/ 194 h 266"/>
              <a:gd name="T32" fmla="*/ 224 w 730"/>
              <a:gd name="T33" fmla="*/ 184 h 266"/>
              <a:gd name="T34" fmla="*/ 224 w 730"/>
              <a:gd name="T35" fmla="*/ 184 h 266"/>
              <a:gd name="T36" fmla="*/ 252 w 730"/>
              <a:gd name="T37" fmla="*/ 174 h 266"/>
              <a:gd name="T38" fmla="*/ 252 w 730"/>
              <a:gd name="T39" fmla="*/ 174 h 266"/>
              <a:gd name="T40" fmla="*/ 281 w 730"/>
              <a:gd name="T41" fmla="*/ 164 h 266"/>
              <a:gd name="T42" fmla="*/ 281 w 730"/>
              <a:gd name="T43" fmla="*/ 164 h 266"/>
              <a:gd name="T44" fmla="*/ 309 w 730"/>
              <a:gd name="T45" fmla="*/ 154 h 266"/>
              <a:gd name="T46" fmla="*/ 309 w 730"/>
              <a:gd name="T47" fmla="*/ 154 h 266"/>
              <a:gd name="T48" fmla="*/ 337 w 730"/>
              <a:gd name="T49" fmla="*/ 144 h 266"/>
              <a:gd name="T50" fmla="*/ 337 w 730"/>
              <a:gd name="T51" fmla="*/ 144 h 266"/>
              <a:gd name="T52" fmla="*/ 365 w 730"/>
              <a:gd name="T53" fmla="*/ 132 h 266"/>
              <a:gd name="T54" fmla="*/ 365 w 730"/>
              <a:gd name="T55" fmla="*/ 132 h 266"/>
              <a:gd name="T56" fmla="*/ 393 w 730"/>
              <a:gd name="T57" fmla="*/ 122 h 266"/>
              <a:gd name="T58" fmla="*/ 393 w 730"/>
              <a:gd name="T59" fmla="*/ 122 h 266"/>
              <a:gd name="T60" fmla="*/ 421 w 730"/>
              <a:gd name="T61" fmla="*/ 112 h 266"/>
              <a:gd name="T62" fmla="*/ 421 w 730"/>
              <a:gd name="T63" fmla="*/ 112 h 266"/>
              <a:gd name="T64" fmla="*/ 449 w 730"/>
              <a:gd name="T65" fmla="*/ 102 h 266"/>
              <a:gd name="T66" fmla="*/ 449 w 730"/>
              <a:gd name="T67" fmla="*/ 102 h 266"/>
              <a:gd name="T68" fmla="*/ 477 w 730"/>
              <a:gd name="T69" fmla="*/ 92 h 266"/>
              <a:gd name="T70" fmla="*/ 477 w 730"/>
              <a:gd name="T71" fmla="*/ 92 h 266"/>
              <a:gd name="T72" fmla="*/ 505 w 730"/>
              <a:gd name="T73" fmla="*/ 82 h 266"/>
              <a:gd name="T74" fmla="*/ 505 w 730"/>
              <a:gd name="T75" fmla="*/ 82 h 266"/>
              <a:gd name="T76" fmla="*/ 533 w 730"/>
              <a:gd name="T77" fmla="*/ 72 h 266"/>
              <a:gd name="T78" fmla="*/ 533 w 730"/>
              <a:gd name="T79" fmla="*/ 72 h 266"/>
              <a:gd name="T80" fmla="*/ 561 w 730"/>
              <a:gd name="T81" fmla="*/ 62 h 266"/>
              <a:gd name="T82" fmla="*/ 561 w 730"/>
              <a:gd name="T83" fmla="*/ 62 h 266"/>
              <a:gd name="T84" fmla="*/ 589 w 730"/>
              <a:gd name="T85" fmla="*/ 52 h 266"/>
              <a:gd name="T86" fmla="*/ 589 w 730"/>
              <a:gd name="T87" fmla="*/ 52 h 266"/>
              <a:gd name="T88" fmla="*/ 617 w 730"/>
              <a:gd name="T89" fmla="*/ 40 h 266"/>
              <a:gd name="T90" fmla="*/ 617 w 730"/>
              <a:gd name="T91" fmla="*/ 40 h 266"/>
              <a:gd name="T92" fmla="*/ 646 w 730"/>
              <a:gd name="T93" fmla="*/ 30 h 266"/>
              <a:gd name="T94" fmla="*/ 646 w 730"/>
              <a:gd name="T95" fmla="*/ 30 h 266"/>
              <a:gd name="T96" fmla="*/ 674 w 730"/>
              <a:gd name="T97" fmla="*/ 20 h 266"/>
              <a:gd name="T98" fmla="*/ 674 w 730"/>
              <a:gd name="T99" fmla="*/ 20 h 266"/>
              <a:gd name="T100" fmla="*/ 702 w 730"/>
              <a:gd name="T101" fmla="*/ 10 h 266"/>
              <a:gd name="T102" fmla="*/ 702 w 730"/>
              <a:gd name="T103" fmla="*/ 10 h 266"/>
              <a:gd name="T104" fmla="*/ 730 w 730"/>
              <a:gd name="T105"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30" h="266">
                <a:moveTo>
                  <a:pt x="0" y="266"/>
                </a:moveTo>
                <a:lnTo>
                  <a:pt x="0" y="266"/>
                </a:lnTo>
                <a:lnTo>
                  <a:pt x="28" y="256"/>
                </a:lnTo>
                <a:lnTo>
                  <a:pt x="28" y="256"/>
                </a:lnTo>
                <a:lnTo>
                  <a:pt x="56" y="246"/>
                </a:lnTo>
                <a:lnTo>
                  <a:pt x="56" y="246"/>
                </a:lnTo>
                <a:lnTo>
                  <a:pt x="84" y="236"/>
                </a:lnTo>
                <a:lnTo>
                  <a:pt x="84" y="236"/>
                </a:lnTo>
                <a:lnTo>
                  <a:pt x="112" y="226"/>
                </a:lnTo>
                <a:lnTo>
                  <a:pt x="112" y="226"/>
                </a:lnTo>
                <a:lnTo>
                  <a:pt x="140" y="214"/>
                </a:lnTo>
                <a:lnTo>
                  <a:pt x="140" y="214"/>
                </a:lnTo>
                <a:lnTo>
                  <a:pt x="168" y="204"/>
                </a:lnTo>
                <a:lnTo>
                  <a:pt x="168" y="204"/>
                </a:lnTo>
                <a:lnTo>
                  <a:pt x="196" y="194"/>
                </a:lnTo>
                <a:lnTo>
                  <a:pt x="196" y="194"/>
                </a:lnTo>
                <a:lnTo>
                  <a:pt x="224" y="184"/>
                </a:lnTo>
                <a:lnTo>
                  <a:pt x="224" y="184"/>
                </a:lnTo>
                <a:lnTo>
                  <a:pt x="252" y="174"/>
                </a:lnTo>
                <a:lnTo>
                  <a:pt x="252" y="174"/>
                </a:lnTo>
                <a:lnTo>
                  <a:pt x="281" y="164"/>
                </a:lnTo>
                <a:lnTo>
                  <a:pt x="281" y="164"/>
                </a:lnTo>
                <a:lnTo>
                  <a:pt x="309" y="154"/>
                </a:lnTo>
                <a:lnTo>
                  <a:pt x="309" y="154"/>
                </a:lnTo>
                <a:lnTo>
                  <a:pt x="337" y="144"/>
                </a:lnTo>
                <a:lnTo>
                  <a:pt x="337" y="144"/>
                </a:lnTo>
                <a:lnTo>
                  <a:pt x="365" y="132"/>
                </a:lnTo>
                <a:lnTo>
                  <a:pt x="365" y="132"/>
                </a:lnTo>
                <a:lnTo>
                  <a:pt x="393" y="122"/>
                </a:lnTo>
                <a:lnTo>
                  <a:pt x="393" y="122"/>
                </a:lnTo>
                <a:lnTo>
                  <a:pt x="421" y="112"/>
                </a:lnTo>
                <a:lnTo>
                  <a:pt x="421" y="112"/>
                </a:lnTo>
                <a:lnTo>
                  <a:pt x="449" y="102"/>
                </a:lnTo>
                <a:lnTo>
                  <a:pt x="449" y="102"/>
                </a:lnTo>
                <a:lnTo>
                  <a:pt x="477" y="92"/>
                </a:lnTo>
                <a:lnTo>
                  <a:pt x="477" y="92"/>
                </a:lnTo>
                <a:lnTo>
                  <a:pt x="505" y="82"/>
                </a:lnTo>
                <a:lnTo>
                  <a:pt x="505" y="82"/>
                </a:lnTo>
                <a:lnTo>
                  <a:pt x="533" y="72"/>
                </a:lnTo>
                <a:lnTo>
                  <a:pt x="533" y="72"/>
                </a:lnTo>
                <a:lnTo>
                  <a:pt x="561" y="62"/>
                </a:lnTo>
                <a:lnTo>
                  <a:pt x="561" y="62"/>
                </a:lnTo>
                <a:lnTo>
                  <a:pt x="589" y="52"/>
                </a:lnTo>
                <a:lnTo>
                  <a:pt x="589" y="52"/>
                </a:lnTo>
                <a:lnTo>
                  <a:pt x="617" y="40"/>
                </a:lnTo>
                <a:lnTo>
                  <a:pt x="617" y="40"/>
                </a:lnTo>
                <a:lnTo>
                  <a:pt x="646" y="30"/>
                </a:lnTo>
                <a:lnTo>
                  <a:pt x="646" y="30"/>
                </a:lnTo>
                <a:lnTo>
                  <a:pt x="674" y="20"/>
                </a:lnTo>
                <a:lnTo>
                  <a:pt x="674" y="20"/>
                </a:lnTo>
                <a:lnTo>
                  <a:pt x="702" y="10"/>
                </a:lnTo>
                <a:lnTo>
                  <a:pt x="702" y="10"/>
                </a:lnTo>
                <a:lnTo>
                  <a:pt x="730" y="0"/>
                </a:lnTo>
              </a:path>
            </a:pathLst>
          </a:custGeom>
          <a:noFill/>
          <a:ln w="38100">
            <a:solidFill>
              <a:srgbClr val="94B3C6"/>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46" name="Rectangle 165"/>
          <p:cNvSpPr>
            <a:spLocks noChangeArrowheads="1"/>
          </p:cNvSpPr>
          <p:nvPr/>
        </p:nvSpPr>
        <p:spPr bwMode="auto">
          <a:xfrm>
            <a:off x="6579170" y="4584700"/>
            <a:ext cx="10259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47" name="Rectangle 166"/>
          <p:cNvSpPr>
            <a:spLocks noChangeArrowheads="1"/>
          </p:cNvSpPr>
          <p:nvPr/>
        </p:nvSpPr>
        <p:spPr bwMode="auto">
          <a:xfrm>
            <a:off x="6673655" y="4634864"/>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2</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83" name="Line 283"/>
          <p:cNvSpPr>
            <a:spLocks noChangeShapeType="1"/>
          </p:cNvSpPr>
          <p:nvPr/>
        </p:nvSpPr>
        <p:spPr bwMode="auto">
          <a:xfrm>
            <a:off x="6498207" y="4838700"/>
            <a:ext cx="417513" cy="0"/>
          </a:xfrm>
          <a:prstGeom prst="line">
            <a:avLst/>
          </a:prstGeom>
          <a:noFill/>
          <a:ln w="127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4" name="Freeform 284"/>
          <p:cNvSpPr>
            <a:spLocks/>
          </p:cNvSpPr>
          <p:nvPr/>
        </p:nvSpPr>
        <p:spPr bwMode="auto">
          <a:xfrm>
            <a:off x="6409308" y="4803775"/>
            <a:ext cx="122238" cy="69850"/>
          </a:xfrm>
          <a:custGeom>
            <a:avLst/>
            <a:gdLst>
              <a:gd name="T0" fmla="*/ 0 w 77"/>
              <a:gd name="T1" fmla="*/ 22 h 44"/>
              <a:gd name="T2" fmla="*/ 77 w 77"/>
              <a:gd name="T3" fmla="*/ 44 h 44"/>
              <a:gd name="T4" fmla="*/ 77 w 77"/>
              <a:gd name="T5" fmla="*/ 44 h 44"/>
              <a:gd name="T6" fmla="*/ 74 w 77"/>
              <a:gd name="T7" fmla="*/ 40 h 44"/>
              <a:gd name="T8" fmla="*/ 69 w 77"/>
              <a:gd name="T9" fmla="*/ 30 h 44"/>
              <a:gd name="T10" fmla="*/ 69 w 77"/>
              <a:gd name="T11" fmla="*/ 24 h 44"/>
              <a:gd name="T12" fmla="*/ 69 w 77"/>
              <a:gd name="T13" fmla="*/ 16 h 44"/>
              <a:gd name="T14" fmla="*/ 72 w 77"/>
              <a:gd name="T15" fmla="*/ 8 h 44"/>
              <a:gd name="T16" fmla="*/ 77 w 77"/>
              <a:gd name="T17" fmla="*/ 0 h 44"/>
              <a:gd name="T18" fmla="*/ 0 w 77"/>
              <a:gd name="T19" fmla="*/ 2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7" h="44">
                <a:moveTo>
                  <a:pt x="0" y="22"/>
                </a:moveTo>
                <a:lnTo>
                  <a:pt x="77" y="44"/>
                </a:lnTo>
                <a:lnTo>
                  <a:pt x="77" y="44"/>
                </a:lnTo>
                <a:lnTo>
                  <a:pt x="74" y="40"/>
                </a:lnTo>
                <a:lnTo>
                  <a:pt x="69" y="30"/>
                </a:lnTo>
                <a:lnTo>
                  <a:pt x="69" y="24"/>
                </a:lnTo>
                <a:lnTo>
                  <a:pt x="69" y="16"/>
                </a:lnTo>
                <a:lnTo>
                  <a:pt x="72" y="8"/>
                </a:lnTo>
                <a:lnTo>
                  <a:pt x="77" y="0"/>
                </a:lnTo>
                <a:lnTo>
                  <a:pt x="0" y="2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297" name="Rectangle 264"/>
          <p:cNvSpPr>
            <a:spLocks noChangeArrowheads="1"/>
          </p:cNvSpPr>
          <p:nvPr/>
        </p:nvSpPr>
        <p:spPr bwMode="auto">
          <a:xfrm>
            <a:off x="5318285" y="2940677"/>
            <a:ext cx="1174778" cy="1107996"/>
          </a:xfrm>
          <a:prstGeom prst="rect">
            <a:avLst/>
          </a:prstGeom>
          <a:solidFill>
            <a:srgbClr val="C0D9C7"/>
          </a:solidFill>
          <a:ln>
            <a:noFill/>
          </a:ln>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1" u="none" strike="noStrike" cap="none" normalizeH="0" baseline="0" dirty="0">
                <a:ln>
                  <a:noFill/>
                </a:ln>
                <a:solidFill>
                  <a:srgbClr val="000000"/>
                </a:solidFill>
                <a:effectLst/>
                <a:latin typeface="Univers LT Std 57 Cn" charset="0"/>
                <a:cs typeface="Arial" pitchFamily="34" charset="0"/>
              </a:rPr>
              <a:t>1. An increase in the demand for hotel workers decreases the supply of farm</a:t>
            </a:r>
            <a:r>
              <a:rPr lang="en-US" sz="1200" i="1" dirty="0">
                <a:solidFill>
                  <a:srgbClr val="000000"/>
                </a:solidFill>
                <a:latin typeface="Univers LT Std 57 Cn" charset="0"/>
                <a:cs typeface="Arial" pitchFamily="34" charset="0"/>
              </a:rPr>
              <a:t> workers.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15" name="Freeform 134"/>
          <p:cNvSpPr>
            <a:spLocks/>
          </p:cNvSpPr>
          <p:nvPr/>
        </p:nvSpPr>
        <p:spPr bwMode="auto">
          <a:xfrm>
            <a:off x="5988620" y="4877932"/>
            <a:ext cx="63500" cy="50800"/>
          </a:xfrm>
          <a:custGeom>
            <a:avLst/>
            <a:gdLst>
              <a:gd name="T0" fmla="*/ 40 w 40"/>
              <a:gd name="T1" fmla="*/ 16 h 32"/>
              <a:gd name="T2" fmla="*/ 40 w 40"/>
              <a:gd name="T3" fmla="*/ 16 h 32"/>
              <a:gd name="T4" fmla="*/ 38 w 40"/>
              <a:gd name="T5" fmla="*/ 22 h 32"/>
              <a:gd name="T6" fmla="*/ 35 w 40"/>
              <a:gd name="T7" fmla="*/ 28 h 32"/>
              <a:gd name="T8" fmla="*/ 28 w 40"/>
              <a:gd name="T9" fmla="*/ 32 h 32"/>
              <a:gd name="T10" fmla="*/ 20 w 40"/>
              <a:gd name="T11" fmla="*/ 32 h 32"/>
              <a:gd name="T12" fmla="*/ 20 w 40"/>
              <a:gd name="T13" fmla="*/ 32 h 32"/>
              <a:gd name="T14" fmla="*/ 12 w 40"/>
              <a:gd name="T15" fmla="*/ 32 h 32"/>
              <a:gd name="T16" fmla="*/ 5 w 40"/>
              <a:gd name="T17" fmla="*/ 28 h 32"/>
              <a:gd name="T18" fmla="*/ 2 w 40"/>
              <a:gd name="T19" fmla="*/ 22 h 32"/>
              <a:gd name="T20" fmla="*/ 0 w 40"/>
              <a:gd name="T21" fmla="*/ 16 h 32"/>
              <a:gd name="T22" fmla="*/ 0 w 40"/>
              <a:gd name="T23" fmla="*/ 16 h 32"/>
              <a:gd name="T24" fmla="*/ 2 w 40"/>
              <a:gd name="T25" fmla="*/ 10 h 32"/>
              <a:gd name="T26" fmla="*/ 5 w 40"/>
              <a:gd name="T27" fmla="*/ 4 h 32"/>
              <a:gd name="T28" fmla="*/ 12 w 40"/>
              <a:gd name="T29" fmla="*/ 2 h 32"/>
              <a:gd name="T30" fmla="*/ 20 w 40"/>
              <a:gd name="T31" fmla="*/ 0 h 32"/>
              <a:gd name="T32" fmla="*/ 20 w 40"/>
              <a:gd name="T33" fmla="*/ 0 h 32"/>
              <a:gd name="T34" fmla="*/ 28 w 40"/>
              <a:gd name="T35" fmla="*/ 2 h 32"/>
              <a:gd name="T36" fmla="*/ 35 w 40"/>
              <a:gd name="T37" fmla="*/ 4 h 32"/>
              <a:gd name="T38" fmla="*/ 38 w 40"/>
              <a:gd name="T39" fmla="*/ 10 h 32"/>
              <a:gd name="T40" fmla="*/ 40 w 40"/>
              <a:gd name="T41" fmla="*/ 16 h 32"/>
              <a:gd name="T42" fmla="*/ 40 w 40"/>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32">
                <a:moveTo>
                  <a:pt x="40" y="16"/>
                </a:moveTo>
                <a:lnTo>
                  <a:pt x="40" y="16"/>
                </a:lnTo>
                <a:lnTo>
                  <a:pt x="38" y="22"/>
                </a:lnTo>
                <a:lnTo>
                  <a:pt x="35" y="28"/>
                </a:lnTo>
                <a:lnTo>
                  <a:pt x="28" y="32"/>
                </a:lnTo>
                <a:lnTo>
                  <a:pt x="20" y="32"/>
                </a:lnTo>
                <a:lnTo>
                  <a:pt x="20" y="32"/>
                </a:lnTo>
                <a:lnTo>
                  <a:pt x="12" y="32"/>
                </a:lnTo>
                <a:lnTo>
                  <a:pt x="5" y="28"/>
                </a:lnTo>
                <a:lnTo>
                  <a:pt x="2" y="22"/>
                </a:lnTo>
                <a:lnTo>
                  <a:pt x="0" y="16"/>
                </a:lnTo>
                <a:lnTo>
                  <a:pt x="0" y="16"/>
                </a:lnTo>
                <a:lnTo>
                  <a:pt x="2" y="10"/>
                </a:lnTo>
                <a:lnTo>
                  <a:pt x="5" y="4"/>
                </a:lnTo>
                <a:lnTo>
                  <a:pt x="12" y="2"/>
                </a:lnTo>
                <a:lnTo>
                  <a:pt x="20" y="0"/>
                </a:lnTo>
                <a:lnTo>
                  <a:pt x="20" y="0"/>
                </a:lnTo>
                <a:lnTo>
                  <a:pt x="28" y="2"/>
                </a:lnTo>
                <a:lnTo>
                  <a:pt x="35" y="4"/>
                </a:lnTo>
                <a:lnTo>
                  <a:pt x="38" y="10"/>
                </a:lnTo>
                <a:lnTo>
                  <a:pt x="40" y="16"/>
                </a:lnTo>
                <a:lnTo>
                  <a:pt x="40"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216" name="Freeform 135"/>
          <p:cNvSpPr>
            <a:spLocks/>
          </p:cNvSpPr>
          <p:nvPr/>
        </p:nvSpPr>
        <p:spPr bwMode="auto">
          <a:xfrm>
            <a:off x="6388670" y="5097007"/>
            <a:ext cx="65088" cy="50800"/>
          </a:xfrm>
          <a:custGeom>
            <a:avLst/>
            <a:gdLst>
              <a:gd name="T0" fmla="*/ 41 w 41"/>
              <a:gd name="T1" fmla="*/ 16 h 32"/>
              <a:gd name="T2" fmla="*/ 41 w 41"/>
              <a:gd name="T3" fmla="*/ 16 h 32"/>
              <a:gd name="T4" fmla="*/ 39 w 41"/>
              <a:gd name="T5" fmla="*/ 22 h 32"/>
              <a:gd name="T6" fmla="*/ 36 w 41"/>
              <a:gd name="T7" fmla="*/ 28 h 32"/>
              <a:gd name="T8" fmla="*/ 28 w 41"/>
              <a:gd name="T9" fmla="*/ 32 h 32"/>
              <a:gd name="T10" fmla="*/ 21 w 41"/>
              <a:gd name="T11" fmla="*/ 32 h 32"/>
              <a:gd name="T12" fmla="*/ 21 w 41"/>
              <a:gd name="T13" fmla="*/ 32 h 32"/>
              <a:gd name="T14" fmla="*/ 13 w 41"/>
              <a:gd name="T15" fmla="*/ 32 h 32"/>
              <a:gd name="T16" fmla="*/ 5 w 41"/>
              <a:gd name="T17" fmla="*/ 28 h 32"/>
              <a:gd name="T18" fmla="*/ 3 w 41"/>
              <a:gd name="T19" fmla="*/ 22 h 32"/>
              <a:gd name="T20" fmla="*/ 0 w 41"/>
              <a:gd name="T21" fmla="*/ 16 h 32"/>
              <a:gd name="T22" fmla="*/ 0 w 41"/>
              <a:gd name="T23" fmla="*/ 16 h 32"/>
              <a:gd name="T24" fmla="*/ 3 w 41"/>
              <a:gd name="T25" fmla="*/ 10 h 32"/>
              <a:gd name="T26" fmla="*/ 5 w 41"/>
              <a:gd name="T27" fmla="*/ 6 h 32"/>
              <a:gd name="T28" fmla="*/ 13 w 41"/>
              <a:gd name="T29" fmla="*/ 2 h 32"/>
              <a:gd name="T30" fmla="*/ 21 w 41"/>
              <a:gd name="T31" fmla="*/ 0 h 32"/>
              <a:gd name="T32" fmla="*/ 21 w 41"/>
              <a:gd name="T33" fmla="*/ 0 h 32"/>
              <a:gd name="T34" fmla="*/ 28 w 41"/>
              <a:gd name="T35" fmla="*/ 2 h 32"/>
              <a:gd name="T36" fmla="*/ 36 w 41"/>
              <a:gd name="T37" fmla="*/ 6 h 32"/>
              <a:gd name="T38" fmla="*/ 39 w 41"/>
              <a:gd name="T39" fmla="*/ 10 h 32"/>
              <a:gd name="T40" fmla="*/ 41 w 41"/>
              <a:gd name="T41" fmla="*/ 16 h 32"/>
              <a:gd name="T42" fmla="*/ 41 w 41"/>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1" h="32">
                <a:moveTo>
                  <a:pt x="41" y="16"/>
                </a:moveTo>
                <a:lnTo>
                  <a:pt x="41" y="16"/>
                </a:lnTo>
                <a:lnTo>
                  <a:pt x="39" y="22"/>
                </a:lnTo>
                <a:lnTo>
                  <a:pt x="36" y="28"/>
                </a:lnTo>
                <a:lnTo>
                  <a:pt x="28" y="32"/>
                </a:lnTo>
                <a:lnTo>
                  <a:pt x="21" y="32"/>
                </a:lnTo>
                <a:lnTo>
                  <a:pt x="21" y="32"/>
                </a:lnTo>
                <a:lnTo>
                  <a:pt x="13" y="32"/>
                </a:lnTo>
                <a:lnTo>
                  <a:pt x="5" y="28"/>
                </a:lnTo>
                <a:lnTo>
                  <a:pt x="3" y="22"/>
                </a:lnTo>
                <a:lnTo>
                  <a:pt x="0" y="16"/>
                </a:lnTo>
                <a:lnTo>
                  <a:pt x="0" y="16"/>
                </a:lnTo>
                <a:lnTo>
                  <a:pt x="3" y="10"/>
                </a:lnTo>
                <a:lnTo>
                  <a:pt x="5" y="6"/>
                </a:lnTo>
                <a:lnTo>
                  <a:pt x="13" y="2"/>
                </a:lnTo>
                <a:lnTo>
                  <a:pt x="21" y="0"/>
                </a:lnTo>
                <a:lnTo>
                  <a:pt x="21" y="0"/>
                </a:lnTo>
                <a:lnTo>
                  <a:pt x="28" y="2"/>
                </a:lnTo>
                <a:lnTo>
                  <a:pt x="36" y="6"/>
                </a:lnTo>
                <a:lnTo>
                  <a:pt x="39" y="10"/>
                </a:lnTo>
                <a:lnTo>
                  <a:pt x="41" y="16"/>
                </a:lnTo>
                <a:lnTo>
                  <a:pt x="41"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238" name="Line 157"/>
          <p:cNvSpPr>
            <a:spLocks noChangeShapeType="1"/>
          </p:cNvSpPr>
          <p:nvPr/>
        </p:nvSpPr>
        <p:spPr bwMode="auto">
          <a:xfrm>
            <a:off x="5310758" y="4900157"/>
            <a:ext cx="8096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39" name="Line 158"/>
          <p:cNvSpPr>
            <a:spLocks noChangeShapeType="1"/>
          </p:cNvSpPr>
          <p:nvPr/>
        </p:nvSpPr>
        <p:spPr bwMode="auto">
          <a:xfrm>
            <a:off x="5440933" y="4900157"/>
            <a:ext cx="8096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40" name="Line 159"/>
          <p:cNvSpPr>
            <a:spLocks noChangeShapeType="1"/>
          </p:cNvSpPr>
          <p:nvPr/>
        </p:nvSpPr>
        <p:spPr bwMode="auto">
          <a:xfrm>
            <a:off x="5571108" y="4900157"/>
            <a:ext cx="8096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41" name="Line 160"/>
          <p:cNvSpPr>
            <a:spLocks noChangeShapeType="1"/>
          </p:cNvSpPr>
          <p:nvPr/>
        </p:nvSpPr>
        <p:spPr bwMode="auto">
          <a:xfrm>
            <a:off x="5699695" y="4900157"/>
            <a:ext cx="8096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42" name="Line 161"/>
          <p:cNvSpPr>
            <a:spLocks noChangeShapeType="1"/>
          </p:cNvSpPr>
          <p:nvPr/>
        </p:nvSpPr>
        <p:spPr bwMode="auto">
          <a:xfrm>
            <a:off x="5829870" y="4900157"/>
            <a:ext cx="8096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1" name="Line 251"/>
          <p:cNvSpPr>
            <a:spLocks noChangeShapeType="1"/>
          </p:cNvSpPr>
          <p:nvPr/>
        </p:nvSpPr>
        <p:spPr bwMode="auto">
          <a:xfrm>
            <a:off x="5302820" y="5122407"/>
            <a:ext cx="8096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2" name="Line 252"/>
          <p:cNvSpPr>
            <a:spLocks noChangeShapeType="1"/>
          </p:cNvSpPr>
          <p:nvPr/>
        </p:nvSpPr>
        <p:spPr bwMode="auto">
          <a:xfrm>
            <a:off x="5432995" y="5122407"/>
            <a:ext cx="8096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3" name="Line 253"/>
          <p:cNvSpPr>
            <a:spLocks noChangeShapeType="1"/>
          </p:cNvSpPr>
          <p:nvPr/>
        </p:nvSpPr>
        <p:spPr bwMode="auto">
          <a:xfrm>
            <a:off x="5563170" y="5122407"/>
            <a:ext cx="8096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4" name="Line 254"/>
          <p:cNvSpPr>
            <a:spLocks noChangeShapeType="1"/>
          </p:cNvSpPr>
          <p:nvPr/>
        </p:nvSpPr>
        <p:spPr bwMode="auto">
          <a:xfrm>
            <a:off x="5691757" y="5122407"/>
            <a:ext cx="8096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5" name="Line 255"/>
          <p:cNvSpPr>
            <a:spLocks noChangeShapeType="1"/>
          </p:cNvSpPr>
          <p:nvPr/>
        </p:nvSpPr>
        <p:spPr bwMode="auto">
          <a:xfrm>
            <a:off x="5821932" y="5122407"/>
            <a:ext cx="8096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6" name="Line 256"/>
          <p:cNvSpPr>
            <a:spLocks noChangeShapeType="1"/>
          </p:cNvSpPr>
          <p:nvPr/>
        </p:nvSpPr>
        <p:spPr bwMode="auto">
          <a:xfrm>
            <a:off x="5952107" y="5122407"/>
            <a:ext cx="8096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7" name="Line 257"/>
          <p:cNvSpPr>
            <a:spLocks noChangeShapeType="1"/>
          </p:cNvSpPr>
          <p:nvPr/>
        </p:nvSpPr>
        <p:spPr bwMode="auto">
          <a:xfrm>
            <a:off x="6080695" y="5122407"/>
            <a:ext cx="8096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8" name="Line 258"/>
          <p:cNvSpPr>
            <a:spLocks noChangeShapeType="1"/>
          </p:cNvSpPr>
          <p:nvPr/>
        </p:nvSpPr>
        <p:spPr bwMode="auto">
          <a:xfrm>
            <a:off x="6210870" y="5122407"/>
            <a:ext cx="8096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9" name="Line 259"/>
          <p:cNvSpPr>
            <a:spLocks noChangeShapeType="1"/>
          </p:cNvSpPr>
          <p:nvPr/>
        </p:nvSpPr>
        <p:spPr bwMode="auto">
          <a:xfrm>
            <a:off x="6341045" y="5122407"/>
            <a:ext cx="6826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0" name="Line 260"/>
          <p:cNvSpPr>
            <a:spLocks noChangeShapeType="1"/>
          </p:cNvSpPr>
          <p:nvPr/>
        </p:nvSpPr>
        <p:spPr bwMode="auto">
          <a:xfrm flipV="1">
            <a:off x="6425182" y="5871707"/>
            <a:ext cx="0" cy="635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1" name="Line 261"/>
          <p:cNvSpPr>
            <a:spLocks noChangeShapeType="1"/>
          </p:cNvSpPr>
          <p:nvPr/>
        </p:nvSpPr>
        <p:spPr bwMode="auto">
          <a:xfrm flipV="1">
            <a:off x="6425182" y="5770107"/>
            <a:ext cx="0" cy="635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2" name="Line 262"/>
          <p:cNvSpPr>
            <a:spLocks noChangeShapeType="1"/>
          </p:cNvSpPr>
          <p:nvPr/>
        </p:nvSpPr>
        <p:spPr bwMode="auto">
          <a:xfrm flipV="1">
            <a:off x="6425182" y="5668507"/>
            <a:ext cx="0" cy="635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3" name="Line 263"/>
          <p:cNvSpPr>
            <a:spLocks noChangeShapeType="1"/>
          </p:cNvSpPr>
          <p:nvPr/>
        </p:nvSpPr>
        <p:spPr bwMode="auto">
          <a:xfrm flipV="1">
            <a:off x="6425182" y="5566907"/>
            <a:ext cx="0" cy="635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4" name="Line 264"/>
          <p:cNvSpPr>
            <a:spLocks noChangeShapeType="1"/>
          </p:cNvSpPr>
          <p:nvPr/>
        </p:nvSpPr>
        <p:spPr bwMode="auto">
          <a:xfrm flipV="1">
            <a:off x="6425182" y="5465307"/>
            <a:ext cx="0" cy="635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5" name="Line 265"/>
          <p:cNvSpPr>
            <a:spLocks noChangeShapeType="1"/>
          </p:cNvSpPr>
          <p:nvPr/>
        </p:nvSpPr>
        <p:spPr bwMode="auto">
          <a:xfrm flipV="1">
            <a:off x="6425182" y="5363707"/>
            <a:ext cx="0" cy="635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6" name="Line 266"/>
          <p:cNvSpPr>
            <a:spLocks noChangeShapeType="1"/>
          </p:cNvSpPr>
          <p:nvPr/>
        </p:nvSpPr>
        <p:spPr bwMode="auto">
          <a:xfrm flipV="1">
            <a:off x="6425182" y="5262107"/>
            <a:ext cx="0" cy="635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7" name="Line 267"/>
          <p:cNvSpPr>
            <a:spLocks noChangeShapeType="1"/>
          </p:cNvSpPr>
          <p:nvPr/>
        </p:nvSpPr>
        <p:spPr bwMode="auto">
          <a:xfrm flipV="1">
            <a:off x="6425182" y="5160507"/>
            <a:ext cx="0" cy="635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8" name="Line 268"/>
          <p:cNvSpPr>
            <a:spLocks noChangeShapeType="1"/>
          </p:cNvSpPr>
          <p:nvPr/>
        </p:nvSpPr>
        <p:spPr bwMode="auto">
          <a:xfrm flipV="1">
            <a:off x="6015607" y="5871707"/>
            <a:ext cx="0" cy="635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9" name="Line 269"/>
          <p:cNvSpPr>
            <a:spLocks noChangeShapeType="1"/>
          </p:cNvSpPr>
          <p:nvPr/>
        </p:nvSpPr>
        <p:spPr bwMode="auto">
          <a:xfrm flipV="1">
            <a:off x="6015607" y="5770107"/>
            <a:ext cx="0" cy="635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0" name="Line 270"/>
          <p:cNvSpPr>
            <a:spLocks noChangeShapeType="1"/>
          </p:cNvSpPr>
          <p:nvPr/>
        </p:nvSpPr>
        <p:spPr bwMode="auto">
          <a:xfrm flipV="1">
            <a:off x="6015607" y="5668507"/>
            <a:ext cx="0" cy="635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1" name="Line 271"/>
          <p:cNvSpPr>
            <a:spLocks noChangeShapeType="1"/>
          </p:cNvSpPr>
          <p:nvPr/>
        </p:nvSpPr>
        <p:spPr bwMode="auto">
          <a:xfrm flipV="1">
            <a:off x="6015607" y="5566907"/>
            <a:ext cx="0" cy="635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2" name="Line 272"/>
          <p:cNvSpPr>
            <a:spLocks noChangeShapeType="1"/>
          </p:cNvSpPr>
          <p:nvPr/>
        </p:nvSpPr>
        <p:spPr bwMode="auto">
          <a:xfrm flipV="1">
            <a:off x="6015607" y="5465307"/>
            <a:ext cx="0" cy="635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3" name="Line 273"/>
          <p:cNvSpPr>
            <a:spLocks noChangeShapeType="1"/>
          </p:cNvSpPr>
          <p:nvPr/>
        </p:nvSpPr>
        <p:spPr bwMode="auto">
          <a:xfrm flipV="1">
            <a:off x="6015607" y="5363707"/>
            <a:ext cx="0" cy="635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4" name="Line 274"/>
          <p:cNvSpPr>
            <a:spLocks noChangeShapeType="1"/>
          </p:cNvSpPr>
          <p:nvPr/>
        </p:nvSpPr>
        <p:spPr bwMode="auto">
          <a:xfrm flipV="1">
            <a:off x="6015607" y="5262107"/>
            <a:ext cx="0" cy="635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5" name="Line 275"/>
          <p:cNvSpPr>
            <a:spLocks noChangeShapeType="1"/>
          </p:cNvSpPr>
          <p:nvPr/>
        </p:nvSpPr>
        <p:spPr bwMode="auto">
          <a:xfrm flipV="1">
            <a:off x="6015607" y="5160507"/>
            <a:ext cx="0" cy="635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6" name="Line 276"/>
          <p:cNvSpPr>
            <a:spLocks noChangeShapeType="1"/>
          </p:cNvSpPr>
          <p:nvPr/>
        </p:nvSpPr>
        <p:spPr bwMode="auto">
          <a:xfrm flipV="1">
            <a:off x="6015607" y="5058907"/>
            <a:ext cx="0" cy="635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7" name="Line 277"/>
          <p:cNvSpPr>
            <a:spLocks noChangeShapeType="1"/>
          </p:cNvSpPr>
          <p:nvPr/>
        </p:nvSpPr>
        <p:spPr bwMode="auto">
          <a:xfrm flipV="1">
            <a:off x="6015607" y="4957307"/>
            <a:ext cx="0" cy="635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1" name="Rectangle 281"/>
          <p:cNvSpPr>
            <a:spLocks noChangeArrowheads="1"/>
          </p:cNvSpPr>
          <p:nvPr/>
        </p:nvSpPr>
        <p:spPr bwMode="auto">
          <a:xfrm>
            <a:off x="5988620" y="4706482"/>
            <a:ext cx="10259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E</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82" name="Rectangle 282"/>
          <p:cNvSpPr>
            <a:spLocks noChangeArrowheads="1"/>
          </p:cNvSpPr>
          <p:nvPr/>
        </p:nvSpPr>
        <p:spPr bwMode="auto">
          <a:xfrm>
            <a:off x="6073580" y="4756646"/>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2</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98" name="Rectangle 365"/>
          <p:cNvSpPr>
            <a:spLocks noChangeArrowheads="1"/>
          </p:cNvSpPr>
          <p:nvPr/>
        </p:nvSpPr>
        <p:spPr bwMode="auto">
          <a:xfrm>
            <a:off x="6645463" y="2948743"/>
            <a:ext cx="1431737" cy="1107996"/>
          </a:xfrm>
          <a:prstGeom prst="rect">
            <a:avLst/>
          </a:prstGeom>
          <a:solidFill>
            <a:srgbClr val="FFE5C2"/>
          </a:solidFill>
          <a:ln>
            <a:noFill/>
          </a:ln>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1" u="none" strike="noStrike" cap="none" normalizeH="0" baseline="0" dirty="0">
                <a:ln>
                  <a:noFill/>
                </a:ln>
                <a:solidFill>
                  <a:srgbClr val="000000"/>
                </a:solidFill>
                <a:effectLst/>
                <a:latin typeface="Univers LT Std 57 Cn" charset="0"/>
                <a:cs typeface="Arial" pitchFamily="34" charset="0"/>
              </a:rPr>
              <a:t>2. The equilibrium point moves up along the demand</a:t>
            </a:r>
            <a:r>
              <a:rPr kumimoji="0" lang="en-US" sz="1200" b="0" i="1" u="none" strike="noStrike" cap="none" normalizeH="0" dirty="0">
                <a:ln>
                  <a:noFill/>
                </a:ln>
                <a:solidFill>
                  <a:srgbClr val="000000"/>
                </a:solidFill>
                <a:effectLst/>
                <a:latin typeface="Univers LT Std 57 Cn" charset="0"/>
                <a:cs typeface="Arial" pitchFamily="34" charset="0"/>
              </a:rPr>
              <a:t> </a:t>
            </a:r>
            <a:r>
              <a:rPr kumimoji="0" lang="en-US" sz="1200" b="0" i="1" u="none" strike="noStrike" cap="none" normalizeH="0" baseline="0" dirty="0">
                <a:ln>
                  <a:noFill/>
                </a:ln>
                <a:solidFill>
                  <a:srgbClr val="000000"/>
                </a:solidFill>
                <a:effectLst/>
                <a:latin typeface="Univers LT Std 57 Cn" charset="0"/>
                <a:cs typeface="Arial" pitchFamily="34" charset="0"/>
              </a:rPr>
              <a:t>curve to a higher wage and </a:t>
            </a:r>
            <a:r>
              <a:rPr lang="en-US" sz="1200" i="1" dirty="0">
                <a:solidFill>
                  <a:srgbClr val="000000"/>
                </a:solidFill>
                <a:latin typeface="Univers LT Std 57 Cn" charset="0"/>
                <a:cs typeface="Arial" pitchFamily="34" charset="0"/>
              </a:rPr>
              <a:t>a lower </a:t>
            </a:r>
            <a:r>
              <a:rPr kumimoji="0" lang="en-US" sz="1200" b="0" i="1" u="none" strike="noStrike" cap="none" normalizeH="0" baseline="0" dirty="0">
                <a:ln>
                  <a:noFill/>
                </a:ln>
                <a:solidFill>
                  <a:srgbClr val="000000"/>
                </a:solidFill>
                <a:effectLst/>
                <a:latin typeface="Univers LT Std 57 Cn" charset="0"/>
                <a:cs typeface="Arial" pitchFamily="34" charset="0"/>
              </a:rPr>
              <a:t>quantity</a:t>
            </a:r>
            <a:r>
              <a:rPr kumimoji="0" lang="en-US" sz="1200" b="0" i="1" u="none" strike="noStrike" cap="none" normalizeH="0" dirty="0">
                <a:ln>
                  <a:noFill/>
                </a:ln>
                <a:solidFill>
                  <a:srgbClr val="000000"/>
                </a:solidFill>
                <a:effectLst/>
                <a:latin typeface="Univers LT Std 57 Cn" charset="0"/>
                <a:cs typeface="Arial" pitchFamily="34" charset="0"/>
              </a:rPr>
              <a:t>.</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99" name="Rectangle 13"/>
          <p:cNvSpPr>
            <a:spLocks noChangeArrowheads="1"/>
          </p:cNvSpPr>
          <p:nvPr/>
        </p:nvSpPr>
        <p:spPr bwMode="auto">
          <a:xfrm>
            <a:off x="5881111" y="2642980"/>
            <a:ext cx="138339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Farm labor market</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300" name="Rectangle 50"/>
          <p:cNvSpPr>
            <a:spLocks noChangeArrowheads="1"/>
          </p:cNvSpPr>
          <p:nvPr/>
        </p:nvSpPr>
        <p:spPr bwMode="auto">
          <a:xfrm>
            <a:off x="5916188" y="5994895"/>
            <a:ext cx="1699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80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301" name="Rectangle 52"/>
          <p:cNvSpPr>
            <a:spLocks noChangeArrowheads="1"/>
          </p:cNvSpPr>
          <p:nvPr/>
        </p:nvSpPr>
        <p:spPr bwMode="auto">
          <a:xfrm>
            <a:off x="6317826" y="5994895"/>
            <a:ext cx="25487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125</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302" name="Rectangle 242"/>
          <p:cNvSpPr>
            <a:spLocks noChangeArrowheads="1"/>
          </p:cNvSpPr>
          <p:nvPr/>
        </p:nvSpPr>
        <p:spPr bwMode="auto">
          <a:xfrm>
            <a:off x="5706321" y="6216134"/>
            <a:ext cx="193161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Farm workers (thousands)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3" name="2 Título"/>
          <p:cNvSpPr>
            <a:spLocks noGrp="1"/>
          </p:cNvSpPr>
          <p:nvPr>
            <p:ph type="title"/>
          </p:nvPr>
        </p:nvSpPr>
        <p:spPr/>
        <p:txBody>
          <a:bodyPr/>
          <a:lstStyle/>
          <a:p>
            <a:r>
              <a:rPr lang="en-US" dirty="0"/>
              <a:t>Interconnected labor markets</a:t>
            </a:r>
          </a:p>
        </p:txBody>
      </p:sp>
      <p:sp>
        <p:nvSpPr>
          <p:cNvPr id="4" name="3 Marcador de contenido"/>
          <p:cNvSpPr>
            <a:spLocks noGrp="1"/>
          </p:cNvSpPr>
          <p:nvPr>
            <p:ph idx="1"/>
          </p:nvPr>
        </p:nvSpPr>
        <p:spPr>
          <a:xfrm>
            <a:off x="457200" y="1109643"/>
            <a:ext cx="8229600" cy="1528914"/>
          </a:xfrm>
        </p:spPr>
        <p:txBody>
          <a:bodyPr>
            <a:normAutofit fontScale="92500"/>
          </a:bodyPr>
          <a:lstStyle/>
          <a:p>
            <a:r>
              <a:rPr lang="en-US" sz="2800" dirty="0"/>
              <a:t>The farm laborer skills and hotel laborer skills are similar.</a:t>
            </a:r>
          </a:p>
          <a:p>
            <a:r>
              <a:rPr lang="en-US" sz="2800" dirty="0"/>
              <a:t>If the demand for hotel workers increases, it affects both labor markets.</a:t>
            </a:r>
          </a:p>
        </p:txBody>
      </p:sp>
      <p:sp>
        <p:nvSpPr>
          <p:cNvPr id="119" name="Freeform 38"/>
          <p:cNvSpPr>
            <a:spLocks/>
          </p:cNvSpPr>
          <p:nvPr/>
        </p:nvSpPr>
        <p:spPr bwMode="auto">
          <a:xfrm>
            <a:off x="2555811" y="5145901"/>
            <a:ext cx="65088" cy="50800"/>
          </a:xfrm>
          <a:custGeom>
            <a:avLst/>
            <a:gdLst>
              <a:gd name="T0" fmla="*/ 41 w 41"/>
              <a:gd name="T1" fmla="*/ 16 h 32"/>
              <a:gd name="T2" fmla="*/ 41 w 41"/>
              <a:gd name="T3" fmla="*/ 16 h 32"/>
              <a:gd name="T4" fmla="*/ 39 w 41"/>
              <a:gd name="T5" fmla="*/ 22 h 32"/>
              <a:gd name="T6" fmla="*/ 33 w 41"/>
              <a:gd name="T7" fmla="*/ 26 h 32"/>
              <a:gd name="T8" fmla="*/ 28 w 41"/>
              <a:gd name="T9" fmla="*/ 30 h 32"/>
              <a:gd name="T10" fmla="*/ 21 w 41"/>
              <a:gd name="T11" fmla="*/ 32 h 32"/>
              <a:gd name="T12" fmla="*/ 21 w 41"/>
              <a:gd name="T13" fmla="*/ 32 h 32"/>
              <a:gd name="T14" fmla="*/ 13 w 41"/>
              <a:gd name="T15" fmla="*/ 30 h 32"/>
              <a:gd name="T16" fmla="*/ 5 w 41"/>
              <a:gd name="T17" fmla="*/ 26 h 32"/>
              <a:gd name="T18" fmla="*/ 0 w 41"/>
              <a:gd name="T19" fmla="*/ 22 h 32"/>
              <a:gd name="T20" fmla="*/ 0 w 41"/>
              <a:gd name="T21" fmla="*/ 16 h 32"/>
              <a:gd name="T22" fmla="*/ 0 w 41"/>
              <a:gd name="T23" fmla="*/ 16 h 32"/>
              <a:gd name="T24" fmla="*/ 0 w 41"/>
              <a:gd name="T25" fmla="*/ 8 h 32"/>
              <a:gd name="T26" fmla="*/ 5 w 41"/>
              <a:gd name="T27" fmla="*/ 4 h 32"/>
              <a:gd name="T28" fmla="*/ 13 w 41"/>
              <a:gd name="T29" fmla="*/ 0 h 32"/>
              <a:gd name="T30" fmla="*/ 21 w 41"/>
              <a:gd name="T31" fmla="*/ 0 h 32"/>
              <a:gd name="T32" fmla="*/ 21 w 41"/>
              <a:gd name="T33" fmla="*/ 0 h 32"/>
              <a:gd name="T34" fmla="*/ 28 w 41"/>
              <a:gd name="T35" fmla="*/ 0 h 32"/>
              <a:gd name="T36" fmla="*/ 33 w 41"/>
              <a:gd name="T37" fmla="*/ 4 h 32"/>
              <a:gd name="T38" fmla="*/ 39 w 41"/>
              <a:gd name="T39" fmla="*/ 8 h 32"/>
              <a:gd name="T40" fmla="*/ 41 w 41"/>
              <a:gd name="T41" fmla="*/ 16 h 32"/>
              <a:gd name="T42" fmla="*/ 41 w 41"/>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1" h="32">
                <a:moveTo>
                  <a:pt x="41" y="16"/>
                </a:moveTo>
                <a:lnTo>
                  <a:pt x="41" y="16"/>
                </a:lnTo>
                <a:lnTo>
                  <a:pt x="39" y="22"/>
                </a:lnTo>
                <a:lnTo>
                  <a:pt x="33" y="26"/>
                </a:lnTo>
                <a:lnTo>
                  <a:pt x="28" y="30"/>
                </a:lnTo>
                <a:lnTo>
                  <a:pt x="21" y="32"/>
                </a:lnTo>
                <a:lnTo>
                  <a:pt x="21" y="32"/>
                </a:lnTo>
                <a:lnTo>
                  <a:pt x="13" y="30"/>
                </a:lnTo>
                <a:lnTo>
                  <a:pt x="5" y="26"/>
                </a:lnTo>
                <a:lnTo>
                  <a:pt x="0" y="22"/>
                </a:lnTo>
                <a:lnTo>
                  <a:pt x="0" y="16"/>
                </a:lnTo>
                <a:lnTo>
                  <a:pt x="0" y="16"/>
                </a:lnTo>
                <a:lnTo>
                  <a:pt x="0" y="8"/>
                </a:lnTo>
                <a:lnTo>
                  <a:pt x="5" y="4"/>
                </a:lnTo>
                <a:lnTo>
                  <a:pt x="13" y="0"/>
                </a:lnTo>
                <a:lnTo>
                  <a:pt x="21" y="0"/>
                </a:lnTo>
                <a:lnTo>
                  <a:pt x="21" y="0"/>
                </a:lnTo>
                <a:lnTo>
                  <a:pt x="28" y="0"/>
                </a:lnTo>
                <a:lnTo>
                  <a:pt x="33" y="4"/>
                </a:lnTo>
                <a:lnTo>
                  <a:pt x="39" y="8"/>
                </a:lnTo>
                <a:lnTo>
                  <a:pt x="41" y="16"/>
                </a:lnTo>
                <a:lnTo>
                  <a:pt x="41"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21" name="Freeform 40"/>
          <p:cNvSpPr>
            <a:spLocks/>
          </p:cNvSpPr>
          <p:nvPr/>
        </p:nvSpPr>
        <p:spPr bwMode="auto">
          <a:xfrm>
            <a:off x="2158936" y="5291951"/>
            <a:ext cx="65088" cy="50800"/>
          </a:xfrm>
          <a:custGeom>
            <a:avLst/>
            <a:gdLst>
              <a:gd name="T0" fmla="*/ 41 w 41"/>
              <a:gd name="T1" fmla="*/ 16 h 32"/>
              <a:gd name="T2" fmla="*/ 41 w 41"/>
              <a:gd name="T3" fmla="*/ 16 h 32"/>
              <a:gd name="T4" fmla="*/ 38 w 41"/>
              <a:gd name="T5" fmla="*/ 22 h 32"/>
              <a:gd name="T6" fmla="*/ 36 w 41"/>
              <a:gd name="T7" fmla="*/ 28 h 32"/>
              <a:gd name="T8" fmla="*/ 28 w 41"/>
              <a:gd name="T9" fmla="*/ 32 h 32"/>
              <a:gd name="T10" fmla="*/ 20 w 41"/>
              <a:gd name="T11" fmla="*/ 32 h 32"/>
              <a:gd name="T12" fmla="*/ 20 w 41"/>
              <a:gd name="T13" fmla="*/ 32 h 32"/>
              <a:gd name="T14" fmla="*/ 13 w 41"/>
              <a:gd name="T15" fmla="*/ 32 h 32"/>
              <a:gd name="T16" fmla="*/ 5 w 41"/>
              <a:gd name="T17" fmla="*/ 28 h 32"/>
              <a:gd name="T18" fmla="*/ 0 w 41"/>
              <a:gd name="T19" fmla="*/ 22 h 32"/>
              <a:gd name="T20" fmla="*/ 0 w 41"/>
              <a:gd name="T21" fmla="*/ 16 h 32"/>
              <a:gd name="T22" fmla="*/ 0 w 41"/>
              <a:gd name="T23" fmla="*/ 16 h 32"/>
              <a:gd name="T24" fmla="*/ 0 w 41"/>
              <a:gd name="T25" fmla="*/ 10 h 32"/>
              <a:gd name="T26" fmla="*/ 5 w 41"/>
              <a:gd name="T27" fmla="*/ 6 h 32"/>
              <a:gd name="T28" fmla="*/ 13 w 41"/>
              <a:gd name="T29" fmla="*/ 2 h 32"/>
              <a:gd name="T30" fmla="*/ 20 w 41"/>
              <a:gd name="T31" fmla="*/ 0 h 32"/>
              <a:gd name="T32" fmla="*/ 20 w 41"/>
              <a:gd name="T33" fmla="*/ 0 h 32"/>
              <a:gd name="T34" fmla="*/ 28 w 41"/>
              <a:gd name="T35" fmla="*/ 2 h 32"/>
              <a:gd name="T36" fmla="*/ 36 w 41"/>
              <a:gd name="T37" fmla="*/ 6 h 32"/>
              <a:gd name="T38" fmla="*/ 38 w 41"/>
              <a:gd name="T39" fmla="*/ 10 h 32"/>
              <a:gd name="T40" fmla="*/ 41 w 41"/>
              <a:gd name="T41" fmla="*/ 16 h 32"/>
              <a:gd name="T42" fmla="*/ 41 w 41"/>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1" h="32">
                <a:moveTo>
                  <a:pt x="41" y="16"/>
                </a:moveTo>
                <a:lnTo>
                  <a:pt x="41" y="16"/>
                </a:lnTo>
                <a:lnTo>
                  <a:pt x="38" y="22"/>
                </a:lnTo>
                <a:lnTo>
                  <a:pt x="36" y="28"/>
                </a:lnTo>
                <a:lnTo>
                  <a:pt x="28" y="32"/>
                </a:lnTo>
                <a:lnTo>
                  <a:pt x="20" y="32"/>
                </a:lnTo>
                <a:lnTo>
                  <a:pt x="20" y="32"/>
                </a:lnTo>
                <a:lnTo>
                  <a:pt x="13" y="32"/>
                </a:lnTo>
                <a:lnTo>
                  <a:pt x="5" y="28"/>
                </a:lnTo>
                <a:lnTo>
                  <a:pt x="0" y="22"/>
                </a:lnTo>
                <a:lnTo>
                  <a:pt x="0" y="16"/>
                </a:lnTo>
                <a:lnTo>
                  <a:pt x="0" y="16"/>
                </a:lnTo>
                <a:lnTo>
                  <a:pt x="0" y="10"/>
                </a:lnTo>
                <a:lnTo>
                  <a:pt x="5" y="6"/>
                </a:lnTo>
                <a:lnTo>
                  <a:pt x="13" y="2"/>
                </a:lnTo>
                <a:lnTo>
                  <a:pt x="20" y="0"/>
                </a:lnTo>
                <a:lnTo>
                  <a:pt x="20" y="0"/>
                </a:lnTo>
                <a:lnTo>
                  <a:pt x="28" y="2"/>
                </a:lnTo>
                <a:lnTo>
                  <a:pt x="36" y="6"/>
                </a:lnTo>
                <a:lnTo>
                  <a:pt x="38" y="10"/>
                </a:lnTo>
                <a:lnTo>
                  <a:pt x="41" y="16"/>
                </a:lnTo>
                <a:lnTo>
                  <a:pt x="41"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70" name="Rectangle 89"/>
          <p:cNvSpPr>
            <a:spLocks noChangeArrowheads="1"/>
          </p:cNvSpPr>
          <p:nvPr/>
        </p:nvSpPr>
        <p:spPr bwMode="auto">
          <a:xfrm>
            <a:off x="2498661" y="4980801"/>
            <a:ext cx="10259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E</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71" name="Rectangle 90"/>
          <p:cNvSpPr>
            <a:spLocks noChangeArrowheads="1"/>
          </p:cNvSpPr>
          <p:nvPr/>
        </p:nvSpPr>
        <p:spPr bwMode="auto">
          <a:xfrm>
            <a:off x="2585208" y="5030965"/>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2</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72" name="Line 91"/>
          <p:cNvSpPr>
            <a:spLocks noChangeShapeType="1"/>
          </p:cNvSpPr>
          <p:nvPr/>
        </p:nvSpPr>
        <p:spPr bwMode="auto">
          <a:xfrm>
            <a:off x="1158811" y="5314176"/>
            <a:ext cx="8096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3" name="Line 92"/>
          <p:cNvSpPr>
            <a:spLocks noChangeShapeType="1"/>
          </p:cNvSpPr>
          <p:nvPr/>
        </p:nvSpPr>
        <p:spPr bwMode="auto">
          <a:xfrm>
            <a:off x="1287398" y="5314176"/>
            <a:ext cx="8096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4" name="Line 93"/>
          <p:cNvSpPr>
            <a:spLocks noChangeShapeType="1"/>
          </p:cNvSpPr>
          <p:nvPr/>
        </p:nvSpPr>
        <p:spPr bwMode="auto">
          <a:xfrm>
            <a:off x="1417573" y="5314176"/>
            <a:ext cx="8096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5" name="Line 94"/>
          <p:cNvSpPr>
            <a:spLocks noChangeShapeType="1"/>
          </p:cNvSpPr>
          <p:nvPr/>
        </p:nvSpPr>
        <p:spPr bwMode="auto">
          <a:xfrm>
            <a:off x="1547748" y="5314176"/>
            <a:ext cx="8096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6" name="Line 95"/>
          <p:cNvSpPr>
            <a:spLocks noChangeShapeType="1"/>
          </p:cNvSpPr>
          <p:nvPr/>
        </p:nvSpPr>
        <p:spPr bwMode="auto">
          <a:xfrm>
            <a:off x="1676336" y="5314176"/>
            <a:ext cx="8096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7" name="Line 96"/>
          <p:cNvSpPr>
            <a:spLocks noChangeShapeType="1"/>
          </p:cNvSpPr>
          <p:nvPr/>
        </p:nvSpPr>
        <p:spPr bwMode="auto">
          <a:xfrm>
            <a:off x="1806511" y="5314176"/>
            <a:ext cx="8096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8" name="Line 97"/>
          <p:cNvSpPr>
            <a:spLocks noChangeShapeType="1"/>
          </p:cNvSpPr>
          <p:nvPr/>
        </p:nvSpPr>
        <p:spPr bwMode="auto">
          <a:xfrm>
            <a:off x="1936686" y="5314176"/>
            <a:ext cx="8096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9" name="Line 98"/>
          <p:cNvSpPr>
            <a:spLocks noChangeShapeType="1"/>
          </p:cNvSpPr>
          <p:nvPr/>
        </p:nvSpPr>
        <p:spPr bwMode="auto">
          <a:xfrm>
            <a:off x="2065273" y="5314176"/>
            <a:ext cx="8096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0" name="Line 99"/>
          <p:cNvSpPr>
            <a:spLocks noChangeShapeType="1"/>
          </p:cNvSpPr>
          <p:nvPr/>
        </p:nvSpPr>
        <p:spPr bwMode="auto">
          <a:xfrm>
            <a:off x="1158811" y="5164951"/>
            <a:ext cx="8096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1" name="Line 100"/>
          <p:cNvSpPr>
            <a:spLocks noChangeShapeType="1"/>
          </p:cNvSpPr>
          <p:nvPr/>
        </p:nvSpPr>
        <p:spPr bwMode="auto">
          <a:xfrm>
            <a:off x="1287398" y="5164951"/>
            <a:ext cx="8096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2" name="Line 101"/>
          <p:cNvSpPr>
            <a:spLocks noChangeShapeType="1"/>
          </p:cNvSpPr>
          <p:nvPr/>
        </p:nvSpPr>
        <p:spPr bwMode="auto">
          <a:xfrm>
            <a:off x="1417573" y="5164951"/>
            <a:ext cx="8096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3" name="Line 102"/>
          <p:cNvSpPr>
            <a:spLocks noChangeShapeType="1"/>
          </p:cNvSpPr>
          <p:nvPr/>
        </p:nvSpPr>
        <p:spPr bwMode="auto">
          <a:xfrm>
            <a:off x="1547748" y="5164951"/>
            <a:ext cx="8096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4" name="Line 103"/>
          <p:cNvSpPr>
            <a:spLocks noChangeShapeType="1"/>
          </p:cNvSpPr>
          <p:nvPr/>
        </p:nvSpPr>
        <p:spPr bwMode="auto">
          <a:xfrm>
            <a:off x="1676336" y="5164951"/>
            <a:ext cx="8096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5" name="Line 104"/>
          <p:cNvSpPr>
            <a:spLocks noChangeShapeType="1"/>
          </p:cNvSpPr>
          <p:nvPr/>
        </p:nvSpPr>
        <p:spPr bwMode="auto">
          <a:xfrm>
            <a:off x="1806511" y="5164951"/>
            <a:ext cx="8096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6" name="Line 105"/>
          <p:cNvSpPr>
            <a:spLocks noChangeShapeType="1"/>
          </p:cNvSpPr>
          <p:nvPr/>
        </p:nvSpPr>
        <p:spPr bwMode="auto">
          <a:xfrm>
            <a:off x="1936686" y="5164951"/>
            <a:ext cx="8096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7" name="Line 106"/>
          <p:cNvSpPr>
            <a:spLocks noChangeShapeType="1"/>
          </p:cNvSpPr>
          <p:nvPr/>
        </p:nvSpPr>
        <p:spPr bwMode="auto">
          <a:xfrm>
            <a:off x="2065273" y="5164951"/>
            <a:ext cx="8096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8" name="Line 107"/>
          <p:cNvSpPr>
            <a:spLocks noChangeShapeType="1"/>
          </p:cNvSpPr>
          <p:nvPr/>
        </p:nvSpPr>
        <p:spPr bwMode="auto">
          <a:xfrm>
            <a:off x="2195448" y="5164951"/>
            <a:ext cx="8096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9" name="Line 108"/>
          <p:cNvSpPr>
            <a:spLocks noChangeShapeType="1"/>
          </p:cNvSpPr>
          <p:nvPr/>
        </p:nvSpPr>
        <p:spPr bwMode="auto">
          <a:xfrm>
            <a:off x="2325623" y="5164951"/>
            <a:ext cx="8096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90" name="Line 109"/>
          <p:cNvSpPr>
            <a:spLocks noChangeShapeType="1"/>
          </p:cNvSpPr>
          <p:nvPr/>
        </p:nvSpPr>
        <p:spPr bwMode="auto">
          <a:xfrm>
            <a:off x="2454211" y="5164951"/>
            <a:ext cx="8096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91" name="Line 110"/>
          <p:cNvSpPr>
            <a:spLocks noChangeShapeType="1"/>
          </p:cNvSpPr>
          <p:nvPr/>
        </p:nvSpPr>
        <p:spPr bwMode="auto">
          <a:xfrm>
            <a:off x="2584386" y="5164951"/>
            <a:ext cx="127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92" name="Line 111"/>
          <p:cNvSpPr>
            <a:spLocks noChangeShapeType="1"/>
          </p:cNvSpPr>
          <p:nvPr/>
        </p:nvSpPr>
        <p:spPr bwMode="auto">
          <a:xfrm flipV="1">
            <a:off x="2195448" y="5892026"/>
            <a:ext cx="0" cy="635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93" name="Line 112"/>
          <p:cNvSpPr>
            <a:spLocks noChangeShapeType="1"/>
          </p:cNvSpPr>
          <p:nvPr/>
        </p:nvSpPr>
        <p:spPr bwMode="auto">
          <a:xfrm flipV="1">
            <a:off x="2195448" y="5790426"/>
            <a:ext cx="0" cy="635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94" name="Line 113"/>
          <p:cNvSpPr>
            <a:spLocks noChangeShapeType="1"/>
          </p:cNvSpPr>
          <p:nvPr/>
        </p:nvSpPr>
        <p:spPr bwMode="auto">
          <a:xfrm flipV="1">
            <a:off x="2195448" y="5688826"/>
            <a:ext cx="0" cy="635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95" name="Line 114"/>
          <p:cNvSpPr>
            <a:spLocks noChangeShapeType="1"/>
          </p:cNvSpPr>
          <p:nvPr/>
        </p:nvSpPr>
        <p:spPr bwMode="auto">
          <a:xfrm flipV="1">
            <a:off x="2195448" y="5587226"/>
            <a:ext cx="0" cy="635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96" name="Line 115"/>
          <p:cNvSpPr>
            <a:spLocks noChangeShapeType="1"/>
          </p:cNvSpPr>
          <p:nvPr/>
        </p:nvSpPr>
        <p:spPr bwMode="auto">
          <a:xfrm flipV="1">
            <a:off x="2195448" y="5485626"/>
            <a:ext cx="0" cy="635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97" name="Line 116"/>
          <p:cNvSpPr>
            <a:spLocks noChangeShapeType="1"/>
          </p:cNvSpPr>
          <p:nvPr/>
        </p:nvSpPr>
        <p:spPr bwMode="auto">
          <a:xfrm flipV="1">
            <a:off x="2195448" y="5384026"/>
            <a:ext cx="0" cy="635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98" name="Line 117"/>
          <p:cNvSpPr>
            <a:spLocks noChangeShapeType="1"/>
          </p:cNvSpPr>
          <p:nvPr/>
        </p:nvSpPr>
        <p:spPr bwMode="auto">
          <a:xfrm flipV="1">
            <a:off x="2195448" y="5330051"/>
            <a:ext cx="0" cy="1587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99" name="Line 118"/>
          <p:cNvSpPr>
            <a:spLocks noChangeShapeType="1"/>
          </p:cNvSpPr>
          <p:nvPr/>
        </p:nvSpPr>
        <p:spPr bwMode="auto">
          <a:xfrm flipV="1">
            <a:off x="2597086" y="5892026"/>
            <a:ext cx="0" cy="635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0" name="Line 119"/>
          <p:cNvSpPr>
            <a:spLocks noChangeShapeType="1"/>
          </p:cNvSpPr>
          <p:nvPr/>
        </p:nvSpPr>
        <p:spPr bwMode="auto">
          <a:xfrm flipV="1">
            <a:off x="2597086" y="5790426"/>
            <a:ext cx="0" cy="635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1" name="Line 120"/>
          <p:cNvSpPr>
            <a:spLocks noChangeShapeType="1"/>
          </p:cNvSpPr>
          <p:nvPr/>
        </p:nvSpPr>
        <p:spPr bwMode="auto">
          <a:xfrm flipV="1">
            <a:off x="2597086" y="5688826"/>
            <a:ext cx="0" cy="635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2" name="Line 121"/>
          <p:cNvSpPr>
            <a:spLocks noChangeShapeType="1"/>
          </p:cNvSpPr>
          <p:nvPr/>
        </p:nvSpPr>
        <p:spPr bwMode="auto">
          <a:xfrm flipV="1">
            <a:off x="2597086" y="5587226"/>
            <a:ext cx="0" cy="635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3" name="Line 122"/>
          <p:cNvSpPr>
            <a:spLocks noChangeShapeType="1"/>
          </p:cNvSpPr>
          <p:nvPr/>
        </p:nvSpPr>
        <p:spPr bwMode="auto">
          <a:xfrm flipV="1">
            <a:off x="2597086" y="5485626"/>
            <a:ext cx="0" cy="635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4" name="Line 123"/>
          <p:cNvSpPr>
            <a:spLocks noChangeShapeType="1"/>
          </p:cNvSpPr>
          <p:nvPr/>
        </p:nvSpPr>
        <p:spPr bwMode="auto">
          <a:xfrm flipV="1">
            <a:off x="2597086" y="5384026"/>
            <a:ext cx="0" cy="635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5" name="Line 124"/>
          <p:cNvSpPr>
            <a:spLocks noChangeShapeType="1"/>
          </p:cNvSpPr>
          <p:nvPr/>
        </p:nvSpPr>
        <p:spPr bwMode="auto">
          <a:xfrm flipV="1">
            <a:off x="2597086" y="5282426"/>
            <a:ext cx="0" cy="635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6" name="Line 125"/>
          <p:cNvSpPr>
            <a:spLocks noChangeShapeType="1"/>
          </p:cNvSpPr>
          <p:nvPr/>
        </p:nvSpPr>
        <p:spPr bwMode="auto">
          <a:xfrm flipV="1">
            <a:off x="2597086" y="5184001"/>
            <a:ext cx="0" cy="603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Tree>
    <p:extLst>
      <p:ext uri="{BB962C8B-B14F-4D97-AF65-F5344CB8AC3E}">
        <p14:creationId xmlns:p14="http://schemas.microsoft.com/office/powerpoint/2010/main" val="40368198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9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1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71"/>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18"/>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92"/>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33"/>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99"/>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00"/>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01"/>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02"/>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03"/>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04"/>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05"/>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06"/>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190"/>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189"/>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184"/>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185"/>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186"/>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187"/>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188"/>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180"/>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181"/>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182"/>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183"/>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126"/>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grpId="0" nodeType="clickEffect">
                                  <p:stCondLst>
                                    <p:cond delay="0"/>
                                  </p:stCondLst>
                                  <p:childTnLst>
                                    <p:set>
                                      <p:cBhvr>
                                        <p:cTn id="68" dur="1" fill="hold">
                                          <p:stCondLst>
                                            <p:cond delay="0"/>
                                          </p:stCondLst>
                                        </p:cTn>
                                        <p:tgtEl>
                                          <p:spTgt spid="297"/>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213"/>
                                        </p:tgtEl>
                                        <p:attrNameLst>
                                          <p:attrName>style.visibility</p:attrName>
                                        </p:attrNameLst>
                                      </p:cBhvr>
                                      <p:to>
                                        <p:strVal val="visible"/>
                                      </p:to>
                                    </p:set>
                                  </p:childTnLst>
                                </p:cTn>
                              </p:par>
                              <p:par>
                                <p:cTn id="71" presetID="1" presetClass="entr" presetSubtype="0" fill="hold" grpId="0" nodeType="withEffect">
                                  <p:stCondLst>
                                    <p:cond delay="0"/>
                                  </p:stCondLst>
                                  <p:childTnLst>
                                    <p:set>
                                      <p:cBhvr>
                                        <p:cTn id="72" dur="1" fill="hold">
                                          <p:stCondLst>
                                            <p:cond delay="0"/>
                                          </p:stCondLst>
                                        </p:cTn>
                                        <p:tgtEl>
                                          <p:spTgt spid="215"/>
                                        </p:tgtEl>
                                        <p:attrNameLst>
                                          <p:attrName>style.visibility</p:attrName>
                                        </p:attrNameLst>
                                      </p:cBhvr>
                                      <p:to>
                                        <p:strVal val="visible"/>
                                      </p:to>
                                    </p:set>
                                  </p:childTnLst>
                                </p:cTn>
                              </p:par>
                              <p:par>
                                <p:cTn id="73" presetID="1" presetClass="entr" presetSubtype="0" fill="hold" grpId="0" nodeType="withEffect">
                                  <p:stCondLst>
                                    <p:cond delay="0"/>
                                  </p:stCondLst>
                                  <p:childTnLst>
                                    <p:set>
                                      <p:cBhvr>
                                        <p:cTn id="74" dur="1" fill="hold">
                                          <p:stCondLst>
                                            <p:cond delay="0"/>
                                          </p:stCondLst>
                                        </p:cTn>
                                        <p:tgtEl>
                                          <p:spTgt spid="81"/>
                                        </p:tgtEl>
                                        <p:attrNameLst>
                                          <p:attrName>style.visibility</p:attrName>
                                        </p:attrNameLst>
                                      </p:cBhvr>
                                      <p:to>
                                        <p:strVal val="visible"/>
                                      </p:to>
                                    </p:set>
                                  </p:childTnLst>
                                </p:cTn>
                              </p:par>
                              <p:par>
                                <p:cTn id="75" presetID="1" presetClass="entr" presetSubtype="0" fill="hold" grpId="0" nodeType="withEffect">
                                  <p:stCondLst>
                                    <p:cond delay="0"/>
                                  </p:stCondLst>
                                  <p:childTnLst>
                                    <p:set>
                                      <p:cBhvr>
                                        <p:cTn id="76" dur="1" fill="hold">
                                          <p:stCondLst>
                                            <p:cond delay="0"/>
                                          </p:stCondLst>
                                        </p:cTn>
                                        <p:tgtEl>
                                          <p:spTgt spid="82"/>
                                        </p:tgtEl>
                                        <p:attrNameLst>
                                          <p:attrName>style.visibility</p:attrName>
                                        </p:attrNameLst>
                                      </p:cBhvr>
                                      <p:to>
                                        <p:strVal val="visible"/>
                                      </p:to>
                                    </p:set>
                                  </p:childTnLst>
                                </p:cTn>
                              </p:par>
                              <p:par>
                                <p:cTn id="77" presetID="1" presetClass="entr" presetSubtype="0" fill="hold" grpId="0" nodeType="withEffect">
                                  <p:stCondLst>
                                    <p:cond delay="0"/>
                                  </p:stCondLst>
                                  <p:childTnLst>
                                    <p:set>
                                      <p:cBhvr>
                                        <p:cTn id="78" dur="1" fill="hold">
                                          <p:stCondLst>
                                            <p:cond delay="0"/>
                                          </p:stCondLst>
                                        </p:cTn>
                                        <p:tgtEl>
                                          <p:spTgt spid="83"/>
                                        </p:tgtEl>
                                        <p:attrNameLst>
                                          <p:attrName>style.visibility</p:attrName>
                                        </p:attrNameLst>
                                      </p:cBhvr>
                                      <p:to>
                                        <p:strVal val="visible"/>
                                      </p:to>
                                    </p:set>
                                  </p:childTnLst>
                                </p:cTn>
                              </p:par>
                              <p:par>
                                <p:cTn id="79" presetID="1" presetClass="entr" presetSubtype="0" fill="hold" grpId="0" nodeType="withEffect">
                                  <p:stCondLst>
                                    <p:cond delay="0"/>
                                  </p:stCondLst>
                                  <p:childTnLst>
                                    <p:set>
                                      <p:cBhvr>
                                        <p:cTn id="80" dur="1" fill="hold">
                                          <p:stCondLst>
                                            <p:cond delay="0"/>
                                          </p:stCondLst>
                                        </p:cTn>
                                        <p:tgtEl>
                                          <p:spTgt spid="246"/>
                                        </p:tgtEl>
                                        <p:attrNameLst>
                                          <p:attrName>style.visibility</p:attrName>
                                        </p:attrNameLst>
                                      </p:cBhvr>
                                      <p:to>
                                        <p:strVal val="visible"/>
                                      </p:to>
                                    </p:set>
                                  </p:childTnLst>
                                </p:cTn>
                              </p:par>
                              <p:par>
                                <p:cTn id="81" presetID="1" presetClass="entr" presetSubtype="0" fill="hold" grpId="0" nodeType="withEffect">
                                  <p:stCondLst>
                                    <p:cond delay="0"/>
                                  </p:stCondLst>
                                  <p:childTnLst>
                                    <p:set>
                                      <p:cBhvr>
                                        <p:cTn id="82" dur="1" fill="hold">
                                          <p:stCondLst>
                                            <p:cond delay="0"/>
                                          </p:stCondLst>
                                        </p:cTn>
                                        <p:tgtEl>
                                          <p:spTgt spid="84"/>
                                        </p:tgtEl>
                                        <p:attrNameLst>
                                          <p:attrName>style.visibility</p:attrName>
                                        </p:attrNameLst>
                                      </p:cBhvr>
                                      <p:to>
                                        <p:strVal val="visible"/>
                                      </p:to>
                                    </p:set>
                                  </p:childTnLst>
                                </p:cTn>
                              </p:par>
                              <p:par>
                                <p:cTn id="83" presetID="1" presetClass="entr" presetSubtype="0" fill="hold" grpId="0" nodeType="withEffect">
                                  <p:stCondLst>
                                    <p:cond delay="0"/>
                                  </p:stCondLst>
                                  <p:childTnLst>
                                    <p:set>
                                      <p:cBhvr>
                                        <p:cTn id="84" dur="1" fill="hold">
                                          <p:stCondLst>
                                            <p:cond delay="0"/>
                                          </p:stCondLst>
                                        </p:cTn>
                                        <p:tgtEl>
                                          <p:spTgt spid="247"/>
                                        </p:tgtEl>
                                        <p:attrNameLst>
                                          <p:attrName>style.visibility</p:attrName>
                                        </p:attrNameLst>
                                      </p:cBhvr>
                                      <p:to>
                                        <p:strVal val="visible"/>
                                      </p:to>
                                    </p:set>
                                  </p:childTnLst>
                                </p:cTn>
                              </p:par>
                            </p:childTnLst>
                          </p:cTn>
                        </p:par>
                      </p:childTnLst>
                    </p:cTn>
                  </p:par>
                  <p:par>
                    <p:cTn id="85" fill="hold">
                      <p:stCondLst>
                        <p:cond delay="indefinite"/>
                      </p:stCondLst>
                      <p:childTnLst>
                        <p:par>
                          <p:cTn id="86" fill="hold">
                            <p:stCondLst>
                              <p:cond delay="0"/>
                            </p:stCondLst>
                            <p:childTnLst>
                              <p:par>
                                <p:cTn id="87" presetID="1" presetClass="entr" presetSubtype="0" fill="hold" grpId="0" nodeType="clickEffect">
                                  <p:stCondLst>
                                    <p:cond delay="0"/>
                                  </p:stCondLst>
                                  <p:childTnLst>
                                    <p:set>
                                      <p:cBhvr>
                                        <p:cTn id="88" dur="1" fill="hold">
                                          <p:stCondLst>
                                            <p:cond delay="0"/>
                                          </p:stCondLst>
                                        </p:cTn>
                                        <p:tgtEl>
                                          <p:spTgt spid="298"/>
                                        </p:tgtEl>
                                        <p:attrNameLst>
                                          <p:attrName>style.visibility</p:attrName>
                                        </p:attrNameLst>
                                      </p:cBhvr>
                                      <p:to>
                                        <p:strVal val="visible"/>
                                      </p:to>
                                    </p:set>
                                  </p:childTnLst>
                                </p:cTn>
                              </p:par>
                              <p:par>
                                <p:cTn id="89" presetID="1" presetClass="entr" presetSubtype="0" fill="hold" grpId="0" nodeType="withEffect">
                                  <p:stCondLst>
                                    <p:cond delay="0"/>
                                  </p:stCondLst>
                                  <p:childTnLst>
                                    <p:set>
                                      <p:cBhvr>
                                        <p:cTn id="90" dur="1" fill="hold">
                                          <p:stCondLst>
                                            <p:cond delay="0"/>
                                          </p:stCondLst>
                                        </p:cTn>
                                        <p:tgtEl>
                                          <p:spTgt spid="69"/>
                                        </p:tgtEl>
                                        <p:attrNameLst>
                                          <p:attrName>style.visibility</p:attrName>
                                        </p:attrNameLst>
                                      </p:cBhvr>
                                      <p:to>
                                        <p:strVal val="visible"/>
                                      </p:to>
                                    </p:set>
                                  </p:childTnLst>
                                </p:cTn>
                              </p:par>
                              <p:par>
                                <p:cTn id="91" presetID="1" presetClass="entr" presetSubtype="0" fill="hold" grpId="0" nodeType="withEffect">
                                  <p:stCondLst>
                                    <p:cond delay="0"/>
                                  </p:stCondLst>
                                  <p:childTnLst>
                                    <p:set>
                                      <p:cBhvr>
                                        <p:cTn id="92" dur="1" fill="hold">
                                          <p:stCondLst>
                                            <p:cond delay="0"/>
                                          </p:stCondLst>
                                        </p:cTn>
                                        <p:tgtEl>
                                          <p:spTgt spid="70"/>
                                        </p:tgtEl>
                                        <p:attrNameLst>
                                          <p:attrName>style.visibility</p:attrName>
                                        </p:attrNameLst>
                                      </p:cBhvr>
                                      <p:to>
                                        <p:strVal val="visible"/>
                                      </p:to>
                                    </p:set>
                                  </p:childTnLst>
                                </p:cTn>
                              </p:par>
                              <p:par>
                                <p:cTn id="93" presetID="1" presetClass="entr" presetSubtype="0" fill="hold" grpId="0" nodeType="withEffect">
                                  <p:stCondLst>
                                    <p:cond delay="0"/>
                                  </p:stCondLst>
                                  <p:childTnLst>
                                    <p:set>
                                      <p:cBhvr>
                                        <p:cTn id="94" dur="1" fill="hold">
                                          <p:stCondLst>
                                            <p:cond delay="0"/>
                                          </p:stCondLst>
                                        </p:cTn>
                                        <p:tgtEl>
                                          <p:spTgt spid="71"/>
                                        </p:tgtEl>
                                        <p:attrNameLst>
                                          <p:attrName>style.visibility</p:attrName>
                                        </p:attrNameLst>
                                      </p:cBhvr>
                                      <p:to>
                                        <p:strVal val="visible"/>
                                      </p:to>
                                    </p:set>
                                  </p:childTnLst>
                                </p:cTn>
                              </p:par>
                              <p:par>
                                <p:cTn id="95" presetID="1" presetClass="entr" presetSubtype="0" fill="hold" grpId="0" nodeType="withEffect">
                                  <p:stCondLst>
                                    <p:cond delay="0"/>
                                  </p:stCondLst>
                                  <p:childTnLst>
                                    <p:set>
                                      <p:cBhvr>
                                        <p:cTn id="96" dur="1" fill="hold">
                                          <p:stCondLst>
                                            <p:cond delay="0"/>
                                          </p:stCondLst>
                                        </p:cTn>
                                        <p:tgtEl>
                                          <p:spTgt spid="72"/>
                                        </p:tgtEl>
                                        <p:attrNameLst>
                                          <p:attrName>style.visibility</p:attrName>
                                        </p:attrNameLst>
                                      </p:cBhvr>
                                      <p:to>
                                        <p:strVal val="visible"/>
                                      </p:to>
                                    </p:set>
                                  </p:childTnLst>
                                </p:cTn>
                              </p:par>
                              <p:par>
                                <p:cTn id="97" presetID="1" presetClass="entr" presetSubtype="0" fill="hold" grpId="0" nodeType="withEffect">
                                  <p:stCondLst>
                                    <p:cond delay="0"/>
                                  </p:stCondLst>
                                  <p:childTnLst>
                                    <p:set>
                                      <p:cBhvr>
                                        <p:cTn id="98" dur="1" fill="hold">
                                          <p:stCondLst>
                                            <p:cond delay="0"/>
                                          </p:stCondLst>
                                        </p:cTn>
                                        <p:tgtEl>
                                          <p:spTgt spid="73"/>
                                        </p:tgtEl>
                                        <p:attrNameLst>
                                          <p:attrName>style.visibility</p:attrName>
                                        </p:attrNameLst>
                                      </p:cBhvr>
                                      <p:to>
                                        <p:strVal val="visible"/>
                                      </p:to>
                                    </p:set>
                                  </p:childTnLst>
                                </p:cTn>
                              </p:par>
                              <p:par>
                                <p:cTn id="99" presetID="1" presetClass="entr" presetSubtype="0" fill="hold" grpId="0" nodeType="withEffect">
                                  <p:stCondLst>
                                    <p:cond delay="0"/>
                                  </p:stCondLst>
                                  <p:childTnLst>
                                    <p:set>
                                      <p:cBhvr>
                                        <p:cTn id="100" dur="1" fill="hold">
                                          <p:stCondLst>
                                            <p:cond delay="0"/>
                                          </p:stCondLst>
                                        </p:cTn>
                                        <p:tgtEl>
                                          <p:spTgt spid="74"/>
                                        </p:tgtEl>
                                        <p:attrNameLst>
                                          <p:attrName>style.visibility</p:attrName>
                                        </p:attrNameLst>
                                      </p:cBhvr>
                                      <p:to>
                                        <p:strVal val="visible"/>
                                      </p:to>
                                    </p:set>
                                  </p:childTnLst>
                                </p:cTn>
                              </p:par>
                              <p:par>
                                <p:cTn id="101" presetID="1" presetClass="entr" presetSubtype="0" fill="hold" grpId="0" nodeType="withEffect">
                                  <p:stCondLst>
                                    <p:cond delay="0"/>
                                  </p:stCondLst>
                                  <p:childTnLst>
                                    <p:set>
                                      <p:cBhvr>
                                        <p:cTn id="102" dur="1" fill="hold">
                                          <p:stCondLst>
                                            <p:cond delay="0"/>
                                          </p:stCondLst>
                                        </p:cTn>
                                        <p:tgtEl>
                                          <p:spTgt spid="75"/>
                                        </p:tgtEl>
                                        <p:attrNameLst>
                                          <p:attrName>style.visibility</p:attrName>
                                        </p:attrNameLst>
                                      </p:cBhvr>
                                      <p:to>
                                        <p:strVal val="visible"/>
                                      </p:to>
                                    </p:set>
                                  </p:childTnLst>
                                </p:cTn>
                              </p:par>
                              <p:par>
                                <p:cTn id="103" presetID="1" presetClass="entr" presetSubtype="0" fill="hold" grpId="0" nodeType="withEffect">
                                  <p:stCondLst>
                                    <p:cond delay="0"/>
                                  </p:stCondLst>
                                  <p:childTnLst>
                                    <p:set>
                                      <p:cBhvr>
                                        <p:cTn id="104" dur="1" fill="hold">
                                          <p:stCondLst>
                                            <p:cond delay="0"/>
                                          </p:stCondLst>
                                        </p:cTn>
                                        <p:tgtEl>
                                          <p:spTgt spid="76"/>
                                        </p:tgtEl>
                                        <p:attrNameLst>
                                          <p:attrName>style.visibility</p:attrName>
                                        </p:attrNameLst>
                                      </p:cBhvr>
                                      <p:to>
                                        <p:strVal val="visible"/>
                                      </p:to>
                                    </p:set>
                                  </p:childTnLst>
                                </p:cTn>
                              </p:par>
                              <p:par>
                                <p:cTn id="105" presetID="1" presetClass="entr" presetSubtype="0" fill="hold" grpId="0" nodeType="withEffect">
                                  <p:stCondLst>
                                    <p:cond delay="0"/>
                                  </p:stCondLst>
                                  <p:childTnLst>
                                    <p:set>
                                      <p:cBhvr>
                                        <p:cTn id="106" dur="1" fill="hold">
                                          <p:stCondLst>
                                            <p:cond delay="0"/>
                                          </p:stCondLst>
                                        </p:cTn>
                                        <p:tgtEl>
                                          <p:spTgt spid="77"/>
                                        </p:tgtEl>
                                        <p:attrNameLst>
                                          <p:attrName>style.visibility</p:attrName>
                                        </p:attrNameLst>
                                      </p:cBhvr>
                                      <p:to>
                                        <p:strVal val="visible"/>
                                      </p:to>
                                    </p:set>
                                  </p:childTnLst>
                                </p:cTn>
                              </p:par>
                              <p:par>
                                <p:cTn id="107" presetID="1" presetClass="entr" presetSubtype="0" fill="hold" grpId="0" nodeType="withEffect">
                                  <p:stCondLst>
                                    <p:cond delay="0"/>
                                  </p:stCondLst>
                                  <p:childTnLst>
                                    <p:set>
                                      <p:cBhvr>
                                        <p:cTn id="108" dur="1" fill="hold">
                                          <p:stCondLst>
                                            <p:cond delay="0"/>
                                          </p:stCondLst>
                                        </p:cTn>
                                        <p:tgtEl>
                                          <p:spTgt spid="68"/>
                                        </p:tgtEl>
                                        <p:attrNameLst>
                                          <p:attrName>style.visibility</p:attrName>
                                        </p:attrNameLst>
                                      </p:cBhvr>
                                      <p:to>
                                        <p:strVal val="visible"/>
                                      </p:to>
                                    </p:set>
                                  </p:childTnLst>
                                </p:cTn>
                              </p:par>
                              <p:par>
                                <p:cTn id="109" presetID="1" presetClass="entr" presetSubtype="0" fill="hold" grpId="0" nodeType="withEffect">
                                  <p:stCondLst>
                                    <p:cond delay="0"/>
                                  </p:stCondLst>
                                  <p:childTnLst>
                                    <p:set>
                                      <p:cBhvr>
                                        <p:cTn id="110" dur="1" fill="hold">
                                          <p:stCondLst>
                                            <p:cond delay="0"/>
                                          </p:stCondLst>
                                        </p:cTn>
                                        <p:tgtEl>
                                          <p:spTgt spid="239"/>
                                        </p:tgtEl>
                                        <p:attrNameLst>
                                          <p:attrName>style.visibility</p:attrName>
                                        </p:attrNameLst>
                                      </p:cBhvr>
                                      <p:to>
                                        <p:strVal val="visible"/>
                                      </p:to>
                                    </p:set>
                                  </p:childTnLst>
                                </p:cTn>
                              </p:par>
                              <p:par>
                                <p:cTn id="111" presetID="1" presetClass="entr" presetSubtype="0" fill="hold" grpId="0" nodeType="withEffect">
                                  <p:stCondLst>
                                    <p:cond delay="0"/>
                                  </p:stCondLst>
                                  <p:childTnLst>
                                    <p:set>
                                      <p:cBhvr>
                                        <p:cTn id="112" dur="1" fill="hold">
                                          <p:stCondLst>
                                            <p:cond delay="0"/>
                                          </p:stCondLst>
                                        </p:cTn>
                                        <p:tgtEl>
                                          <p:spTgt spid="240"/>
                                        </p:tgtEl>
                                        <p:attrNameLst>
                                          <p:attrName>style.visibility</p:attrName>
                                        </p:attrNameLst>
                                      </p:cBhvr>
                                      <p:to>
                                        <p:strVal val="visible"/>
                                      </p:to>
                                    </p:set>
                                  </p:childTnLst>
                                </p:cTn>
                              </p:par>
                              <p:par>
                                <p:cTn id="113" presetID="1" presetClass="entr" presetSubtype="0" fill="hold" grpId="0" nodeType="withEffect">
                                  <p:stCondLst>
                                    <p:cond delay="0"/>
                                  </p:stCondLst>
                                  <p:childTnLst>
                                    <p:set>
                                      <p:cBhvr>
                                        <p:cTn id="114" dur="1" fill="hold">
                                          <p:stCondLst>
                                            <p:cond delay="0"/>
                                          </p:stCondLst>
                                        </p:cTn>
                                        <p:tgtEl>
                                          <p:spTgt spid="241"/>
                                        </p:tgtEl>
                                        <p:attrNameLst>
                                          <p:attrName>style.visibility</p:attrName>
                                        </p:attrNameLst>
                                      </p:cBhvr>
                                      <p:to>
                                        <p:strVal val="visible"/>
                                      </p:to>
                                    </p:set>
                                  </p:childTnLst>
                                </p:cTn>
                              </p:par>
                              <p:par>
                                <p:cTn id="115" presetID="1" presetClass="entr" presetSubtype="0" fill="hold" grpId="0" nodeType="withEffect">
                                  <p:stCondLst>
                                    <p:cond delay="0"/>
                                  </p:stCondLst>
                                  <p:childTnLst>
                                    <p:set>
                                      <p:cBhvr>
                                        <p:cTn id="116" dur="1" fill="hold">
                                          <p:stCondLst>
                                            <p:cond delay="0"/>
                                          </p:stCondLst>
                                        </p:cTn>
                                        <p:tgtEl>
                                          <p:spTgt spid="242"/>
                                        </p:tgtEl>
                                        <p:attrNameLst>
                                          <p:attrName>style.visibility</p:attrName>
                                        </p:attrNameLst>
                                      </p:cBhvr>
                                      <p:to>
                                        <p:strVal val="visible"/>
                                      </p:to>
                                    </p:set>
                                  </p:childTnLst>
                                </p:cTn>
                              </p:par>
                              <p:par>
                                <p:cTn id="117" presetID="1" presetClass="entr" presetSubtype="0" fill="hold" grpId="0" nodeType="withEffect">
                                  <p:stCondLst>
                                    <p:cond delay="0"/>
                                  </p:stCondLst>
                                  <p:childTnLst>
                                    <p:set>
                                      <p:cBhvr>
                                        <p:cTn id="118" dur="1" fill="hold">
                                          <p:stCondLst>
                                            <p:cond delay="0"/>
                                          </p:stCondLst>
                                        </p:cTn>
                                        <p:tgtEl>
                                          <p:spTgt spid="238"/>
                                        </p:tgtEl>
                                        <p:attrNameLst>
                                          <p:attrName>style.visibility</p:attrName>
                                        </p:attrNameLst>
                                      </p:cBhvr>
                                      <p:to>
                                        <p:strVal val="visible"/>
                                      </p:to>
                                    </p:set>
                                  </p:childTnLst>
                                </p:cTn>
                              </p:par>
                              <p:par>
                                <p:cTn id="119" presetID="1" presetClass="entr" presetSubtype="0" fill="hold" grpId="0" nodeType="withEffect">
                                  <p:stCondLst>
                                    <p:cond delay="0"/>
                                  </p:stCondLst>
                                  <p:childTnLst>
                                    <p:set>
                                      <p:cBhvr>
                                        <p:cTn id="120" dur="1" fill="hold">
                                          <p:stCondLst>
                                            <p:cond delay="0"/>
                                          </p:stCondLst>
                                        </p:cTn>
                                        <p:tgtEl>
                                          <p:spTgt spid="295"/>
                                        </p:tgtEl>
                                        <p:attrNameLst>
                                          <p:attrName>style.visibility</p:attrName>
                                        </p:attrNameLst>
                                      </p:cBhvr>
                                      <p:to>
                                        <p:strVal val="visible"/>
                                      </p:to>
                                    </p:set>
                                  </p:childTnLst>
                                </p:cTn>
                              </p:par>
                              <p:par>
                                <p:cTn id="121" presetID="1" presetClass="entr" presetSubtype="0" fill="hold" grpId="0" nodeType="withEffect">
                                  <p:stCondLst>
                                    <p:cond delay="0"/>
                                  </p:stCondLst>
                                  <p:childTnLst>
                                    <p:set>
                                      <p:cBhvr>
                                        <p:cTn id="122" dur="1" fill="hold">
                                          <p:stCondLst>
                                            <p:cond delay="0"/>
                                          </p:stCondLst>
                                        </p:cTn>
                                        <p:tgtEl>
                                          <p:spTgt spid="30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8" grpId="0" animBg="1"/>
      <p:bldP spid="291" grpId="0" animBg="1"/>
      <p:bldP spid="126" grpId="0"/>
      <p:bldP spid="133" grpId="0"/>
      <p:bldP spid="292" grpId="0" animBg="1"/>
      <p:bldP spid="295" grpId="0"/>
      <p:bldP spid="213" grpId="0" animBg="1"/>
      <p:bldP spid="246" grpId="0"/>
      <p:bldP spid="247" grpId="0"/>
      <p:bldP spid="83" grpId="0" animBg="1"/>
      <p:bldP spid="84" grpId="0" animBg="1"/>
      <p:bldP spid="297" grpId="0" animBg="1"/>
      <p:bldP spid="215" grpId="0" animBg="1"/>
      <p:bldP spid="238" grpId="0" animBg="1"/>
      <p:bldP spid="239" grpId="0" animBg="1"/>
      <p:bldP spid="240" grpId="0" animBg="1"/>
      <p:bldP spid="241" grpId="0" animBg="1"/>
      <p:bldP spid="242"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81" grpId="0"/>
      <p:bldP spid="82" grpId="0"/>
      <p:bldP spid="298" grpId="0" animBg="1"/>
      <p:bldP spid="300" grpId="0"/>
      <p:bldP spid="119" grpId="0" animBg="1"/>
      <p:bldP spid="170" grpId="0"/>
      <p:bldP spid="171" grpId="0"/>
      <p:bldP spid="180" grpId="0" animBg="1"/>
      <p:bldP spid="181" grpId="0" animBg="1"/>
      <p:bldP spid="182" grpId="0" animBg="1"/>
      <p:bldP spid="183" grpId="0" animBg="1"/>
      <p:bldP spid="184" grpId="0" animBg="1"/>
      <p:bldP spid="185" grpId="0" animBg="1"/>
      <p:bldP spid="186" grpId="0" animBg="1"/>
      <p:bldP spid="187" grpId="0" animBg="1"/>
      <p:bldP spid="188" grpId="0" animBg="1"/>
      <p:bldP spid="189" grpId="0" animBg="1"/>
      <p:bldP spid="190" grpId="0" animBg="1"/>
      <p:bldP spid="199" grpId="0" animBg="1"/>
      <p:bldP spid="200" grpId="0" animBg="1"/>
      <p:bldP spid="201" grpId="0" animBg="1"/>
      <p:bldP spid="202" grpId="0" animBg="1"/>
      <p:bldP spid="203" grpId="0" animBg="1"/>
      <p:bldP spid="204" grpId="0" animBg="1"/>
      <p:bldP spid="205" grpId="0" animBg="1"/>
      <p:bldP spid="206"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Active Learning: Equalizing labor markets</a:t>
            </a:r>
          </a:p>
        </p:txBody>
      </p:sp>
      <p:sp>
        <p:nvSpPr>
          <p:cNvPr id="3" name="Content Placeholder 2"/>
          <p:cNvSpPr>
            <a:spLocks noGrp="1"/>
          </p:cNvSpPr>
          <p:nvPr>
            <p:ph idx="1"/>
          </p:nvPr>
        </p:nvSpPr>
        <p:spPr>
          <a:xfrm>
            <a:off x="457200" y="1143000"/>
            <a:ext cx="8229600" cy="5178551"/>
          </a:xfrm>
        </p:spPr>
        <p:txBody>
          <a:bodyPr>
            <a:normAutofit/>
          </a:bodyPr>
          <a:lstStyle/>
          <a:p>
            <a:pPr marL="0" indent="0">
              <a:lnSpc>
                <a:spcPct val="90000"/>
              </a:lnSpc>
              <a:spcBef>
                <a:spcPts val="300"/>
              </a:spcBef>
              <a:buNone/>
            </a:pPr>
            <a:r>
              <a:rPr lang="en-US" sz="2800" dirty="0"/>
              <a:t>Suppose these two labor markets are interconnected and that the wage rate for hotel workers increases.</a:t>
            </a:r>
          </a:p>
          <a:p>
            <a:pPr>
              <a:lnSpc>
                <a:spcPct val="90000"/>
              </a:lnSpc>
              <a:spcBef>
                <a:spcPts val="300"/>
              </a:spcBef>
            </a:pPr>
            <a:r>
              <a:rPr lang="en-US" sz="2800" dirty="0"/>
              <a:t>Draw the dynamics that will occur in response to the new, higher wage for hotel workers.</a:t>
            </a:r>
          </a:p>
        </p:txBody>
      </p:sp>
      <p:sp>
        <p:nvSpPr>
          <p:cNvPr id="8" name="Content Placeholder 2"/>
          <p:cNvSpPr txBox="1">
            <a:spLocks/>
          </p:cNvSpPr>
          <p:nvPr/>
        </p:nvSpPr>
        <p:spPr>
          <a:xfrm>
            <a:off x="457200" y="1305899"/>
            <a:ext cx="8229600" cy="751501"/>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endParaRPr lang="en-US" dirty="0"/>
          </a:p>
        </p:txBody>
      </p:sp>
      <p:sp>
        <p:nvSpPr>
          <p:cNvPr id="16" name="Line 34"/>
          <p:cNvSpPr>
            <a:spLocks noChangeShapeType="1"/>
          </p:cNvSpPr>
          <p:nvPr/>
        </p:nvSpPr>
        <p:spPr bwMode="auto">
          <a:xfrm flipV="1">
            <a:off x="1636078" y="3282457"/>
            <a:ext cx="0" cy="1641475"/>
          </a:xfrm>
          <a:prstGeom prst="line">
            <a:avLst/>
          </a:prstGeom>
          <a:noFill/>
          <a:ln w="5">
            <a:solidFill>
              <a:srgbClr val="04040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 name="Line 35"/>
          <p:cNvSpPr>
            <a:spLocks noChangeShapeType="1"/>
          </p:cNvSpPr>
          <p:nvPr/>
        </p:nvSpPr>
        <p:spPr bwMode="auto">
          <a:xfrm>
            <a:off x="1636078" y="4923932"/>
            <a:ext cx="2649538" cy="0"/>
          </a:xfrm>
          <a:prstGeom prst="line">
            <a:avLst/>
          </a:prstGeom>
          <a:noFill/>
          <a:ln w="5">
            <a:solidFill>
              <a:srgbClr val="04040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 name="Freeform 36"/>
          <p:cNvSpPr>
            <a:spLocks/>
          </p:cNvSpPr>
          <p:nvPr/>
        </p:nvSpPr>
        <p:spPr bwMode="auto">
          <a:xfrm>
            <a:off x="1680528" y="3955557"/>
            <a:ext cx="1900238" cy="704850"/>
          </a:xfrm>
          <a:custGeom>
            <a:avLst/>
            <a:gdLst>
              <a:gd name="T0" fmla="*/ 0 w 1197"/>
              <a:gd name="T1" fmla="*/ 444 h 444"/>
              <a:gd name="T2" fmla="*/ 28 w 1197"/>
              <a:gd name="T3" fmla="*/ 434 h 444"/>
              <a:gd name="T4" fmla="*/ 56 w 1197"/>
              <a:gd name="T5" fmla="*/ 424 h 444"/>
              <a:gd name="T6" fmla="*/ 84 w 1197"/>
              <a:gd name="T7" fmla="*/ 414 h 444"/>
              <a:gd name="T8" fmla="*/ 112 w 1197"/>
              <a:gd name="T9" fmla="*/ 404 h 444"/>
              <a:gd name="T10" fmla="*/ 140 w 1197"/>
              <a:gd name="T11" fmla="*/ 392 h 444"/>
              <a:gd name="T12" fmla="*/ 168 w 1197"/>
              <a:gd name="T13" fmla="*/ 382 h 444"/>
              <a:gd name="T14" fmla="*/ 196 w 1197"/>
              <a:gd name="T15" fmla="*/ 372 h 444"/>
              <a:gd name="T16" fmla="*/ 224 w 1197"/>
              <a:gd name="T17" fmla="*/ 362 h 444"/>
              <a:gd name="T18" fmla="*/ 250 w 1197"/>
              <a:gd name="T19" fmla="*/ 352 h 444"/>
              <a:gd name="T20" fmla="*/ 278 w 1197"/>
              <a:gd name="T21" fmla="*/ 342 h 444"/>
              <a:gd name="T22" fmla="*/ 306 w 1197"/>
              <a:gd name="T23" fmla="*/ 330 h 444"/>
              <a:gd name="T24" fmla="*/ 334 w 1197"/>
              <a:gd name="T25" fmla="*/ 320 h 444"/>
              <a:gd name="T26" fmla="*/ 362 w 1197"/>
              <a:gd name="T27" fmla="*/ 310 h 444"/>
              <a:gd name="T28" fmla="*/ 390 w 1197"/>
              <a:gd name="T29" fmla="*/ 300 h 444"/>
              <a:gd name="T30" fmla="*/ 418 w 1197"/>
              <a:gd name="T31" fmla="*/ 290 h 444"/>
              <a:gd name="T32" fmla="*/ 446 w 1197"/>
              <a:gd name="T33" fmla="*/ 278 h 444"/>
              <a:gd name="T34" fmla="*/ 475 w 1197"/>
              <a:gd name="T35" fmla="*/ 268 h 444"/>
              <a:gd name="T36" fmla="*/ 500 w 1197"/>
              <a:gd name="T37" fmla="*/ 258 h 444"/>
              <a:gd name="T38" fmla="*/ 528 w 1197"/>
              <a:gd name="T39" fmla="*/ 248 h 444"/>
              <a:gd name="T40" fmla="*/ 556 w 1197"/>
              <a:gd name="T41" fmla="*/ 238 h 444"/>
              <a:gd name="T42" fmla="*/ 584 w 1197"/>
              <a:gd name="T43" fmla="*/ 228 h 444"/>
              <a:gd name="T44" fmla="*/ 612 w 1197"/>
              <a:gd name="T45" fmla="*/ 216 h 444"/>
              <a:gd name="T46" fmla="*/ 640 w 1197"/>
              <a:gd name="T47" fmla="*/ 206 h 444"/>
              <a:gd name="T48" fmla="*/ 669 w 1197"/>
              <a:gd name="T49" fmla="*/ 196 h 444"/>
              <a:gd name="T50" fmla="*/ 697 w 1197"/>
              <a:gd name="T51" fmla="*/ 186 h 444"/>
              <a:gd name="T52" fmla="*/ 725 w 1197"/>
              <a:gd name="T53" fmla="*/ 176 h 444"/>
              <a:gd name="T54" fmla="*/ 750 w 1197"/>
              <a:gd name="T55" fmla="*/ 166 h 444"/>
              <a:gd name="T56" fmla="*/ 778 w 1197"/>
              <a:gd name="T57" fmla="*/ 154 h 444"/>
              <a:gd name="T58" fmla="*/ 806 w 1197"/>
              <a:gd name="T59" fmla="*/ 144 h 444"/>
              <a:gd name="T60" fmla="*/ 834 w 1197"/>
              <a:gd name="T61" fmla="*/ 134 h 444"/>
              <a:gd name="T62" fmla="*/ 863 w 1197"/>
              <a:gd name="T63" fmla="*/ 124 h 444"/>
              <a:gd name="T64" fmla="*/ 891 w 1197"/>
              <a:gd name="T65" fmla="*/ 114 h 444"/>
              <a:gd name="T66" fmla="*/ 919 w 1197"/>
              <a:gd name="T67" fmla="*/ 104 h 444"/>
              <a:gd name="T68" fmla="*/ 947 w 1197"/>
              <a:gd name="T69" fmla="*/ 92 h 444"/>
              <a:gd name="T70" fmla="*/ 975 w 1197"/>
              <a:gd name="T71" fmla="*/ 82 h 444"/>
              <a:gd name="T72" fmla="*/ 1000 w 1197"/>
              <a:gd name="T73" fmla="*/ 72 h 444"/>
              <a:gd name="T74" fmla="*/ 1028 w 1197"/>
              <a:gd name="T75" fmla="*/ 62 h 444"/>
              <a:gd name="T76" fmla="*/ 1057 w 1197"/>
              <a:gd name="T77" fmla="*/ 52 h 444"/>
              <a:gd name="T78" fmla="*/ 1085 w 1197"/>
              <a:gd name="T79" fmla="*/ 40 h 444"/>
              <a:gd name="T80" fmla="*/ 1113 w 1197"/>
              <a:gd name="T81" fmla="*/ 30 h 444"/>
              <a:gd name="T82" fmla="*/ 1141 w 1197"/>
              <a:gd name="T83" fmla="*/ 20 h 444"/>
              <a:gd name="T84" fmla="*/ 1169 w 1197"/>
              <a:gd name="T85" fmla="*/ 10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197" h="444">
                <a:moveTo>
                  <a:pt x="0" y="444"/>
                </a:moveTo>
                <a:lnTo>
                  <a:pt x="0" y="444"/>
                </a:lnTo>
                <a:lnTo>
                  <a:pt x="28" y="434"/>
                </a:lnTo>
                <a:lnTo>
                  <a:pt x="28" y="434"/>
                </a:lnTo>
                <a:lnTo>
                  <a:pt x="56" y="424"/>
                </a:lnTo>
                <a:lnTo>
                  <a:pt x="56" y="424"/>
                </a:lnTo>
                <a:lnTo>
                  <a:pt x="84" y="414"/>
                </a:lnTo>
                <a:lnTo>
                  <a:pt x="84" y="414"/>
                </a:lnTo>
                <a:lnTo>
                  <a:pt x="112" y="404"/>
                </a:lnTo>
                <a:lnTo>
                  <a:pt x="112" y="404"/>
                </a:lnTo>
                <a:lnTo>
                  <a:pt x="140" y="392"/>
                </a:lnTo>
                <a:lnTo>
                  <a:pt x="140" y="392"/>
                </a:lnTo>
                <a:lnTo>
                  <a:pt x="168" y="382"/>
                </a:lnTo>
                <a:lnTo>
                  <a:pt x="168" y="382"/>
                </a:lnTo>
                <a:lnTo>
                  <a:pt x="196" y="372"/>
                </a:lnTo>
                <a:lnTo>
                  <a:pt x="196" y="372"/>
                </a:lnTo>
                <a:lnTo>
                  <a:pt x="224" y="362"/>
                </a:lnTo>
                <a:lnTo>
                  <a:pt x="224" y="362"/>
                </a:lnTo>
                <a:lnTo>
                  <a:pt x="250" y="352"/>
                </a:lnTo>
                <a:lnTo>
                  <a:pt x="250" y="352"/>
                </a:lnTo>
                <a:lnTo>
                  <a:pt x="278" y="342"/>
                </a:lnTo>
                <a:lnTo>
                  <a:pt x="278" y="342"/>
                </a:lnTo>
                <a:lnTo>
                  <a:pt x="306" y="330"/>
                </a:lnTo>
                <a:lnTo>
                  <a:pt x="306" y="330"/>
                </a:lnTo>
                <a:lnTo>
                  <a:pt x="334" y="320"/>
                </a:lnTo>
                <a:lnTo>
                  <a:pt x="334" y="320"/>
                </a:lnTo>
                <a:lnTo>
                  <a:pt x="362" y="310"/>
                </a:lnTo>
                <a:lnTo>
                  <a:pt x="362" y="310"/>
                </a:lnTo>
                <a:lnTo>
                  <a:pt x="390" y="300"/>
                </a:lnTo>
                <a:lnTo>
                  <a:pt x="390" y="300"/>
                </a:lnTo>
                <a:lnTo>
                  <a:pt x="418" y="290"/>
                </a:lnTo>
                <a:lnTo>
                  <a:pt x="418" y="290"/>
                </a:lnTo>
                <a:lnTo>
                  <a:pt x="446" y="278"/>
                </a:lnTo>
                <a:lnTo>
                  <a:pt x="446" y="278"/>
                </a:lnTo>
                <a:lnTo>
                  <a:pt x="475" y="268"/>
                </a:lnTo>
                <a:lnTo>
                  <a:pt x="475" y="268"/>
                </a:lnTo>
                <a:lnTo>
                  <a:pt x="500" y="258"/>
                </a:lnTo>
                <a:lnTo>
                  <a:pt x="500" y="258"/>
                </a:lnTo>
                <a:lnTo>
                  <a:pt x="528" y="248"/>
                </a:lnTo>
                <a:lnTo>
                  <a:pt x="528" y="248"/>
                </a:lnTo>
                <a:lnTo>
                  <a:pt x="556" y="238"/>
                </a:lnTo>
                <a:lnTo>
                  <a:pt x="556" y="238"/>
                </a:lnTo>
                <a:lnTo>
                  <a:pt x="584" y="228"/>
                </a:lnTo>
                <a:lnTo>
                  <a:pt x="584" y="228"/>
                </a:lnTo>
                <a:lnTo>
                  <a:pt x="612" y="216"/>
                </a:lnTo>
                <a:lnTo>
                  <a:pt x="612" y="216"/>
                </a:lnTo>
                <a:lnTo>
                  <a:pt x="640" y="206"/>
                </a:lnTo>
                <a:lnTo>
                  <a:pt x="640" y="206"/>
                </a:lnTo>
                <a:lnTo>
                  <a:pt x="669" y="196"/>
                </a:lnTo>
                <a:lnTo>
                  <a:pt x="669" y="196"/>
                </a:lnTo>
                <a:lnTo>
                  <a:pt x="697" y="186"/>
                </a:lnTo>
                <a:lnTo>
                  <a:pt x="697" y="186"/>
                </a:lnTo>
                <a:lnTo>
                  <a:pt x="725" y="176"/>
                </a:lnTo>
                <a:lnTo>
                  <a:pt x="725" y="176"/>
                </a:lnTo>
                <a:lnTo>
                  <a:pt x="750" y="166"/>
                </a:lnTo>
                <a:lnTo>
                  <a:pt x="750" y="166"/>
                </a:lnTo>
                <a:lnTo>
                  <a:pt x="778" y="154"/>
                </a:lnTo>
                <a:lnTo>
                  <a:pt x="778" y="154"/>
                </a:lnTo>
                <a:lnTo>
                  <a:pt x="806" y="144"/>
                </a:lnTo>
                <a:lnTo>
                  <a:pt x="806" y="144"/>
                </a:lnTo>
                <a:lnTo>
                  <a:pt x="834" y="134"/>
                </a:lnTo>
                <a:lnTo>
                  <a:pt x="834" y="134"/>
                </a:lnTo>
                <a:lnTo>
                  <a:pt x="863" y="124"/>
                </a:lnTo>
                <a:lnTo>
                  <a:pt x="863" y="124"/>
                </a:lnTo>
                <a:lnTo>
                  <a:pt x="891" y="114"/>
                </a:lnTo>
                <a:lnTo>
                  <a:pt x="891" y="114"/>
                </a:lnTo>
                <a:lnTo>
                  <a:pt x="919" y="104"/>
                </a:lnTo>
                <a:lnTo>
                  <a:pt x="919" y="104"/>
                </a:lnTo>
                <a:lnTo>
                  <a:pt x="947" y="92"/>
                </a:lnTo>
                <a:lnTo>
                  <a:pt x="947" y="92"/>
                </a:lnTo>
                <a:lnTo>
                  <a:pt x="975" y="82"/>
                </a:lnTo>
                <a:lnTo>
                  <a:pt x="975" y="82"/>
                </a:lnTo>
                <a:lnTo>
                  <a:pt x="1000" y="72"/>
                </a:lnTo>
                <a:lnTo>
                  <a:pt x="1000" y="72"/>
                </a:lnTo>
                <a:lnTo>
                  <a:pt x="1028" y="62"/>
                </a:lnTo>
                <a:lnTo>
                  <a:pt x="1028" y="62"/>
                </a:lnTo>
                <a:lnTo>
                  <a:pt x="1057" y="52"/>
                </a:lnTo>
                <a:lnTo>
                  <a:pt x="1057" y="52"/>
                </a:lnTo>
                <a:lnTo>
                  <a:pt x="1085" y="40"/>
                </a:lnTo>
                <a:lnTo>
                  <a:pt x="1085" y="40"/>
                </a:lnTo>
                <a:lnTo>
                  <a:pt x="1113" y="30"/>
                </a:lnTo>
                <a:lnTo>
                  <a:pt x="1113" y="30"/>
                </a:lnTo>
                <a:lnTo>
                  <a:pt x="1141" y="20"/>
                </a:lnTo>
                <a:lnTo>
                  <a:pt x="1141" y="20"/>
                </a:lnTo>
                <a:lnTo>
                  <a:pt x="1169" y="10"/>
                </a:lnTo>
                <a:lnTo>
                  <a:pt x="1169" y="10"/>
                </a:lnTo>
                <a:lnTo>
                  <a:pt x="1197" y="0"/>
                </a:lnTo>
              </a:path>
            </a:pathLst>
          </a:custGeom>
          <a:noFill/>
          <a:ln w="38100">
            <a:solidFill>
              <a:srgbClr val="1D819E"/>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9" name="Freeform 39"/>
          <p:cNvSpPr>
            <a:spLocks/>
          </p:cNvSpPr>
          <p:nvPr/>
        </p:nvSpPr>
        <p:spPr bwMode="auto">
          <a:xfrm>
            <a:off x="1680528" y="3717432"/>
            <a:ext cx="1631950" cy="911225"/>
          </a:xfrm>
          <a:custGeom>
            <a:avLst/>
            <a:gdLst>
              <a:gd name="T0" fmla="*/ 0 w 1028"/>
              <a:gd name="T1" fmla="*/ 0 h 574"/>
              <a:gd name="T2" fmla="*/ 28 w 1028"/>
              <a:gd name="T3" fmla="*/ 16 h 574"/>
              <a:gd name="T4" fmla="*/ 56 w 1028"/>
              <a:gd name="T5" fmla="*/ 30 h 574"/>
              <a:gd name="T6" fmla="*/ 84 w 1028"/>
              <a:gd name="T7" fmla="*/ 46 h 574"/>
              <a:gd name="T8" fmla="*/ 112 w 1028"/>
              <a:gd name="T9" fmla="*/ 62 h 574"/>
              <a:gd name="T10" fmla="*/ 140 w 1028"/>
              <a:gd name="T11" fmla="*/ 78 h 574"/>
              <a:gd name="T12" fmla="*/ 168 w 1028"/>
              <a:gd name="T13" fmla="*/ 92 h 574"/>
              <a:gd name="T14" fmla="*/ 196 w 1028"/>
              <a:gd name="T15" fmla="*/ 108 h 574"/>
              <a:gd name="T16" fmla="*/ 224 w 1028"/>
              <a:gd name="T17" fmla="*/ 124 h 574"/>
              <a:gd name="T18" fmla="*/ 250 w 1028"/>
              <a:gd name="T19" fmla="*/ 140 h 574"/>
              <a:gd name="T20" fmla="*/ 278 w 1028"/>
              <a:gd name="T21" fmla="*/ 154 h 574"/>
              <a:gd name="T22" fmla="*/ 306 w 1028"/>
              <a:gd name="T23" fmla="*/ 170 h 574"/>
              <a:gd name="T24" fmla="*/ 334 w 1028"/>
              <a:gd name="T25" fmla="*/ 186 h 574"/>
              <a:gd name="T26" fmla="*/ 362 w 1028"/>
              <a:gd name="T27" fmla="*/ 202 h 574"/>
              <a:gd name="T28" fmla="*/ 390 w 1028"/>
              <a:gd name="T29" fmla="*/ 216 h 574"/>
              <a:gd name="T30" fmla="*/ 418 w 1028"/>
              <a:gd name="T31" fmla="*/ 232 h 574"/>
              <a:gd name="T32" fmla="*/ 446 w 1028"/>
              <a:gd name="T33" fmla="*/ 248 h 574"/>
              <a:gd name="T34" fmla="*/ 475 w 1028"/>
              <a:gd name="T35" fmla="*/ 264 h 574"/>
              <a:gd name="T36" fmla="*/ 500 w 1028"/>
              <a:gd name="T37" fmla="*/ 278 h 574"/>
              <a:gd name="T38" fmla="*/ 528 w 1028"/>
              <a:gd name="T39" fmla="*/ 294 h 574"/>
              <a:gd name="T40" fmla="*/ 556 w 1028"/>
              <a:gd name="T41" fmla="*/ 310 h 574"/>
              <a:gd name="T42" fmla="*/ 584 w 1028"/>
              <a:gd name="T43" fmla="*/ 326 h 574"/>
              <a:gd name="T44" fmla="*/ 612 w 1028"/>
              <a:gd name="T45" fmla="*/ 340 h 574"/>
              <a:gd name="T46" fmla="*/ 640 w 1028"/>
              <a:gd name="T47" fmla="*/ 356 h 574"/>
              <a:gd name="T48" fmla="*/ 669 w 1028"/>
              <a:gd name="T49" fmla="*/ 372 h 574"/>
              <a:gd name="T50" fmla="*/ 697 w 1028"/>
              <a:gd name="T51" fmla="*/ 388 h 574"/>
              <a:gd name="T52" fmla="*/ 725 w 1028"/>
              <a:gd name="T53" fmla="*/ 404 h 574"/>
              <a:gd name="T54" fmla="*/ 750 w 1028"/>
              <a:gd name="T55" fmla="*/ 418 h 574"/>
              <a:gd name="T56" fmla="*/ 778 w 1028"/>
              <a:gd name="T57" fmla="*/ 434 h 574"/>
              <a:gd name="T58" fmla="*/ 806 w 1028"/>
              <a:gd name="T59" fmla="*/ 450 h 574"/>
              <a:gd name="T60" fmla="*/ 834 w 1028"/>
              <a:gd name="T61" fmla="*/ 466 h 574"/>
              <a:gd name="T62" fmla="*/ 863 w 1028"/>
              <a:gd name="T63" fmla="*/ 480 h 574"/>
              <a:gd name="T64" fmla="*/ 891 w 1028"/>
              <a:gd name="T65" fmla="*/ 496 h 574"/>
              <a:gd name="T66" fmla="*/ 919 w 1028"/>
              <a:gd name="T67" fmla="*/ 512 h 574"/>
              <a:gd name="T68" fmla="*/ 947 w 1028"/>
              <a:gd name="T69" fmla="*/ 528 h 574"/>
              <a:gd name="T70" fmla="*/ 975 w 1028"/>
              <a:gd name="T71" fmla="*/ 542 h 574"/>
              <a:gd name="T72" fmla="*/ 1000 w 1028"/>
              <a:gd name="T73" fmla="*/ 558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28" h="574">
                <a:moveTo>
                  <a:pt x="0" y="0"/>
                </a:moveTo>
                <a:lnTo>
                  <a:pt x="0" y="0"/>
                </a:lnTo>
                <a:lnTo>
                  <a:pt x="28" y="16"/>
                </a:lnTo>
                <a:lnTo>
                  <a:pt x="28" y="16"/>
                </a:lnTo>
                <a:lnTo>
                  <a:pt x="56" y="30"/>
                </a:lnTo>
                <a:lnTo>
                  <a:pt x="56" y="30"/>
                </a:lnTo>
                <a:lnTo>
                  <a:pt x="84" y="46"/>
                </a:lnTo>
                <a:lnTo>
                  <a:pt x="84" y="46"/>
                </a:lnTo>
                <a:lnTo>
                  <a:pt x="112" y="62"/>
                </a:lnTo>
                <a:lnTo>
                  <a:pt x="112" y="62"/>
                </a:lnTo>
                <a:lnTo>
                  <a:pt x="140" y="78"/>
                </a:lnTo>
                <a:lnTo>
                  <a:pt x="140" y="78"/>
                </a:lnTo>
                <a:lnTo>
                  <a:pt x="168" y="92"/>
                </a:lnTo>
                <a:lnTo>
                  <a:pt x="168" y="92"/>
                </a:lnTo>
                <a:lnTo>
                  <a:pt x="196" y="108"/>
                </a:lnTo>
                <a:lnTo>
                  <a:pt x="196" y="108"/>
                </a:lnTo>
                <a:lnTo>
                  <a:pt x="224" y="124"/>
                </a:lnTo>
                <a:lnTo>
                  <a:pt x="224" y="124"/>
                </a:lnTo>
                <a:lnTo>
                  <a:pt x="250" y="140"/>
                </a:lnTo>
                <a:lnTo>
                  <a:pt x="250" y="140"/>
                </a:lnTo>
                <a:lnTo>
                  <a:pt x="278" y="154"/>
                </a:lnTo>
                <a:lnTo>
                  <a:pt x="278" y="154"/>
                </a:lnTo>
                <a:lnTo>
                  <a:pt x="306" y="170"/>
                </a:lnTo>
                <a:lnTo>
                  <a:pt x="306" y="170"/>
                </a:lnTo>
                <a:lnTo>
                  <a:pt x="334" y="186"/>
                </a:lnTo>
                <a:lnTo>
                  <a:pt x="334" y="186"/>
                </a:lnTo>
                <a:lnTo>
                  <a:pt x="362" y="202"/>
                </a:lnTo>
                <a:lnTo>
                  <a:pt x="362" y="202"/>
                </a:lnTo>
                <a:lnTo>
                  <a:pt x="390" y="216"/>
                </a:lnTo>
                <a:lnTo>
                  <a:pt x="390" y="216"/>
                </a:lnTo>
                <a:lnTo>
                  <a:pt x="418" y="232"/>
                </a:lnTo>
                <a:lnTo>
                  <a:pt x="418" y="232"/>
                </a:lnTo>
                <a:lnTo>
                  <a:pt x="446" y="248"/>
                </a:lnTo>
                <a:lnTo>
                  <a:pt x="446" y="248"/>
                </a:lnTo>
                <a:lnTo>
                  <a:pt x="475" y="264"/>
                </a:lnTo>
                <a:lnTo>
                  <a:pt x="475" y="264"/>
                </a:lnTo>
                <a:lnTo>
                  <a:pt x="500" y="278"/>
                </a:lnTo>
                <a:lnTo>
                  <a:pt x="500" y="278"/>
                </a:lnTo>
                <a:lnTo>
                  <a:pt x="528" y="294"/>
                </a:lnTo>
                <a:lnTo>
                  <a:pt x="528" y="294"/>
                </a:lnTo>
                <a:lnTo>
                  <a:pt x="556" y="310"/>
                </a:lnTo>
                <a:lnTo>
                  <a:pt x="556" y="310"/>
                </a:lnTo>
                <a:lnTo>
                  <a:pt x="584" y="326"/>
                </a:lnTo>
                <a:lnTo>
                  <a:pt x="584" y="326"/>
                </a:lnTo>
                <a:lnTo>
                  <a:pt x="612" y="340"/>
                </a:lnTo>
                <a:lnTo>
                  <a:pt x="612" y="340"/>
                </a:lnTo>
                <a:lnTo>
                  <a:pt x="640" y="356"/>
                </a:lnTo>
                <a:lnTo>
                  <a:pt x="640" y="356"/>
                </a:lnTo>
                <a:lnTo>
                  <a:pt x="669" y="372"/>
                </a:lnTo>
                <a:lnTo>
                  <a:pt x="669" y="372"/>
                </a:lnTo>
                <a:lnTo>
                  <a:pt x="697" y="388"/>
                </a:lnTo>
                <a:lnTo>
                  <a:pt x="697" y="388"/>
                </a:lnTo>
                <a:lnTo>
                  <a:pt x="725" y="404"/>
                </a:lnTo>
                <a:lnTo>
                  <a:pt x="725" y="404"/>
                </a:lnTo>
                <a:lnTo>
                  <a:pt x="750" y="418"/>
                </a:lnTo>
                <a:lnTo>
                  <a:pt x="750" y="418"/>
                </a:lnTo>
                <a:lnTo>
                  <a:pt x="778" y="434"/>
                </a:lnTo>
                <a:lnTo>
                  <a:pt x="778" y="434"/>
                </a:lnTo>
                <a:lnTo>
                  <a:pt x="806" y="450"/>
                </a:lnTo>
                <a:lnTo>
                  <a:pt x="806" y="450"/>
                </a:lnTo>
                <a:lnTo>
                  <a:pt x="834" y="466"/>
                </a:lnTo>
                <a:lnTo>
                  <a:pt x="834" y="466"/>
                </a:lnTo>
                <a:lnTo>
                  <a:pt x="863" y="480"/>
                </a:lnTo>
                <a:lnTo>
                  <a:pt x="863" y="480"/>
                </a:lnTo>
                <a:lnTo>
                  <a:pt x="891" y="496"/>
                </a:lnTo>
                <a:lnTo>
                  <a:pt x="891" y="496"/>
                </a:lnTo>
                <a:lnTo>
                  <a:pt x="919" y="512"/>
                </a:lnTo>
                <a:lnTo>
                  <a:pt x="919" y="512"/>
                </a:lnTo>
                <a:lnTo>
                  <a:pt x="947" y="528"/>
                </a:lnTo>
                <a:lnTo>
                  <a:pt x="947" y="528"/>
                </a:lnTo>
                <a:lnTo>
                  <a:pt x="975" y="542"/>
                </a:lnTo>
                <a:lnTo>
                  <a:pt x="975" y="542"/>
                </a:lnTo>
                <a:lnTo>
                  <a:pt x="1000" y="558"/>
                </a:lnTo>
                <a:lnTo>
                  <a:pt x="1000" y="558"/>
                </a:lnTo>
                <a:lnTo>
                  <a:pt x="1028" y="574"/>
                </a:lnTo>
              </a:path>
            </a:pathLst>
          </a:custGeom>
          <a:noFill/>
          <a:ln w="38100">
            <a:solidFill>
              <a:srgbClr val="D4712B"/>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 name="Rectangle 41"/>
          <p:cNvSpPr>
            <a:spLocks noChangeArrowheads="1"/>
          </p:cNvSpPr>
          <p:nvPr/>
        </p:nvSpPr>
        <p:spPr bwMode="auto">
          <a:xfrm>
            <a:off x="1143000" y="4192413"/>
            <a:ext cx="46807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22,000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2" name="Rectangle 49"/>
          <p:cNvSpPr>
            <a:spLocks noChangeArrowheads="1"/>
          </p:cNvSpPr>
          <p:nvPr/>
        </p:nvSpPr>
        <p:spPr bwMode="auto">
          <a:xfrm>
            <a:off x="1529715" y="4936632"/>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3" name="Rectangle 50"/>
          <p:cNvSpPr>
            <a:spLocks noChangeArrowheads="1"/>
          </p:cNvSpPr>
          <p:nvPr/>
        </p:nvSpPr>
        <p:spPr bwMode="auto">
          <a:xfrm>
            <a:off x="2612390" y="4936632"/>
            <a:ext cx="25487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120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5" name="Rectangle 60"/>
          <p:cNvSpPr>
            <a:spLocks noChangeArrowheads="1"/>
          </p:cNvSpPr>
          <p:nvPr/>
        </p:nvSpPr>
        <p:spPr bwMode="auto">
          <a:xfrm>
            <a:off x="3382328" y="4654057"/>
            <a:ext cx="11060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D</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6" name="Rectangle 61"/>
          <p:cNvSpPr>
            <a:spLocks noChangeArrowheads="1"/>
          </p:cNvSpPr>
          <p:nvPr/>
        </p:nvSpPr>
        <p:spPr bwMode="auto">
          <a:xfrm>
            <a:off x="3479988" y="4704221"/>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1</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9" name="Rectangle 62"/>
          <p:cNvSpPr>
            <a:spLocks noChangeArrowheads="1"/>
          </p:cNvSpPr>
          <p:nvPr/>
        </p:nvSpPr>
        <p:spPr bwMode="auto">
          <a:xfrm>
            <a:off x="3625215" y="3857132"/>
            <a:ext cx="10259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32" name="Line 129"/>
          <p:cNvSpPr>
            <a:spLocks noChangeShapeType="1"/>
          </p:cNvSpPr>
          <p:nvPr/>
        </p:nvSpPr>
        <p:spPr bwMode="auto">
          <a:xfrm flipV="1">
            <a:off x="5813425" y="3278013"/>
            <a:ext cx="0" cy="1622425"/>
          </a:xfrm>
          <a:prstGeom prst="line">
            <a:avLst/>
          </a:prstGeom>
          <a:noFill/>
          <a:ln w="5">
            <a:solidFill>
              <a:srgbClr val="04040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3" name="Line 130"/>
          <p:cNvSpPr>
            <a:spLocks noChangeShapeType="1"/>
          </p:cNvSpPr>
          <p:nvPr/>
        </p:nvSpPr>
        <p:spPr bwMode="auto">
          <a:xfrm>
            <a:off x="5813425" y="4900438"/>
            <a:ext cx="2568575" cy="0"/>
          </a:xfrm>
          <a:prstGeom prst="line">
            <a:avLst/>
          </a:prstGeom>
          <a:noFill/>
          <a:ln w="5">
            <a:solidFill>
              <a:srgbClr val="04040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4" name="Freeform 131"/>
          <p:cNvSpPr>
            <a:spLocks/>
          </p:cNvSpPr>
          <p:nvPr/>
        </p:nvSpPr>
        <p:spPr bwMode="auto">
          <a:xfrm>
            <a:off x="5857875" y="3779663"/>
            <a:ext cx="1916113" cy="698500"/>
          </a:xfrm>
          <a:custGeom>
            <a:avLst/>
            <a:gdLst>
              <a:gd name="T0" fmla="*/ 0 w 1207"/>
              <a:gd name="T1" fmla="*/ 440 h 440"/>
              <a:gd name="T2" fmla="*/ 28 w 1207"/>
              <a:gd name="T3" fmla="*/ 430 h 440"/>
              <a:gd name="T4" fmla="*/ 56 w 1207"/>
              <a:gd name="T5" fmla="*/ 420 h 440"/>
              <a:gd name="T6" fmla="*/ 84 w 1207"/>
              <a:gd name="T7" fmla="*/ 410 h 440"/>
              <a:gd name="T8" fmla="*/ 112 w 1207"/>
              <a:gd name="T9" fmla="*/ 400 h 440"/>
              <a:gd name="T10" fmla="*/ 140 w 1207"/>
              <a:gd name="T11" fmla="*/ 390 h 440"/>
              <a:gd name="T12" fmla="*/ 168 w 1207"/>
              <a:gd name="T13" fmla="*/ 378 h 440"/>
              <a:gd name="T14" fmla="*/ 196 w 1207"/>
              <a:gd name="T15" fmla="*/ 368 h 440"/>
              <a:gd name="T16" fmla="*/ 224 w 1207"/>
              <a:gd name="T17" fmla="*/ 358 h 440"/>
              <a:gd name="T18" fmla="*/ 252 w 1207"/>
              <a:gd name="T19" fmla="*/ 348 h 440"/>
              <a:gd name="T20" fmla="*/ 281 w 1207"/>
              <a:gd name="T21" fmla="*/ 338 h 440"/>
              <a:gd name="T22" fmla="*/ 309 w 1207"/>
              <a:gd name="T23" fmla="*/ 328 h 440"/>
              <a:gd name="T24" fmla="*/ 337 w 1207"/>
              <a:gd name="T25" fmla="*/ 318 h 440"/>
              <a:gd name="T26" fmla="*/ 365 w 1207"/>
              <a:gd name="T27" fmla="*/ 308 h 440"/>
              <a:gd name="T28" fmla="*/ 393 w 1207"/>
              <a:gd name="T29" fmla="*/ 298 h 440"/>
              <a:gd name="T30" fmla="*/ 421 w 1207"/>
              <a:gd name="T31" fmla="*/ 286 h 440"/>
              <a:gd name="T32" fmla="*/ 449 w 1207"/>
              <a:gd name="T33" fmla="*/ 276 h 440"/>
              <a:gd name="T34" fmla="*/ 477 w 1207"/>
              <a:gd name="T35" fmla="*/ 266 h 440"/>
              <a:gd name="T36" fmla="*/ 505 w 1207"/>
              <a:gd name="T37" fmla="*/ 256 h 440"/>
              <a:gd name="T38" fmla="*/ 533 w 1207"/>
              <a:gd name="T39" fmla="*/ 246 h 440"/>
              <a:gd name="T40" fmla="*/ 561 w 1207"/>
              <a:gd name="T41" fmla="*/ 236 h 440"/>
              <a:gd name="T42" fmla="*/ 589 w 1207"/>
              <a:gd name="T43" fmla="*/ 226 h 440"/>
              <a:gd name="T44" fmla="*/ 617 w 1207"/>
              <a:gd name="T45" fmla="*/ 216 h 440"/>
              <a:gd name="T46" fmla="*/ 646 w 1207"/>
              <a:gd name="T47" fmla="*/ 204 h 440"/>
              <a:gd name="T48" fmla="*/ 674 w 1207"/>
              <a:gd name="T49" fmla="*/ 194 h 440"/>
              <a:gd name="T50" fmla="*/ 702 w 1207"/>
              <a:gd name="T51" fmla="*/ 184 h 440"/>
              <a:gd name="T52" fmla="*/ 730 w 1207"/>
              <a:gd name="T53" fmla="*/ 174 h 440"/>
              <a:gd name="T54" fmla="*/ 758 w 1207"/>
              <a:gd name="T55" fmla="*/ 164 h 440"/>
              <a:gd name="T56" fmla="*/ 786 w 1207"/>
              <a:gd name="T57" fmla="*/ 154 h 440"/>
              <a:gd name="T58" fmla="*/ 814 w 1207"/>
              <a:gd name="T59" fmla="*/ 144 h 440"/>
              <a:gd name="T60" fmla="*/ 842 w 1207"/>
              <a:gd name="T61" fmla="*/ 134 h 440"/>
              <a:gd name="T62" fmla="*/ 870 w 1207"/>
              <a:gd name="T63" fmla="*/ 124 h 440"/>
              <a:gd name="T64" fmla="*/ 898 w 1207"/>
              <a:gd name="T65" fmla="*/ 112 h 440"/>
              <a:gd name="T66" fmla="*/ 926 w 1207"/>
              <a:gd name="T67" fmla="*/ 102 h 440"/>
              <a:gd name="T68" fmla="*/ 954 w 1207"/>
              <a:gd name="T69" fmla="*/ 92 h 440"/>
              <a:gd name="T70" fmla="*/ 982 w 1207"/>
              <a:gd name="T71" fmla="*/ 82 h 440"/>
              <a:gd name="T72" fmla="*/ 1011 w 1207"/>
              <a:gd name="T73" fmla="*/ 72 h 440"/>
              <a:gd name="T74" fmla="*/ 1039 w 1207"/>
              <a:gd name="T75" fmla="*/ 62 h 440"/>
              <a:gd name="T76" fmla="*/ 1067 w 1207"/>
              <a:gd name="T77" fmla="*/ 52 h 440"/>
              <a:gd name="T78" fmla="*/ 1095 w 1207"/>
              <a:gd name="T79" fmla="*/ 42 h 440"/>
              <a:gd name="T80" fmla="*/ 1123 w 1207"/>
              <a:gd name="T81" fmla="*/ 30 h 440"/>
              <a:gd name="T82" fmla="*/ 1151 w 1207"/>
              <a:gd name="T83" fmla="*/ 20 h 440"/>
              <a:gd name="T84" fmla="*/ 1179 w 1207"/>
              <a:gd name="T85" fmla="*/ 1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07" h="440">
                <a:moveTo>
                  <a:pt x="0" y="440"/>
                </a:moveTo>
                <a:lnTo>
                  <a:pt x="0" y="440"/>
                </a:lnTo>
                <a:lnTo>
                  <a:pt x="28" y="430"/>
                </a:lnTo>
                <a:lnTo>
                  <a:pt x="28" y="430"/>
                </a:lnTo>
                <a:lnTo>
                  <a:pt x="56" y="420"/>
                </a:lnTo>
                <a:lnTo>
                  <a:pt x="56" y="420"/>
                </a:lnTo>
                <a:lnTo>
                  <a:pt x="84" y="410"/>
                </a:lnTo>
                <a:lnTo>
                  <a:pt x="84" y="410"/>
                </a:lnTo>
                <a:lnTo>
                  <a:pt x="112" y="400"/>
                </a:lnTo>
                <a:lnTo>
                  <a:pt x="112" y="400"/>
                </a:lnTo>
                <a:lnTo>
                  <a:pt x="140" y="390"/>
                </a:lnTo>
                <a:lnTo>
                  <a:pt x="140" y="390"/>
                </a:lnTo>
                <a:lnTo>
                  <a:pt x="168" y="378"/>
                </a:lnTo>
                <a:lnTo>
                  <a:pt x="168" y="378"/>
                </a:lnTo>
                <a:lnTo>
                  <a:pt x="196" y="368"/>
                </a:lnTo>
                <a:lnTo>
                  <a:pt x="196" y="368"/>
                </a:lnTo>
                <a:lnTo>
                  <a:pt x="224" y="358"/>
                </a:lnTo>
                <a:lnTo>
                  <a:pt x="224" y="358"/>
                </a:lnTo>
                <a:lnTo>
                  <a:pt x="252" y="348"/>
                </a:lnTo>
                <a:lnTo>
                  <a:pt x="252" y="348"/>
                </a:lnTo>
                <a:lnTo>
                  <a:pt x="281" y="338"/>
                </a:lnTo>
                <a:lnTo>
                  <a:pt x="281" y="338"/>
                </a:lnTo>
                <a:lnTo>
                  <a:pt x="309" y="328"/>
                </a:lnTo>
                <a:lnTo>
                  <a:pt x="309" y="328"/>
                </a:lnTo>
                <a:lnTo>
                  <a:pt x="337" y="318"/>
                </a:lnTo>
                <a:lnTo>
                  <a:pt x="337" y="318"/>
                </a:lnTo>
                <a:lnTo>
                  <a:pt x="365" y="308"/>
                </a:lnTo>
                <a:lnTo>
                  <a:pt x="365" y="308"/>
                </a:lnTo>
                <a:lnTo>
                  <a:pt x="393" y="298"/>
                </a:lnTo>
                <a:lnTo>
                  <a:pt x="393" y="298"/>
                </a:lnTo>
                <a:lnTo>
                  <a:pt x="421" y="286"/>
                </a:lnTo>
                <a:lnTo>
                  <a:pt x="421" y="286"/>
                </a:lnTo>
                <a:lnTo>
                  <a:pt x="449" y="276"/>
                </a:lnTo>
                <a:lnTo>
                  <a:pt x="449" y="276"/>
                </a:lnTo>
                <a:lnTo>
                  <a:pt x="477" y="266"/>
                </a:lnTo>
                <a:lnTo>
                  <a:pt x="477" y="266"/>
                </a:lnTo>
                <a:lnTo>
                  <a:pt x="505" y="256"/>
                </a:lnTo>
                <a:lnTo>
                  <a:pt x="505" y="256"/>
                </a:lnTo>
                <a:lnTo>
                  <a:pt x="533" y="246"/>
                </a:lnTo>
                <a:lnTo>
                  <a:pt x="533" y="246"/>
                </a:lnTo>
                <a:lnTo>
                  <a:pt x="561" y="236"/>
                </a:lnTo>
                <a:lnTo>
                  <a:pt x="561" y="236"/>
                </a:lnTo>
                <a:lnTo>
                  <a:pt x="589" y="226"/>
                </a:lnTo>
                <a:lnTo>
                  <a:pt x="589" y="226"/>
                </a:lnTo>
                <a:lnTo>
                  <a:pt x="617" y="216"/>
                </a:lnTo>
                <a:lnTo>
                  <a:pt x="617" y="216"/>
                </a:lnTo>
                <a:lnTo>
                  <a:pt x="646" y="204"/>
                </a:lnTo>
                <a:lnTo>
                  <a:pt x="646" y="204"/>
                </a:lnTo>
                <a:lnTo>
                  <a:pt x="674" y="194"/>
                </a:lnTo>
                <a:lnTo>
                  <a:pt x="674" y="194"/>
                </a:lnTo>
                <a:lnTo>
                  <a:pt x="702" y="184"/>
                </a:lnTo>
                <a:lnTo>
                  <a:pt x="702" y="184"/>
                </a:lnTo>
                <a:lnTo>
                  <a:pt x="730" y="174"/>
                </a:lnTo>
                <a:lnTo>
                  <a:pt x="730" y="174"/>
                </a:lnTo>
                <a:lnTo>
                  <a:pt x="758" y="164"/>
                </a:lnTo>
                <a:lnTo>
                  <a:pt x="758" y="164"/>
                </a:lnTo>
                <a:lnTo>
                  <a:pt x="786" y="154"/>
                </a:lnTo>
                <a:lnTo>
                  <a:pt x="786" y="154"/>
                </a:lnTo>
                <a:lnTo>
                  <a:pt x="814" y="144"/>
                </a:lnTo>
                <a:lnTo>
                  <a:pt x="814" y="144"/>
                </a:lnTo>
                <a:lnTo>
                  <a:pt x="842" y="134"/>
                </a:lnTo>
                <a:lnTo>
                  <a:pt x="842" y="134"/>
                </a:lnTo>
                <a:lnTo>
                  <a:pt x="870" y="124"/>
                </a:lnTo>
                <a:lnTo>
                  <a:pt x="870" y="124"/>
                </a:lnTo>
                <a:lnTo>
                  <a:pt x="898" y="112"/>
                </a:lnTo>
                <a:lnTo>
                  <a:pt x="898" y="112"/>
                </a:lnTo>
                <a:lnTo>
                  <a:pt x="926" y="102"/>
                </a:lnTo>
                <a:lnTo>
                  <a:pt x="926" y="102"/>
                </a:lnTo>
                <a:lnTo>
                  <a:pt x="954" y="92"/>
                </a:lnTo>
                <a:lnTo>
                  <a:pt x="954" y="92"/>
                </a:lnTo>
                <a:lnTo>
                  <a:pt x="982" y="82"/>
                </a:lnTo>
                <a:lnTo>
                  <a:pt x="982" y="82"/>
                </a:lnTo>
                <a:lnTo>
                  <a:pt x="1011" y="72"/>
                </a:lnTo>
                <a:lnTo>
                  <a:pt x="1011" y="72"/>
                </a:lnTo>
                <a:lnTo>
                  <a:pt x="1039" y="62"/>
                </a:lnTo>
                <a:lnTo>
                  <a:pt x="1039" y="62"/>
                </a:lnTo>
                <a:lnTo>
                  <a:pt x="1067" y="52"/>
                </a:lnTo>
                <a:lnTo>
                  <a:pt x="1067" y="52"/>
                </a:lnTo>
                <a:lnTo>
                  <a:pt x="1095" y="42"/>
                </a:lnTo>
                <a:lnTo>
                  <a:pt x="1095" y="42"/>
                </a:lnTo>
                <a:lnTo>
                  <a:pt x="1123" y="30"/>
                </a:lnTo>
                <a:lnTo>
                  <a:pt x="1123" y="30"/>
                </a:lnTo>
                <a:lnTo>
                  <a:pt x="1151" y="20"/>
                </a:lnTo>
                <a:lnTo>
                  <a:pt x="1151" y="20"/>
                </a:lnTo>
                <a:lnTo>
                  <a:pt x="1179" y="10"/>
                </a:lnTo>
                <a:lnTo>
                  <a:pt x="1179" y="10"/>
                </a:lnTo>
                <a:lnTo>
                  <a:pt x="1207" y="0"/>
                </a:lnTo>
              </a:path>
            </a:pathLst>
          </a:custGeom>
          <a:noFill/>
          <a:ln w="38100">
            <a:solidFill>
              <a:srgbClr val="1D819E"/>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5" name="Freeform 133"/>
          <p:cNvSpPr>
            <a:spLocks/>
          </p:cNvSpPr>
          <p:nvPr/>
        </p:nvSpPr>
        <p:spPr bwMode="auto">
          <a:xfrm>
            <a:off x="5857875" y="3503438"/>
            <a:ext cx="1916113" cy="1047750"/>
          </a:xfrm>
          <a:custGeom>
            <a:avLst/>
            <a:gdLst>
              <a:gd name="T0" fmla="*/ 0 w 1207"/>
              <a:gd name="T1" fmla="*/ 0 h 660"/>
              <a:gd name="T2" fmla="*/ 28 w 1207"/>
              <a:gd name="T3" fmla="*/ 16 h 660"/>
              <a:gd name="T4" fmla="*/ 56 w 1207"/>
              <a:gd name="T5" fmla="*/ 30 h 660"/>
              <a:gd name="T6" fmla="*/ 84 w 1207"/>
              <a:gd name="T7" fmla="*/ 46 h 660"/>
              <a:gd name="T8" fmla="*/ 112 w 1207"/>
              <a:gd name="T9" fmla="*/ 62 h 660"/>
              <a:gd name="T10" fmla="*/ 140 w 1207"/>
              <a:gd name="T11" fmla="*/ 78 h 660"/>
              <a:gd name="T12" fmla="*/ 168 w 1207"/>
              <a:gd name="T13" fmla="*/ 92 h 660"/>
              <a:gd name="T14" fmla="*/ 196 w 1207"/>
              <a:gd name="T15" fmla="*/ 108 h 660"/>
              <a:gd name="T16" fmla="*/ 224 w 1207"/>
              <a:gd name="T17" fmla="*/ 124 h 660"/>
              <a:gd name="T18" fmla="*/ 252 w 1207"/>
              <a:gd name="T19" fmla="*/ 138 h 660"/>
              <a:gd name="T20" fmla="*/ 281 w 1207"/>
              <a:gd name="T21" fmla="*/ 154 h 660"/>
              <a:gd name="T22" fmla="*/ 309 w 1207"/>
              <a:gd name="T23" fmla="*/ 170 h 660"/>
              <a:gd name="T24" fmla="*/ 337 w 1207"/>
              <a:gd name="T25" fmla="*/ 184 h 660"/>
              <a:gd name="T26" fmla="*/ 365 w 1207"/>
              <a:gd name="T27" fmla="*/ 200 h 660"/>
              <a:gd name="T28" fmla="*/ 393 w 1207"/>
              <a:gd name="T29" fmla="*/ 216 h 660"/>
              <a:gd name="T30" fmla="*/ 421 w 1207"/>
              <a:gd name="T31" fmla="*/ 230 h 660"/>
              <a:gd name="T32" fmla="*/ 449 w 1207"/>
              <a:gd name="T33" fmla="*/ 246 h 660"/>
              <a:gd name="T34" fmla="*/ 477 w 1207"/>
              <a:gd name="T35" fmla="*/ 262 h 660"/>
              <a:gd name="T36" fmla="*/ 505 w 1207"/>
              <a:gd name="T37" fmla="*/ 276 h 660"/>
              <a:gd name="T38" fmla="*/ 533 w 1207"/>
              <a:gd name="T39" fmla="*/ 292 h 660"/>
              <a:gd name="T40" fmla="*/ 561 w 1207"/>
              <a:gd name="T41" fmla="*/ 308 h 660"/>
              <a:gd name="T42" fmla="*/ 589 w 1207"/>
              <a:gd name="T43" fmla="*/ 322 h 660"/>
              <a:gd name="T44" fmla="*/ 617 w 1207"/>
              <a:gd name="T45" fmla="*/ 338 h 660"/>
              <a:gd name="T46" fmla="*/ 646 w 1207"/>
              <a:gd name="T47" fmla="*/ 354 h 660"/>
              <a:gd name="T48" fmla="*/ 674 w 1207"/>
              <a:gd name="T49" fmla="*/ 368 h 660"/>
              <a:gd name="T50" fmla="*/ 702 w 1207"/>
              <a:gd name="T51" fmla="*/ 384 h 660"/>
              <a:gd name="T52" fmla="*/ 730 w 1207"/>
              <a:gd name="T53" fmla="*/ 400 h 660"/>
              <a:gd name="T54" fmla="*/ 758 w 1207"/>
              <a:gd name="T55" fmla="*/ 414 h 660"/>
              <a:gd name="T56" fmla="*/ 786 w 1207"/>
              <a:gd name="T57" fmla="*/ 430 h 660"/>
              <a:gd name="T58" fmla="*/ 814 w 1207"/>
              <a:gd name="T59" fmla="*/ 446 h 660"/>
              <a:gd name="T60" fmla="*/ 842 w 1207"/>
              <a:gd name="T61" fmla="*/ 460 h 660"/>
              <a:gd name="T62" fmla="*/ 870 w 1207"/>
              <a:gd name="T63" fmla="*/ 476 h 660"/>
              <a:gd name="T64" fmla="*/ 898 w 1207"/>
              <a:gd name="T65" fmla="*/ 492 h 660"/>
              <a:gd name="T66" fmla="*/ 926 w 1207"/>
              <a:gd name="T67" fmla="*/ 506 h 660"/>
              <a:gd name="T68" fmla="*/ 954 w 1207"/>
              <a:gd name="T69" fmla="*/ 522 h 660"/>
              <a:gd name="T70" fmla="*/ 982 w 1207"/>
              <a:gd name="T71" fmla="*/ 538 h 660"/>
              <a:gd name="T72" fmla="*/ 1011 w 1207"/>
              <a:gd name="T73" fmla="*/ 552 h 660"/>
              <a:gd name="T74" fmla="*/ 1039 w 1207"/>
              <a:gd name="T75" fmla="*/ 568 h 660"/>
              <a:gd name="T76" fmla="*/ 1067 w 1207"/>
              <a:gd name="T77" fmla="*/ 584 h 660"/>
              <a:gd name="T78" fmla="*/ 1095 w 1207"/>
              <a:gd name="T79" fmla="*/ 598 h 660"/>
              <a:gd name="T80" fmla="*/ 1123 w 1207"/>
              <a:gd name="T81" fmla="*/ 614 h 660"/>
              <a:gd name="T82" fmla="*/ 1151 w 1207"/>
              <a:gd name="T83" fmla="*/ 630 h 660"/>
              <a:gd name="T84" fmla="*/ 1179 w 1207"/>
              <a:gd name="T85" fmla="*/ 646 h 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07" h="660">
                <a:moveTo>
                  <a:pt x="0" y="0"/>
                </a:moveTo>
                <a:lnTo>
                  <a:pt x="0" y="0"/>
                </a:lnTo>
                <a:lnTo>
                  <a:pt x="28" y="16"/>
                </a:lnTo>
                <a:lnTo>
                  <a:pt x="28" y="16"/>
                </a:lnTo>
                <a:lnTo>
                  <a:pt x="56" y="30"/>
                </a:lnTo>
                <a:lnTo>
                  <a:pt x="56" y="30"/>
                </a:lnTo>
                <a:lnTo>
                  <a:pt x="84" y="46"/>
                </a:lnTo>
                <a:lnTo>
                  <a:pt x="84" y="46"/>
                </a:lnTo>
                <a:lnTo>
                  <a:pt x="112" y="62"/>
                </a:lnTo>
                <a:lnTo>
                  <a:pt x="112" y="62"/>
                </a:lnTo>
                <a:lnTo>
                  <a:pt x="140" y="78"/>
                </a:lnTo>
                <a:lnTo>
                  <a:pt x="140" y="78"/>
                </a:lnTo>
                <a:lnTo>
                  <a:pt x="168" y="92"/>
                </a:lnTo>
                <a:lnTo>
                  <a:pt x="168" y="92"/>
                </a:lnTo>
                <a:lnTo>
                  <a:pt x="196" y="108"/>
                </a:lnTo>
                <a:lnTo>
                  <a:pt x="196" y="108"/>
                </a:lnTo>
                <a:lnTo>
                  <a:pt x="224" y="124"/>
                </a:lnTo>
                <a:lnTo>
                  <a:pt x="224" y="124"/>
                </a:lnTo>
                <a:lnTo>
                  <a:pt x="252" y="138"/>
                </a:lnTo>
                <a:lnTo>
                  <a:pt x="252" y="138"/>
                </a:lnTo>
                <a:lnTo>
                  <a:pt x="281" y="154"/>
                </a:lnTo>
                <a:lnTo>
                  <a:pt x="281" y="154"/>
                </a:lnTo>
                <a:lnTo>
                  <a:pt x="309" y="170"/>
                </a:lnTo>
                <a:lnTo>
                  <a:pt x="309" y="170"/>
                </a:lnTo>
                <a:lnTo>
                  <a:pt x="337" y="184"/>
                </a:lnTo>
                <a:lnTo>
                  <a:pt x="337" y="184"/>
                </a:lnTo>
                <a:lnTo>
                  <a:pt x="365" y="200"/>
                </a:lnTo>
                <a:lnTo>
                  <a:pt x="365" y="200"/>
                </a:lnTo>
                <a:lnTo>
                  <a:pt x="393" y="216"/>
                </a:lnTo>
                <a:lnTo>
                  <a:pt x="393" y="216"/>
                </a:lnTo>
                <a:lnTo>
                  <a:pt x="421" y="230"/>
                </a:lnTo>
                <a:lnTo>
                  <a:pt x="421" y="230"/>
                </a:lnTo>
                <a:lnTo>
                  <a:pt x="449" y="246"/>
                </a:lnTo>
                <a:lnTo>
                  <a:pt x="449" y="246"/>
                </a:lnTo>
                <a:lnTo>
                  <a:pt x="477" y="262"/>
                </a:lnTo>
                <a:lnTo>
                  <a:pt x="477" y="262"/>
                </a:lnTo>
                <a:lnTo>
                  <a:pt x="505" y="276"/>
                </a:lnTo>
                <a:lnTo>
                  <a:pt x="505" y="276"/>
                </a:lnTo>
                <a:lnTo>
                  <a:pt x="533" y="292"/>
                </a:lnTo>
                <a:lnTo>
                  <a:pt x="533" y="292"/>
                </a:lnTo>
                <a:lnTo>
                  <a:pt x="561" y="308"/>
                </a:lnTo>
                <a:lnTo>
                  <a:pt x="561" y="308"/>
                </a:lnTo>
                <a:lnTo>
                  <a:pt x="589" y="322"/>
                </a:lnTo>
                <a:lnTo>
                  <a:pt x="589" y="322"/>
                </a:lnTo>
                <a:lnTo>
                  <a:pt x="617" y="338"/>
                </a:lnTo>
                <a:lnTo>
                  <a:pt x="617" y="338"/>
                </a:lnTo>
                <a:lnTo>
                  <a:pt x="646" y="354"/>
                </a:lnTo>
                <a:lnTo>
                  <a:pt x="646" y="354"/>
                </a:lnTo>
                <a:lnTo>
                  <a:pt x="674" y="368"/>
                </a:lnTo>
                <a:lnTo>
                  <a:pt x="674" y="368"/>
                </a:lnTo>
                <a:lnTo>
                  <a:pt x="702" y="384"/>
                </a:lnTo>
                <a:lnTo>
                  <a:pt x="702" y="384"/>
                </a:lnTo>
                <a:lnTo>
                  <a:pt x="730" y="400"/>
                </a:lnTo>
                <a:lnTo>
                  <a:pt x="730" y="400"/>
                </a:lnTo>
                <a:lnTo>
                  <a:pt x="758" y="414"/>
                </a:lnTo>
                <a:lnTo>
                  <a:pt x="758" y="414"/>
                </a:lnTo>
                <a:lnTo>
                  <a:pt x="786" y="430"/>
                </a:lnTo>
                <a:lnTo>
                  <a:pt x="786" y="430"/>
                </a:lnTo>
                <a:lnTo>
                  <a:pt x="814" y="446"/>
                </a:lnTo>
                <a:lnTo>
                  <a:pt x="814" y="446"/>
                </a:lnTo>
                <a:lnTo>
                  <a:pt x="842" y="460"/>
                </a:lnTo>
                <a:lnTo>
                  <a:pt x="842" y="460"/>
                </a:lnTo>
                <a:lnTo>
                  <a:pt x="870" y="476"/>
                </a:lnTo>
                <a:lnTo>
                  <a:pt x="870" y="476"/>
                </a:lnTo>
                <a:lnTo>
                  <a:pt x="898" y="492"/>
                </a:lnTo>
                <a:lnTo>
                  <a:pt x="898" y="492"/>
                </a:lnTo>
                <a:lnTo>
                  <a:pt x="926" y="506"/>
                </a:lnTo>
                <a:lnTo>
                  <a:pt x="926" y="506"/>
                </a:lnTo>
                <a:lnTo>
                  <a:pt x="954" y="522"/>
                </a:lnTo>
                <a:lnTo>
                  <a:pt x="954" y="522"/>
                </a:lnTo>
                <a:lnTo>
                  <a:pt x="982" y="538"/>
                </a:lnTo>
                <a:lnTo>
                  <a:pt x="982" y="538"/>
                </a:lnTo>
                <a:lnTo>
                  <a:pt x="1011" y="552"/>
                </a:lnTo>
                <a:lnTo>
                  <a:pt x="1011" y="552"/>
                </a:lnTo>
                <a:lnTo>
                  <a:pt x="1039" y="568"/>
                </a:lnTo>
                <a:lnTo>
                  <a:pt x="1039" y="568"/>
                </a:lnTo>
                <a:lnTo>
                  <a:pt x="1067" y="584"/>
                </a:lnTo>
                <a:lnTo>
                  <a:pt x="1067" y="584"/>
                </a:lnTo>
                <a:lnTo>
                  <a:pt x="1095" y="598"/>
                </a:lnTo>
                <a:lnTo>
                  <a:pt x="1095" y="598"/>
                </a:lnTo>
                <a:lnTo>
                  <a:pt x="1123" y="614"/>
                </a:lnTo>
                <a:lnTo>
                  <a:pt x="1123" y="614"/>
                </a:lnTo>
                <a:lnTo>
                  <a:pt x="1151" y="630"/>
                </a:lnTo>
                <a:lnTo>
                  <a:pt x="1151" y="630"/>
                </a:lnTo>
                <a:lnTo>
                  <a:pt x="1179" y="646"/>
                </a:lnTo>
                <a:lnTo>
                  <a:pt x="1179" y="646"/>
                </a:lnTo>
                <a:lnTo>
                  <a:pt x="1207" y="660"/>
                </a:lnTo>
              </a:path>
            </a:pathLst>
          </a:custGeom>
          <a:noFill/>
          <a:ln w="38100">
            <a:solidFill>
              <a:srgbClr val="D4712B"/>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6" name="Rectangle 144"/>
          <p:cNvSpPr>
            <a:spLocks noChangeArrowheads="1"/>
          </p:cNvSpPr>
          <p:nvPr/>
        </p:nvSpPr>
        <p:spPr bwMode="auto">
          <a:xfrm>
            <a:off x="5707062" y="4916313"/>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37" name="Rectangle 163"/>
          <p:cNvSpPr>
            <a:spLocks noChangeArrowheads="1"/>
          </p:cNvSpPr>
          <p:nvPr/>
        </p:nvSpPr>
        <p:spPr bwMode="auto">
          <a:xfrm>
            <a:off x="7770812" y="3624088"/>
            <a:ext cx="10259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38" name="Rectangle 164"/>
          <p:cNvSpPr>
            <a:spLocks noChangeArrowheads="1"/>
          </p:cNvSpPr>
          <p:nvPr/>
        </p:nvSpPr>
        <p:spPr bwMode="auto">
          <a:xfrm>
            <a:off x="7865297" y="3674252"/>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1</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39" name="Rectangle 173"/>
          <p:cNvSpPr>
            <a:spLocks noChangeArrowheads="1"/>
          </p:cNvSpPr>
          <p:nvPr/>
        </p:nvSpPr>
        <p:spPr bwMode="auto">
          <a:xfrm>
            <a:off x="7831137" y="4522613"/>
            <a:ext cx="11060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D</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40" name="Rectangle 279"/>
          <p:cNvSpPr>
            <a:spLocks noChangeArrowheads="1"/>
          </p:cNvSpPr>
          <p:nvPr/>
        </p:nvSpPr>
        <p:spPr bwMode="auto">
          <a:xfrm>
            <a:off x="7118349" y="4055888"/>
            <a:ext cx="10259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E</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41" name="Rectangle 280"/>
          <p:cNvSpPr>
            <a:spLocks noChangeArrowheads="1"/>
          </p:cNvSpPr>
          <p:nvPr/>
        </p:nvSpPr>
        <p:spPr bwMode="auto">
          <a:xfrm>
            <a:off x="7203309" y="4106052"/>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1</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42" name="Rectangle 25"/>
          <p:cNvSpPr>
            <a:spLocks noChangeArrowheads="1"/>
          </p:cNvSpPr>
          <p:nvPr/>
        </p:nvSpPr>
        <p:spPr bwMode="auto">
          <a:xfrm>
            <a:off x="1239039" y="3048000"/>
            <a:ext cx="635495"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Wage ($)</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43" name="Rectangle 242"/>
          <p:cNvSpPr>
            <a:spLocks noChangeArrowheads="1"/>
          </p:cNvSpPr>
          <p:nvPr/>
        </p:nvSpPr>
        <p:spPr bwMode="auto">
          <a:xfrm>
            <a:off x="1963896" y="5157871"/>
            <a:ext cx="194123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Hotel workers (thousands)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44" name="Rectangle 41"/>
          <p:cNvSpPr>
            <a:spLocks noChangeArrowheads="1"/>
          </p:cNvSpPr>
          <p:nvPr/>
        </p:nvSpPr>
        <p:spPr bwMode="auto">
          <a:xfrm>
            <a:off x="5304325" y="3998480"/>
            <a:ext cx="46807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18,000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46" name="Rectangle 25"/>
          <p:cNvSpPr>
            <a:spLocks noChangeArrowheads="1"/>
          </p:cNvSpPr>
          <p:nvPr/>
        </p:nvSpPr>
        <p:spPr bwMode="auto">
          <a:xfrm>
            <a:off x="5311280" y="3056747"/>
            <a:ext cx="635495"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Wage ($)</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53" name="Freeform 135"/>
          <p:cNvSpPr>
            <a:spLocks/>
          </p:cNvSpPr>
          <p:nvPr/>
        </p:nvSpPr>
        <p:spPr bwMode="auto">
          <a:xfrm>
            <a:off x="6894512" y="4062238"/>
            <a:ext cx="65088" cy="50800"/>
          </a:xfrm>
          <a:custGeom>
            <a:avLst/>
            <a:gdLst>
              <a:gd name="T0" fmla="*/ 41 w 41"/>
              <a:gd name="T1" fmla="*/ 16 h 32"/>
              <a:gd name="T2" fmla="*/ 41 w 41"/>
              <a:gd name="T3" fmla="*/ 16 h 32"/>
              <a:gd name="T4" fmla="*/ 39 w 41"/>
              <a:gd name="T5" fmla="*/ 22 h 32"/>
              <a:gd name="T6" fmla="*/ 36 w 41"/>
              <a:gd name="T7" fmla="*/ 28 h 32"/>
              <a:gd name="T8" fmla="*/ 28 w 41"/>
              <a:gd name="T9" fmla="*/ 32 h 32"/>
              <a:gd name="T10" fmla="*/ 21 w 41"/>
              <a:gd name="T11" fmla="*/ 32 h 32"/>
              <a:gd name="T12" fmla="*/ 21 w 41"/>
              <a:gd name="T13" fmla="*/ 32 h 32"/>
              <a:gd name="T14" fmla="*/ 13 w 41"/>
              <a:gd name="T15" fmla="*/ 32 h 32"/>
              <a:gd name="T16" fmla="*/ 5 w 41"/>
              <a:gd name="T17" fmla="*/ 28 h 32"/>
              <a:gd name="T18" fmla="*/ 3 w 41"/>
              <a:gd name="T19" fmla="*/ 22 h 32"/>
              <a:gd name="T20" fmla="*/ 0 w 41"/>
              <a:gd name="T21" fmla="*/ 16 h 32"/>
              <a:gd name="T22" fmla="*/ 0 w 41"/>
              <a:gd name="T23" fmla="*/ 16 h 32"/>
              <a:gd name="T24" fmla="*/ 3 w 41"/>
              <a:gd name="T25" fmla="*/ 10 h 32"/>
              <a:gd name="T26" fmla="*/ 5 w 41"/>
              <a:gd name="T27" fmla="*/ 6 h 32"/>
              <a:gd name="T28" fmla="*/ 13 w 41"/>
              <a:gd name="T29" fmla="*/ 2 h 32"/>
              <a:gd name="T30" fmla="*/ 21 w 41"/>
              <a:gd name="T31" fmla="*/ 0 h 32"/>
              <a:gd name="T32" fmla="*/ 21 w 41"/>
              <a:gd name="T33" fmla="*/ 0 h 32"/>
              <a:gd name="T34" fmla="*/ 28 w 41"/>
              <a:gd name="T35" fmla="*/ 2 h 32"/>
              <a:gd name="T36" fmla="*/ 36 w 41"/>
              <a:gd name="T37" fmla="*/ 6 h 32"/>
              <a:gd name="T38" fmla="*/ 39 w 41"/>
              <a:gd name="T39" fmla="*/ 10 h 32"/>
              <a:gd name="T40" fmla="*/ 41 w 41"/>
              <a:gd name="T41" fmla="*/ 16 h 32"/>
              <a:gd name="T42" fmla="*/ 41 w 41"/>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1" h="32">
                <a:moveTo>
                  <a:pt x="41" y="16"/>
                </a:moveTo>
                <a:lnTo>
                  <a:pt x="41" y="16"/>
                </a:lnTo>
                <a:lnTo>
                  <a:pt x="39" y="22"/>
                </a:lnTo>
                <a:lnTo>
                  <a:pt x="36" y="28"/>
                </a:lnTo>
                <a:lnTo>
                  <a:pt x="28" y="32"/>
                </a:lnTo>
                <a:lnTo>
                  <a:pt x="21" y="32"/>
                </a:lnTo>
                <a:lnTo>
                  <a:pt x="21" y="32"/>
                </a:lnTo>
                <a:lnTo>
                  <a:pt x="13" y="32"/>
                </a:lnTo>
                <a:lnTo>
                  <a:pt x="5" y="28"/>
                </a:lnTo>
                <a:lnTo>
                  <a:pt x="3" y="22"/>
                </a:lnTo>
                <a:lnTo>
                  <a:pt x="0" y="16"/>
                </a:lnTo>
                <a:lnTo>
                  <a:pt x="0" y="16"/>
                </a:lnTo>
                <a:lnTo>
                  <a:pt x="3" y="10"/>
                </a:lnTo>
                <a:lnTo>
                  <a:pt x="5" y="6"/>
                </a:lnTo>
                <a:lnTo>
                  <a:pt x="13" y="2"/>
                </a:lnTo>
                <a:lnTo>
                  <a:pt x="21" y="0"/>
                </a:lnTo>
                <a:lnTo>
                  <a:pt x="21" y="0"/>
                </a:lnTo>
                <a:lnTo>
                  <a:pt x="28" y="2"/>
                </a:lnTo>
                <a:lnTo>
                  <a:pt x="36" y="6"/>
                </a:lnTo>
                <a:lnTo>
                  <a:pt x="39" y="10"/>
                </a:lnTo>
                <a:lnTo>
                  <a:pt x="41" y="16"/>
                </a:lnTo>
                <a:lnTo>
                  <a:pt x="41"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59" name="Line 251"/>
          <p:cNvSpPr>
            <a:spLocks noChangeShapeType="1"/>
          </p:cNvSpPr>
          <p:nvPr/>
        </p:nvSpPr>
        <p:spPr bwMode="auto">
          <a:xfrm>
            <a:off x="5808662" y="4087638"/>
            <a:ext cx="8096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0" name="Line 252"/>
          <p:cNvSpPr>
            <a:spLocks noChangeShapeType="1"/>
          </p:cNvSpPr>
          <p:nvPr/>
        </p:nvSpPr>
        <p:spPr bwMode="auto">
          <a:xfrm>
            <a:off x="5938837" y="4087638"/>
            <a:ext cx="8096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1" name="Line 253"/>
          <p:cNvSpPr>
            <a:spLocks noChangeShapeType="1"/>
          </p:cNvSpPr>
          <p:nvPr/>
        </p:nvSpPr>
        <p:spPr bwMode="auto">
          <a:xfrm>
            <a:off x="6069012" y="4087638"/>
            <a:ext cx="8096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2" name="Line 254"/>
          <p:cNvSpPr>
            <a:spLocks noChangeShapeType="1"/>
          </p:cNvSpPr>
          <p:nvPr/>
        </p:nvSpPr>
        <p:spPr bwMode="auto">
          <a:xfrm>
            <a:off x="6197599" y="4087638"/>
            <a:ext cx="8096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3" name="Line 255"/>
          <p:cNvSpPr>
            <a:spLocks noChangeShapeType="1"/>
          </p:cNvSpPr>
          <p:nvPr/>
        </p:nvSpPr>
        <p:spPr bwMode="auto">
          <a:xfrm>
            <a:off x="6327774" y="4087638"/>
            <a:ext cx="8096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4" name="Line 256"/>
          <p:cNvSpPr>
            <a:spLocks noChangeShapeType="1"/>
          </p:cNvSpPr>
          <p:nvPr/>
        </p:nvSpPr>
        <p:spPr bwMode="auto">
          <a:xfrm>
            <a:off x="6457949" y="4087638"/>
            <a:ext cx="8096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5" name="Line 257"/>
          <p:cNvSpPr>
            <a:spLocks noChangeShapeType="1"/>
          </p:cNvSpPr>
          <p:nvPr/>
        </p:nvSpPr>
        <p:spPr bwMode="auto">
          <a:xfrm>
            <a:off x="6586537" y="4087638"/>
            <a:ext cx="8096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6" name="Line 258"/>
          <p:cNvSpPr>
            <a:spLocks noChangeShapeType="1"/>
          </p:cNvSpPr>
          <p:nvPr/>
        </p:nvSpPr>
        <p:spPr bwMode="auto">
          <a:xfrm>
            <a:off x="6716712" y="4087638"/>
            <a:ext cx="8096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7" name="Line 259"/>
          <p:cNvSpPr>
            <a:spLocks noChangeShapeType="1"/>
          </p:cNvSpPr>
          <p:nvPr/>
        </p:nvSpPr>
        <p:spPr bwMode="auto">
          <a:xfrm>
            <a:off x="6846887" y="4087638"/>
            <a:ext cx="6826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8" name="Line 260"/>
          <p:cNvSpPr>
            <a:spLocks noChangeShapeType="1"/>
          </p:cNvSpPr>
          <p:nvPr/>
        </p:nvSpPr>
        <p:spPr bwMode="auto">
          <a:xfrm flipV="1">
            <a:off x="6931024" y="4836938"/>
            <a:ext cx="0" cy="635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9" name="Line 261"/>
          <p:cNvSpPr>
            <a:spLocks noChangeShapeType="1"/>
          </p:cNvSpPr>
          <p:nvPr/>
        </p:nvSpPr>
        <p:spPr bwMode="auto">
          <a:xfrm flipV="1">
            <a:off x="6931024" y="4735338"/>
            <a:ext cx="0" cy="635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0" name="Line 262"/>
          <p:cNvSpPr>
            <a:spLocks noChangeShapeType="1"/>
          </p:cNvSpPr>
          <p:nvPr/>
        </p:nvSpPr>
        <p:spPr bwMode="auto">
          <a:xfrm flipV="1">
            <a:off x="6931024" y="4633738"/>
            <a:ext cx="0" cy="635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1" name="Line 263"/>
          <p:cNvSpPr>
            <a:spLocks noChangeShapeType="1"/>
          </p:cNvSpPr>
          <p:nvPr/>
        </p:nvSpPr>
        <p:spPr bwMode="auto">
          <a:xfrm flipV="1">
            <a:off x="6931024" y="4532138"/>
            <a:ext cx="0" cy="635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2" name="Line 264"/>
          <p:cNvSpPr>
            <a:spLocks noChangeShapeType="1"/>
          </p:cNvSpPr>
          <p:nvPr/>
        </p:nvSpPr>
        <p:spPr bwMode="auto">
          <a:xfrm flipV="1">
            <a:off x="6931024" y="4430538"/>
            <a:ext cx="0" cy="635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3" name="Line 265"/>
          <p:cNvSpPr>
            <a:spLocks noChangeShapeType="1"/>
          </p:cNvSpPr>
          <p:nvPr/>
        </p:nvSpPr>
        <p:spPr bwMode="auto">
          <a:xfrm flipV="1">
            <a:off x="6931024" y="4328938"/>
            <a:ext cx="0" cy="635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4" name="Line 266"/>
          <p:cNvSpPr>
            <a:spLocks noChangeShapeType="1"/>
          </p:cNvSpPr>
          <p:nvPr/>
        </p:nvSpPr>
        <p:spPr bwMode="auto">
          <a:xfrm flipV="1">
            <a:off x="6931024" y="4227338"/>
            <a:ext cx="0" cy="635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5" name="Line 267"/>
          <p:cNvSpPr>
            <a:spLocks noChangeShapeType="1"/>
          </p:cNvSpPr>
          <p:nvPr/>
        </p:nvSpPr>
        <p:spPr bwMode="auto">
          <a:xfrm flipV="1">
            <a:off x="6931024" y="4125738"/>
            <a:ext cx="0" cy="635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9" name="Rectangle 52"/>
          <p:cNvSpPr>
            <a:spLocks noChangeArrowheads="1"/>
          </p:cNvSpPr>
          <p:nvPr/>
        </p:nvSpPr>
        <p:spPr bwMode="auto">
          <a:xfrm>
            <a:off x="6823668" y="4960126"/>
            <a:ext cx="25487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125</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90" name="Rectangle 242"/>
          <p:cNvSpPr>
            <a:spLocks noChangeArrowheads="1"/>
          </p:cNvSpPr>
          <p:nvPr/>
        </p:nvSpPr>
        <p:spPr bwMode="auto">
          <a:xfrm>
            <a:off x="6212163" y="5181365"/>
            <a:ext cx="193161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Farm workers (thousands)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92" name="Freeform 40"/>
          <p:cNvSpPr>
            <a:spLocks/>
          </p:cNvSpPr>
          <p:nvPr/>
        </p:nvSpPr>
        <p:spPr bwMode="auto">
          <a:xfrm>
            <a:off x="2664778" y="4257182"/>
            <a:ext cx="65088" cy="50800"/>
          </a:xfrm>
          <a:custGeom>
            <a:avLst/>
            <a:gdLst>
              <a:gd name="T0" fmla="*/ 41 w 41"/>
              <a:gd name="T1" fmla="*/ 16 h 32"/>
              <a:gd name="T2" fmla="*/ 41 w 41"/>
              <a:gd name="T3" fmla="*/ 16 h 32"/>
              <a:gd name="T4" fmla="*/ 38 w 41"/>
              <a:gd name="T5" fmla="*/ 22 h 32"/>
              <a:gd name="T6" fmla="*/ 36 w 41"/>
              <a:gd name="T7" fmla="*/ 28 h 32"/>
              <a:gd name="T8" fmla="*/ 28 w 41"/>
              <a:gd name="T9" fmla="*/ 32 h 32"/>
              <a:gd name="T10" fmla="*/ 20 w 41"/>
              <a:gd name="T11" fmla="*/ 32 h 32"/>
              <a:gd name="T12" fmla="*/ 20 w 41"/>
              <a:gd name="T13" fmla="*/ 32 h 32"/>
              <a:gd name="T14" fmla="*/ 13 w 41"/>
              <a:gd name="T15" fmla="*/ 32 h 32"/>
              <a:gd name="T16" fmla="*/ 5 w 41"/>
              <a:gd name="T17" fmla="*/ 28 h 32"/>
              <a:gd name="T18" fmla="*/ 0 w 41"/>
              <a:gd name="T19" fmla="*/ 22 h 32"/>
              <a:gd name="T20" fmla="*/ 0 w 41"/>
              <a:gd name="T21" fmla="*/ 16 h 32"/>
              <a:gd name="T22" fmla="*/ 0 w 41"/>
              <a:gd name="T23" fmla="*/ 16 h 32"/>
              <a:gd name="T24" fmla="*/ 0 w 41"/>
              <a:gd name="T25" fmla="*/ 10 h 32"/>
              <a:gd name="T26" fmla="*/ 5 w 41"/>
              <a:gd name="T27" fmla="*/ 6 h 32"/>
              <a:gd name="T28" fmla="*/ 13 w 41"/>
              <a:gd name="T29" fmla="*/ 2 h 32"/>
              <a:gd name="T30" fmla="*/ 20 w 41"/>
              <a:gd name="T31" fmla="*/ 0 h 32"/>
              <a:gd name="T32" fmla="*/ 20 w 41"/>
              <a:gd name="T33" fmla="*/ 0 h 32"/>
              <a:gd name="T34" fmla="*/ 28 w 41"/>
              <a:gd name="T35" fmla="*/ 2 h 32"/>
              <a:gd name="T36" fmla="*/ 36 w 41"/>
              <a:gd name="T37" fmla="*/ 6 h 32"/>
              <a:gd name="T38" fmla="*/ 38 w 41"/>
              <a:gd name="T39" fmla="*/ 10 h 32"/>
              <a:gd name="T40" fmla="*/ 41 w 41"/>
              <a:gd name="T41" fmla="*/ 16 h 32"/>
              <a:gd name="T42" fmla="*/ 41 w 41"/>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1" h="32">
                <a:moveTo>
                  <a:pt x="41" y="16"/>
                </a:moveTo>
                <a:lnTo>
                  <a:pt x="41" y="16"/>
                </a:lnTo>
                <a:lnTo>
                  <a:pt x="38" y="22"/>
                </a:lnTo>
                <a:lnTo>
                  <a:pt x="36" y="28"/>
                </a:lnTo>
                <a:lnTo>
                  <a:pt x="28" y="32"/>
                </a:lnTo>
                <a:lnTo>
                  <a:pt x="20" y="32"/>
                </a:lnTo>
                <a:lnTo>
                  <a:pt x="20" y="32"/>
                </a:lnTo>
                <a:lnTo>
                  <a:pt x="13" y="32"/>
                </a:lnTo>
                <a:lnTo>
                  <a:pt x="5" y="28"/>
                </a:lnTo>
                <a:lnTo>
                  <a:pt x="0" y="22"/>
                </a:lnTo>
                <a:lnTo>
                  <a:pt x="0" y="16"/>
                </a:lnTo>
                <a:lnTo>
                  <a:pt x="0" y="16"/>
                </a:lnTo>
                <a:lnTo>
                  <a:pt x="0" y="10"/>
                </a:lnTo>
                <a:lnTo>
                  <a:pt x="5" y="6"/>
                </a:lnTo>
                <a:lnTo>
                  <a:pt x="13" y="2"/>
                </a:lnTo>
                <a:lnTo>
                  <a:pt x="20" y="0"/>
                </a:lnTo>
                <a:lnTo>
                  <a:pt x="20" y="0"/>
                </a:lnTo>
                <a:lnTo>
                  <a:pt x="28" y="2"/>
                </a:lnTo>
                <a:lnTo>
                  <a:pt x="36" y="6"/>
                </a:lnTo>
                <a:lnTo>
                  <a:pt x="38" y="10"/>
                </a:lnTo>
                <a:lnTo>
                  <a:pt x="41" y="16"/>
                </a:lnTo>
                <a:lnTo>
                  <a:pt x="41"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95" name="Line 91"/>
          <p:cNvSpPr>
            <a:spLocks noChangeShapeType="1"/>
          </p:cNvSpPr>
          <p:nvPr/>
        </p:nvSpPr>
        <p:spPr bwMode="auto">
          <a:xfrm>
            <a:off x="1664653" y="4279407"/>
            <a:ext cx="8096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6" name="Line 92"/>
          <p:cNvSpPr>
            <a:spLocks noChangeShapeType="1"/>
          </p:cNvSpPr>
          <p:nvPr/>
        </p:nvSpPr>
        <p:spPr bwMode="auto">
          <a:xfrm>
            <a:off x="1793240" y="4279407"/>
            <a:ext cx="8096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7" name="Line 93"/>
          <p:cNvSpPr>
            <a:spLocks noChangeShapeType="1"/>
          </p:cNvSpPr>
          <p:nvPr/>
        </p:nvSpPr>
        <p:spPr bwMode="auto">
          <a:xfrm>
            <a:off x="1923415" y="4279407"/>
            <a:ext cx="8096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8" name="Line 94"/>
          <p:cNvSpPr>
            <a:spLocks noChangeShapeType="1"/>
          </p:cNvSpPr>
          <p:nvPr/>
        </p:nvSpPr>
        <p:spPr bwMode="auto">
          <a:xfrm>
            <a:off x="2053590" y="4279407"/>
            <a:ext cx="8096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9" name="Line 95"/>
          <p:cNvSpPr>
            <a:spLocks noChangeShapeType="1"/>
          </p:cNvSpPr>
          <p:nvPr/>
        </p:nvSpPr>
        <p:spPr bwMode="auto">
          <a:xfrm>
            <a:off x="2182178" y="4279407"/>
            <a:ext cx="8096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0" name="Line 96"/>
          <p:cNvSpPr>
            <a:spLocks noChangeShapeType="1"/>
          </p:cNvSpPr>
          <p:nvPr/>
        </p:nvSpPr>
        <p:spPr bwMode="auto">
          <a:xfrm>
            <a:off x="2312353" y="4279407"/>
            <a:ext cx="8096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1" name="Line 97"/>
          <p:cNvSpPr>
            <a:spLocks noChangeShapeType="1"/>
          </p:cNvSpPr>
          <p:nvPr/>
        </p:nvSpPr>
        <p:spPr bwMode="auto">
          <a:xfrm>
            <a:off x="2442528" y="4279407"/>
            <a:ext cx="8096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2" name="Line 98"/>
          <p:cNvSpPr>
            <a:spLocks noChangeShapeType="1"/>
          </p:cNvSpPr>
          <p:nvPr/>
        </p:nvSpPr>
        <p:spPr bwMode="auto">
          <a:xfrm>
            <a:off x="2571115" y="4279407"/>
            <a:ext cx="8096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15" name="Line 111"/>
          <p:cNvSpPr>
            <a:spLocks noChangeShapeType="1"/>
          </p:cNvSpPr>
          <p:nvPr/>
        </p:nvSpPr>
        <p:spPr bwMode="auto">
          <a:xfrm flipV="1">
            <a:off x="2701290" y="4857257"/>
            <a:ext cx="0" cy="635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16" name="Line 112"/>
          <p:cNvSpPr>
            <a:spLocks noChangeShapeType="1"/>
          </p:cNvSpPr>
          <p:nvPr/>
        </p:nvSpPr>
        <p:spPr bwMode="auto">
          <a:xfrm flipV="1">
            <a:off x="2701290" y="4755657"/>
            <a:ext cx="0" cy="635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17" name="Line 113"/>
          <p:cNvSpPr>
            <a:spLocks noChangeShapeType="1"/>
          </p:cNvSpPr>
          <p:nvPr/>
        </p:nvSpPr>
        <p:spPr bwMode="auto">
          <a:xfrm flipV="1">
            <a:off x="2701290" y="4654057"/>
            <a:ext cx="0" cy="635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18" name="Line 114"/>
          <p:cNvSpPr>
            <a:spLocks noChangeShapeType="1"/>
          </p:cNvSpPr>
          <p:nvPr/>
        </p:nvSpPr>
        <p:spPr bwMode="auto">
          <a:xfrm flipV="1">
            <a:off x="2701290" y="4552457"/>
            <a:ext cx="0" cy="635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20" name="Line 116"/>
          <p:cNvSpPr>
            <a:spLocks noChangeShapeType="1"/>
          </p:cNvSpPr>
          <p:nvPr/>
        </p:nvSpPr>
        <p:spPr bwMode="auto">
          <a:xfrm flipV="1">
            <a:off x="2701290" y="4349257"/>
            <a:ext cx="0" cy="635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21" name="Line 117"/>
          <p:cNvSpPr>
            <a:spLocks noChangeShapeType="1"/>
          </p:cNvSpPr>
          <p:nvPr/>
        </p:nvSpPr>
        <p:spPr bwMode="auto">
          <a:xfrm flipV="1">
            <a:off x="2701290" y="4295282"/>
            <a:ext cx="0" cy="1587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30" name="Rectangle 86"/>
          <p:cNvSpPr>
            <a:spLocks noChangeArrowheads="1"/>
          </p:cNvSpPr>
          <p:nvPr/>
        </p:nvSpPr>
        <p:spPr bwMode="auto">
          <a:xfrm>
            <a:off x="3725040" y="3886200"/>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1</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32" name="Rectangle 87"/>
          <p:cNvSpPr>
            <a:spLocks noChangeArrowheads="1"/>
          </p:cNvSpPr>
          <p:nvPr/>
        </p:nvSpPr>
        <p:spPr bwMode="auto">
          <a:xfrm>
            <a:off x="2617235" y="3996892"/>
            <a:ext cx="10259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E</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33" name="Rectangle 88"/>
          <p:cNvSpPr>
            <a:spLocks noChangeArrowheads="1"/>
          </p:cNvSpPr>
          <p:nvPr/>
        </p:nvSpPr>
        <p:spPr bwMode="auto">
          <a:xfrm>
            <a:off x="2703782" y="4047056"/>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1</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116752447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 name="Freeform 132"/>
          <p:cNvSpPr>
            <a:spLocks/>
          </p:cNvSpPr>
          <p:nvPr/>
        </p:nvSpPr>
        <p:spPr bwMode="auto">
          <a:xfrm>
            <a:off x="2422525" y="4183146"/>
            <a:ext cx="1253986" cy="506329"/>
          </a:xfrm>
          <a:custGeom>
            <a:avLst/>
            <a:gdLst>
              <a:gd name="T0" fmla="*/ 0 w 730"/>
              <a:gd name="T1" fmla="*/ 266 h 266"/>
              <a:gd name="T2" fmla="*/ 0 w 730"/>
              <a:gd name="T3" fmla="*/ 266 h 266"/>
              <a:gd name="T4" fmla="*/ 28 w 730"/>
              <a:gd name="T5" fmla="*/ 256 h 266"/>
              <a:gd name="T6" fmla="*/ 28 w 730"/>
              <a:gd name="T7" fmla="*/ 256 h 266"/>
              <a:gd name="T8" fmla="*/ 56 w 730"/>
              <a:gd name="T9" fmla="*/ 246 h 266"/>
              <a:gd name="T10" fmla="*/ 56 w 730"/>
              <a:gd name="T11" fmla="*/ 246 h 266"/>
              <a:gd name="T12" fmla="*/ 84 w 730"/>
              <a:gd name="T13" fmla="*/ 236 h 266"/>
              <a:gd name="T14" fmla="*/ 84 w 730"/>
              <a:gd name="T15" fmla="*/ 236 h 266"/>
              <a:gd name="T16" fmla="*/ 112 w 730"/>
              <a:gd name="T17" fmla="*/ 226 h 266"/>
              <a:gd name="T18" fmla="*/ 112 w 730"/>
              <a:gd name="T19" fmla="*/ 226 h 266"/>
              <a:gd name="T20" fmla="*/ 140 w 730"/>
              <a:gd name="T21" fmla="*/ 214 h 266"/>
              <a:gd name="T22" fmla="*/ 140 w 730"/>
              <a:gd name="T23" fmla="*/ 214 h 266"/>
              <a:gd name="T24" fmla="*/ 168 w 730"/>
              <a:gd name="T25" fmla="*/ 204 h 266"/>
              <a:gd name="T26" fmla="*/ 168 w 730"/>
              <a:gd name="T27" fmla="*/ 204 h 266"/>
              <a:gd name="T28" fmla="*/ 196 w 730"/>
              <a:gd name="T29" fmla="*/ 194 h 266"/>
              <a:gd name="T30" fmla="*/ 196 w 730"/>
              <a:gd name="T31" fmla="*/ 194 h 266"/>
              <a:gd name="T32" fmla="*/ 224 w 730"/>
              <a:gd name="T33" fmla="*/ 184 h 266"/>
              <a:gd name="T34" fmla="*/ 224 w 730"/>
              <a:gd name="T35" fmla="*/ 184 h 266"/>
              <a:gd name="T36" fmla="*/ 252 w 730"/>
              <a:gd name="T37" fmla="*/ 174 h 266"/>
              <a:gd name="T38" fmla="*/ 252 w 730"/>
              <a:gd name="T39" fmla="*/ 174 h 266"/>
              <a:gd name="T40" fmla="*/ 281 w 730"/>
              <a:gd name="T41" fmla="*/ 164 h 266"/>
              <a:gd name="T42" fmla="*/ 281 w 730"/>
              <a:gd name="T43" fmla="*/ 164 h 266"/>
              <a:gd name="T44" fmla="*/ 309 w 730"/>
              <a:gd name="T45" fmla="*/ 154 h 266"/>
              <a:gd name="T46" fmla="*/ 309 w 730"/>
              <a:gd name="T47" fmla="*/ 154 h 266"/>
              <a:gd name="T48" fmla="*/ 337 w 730"/>
              <a:gd name="T49" fmla="*/ 144 h 266"/>
              <a:gd name="T50" fmla="*/ 337 w 730"/>
              <a:gd name="T51" fmla="*/ 144 h 266"/>
              <a:gd name="T52" fmla="*/ 365 w 730"/>
              <a:gd name="T53" fmla="*/ 132 h 266"/>
              <a:gd name="T54" fmla="*/ 365 w 730"/>
              <a:gd name="T55" fmla="*/ 132 h 266"/>
              <a:gd name="T56" fmla="*/ 393 w 730"/>
              <a:gd name="T57" fmla="*/ 122 h 266"/>
              <a:gd name="T58" fmla="*/ 393 w 730"/>
              <a:gd name="T59" fmla="*/ 122 h 266"/>
              <a:gd name="T60" fmla="*/ 421 w 730"/>
              <a:gd name="T61" fmla="*/ 112 h 266"/>
              <a:gd name="T62" fmla="*/ 421 w 730"/>
              <a:gd name="T63" fmla="*/ 112 h 266"/>
              <a:gd name="T64" fmla="*/ 449 w 730"/>
              <a:gd name="T65" fmla="*/ 102 h 266"/>
              <a:gd name="T66" fmla="*/ 449 w 730"/>
              <a:gd name="T67" fmla="*/ 102 h 266"/>
              <a:gd name="T68" fmla="*/ 477 w 730"/>
              <a:gd name="T69" fmla="*/ 92 h 266"/>
              <a:gd name="T70" fmla="*/ 477 w 730"/>
              <a:gd name="T71" fmla="*/ 92 h 266"/>
              <a:gd name="T72" fmla="*/ 505 w 730"/>
              <a:gd name="T73" fmla="*/ 82 h 266"/>
              <a:gd name="T74" fmla="*/ 505 w 730"/>
              <a:gd name="T75" fmla="*/ 82 h 266"/>
              <a:gd name="T76" fmla="*/ 533 w 730"/>
              <a:gd name="T77" fmla="*/ 72 h 266"/>
              <a:gd name="T78" fmla="*/ 533 w 730"/>
              <a:gd name="T79" fmla="*/ 72 h 266"/>
              <a:gd name="T80" fmla="*/ 561 w 730"/>
              <a:gd name="T81" fmla="*/ 62 h 266"/>
              <a:gd name="T82" fmla="*/ 561 w 730"/>
              <a:gd name="T83" fmla="*/ 62 h 266"/>
              <a:gd name="T84" fmla="*/ 589 w 730"/>
              <a:gd name="T85" fmla="*/ 52 h 266"/>
              <a:gd name="T86" fmla="*/ 589 w 730"/>
              <a:gd name="T87" fmla="*/ 52 h 266"/>
              <a:gd name="T88" fmla="*/ 617 w 730"/>
              <a:gd name="T89" fmla="*/ 40 h 266"/>
              <a:gd name="T90" fmla="*/ 617 w 730"/>
              <a:gd name="T91" fmla="*/ 40 h 266"/>
              <a:gd name="T92" fmla="*/ 646 w 730"/>
              <a:gd name="T93" fmla="*/ 30 h 266"/>
              <a:gd name="T94" fmla="*/ 646 w 730"/>
              <a:gd name="T95" fmla="*/ 30 h 266"/>
              <a:gd name="T96" fmla="*/ 674 w 730"/>
              <a:gd name="T97" fmla="*/ 20 h 266"/>
              <a:gd name="T98" fmla="*/ 674 w 730"/>
              <a:gd name="T99" fmla="*/ 20 h 266"/>
              <a:gd name="T100" fmla="*/ 702 w 730"/>
              <a:gd name="T101" fmla="*/ 10 h 266"/>
              <a:gd name="T102" fmla="*/ 702 w 730"/>
              <a:gd name="T103" fmla="*/ 10 h 266"/>
              <a:gd name="T104" fmla="*/ 730 w 730"/>
              <a:gd name="T105"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30" h="266">
                <a:moveTo>
                  <a:pt x="0" y="266"/>
                </a:moveTo>
                <a:lnTo>
                  <a:pt x="0" y="266"/>
                </a:lnTo>
                <a:lnTo>
                  <a:pt x="28" y="256"/>
                </a:lnTo>
                <a:lnTo>
                  <a:pt x="28" y="256"/>
                </a:lnTo>
                <a:lnTo>
                  <a:pt x="56" y="246"/>
                </a:lnTo>
                <a:lnTo>
                  <a:pt x="56" y="246"/>
                </a:lnTo>
                <a:lnTo>
                  <a:pt x="84" y="236"/>
                </a:lnTo>
                <a:lnTo>
                  <a:pt x="84" y="236"/>
                </a:lnTo>
                <a:lnTo>
                  <a:pt x="112" y="226"/>
                </a:lnTo>
                <a:lnTo>
                  <a:pt x="112" y="226"/>
                </a:lnTo>
                <a:lnTo>
                  <a:pt x="140" y="214"/>
                </a:lnTo>
                <a:lnTo>
                  <a:pt x="140" y="214"/>
                </a:lnTo>
                <a:lnTo>
                  <a:pt x="168" y="204"/>
                </a:lnTo>
                <a:lnTo>
                  <a:pt x="168" y="204"/>
                </a:lnTo>
                <a:lnTo>
                  <a:pt x="196" y="194"/>
                </a:lnTo>
                <a:lnTo>
                  <a:pt x="196" y="194"/>
                </a:lnTo>
                <a:lnTo>
                  <a:pt x="224" y="184"/>
                </a:lnTo>
                <a:lnTo>
                  <a:pt x="224" y="184"/>
                </a:lnTo>
                <a:lnTo>
                  <a:pt x="252" y="174"/>
                </a:lnTo>
                <a:lnTo>
                  <a:pt x="252" y="174"/>
                </a:lnTo>
                <a:lnTo>
                  <a:pt x="281" y="164"/>
                </a:lnTo>
                <a:lnTo>
                  <a:pt x="281" y="164"/>
                </a:lnTo>
                <a:lnTo>
                  <a:pt x="309" y="154"/>
                </a:lnTo>
                <a:lnTo>
                  <a:pt x="309" y="154"/>
                </a:lnTo>
                <a:lnTo>
                  <a:pt x="337" y="144"/>
                </a:lnTo>
                <a:lnTo>
                  <a:pt x="337" y="144"/>
                </a:lnTo>
                <a:lnTo>
                  <a:pt x="365" y="132"/>
                </a:lnTo>
                <a:lnTo>
                  <a:pt x="365" y="132"/>
                </a:lnTo>
                <a:lnTo>
                  <a:pt x="393" y="122"/>
                </a:lnTo>
                <a:lnTo>
                  <a:pt x="393" y="122"/>
                </a:lnTo>
                <a:lnTo>
                  <a:pt x="421" y="112"/>
                </a:lnTo>
                <a:lnTo>
                  <a:pt x="421" y="112"/>
                </a:lnTo>
                <a:lnTo>
                  <a:pt x="449" y="102"/>
                </a:lnTo>
                <a:lnTo>
                  <a:pt x="449" y="102"/>
                </a:lnTo>
                <a:lnTo>
                  <a:pt x="477" y="92"/>
                </a:lnTo>
                <a:lnTo>
                  <a:pt x="477" y="92"/>
                </a:lnTo>
                <a:lnTo>
                  <a:pt x="505" y="82"/>
                </a:lnTo>
                <a:lnTo>
                  <a:pt x="505" y="82"/>
                </a:lnTo>
                <a:lnTo>
                  <a:pt x="533" y="72"/>
                </a:lnTo>
                <a:lnTo>
                  <a:pt x="533" y="72"/>
                </a:lnTo>
                <a:lnTo>
                  <a:pt x="561" y="62"/>
                </a:lnTo>
                <a:lnTo>
                  <a:pt x="561" y="62"/>
                </a:lnTo>
                <a:lnTo>
                  <a:pt x="589" y="52"/>
                </a:lnTo>
                <a:lnTo>
                  <a:pt x="589" y="52"/>
                </a:lnTo>
                <a:lnTo>
                  <a:pt x="617" y="40"/>
                </a:lnTo>
                <a:lnTo>
                  <a:pt x="617" y="40"/>
                </a:lnTo>
                <a:lnTo>
                  <a:pt x="646" y="30"/>
                </a:lnTo>
                <a:lnTo>
                  <a:pt x="646" y="30"/>
                </a:lnTo>
                <a:lnTo>
                  <a:pt x="674" y="20"/>
                </a:lnTo>
                <a:lnTo>
                  <a:pt x="674" y="20"/>
                </a:lnTo>
                <a:lnTo>
                  <a:pt x="702" y="10"/>
                </a:lnTo>
                <a:lnTo>
                  <a:pt x="702" y="10"/>
                </a:lnTo>
                <a:lnTo>
                  <a:pt x="730" y="0"/>
                </a:lnTo>
              </a:path>
            </a:pathLst>
          </a:custGeom>
          <a:noFill/>
          <a:ln w="38100">
            <a:solidFill>
              <a:srgbClr val="94B3C6"/>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 name="Title 1"/>
          <p:cNvSpPr>
            <a:spLocks noGrp="1"/>
          </p:cNvSpPr>
          <p:nvPr>
            <p:ph type="title"/>
          </p:nvPr>
        </p:nvSpPr>
        <p:spPr/>
        <p:txBody>
          <a:bodyPr>
            <a:noAutofit/>
          </a:bodyPr>
          <a:lstStyle/>
          <a:p>
            <a:r>
              <a:rPr lang="en-US" dirty="0"/>
              <a:t>Active Learning Solution I</a:t>
            </a:r>
          </a:p>
        </p:txBody>
      </p:sp>
      <p:sp>
        <p:nvSpPr>
          <p:cNvPr id="3" name="Content Placeholder 2"/>
          <p:cNvSpPr>
            <a:spLocks noGrp="1"/>
          </p:cNvSpPr>
          <p:nvPr>
            <p:ph idx="1"/>
          </p:nvPr>
        </p:nvSpPr>
        <p:spPr>
          <a:xfrm>
            <a:off x="457200" y="1143000"/>
            <a:ext cx="8229600" cy="5178551"/>
          </a:xfrm>
        </p:spPr>
        <p:txBody>
          <a:bodyPr>
            <a:normAutofit/>
          </a:bodyPr>
          <a:lstStyle/>
          <a:p>
            <a:pPr marL="0" indent="0">
              <a:lnSpc>
                <a:spcPct val="90000"/>
              </a:lnSpc>
              <a:spcBef>
                <a:spcPts val="300"/>
              </a:spcBef>
              <a:buNone/>
            </a:pPr>
            <a:r>
              <a:rPr lang="en-US" sz="2800" dirty="0"/>
              <a:t>Suppose these two labor markets are interconnected and that the wage rate for hotel workers increases.</a:t>
            </a:r>
          </a:p>
          <a:p>
            <a:pPr>
              <a:lnSpc>
                <a:spcPct val="90000"/>
              </a:lnSpc>
              <a:spcBef>
                <a:spcPts val="300"/>
              </a:spcBef>
            </a:pPr>
            <a:r>
              <a:rPr lang="en-US" sz="2800" dirty="0"/>
              <a:t>Draw the dynamics that will occur in response to the new, higher wage for hotel workers.</a:t>
            </a:r>
          </a:p>
        </p:txBody>
      </p:sp>
      <p:sp>
        <p:nvSpPr>
          <p:cNvPr id="8" name="Content Placeholder 2"/>
          <p:cNvSpPr txBox="1">
            <a:spLocks/>
          </p:cNvSpPr>
          <p:nvPr/>
        </p:nvSpPr>
        <p:spPr>
          <a:xfrm>
            <a:off x="457200" y="1305899"/>
            <a:ext cx="8229600" cy="751501"/>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endParaRPr lang="en-US" dirty="0"/>
          </a:p>
        </p:txBody>
      </p:sp>
      <p:sp>
        <p:nvSpPr>
          <p:cNvPr id="11" name="Rectangle 85"/>
          <p:cNvSpPr>
            <a:spLocks noChangeArrowheads="1"/>
          </p:cNvSpPr>
          <p:nvPr/>
        </p:nvSpPr>
        <p:spPr bwMode="auto">
          <a:xfrm>
            <a:off x="3733800" y="4114800"/>
            <a:ext cx="10259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2" name="Rectangle 86"/>
          <p:cNvSpPr>
            <a:spLocks noChangeArrowheads="1"/>
          </p:cNvSpPr>
          <p:nvPr/>
        </p:nvSpPr>
        <p:spPr bwMode="auto">
          <a:xfrm>
            <a:off x="3836222" y="4164964"/>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2</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4" name="Line 126"/>
          <p:cNvSpPr>
            <a:spLocks noChangeShapeType="1"/>
          </p:cNvSpPr>
          <p:nvPr/>
        </p:nvSpPr>
        <p:spPr bwMode="auto">
          <a:xfrm flipH="1">
            <a:off x="3276600" y="4111132"/>
            <a:ext cx="417513" cy="0"/>
          </a:xfrm>
          <a:prstGeom prst="line">
            <a:avLst/>
          </a:prstGeom>
          <a:noFill/>
          <a:ln w="127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 name="Freeform 127"/>
          <p:cNvSpPr>
            <a:spLocks/>
          </p:cNvSpPr>
          <p:nvPr/>
        </p:nvSpPr>
        <p:spPr bwMode="auto">
          <a:xfrm>
            <a:off x="3629025" y="4076207"/>
            <a:ext cx="120650" cy="69850"/>
          </a:xfrm>
          <a:custGeom>
            <a:avLst/>
            <a:gdLst>
              <a:gd name="T0" fmla="*/ 76 w 76"/>
              <a:gd name="T1" fmla="*/ 22 h 44"/>
              <a:gd name="T2" fmla="*/ 0 w 76"/>
              <a:gd name="T3" fmla="*/ 0 h 44"/>
              <a:gd name="T4" fmla="*/ 0 w 76"/>
              <a:gd name="T5" fmla="*/ 0 h 44"/>
              <a:gd name="T6" fmla="*/ 2 w 76"/>
              <a:gd name="T7" fmla="*/ 4 h 44"/>
              <a:gd name="T8" fmla="*/ 7 w 76"/>
              <a:gd name="T9" fmla="*/ 14 h 44"/>
              <a:gd name="T10" fmla="*/ 7 w 76"/>
              <a:gd name="T11" fmla="*/ 20 h 44"/>
              <a:gd name="T12" fmla="*/ 7 w 76"/>
              <a:gd name="T13" fmla="*/ 28 h 44"/>
              <a:gd name="T14" fmla="*/ 5 w 76"/>
              <a:gd name="T15" fmla="*/ 36 h 44"/>
              <a:gd name="T16" fmla="*/ 0 w 76"/>
              <a:gd name="T17" fmla="*/ 44 h 44"/>
              <a:gd name="T18" fmla="*/ 76 w 76"/>
              <a:gd name="T19" fmla="*/ 2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 h="44">
                <a:moveTo>
                  <a:pt x="76" y="22"/>
                </a:moveTo>
                <a:lnTo>
                  <a:pt x="0" y="0"/>
                </a:lnTo>
                <a:lnTo>
                  <a:pt x="0" y="0"/>
                </a:lnTo>
                <a:lnTo>
                  <a:pt x="2" y="4"/>
                </a:lnTo>
                <a:lnTo>
                  <a:pt x="7" y="14"/>
                </a:lnTo>
                <a:lnTo>
                  <a:pt x="7" y="20"/>
                </a:lnTo>
                <a:lnTo>
                  <a:pt x="7" y="28"/>
                </a:lnTo>
                <a:lnTo>
                  <a:pt x="5" y="36"/>
                </a:lnTo>
                <a:lnTo>
                  <a:pt x="0" y="44"/>
                </a:lnTo>
                <a:lnTo>
                  <a:pt x="76" y="2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6" name="Line 34"/>
          <p:cNvSpPr>
            <a:spLocks noChangeShapeType="1"/>
          </p:cNvSpPr>
          <p:nvPr/>
        </p:nvSpPr>
        <p:spPr bwMode="auto">
          <a:xfrm flipV="1">
            <a:off x="1636078" y="3282457"/>
            <a:ext cx="0" cy="1641475"/>
          </a:xfrm>
          <a:prstGeom prst="line">
            <a:avLst/>
          </a:prstGeom>
          <a:noFill/>
          <a:ln w="5">
            <a:solidFill>
              <a:srgbClr val="04040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 name="Line 35"/>
          <p:cNvSpPr>
            <a:spLocks noChangeShapeType="1"/>
          </p:cNvSpPr>
          <p:nvPr/>
        </p:nvSpPr>
        <p:spPr bwMode="auto">
          <a:xfrm>
            <a:off x="1636078" y="4923932"/>
            <a:ext cx="2649538" cy="0"/>
          </a:xfrm>
          <a:prstGeom prst="line">
            <a:avLst/>
          </a:prstGeom>
          <a:noFill/>
          <a:ln w="5">
            <a:solidFill>
              <a:srgbClr val="04040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 name="Freeform 36"/>
          <p:cNvSpPr>
            <a:spLocks/>
          </p:cNvSpPr>
          <p:nvPr/>
        </p:nvSpPr>
        <p:spPr bwMode="auto">
          <a:xfrm>
            <a:off x="1680528" y="3955557"/>
            <a:ext cx="1900238" cy="704850"/>
          </a:xfrm>
          <a:custGeom>
            <a:avLst/>
            <a:gdLst>
              <a:gd name="T0" fmla="*/ 0 w 1197"/>
              <a:gd name="T1" fmla="*/ 444 h 444"/>
              <a:gd name="T2" fmla="*/ 28 w 1197"/>
              <a:gd name="T3" fmla="*/ 434 h 444"/>
              <a:gd name="T4" fmla="*/ 56 w 1197"/>
              <a:gd name="T5" fmla="*/ 424 h 444"/>
              <a:gd name="T6" fmla="*/ 84 w 1197"/>
              <a:gd name="T7" fmla="*/ 414 h 444"/>
              <a:gd name="T8" fmla="*/ 112 w 1197"/>
              <a:gd name="T9" fmla="*/ 404 h 444"/>
              <a:gd name="T10" fmla="*/ 140 w 1197"/>
              <a:gd name="T11" fmla="*/ 392 h 444"/>
              <a:gd name="T12" fmla="*/ 168 w 1197"/>
              <a:gd name="T13" fmla="*/ 382 h 444"/>
              <a:gd name="T14" fmla="*/ 196 w 1197"/>
              <a:gd name="T15" fmla="*/ 372 h 444"/>
              <a:gd name="T16" fmla="*/ 224 w 1197"/>
              <a:gd name="T17" fmla="*/ 362 h 444"/>
              <a:gd name="T18" fmla="*/ 250 w 1197"/>
              <a:gd name="T19" fmla="*/ 352 h 444"/>
              <a:gd name="T20" fmla="*/ 278 w 1197"/>
              <a:gd name="T21" fmla="*/ 342 h 444"/>
              <a:gd name="T22" fmla="*/ 306 w 1197"/>
              <a:gd name="T23" fmla="*/ 330 h 444"/>
              <a:gd name="T24" fmla="*/ 334 w 1197"/>
              <a:gd name="T25" fmla="*/ 320 h 444"/>
              <a:gd name="T26" fmla="*/ 362 w 1197"/>
              <a:gd name="T27" fmla="*/ 310 h 444"/>
              <a:gd name="T28" fmla="*/ 390 w 1197"/>
              <a:gd name="T29" fmla="*/ 300 h 444"/>
              <a:gd name="T30" fmla="*/ 418 w 1197"/>
              <a:gd name="T31" fmla="*/ 290 h 444"/>
              <a:gd name="T32" fmla="*/ 446 w 1197"/>
              <a:gd name="T33" fmla="*/ 278 h 444"/>
              <a:gd name="T34" fmla="*/ 475 w 1197"/>
              <a:gd name="T35" fmla="*/ 268 h 444"/>
              <a:gd name="T36" fmla="*/ 500 w 1197"/>
              <a:gd name="T37" fmla="*/ 258 h 444"/>
              <a:gd name="T38" fmla="*/ 528 w 1197"/>
              <a:gd name="T39" fmla="*/ 248 h 444"/>
              <a:gd name="T40" fmla="*/ 556 w 1197"/>
              <a:gd name="T41" fmla="*/ 238 h 444"/>
              <a:gd name="T42" fmla="*/ 584 w 1197"/>
              <a:gd name="T43" fmla="*/ 228 h 444"/>
              <a:gd name="T44" fmla="*/ 612 w 1197"/>
              <a:gd name="T45" fmla="*/ 216 h 444"/>
              <a:gd name="T46" fmla="*/ 640 w 1197"/>
              <a:gd name="T47" fmla="*/ 206 h 444"/>
              <a:gd name="T48" fmla="*/ 669 w 1197"/>
              <a:gd name="T49" fmla="*/ 196 h 444"/>
              <a:gd name="T50" fmla="*/ 697 w 1197"/>
              <a:gd name="T51" fmla="*/ 186 h 444"/>
              <a:gd name="T52" fmla="*/ 725 w 1197"/>
              <a:gd name="T53" fmla="*/ 176 h 444"/>
              <a:gd name="T54" fmla="*/ 750 w 1197"/>
              <a:gd name="T55" fmla="*/ 166 h 444"/>
              <a:gd name="T56" fmla="*/ 778 w 1197"/>
              <a:gd name="T57" fmla="*/ 154 h 444"/>
              <a:gd name="T58" fmla="*/ 806 w 1197"/>
              <a:gd name="T59" fmla="*/ 144 h 444"/>
              <a:gd name="T60" fmla="*/ 834 w 1197"/>
              <a:gd name="T61" fmla="*/ 134 h 444"/>
              <a:gd name="T62" fmla="*/ 863 w 1197"/>
              <a:gd name="T63" fmla="*/ 124 h 444"/>
              <a:gd name="T64" fmla="*/ 891 w 1197"/>
              <a:gd name="T65" fmla="*/ 114 h 444"/>
              <a:gd name="T66" fmla="*/ 919 w 1197"/>
              <a:gd name="T67" fmla="*/ 104 h 444"/>
              <a:gd name="T68" fmla="*/ 947 w 1197"/>
              <a:gd name="T69" fmla="*/ 92 h 444"/>
              <a:gd name="T70" fmla="*/ 975 w 1197"/>
              <a:gd name="T71" fmla="*/ 82 h 444"/>
              <a:gd name="T72" fmla="*/ 1000 w 1197"/>
              <a:gd name="T73" fmla="*/ 72 h 444"/>
              <a:gd name="T74" fmla="*/ 1028 w 1197"/>
              <a:gd name="T75" fmla="*/ 62 h 444"/>
              <a:gd name="T76" fmla="*/ 1057 w 1197"/>
              <a:gd name="T77" fmla="*/ 52 h 444"/>
              <a:gd name="T78" fmla="*/ 1085 w 1197"/>
              <a:gd name="T79" fmla="*/ 40 h 444"/>
              <a:gd name="T80" fmla="*/ 1113 w 1197"/>
              <a:gd name="T81" fmla="*/ 30 h 444"/>
              <a:gd name="T82" fmla="*/ 1141 w 1197"/>
              <a:gd name="T83" fmla="*/ 20 h 444"/>
              <a:gd name="T84" fmla="*/ 1169 w 1197"/>
              <a:gd name="T85" fmla="*/ 10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197" h="444">
                <a:moveTo>
                  <a:pt x="0" y="444"/>
                </a:moveTo>
                <a:lnTo>
                  <a:pt x="0" y="444"/>
                </a:lnTo>
                <a:lnTo>
                  <a:pt x="28" y="434"/>
                </a:lnTo>
                <a:lnTo>
                  <a:pt x="28" y="434"/>
                </a:lnTo>
                <a:lnTo>
                  <a:pt x="56" y="424"/>
                </a:lnTo>
                <a:lnTo>
                  <a:pt x="56" y="424"/>
                </a:lnTo>
                <a:lnTo>
                  <a:pt x="84" y="414"/>
                </a:lnTo>
                <a:lnTo>
                  <a:pt x="84" y="414"/>
                </a:lnTo>
                <a:lnTo>
                  <a:pt x="112" y="404"/>
                </a:lnTo>
                <a:lnTo>
                  <a:pt x="112" y="404"/>
                </a:lnTo>
                <a:lnTo>
                  <a:pt x="140" y="392"/>
                </a:lnTo>
                <a:lnTo>
                  <a:pt x="140" y="392"/>
                </a:lnTo>
                <a:lnTo>
                  <a:pt x="168" y="382"/>
                </a:lnTo>
                <a:lnTo>
                  <a:pt x="168" y="382"/>
                </a:lnTo>
                <a:lnTo>
                  <a:pt x="196" y="372"/>
                </a:lnTo>
                <a:lnTo>
                  <a:pt x="196" y="372"/>
                </a:lnTo>
                <a:lnTo>
                  <a:pt x="224" y="362"/>
                </a:lnTo>
                <a:lnTo>
                  <a:pt x="224" y="362"/>
                </a:lnTo>
                <a:lnTo>
                  <a:pt x="250" y="352"/>
                </a:lnTo>
                <a:lnTo>
                  <a:pt x="250" y="352"/>
                </a:lnTo>
                <a:lnTo>
                  <a:pt x="278" y="342"/>
                </a:lnTo>
                <a:lnTo>
                  <a:pt x="278" y="342"/>
                </a:lnTo>
                <a:lnTo>
                  <a:pt x="306" y="330"/>
                </a:lnTo>
                <a:lnTo>
                  <a:pt x="306" y="330"/>
                </a:lnTo>
                <a:lnTo>
                  <a:pt x="334" y="320"/>
                </a:lnTo>
                <a:lnTo>
                  <a:pt x="334" y="320"/>
                </a:lnTo>
                <a:lnTo>
                  <a:pt x="362" y="310"/>
                </a:lnTo>
                <a:lnTo>
                  <a:pt x="362" y="310"/>
                </a:lnTo>
                <a:lnTo>
                  <a:pt x="390" y="300"/>
                </a:lnTo>
                <a:lnTo>
                  <a:pt x="390" y="300"/>
                </a:lnTo>
                <a:lnTo>
                  <a:pt x="418" y="290"/>
                </a:lnTo>
                <a:lnTo>
                  <a:pt x="418" y="290"/>
                </a:lnTo>
                <a:lnTo>
                  <a:pt x="446" y="278"/>
                </a:lnTo>
                <a:lnTo>
                  <a:pt x="446" y="278"/>
                </a:lnTo>
                <a:lnTo>
                  <a:pt x="475" y="268"/>
                </a:lnTo>
                <a:lnTo>
                  <a:pt x="475" y="268"/>
                </a:lnTo>
                <a:lnTo>
                  <a:pt x="500" y="258"/>
                </a:lnTo>
                <a:lnTo>
                  <a:pt x="500" y="258"/>
                </a:lnTo>
                <a:lnTo>
                  <a:pt x="528" y="248"/>
                </a:lnTo>
                <a:lnTo>
                  <a:pt x="528" y="248"/>
                </a:lnTo>
                <a:lnTo>
                  <a:pt x="556" y="238"/>
                </a:lnTo>
                <a:lnTo>
                  <a:pt x="556" y="238"/>
                </a:lnTo>
                <a:lnTo>
                  <a:pt x="584" y="228"/>
                </a:lnTo>
                <a:lnTo>
                  <a:pt x="584" y="228"/>
                </a:lnTo>
                <a:lnTo>
                  <a:pt x="612" y="216"/>
                </a:lnTo>
                <a:lnTo>
                  <a:pt x="612" y="216"/>
                </a:lnTo>
                <a:lnTo>
                  <a:pt x="640" y="206"/>
                </a:lnTo>
                <a:lnTo>
                  <a:pt x="640" y="206"/>
                </a:lnTo>
                <a:lnTo>
                  <a:pt x="669" y="196"/>
                </a:lnTo>
                <a:lnTo>
                  <a:pt x="669" y="196"/>
                </a:lnTo>
                <a:lnTo>
                  <a:pt x="697" y="186"/>
                </a:lnTo>
                <a:lnTo>
                  <a:pt x="697" y="186"/>
                </a:lnTo>
                <a:lnTo>
                  <a:pt x="725" y="176"/>
                </a:lnTo>
                <a:lnTo>
                  <a:pt x="725" y="176"/>
                </a:lnTo>
                <a:lnTo>
                  <a:pt x="750" y="166"/>
                </a:lnTo>
                <a:lnTo>
                  <a:pt x="750" y="166"/>
                </a:lnTo>
                <a:lnTo>
                  <a:pt x="778" y="154"/>
                </a:lnTo>
                <a:lnTo>
                  <a:pt x="778" y="154"/>
                </a:lnTo>
                <a:lnTo>
                  <a:pt x="806" y="144"/>
                </a:lnTo>
                <a:lnTo>
                  <a:pt x="806" y="144"/>
                </a:lnTo>
                <a:lnTo>
                  <a:pt x="834" y="134"/>
                </a:lnTo>
                <a:lnTo>
                  <a:pt x="834" y="134"/>
                </a:lnTo>
                <a:lnTo>
                  <a:pt x="863" y="124"/>
                </a:lnTo>
                <a:lnTo>
                  <a:pt x="863" y="124"/>
                </a:lnTo>
                <a:lnTo>
                  <a:pt x="891" y="114"/>
                </a:lnTo>
                <a:lnTo>
                  <a:pt x="891" y="114"/>
                </a:lnTo>
                <a:lnTo>
                  <a:pt x="919" y="104"/>
                </a:lnTo>
                <a:lnTo>
                  <a:pt x="919" y="104"/>
                </a:lnTo>
                <a:lnTo>
                  <a:pt x="947" y="92"/>
                </a:lnTo>
                <a:lnTo>
                  <a:pt x="947" y="92"/>
                </a:lnTo>
                <a:lnTo>
                  <a:pt x="975" y="82"/>
                </a:lnTo>
                <a:lnTo>
                  <a:pt x="975" y="82"/>
                </a:lnTo>
                <a:lnTo>
                  <a:pt x="1000" y="72"/>
                </a:lnTo>
                <a:lnTo>
                  <a:pt x="1000" y="72"/>
                </a:lnTo>
                <a:lnTo>
                  <a:pt x="1028" y="62"/>
                </a:lnTo>
                <a:lnTo>
                  <a:pt x="1028" y="62"/>
                </a:lnTo>
                <a:lnTo>
                  <a:pt x="1057" y="52"/>
                </a:lnTo>
                <a:lnTo>
                  <a:pt x="1057" y="52"/>
                </a:lnTo>
                <a:lnTo>
                  <a:pt x="1085" y="40"/>
                </a:lnTo>
                <a:lnTo>
                  <a:pt x="1085" y="40"/>
                </a:lnTo>
                <a:lnTo>
                  <a:pt x="1113" y="30"/>
                </a:lnTo>
                <a:lnTo>
                  <a:pt x="1113" y="30"/>
                </a:lnTo>
                <a:lnTo>
                  <a:pt x="1141" y="20"/>
                </a:lnTo>
                <a:lnTo>
                  <a:pt x="1141" y="20"/>
                </a:lnTo>
                <a:lnTo>
                  <a:pt x="1169" y="10"/>
                </a:lnTo>
                <a:lnTo>
                  <a:pt x="1169" y="10"/>
                </a:lnTo>
                <a:lnTo>
                  <a:pt x="1197" y="0"/>
                </a:lnTo>
              </a:path>
            </a:pathLst>
          </a:custGeom>
          <a:noFill/>
          <a:ln w="38100">
            <a:solidFill>
              <a:srgbClr val="1D819E"/>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9" name="Freeform 39"/>
          <p:cNvSpPr>
            <a:spLocks/>
          </p:cNvSpPr>
          <p:nvPr/>
        </p:nvSpPr>
        <p:spPr bwMode="auto">
          <a:xfrm>
            <a:off x="1680528" y="3717432"/>
            <a:ext cx="1631950" cy="911225"/>
          </a:xfrm>
          <a:custGeom>
            <a:avLst/>
            <a:gdLst>
              <a:gd name="T0" fmla="*/ 0 w 1028"/>
              <a:gd name="T1" fmla="*/ 0 h 574"/>
              <a:gd name="T2" fmla="*/ 28 w 1028"/>
              <a:gd name="T3" fmla="*/ 16 h 574"/>
              <a:gd name="T4" fmla="*/ 56 w 1028"/>
              <a:gd name="T5" fmla="*/ 30 h 574"/>
              <a:gd name="T6" fmla="*/ 84 w 1028"/>
              <a:gd name="T7" fmla="*/ 46 h 574"/>
              <a:gd name="T8" fmla="*/ 112 w 1028"/>
              <a:gd name="T9" fmla="*/ 62 h 574"/>
              <a:gd name="T10" fmla="*/ 140 w 1028"/>
              <a:gd name="T11" fmla="*/ 78 h 574"/>
              <a:gd name="T12" fmla="*/ 168 w 1028"/>
              <a:gd name="T13" fmla="*/ 92 h 574"/>
              <a:gd name="T14" fmla="*/ 196 w 1028"/>
              <a:gd name="T15" fmla="*/ 108 h 574"/>
              <a:gd name="T16" fmla="*/ 224 w 1028"/>
              <a:gd name="T17" fmla="*/ 124 h 574"/>
              <a:gd name="T18" fmla="*/ 250 w 1028"/>
              <a:gd name="T19" fmla="*/ 140 h 574"/>
              <a:gd name="T20" fmla="*/ 278 w 1028"/>
              <a:gd name="T21" fmla="*/ 154 h 574"/>
              <a:gd name="T22" fmla="*/ 306 w 1028"/>
              <a:gd name="T23" fmla="*/ 170 h 574"/>
              <a:gd name="T24" fmla="*/ 334 w 1028"/>
              <a:gd name="T25" fmla="*/ 186 h 574"/>
              <a:gd name="T26" fmla="*/ 362 w 1028"/>
              <a:gd name="T27" fmla="*/ 202 h 574"/>
              <a:gd name="T28" fmla="*/ 390 w 1028"/>
              <a:gd name="T29" fmla="*/ 216 h 574"/>
              <a:gd name="T30" fmla="*/ 418 w 1028"/>
              <a:gd name="T31" fmla="*/ 232 h 574"/>
              <a:gd name="T32" fmla="*/ 446 w 1028"/>
              <a:gd name="T33" fmla="*/ 248 h 574"/>
              <a:gd name="T34" fmla="*/ 475 w 1028"/>
              <a:gd name="T35" fmla="*/ 264 h 574"/>
              <a:gd name="T36" fmla="*/ 500 w 1028"/>
              <a:gd name="T37" fmla="*/ 278 h 574"/>
              <a:gd name="T38" fmla="*/ 528 w 1028"/>
              <a:gd name="T39" fmla="*/ 294 h 574"/>
              <a:gd name="T40" fmla="*/ 556 w 1028"/>
              <a:gd name="T41" fmla="*/ 310 h 574"/>
              <a:gd name="T42" fmla="*/ 584 w 1028"/>
              <a:gd name="T43" fmla="*/ 326 h 574"/>
              <a:gd name="T44" fmla="*/ 612 w 1028"/>
              <a:gd name="T45" fmla="*/ 340 h 574"/>
              <a:gd name="T46" fmla="*/ 640 w 1028"/>
              <a:gd name="T47" fmla="*/ 356 h 574"/>
              <a:gd name="T48" fmla="*/ 669 w 1028"/>
              <a:gd name="T49" fmla="*/ 372 h 574"/>
              <a:gd name="T50" fmla="*/ 697 w 1028"/>
              <a:gd name="T51" fmla="*/ 388 h 574"/>
              <a:gd name="T52" fmla="*/ 725 w 1028"/>
              <a:gd name="T53" fmla="*/ 404 h 574"/>
              <a:gd name="T54" fmla="*/ 750 w 1028"/>
              <a:gd name="T55" fmla="*/ 418 h 574"/>
              <a:gd name="T56" fmla="*/ 778 w 1028"/>
              <a:gd name="T57" fmla="*/ 434 h 574"/>
              <a:gd name="T58" fmla="*/ 806 w 1028"/>
              <a:gd name="T59" fmla="*/ 450 h 574"/>
              <a:gd name="T60" fmla="*/ 834 w 1028"/>
              <a:gd name="T61" fmla="*/ 466 h 574"/>
              <a:gd name="T62" fmla="*/ 863 w 1028"/>
              <a:gd name="T63" fmla="*/ 480 h 574"/>
              <a:gd name="T64" fmla="*/ 891 w 1028"/>
              <a:gd name="T65" fmla="*/ 496 h 574"/>
              <a:gd name="T66" fmla="*/ 919 w 1028"/>
              <a:gd name="T67" fmla="*/ 512 h 574"/>
              <a:gd name="T68" fmla="*/ 947 w 1028"/>
              <a:gd name="T69" fmla="*/ 528 h 574"/>
              <a:gd name="T70" fmla="*/ 975 w 1028"/>
              <a:gd name="T71" fmla="*/ 542 h 574"/>
              <a:gd name="T72" fmla="*/ 1000 w 1028"/>
              <a:gd name="T73" fmla="*/ 558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28" h="574">
                <a:moveTo>
                  <a:pt x="0" y="0"/>
                </a:moveTo>
                <a:lnTo>
                  <a:pt x="0" y="0"/>
                </a:lnTo>
                <a:lnTo>
                  <a:pt x="28" y="16"/>
                </a:lnTo>
                <a:lnTo>
                  <a:pt x="28" y="16"/>
                </a:lnTo>
                <a:lnTo>
                  <a:pt x="56" y="30"/>
                </a:lnTo>
                <a:lnTo>
                  <a:pt x="56" y="30"/>
                </a:lnTo>
                <a:lnTo>
                  <a:pt x="84" y="46"/>
                </a:lnTo>
                <a:lnTo>
                  <a:pt x="84" y="46"/>
                </a:lnTo>
                <a:lnTo>
                  <a:pt x="112" y="62"/>
                </a:lnTo>
                <a:lnTo>
                  <a:pt x="112" y="62"/>
                </a:lnTo>
                <a:lnTo>
                  <a:pt x="140" y="78"/>
                </a:lnTo>
                <a:lnTo>
                  <a:pt x="140" y="78"/>
                </a:lnTo>
                <a:lnTo>
                  <a:pt x="168" y="92"/>
                </a:lnTo>
                <a:lnTo>
                  <a:pt x="168" y="92"/>
                </a:lnTo>
                <a:lnTo>
                  <a:pt x="196" y="108"/>
                </a:lnTo>
                <a:lnTo>
                  <a:pt x="196" y="108"/>
                </a:lnTo>
                <a:lnTo>
                  <a:pt x="224" y="124"/>
                </a:lnTo>
                <a:lnTo>
                  <a:pt x="224" y="124"/>
                </a:lnTo>
                <a:lnTo>
                  <a:pt x="250" y="140"/>
                </a:lnTo>
                <a:lnTo>
                  <a:pt x="250" y="140"/>
                </a:lnTo>
                <a:lnTo>
                  <a:pt x="278" y="154"/>
                </a:lnTo>
                <a:lnTo>
                  <a:pt x="278" y="154"/>
                </a:lnTo>
                <a:lnTo>
                  <a:pt x="306" y="170"/>
                </a:lnTo>
                <a:lnTo>
                  <a:pt x="306" y="170"/>
                </a:lnTo>
                <a:lnTo>
                  <a:pt x="334" y="186"/>
                </a:lnTo>
                <a:lnTo>
                  <a:pt x="334" y="186"/>
                </a:lnTo>
                <a:lnTo>
                  <a:pt x="362" y="202"/>
                </a:lnTo>
                <a:lnTo>
                  <a:pt x="362" y="202"/>
                </a:lnTo>
                <a:lnTo>
                  <a:pt x="390" y="216"/>
                </a:lnTo>
                <a:lnTo>
                  <a:pt x="390" y="216"/>
                </a:lnTo>
                <a:lnTo>
                  <a:pt x="418" y="232"/>
                </a:lnTo>
                <a:lnTo>
                  <a:pt x="418" y="232"/>
                </a:lnTo>
                <a:lnTo>
                  <a:pt x="446" y="248"/>
                </a:lnTo>
                <a:lnTo>
                  <a:pt x="446" y="248"/>
                </a:lnTo>
                <a:lnTo>
                  <a:pt x="475" y="264"/>
                </a:lnTo>
                <a:lnTo>
                  <a:pt x="475" y="264"/>
                </a:lnTo>
                <a:lnTo>
                  <a:pt x="500" y="278"/>
                </a:lnTo>
                <a:lnTo>
                  <a:pt x="500" y="278"/>
                </a:lnTo>
                <a:lnTo>
                  <a:pt x="528" y="294"/>
                </a:lnTo>
                <a:lnTo>
                  <a:pt x="528" y="294"/>
                </a:lnTo>
                <a:lnTo>
                  <a:pt x="556" y="310"/>
                </a:lnTo>
                <a:lnTo>
                  <a:pt x="556" y="310"/>
                </a:lnTo>
                <a:lnTo>
                  <a:pt x="584" y="326"/>
                </a:lnTo>
                <a:lnTo>
                  <a:pt x="584" y="326"/>
                </a:lnTo>
                <a:lnTo>
                  <a:pt x="612" y="340"/>
                </a:lnTo>
                <a:lnTo>
                  <a:pt x="612" y="340"/>
                </a:lnTo>
                <a:lnTo>
                  <a:pt x="640" y="356"/>
                </a:lnTo>
                <a:lnTo>
                  <a:pt x="640" y="356"/>
                </a:lnTo>
                <a:lnTo>
                  <a:pt x="669" y="372"/>
                </a:lnTo>
                <a:lnTo>
                  <a:pt x="669" y="372"/>
                </a:lnTo>
                <a:lnTo>
                  <a:pt x="697" y="388"/>
                </a:lnTo>
                <a:lnTo>
                  <a:pt x="697" y="388"/>
                </a:lnTo>
                <a:lnTo>
                  <a:pt x="725" y="404"/>
                </a:lnTo>
                <a:lnTo>
                  <a:pt x="725" y="404"/>
                </a:lnTo>
                <a:lnTo>
                  <a:pt x="750" y="418"/>
                </a:lnTo>
                <a:lnTo>
                  <a:pt x="750" y="418"/>
                </a:lnTo>
                <a:lnTo>
                  <a:pt x="778" y="434"/>
                </a:lnTo>
                <a:lnTo>
                  <a:pt x="778" y="434"/>
                </a:lnTo>
                <a:lnTo>
                  <a:pt x="806" y="450"/>
                </a:lnTo>
                <a:lnTo>
                  <a:pt x="806" y="450"/>
                </a:lnTo>
                <a:lnTo>
                  <a:pt x="834" y="466"/>
                </a:lnTo>
                <a:lnTo>
                  <a:pt x="834" y="466"/>
                </a:lnTo>
                <a:lnTo>
                  <a:pt x="863" y="480"/>
                </a:lnTo>
                <a:lnTo>
                  <a:pt x="863" y="480"/>
                </a:lnTo>
                <a:lnTo>
                  <a:pt x="891" y="496"/>
                </a:lnTo>
                <a:lnTo>
                  <a:pt x="891" y="496"/>
                </a:lnTo>
                <a:lnTo>
                  <a:pt x="919" y="512"/>
                </a:lnTo>
                <a:lnTo>
                  <a:pt x="919" y="512"/>
                </a:lnTo>
                <a:lnTo>
                  <a:pt x="947" y="528"/>
                </a:lnTo>
                <a:lnTo>
                  <a:pt x="947" y="528"/>
                </a:lnTo>
                <a:lnTo>
                  <a:pt x="975" y="542"/>
                </a:lnTo>
                <a:lnTo>
                  <a:pt x="975" y="542"/>
                </a:lnTo>
                <a:lnTo>
                  <a:pt x="1000" y="558"/>
                </a:lnTo>
                <a:lnTo>
                  <a:pt x="1000" y="558"/>
                </a:lnTo>
                <a:lnTo>
                  <a:pt x="1028" y="574"/>
                </a:lnTo>
              </a:path>
            </a:pathLst>
          </a:custGeom>
          <a:noFill/>
          <a:ln w="38100">
            <a:solidFill>
              <a:srgbClr val="D4712B"/>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 name="Rectangle 41"/>
          <p:cNvSpPr>
            <a:spLocks noChangeArrowheads="1"/>
          </p:cNvSpPr>
          <p:nvPr/>
        </p:nvSpPr>
        <p:spPr bwMode="auto">
          <a:xfrm>
            <a:off x="1143000" y="4192413"/>
            <a:ext cx="46807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22,000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1" name="Rectangle 45"/>
          <p:cNvSpPr>
            <a:spLocks noChangeArrowheads="1"/>
          </p:cNvSpPr>
          <p:nvPr/>
        </p:nvSpPr>
        <p:spPr bwMode="auto">
          <a:xfrm>
            <a:off x="1142999" y="4366522"/>
            <a:ext cx="46807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20,000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2" name="Rectangle 49"/>
          <p:cNvSpPr>
            <a:spLocks noChangeArrowheads="1"/>
          </p:cNvSpPr>
          <p:nvPr/>
        </p:nvSpPr>
        <p:spPr bwMode="auto">
          <a:xfrm>
            <a:off x="1529715" y="4936632"/>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3" name="Rectangle 50"/>
          <p:cNvSpPr>
            <a:spLocks noChangeArrowheads="1"/>
          </p:cNvSpPr>
          <p:nvPr/>
        </p:nvSpPr>
        <p:spPr bwMode="auto">
          <a:xfrm>
            <a:off x="2612390" y="4936632"/>
            <a:ext cx="25487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120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4" name="Rectangle 52"/>
          <p:cNvSpPr>
            <a:spLocks noChangeArrowheads="1"/>
          </p:cNvSpPr>
          <p:nvPr/>
        </p:nvSpPr>
        <p:spPr bwMode="auto">
          <a:xfrm>
            <a:off x="3014028" y="4936632"/>
            <a:ext cx="25487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165</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5" name="Rectangle 60"/>
          <p:cNvSpPr>
            <a:spLocks noChangeArrowheads="1"/>
          </p:cNvSpPr>
          <p:nvPr/>
        </p:nvSpPr>
        <p:spPr bwMode="auto">
          <a:xfrm>
            <a:off x="3382328" y="4654057"/>
            <a:ext cx="11060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D</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6" name="Rectangle 61"/>
          <p:cNvSpPr>
            <a:spLocks noChangeArrowheads="1"/>
          </p:cNvSpPr>
          <p:nvPr/>
        </p:nvSpPr>
        <p:spPr bwMode="auto">
          <a:xfrm>
            <a:off x="3479988" y="4704221"/>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1</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9" name="Rectangle 62"/>
          <p:cNvSpPr>
            <a:spLocks noChangeArrowheads="1"/>
          </p:cNvSpPr>
          <p:nvPr/>
        </p:nvSpPr>
        <p:spPr bwMode="auto">
          <a:xfrm>
            <a:off x="3625215" y="3857132"/>
            <a:ext cx="10259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32" name="Line 129"/>
          <p:cNvSpPr>
            <a:spLocks noChangeShapeType="1"/>
          </p:cNvSpPr>
          <p:nvPr/>
        </p:nvSpPr>
        <p:spPr bwMode="auto">
          <a:xfrm flipV="1">
            <a:off x="5813425" y="3278013"/>
            <a:ext cx="0" cy="1622425"/>
          </a:xfrm>
          <a:prstGeom prst="line">
            <a:avLst/>
          </a:prstGeom>
          <a:noFill/>
          <a:ln w="5">
            <a:solidFill>
              <a:srgbClr val="04040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3" name="Line 130"/>
          <p:cNvSpPr>
            <a:spLocks noChangeShapeType="1"/>
          </p:cNvSpPr>
          <p:nvPr/>
        </p:nvSpPr>
        <p:spPr bwMode="auto">
          <a:xfrm>
            <a:off x="5813425" y="4900438"/>
            <a:ext cx="2568575" cy="0"/>
          </a:xfrm>
          <a:prstGeom prst="line">
            <a:avLst/>
          </a:prstGeom>
          <a:noFill/>
          <a:ln w="5">
            <a:solidFill>
              <a:srgbClr val="04040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4" name="Freeform 131"/>
          <p:cNvSpPr>
            <a:spLocks/>
          </p:cNvSpPr>
          <p:nvPr/>
        </p:nvSpPr>
        <p:spPr bwMode="auto">
          <a:xfrm>
            <a:off x="5857875" y="3779663"/>
            <a:ext cx="1916113" cy="698500"/>
          </a:xfrm>
          <a:custGeom>
            <a:avLst/>
            <a:gdLst>
              <a:gd name="T0" fmla="*/ 0 w 1207"/>
              <a:gd name="T1" fmla="*/ 440 h 440"/>
              <a:gd name="T2" fmla="*/ 28 w 1207"/>
              <a:gd name="T3" fmla="*/ 430 h 440"/>
              <a:gd name="T4" fmla="*/ 56 w 1207"/>
              <a:gd name="T5" fmla="*/ 420 h 440"/>
              <a:gd name="T6" fmla="*/ 84 w 1207"/>
              <a:gd name="T7" fmla="*/ 410 h 440"/>
              <a:gd name="T8" fmla="*/ 112 w 1207"/>
              <a:gd name="T9" fmla="*/ 400 h 440"/>
              <a:gd name="T10" fmla="*/ 140 w 1207"/>
              <a:gd name="T11" fmla="*/ 390 h 440"/>
              <a:gd name="T12" fmla="*/ 168 w 1207"/>
              <a:gd name="T13" fmla="*/ 378 h 440"/>
              <a:gd name="T14" fmla="*/ 196 w 1207"/>
              <a:gd name="T15" fmla="*/ 368 h 440"/>
              <a:gd name="T16" fmla="*/ 224 w 1207"/>
              <a:gd name="T17" fmla="*/ 358 h 440"/>
              <a:gd name="T18" fmla="*/ 252 w 1207"/>
              <a:gd name="T19" fmla="*/ 348 h 440"/>
              <a:gd name="T20" fmla="*/ 281 w 1207"/>
              <a:gd name="T21" fmla="*/ 338 h 440"/>
              <a:gd name="T22" fmla="*/ 309 w 1207"/>
              <a:gd name="T23" fmla="*/ 328 h 440"/>
              <a:gd name="T24" fmla="*/ 337 w 1207"/>
              <a:gd name="T25" fmla="*/ 318 h 440"/>
              <a:gd name="T26" fmla="*/ 365 w 1207"/>
              <a:gd name="T27" fmla="*/ 308 h 440"/>
              <a:gd name="T28" fmla="*/ 393 w 1207"/>
              <a:gd name="T29" fmla="*/ 298 h 440"/>
              <a:gd name="T30" fmla="*/ 421 w 1207"/>
              <a:gd name="T31" fmla="*/ 286 h 440"/>
              <a:gd name="T32" fmla="*/ 449 w 1207"/>
              <a:gd name="T33" fmla="*/ 276 h 440"/>
              <a:gd name="T34" fmla="*/ 477 w 1207"/>
              <a:gd name="T35" fmla="*/ 266 h 440"/>
              <a:gd name="T36" fmla="*/ 505 w 1207"/>
              <a:gd name="T37" fmla="*/ 256 h 440"/>
              <a:gd name="T38" fmla="*/ 533 w 1207"/>
              <a:gd name="T39" fmla="*/ 246 h 440"/>
              <a:gd name="T40" fmla="*/ 561 w 1207"/>
              <a:gd name="T41" fmla="*/ 236 h 440"/>
              <a:gd name="T42" fmla="*/ 589 w 1207"/>
              <a:gd name="T43" fmla="*/ 226 h 440"/>
              <a:gd name="T44" fmla="*/ 617 w 1207"/>
              <a:gd name="T45" fmla="*/ 216 h 440"/>
              <a:gd name="T46" fmla="*/ 646 w 1207"/>
              <a:gd name="T47" fmla="*/ 204 h 440"/>
              <a:gd name="T48" fmla="*/ 674 w 1207"/>
              <a:gd name="T49" fmla="*/ 194 h 440"/>
              <a:gd name="T50" fmla="*/ 702 w 1207"/>
              <a:gd name="T51" fmla="*/ 184 h 440"/>
              <a:gd name="T52" fmla="*/ 730 w 1207"/>
              <a:gd name="T53" fmla="*/ 174 h 440"/>
              <a:gd name="T54" fmla="*/ 758 w 1207"/>
              <a:gd name="T55" fmla="*/ 164 h 440"/>
              <a:gd name="T56" fmla="*/ 786 w 1207"/>
              <a:gd name="T57" fmla="*/ 154 h 440"/>
              <a:gd name="T58" fmla="*/ 814 w 1207"/>
              <a:gd name="T59" fmla="*/ 144 h 440"/>
              <a:gd name="T60" fmla="*/ 842 w 1207"/>
              <a:gd name="T61" fmla="*/ 134 h 440"/>
              <a:gd name="T62" fmla="*/ 870 w 1207"/>
              <a:gd name="T63" fmla="*/ 124 h 440"/>
              <a:gd name="T64" fmla="*/ 898 w 1207"/>
              <a:gd name="T65" fmla="*/ 112 h 440"/>
              <a:gd name="T66" fmla="*/ 926 w 1207"/>
              <a:gd name="T67" fmla="*/ 102 h 440"/>
              <a:gd name="T68" fmla="*/ 954 w 1207"/>
              <a:gd name="T69" fmla="*/ 92 h 440"/>
              <a:gd name="T70" fmla="*/ 982 w 1207"/>
              <a:gd name="T71" fmla="*/ 82 h 440"/>
              <a:gd name="T72" fmla="*/ 1011 w 1207"/>
              <a:gd name="T73" fmla="*/ 72 h 440"/>
              <a:gd name="T74" fmla="*/ 1039 w 1207"/>
              <a:gd name="T75" fmla="*/ 62 h 440"/>
              <a:gd name="T76" fmla="*/ 1067 w 1207"/>
              <a:gd name="T77" fmla="*/ 52 h 440"/>
              <a:gd name="T78" fmla="*/ 1095 w 1207"/>
              <a:gd name="T79" fmla="*/ 42 h 440"/>
              <a:gd name="T80" fmla="*/ 1123 w 1207"/>
              <a:gd name="T81" fmla="*/ 30 h 440"/>
              <a:gd name="T82" fmla="*/ 1151 w 1207"/>
              <a:gd name="T83" fmla="*/ 20 h 440"/>
              <a:gd name="T84" fmla="*/ 1179 w 1207"/>
              <a:gd name="T85" fmla="*/ 1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07" h="440">
                <a:moveTo>
                  <a:pt x="0" y="440"/>
                </a:moveTo>
                <a:lnTo>
                  <a:pt x="0" y="440"/>
                </a:lnTo>
                <a:lnTo>
                  <a:pt x="28" y="430"/>
                </a:lnTo>
                <a:lnTo>
                  <a:pt x="28" y="430"/>
                </a:lnTo>
                <a:lnTo>
                  <a:pt x="56" y="420"/>
                </a:lnTo>
                <a:lnTo>
                  <a:pt x="56" y="420"/>
                </a:lnTo>
                <a:lnTo>
                  <a:pt x="84" y="410"/>
                </a:lnTo>
                <a:lnTo>
                  <a:pt x="84" y="410"/>
                </a:lnTo>
                <a:lnTo>
                  <a:pt x="112" y="400"/>
                </a:lnTo>
                <a:lnTo>
                  <a:pt x="112" y="400"/>
                </a:lnTo>
                <a:lnTo>
                  <a:pt x="140" y="390"/>
                </a:lnTo>
                <a:lnTo>
                  <a:pt x="140" y="390"/>
                </a:lnTo>
                <a:lnTo>
                  <a:pt x="168" y="378"/>
                </a:lnTo>
                <a:lnTo>
                  <a:pt x="168" y="378"/>
                </a:lnTo>
                <a:lnTo>
                  <a:pt x="196" y="368"/>
                </a:lnTo>
                <a:lnTo>
                  <a:pt x="196" y="368"/>
                </a:lnTo>
                <a:lnTo>
                  <a:pt x="224" y="358"/>
                </a:lnTo>
                <a:lnTo>
                  <a:pt x="224" y="358"/>
                </a:lnTo>
                <a:lnTo>
                  <a:pt x="252" y="348"/>
                </a:lnTo>
                <a:lnTo>
                  <a:pt x="252" y="348"/>
                </a:lnTo>
                <a:lnTo>
                  <a:pt x="281" y="338"/>
                </a:lnTo>
                <a:lnTo>
                  <a:pt x="281" y="338"/>
                </a:lnTo>
                <a:lnTo>
                  <a:pt x="309" y="328"/>
                </a:lnTo>
                <a:lnTo>
                  <a:pt x="309" y="328"/>
                </a:lnTo>
                <a:lnTo>
                  <a:pt x="337" y="318"/>
                </a:lnTo>
                <a:lnTo>
                  <a:pt x="337" y="318"/>
                </a:lnTo>
                <a:lnTo>
                  <a:pt x="365" y="308"/>
                </a:lnTo>
                <a:lnTo>
                  <a:pt x="365" y="308"/>
                </a:lnTo>
                <a:lnTo>
                  <a:pt x="393" y="298"/>
                </a:lnTo>
                <a:lnTo>
                  <a:pt x="393" y="298"/>
                </a:lnTo>
                <a:lnTo>
                  <a:pt x="421" y="286"/>
                </a:lnTo>
                <a:lnTo>
                  <a:pt x="421" y="286"/>
                </a:lnTo>
                <a:lnTo>
                  <a:pt x="449" y="276"/>
                </a:lnTo>
                <a:lnTo>
                  <a:pt x="449" y="276"/>
                </a:lnTo>
                <a:lnTo>
                  <a:pt x="477" y="266"/>
                </a:lnTo>
                <a:lnTo>
                  <a:pt x="477" y="266"/>
                </a:lnTo>
                <a:lnTo>
                  <a:pt x="505" y="256"/>
                </a:lnTo>
                <a:lnTo>
                  <a:pt x="505" y="256"/>
                </a:lnTo>
                <a:lnTo>
                  <a:pt x="533" y="246"/>
                </a:lnTo>
                <a:lnTo>
                  <a:pt x="533" y="246"/>
                </a:lnTo>
                <a:lnTo>
                  <a:pt x="561" y="236"/>
                </a:lnTo>
                <a:lnTo>
                  <a:pt x="561" y="236"/>
                </a:lnTo>
                <a:lnTo>
                  <a:pt x="589" y="226"/>
                </a:lnTo>
                <a:lnTo>
                  <a:pt x="589" y="226"/>
                </a:lnTo>
                <a:lnTo>
                  <a:pt x="617" y="216"/>
                </a:lnTo>
                <a:lnTo>
                  <a:pt x="617" y="216"/>
                </a:lnTo>
                <a:lnTo>
                  <a:pt x="646" y="204"/>
                </a:lnTo>
                <a:lnTo>
                  <a:pt x="646" y="204"/>
                </a:lnTo>
                <a:lnTo>
                  <a:pt x="674" y="194"/>
                </a:lnTo>
                <a:lnTo>
                  <a:pt x="674" y="194"/>
                </a:lnTo>
                <a:lnTo>
                  <a:pt x="702" y="184"/>
                </a:lnTo>
                <a:lnTo>
                  <a:pt x="702" y="184"/>
                </a:lnTo>
                <a:lnTo>
                  <a:pt x="730" y="174"/>
                </a:lnTo>
                <a:lnTo>
                  <a:pt x="730" y="174"/>
                </a:lnTo>
                <a:lnTo>
                  <a:pt x="758" y="164"/>
                </a:lnTo>
                <a:lnTo>
                  <a:pt x="758" y="164"/>
                </a:lnTo>
                <a:lnTo>
                  <a:pt x="786" y="154"/>
                </a:lnTo>
                <a:lnTo>
                  <a:pt x="786" y="154"/>
                </a:lnTo>
                <a:lnTo>
                  <a:pt x="814" y="144"/>
                </a:lnTo>
                <a:lnTo>
                  <a:pt x="814" y="144"/>
                </a:lnTo>
                <a:lnTo>
                  <a:pt x="842" y="134"/>
                </a:lnTo>
                <a:lnTo>
                  <a:pt x="842" y="134"/>
                </a:lnTo>
                <a:lnTo>
                  <a:pt x="870" y="124"/>
                </a:lnTo>
                <a:lnTo>
                  <a:pt x="870" y="124"/>
                </a:lnTo>
                <a:lnTo>
                  <a:pt x="898" y="112"/>
                </a:lnTo>
                <a:lnTo>
                  <a:pt x="898" y="112"/>
                </a:lnTo>
                <a:lnTo>
                  <a:pt x="926" y="102"/>
                </a:lnTo>
                <a:lnTo>
                  <a:pt x="926" y="102"/>
                </a:lnTo>
                <a:lnTo>
                  <a:pt x="954" y="92"/>
                </a:lnTo>
                <a:lnTo>
                  <a:pt x="954" y="92"/>
                </a:lnTo>
                <a:lnTo>
                  <a:pt x="982" y="82"/>
                </a:lnTo>
                <a:lnTo>
                  <a:pt x="982" y="82"/>
                </a:lnTo>
                <a:lnTo>
                  <a:pt x="1011" y="72"/>
                </a:lnTo>
                <a:lnTo>
                  <a:pt x="1011" y="72"/>
                </a:lnTo>
                <a:lnTo>
                  <a:pt x="1039" y="62"/>
                </a:lnTo>
                <a:lnTo>
                  <a:pt x="1039" y="62"/>
                </a:lnTo>
                <a:lnTo>
                  <a:pt x="1067" y="52"/>
                </a:lnTo>
                <a:lnTo>
                  <a:pt x="1067" y="52"/>
                </a:lnTo>
                <a:lnTo>
                  <a:pt x="1095" y="42"/>
                </a:lnTo>
                <a:lnTo>
                  <a:pt x="1095" y="42"/>
                </a:lnTo>
                <a:lnTo>
                  <a:pt x="1123" y="30"/>
                </a:lnTo>
                <a:lnTo>
                  <a:pt x="1123" y="30"/>
                </a:lnTo>
                <a:lnTo>
                  <a:pt x="1151" y="20"/>
                </a:lnTo>
                <a:lnTo>
                  <a:pt x="1151" y="20"/>
                </a:lnTo>
                <a:lnTo>
                  <a:pt x="1179" y="10"/>
                </a:lnTo>
                <a:lnTo>
                  <a:pt x="1179" y="10"/>
                </a:lnTo>
                <a:lnTo>
                  <a:pt x="1207" y="0"/>
                </a:lnTo>
              </a:path>
            </a:pathLst>
          </a:custGeom>
          <a:noFill/>
          <a:ln w="38100">
            <a:solidFill>
              <a:srgbClr val="1D819E"/>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5" name="Freeform 133"/>
          <p:cNvSpPr>
            <a:spLocks/>
          </p:cNvSpPr>
          <p:nvPr/>
        </p:nvSpPr>
        <p:spPr bwMode="auto">
          <a:xfrm>
            <a:off x="5857875" y="3503438"/>
            <a:ext cx="1916113" cy="1047750"/>
          </a:xfrm>
          <a:custGeom>
            <a:avLst/>
            <a:gdLst>
              <a:gd name="T0" fmla="*/ 0 w 1207"/>
              <a:gd name="T1" fmla="*/ 0 h 660"/>
              <a:gd name="T2" fmla="*/ 28 w 1207"/>
              <a:gd name="T3" fmla="*/ 16 h 660"/>
              <a:gd name="T4" fmla="*/ 56 w 1207"/>
              <a:gd name="T5" fmla="*/ 30 h 660"/>
              <a:gd name="T6" fmla="*/ 84 w 1207"/>
              <a:gd name="T7" fmla="*/ 46 h 660"/>
              <a:gd name="T8" fmla="*/ 112 w 1207"/>
              <a:gd name="T9" fmla="*/ 62 h 660"/>
              <a:gd name="T10" fmla="*/ 140 w 1207"/>
              <a:gd name="T11" fmla="*/ 78 h 660"/>
              <a:gd name="T12" fmla="*/ 168 w 1207"/>
              <a:gd name="T13" fmla="*/ 92 h 660"/>
              <a:gd name="T14" fmla="*/ 196 w 1207"/>
              <a:gd name="T15" fmla="*/ 108 h 660"/>
              <a:gd name="T16" fmla="*/ 224 w 1207"/>
              <a:gd name="T17" fmla="*/ 124 h 660"/>
              <a:gd name="T18" fmla="*/ 252 w 1207"/>
              <a:gd name="T19" fmla="*/ 138 h 660"/>
              <a:gd name="T20" fmla="*/ 281 w 1207"/>
              <a:gd name="T21" fmla="*/ 154 h 660"/>
              <a:gd name="T22" fmla="*/ 309 w 1207"/>
              <a:gd name="T23" fmla="*/ 170 h 660"/>
              <a:gd name="T24" fmla="*/ 337 w 1207"/>
              <a:gd name="T25" fmla="*/ 184 h 660"/>
              <a:gd name="T26" fmla="*/ 365 w 1207"/>
              <a:gd name="T27" fmla="*/ 200 h 660"/>
              <a:gd name="T28" fmla="*/ 393 w 1207"/>
              <a:gd name="T29" fmla="*/ 216 h 660"/>
              <a:gd name="T30" fmla="*/ 421 w 1207"/>
              <a:gd name="T31" fmla="*/ 230 h 660"/>
              <a:gd name="T32" fmla="*/ 449 w 1207"/>
              <a:gd name="T33" fmla="*/ 246 h 660"/>
              <a:gd name="T34" fmla="*/ 477 w 1207"/>
              <a:gd name="T35" fmla="*/ 262 h 660"/>
              <a:gd name="T36" fmla="*/ 505 w 1207"/>
              <a:gd name="T37" fmla="*/ 276 h 660"/>
              <a:gd name="T38" fmla="*/ 533 w 1207"/>
              <a:gd name="T39" fmla="*/ 292 h 660"/>
              <a:gd name="T40" fmla="*/ 561 w 1207"/>
              <a:gd name="T41" fmla="*/ 308 h 660"/>
              <a:gd name="T42" fmla="*/ 589 w 1207"/>
              <a:gd name="T43" fmla="*/ 322 h 660"/>
              <a:gd name="T44" fmla="*/ 617 w 1207"/>
              <a:gd name="T45" fmla="*/ 338 h 660"/>
              <a:gd name="T46" fmla="*/ 646 w 1207"/>
              <a:gd name="T47" fmla="*/ 354 h 660"/>
              <a:gd name="T48" fmla="*/ 674 w 1207"/>
              <a:gd name="T49" fmla="*/ 368 h 660"/>
              <a:gd name="T50" fmla="*/ 702 w 1207"/>
              <a:gd name="T51" fmla="*/ 384 h 660"/>
              <a:gd name="T52" fmla="*/ 730 w 1207"/>
              <a:gd name="T53" fmla="*/ 400 h 660"/>
              <a:gd name="T54" fmla="*/ 758 w 1207"/>
              <a:gd name="T55" fmla="*/ 414 h 660"/>
              <a:gd name="T56" fmla="*/ 786 w 1207"/>
              <a:gd name="T57" fmla="*/ 430 h 660"/>
              <a:gd name="T58" fmla="*/ 814 w 1207"/>
              <a:gd name="T59" fmla="*/ 446 h 660"/>
              <a:gd name="T60" fmla="*/ 842 w 1207"/>
              <a:gd name="T61" fmla="*/ 460 h 660"/>
              <a:gd name="T62" fmla="*/ 870 w 1207"/>
              <a:gd name="T63" fmla="*/ 476 h 660"/>
              <a:gd name="T64" fmla="*/ 898 w 1207"/>
              <a:gd name="T65" fmla="*/ 492 h 660"/>
              <a:gd name="T66" fmla="*/ 926 w 1207"/>
              <a:gd name="T67" fmla="*/ 506 h 660"/>
              <a:gd name="T68" fmla="*/ 954 w 1207"/>
              <a:gd name="T69" fmla="*/ 522 h 660"/>
              <a:gd name="T70" fmla="*/ 982 w 1207"/>
              <a:gd name="T71" fmla="*/ 538 h 660"/>
              <a:gd name="T72" fmla="*/ 1011 w 1207"/>
              <a:gd name="T73" fmla="*/ 552 h 660"/>
              <a:gd name="T74" fmla="*/ 1039 w 1207"/>
              <a:gd name="T75" fmla="*/ 568 h 660"/>
              <a:gd name="T76" fmla="*/ 1067 w 1207"/>
              <a:gd name="T77" fmla="*/ 584 h 660"/>
              <a:gd name="T78" fmla="*/ 1095 w 1207"/>
              <a:gd name="T79" fmla="*/ 598 h 660"/>
              <a:gd name="T80" fmla="*/ 1123 w 1207"/>
              <a:gd name="T81" fmla="*/ 614 h 660"/>
              <a:gd name="T82" fmla="*/ 1151 w 1207"/>
              <a:gd name="T83" fmla="*/ 630 h 660"/>
              <a:gd name="T84" fmla="*/ 1179 w 1207"/>
              <a:gd name="T85" fmla="*/ 646 h 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07" h="660">
                <a:moveTo>
                  <a:pt x="0" y="0"/>
                </a:moveTo>
                <a:lnTo>
                  <a:pt x="0" y="0"/>
                </a:lnTo>
                <a:lnTo>
                  <a:pt x="28" y="16"/>
                </a:lnTo>
                <a:lnTo>
                  <a:pt x="28" y="16"/>
                </a:lnTo>
                <a:lnTo>
                  <a:pt x="56" y="30"/>
                </a:lnTo>
                <a:lnTo>
                  <a:pt x="56" y="30"/>
                </a:lnTo>
                <a:lnTo>
                  <a:pt x="84" y="46"/>
                </a:lnTo>
                <a:lnTo>
                  <a:pt x="84" y="46"/>
                </a:lnTo>
                <a:lnTo>
                  <a:pt x="112" y="62"/>
                </a:lnTo>
                <a:lnTo>
                  <a:pt x="112" y="62"/>
                </a:lnTo>
                <a:lnTo>
                  <a:pt x="140" y="78"/>
                </a:lnTo>
                <a:lnTo>
                  <a:pt x="140" y="78"/>
                </a:lnTo>
                <a:lnTo>
                  <a:pt x="168" y="92"/>
                </a:lnTo>
                <a:lnTo>
                  <a:pt x="168" y="92"/>
                </a:lnTo>
                <a:lnTo>
                  <a:pt x="196" y="108"/>
                </a:lnTo>
                <a:lnTo>
                  <a:pt x="196" y="108"/>
                </a:lnTo>
                <a:lnTo>
                  <a:pt x="224" y="124"/>
                </a:lnTo>
                <a:lnTo>
                  <a:pt x="224" y="124"/>
                </a:lnTo>
                <a:lnTo>
                  <a:pt x="252" y="138"/>
                </a:lnTo>
                <a:lnTo>
                  <a:pt x="252" y="138"/>
                </a:lnTo>
                <a:lnTo>
                  <a:pt x="281" y="154"/>
                </a:lnTo>
                <a:lnTo>
                  <a:pt x="281" y="154"/>
                </a:lnTo>
                <a:lnTo>
                  <a:pt x="309" y="170"/>
                </a:lnTo>
                <a:lnTo>
                  <a:pt x="309" y="170"/>
                </a:lnTo>
                <a:lnTo>
                  <a:pt x="337" y="184"/>
                </a:lnTo>
                <a:lnTo>
                  <a:pt x="337" y="184"/>
                </a:lnTo>
                <a:lnTo>
                  <a:pt x="365" y="200"/>
                </a:lnTo>
                <a:lnTo>
                  <a:pt x="365" y="200"/>
                </a:lnTo>
                <a:lnTo>
                  <a:pt x="393" y="216"/>
                </a:lnTo>
                <a:lnTo>
                  <a:pt x="393" y="216"/>
                </a:lnTo>
                <a:lnTo>
                  <a:pt x="421" y="230"/>
                </a:lnTo>
                <a:lnTo>
                  <a:pt x="421" y="230"/>
                </a:lnTo>
                <a:lnTo>
                  <a:pt x="449" y="246"/>
                </a:lnTo>
                <a:lnTo>
                  <a:pt x="449" y="246"/>
                </a:lnTo>
                <a:lnTo>
                  <a:pt x="477" y="262"/>
                </a:lnTo>
                <a:lnTo>
                  <a:pt x="477" y="262"/>
                </a:lnTo>
                <a:lnTo>
                  <a:pt x="505" y="276"/>
                </a:lnTo>
                <a:lnTo>
                  <a:pt x="505" y="276"/>
                </a:lnTo>
                <a:lnTo>
                  <a:pt x="533" y="292"/>
                </a:lnTo>
                <a:lnTo>
                  <a:pt x="533" y="292"/>
                </a:lnTo>
                <a:lnTo>
                  <a:pt x="561" y="308"/>
                </a:lnTo>
                <a:lnTo>
                  <a:pt x="561" y="308"/>
                </a:lnTo>
                <a:lnTo>
                  <a:pt x="589" y="322"/>
                </a:lnTo>
                <a:lnTo>
                  <a:pt x="589" y="322"/>
                </a:lnTo>
                <a:lnTo>
                  <a:pt x="617" y="338"/>
                </a:lnTo>
                <a:lnTo>
                  <a:pt x="617" y="338"/>
                </a:lnTo>
                <a:lnTo>
                  <a:pt x="646" y="354"/>
                </a:lnTo>
                <a:lnTo>
                  <a:pt x="646" y="354"/>
                </a:lnTo>
                <a:lnTo>
                  <a:pt x="674" y="368"/>
                </a:lnTo>
                <a:lnTo>
                  <a:pt x="674" y="368"/>
                </a:lnTo>
                <a:lnTo>
                  <a:pt x="702" y="384"/>
                </a:lnTo>
                <a:lnTo>
                  <a:pt x="702" y="384"/>
                </a:lnTo>
                <a:lnTo>
                  <a:pt x="730" y="400"/>
                </a:lnTo>
                <a:lnTo>
                  <a:pt x="730" y="400"/>
                </a:lnTo>
                <a:lnTo>
                  <a:pt x="758" y="414"/>
                </a:lnTo>
                <a:lnTo>
                  <a:pt x="758" y="414"/>
                </a:lnTo>
                <a:lnTo>
                  <a:pt x="786" y="430"/>
                </a:lnTo>
                <a:lnTo>
                  <a:pt x="786" y="430"/>
                </a:lnTo>
                <a:lnTo>
                  <a:pt x="814" y="446"/>
                </a:lnTo>
                <a:lnTo>
                  <a:pt x="814" y="446"/>
                </a:lnTo>
                <a:lnTo>
                  <a:pt x="842" y="460"/>
                </a:lnTo>
                <a:lnTo>
                  <a:pt x="842" y="460"/>
                </a:lnTo>
                <a:lnTo>
                  <a:pt x="870" y="476"/>
                </a:lnTo>
                <a:lnTo>
                  <a:pt x="870" y="476"/>
                </a:lnTo>
                <a:lnTo>
                  <a:pt x="898" y="492"/>
                </a:lnTo>
                <a:lnTo>
                  <a:pt x="898" y="492"/>
                </a:lnTo>
                <a:lnTo>
                  <a:pt x="926" y="506"/>
                </a:lnTo>
                <a:lnTo>
                  <a:pt x="926" y="506"/>
                </a:lnTo>
                <a:lnTo>
                  <a:pt x="954" y="522"/>
                </a:lnTo>
                <a:lnTo>
                  <a:pt x="954" y="522"/>
                </a:lnTo>
                <a:lnTo>
                  <a:pt x="982" y="538"/>
                </a:lnTo>
                <a:lnTo>
                  <a:pt x="982" y="538"/>
                </a:lnTo>
                <a:lnTo>
                  <a:pt x="1011" y="552"/>
                </a:lnTo>
                <a:lnTo>
                  <a:pt x="1011" y="552"/>
                </a:lnTo>
                <a:lnTo>
                  <a:pt x="1039" y="568"/>
                </a:lnTo>
                <a:lnTo>
                  <a:pt x="1039" y="568"/>
                </a:lnTo>
                <a:lnTo>
                  <a:pt x="1067" y="584"/>
                </a:lnTo>
                <a:lnTo>
                  <a:pt x="1067" y="584"/>
                </a:lnTo>
                <a:lnTo>
                  <a:pt x="1095" y="598"/>
                </a:lnTo>
                <a:lnTo>
                  <a:pt x="1095" y="598"/>
                </a:lnTo>
                <a:lnTo>
                  <a:pt x="1123" y="614"/>
                </a:lnTo>
                <a:lnTo>
                  <a:pt x="1123" y="614"/>
                </a:lnTo>
                <a:lnTo>
                  <a:pt x="1151" y="630"/>
                </a:lnTo>
                <a:lnTo>
                  <a:pt x="1151" y="630"/>
                </a:lnTo>
                <a:lnTo>
                  <a:pt x="1179" y="646"/>
                </a:lnTo>
                <a:lnTo>
                  <a:pt x="1179" y="646"/>
                </a:lnTo>
                <a:lnTo>
                  <a:pt x="1207" y="660"/>
                </a:lnTo>
              </a:path>
            </a:pathLst>
          </a:custGeom>
          <a:noFill/>
          <a:ln w="38100">
            <a:solidFill>
              <a:srgbClr val="D4712B"/>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6" name="Rectangle 144"/>
          <p:cNvSpPr>
            <a:spLocks noChangeArrowheads="1"/>
          </p:cNvSpPr>
          <p:nvPr/>
        </p:nvSpPr>
        <p:spPr bwMode="auto">
          <a:xfrm>
            <a:off x="5707062" y="4916313"/>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37" name="Rectangle 163"/>
          <p:cNvSpPr>
            <a:spLocks noChangeArrowheads="1"/>
          </p:cNvSpPr>
          <p:nvPr/>
        </p:nvSpPr>
        <p:spPr bwMode="auto">
          <a:xfrm>
            <a:off x="7770812" y="3624088"/>
            <a:ext cx="10259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38" name="Rectangle 164"/>
          <p:cNvSpPr>
            <a:spLocks noChangeArrowheads="1"/>
          </p:cNvSpPr>
          <p:nvPr/>
        </p:nvSpPr>
        <p:spPr bwMode="auto">
          <a:xfrm>
            <a:off x="7865297" y="3674252"/>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1</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39" name="Rectangle 173"/>
          <p:cNvSpPr>
            <a:spLocks noChangeArrowheads="1"/>
          </p:cNvSpPr>
          <p:nvPr/>
        </p:nvSpPr>
        <p:spPr bwMode="auto">
          <a:xfrm>
            <a:off x="7831137" y="4522613"/>
            <a:ext cx="11060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D</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40" name="Rectangle 279"/>
          <p:cNvSpPr>
            <a:spLocks noChangeArrowheads="1"/>
          </p:cNvSpPr>
          <p:nvPr/>
        </p:nvSpPr>
        <p:spPr bwMode="auto">
          <a:xfrm>
            <a:off x="7118349" y="4055888"/>
            <a:ext cx="10259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E</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41" name="Rectangle 280"/>
          <p:cNvSpPr>
            <a:spLocks noChangeArrowheads="1"/>
          </p:cNvSpPr>
          <p:nvPr/>
        </p:nvSpPr>
        <p:spPr bwMode="auto">
          <a:xfrm>
            <a:off x="7203309" y="4106052"/>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1</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42" name="Rectangle 25"/>
          <p:cNvSpPr>
            <a:spLocks noChangeArrowheads="1"/>
          </p:cNvSpPr>
          <p:nvPr/>
        </p:nvSpPr>
        <p:spPr bwMode="auto">
          <a:xfrm>
            <a:off x="1239039" y="3048000"/>
            <a:ext cx="635495"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Wage ($)</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43" name="Rectangle 242"/>
          <p:cNvSpPr>
            <a:spLocks noChangeArrowheads="1"/>
          </p:cNvSpPr>
          <p:nvPr/>
        </p:nvSpPr>
        <p:spPr bwMode="auto">
          <a:xfrm>
            <a:off x="1963896" y="5157871"/>
            <a:ext cx="194123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Hotel workers (thousands)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44" name="Rectangle 41"/>
          <p:cNvSpPr>
            <a:spLocks noChangeArrowheads="1"/>
          </p:cNvSpPr>
          <p:nvPr/>
        </p:nvSpPr>
        <p:spPr bwMode="auto">
          <a:xfrm>
            <a:off x="5304325" y="3998480"/>
            <a:ext cx="46807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18,000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45" name="Rectangle 45"/>
          <p:cNvSpPr>
            <a:spLocks noChangeArrowheads="1"/>
          </p:cNvSpPr>
          <p:nvPr/>
        </p:nvSpPr>
        <p:spPr bwMode="auto">
          <a:xfrm>
            <a:off x="5304325" y="3792105"/>
            <a:ext cx="46807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20,000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46" name="Rectangle 25"/>
          <p:cNvSpPr>
            <a:spLocks noChangeArrowheads="1"/>
          </p:cNvSpPr>
          <p:nvPr/>
        </p:nvSpPr>
        <p:spPr bwMode="auto">
          <a:xfrm>
            <a:off x="5311280" y="3056747"/>
            <a:ext cx="635495"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Wage ($)</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47" name="Freeform 132"/>
          <p:cNvSpPr>
            <a:spLocks/>
          </p:cNvSpPr>
          <p:nvPr/>
        </p:nvSpPr>
        <p:spPr bwMode="auto">
          <a:xfrm>
            <a:off x="5857875" y="3690763"/>
            <a:ext cx="1158875" cy="422275"/>
          </a:xfrm>
          <a:custGeom>
            <a:avLst/>
            <a:gdLst>
              <a:gd name="T0" fmla="*/ 0 w 730"/>
              <a:gd name="T1" fmla="*/ 266 h 266"/>
              <a:gd name="T2" fmla="*/ 0 w 730"/>
              <a:gd name="T3" fmla="*/ 266 h 266"/>
              <a:gd name="T4" fmla="*/ 28 w 730"/>
              <a:gd name="T5" fmla="*/ 256 h 266"/>
              <a:gd name="T6" fmla="*/ 28 w 730"/>
              <a:gd name="T7" fmla="*/ 256 h 266"/>
              <a:gd name="T8" fmla="*/ 56 w 730"/>
              <a:gd name="T9" fmla="*/ 246 h 266"/>
              <a:gd name="T10" fmla="*/ 56 w 730"/>
              <a:gd name="T11" fmla="*/ 246 h 266"/>
              <a:gd name="T12" fmla="*/ 84 w 730"/>
              <a:gd name="T13" fmla="*/ 236 h 266"/>
              <a:gd name="T14" fmla="*/ 84 w 730"/>
              <a:gd name="T15" fmla="*/ 236 h 266"/>
              <a:gd name="T16" fmla="*/ 112 w 730"/>
              <a:gd name="T17" fmla="*/ 226 h 266"/>
              <a:gd name="T18" fmla="*/ 112 w 730"/>
              <a:gd name="T19" fmla="*/ 226 h 266"/>
              <a:gd name="T20" fmla="*/ 140 w 730"/>
              <a:gd name="T21" fmla="*/ 214 h 266"/>
              <a:gd name="T22" fmla="*/ 140 w 730"/>
              <a:gd name="T23" fmla="*/ 214 h 266"/>
              <a:gd name="T24" fmla="*/ 168 w 730"/>
              <a:gd name="T25" fmla="*/ 204 h 266"/>
              <a:gd name="T26" fmla="*/ 168 w 730"/>
              <a:gd name="T27" fmla="*/ 204 h 266"/>
              <a:gd name="T28" fmla="*/ 196 w 730"/>
              <a:gd name="T29" fmla="*/ 194 h 266"/>
              <a:gd name="T30" fmla="*/ 196 w 730"/>
              <a:gd name="T31" fmla="*/ 194 h 266"/>
              <a:gd name="T32" fmla="*/ 224 w 730"/>
              <a:gd name="T33" fmla="*/ 184 h 266"/>
              <a:gd name="T34" fmla="*/ 224 w 730"/>
              <a:gd name="T35" fmla="*/ 184 h 266"/>
              <a:gd name="T36" fmla="*/ 252 w 730"/>
              <a:gd name="T37" fmla="*/ 174 h 266"/>
              <a:gd name="T38" fmla="*/ 252 w 730"/>
              <a:gd name="T39" fmla="*/ 174 h 266"/>
              <a:gd name="T40" fmla="*/ 281 w 730"/>
              <a:gd name="T41" fmla="*/ 164 h 266"/>
              <a:gd name="T42" fmla="*/ 281 w 730"/>
              <a:gd name="T43" fmla="*/ 164 h 266"/>
              <a:gd name="T44" fmla="*/ 309 w 730"/>
              <a:gd name="T45" fmla="*/ 154 h 266"/>
              <a:gd name="T46" fmla="*/ 309 w 730"/>
              <a:gd name="T47" fmla="*/ 154 h 266"/>
              <a:gd name="T48" fmla="*/ 337 w 730"/>
              <a:gd name="T49" fmla="*/ 144 h 266"/>
              <a:gd name="T50" fmla="*/ 337 w 730"/>
              <a:gd name="T51" fmla="*/ 144 h 266"/>
              <a:gd name="T52" fmla="*/ 365 w 730"/>
              <a:gd name="T53" fmla="*/ 132 h 266"/>
              <a:gd name="T54" fmla="*/ 365 w 730"/>
              <a:gd name="T55" fmla="*/ 132 h 266"/>
              <a:gd name="T56" fmla="*/ 393 w 730"/>
              <a:gd name="T57" fmla="*/ 122 h 266"/>
              <a:gd name="T58" fmla="*/ 393 w 730"/>
              <a:gd name="T59" fmla="*/ 122 h 266"/>
              <a:gd name="T60" fmla="*/ 421 w 730"/>
              <a:gd name="T61" fmla="*/ 112 h 266"/>
              <a:gd name="T62" fmla="*/ 421 w 730"/>
              <a:gd name="T63" fmla="*/ 112 h 266"/>
              <a:gd name="T64" fmla="*/ 449 w 730"/>
              <a:gd name="T65" fmla="*/ 102 h 266"/>
              <a:gd name="T66" fmla="*/ 449 w 730"/>
              <a:gd name="T67" fmla="*/ 102 h 266"/>
              <a:gd name="T68" fmla="*/ 477 w 730"/>
              <a:gd name="T69" fmla="*/ 92 h 266"/>
              <a:gd name="T70" fmla="*/ 477 w 730"/>
              <a:gd name="T71" fmla="*/ 92 h 266"/>
              <a:gd name="T72" fmla="*/ 505 w 730"/>
              <a:gd name="T73" fmla="*/ 82 h 266"/>
              <a:gd name="T74" fmla="*/ 505 w 730"/>
              <a:gd name="T75" fmla="*/ 82 h 266"/>
              <a:gd name="T76" fmla="*/ 533 w 730"/>
              <a:gd name="T77" fmla="*/ 72 h 266"/>
              <a:gd name="T78" fmla="*/ 533 w 730"/>
              <a:gd name="T79" fmla="*/ 72 h 266"/>
              <a:gd name="T80" fmla="*/ 561 w 730"/>
              <a:gd name="T81" fmla="*/ 62 h 266"/>
              <a:gd name="T82" fmla="*/ 561 w 730"/>
              <a:gd name="T83" fmla="*/ 62 h 266"/>
              <a:gd name="T84" fmla="*/ 589 w 730"/>
              <a:gd name="T85" fmla="*/ 52 h 266"/>
              <a:gd name="T86" fmla="*/ 589 w 730"/>
              <a:gd name="T87" fmla="*/ 52 h 266"/>
              <a:gd name="T88" fmla="*/ 617 w 730"/>
              <a:gd name="T89" fmla="*/ 40 h 266"/>
              <a:gd name="T90" fmla="*/ 617 w 730"/>
              <a:gd name="T91" fmla="*/ 40 h 266"/>
              <a:gd name="T92" fmla="*/ 646 w 730"/>
              <a:gd name="T93" fmla="*/ 30 h 266"/>
              <a:gd name="T94" fmla="*/ 646 w 730"/>
              <a:gd name="T95" fmla="*/ 30 h 266"/>
              <a:gd name="T96" fmla="*/ 674 w 730"/>
              <a:gd name="T97" fmla="*/ 20 h 266"/>
              <a:gd name="T98" fmla="*/ 674 w 730"/>
              <a:gd name="T99" fmla="*/ 20 h 266"/>
              <a:gd name="T100" fmla="*/ 702 w 730"/>
              <a:gd name="T101" fmla="*/ 10 h 266"/>
              <a:gd name="T102" fmla="*/ 702 w 730"/>
              <a:gd name="T103" fmla="*/ 10 h 266"/>
              <a:gd name="T104" fmla="*/ 730 w 730"/>
              <a:gd name="T105"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30" h="266">
                <a:moveTo>
                  <a:pt x="0" y="266"/>
                </a:moveTo>
                <a:lnTo>
                  <a:pt x="0" y="266"/>
                </a:lnTo>
                <a:lnTo>
                  <a:pt x="28" y="256"/>
                </a:lnTo>
                <a:lnTo>
                  <a:pt x="28" y="256"/>
                </a:lnTo>
                <a:lnTo>
                  <a:pt x="56" y="246"/>
                </a:lnTo>
                <a:lnTo>
                  <a:pt x="56" y="246"/>
                </a:lnTo>
                <a:lnTo>
                  <a:pt x="84" y="236"/>
                </a:lnTo>
                <a:lnTo>
                  <a:pt x="84" y="236"/>
                </a:lnTo>
                <a:lnTo>
                  <a:pt x="112" y="226"/>
                </a:lnTo>
                <a:lnTo>
                  <a:pt x="112" y="226"/>
                </a:lnTo>
                <a:lnTo>
                  <a:pt x="140" y="214"/>
                </a:lnTo>
                <a:lnTo>
                  <a:pt x="140" y="214"/>
                </a:lnTo>
                <a:lnTo>
                  <a:pt x="168" y="204"/>
                </a:lnTo>
                <a:lnTo>
                  <a:pt x="168" y="204"/>
                </a:lnTo>
                <a:lnTo>
                  <a:pt x="196" y="194"/>
                </a:lnTo>
                <a:lnTo>
                  <a:pt x="196" y="194"/>
                </a:lnTo>
                <a:lnTo>
                  <a:pt x="224" y="184"/>
                </a:lnTo>
                <a:lnTo>
                  <a:pt x="224" y="184"/>
                </a:lnTo>
                <a:lnTo>
                  <a:pt x="252" y="174"/>
                </a:lnTo>
                <a:lnTo>
                  <a:pt x="252" y="174"/>
                </a:lnTo>
                <a:lnTo>
                  <a:pt x="281" y="164"/>
                </a:lnTo>
                <a:lnTo>
                  <a:pt x="281" y="164"/>
                </a:lnTo>
                <a:lnTo>
                  <a:pt x="309" y="154"/>
                </a:lnTo>
                <a:lnTo>
                  <a:pt x="309" y="154"/>
                </a:lnTo>
                <a:lnTo>
                  <a:pt x="337" y="144"/>
                </a:lnTo>
                <a:lnTo>
                  <a:pt x="337" y="144"/>
                </a:lnTo>
                <a:lnTo>
                  <a:pt x="365" y="132"/>
                </a:lnTo>
                <a:lnTo>
                  <a:pt x="365" y="132"/>
                </a:lnTo>
                <a:lnTo>
                  <a:pt x="393" y="122"/>
                </a:lnTo>
                <a:lnTo>
                  <a:pt x="393" y="122"/>
                </a:lnTo>
                <a:lnTo>
                  <a:pt x="421" y="112"/>
                </a:lnTo>
                <a:lnTo>
                  <a:pt x="421" y="112"/>
                </a:lnTo>
                <a:lnTo>
                  <a:pt x="449" y="102"/>
                </a:lnTo>
                <a:lnTo>
                  <a:pt x="449" y="102"/>
                </a:lnTo>
                <a:lnTo>
                  <a:pt x="477" y="92"/>
                </a:lnTo>
                <a:lnTo>
                  <a:pt x="477" y="92"/>
                </a:lnTo>
                <a:lnTo>
                  <a:pt x="505" y="82"/>
                </a:lnTo>
                <a:lnTo>
                  <a:pt x="505" y="82"/>
                </a:lnTo>
                <a:lnTo>
                  <a:pt x="533" y="72"/>
                </a:lnTo>
                <a:lnTo>
                  <a:pt x="533" y="72"/>
                </a:lnTo>
                <a:lnTo>
                  <a:pt x="561" y="62"/>
                </a:lnTo>
                <a:lnTo>
                  <a:pt x="561" y="62"/>
                </a:lnTo>
                <a:lnTo>
                  <a:pt x="589" y="52"/>
                </a:lnTo>
                <a:lnTo>
                  <a:pt x="589" y="52"/>
                </a:lnTo>
                <a:lnTo>
                  <a:pt x="617" y="40"/>
                </a:lnTo>
                <a:lnTo>
                  <a:pt x="617" y="40"/>
                </a:lnTo>
                <a:lnTo>
                  <a:pt x="646" y="30"/>
                </a:lnTo>
                <a:lnTo>
                  <a:pt x="646" y="30"/>
                </a:lnTo>
                <a:lnTo>
                  <a:pt x="674" y="20"/>
                </a:lnTo>
                <a:lnTo>
                  <a:pt x="674" y="20"/>
                </a:lnTo>
                <a:lnTo>
                  <a:pt x="702" y="10"/>
                </a:lnTo>
                <a:lnTo>
                  <a:pt x="702" y="10"/>
                </a:lnTo>
                <a:lnTo>
                  <a:pt x="730" y="0"/>
                </a:lnTo>
              </a:path>
            </a:pathLst>
          </a:custGeom>
          <a:noFill/>
          <a:ln w="38100">
            <a:solidFill>
              <a:srgbClr val="94B3C6"/>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8" name="Rectangle 165"/>
          <p:cNvSpPr>
            <a:spLocks noChangeArrowheads="1"/>
          </p:cNvSpPr>
          <p:nvPr/>
        </p:nvSpPr>
        <p:spPr bwMode="auto">
          <a:xfrm>
            <a:off x="7085012" y="3549931"/>
            <a:ext cx="10259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49" name="Rectangle 166"/>
          <p:cNvSpPr>
            <a:spLocks noChangeArrowheads="1"/>
          </p:cNvSpPr>
          <p:nvPr/>
        </p:nvSpPr>
        <p:spPr bwMode="auto">
          <a:xfrm>
            <a:off x="7179497" y="3600095"/>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2</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50" name="Line 283"/>
          <p:cNvSpPr>
            <a:spLocks noChangeShapeType="1"/>
          </p:cNvSpPr>
          <p:nvPr/>
        </p:nvSpPr>
        <p:spPr bwMode="auto">
          <a:xfrm>
            <a:off x="7004049" y="3803931"/>
            <a:ext cx="417513" cy="0"/>
          </a:xfrm>
          <a:prstGeom prst="line">
            <a:avLst/>
          </a:prstGeom>
          <a:noFill/>
          <a:ln w="127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1" name="Freeform 284"/>
          <p:cNvSpPr>
            <a:spLocks/>
          </p:cNvSpPr>
          <p:nvPr/>
        </p:nvSpPr>
        <p:spPr bwMode="auto">
          <a:xfrm>
            <a:off x="6915150" y="3769006"/>
            <a:ext cx="122238" cy="69850"/>
          </a:xfrm>
          <a:custGeom>
            <a:avLst/>
            <a:gdLst>
              <a:gd name="T0" fmla="*/ 0 w 77"/>
              <a:gd name="T1" fmla="*/ 22 h 44"/>
              <a:gd name="T2" fmla="*/ 77 w 77"/>
              <a:gd name="T3" fmla="*/ 44 h 44"/>
              <a:gd name="T4" fmla="*/ 77 w 77"/>
              <a:gd name="T5" fmla="*/ 44 h 44"/>
              <a:gd name="T6" fmla="*/ 74 w 77"/>
              <a:gd name="T7" fmla="*/ 40 h 44"/>
              <a:gd name="T8" fmla="*/ 69 w 77"/>
              <a:gd name="T9" fmla="*/ 30 h 44"/>
              <a:gd name="T10" fmla="*/ 69 w 77"/>
              <a:gd name="T11" fmla="*/ 24 h 44"/>
              <a:gd name="T12" fmla="*/ 69 w 77"/>
              <a:gd name="T13" fmla="*/ 16 h 44"/>
              <a:gd name="T14" fmla="*/ 72 w 77"/>
              <a:gd name="T15" fmla="*/ 8 h 44"/>
              <a:gd name="T16" fmla="*/ 77 w 77"/>
              <a:gd name="T17" fmla="*/ 0 h 44"/>
              <a:gd name="T18" fmla="*/ 0 w 77"/>
              <a:gd name="T19" fmla="*/ 2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7" h="44">
                <a:moveTo>
                  <a:pt x="0" y="22"/>
                </a:moveTo>
                <a:lnTo>
                  <a:pt x="77" y="44"/>
                </a:lnTo>
                <a:lnTo>
                  <a:pt x="77" y="44"/>
                </a:lnTo>
                <a:lnTo>
                  <a:pt x="74" y="40"/>
                </a:lnTo>
                <a:lnTo>
                  <a:pt x="69" y="30"/>
                </a:lnTo>
                <a:lnTo>
                  <a:pt x="69" y="24"/>
                </a:lnTo>
                <a:lnTo>
                  <a:pt x="69" y="16"/>
                </a:lnTo>
                <a:lnTo>
                  <a:pt x="72" y="8"/>
                </a:lnTo>
                <a:lnTo>
                  <a:pt x="77" y="0"/>
                </a:lnTo>
                <a:lnTo>
                  <a:pt x="0" y="2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52" name="Freeform 134"/>
          <p:cNvSpPr>
            <a:spLocks/>
          </p:cNvSpPr>
          <p:nvPr/>
        </p:nvSpPr>
        <p:spPr bwMode="auto">
          <a:xfrm>
            <a:off x="6494462" y="3843163"/>
            <a:ext cx="63500" cy="50800"/>
          </a:xfrm>
          <a:custGeom>
            <a:avLst/>
            <a:gdLst>
              <a:gd name="T0" fmla="*/ 40 w 40"/>
              <a:gd name="T1" fmla="*/ 16 h 32"/>
              <a:gd name="T2" fmla="*/ 40 w 40"/>
              <a:gd name="T3" fmla="*/ 16 h 32"/>
              <a:gd name="T4" fmla="*/ 38 w 40"/>
              <a:gd name="T5" fmla="*/ 22 h 32"/>
              <a:gd name="T6" fmla="*/ 35 w 40"/>
              <a:gd name="T7" fmla="*/ 28 h 32"/>
              <a:gd name="T8" fmla="*/ 28 w 40"/>
              <a:gd name="T9" fmla="*/ 32 h 32"/>
              <a:gd name="T10" fmla="*/ 20 w 40"/>
              <a:gd name="T11" fmla="*/ 32 h 32"/>
              <a:gd name="T12" fmla="*/ 20 w 40"/>
              <a:gd name="T13" fmla="*/ 32 h 32"/>
              <a:gd name="T14" fmla="*/ 12 w 40"/>
              <a:gd name="T15" fmla="*/ 32 h 32"/>
              <a:gd name="T16" fmla="*/ 5 w 40"/>
              <a:gd name="T17" fmla="*/ 28 h 32"/>
              <a:gd name="T18" fmla="*/ 2 w 40"/>
              <a:gd name="T19" fmla="*/ 22 h 32"/>
              <a:gd name="T20" fmla="*/ 0 w 40"/>
              <a:gd name="T21" fmla="*/ 16 h 32"/>
              <a:gd name="T22" fmla="*/ 0 w 40"/>
              <a:gd name="T23" fmla="*/ 16 h 32"/>
              <a:gd name="T24" fmla="*/ 2 w 40"/>
              <a:gd name="T25" fmla="*/ 10 h 32"/>
              <a:gd name="T26" fmla="*/ 5 w 40"/>
              <a:gd name="T27" fmla="*/ 4 h 32"/>
              <a:gd name="T28" fmla="*/ 12 w 40"/>
              <a:gd name="T29" fmla="*/ 2 h 32"/>
              <a:gd name="T30" fmla="*/ 20 w 40"/>
              <a:gd name="T31" fmla="*/ 0 h 32"/>
              <a:gd name="T32" fmla="*/ 20 w 40"/>
              <a:gd name="T33" fmla="*/ 0 h 32"/>
              <a:gd name="T34" fmla="*/ 28 w 40"/>
              <a:gd name="T35" fmla="*/ 2 h 32"/>
              <a:gd name="T36" fmla="*/ 35 w 40"/>
              <a:gd name="T37" fmla="*/ 4 h 32"/>
              <a:gd name="T38" fmla="*/ 38 w 40"/>
              <a:gd name="T39" fmla="*/ 10 h 32"/>
              <a:gd name="T40" fmla="*/ 40 w 40"/>
              <a:gd name="T41" fmla="*/ 16 h 32"/>
              <a:gd name="T42" fmla="*/ 40 w 40"/>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32">
                <a:moveTo>
                  <a:pt x="40" y="16"/>
                </a:moveTo>
                <a:lnTo>
                  <a:pt x="40" y="16"/>
                </a:lnTo>
                <a:lnTo>
                  <a:pt x="38" y="22"/>
                </a:lnTo>
                <a:lnTo>
                  <a:pt x="35" y="28"/>
                </a:lnTo>
                <a:lnTo>
                  <a:pt x="28" y="32"/>
                </a:lnTo>
                <a:lnTo>
                  <a:pt x="20" y="32"/>
                </a:lnTo>
                <a:lnTo>
                  <a:pt x="20" y="32"/>
                </a:lnTo>
                <a:lnTo>
                  <a:pt x="12" y="32"/>
                </a:lnTo>
                <a:lnTo>
                  <a:pt x="5" y="28"/>
                </a:lnTo>
                <a:lnTo>
                  <a:pt x="2" y="22"/>
                </a:lnTo>
                <a:lnTo>
                  <a:pt x="0" y="16"/>
                </a:lnTo>
                <a:lnTo>
                  <a:pt x="0" y="16"/>
                </a:lnTo>
                <a:lnTo>
                  <a:pt x="2" y="10"/>
                </a:lnTo>
                <a:lnTo>
                  <a:pt x="5" y="4"/>
                </a:lnTo>
                <a:lnTo>
                  <a:pt x="12" y="2"/>
                </a:lnTo>
                <a:lnTo>
                  <a:pt x="20" y="0"/>
                </a:lnTo>
                <a:lnTo>
                  <a:pt x="20" y="0"/>
                </a:lnTo>
                <a:lnTo>
                  <a:pt x="28" y="2"/>
                </a:lnTo>
                <a:lnTo>
                  <a:pt x="35" y="4"/>
                </a:lnTo>
                <a:lnTo>
                  <a:pt x="38" y="10"/>
                </a:lnTo>
                <a:lnTo>
                  <a:pt x="40" y="16"/>
                </a:lnTo>
                <a:lnTo>
                  <a:pt x="40"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53" name="Freeform 135"/>
          <p:cNvSpPr>
            <a:spLocks/>
          </p:cNvSpPr>
          <p:nvPr/>
        </p:nvSpPr>
        <p:spPr bwMode="auto">
          <a:xfrm>
            <a:off x="6894512" y="4062238"/>
            <a:ext cx="65088" cy="50800"/>
          </a:xfrm>
          <a:custGeom>
            <a:avLst/>
            <a:gdLst>
              <a:gd name="T0" fmla="*/ 41 w 41"/>
              <a:gd name="T1" fmla="*/ 16 h 32"/>
              <a:gd name="T2" fmla="*/ 41 w 41"/>
              <a:gd name="T3" fmla="*/ 16 h 32"/>
              <a:gd name="T4" fmla="*/ 39 w 41"/>
              <a:gd name="T5" fmla="*/ 22 h 32"/>
              <a:gd name="T6" fmla="*/ 36 w 41"/>
              <a:gd name="T7" fmla="*/ 28 h 32"/>
              <a:gd name="T8" fmla="*/ 28 w 41"/>
              <a:gd name="T9" fmla="*/ 32 h 32"/>
              <a:gd name="T10" fmla="*/ 21 w 41"/>
              <a:gd name="T11" fmla="*/ 32 h 32"/>
              <a:gd name="T12" fmla="*/ 21 w 41"/>
              <a:gd name="T13" fmla="*/ 32 h 32"/>
              <a:gd name="T14" fmla="*/ 13 w 41"/>
              <a:gd name="T15" fmla="*/ 32 h 32"/>
              <a:gd name="T16" fmla="*/ 5 w 41"/>
              <a:gd name="T17" fmla="*/ 28 h 32"/>
              <a:gd name="T18" fmla="*/ 3 w 41"/>
              <a:gd name="T19" fmla="*/ 22 h 32"/>
              <a:gd name="T20" fmla="*/ 0 w 41"/>
              <a:gd name="T21" fmla="*/ 16 h 32"/>
              <a:gd name="T22" fmla="*/ 0 w 41"/>
              <a:gd name="T23" fmla="*/ 16 h 32"/>
              <a:gd name="T24" fmla="*/ 3 w 41"/>
              <a:gd name="T25" fmla="*/ 10 h 32"/>
              <a:gd name="T26" fmla="*/ 5 w 41"/>
              <a:gd name="T27" fmla="*/ 6 h 32"/>
              <a:gd name="T28" fmla="*/ 13 w 41"/>
              <a:gd name="T29" fmla="*/ 2 h 32"/>
              <a:gd name="T30" fmla="*/ 21 w 41"/>
              <a:gd name="T31" fmla="*/ 0 h 32"/>
              <a:gd name="T32" fmla="*/ 21 w 41"/>
              <a:gd name="T33" fmla="*/ 0 h 32"/>
              <a:gd name="T34" fmla="*/ 28 w 41"/>
              <a:gd name="T35" fmla="*/ 2 h 32"/>
              <a:gd name="T36" fmla="*/ 36 w 41"/>
              <a:gd name="T37" fmla="*/ 6 h 32"/>
              <a:gd name="T38" fmla="*/ 39 w 41"/>
              <a:gd name="T39" fmla="*/ 10 h 32"/>
              <a:gd name="T40" fmla="*/ 41 w 41"/>
              <a:gd name="T41" fmla="*/ 16 h 32"/>
              <a:gd name="T42" fmla="*/ 41 w 41"/>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1" h="32">
                <a:moveTo>
                  <a:pt x="41" y="16"/>
                </a:moveTo>
                <a:lnTo>
                  <a:pt x="41" y="16"/>
                </a:lnTo>
                <a:lnTo>
                  <a:pt x="39" y="22"/>
                </a:lnTo>
                <a:lnTo>
                  <a:pt x="36" y="28"/>
                </a:lnTo>
                <a:lnTo>
                  <a:pt x="28" y="32"/>
                </a:lnTo>
                <a:lnTo>
                  <a:pt x="21" y="32"/>
                </a:lnTo>
                <a:lnTo>
                  <a:pt x="21" y="32"/>
                </a:lnTo>
                <a:lnTo>
                  <a:pt x="13" y="32"/>
                </a:lnTo>
                <a:lnTo>
                  <a:pt x="5" y="28"/>
                </a:lnTo>
                <a:lnTo>
                  <a:pt x="3" y="22"/>
                </a:lnTo>
                <a:lnTo>
                  <a:pt x="0" y="16"/>
                </a:lnTo>
                <a:lnTo>
                  <a:pt x="0" y="16"/>
                </a:lnTo>
                <a:lnTo>
                  <a:pt x="3" y="10"/>
                </a:lnTo>
                <a:lnTo>
                  <a:pt x="5" y="6"/>
                </a:lnTo>
                <a:lnTo>
                  <a:pt x="13" y="2"/>
                </a:lnTo>
                <a:lnTo>
                  <a:pt x="21" y="0"/>
                </a:lnTo>
                <a:lnTo>
                  <a:pt x="21" y="0"/>
                </a:lnTo>
                <a:lnTo>
                  <a:pt x="28" y="2"/>
                </a:lnTo>
                <a:lnTo>
                  <a:pt x="36" y="6"/>
                </a:lnTo>
                <a:lnTo>
                  <a:pt x="39" y="10"/>
                </a:lnTo>
                <a:lnTo>
                  <a:pt x="41" y="16"/>
                </a:lnTo>
                <a:lnTo>
                  <a:pt x="41"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54" name="Line 157"/>
          <p:cNvSpPr>
            <a:spLocks noChangeShapeType="1"/>
          </p:cNvSpPr>
          <p:nvPr/>
        </p:nvSpPr>
        <p:spPr bwMode="auto">
          <a:xfrm>
            <a:off x="5816600" y="3865388"/>
            <a:ext cx="8096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5" name="Line 158"/>
          <p:cNvSpPr>
            <a:spLocks noChangeShapeType="1"/>
          </p:cNvSpPr>
          <p:nvPr/>
        </p:nvSpPr>
        <p:spPr bwMode="auto">
          <a:xfrm>
            <a:off x="5946775" y="3865388"/>
            <a:ext cx="8096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6" name="Line 159"/>
          <p:cNvSpPr>
            <a:spLocks noChangeShapeType="1"/>
          </p:cNvSpPr>
          <p:nvPr/>
        </p:nvSpPr>
        <p:spPr bwMode="auto">
          <a:xfrm>
            <a:off x="6076950" y="3865388"/>
            <a:ext cx="8096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7" name="Line 160"/>
          <p:cNvSpPr>
            <a:spLocks noChangeShapeType="1"/>
          </p:cNvSpPr>
          <p:nvPr/>
        </p:nvSpPr>
        <p:spPr bwMode="auto">
          <a:xfrm>
            <a:off x="6205537" y="3865388"/>
            <a:ext cx="8096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8" name="Line 161"/>
          <p:cNvSpPr>
            <a:spLocks noChangeShapeType="1"/>
          </p:cNvSpPr>
          <p:nvPr/>
        </p:nvSpPr>
        <p:spPr bwMode="auto">
          <a:xfrm>
            <a:off x="6335712" y="3865388"/>
            <a:ext cx="8096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9" name="Line 251"/>
          <p:cNvSpPr>
            <a:spLocks noChangeShapeType="1"/>
          </p:cNvSpPr>
          <p:nvPr/>
        </p:nvSpPr>
        <p:spPr bwMode="auto">
          <a:xfrm>
            <a:off x="5808662" y="4087638"/>
            <a:ext cx="8096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0" name="Line 252"/>
          <p:cNvSpPr>
            <a:spLocks noChangeShapeType="1"/>
          </p:cNvSpPr>
          <p:nvPr/>
        </p:nvSpPr>
        <p:spPr bwMode="auto">
          <a:xfrm>
            <a:off x="5938837" y="4087638"/>
            <a:ext cx="8096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1" name="Line 253"/>
          <p:cNvSpPr>
            <a:spLocks noChangeShapeType="1"/>
          </p:cNvSpPr>
          <p:nvPr/>
        </p:nvSpPr>
        <p:spPr bwMode="auto">
          <a:xfrm>
            <a:off x="6069012" y="4087638"/>
            <a:ext cx="8096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2" name="Line 254"/>
          <p:cNvSpPr>
            <a:spLocks noChangeShapeType="1"/>
          </p:cNvSpPr>
          <p:nvPr/>
        </p:nvSpPr>
        <p:spPr bwMode="auto">
          <a:xfrm>
            <a:off x="6197599" y="4087638"/>
            <a:ext cx="8096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3" name="Line 255"/>
          <p:cNvSpPr>
            <a:spLocks noChangeShapeType="1"/>
          </p:cNvSpPr>
          <p:nvPr/>
        </p:nvSpPr>
        <p:spPr bwMode="auto">
          <a:xfrm>
            <a:off x="6327774" y="4087638"/>
            <a:ext cx="8096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4" name="Line 256"/>
          <p:cNvSpPr>
            <a:spLocks noChangeShapeType="1"/>
          </p:cNvSpPr>
          <p:nvPr/>
        </p:nvSpPr>
        <p:spPr bwMode="auto">
          <a:xfrm>
            <a:off x="6457949" y="4087638"/>
            <a:ext cx="8096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5" name="Line 257"/>
          <p:cNvSpPr>
            <a:spLocks noChangeShapeType="1"/>
          </p:cNvSpPr>
          <p:nvPr/>
        </p:nvSpPr>
        <p:spPr bwMode="auto">
          <a:xfrm>
            <a:off x="6586537" y="4087638"/>
            <a:ext cx="8096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6" name="Line 258"/>
          <p:cNvSpPr>
            <a:spLocks noChangeShapeType="1"/>
          </p:cNvSpPr>
          <p:nvPr/>
        </p:nvSpPr>
        <p:spPr bwMode="auto">
          <a:xfrm>
            <a:off x="6716712" y="4087638"/>
            <a:ext cx="8096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7" name="Line 259"/>
          <p:cNvSpPr>
            <a:spLocks noChangeShapeType="1"/>
          </p:cNvSpPr>
          <p:nvPr/>
        </p:nvSpPr>
        <p:spPr bwMode="auto">
          <a:xfrm>
            <a:off x="6846887" y="4087638"/>
            <a:ext cx="6826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8" name="Line 260"/>
          <p:cNvSpPr>
            <a:spLocks noChangeShapeType="1"/>
          </p:cNvSpPr>
          <p:nvPr/>
        </p:nvSpPr>
        <p:spPr bwMode="auto">
          <a:xfrm flipV="1">
            <a:off x="6931024" y="4836938"/>
            <a:ext cx="0" cy="635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9" name="Line 261"/>
          <p:cNvSpPr>
            <a:spLocks noChangeShapeType="1"/>
          </p:cNvSpPr>
          <p:nvPr/>
        </p:nvSpPr>
        <p:spPr bwMode="auto">
          <a:xfrm flipV="1">
            <a:off x="6931024" y="4735338"/>
            <a:ext cx="0" cy="635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0" name="Line 262"/>
          <p:cNvSpPr>
            <a:spLocks noChangeShapeType="1"/>
          </p:cNvSpPr>
          <p:nvPr/>
        </p:nvSpPr>
        <p:spPr bwMode="auto">
          <a:xfrm flipV="1">
            <a:off x="6931024" y="4633738"/>
            <a:ext cx="0" cy="635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1" name="Line 263"/>
          <p:cNvSpPr>
            <a:spLocks noChangeShapeType="1"/>
          </p:cNvSpPr>
          <p:nvPr/>
        </p:nvSpPr>
        <p:spPr bwMode="auto">
          <a:xfrm flipV="1">
            <a:off x="6931024" y="4532138"/>
            <a:ext cx="0" cy="635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2" name="Line 264"/>
          <p:cNvSpPr>
            <a:spLocks noChangeShapeType="1"/>
          </p:cNvSpPr>
          <p:nvPr/>
        </p:nvSpPr>
        <p:spPr bwMode="auto">
          <a:xfrm flipV="1">
            <a:off x="6931024" y="4430538"/>
            <a:ext cx="0" cy="635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3" name="Line 265"/>
          <p:cNvSpPr>
            <a:spLocks noChangeShapeType="1"/>
          </p:cNvSpPr>
          <p:nvPr/>
        </p:nvSpPr>
        <p:spPr bwMode="auto">
          <a:xfrm flipV="1">
            <a:off x="6931024" y="4328938"/>
            <a:ext cx="0" cy="635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4" name="Line 266"/>
          <p:cNvSpPr>
            <a:spLocks noChangeShapeType="1"/>
          </p:cNvSpPr>
          <p:nvPr/>
        </p:nvSpPr>
        <p:spPr bwMode="auto">
          <a:xfrm flipV="1">
            <a:off x="6931024" y="4227338"/>
            <a:ext cx="0" cy="635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5" name="Line 267"/>
          <p:cNvSpPr>
            <a:spLocks noChangeShapeType="1"/>
          </p:cNvSpPr>
          <p:nvPr/>
        </p:nvSpPr>
        <p:spPr bwMode="auto">
          <a:xfrm flipV="1">
            <a:off x="6931024" y="4125738"/>
            <a:ext cx="0" cy="635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6" name="Line 268"/>
          <p:cNvSpPr>
            <a:spLocks noChangeShapeType="1"/>
          </p:cNvSpPr>
          <p:nvPr/>
        </p:nvSpPr>
        <p:spPr bwMode="auto">
          <a:xfrm flipV="1">
            <a:off x="6521449" y="4836938"/>
            <a:ext cx="0" cy="635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7" name="Line 269"/>
          <p:cNvSpPr>
            <a:spLocks noChangeShapeType="1"/>
          </p:cNvSpPr>
          <p:nvPr/>
        </p:nvSpPr>
        <p:spPr bwMode="auto">
          <a:xfrm flipV="1">
            <a:off x="6521449" y="4735338"/>
            <a:ext cx="0" cy="635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8" name="Line 270"/>
          <p:cNvSpPr>
            <a:spLocks noChangeShapeType="1"/>
          </p:cNvSpPr>
          <p:nvPr/>
        </p:nvSpPr>
        <p:spPr bwMode="auto">
          <a:xfrm flipV="1">
            <a:off x="6521449" y="4633738"/>
            <a:ext cx="0" cy="635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9" name="Line 271"/>
          <p:cNvSpPr>
            <a:spLocks noChangeShapeType="1"/>
          </p:cNvSpPr>
          <p:nvPr/>
        </p:nvSpPr>
        <p:spPr bwMode="auto">
          <a:xfrm flipV="1">
            <a:off x="6521449" y="4532138"/>
            <a:ext cx="0" cy="635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0" name="Line 272"/>
          <p:cNvSpPr>
            <a:spLocks noChangeShapeType="1"/>
          </p:cNvSpPr>
          <p:nvPr/>
        </p:nvSpPr>
        <p:spPr bwMode="auto">
          <a:xfrm flipV="1">
            <a:off x="6521449" y="4430538"/>
            <a:ext cx="0" cy="635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1" name="Line 273"/>
          <p:cNvSpPr>
            <a:spLocks noChangeShapeType="1"/>
          </p:cNvSpPr>
          <p:nvPr/>
        </p:nvSpPr>
        <p:spPr bwMode="auto">
          <a:xfrm flipV="1">
            <a:off x="6521449" y="4328938"/>
            <a:ext cx="0" cy="635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2" name="Line 274"/>
          <p:cNvSpPr>
            <a:spLocks noChangeShapeType="1"/>
          </p:cNvSpPr>
          <p:nvPr/>
        </p:nvSpPr>
        <p:spPr bwMode="auto">
          <a:xfrm flipV="1">
            <a:off x="6521449" y="4227338"/>
            <a:ext cx="0" cy="635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3" name="Line 275"/>
          <p:cNvSpPr>
            <a:spLocks noChangeShapeType="1"/>
          </p:cNvSpPr>
          <p:nvPr/>
        </p:nvSpPr>
        <p:spPr bwMode="auto">
          <a:xfrm flipV="1">
            <a:off x="6521449" y="4125738"/>
            <a:ext cx="0" cy="635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4" name="Line 276"/>
          <p:cNvSpPr>
            <a:spLocks noChangeShapeType="1"/>
          </p:cNvSpPr>
          <p:nvPr/>
        </p:nvSpPr>
        <p:spPr bwMode="auto">
          <a:xfrm flipV="1">
            <a:off x="6521449" y="4024138"/>
            <a:ext cx="0" cy="635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5" name="Line 277"/>
          <p:cNvSpPr>
            <a:spLocks noChangeShapeType="1"/>
          </p:cNvSpPr>
          <p:nvPr/>
        </p:nvSpPr>
        <p:spPr bwMode="auto">
          <a:xfrm flipV="1">
            <a:off x="6521449" y="3922538"/>
            <a:ext cx="0" cy="635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6" name="Rectangle 281"/>
          <p:cNvSpPr>
            <a:spLocks noChangeArrowheads="1"/>
          </p:cNvSpPr>
          <p:nvPr/>
        </p:nvSpPr>
        <p:spPr bwMode="auto">
          <a:xfrm>
            <a:off x="6494462" y="3671713"/>
            <a:ext cx="10259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E</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87" name="Rectangle 282"/>
          <p:cNvSpPr>
            <a:spLocks noChangeArrowheads="1"/>
          </p:cNvSpPr>
          <p:nvPr/>
        </p:nvSpPr>
        <p:spPr bwMode="auto">
          <a:xfrm>
            <a:off x="6579422" y="3721877"/>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2</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88" name="Rectangle 50"/>
          <p:cNvSpPr>
            <a:spLocks noChangeArrowheads="1"/>
          </p:cNvSpPr>
          <p:nvPr/>
        </p:nvSpPr>
        <p:spPr bwMode="auto">
          <a:xfrm>
            <a:off x="6422030" y="4960126"/>
            <a:ext cx="1699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80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89" name="Rectangle 52"/>
          <p:cNvSpPr>
            <a:spLocks noChangeArrowheads="1"/>
          </p:cNvSpPr>
          <p:nvPr/>
        </p:nvSpPr>
        <p:spPr bwMode="auto">
          <a:xfrm>
            <a:off x="6823668" y="4960126"/>
            <a:ext cx="25487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125</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90" name="Rectangle 242"/>
          <p:cNvSpPr>
            <a:spLocks noChangeArrowheads="1"/>
          </p:cNvSpPr>
          <p:nvPr/>
        </p:nvSpPr>
        <p:spPr bwMode="auto">
          <a:xfrm>
            <a:off x="6212163" y="5181365"/>
            <a:ext cx="193161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Farm workers (thousands)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91" name="Freeform 38"/>
          <p:cNvSpPr>
            <a:spLocks/>
          </p:cNvSpPr>
          <p:nvPr/>
        </p:nvSpPr>
        <p:spPr bwMode="auto">
          <a:xfrm>
            <a:off x="2967356" y="4436310"/>
            <a:ext cx="65088" cy="50800"/>
          </a:xfrm>
          <a:custGeom>
            <a:avLst/>
            <a:gdLst>
              <a:gd name="T0" fmla="*/ 41 w 41"/>
              <a:gd name="T1" fmla="*/ 16 h 32"/>
              <a:gd name="T2" fmla="*/ 41 w 41"/>
              <a:gd name="T3" fmla="*/ 16 h 32"/>
              <a:gd name="T4" fmla="*/ 39 w 41"/>
              <a:gd name="T5" fmla="*/ 22 h 32"/>
              <a:gd name="T6" fmla="*/ 33 w 41"/>
              <a:gd name="T7" fmla="*/ 26 h 32"/>
              <a:gd name="T8" fmla="*/ 28 w 41"/>
              <a:gd name="T9" fmla="*/ 30 h 32"/>
              <a:gd name="T10" fmla="*/ 21 w 41"/>
              <a:gd name="T11" fmla="*/ 32 h 32"/>
              <a:gd name="T12" fmla="*/ 21 w 41"/>
              <a:gd name="T13" fmla="*/ 32 h 32"/>
              <a:gd name="T14" fmla="*/ 13 w 41"/>
              <a:gd name="T15" fmla="*/ 30 h 32"/>
              <a:gd name="T16" fmla="*/ 5 w 41"/>
              <a:gd name="T17" fmla="*/ 26 h 32"/>
              <a:gd name="T18" fmla="*/ 0 w 41"/>
              <a:gd name="T19" fmla="*/ 22 h 32"/>
              <a:gd name="T20" fmla="*/ 0 w 41"/>
              <a:gd name="T21" fmla="*/ 16 h 32"/>
              <a:gd name="T22" fmla="*/ 0 w 41"/>
              <a:gd name="T23" fmla="*/ 16 h 32"/>
              <a:gd name="T24" fmla="*/ 0 w 41"/>
              <a:gd name="T25" fmla="*/ 8 h 32"/>
              <a:gd name="T26" fmla="*/ 5 w 41"/>
              <a:gd name="T27" fmla="*/ 4 h 32"/>
              <a:gd name="T28" fmla="*/ 13 w 41"/>
              <a:gd name="T29" fmla="*/ 0 h 32"/>
              <a:gd name="T30" fmla="*/ 21 w 41"/>
              <a:gd name="T31" fmla="*/ 0 h 32"/>
              <a:gd name="T32" fmla="*/ 21 w 41"/>
              <a:gd name="T33" fmla="*/ 0 h 32"/>
              <a:gd name="T34" fmla="*/ 28 w 41"/>
              <a:gd name="T35" fmla="*/ 0 h 32"/>
              <a:gd name="T36" fmla="*/ 33 w 41"/>
              <a:gd name="T37" fmla="*/ 4 h 32"/>
              <a:gd name="T38" fmla="*/ 39 w 41"/>
              <a:gd name="T39" fmla="*/ 8 h 32"/>
              <a:gd name="T40" fmla="*/ 41 w 41"/>
              <a:gd name="T41" fmla="*/ 16 h 32"/>
              <a:gd name="T42" fmla="*/ 41 w 41"/>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1" h="32">
                <a:moveTo>
                  <a:pt x="41" y="16"/>
                </a:moveTo>
                <a:lnTo>
                  <a:pt x="41" y="16"/>
                </a:lnTo>
                <a:lnTo>
                  <a:pt x="39" y="22"/>
                </a:lnTo>
                <a:lnTo>
                  <a:pt x="33" y="26"/>
                </a:lnTo>
                <a:lnTo>
                  <a:pt x="28" y="30"/>
                </a:lnTo>
                <a:lnTo>
                  <a:pt x="21" y="32"/>
                </a:lnTo>
                <a:lnTo>
                  <a:pt x="21" y="32"/>
                </a:lnTo>
                <a:lnTo>
                  <a:pt x="13" y="30"/>
                </a:lnTo>
                <a:lnTo>
                  <a:pt x="5" y="26"/>
                </a:lnTo>
                <a:lnTo>
                  <a:pt x="0" y="22"/>
                </a:lnTo>
                <a:lnTo>
                  <a:pt x="0" y="16"/>
                </a:lnTo>
                <a:lnTo>
                  <a:pt x="0" y="16"/>
                </a:lnTo>
                <a:lnTo>
                  <a:pt x="0" y="8"/>
                </a:lnTo>
                <a:lnTo>
                  <a:pt x="5" y="4"/>
                </a:lnTo>
                <a:lnTo>
                  <a:pt x="13" y="0"/>
                </a:lnTo>
                <a:lnTo>
                  <a:pt x="21" y="0"/>
                </a:lnTo>
                <a:lnTo>
                  <a:pt x="21" y="0"/>
                </a:lnTo>
                <a:lnTo>
                  <a:pt x="28" y="0"/>
                </a:lnTo>
                <a:lnTo>
                  <a:pt x="33" y="4"/>
                </a:lnTo>
                <a:lnTo>
                  <a:pt x="39" y="8"/>
                </a:lnTo>
                <a:lnTo>
                  <a:pt x="41" y="16"/>
                </a:lnTo>
                <a:lnTo>
                  <a:pt x="41"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92" name="Freeform 40"/>
          <p:cNvSpPr>
            <a:spLocks/>
          </p:cNvSpPr>
          <p:nvPr/>
        </p:nvSpPr>
        <p:spPr bwMode="auto">
          <a:xfrm>
            <a:off x="2664778" y="4257182"/>
            <a:ext cx="65088" cy="50800"/>
          </a:xfrm>
          <a:custGeom>
            <a:avLst/>
            <a:gdLst>
              <a:gd name="T0" fmla="*/ 41 w 41"/>
              <a:gd name="T1" fmla="*/ 16 h 32"/>
              <a:gd name="T2" fmla="*/ 41 w 41"/>
              <a:gd name="T3" fmla="*/ 16 h 32"/>
              <a:gd name="T4" fmla="*/ 38 w 41"/>
              <a:gd name="T5" fmla="*/ 22 h 32"/>
              <a:gd name="T6" fmla="*/ 36 w 41"/>
              <a:gd name="T7" fmla="*/ 28 h 32"/>
              <a:gd name="T8" fmla="*/ 28 w 41"/>
              <a:gd name="T9" fmla="*/ 32 h 32"/>
              <a:gd name="T10" fmla="*/ 20 w 41"/>
              <a:gd name="T11" fmla="*/ 32 h 32"/>
              <a:gd name="T12" fmla="*/ 20 w 41"/>
              <a:gd name="T13" fmla="*/ 32 h 32"/>
              <a:gd name="T14" fmla="*/ 13 w 41"/>
              <a:gd name="T15" fmla="*/ 32 h 32"/>
              <a:gd name="T16" fmla="*/ 5 w 41"/>
              <a:gd name="T17" fmla="*/ 28 h 32"/>
              <a:gd name="T18" fmla="*/ 0 w 41"/>
              <a:gd name="T19" fmla="*/ 22 h 32"/>
              <a:gd name="T20" fmla="*/ 0 w 41"/>
              <a:gd name="T21" fmla="*/ 16 h 32"/>
              <a:gd name="T22" fmla="*/ 0 w 41"/>
              <a:gd name="T23" fmla="*/ 16 h 32"/>
              <a:gd name="T24" fmla="*/ 0 w 41"/>
              <a:gd name="T25" fmla="*/ 10 h 32"/>
              <a:gd name="T26" fmla="*/ 5 w 41"/>
              <a:gd name="T27" fmla="*/ 6 h 32"/>
              <a:gd name="T28" fmla="*/ 13 w 41"/>
              <a:gd name="T29" fmla="*/ 2 h 32"/>
              <a:gd name="T30" fmla="*/ 20 w 41"/>
              <a:gd name="T31" fmla="*/ 0 h 32"/>
              <a:gd name="T32" fmla="*/ 20 w 41"/>
              <a:gd name="T33" fmla="*/ 0 h 32"/>
              <a:gd name="T34" fmla="*/ 28 w 41"/>
              <a:gd name="T35" fmla="*/ 2 h 32"/>
              <a:gd name="T36" fmla="*/ 36 w 41"/>
              <a:gd name="T37" fmla="*/ 6 h 32"/>
              <a:gd name="T38" fmla="*/ 38 w 41"/>
              <a:gd name="T39" fmla="*/ 10 h 32"/>
              <a:gd name="T40" fmla="*/ 41 w 41"/>
              <a:gd name="T41" fmla="*/ 16 h 32"/>
              <a:gd name="T42" fmla="*/ 41 w 41"/>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1" h="32">
                <a:moveTo>
                  <a:pt x="41" y="16"/>
                </a:moveTo>
                <a:lnTo>
                  <a:pt x="41" y="16"/>
                </a:lnTo>
                <a:lnTo>
                  <a:pt x="38" y="22"/>
                </a:lnTo>
                <a:lnTo>
                  <a:pt x="36" y="28"/>
                </a:lnTo>
                <a:lnTo>
                  <a:pt x="28" y="32"/>
                </a:lnTo>
                <a:lnTo>
                  <a:pt x="20" y="32"/>
                </a:lnTo>
                <a:lnTo>
                  <a:pt x="20" y="32"/>
                </a:lnTo>
                <a:lnTo>
                  <a:pt x="13" y="32"/>
                </a:lnTo>
                <a:lnTo>
                  <a:pt x="5" y="28"/>
                </a:lnTo>
                <a:lnTo>
                  <a:pt x="0" y="22"/>
                </a:lnTo>
                <a:lnTo>
                  <a:pt x="0" y="16"/>
                </a:lnTo>
                <a:lnTo>
                  <a:pt x="0" y="16"/>
                </a:lnTo>
                <a:lnTo>
                  <a:pt x="0" y="10"/>
                </a:lnTo>
                <a:lnTo>
                  <a:pt x="5" y="6"/>
                </a:lnTo>
                <a:lnTo>
                  <a:pt x="13" y="2"/>
                </a:lnTo>
                <a:lnTo>
                  <a:pt x="20" y="0"/>
                </a:lnTo>
                <a:lnTo>
                  <a:pt x="20" y="0"/>
                </a:lnTo>
                <a:lnTo>
                  <a:pt x="28" y="2"/>
                </a:lnTo>
                <a:lnTo>
                  <a:pt x="36" y="6"/>
                </a:lnTo>
                <a:lnTo>
                  <a:pt x="38" y="10"/>
                </a:lnTo>
                <a:lnTo>
                  <a:pt x="41" y="16"/>
                </a:lnTo>
                <a:lnTo>
                  <a:pt x="41"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93" name="Rectangle 89"/>
          <p:cNvSpPr>
            <a:spLocks noChangeArrowheads="1"/>
          </p:cNvSpPr>
          <p:nvPr/>
        </p:nvSpPr>
        <p:spPr bwMode="auto">
          <a:xfrm>
            <a:off x="3105093" y="4343400"/>
            <a:ext cx="10259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E</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94" name="Rectangle 90"/>
          <p:cNvSpPr>
            <a:spLocks noChangeArrowheads="1"/>
          </p:cNvSpPr>
          <p:nvPr/>
        </p:nvSpPr>
        <p:spPr bwMode="auto">
          <a:xfrm>
            <a:off x="3191640" y="4393564"/>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2</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95" name="Line 91"/>
          <p:cNvSpPr>
            <a:spLocks noChangeShapeType="1"/>
          </p:cNvSpPr>
          <p:nvPr/>
        </p:nvSpPr>
        <p:spPr bwMode="auto">
          <a:xfrm>
            <a:off x="1664653" y="4279407"/>
            <a:ext cx="8096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6" name="Line 92"/>
          <p:cNvSpPr>
            <a:spLocks noChangeShapeType="1"/>
          </p:cNvSpPr>
          <p:nvPr/>
        </p:nvSpPr>
        <p:spPr bwMode="auto">
          <a:xfrm>
            <a:off x="1793240" y="4279407"/>
            <a:ext cx="8096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7" name="Line 93"/>
          <p:cNvSpPr>
            <a:spLocks noChangeShapeType="1"/>
          </p:cNvSpPr>
          <p:nvPr/>
        </p:nvSpPr>
        <p:spPr bwMode="auto">
          <a:xfrm>
            <a:off x="1923415" y="4279407"/>
            <a:ext cx="8096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8" name="Line 94"/>
          <p:cNvSpPr>
            <a:spLocks noChangeShapeType="1"/>
          </p:cNvSpPr>
          <p:nvPr/>
        </p:nvSpPr>
        <p:spPr bwMode="auto">
          <a:xfrm>
            <a:off x="2053590" y="4279407"/>
            <a:ext cx="8096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9" name="Line 95"/>
          <p:cNvSpPr>
            <a:spLocks noChangeShapeType="1"/>
          </p:cNvSpPr>
          <p:nvPr/>
        </p:nvSpPr>
        <p:spPr bwMode="auto">
          <a:xfrm>
            <a:off x="2182178" y="4279407"/>
            <a:ext cx="8096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0" name="Line 96"/>
          <p:cNvSpPr>
            <a:spLocks noChangeShapeType="1"/>
          </p:cNvSpPr>
          <p:nvPr/>
        </p:nvSpPr>
        <p:spPr bwMode="auto">
          <a:xfrm>
            <a:off x="2312353" y="4279407"/>
            <a:ext cx="8096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1" name="Line 97"/>
          <p:cNvSpPr>
            <a:spLocks noChangeShapeType="1"/>
          </p:cNvSpPr>
          <p:nvPr/>
        </p:nvSpPr>
        <p:spPr bwMode="auto">
          <a:xfrm>
            <a:off x="2442528" y="4279407"/>
            <a:ext cx="8096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2" name="Line 98"/>
          <p:cNvSpPr>
            <a:spLocks noChangeShapeType="1"/>
          </p:cNvSpPr>
          <p:nvPr/>
        </p:nvSpPr>
        <p:spPr bwMode="auto">
          <a:xfrm>
            <a:off x="2571115" y="4279407"/>
            <a:ext cx="8096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3" name="Line 99"/>
          <p:cNvSpPr>
            <a:spLocks noChangeShapeType="1"/>
          </p:cNvSpPr>
          <p:nvPr/>
        </p:nvSpPr>
        <p:spPr bwMode="auto">
          <a:xfrm>
            <a:off x="1664653" y="4457465"/>
            <a:ext cx="8096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4" name="Line 100"/>
          <p:cNvSpPr>
            <a:spLocks noChangeShapeType="1"/>
          </p:cNvSpPr>
          <p:nvPr/>
        </p:nvSpPr>
        <p:spPr bwMode="auto">
          <a:xfrm>
            <a:off x="1793240" y="4457465"/>
            <a:ext cx="8096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5" name="Line 101"/>
          <p:cNvSpPr>
            <a:spLocks noChangeShapeType="1"/>
          </p:cNvSpPr>
          <p:nvPr/>
        </p:nvSpPr>
        <p:spPr bwMode="auto">
          <a:xfrm>
            <a:off x="1923415" y="4457465"/>
            <a:ext cx="8096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6" name="Line 102"/>
          <p:cNvSpPr>
            <a:spLocks noChangeShapeType="1"/>
          </p:cNvSpPr>
          <p:nvPr/>
        </p:nvSpPr>
        <p:spPr bwMode="auto">
          <a:xfrm>
            <a:off x="2053590" y="4457465"/>
            <a:ext cx="8096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7" name="Line 103"/>
          <p:cNvSpPr>
            <a:spLocks noChangeShapeType="1"/>
          </p:cNvSpPr>
          <p:nvPr/>
        </p:nvSpPr>
        <p:spPr bwMode="auto">
          <a:xfrm>
            <a:off x="2182178" y="4457465"/>
            <a:ext cx="8096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8" name="Line 104"/>
          <p:cNvSpPr>
            <a:spLocks noChangeShapeType="1"/>
          </p:cNvSpPr>
          <p:nvPr/>
        </p:nvSpPr>
        <p:spPr bwMode="auto">
          <a:xfrm>
            <a:off x="2312353" y="4457465"/>
            <a:ext cx="8096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9" name="Line 105"/>
          <p:cNvSpPr>
            <a:spLocks noChangeShapeType="1"/>
          </p:cNvSpPr>
          <p:nvPr/>
        </p:nvSpPr>
        <p:spPr bwMode="auto">
          <a:xfrm>
            <a:off x="2442528" y="4457465"/>
            <a:ext cx="8096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10" name="Line 106"/>
          <p:cNvSpPr>
            <a:spLocks noChangeShapeType="1"/>
          </p:cNvSpPr>
          <p:nvPr/>
        </p:nvSpPr>
        <p:spPr bwMode="auto">
          <a:xfrm>
            <a:off x="2571115" y="4457465"/>
            <a:ext cx="8096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11" name="Line 107"/>
          <p:cNvSpPr>
            <a:spLocks noChangeShapeType="1"/>
          </p:cNvSpPr>
          <p:nvPr/>
        </p:nvSpPr>
        <p:spPr bwMode="auto">
          <a:xfrm>
            <a:off x="2701290" y="4457465"/>
            <a:ext cx="8096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12" name="Line 108"/>
          <p:cNvSpPr>
            <a:spLocks noChangeShapeType="1"/>
          </p:cNvSpPr>
          <p:nvPr/>
        </p:nvSpPr>
        <p:spPr bwMode="auto">
          <a:xfrm>
            <a:off x="2831465" y="4457465"/>
            <a:ext cx="8096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15" name="Line 111"/>
          <p:cNvSpPr>
            <a:spLocks noChangeShapeType="1"/>
          </p:cNvSpPr>
          <p:nvPr/>
        </p:nvSpPr>
        <p:spPr bwMode="auto">
          <a:xfrm flipV="1">
            <a:off x="2701290" y="4857257"/>
            <a:ext cx="0" cy="635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16" name="Line 112"/>
          <p:cNvSpPr>
            <a:spLocks noChangeShapeType="1"/>
          </p:cNvSpPr>
          <p:nvPr/>
        </p:nvSpPr>
        <p:spPr bwMode="auto">
          <a:xfrm flipV="1">
            <a:off x="2701290" y="4755657"/>
            <a:ext cx="0" cy="635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17" name="Line 113"/>
          <p:cNvSpPr>
            <a:spLocks noChangeShapeType="1"/>
          </p:cNvSpPr>
          <p:nvPr/>
        </p:nvSpPr>
        <p:spPr bwMode="auto">
          <a:xfrm flipV="1">
            <a:off x="2701290" y="4654057"/>
            <a:ext cx="0" cy="635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18" name="Line 114"/>
          <p:cNvSpPr>
            <a:spLocks noChangeShapeType="1"/>
          </p:cNvSpPr>
          <p:nvPr/>
        </p:nvSpPr>
        <p:spPr bwMode="auto">
          <a:xfrm flipV="1">
            <a:off x="2701290" y="4552457"/>
            <a:ext cx="0" cy="635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19" name="Line 115"/>
          <p:cNvSpPr>
            <a:spLocks noChangeShapeType="1"/>
          </p:cNvSpPr>
          <p:nvPr/>
        </p:nvSpPr>
        <p:spPr bwMode="auto">
          <a:xfrm flipV="1">
            <a:off x="2701290" y="4450857"/>
            <a:ext cx="0" cy="635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20" name="Line 116"/>
          <p:cNvSpPr>
            <a:spLocks noChangeShapeType="1"/>
          </p:cNvSpPr>
          <p:nvPr/>
        </p:nvSpPr>
        <p:spPr bwMode="auto">
          <a:xfrm flipV="1">
            <a:off x="2701290" y="4349257"/>
            <a:ext cx="0" cy="635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21" name="Line 117"/>
          <p:cNvSpPr>
            <a:spLocks noChangeShapeType="1"/>
          </p:cNvSpPr>
          <p:nvPr/>
        </p:nvSpPr>
        <p:spPr bwMode="auto">
          <a:xfrm flipV="1">
            <a:off x="2701290" y="4295282"/>
            <a:ext cx="0" cy="1587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22" name="Line 118"/>
          <p:cNvSpPr>
            <a:spLocks noChangeShapeType="1"/>
          </p:cNvSpPr>
          <p:nvPr/>
        </p:nvSpPr>
        <p:spPr bwMode="auto">
          <a:xfrm flipV="1">
            <a:off x="3000534" y="4857257"/>
            <a:ext cx="0" cy="635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23" name="Line 119"/>
          <p:cNvSpPr>
            <a:spLocks noChangeShapeType="1"/>
          </p:cNvSpPr>
          <p:nvPr/>
        </p:nvSpPr>
        <p:spPr bwMode="auto">
          <a:xfrm flipV="1">
            <a:off x="3000534" y="4755657"/>
            <a:ext cx="0" cy="635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24" name="Line 120"/>
          <p:cNvSpPr>
            <a:spLocks noChangeShapeType="1"/>
          </p:cNvSpPr>
          <p:nvPr/>
        </p:nvSpPr>
        <p:spPr bwMode="auto">
          <a:xfrm flipV="1">
            <a:off x="3000534" y="4654057"/>
            <a:ext cx="0" cy="635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25" name="Line 121"/>
          <p:cNvSpPr>
            <a:spLocks noChangeShapeType="1"/>
          </p:cNvSpPr>
          <p:nvPr/>
        </p:nvSpPr>
        <p:spPr bwMode="auto">
          <a:xfrm flipV="1">
            <a:off x="3000534" y="4552457"/>
            <a:ext cx="0" cy="635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30" name="Rectangle 86"/>
          <p:cNvSpPr>
            <a:spLocks noChangeArrowheads="1"/>
          </p:cNvSpPr>
          <p:nvPr/>
        </p:nvSpPr>
        <p:spPr bwMode="auto">
          <a:xfrm>
            <a:off x="3725040" y="3886200"/>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1</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32" name="Rectangle 87"/>
          <p:cNvSpPr>
            <a:spLocks noChangeArrowheads="1"/>
          </p:cNvSpPr>
          <p:nvPr/>
        </p:nvSpPr>
        <p:spPr bwMode="auto">
          <a:xfrm>
            <a:off x="2617235" y="3996892"/>
            <a:ext cx="10259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E</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33" name="Rectangle 88"/>
          <p:cNvSpPr>
            <a:spLocks noChangeArrowheads="1"/>
          </p:cNvSpPr>
          <p:nvPr/>
        </p:nvSpPr>
        <p:spPr bwMode="auto">
          <a:xfrm>
            <a:off x="2703782" y="4047056"/>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1</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98953673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Land and capital</a:t>
            </a:r>
          </a:p>
        </p:txBody>
      </p:sp>
      <p:sp>
        <p:nvSpPr>
          <p:cNvPr id="3" name="Content Placeholder 2"/>
          <p:cNvSpPr>
            <a:spLocks noGrp="1"/>
          </p:cNvSpPr>
          <p:nvPr>
            <p:ph idx="1"/>
          </p:nvPr>
        </p:nvSpPr>
        <p:spPr/>
        <p:txBody>
          <a:bodyPr>
            <a:normAutofit fontScale="92500" lnSpcReduction="10000"/>
          </a:bodyPr>
          <a:lstStyle/>
          <a:p>
            <a:r>
              <a:rPr lang="en-US" dirty="0"/>
              <a:t>There are two other main factors of production: </a:t>
            </a:r>
            <a:r>
              <a:rPr lang="en-US" i="1" dirty="0">
                <a:solidFill>
                  <a:srgbClr val="9D0505"/>
                </a:solidFill>
              </a:rPr>
              <a:t>land</a:t>
            </a:r>
            <a:r>
              <a:rPr lang="en-US" dirty="0"/>
              <a:t> and </a:t>
            </a:r>
            <a:r>
              <a:rPr lang="en-US" i="1" dirty="0">
                <a:solidFill>
                  <a:srgbClr val="9D0505"/>
                </a:solidFill>
              </a:rPr>
              <a:t>capital</a:t>
            </a:r>
            <a:r>
              <a:rPr lang="en-US" dirty="0"/>
              <a:t>.</a:t>
            </a:r>
          </a:p>
          <a:p>
            <a:pPr lvl="1"/>
            <a:r>
              <a:rPr lang="en-US" dirty="0"/>
              <a:t>A capitalist is someone who owns physical capital.</a:t>
            </a:r>
          </a:p>
          <a:p>
            <a:r>
              <a:rPr lang="en-US" dirty="0"/>
              <a:t>When a firm wants to use land or capital, it has two choices — buy or rent.</a:t>
            </a:r>
          </a:p>
          <a:p>
            <a:r>
              <a:rPr lang="en-US" dirty="0"/>
              <a:t>The </a:t>
            </a:r>
            <a:r>
              <a:rPr lang="en-US" i="1" dirty="0">
                <a:solidFill>
                  <a:srgbClr val="9D0505"/>
                </a:solidFill>
              </a:rPr>
              <a:t>rental price</a:t>
            </a:r>
            <a:r>
              <a:rPr lang="en-US" dirty="0">
                <a:solidFill>
                  <a:srgbClr val="9D0505"/>
                </a:solidFill>
              </a:rPr>
              <a:t> </a:t>
            </a:r>
            <a:r>
              <a:rPr lang="en-US" dirty="0"/>
              <a:t>is what producers pay to use a </a:t>
            </a:r>
            <a:r>
              <a:rPr lang="en-US" i="1" dirty="0">
                <a:solidFill>
                  <a:srgbClr val="9D0505"/>
                </a:solidFill>
              </a:rPr>
              <a:t>factor of production </a:t>
            </a:r>
            <a:r>
              <a:rPr lang="en-US" dirty="0"/>
              <a:t>for a certain period or task.</a:t>
            </a:r>
          </a:p>
          <a:p>
            <a:pPr lvl="1"/>
            <a:r>
              <a:rPr lang="en-US" dirty="0"/>
              <a:t>Determined similarly to wages in a labor market.</a:t>
            </a:r>
          </a:p>
          <a:p>
            <a:r>
              <a:rPr lang="en-US" dirty="0"/>
              <a:t>The </a:t>
            </a:r>
            <a:r>
              <a:rPr lang="en-US" i="1" dirty="0">
                <a:solidFill>
                  <a:srgbClr val="9D0505"/>
                </a:solidFill>
              </a:rPr>
              <a:t>purchase price</a:t>
            </a:r>
            <a:r>
              <a:rPr lang="en-US" dirty="0">
                <a:solidFill>
                  <a:srgbClr val="9D0505"/>
                </a:solidFill>
              </a:rPr>
              <a:t> </a:t>
            </a:r>
            <a:r>
              <a:rPr lang="en-US" dirty="0"/>
              <a:t>is what producers pay to gain permanent ownership of a factor of production.</a:t>
            </a:r>
          </a:p>
          <a:p>
            <a:pPr lvl="1"/>
            <a:r>
              <a:rPr lang="en-US" dirty="0"/>
              <a:t>Requires long-run assessment.</a:t>
            </a:r>
          </a:p>
        </p:txBody>
      </p:sp>
    </p:spTree>
    <p:extLst>
      <p:ext uri="{BB962C8B-B14F-4D97-AF65-F5344CB8AC3E}">
        <p14:creationId xmlns:p14="http://schemas.microsoft.com/office/powerpoint/2010/main" val="7437459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6 Grupo"/>
          <p:cNvGrpSpPr/>
          <p:nvPr/>
        </p:nvGrpSpPr>
        <p:grpSpPr>
          <a:xfrm>
            <a:off x="1496115" y="3013036"/>
            <a:ext cx="5432355" cy="1633696"/>
            <a:chOff x="1496115" y="4232236"/>
            <a:chExt cx="5432355" cy="1633696"/>
          </a:xfrm>
        </p:grpSpPr>
        <p:sp>
          <p:nvSpPr>
            <p:cNvPr id="36" name="Freeform 36"/>
            <p:cNvSpPr>
              <a:spLocks/>
            </p:cNvSpPr>
            <p:nvPr/>
          </p:nvSpPr>
          <p:spPr bwMode="auto">
            <a:xfrm>
              <a:off x="1496115" y="4989892"/>
              <a:ext cx="680416" cy="876040"/>
            </a:xfrm>
            <a:custGeom>
              <a:avLst/>
              <a:gdLst>
                <a:gd name="T0" fmla="*/ 0 w 372"/>
                <a:gd name="T1" fmla="*/ 0 h 444"/>
                <a:gd name="T2" fmla="*/ 372 w 372"/>
                <a:gd name="T3" fmla="*/ 0 h 444"/>
                <a:gd name="T4" fmla="*/ 0 w 372"/>
                <a:gd name="T5" fmla="*/ 444 h 444"/>
                <a:gd name="T6" fmla="*/ 0 w 372"/>
                <a:gd name="T7" fmla="*/ 0 h 444"/>
              </a:gdLst>
              <a:ahLst/>
              <a:cxnLst>
                <a:cxn ang="0">
                  <a:pos x="T0" y="T1"/>
                </a:cxn>
                <a:cxn ang="0">
                  <a:pos x="T2" y="T3"/>
                </a:cxn>
                <a:cxn ang="0">
                  <a:pos x="T4" y="T5"/>
                </a:cxn>
                <a:cxn ang="0">
                  <a:pos x="T6" y="T7"/>
                </a:cxn>
              </a:cxnLst>
              <a:rect l="0" t="0" r="r" b="b"/>
              <a:pathLst>
                <a:path w="372" h="444">
                  <a:moveTo>
                    <a:pt x="0" y="0"/>
                  </a:moveTo>
                  <a:lnTo>
                    <a:pt x="372" y="0"/>
                  </a:lnTo>
                  <a:lnTo>
                    <a:pt x="0" y="444"/>
                  </a:lnTo>
                  <a:lnTo>
                    <a:pt x="0" y="0"/>
                  </a:lnTo>
                  <a:close/>
                </a:path>
              </a:pathLst>
            </a:custGeom>
            <a:solidFill>
              <a:srgbClr val="D6EE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89" name="Rectangle 89"/>
            <p:cNvSpPr>
              <a:spLocks noChangeArrowheads="1"/>
            </p:cNvSpPr>
            <p:nvPr/>
          </p:nvSpPr>
          <p:spPr bwMode="auto">
            <a:xfrm>
              <a:off x="3160574" y="4232236"/>
              <a:ext cx="210344" cy="189414"/>
            </a:xfrm>
            <a:prstGeom prst="rect">
              <a:avLst/>
            </a:prstGeom>
            <a:solidFill>
              <a:srgbClr val="D6EEE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90" name="Rectangle 90"/>
            <p:cNvSpPr>
              <a:spLocks noChangeArrowheads="1"/>
            </p:cNvSpPr>
            <p:nvPr/>
          </p:nvSpPr>
          <p:spPr bwMode="auto">
            <a:xfrm>
              <a:off x="3420303" y="4244074"/>
              <a:ext cx="1231908" cy="2295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Economic rent</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98" name="Freeform 98"/>
            <p:cNvSpPr>
              <a:spLocks/>
            </p:cNvSpPr>
            <p:nvPr/>
          </p:nvSpPr>
          <p:spPr bwMode="auto">
            <a:xfrm>
              <a:off x="5787127" y="5064869"/>
              <a:ext cx="1141343" cy="670842"/>
            </a:xfrm>
            <a:custGeom>
              <a:avLst/>
              <a:gdLst>
                <a:gd name="T0" fmla="*/ 0 w 624"/>
                <a:gd name="T1" fmla="*/ 0 h 340"/>
                <a:gd name="T2" fmla="*/ 624 w 624"/>
                <a:gd name="T3" fmla="*/ 0 h 340"/>
                <a:gd name="T4" fmla="*/ 0 w 624"/>
                <a:gd name="T5" fmla="*/ 340 h 340"/>
                <a:gd name="T6" fmla="*/ 0 w 624"/>
                <a:gd name="T7" fmla="*/ 0 h 340"/>
              </a:gdLst>
              <a:ahLst/>
              <a:cxnLst>
                <a:cxn ang="0">
                  <a:pos x="T0" y="T1"/>
                </a:cxn>
                <a:cxn ang="0">
                  <a:pos x="T2" y="T3"/>
                </a:cxn>
                <a:cxn ang="0">
                  <a:pos x="T4" y="T5"/>
                </a:cxn>
                <a:cxn ang="0">
                  <a:pos x="T6" y="T7"/>
                </a:cxn>
              </a:cxnLst>
              <a:rect l="0" t="0" r="r" b="b"/>
              <a:pathLst>
                <a:path w="624" h="340">
                  <a:moveTo>
                    <a:pt x="0" y="0"/>
                  </a:moveTo>
                  <a:lnTo>
                    <a:pt x="624" y="0"/>
                  </a:lnTo>
                  <a:lnTo>
                    <a:pt x="0" y="340"/>
                  </a:lnTo>
                  <a:lnTo>
                    <a:pt x="0" y="0"/>
                  </a:lnTo>
                  <a:close/>
                </a:path>
              </a:pathLst>
            </a:custGeom>
            <a:solidFill>
              <a:srgbClr val="D6EE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grpSp>
      <p:sp>
        <p:nvSpPr>
          <p:cNvPr id="8" name="Rectangle 8"/>
          <p:cNvSpPr>
            <a:spLocks noChangeArrowheads="1"/>
          </p:cNvSpPr>
          <p:nvPr/>
        </p:nvSpPr>
        <p:spPr bwMode="auto">
          <a:xfrm>
            <a:off x="2057400" y="2666083"/>
            <a:ext cx="1270693" cy="2295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Market for</a:t>
            </a:r>
            <a:r>
              <a:rPr kumimoji="0" lang="en-US" sz="1200" b="1" i="0" u="none" strike="noStrike" cap="none" normalizeH="0" dirty="0">
                <a:ln>
                  <a:noFill/>
                </a:ln>
                <a:solidFill>
                  <a:srgbClr val="000000"/>
                </a:solidFill>
                <a:effectLst/>
                <a:latin typeface="Univers LT Std 47 Cn Lt" charset="0"/>
                <a:cs typeface="Arial" pitchFamily="34" charset="0"/>
              </a:rPr>
              <a:t> land</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8" name="Rectangle 18"/>
          <p:cNvSpPr>
            <a:spLocks noChangeArrowheads="1"/>
          </p:cNvSpPr>
          <p:nvPr/>
        </p:nvSpPr>
        <p:spPr bwMode="auto">
          <a:xfrm>
            <a:off x="6427304" y="2591717"/>
            <a:ext cx="1466469" cy="2295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Market for capital</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35" name="Rectangle 35"/>
          <p:cNvSpPr>
            <a:spLocks noChangeArrowheads="1"/>
          </p:cNvSpPr>
          <p:nvPr/>
        </p:nvSpPr>
        <p:spPr bwMode="auto">
          <a:xfrm>
            <a:off x="8355149" y="4555972"/>
            <a:ext cx="127440" cy="2295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D</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37" name="Line 37"/>
          <p:cNvSpPr>
            <a:spLocks noChangeShapeType="1"/>
          </p:cNvSpPr>
          <p:nvPr/>
        </p:nvSpPr>
        <p:spPr bwMode="auto">
          <a:xfrm flipV="1">
            <a:off x="1496115" y="3107743"/>
            <a:ext cx="0" cy="1779704"/>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8" name="Line 38"/>
          <p:cNvSpPr>
            <a:spLocks noChangeShapeType="1"/>
          </p:cNvSpPr>
          <p:nvPr/>
        </p:nvSpPr>
        <p:spPr bwMode="auto">
          <a:xfrm>
            <a:off x="1496115" y="4887446"/>
            <a:ext cx="2621067"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9" name="Freeform 39"/>
          <p:cNvSpPr>
            <a:spLocks/>
          </p:cNvSpPr>
          <p:nvPr/>
        </p:nvSpPr>
        <p:spPr bwMode="auto">
          <a:xfrm>
            <a:off x="1496115" y="3107743"/>
            <a:ext cx="1221823" cy="1558720"/>
          </a:xfrm>
          <a:custGeom>
            <a:avLst/>
            <a:gdLst>
              <a:gd name="T0" fmla="*/ 0 w 668"/>
              <a:gd name="T1" fmla="*/ 790 h 790"/>
              <a:gd name="T2" fmla="*/ 0 w 668"/>
              <a:gd name="T3" fmla="*/ 790 h 790"/>
              <a:gd name="T4" fmla="*/ 22 w 668"/>
              <a:gd name="T5" fmla="*/ 760 h 790"/>
              <a:gd name="T6" fmla="*/ 22 w 668"/>
              <a:gd name="T7" fmla="*/ 760 h 790"/>
              <a:gd name="T8" fmla="*/ 46 w 668"/>
              <a:gd name="T9" fmla="*/ 732 h 790"/>
              <a:gd name="T10" fmla="*/ 46 w 668"/>
              <a:gd name="T11" fmla="*/ 732 h 790"/>
              <a:gd name="T12" fmla="*/ 70 w 668"/>
              <a:gd name="T13" fmla="*/ 704 h 790"/>
              <a:gd name="T14" fmla="*/ 70 w 668"/>
              <a:gd name="T15" fmla="*/ 704 h 790"/>
              <a:gd name="T16" fmla="*/ 94 w 668"/>
              <a:gd name="T17" fmla="*/ 676 h 790"/>
              <a:gd name="T18" fmla="*/ 94 w 668"/>
              <a:gd name="T19" fmla="*/ 676 h 790"/>
              <a:gd name="T20" fmla="*/ 118 w 668"/>
              <a:gd name="T21" fmla="*/ 648 h 790"/>
              <a:gd name="T22" fmla="*/ 118 w 668"/>
              <a:gd name="T23" fmla="*/ 648 h 790"/>
              <a:gd name="T24" fmla="*/ 142 w 668"/>
              <a:gd name="T25" fmla="*/ 620 h 790"/>
              <a:gd name="T26" fmla="*/ 142 w 668"/>
              <a:gd name="T27" fmla="*/ 620 h 790"/>
              <a:gd name="T28" fmla="*/ 166 w 668"/>
              <a:gd name="T29" fmla="*/ 592 h 790"/>
              <a:gd name="T30" fmla="*/ 166 w 668"/>
              <a:gd name="T31" fmla="*/ 592 h 790"/>
              <a:gd name="T32" fmla="*/ 190 w 668"/>
              <a:gd name="T33" fmla="*/ 564 h 790"/>
              <a:gd name="T34" fmla="*/ 190 w 668"/>
              <a:gd name="T35" fmla="*/ 564 h 790"/>
              <a:gd name="T36" fmla="*/ 214 w 668"/>
              <a:gd name="T37" fmla="*/ 536 h 790"/>
              <a:gd name="T38" fmla="*/ 214 w 668"/>
              <a:gd name="T39" fmla="*/ 536 h 790"/>
              <a:gd name="T40" fmla="*/ 238 w 668"/>
              <a:gd name="T41" fmla="*/ 508 h 790"/>
              <a:gd name="T42" fmla="*/ 238 w 668"/>
              <a:gd name="T43" fmla="*/ 508 h 790"/>
              <a:gd name="T44" fmla="*/ 262 w 668"/>
              <a:gd name="T45" fmla="*/ 480 h 790"/>
              <a:gd name="T46" fmla="*/ 262 w 668"/>
              <a:gd name="T47" fmla="*/ 480 h 790"/>
              <a:gd name="T48" fmla="*/ 286 w 668"/>
              <a:gd name="T49" fmla="*/ 452 h 790"/>
              <a:gd name="T50" fmla="*/ 286 w 668"/>
              <a:gd name="T51" fmla="*/ 452 h 790"/>
              <a:gd name="T52" fmla="*/ 310 w 668"/>
              <a:gd name="T53" fmla="*/ 422 h 790"/>
              <a:gd name="T54" fmla="*/ 310 w 668"/>
              <a:gd name="T55" fmla="*/ 422 h 790"/>
              <a:gd name="T56" fmla="*/ 334 w 668"/>
              <a:gd name="T57" fmla="*/ 394 h 790"/>
              <a:gd name="T58" fmla="*/ 334 w 668"/>
              <a:gd name="T59" fmla="*/ 394 h 790"/>
              <a:gd name="T60" fmla="*/ 358 w 668"/>
              <a:gd name="T61" fmla="*/ 366 h 790"/>
              <a:gd name="T62" fmla="*/ 358 w 668"/>
              <a:gd name="T63" fmla="*/ 366 h 790"/>
              <a:gd name="T64" fmla="*/ 382 w 668"/>
              <a:gd name="T65" fmla="*/ 338 h 790"/>
              <a:gd name="T66" fmla="*/ 382 w 668"/>
              <a:gd name="T67" fmla="*/ 338 h 790"/>
              <a:gd name="T68" fmla="*/ 406 w 668"/>
              <a:gd name="T69" fmla="*/ 310 h 790"/>
              <a:gd name="T70" fmla="*/ 406 w 668"/>
              <a:gd name="T71" fmla="*/ 310 h 790"/>
              <a:gd name="T72" fmla="*/ 430 w 668"/>
              <a:gd name="T73" fmla="*/ 282 h 790"/>
              <a:gd name="T74" fmla="*/ 430 w 668"/>
              <a:gd name="T75" fmla="*/ 282 h 790"/>
              <a:gd name="T76" fmla="*/ 454 w 668"/>
              <a:gd name="T77" fmla="*/ 254 h 790"/>
              <a:gd name="T78" fmla="*/ 454 w 668"/>
              <a:gd name="T79" fmla="*/ 254 h 790"/>
              <a:gd name="T80" fmla="*/ 478 w 668"/>
              <a:gd name="T81" fmla="*/ 226 h 790"/>
              <a:gd name="T82" fmla="*/ 478 w 668"/>
              <a:gd name="T83" fmla="*/ 226 h 790"/>
              <a:gd name="T84" fmla="*/ 502 w 668"/>
              <a:gd name="T85" fmla="*/ 198 h 790"/>
              <a:gd name="T86" fmla="*/ 502 w 668"/>
              <a:gd name="T87" fmla="*/ 198 h 790"/>
              <a:gd name="T88" fmla="*/ 526 w 668"/>
              <a:gd name="T89" fmla="*/ 170 h 790"/>
              <a:gd name="T90" fmla="*/ 526 w 668"/>
              <a:gd name="T91" fmla="*/ 170 h 790"/>
              <a:gd name="T92" fmla="*/ 550 w 668"/>
              <a:gd name="T93" fmla="*/ 142 h 790"/>
              <a:gd name="T94" fmla="*/ 550 w 668"/>
              <a:gd name="T95" fmla="*/ 142 h 790"/>
              <a:gd name="T96" fmla="*/ 572 w 668"/>
              <a:gd name="T97" fmla="*/ 114 h 790"/>
              <a:gd name="T98" fmla="*/ 572 w 668"/>
              <a:gd name="T99" fmla="*/ 114 h 790"/>
              <a:gd name="T100" fmla="*/ 596 w 668"/>
              <a:gd name="T101" fmla="*/ 84 h 790"/>
              <a:gd name="T102" fmla="*/ 596 w 668"/>
              <a:gd name="T103" fmla="*/ 84 h 790"/>
              <a:gd name="T104" fmla="*/ 620 w 668"/>
              <a:gd name="T105" fmla="*/ 56 h 790"/>
              <a:gd name="T106" fmla="*/ 620 w 668"/>
              <a:gd name="T107" fmla="*/ 56 h 790"/>
              <a:gd name="T108" fmla="*/ 644 w 668"/>
              <a:gd name="T109" fmla="*/ 28 h 790"/>
              <a:gd name="T110" fmla="*/ 644 w 668"/>
              <a:gd name="T111" fmla="*/ 28 h 790"/>
              <a:gd name="T112" fmla="*/ 668 w 668"/>
              <a:gd name="T113" fmla="*/ 0 h 7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68" h="790">
                <a:moveTo>
                  <a:pt x="0" y="790"/>
                </a:moveTo>
                <a:lnTo>
                  <a:pt x="0" y="790"/>
                </a:lnTo>
                <a:lnTo>
                  <a:pt x="22" y="760"/>
                </a:lnTo>
                <a:lnTo>
                  <a:pt x="22" y="760"/>
                </a:lnTo>
                <a:lnTo>
                  <a:pt x="46" y="732"/>
                </a:lnTo>
                <a:lnTo>
                  <a:pt x="46" y="732"/>
                </a:lnTo>
                <a:lnTo>
                  <a:pt x="70" y="704"/>
                </a:lnTo>
                <a:lnTo>
                  <a:pt x="70" y="704"/>
                </a:lnTo>
                <a:lnTo>
                  <a:pt x="94" y="676"/>
                </a:lnTo>
                <a:lnTo>
                  <a:pt x="94" y="676"/>
                </a:lnTo>
                <a:lnTo>
                  <a:pt x="118" y="648"/>
                </a:lnTo>
                <a:lnTo>
                  <a:pt x="118" y="648"/>
                </a:lnTo>
                <a:lnTo>
                  <a:pt x="142" y="620"/>
                </a:lnTo>
                <a:lnTo>
                  <a:pt x="142" y="620"/>
                </a:lnTo>
                <a:lnTo>
                  <a:pt x="166" y="592"/>
                </a:lnTo>
                <a:lnTo>
                  <a:pt x="166" y="592"/>
                </a:lnTo>
                <a:lnTo>
                  <a:pt x="190" y="564"/>
                </a:lnTo>
                <a:lnTo>
                  <a:pt x="190" y="564"/>
                </a:lnTo>
                <a:lnTo>
                  <a:pt x="214" y="536"/>
                </a:lnTo>
                <a:lnTo>
                  <a:pt x="214" y="536"/>
                </a:lnTo>
                <a:lnTo>
                  <a:pt x="238" y="508"/>
                </a:lnTo>
                <a:lnTo>
                  <a:pt x="238" y="508"/>
                </a:lnTo>
                <a:lnTo>
                  <a:pt x="262" y="480"/>
                </a:lnTo>
                <a:lnTo>
                  <a:pt x="262" y="480"/>
                </a:lnTo>
                <a:lnTo>
                  <a:pt x="286" y="452"/>
                </a:lnTo>
                <a:lnTo>
                  <a:pt x="286" y="452"/>
                </a:lnTo>
                <a:lnTo>
                  <a:pt x="310" y="422"/>
                </a:lnTo>
                <a:lnTo>
                  <a:pt x="310" y="422"/>
                </a:lnTo>
                <a:lnTo>
                  <a:pt x="334" y="394"/>
                </a:lnTo>
                <a:lnTo>
                  <a:pt x="334" y="394"/>
                </a:lnTo>
                <a:lnTo>
                  <a:pt x="358" y="366"/>
                </a:lnTo>
                <a:lnTo>
                  <a:pt x="358" y="366"/>
                </a:lnTo>
                <a:lnTo>
                  <a:pt x="382" y="338"/>
                </a:lnTo>
                <a:lnTo>
                  <a:pt x="382" y="338"/>
                </a:lnTo>
                <a:lnTo>
                  <a:pt x="406" y="310"/>
                </a:lnTo>
                <a:lnTo>
                  <a:pt x="406" y="310"/>
                </a:lnTo>
                <a:lnTo>
                  <a:pt x="430" y="282"/>
                </a:lnTo>
                <a:lnTo>
                  <a:pt x="430" y="282"/>
                </a:lnTo>
                <a:lnTo>
                  <a:pt x="454" y="254"/>
                </a:lnTo>
                <a:lnTo>
                  <a:pt x="454" y="254"/>
                </a:lnTo>
                <a:lnTo>
                  <a:pt x="478" y="226"/>
                </a:lnTo>
                <a:lnTo>
                  <a:pt x="478" y="226"/>
                </a:lnTo>
                <a:lnTo>
                  <a:pt x="502" y="198"/>
                </a:lnTo>
                <a:lnTo>
                  <a:pt x="502" y="198"/>
                </a:lnTo>
                <a:lnTo>
                  <a:pt x="526" y="170"/>
                </a:lnTo>
                <a:lnTo>
                  <a:pt x="526" y="170"/>
                </a:lnTo>
                <a:lnTo>
                  <a:pt x="550" y="142"/>
                </a:lnTo>
                <a:lnTo>
                  <a:pt x="550" y="142"/>
                </a:lnTo>
                <a:lnTo>
                  <a:pt x="572" y="114"/>
                </a:lnTo>
                <a:lnTo>
                  <a:pt x="572" y="114"/>
                </a:lnTo>
                <a:lnTo>
                  <a:pt x="596" y="84"/>
                </a:lnTo>
                <a:lnTo>
                  <a:pt x="596" y="84"/>
                </a:lnTo>
                <a:lnTo>
                  <a:pt x="620" y="56"/>
                </a:lnTo>
                <a:lnTo>
                  <a:pt x="620" y="56"/>
                </a:lnTo>
                <a:lnTo>
                  <a:pt x="644" y="28"/>
                </a:lnTo>
                <a:lnTo>
                  <a:pt x="644" y="28"/>
                </a:lnTo>
                <a:lnTo>
                  <a:pt x="668" y="0"/>
                </a:lnTo>
              </a:path>
            </a:pathLst>
          </a:custGeom>
          <a:noFill/>
          <a:ln w="38100">
            <a:solidFill>
              <a:srgbClr val="1D819E"/>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0" name="Freeform 40"/>
          <p:cNvSpPr>
            <a:spLocks/>
          </p:cNvSpPr>
          <p:nvPr/>
        </p:nvSpPr>
        <p:spPr bwMode="auto">
          <a:xfrm>
            <a:off x="1496115" y="3332672"/>
            <a:ext cx="2401577" cy="1527151"/>
          </a:xfrm>
          <a:custGeom>
            <a:avLst/>
            <a:gdLst>
              <a:gd name="T0" fmla="*/ 0 w 1313"/>
              <a:gd name="T1" fmla="*/ 0 h 774"/>
              <a:gd name="T2" fmla="*/ 22 w 1313"/>
              <a:gd name="T3" fmla="*/ 14 h 774"/>
              <a:gd name="T4" fmla="*/ 46 w 1313"/>
              <a:gd name="T5" fmla="*/ 28 h 774"/>
              <a:gd name="T6" fmla="*/ 70 w 1313"/>
              <a:gd name="T7" fmla="*/ 42 h 774"/>
              <a:gd name="T8" fmla="*/ 94 w 1313"/>
              <a:gd name="T9" fmla="*/ 56 h 774"/>
              <a:gd name="T10" fmla="*/ 118 w 1313"/>
              <a:gd name="T11" fmla="*/ 70 h 774"/>
              <a:gd name="T12" fmla="*/ 142 w 1313"/>
              <a:gd name="T13" fmla="*/ 84 h 774"/>
              <a:gd name="T14" fmla="*/ 166 w 1313"/>
              <a:gd name="T15" fmla="*/ 98 h 774"/>
              <a:gd name="T16" fmla="*/ 190 w 1313"/>
              <a:gd name="T17" fmla="*/ 112 h 774"/>
              <a:gd name="T18" fmla="*/ 214 w 1313"/>
              <a:gd name="T19" fmla="*/ 126 h 774"/>
              <a:gd name="T20" fmla="*/ 238 w 1313"/>
              <a:gd name="T21" fmla="*/ 140 h 774"/>
              <a:gd name="T22" fmla="*/ 262 w 1313"/>
              <a:gd name="T23" fmla="*/ 154 h 774"/>
              <a:gd name="T24" fmla="*/ 286 w 1313"/>
              <a:gd name="T25" fmla="*/ 168 h 774"/>
              <a:gd name="T26" fmla="*/ 310 w 1313"/>
              <a:gd name="T27" fmla="*/ 182 h 774"/>
              <a:gd name="T28" fmla="*/ 334 w 1313"/>
              <a:gd name="T29" fmla="*/ 196 h 774"/>
              <a:gd name="T30" fmla="*/ 358 w 1313"/>
              <a:gd name="T31" fmla="*/ 210 h 774"/>
              <a:gd name="T32" fmla="*/ 382 w 1313"/>
              <a:gd name="T33" fmla="*/ 224 h 774"/>
              <a:gd name="T34" fmla="*/ 406 w 1313"/>
              <a:gd name="T35" fmla="*/ 238 h 774"/>
              <a:gd name="T36" fmla="*/ 430 w 1313"/>
              <a:gd name="T37" fmla="*/ 252 h 774"/>
              <a:gd name="T38" fmla="*/ 454 w 1313"/>
              <a:gd name="T39" fmla="*/ 266 h 774"/>
              <a:gd name="T40" fmla="*/ 478 w 1313"/>
              <a:gd name="T41" fmla="*/ 280 h 774"/>
              <a:gd name="T42" fmla="*/ 502 w 1313"/>
              <a:gd name="T43" fmla="*/ 294 h 774"/>
              <a:gd name="T44" fmla="*/ 526 w 1313"/>
              <a:gd name="T45" fmla="*/ 308 h 774"/>
              <a:gd name="T46" fmla="*/ 550 w 1313"/>
              <a:gd name="T47" fmla="*/ 322 h 774"/>
              <a:gd name="T48" fmla="*/ 572 w 1313"/>
              <a:gd name="T49" fmla="*/ 338 h 774"/>
              <a:gd name="T50" fmla="*/ 596 w 1313"/>
              <a:gd name="T51" fmla="*/ 352 h 774"/>
              <a:gd name="T52" fmla="*/ 620 w 1313"/>
              <a:gd name="T53" fmla="*/ 366 h 774"/>
              <a:gd name="T54" fmla="*/ 644 w 1313"/>
              <a:gd name="T55" fmla="*/ 380 h 774"/>
              <a:gd name="T56" fmla="*/ 668 w 1313"/>
              <a:gd name="T57" fmla="*/ 394 h 774"/>
              <a:gd name="T58" fmla="*/ 692 w 1313"/>
              <a:gd name="T59" fmla="*/ 408 h 774"/>
              <a:gd name="T60" fmla="*/ 716 w 1313"/>
              <a:gd name="T61" fmla="*/ 422 h 774"/>
              <a:gd name="T62" fmla="*/ 740 w 1313"/>
              <a:gd name="T63" fmla="*/ 436 h 774"/>
              <a:gd name="T64" fmla="*/ 764 w 1313"/>
              <a:gd name="T65" fmla="*/ 450 h 774"/>
              <a:gd name="T66" fmla="*/ 788 w 1313"/>
              <a:gd name="T67" fmla="*/ 464 h 774"/>
              <a:gd name="T68" fmla="*/ 812 w 1313"/>
              <a:gd name="T69" fmla="*/ 478 h 774"/>
              <a:gd name="T70" fmla="*/ 836 w 1313"/>
              <a:gd name="T71" fmla="*/ 492 h 774"/>
              <a:gd name="T72" fmla="*/ 860 w 1313"/>
              <a:gd name="T73" fmla="*/ 506 h 774"/>
              <a:gd name="T74" fmla="*/ 884 w 1313"/>
              <a:gd name="T75" fmla="*/ 520 h 774"/>
              <a:gd name="T76" fmla="*/ 908 w 1313"/>
              <a:gd name="T77" fmla="*/ 534 h 774"/>
              <a:gd name="T78" fmla="*/ 932 w 1313"/>
              <a:gd name="T79" fmla="*/ 548 h 774"/>
              <a:gd name="T80" fmla="*/ 956 w 1313"/>
              <a:gd name="T81" fmla="*/ 562 h 774"/>
              <a:gd name="T82" fmla="*/ 980 w 1313"/>
              <a:gd name="T83" fmla="*/ 576 h 774"/>
              <a:gd name="T84" fmla="*/ 1004 w 1313"/>
              <a:gd name="T85" fmla="*/ 590 h 774"/>
              <a:gd name="T86" fmla="*/ 1028 w 1313"/>
              <a:gd name="T87" fmla="*/ 604 h 774"/>
              <a:gd name="T88" fmla="*/ 1052 w 1313"/>
              <a:gd name="T89" fmla="*/ 618 h 774"/>
              <a:gd name="T90" fmla="*/ 1076 w 1313"/>
              <a:gd name="T91" fmla="*/ 632 h 774"/>
              <a:gd name="T92" fmla="*/ 1097 w 1313"/>
              <a:gd name="T93" fmla="*/ 646 h 774"/>
              <a:gd name="T94" fmla="*/ 1121 w 1313"/>
              <a:gd name="T95" fmla="*/ 660 h 774"/>
              <a:gd name="T96" fmla="*/ 1145 w 1313"/>
              <a:gd name="T97" fmla="*/ 676 h 774"/>
              <a:gd name="T98" fmla="*/ 1169 w 1313"/>
              <a:gd name="T99" fmla="*/ 690 h 774"/>
              <a:gd name="T100" fmla="*/ 1193 w 1313"/>
              <a:gd name="T101" fmla="*/ 704 h 774"/>
              <a:gd name="T102" fmla="*/ 1217 w 1313"/>
              <a:gd name="T103" fmla="*/ 718 h 774"/>
              <a:gd name="T104" fmla="*/ 1241 w 1313"/>
              <a:gd name="T105" fmla="*/ 732 h 774"/>
              <a:gd name="T106" fmla="*/ 1265 w 1313"/>
              <a:gd name="T107" fmla="*/ 746 h 774"/>
              <a:gd name="T108" fmla="*/ 1289 w 1313"/>
              <a:gd name="T109" fmla="*/ 760 h 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313" h="774">
                <a:moveTo>
                  <a:pt x="0" y="0"/>
                </a:moveTo>
                <a:lnTo>
                  <a:pt x="0" y="0"/>
                </a:lnTo>
                <a:lnTo>
                  <a:pt x="22" y="14"/>
                </a:lnTo>
                <a:lnTo>
                  <a:pt x="22" y="14"/>
                </a:lnTo>
                <a:lnTo>
                  <a:pt x="46" y="28"/>
                </a:lnTo>
                <a:lnTo>
                  <a:pt x="46" y="28"/>
                </a:lnTo>
                <a:lnTo>
                  <a:pt x="70" y="42"/>
                </a:lnTo>
                <a:lnTo>
                  <a:pt x="70" y="42"/>
                </a:lnTo>
                <a:lnTo>
                  <a:pt x="94" y="56"/>
                </a:lnTo>
                <a:lnTo>
                  <a:pt x="94" y="56"/>
                </a:lnTo>
                <a:lnTo>
                  <a:pt x="118" y="70"/>
                </a:lnTo>
                <a:lnTo>
                  <a:pt x="118" y="70"/>
                </a:lnTo>
                <a:lnTo>
                  <a:pt x="142" y="84"/>
                </a:lnTo>
                <a:lnTo>
                  <a:pt x="142" y="84"/>
                </a:lnTo>
                <a:lnTo>
                  <a:pt x="166" y="98"/>
                </a:lnTo>
                <a:lnTo>
                  <a:pt x="166" y="98"/>
                </a:lnTo>
                <a:lnTo>
                  <a:pt x="190" y="112"/>
                </a:lnTo>
                <a:lnTo>
                  <a:pt x="190" y="112"/>
                </a:lnTo>
                <a:lnTo>
                  <a:pt x="214" y="126"/>
                </a:lnTo>
                <a:lnTo>
                  <a:pt x="214" y="126"/>
                </a:lnTo>
                <a:lnTo>
                  <a:pt x="238" y="140"/>
                </a:lnTo>
                <a:lnTo>
                  <a:pt x="238" y="140"/>
                </a:lnTo>
                <a:lnTo>
                  <a:pt x="262" y="154"/>
                </a:lnTo>
                <a:lnTo>
                  <a:pt x="262" y="154"/>
                </a:lnTo>
                <a:lnTo>
                  <a:pt x="286" y="168"/>
                </a:lnTo>
                <a:lnTo>
                  <a:pt x="286" y="168"/>
                </a:lnTo>
                <a:lnTo>
                  <a:pt x="310" y="182"/>
                </a:lnTo>
                <a:lnTo>
                  <a:pt x="310" y="182"/>
                </a:lnTo>
                <a:lnTo>
                  <a:pt x="334" y="196"/>
                </a:lnTo>
                <a:lnTo>
                  <a:pt x="334" y="196"/>
                </a:lnTo>
                <a:lnTo>
                  <a:pt x="358" y="210"/>
                </a:lnTo>
                <a:lnTo>
                  <a:pt x="358" y="210"/>
                </a:lnTo>
                <a:lnTo>
                  <a:pt x="382" y="224"/>
                </a:lnTo>
                <a:lnTo>
                  <a:pt x="382" y="224"/>
                </a:lnTo>
                <a:lnTo>
                  <a:pt x="406" y="238"/>
                </a:lnTo>
                <a:lnTo>
                  <a:pt x="406" y="238"/>
                </a:lnTo>
                <a:lnTo>
                  <a:pt x="430" y="252"/>
                </a:lnTo>
                <a:lnTo>
                  <a:pt x="430" y="252"/>
                </a:lnTo>
                <a:lnTo>
                  <a:pt x="454" y="266"/>
                </a:lnTo>
                <a:lnTo>
                  <a:pt x="454" y="266"/>
                </a:lnTo>
                <a:lnTo>
                  <a:pt x="478" y="280"/>
                </a:lnTo>
                <a:lnTo>
                  <a:pt x="478" y="280"/>
                </a:lnTo>
                <a:lnTo>
                  <a:pt x="502" y="294"/>
                </a:lnTo>
                <a:lnTo>
                  <a:pt x="502" y="294"/>
                </a:lnTo>
                <a:lnTo>
                  <a:pt x="526" y="308"/>
                </a:lnTo>
                <a:lnTo>
                  <a:pt x="526" y="308"/>
                </a:lnTo>
                <a:lnTo>
                  <a:pt x="550" y="322"/>
                </a:lnTo>
                <a:lnTo>
                  <a:pt x="550" y="322"/>
                </a:lnTo>
                <a:lnTo>
                  <a:pt x="572" y="338"/>
                </a:lnTo>
                <a:lnTo>
                  <a:pt x="572" y="338"/>
                </a:lnTo>
                <a:lnTo>
                  <a:pt x="596" y="352"/>
                </a:lnTo>
                <a:lnTo>
                  <a:pt x="596" y="352"/>
                </a:lnTo>
                <a:lnTo>
                  <a:pt x="620" y="366"/>
                </a:lnTo>
                <a:lnTo>
                  <a:pt x="620" y="366"/>
                </a:lnTo>
                <a:lnTo>
                  <a:pt x="644" y="380"/>
                </a:lnTo>
                <a:lnTo>
                  <a:pt x="644" y="380"/>
                </a:lnTo>
                <a:lnTo>
                  <a:pt x="668" y="394"/>
                </a:lnTo>
                <a:lnTo>
                  <a:pt x="668" y="394"/>
                </a:lnTo>
                <a:lnTo>
                  <a:pt x="692" y="408"/>
                </a:lnTo>
                <a:lnTo>
                  <a:pt x="692" y="408"/>
                </a:lnTo>
                <a:lnTo>
                  <a:pt x="716" y="422"/>
                </a:lnTo>
                <a:lnTo>
                  <a:pt x="716" y="422"/>
                </a:lnTo>
                <a:lnTo>
                  <a:pt x="740" y="436"/>
                </a:lnTo>
                <a:lnTo>
                  <a:pt x="740" y="436"/>
                </a:lnTo>
                <a:lnTo>
                  <a:pt x="764" y="450"/>
                </a:lnTo>
                <a:lnTo>
                  <a:pt x="764" y="450"/>
                </a:lnTo>
                <a:lnTo>
                  <a:pt x="788" y="464"/>
                </a:lnTo>
                <a:lnTo>
                  <a:pt x="788" y="464"/>
                </a:lnTo>
                <a:lnTo>
                  <a:pt x="812" y="478"/>
                </a:lnTo>
                <a:lnTo>
                  <a:pt x="812" y="478"/>
                </a:lnTo>
                <a:lnTo>
                  <a:pt x="836" y="492"/>
                </a:lnTo>
                <a:lnTo>
                  <a:pt x="836" y="492"/>
                </a:lnTo>
                <a:lnTo>
                  <a:pt x="860" y="506"/>
                </a:lnTo>
                <a:lnTo>
                  <a:pt x="860" y="506"/>
                </a:lnTo>
                <a:lnTo>
                  <a:pt x="884" y="520"/>
                </a:lnTo>
                <a:lnTo>
                  <a:pt x="884" y="520"/>
                </a:lnTo>
                <a:lnTo>
                  <a:pt x="908" y="534"/>
                </a:lnTo>
                <a:lnTo>
                  <a:pt x="908" y="534"/>
                </a:lnTo>
                <a:lnTo>
                  <a:pt x="932" y="548"/>
                </a:lnTo>
                <a:lnTo>
                  <a:pt x="932" y="548"/>
                </a:lnTo>
                <a:lnTo>
                  <a:pt x="956" y="562"/>
                </a:lnTo>
                <a:lnTo>
                  <a:pt x="956" y="562"/>
                </a:lnTo>
                <a:lnTo>
                  <a:pt x="980" y="576"/>
                </a:lnTo>
                <a:lnTo>
                  <a:pt x="980" y="576"/>
                </a:lnTo>
                <a:lnTo>
                  <a:pt x="1004" y="590"/>
                </a:lnTo>
                <a:lnTo>
                  <a:pt x="1004" y="590"/>
                </a:lnTo>
                <a:lnTo>
                  <a:pt x="1028" y="604"/>
                </a:lnTo>
                <a:lnTo>
                  <a:pt x="1028" y="604"/>
                </a:lnTo>
                <a:lnTo>
                  <a:pt x="1052" y="618"/>
                </a:lnTo>
                <a:lnTo>
                  <a:pt x="1052" y="618"/>
                </a:lnTo>
                <a:lnTo>
                  <a:pt x="1076" y="632"/>
                </a:lnTo>
                <a:lnTo>
                  <a:pt x="1076" y="632"/>
                </a:lnTo>
                <a:lnTo>
                  <a:pt x="1097" y="646"/>
                </a:lnTo>
                <a:lnTo>
                  <a:pt x="1097" y="646"/>
                </a:lnTo>
                <a:lnTo>
                  <a:pt x="1121" y="660"/>
                </a:lnTo>
                <a:lnTo>
                  <a:pt x="1121" y="660"/>
                </a:lnTo>
                <a:lnTo>
                  <a:pt x="1145" y="676"/>
                </a:lnTo>
                <a:lnTo>
                  <a:pt x="1145" y="676"/>
                </a:lnTo>
                <a:lnTo>
                  <a:pt x="1169" y="690"/>
                </a:lnTo>
                <a:lnTo>
                  <a:pt x="1169" y="690"/>
                </a:lnTo>
                <a:lnTo>
                  <a:pt x="1193" y="704"/>
                </a:lnTo>
                <a:lnTo>
                  <a:pt x="1193" y="704"/>
                </a:lnTo>
                <a:lnTo>
                  <a:pt x="1217" y="718"/>
                </a:lnTo>
                <a:lnTo>
                  <a:pt x="1217" y="718"/>
                </a:lnTo>
                <a:lnTo>
                  <a:pt x="1241" y="732"/>
                </a:lnTo>
                <a:lnTo>
                  <a:pt x="1241" y="732"/>
                </a:lnTo>
                <a:lnTo>
                  <a:pt x="1265" y="746"/>
                </a:lnTo>
                <a:lnTo>
                  <a:pt x="1265" y="746"/>
                </a:lnTo>
                <a:lnTo>
                  <a:pt x="1289" y="760"/>
                </a:lnTo>
                <a:lnTo>
                  <a:pt x="1289" y="760"/>
                </a:lnTo>
                <a:lnTo>
                  <a:pt x="1313" y="774"/>
                </a:lnTo>
              </a:path>
            </a:pathLst>
          </a:custGeom>
          <a:noFill/>
          <a:ln w="38100">
            <a:solidFill>
              <a:srgbClr val="D4712B"/>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2" name="Rectangle 42"/>
          <p:cNvSpPr>
            <a:spLocks noChangeArrowheads="1"/>
          </p:cNvSpPr>
          <p:nvPr/>
        </p:nvSpPr>
        <p:spPr bwMode="auto">
          <a:xfrm>
            <a:off x="457200" y="2906490"/>
            <a:ext cx="1691796" cy="2295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Rental price</a:t>
            </a:r>
            <a:r>
              <a:rPr kumimoji="0" lang="en-US" sz="1200" b="1" i="0" u="none" strike="noStrike" cap="none" normalizeH="0" dirty="0">
                <a:ln>
                  <a:noFill/>
                </a:ln>
                <a:solidFill>
                  <a:srgbClr val="000000"/>
                </a:solidFill>
                <a:effectLst/>
                <a:latin typeface="Univers LT Std 47 Cn Lt" charset="0"/>
                <a:cs typeface="Arial" pitchFamily="34" charset="0"/>
              </a:rPr>
              <a:t> ($/acre)</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55" name="Rectangle 55"/>
          <p:cNvSpPr>
            <a:spLocks noChangeArrowheads="1"/>
          </p:cNvSpPr>
          <p:nvPr/>
        </p:nvSpPr>
        <p:spPr bwMode="auto">
          <a:xfrm>
            <a:off x="1774135" y="5104483"/>
            <a:ext cx="2188622" cy="2295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Acres of land (thousands)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66" name="Rectangle 66"/>
          <p:cNvSpPr>
            <a:spLocks noChangeArrowheads="1"/>
          </p:cNvSpPr>
          <p:nvPr/>
        </p:nvSpPr>
        <p:spPr bwMode="auto">
          <a:xfrm>
            <a:off x="3976342" y="4690140"/>
            <a:ext cx="127440" cy="2295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D</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67" name="Rectangle 67"/>
          <p:cNvSpPr>
            <a:spLocks noChangeArrowheads="1"/>
          </p:cNvSpPr>
          <p:nvPr/>
        </p:nvSpPr>
        <p:spPr bwMode="auto">
          <a:xfrm>
            <a:off x="2717938" y="2942005"/>
            <a:ext cx="118204" cy="2295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nvGrpSpPr>
          <p:cNvPr id="5" name="4 Grupo"/>
          <p:cNvGrpSpPr/>
          <p:nvPr/>
        </p:nvGrpSpPr>
        <p:grpSpPr>
          <a:xfrm>
            <a:off x="983974" y="3687823"/>
            <a:ext cx="1344435" cy="1456763"/>
            <a:chOff x="983974" y="4907023"/>
            <a:chExt cx="1344435" cy="1456763"/>
          </a:xfrm>
        </p:grpSpPr>
        <p:sp>
          <p:nvSpPr>
            <p:cNvPr id="41" name="Freeform 41"/>
            <p:cNvSpPr>
              <a:spLocks/>
            </p:cNvSpPr>
            <p:nvPr/>
          </p:nvSpPr>
          <p:spPr bwMode="auto">
            <a:xfrm>
              <a:off x="2160070" y="4962269"/>
              <a:ext cx="69505" cy="63138"/>
            </a:xfrm>
            <a:custGeom>
              <a:avLst/>
              <a:gdLst>
                <a:gd name="T0" fmla="*/ 38 w 38"/>
                <a:gd name="T1" fmla="*/ 16 h 32"/>
                <a:gd name="T2" fmla="*/ 38 w 38"/>
                <a:gd name="T3" fmla="*/ 16 h 32"/>
                <a:gd name="T4" fmla="*/ 36 w 38"/>
                <a:gd name="T5" fmla="*/ 22 h 32"/>
                <a:gd name="T6" fmla="*/ 31 w 38"/>
                <a:gd name="T7" fmla="*/ 28 h 32"/>
                <a:gd name="T8" fmla="*/ 26 w 38"/>
                <a:gd name="T9" fmla="*/ 32 h 32"/>
                <a:gd name="T10" fmla="*/ 19 w 38"/>
                <a:gd name="T11" fmla="*/ 32 h 32"/>
                <a:gd name="T12" fmla="*/ 19 w 38"/>
                <a:gd name="T13" fmla="*/ 32 h 32"/>
                <a:gd name="T14" fmla="*/ 12 w 38"/>
                <a:gd name="T15" fmla="*/ 32 h 32"/>
                <a:gd name="T16" fmla="*/ 5 w 38"/>
                <a:gd name="T17" fmla="*/ 28 h 32"/>
                <a:gd name="T18" fmla="*/ 0 w 38"/>
                <a:gd name="T19" fmla="*/ 22 h 32"/>
                <a:gd name="T20" fmla="*/ 0 w 38"/>
                <a:gd name="T21" fmla="*/ 16 h 32"/>
                <a:gd name="T22" fmla="*/ 0 w 38"/>
                <a:gd name="T23" fmla="*/ 16 h 32"/>
                <a:gd name="T24" fmla="*/ 0 w 38"/>
                <a:gd name="T25" fmla="*/ 10 h 32"/>
                <a:gd name="T26" fmla="*/ 5 w 38"/>
                <a:gd name="T27" fmla="*/ 6 h 32"/>
                <a:gd name="T28" fmla="*/ 12 w 38"/>
                <a:gd name="T29" fmla="*/ 2 h 32"/>
                <a:gd name="T30" fmla="*/ 19 w 38"/>
                <a:gd name="T31" fmla="*/ 0 h 32"/>
                <a:gd name="T32" fmla="*/ 19 w 38"/>
                <a:gd name="T33" fmla="*/ 0 h 32"/>
                <a:gd name="T34" fmla="*/ 26 w 38"/>
                <a:gd name="T35" fmla="*/ 2 h 32"/>
                <a:gd name="T36" fmla="*/ 31 w 38"/>
                <a:gd name="T37" fmla="*/ 6 h 32"/>
                <a:gd name="T38" fmla="*/ 36 w 38"/>
                <a:gd name="T39" fmla="*/ 10 h 32"/>
                <a:gd name="T40" fmla="*/ 38 w 38"/>
                <a:gd name="T41" fmla="*/ 16 h 32"/>
                <a:gd name="T42" fmla="*/ 38 w 38"/>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 h="32">
                  <a:moveTo>
                    <a:pt x="38" y="16"/>
                  </a:moveTo>
                  <a:lnTo>
                    <a:pt x="38" y="16"/>
                  </a:lnTo>
                  <a:lnTo>
                    <a:pt x="36" y="22"/>
                  </a:lnTo>
                  <a:lnTo>
                    <a:pt x="31" y="28"/>
                  </a:lnTo>
                  <a:lnTo>
                    <a:pt x="26" y="32"/>
                  </a:lnTo>
                  <a:lnTo>
                    <a:pt x="19" y="32"/>
                  </a:lnTo>
                  <a:lnTo>
                    <a:pt x="19" y="32"/>
                  </a:lnTo>
                  <a:lnTo>
                    <a:pt x="12" y="32"/>
                  </a:lnTo>
                  <a:lnTo>
                    <a:pt x="5" y="28"/>
                  </a:lnTo>
                  <a:lnTo>
                    <a:pt x="0" y="22"/>
                  </a:lnTo>
                  <a:lnTo>
                    <a:pt x="0" y="16"/>
                  </a:lnTo>
                  <a:lnTo>
                    <a:pt x="0" y="16"/>
                  </a:lnTo>
                  <a:lnTo>
                    <a:pt x="0" y="10"/>
                  </a:lnTo>
                  <a:lnTo>
                    <a:pt x="5" y="6"/>
                  </a:lnTo>
                  <a:lnTo>
                    <a:pt x="12" y="2"/>
                  </a:lnTo>
                  <a:lnTo>
                    <a:pt x="19" y="0"/>
                  </a:lnTo>
                  <a:lnTo>
                    <a:pt x="19" y="0"/>
                  </a:lnTo>
                  <a:lnTo>
                    <a:pt x="26" y="2"/>
                  </a:lnTo>
                  <a:lnTo>
                    <a:pt x="31" y="6"/>
                  </a:lnTo>
                  <a:lnTo>
                    <a:pt x="36" y="10"/>
                  </a:lnTo>
                  <a:lnTo>
                    <a:pt x="38" y="16"/>
                  </a:lnTo>
                  <a:lnTo>
                    <a:pt x="38"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68" name="Line 68"/>
            <p:cNvSpPr>
              <a:spLocks noChangeShapeType="1"/>
            </p:cNvSpPr>
            <p:nvPr/>
          </p:nvSpPr>
          <p:spPr bwMode="auto">
            <a:xfrm>
              <a:off x="1505261" y="4989892"/>
              <a:ext cx="87796"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9" name="Line 69"/>
            <p:cNvSpPr>
              <a:spLocks noChangeShapeType="1"/>
            </p:cNvSpPr>
            <p:nvPr/>
          </p:nvSpPr>
          <p:spPr bwMode="auto">
            <a:xfrm>
              <a:off x="1646099" y="4989892"/>
              <a:ext cx="87796"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0" name="Line 70"/>
            <p:cNvSpPr>
              <a:spLocks noChangeShapeType="1"/>
            </p:cNvSpPr>
            <p:nvPr/>
          </p:nvSpPr>
          <p:spPr bwMode="auto">
            <a:xfrm>
              <a:off x="1786939" y="4989892"/>
              <a:ext cx="87796"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1" name="Line 71"/>
            <p:cNvSpPr>
              <a:spLocks noChangeShapeType="1"/>
            </p:cNvSpPr>
            <p:nvPr/>
          </p:nvSpPr>
          <p:spPr bwMode="auto">
            <a:xfrm>
              <a:off x="1927777" y="4989892"/>
              <a:ext cx="87796"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2" name="Line 72"/>
            <p:cNvSpPr>
              <a:spLocks noChangeShapeType="1"/>
            </p:cNvSpPr>
            <p:nvPr/>
          </p:nvSpPr>
          <p:spPr bwMode="auto">
            <a:xfrm>
              <a:off x="2066787" y="4989892"/>
              <a:ext cx="8413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3" name="Line 73"/>
            <p:cNvSpPr>
              <a:spLocks noChangeShapeType="1"/>
            </p:cNvSpPr>
            <p:nvPr/>
          </p:nvSpPr>
          <p:spPr bwMode="auto">
            <a:xfrm flipV="1">
              <a:off x="2198480" y="6031670"/>
              <a:ext cx="0" cy="7892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4" name="Line 74"/>
            <p:cNvSpPr>
              <a:spLocks noChangeShapeType="1"/>
            </p:cNvSpPr>
            <p:nvPr/>
          </p:nvSpPr>
          <p:spPr bwMode="auto">
            <a:xfrm flipV="1">
              <a:off x="2198480" y="5905394"/>
              <a:ext cx="0" cy="7892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5" name="Line 75"/>
            <p:cNvSpPr>
              <a:spLocks noChangeShapeType="1"/>
            </p:cNvSpPr>
            <p:nvPr/>
          </p:nvSpPr>
          <p:spPr bwMode="auto">
            <a:xfrm flipV="1">
              <a:off x="2198480" y="5779118"/>
              <a:ext cx="0" cy="7892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6" name="Line 76"/>
            <p:cNvSpPr>
              <a:spLocks noChangeShapeType="1"/>
            </p:cNvSpPr>
            <p:nvPr/>
          </p:nvSpPr>
          <p:spPr bwMode="auto">
            <a:xfrm flipV="1">
              <a:off x="2198480" y="5652842"/>
              <a:ext cx="0" cy="7892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7" name="Line 77"/>
            <p:cNvSpPr>
              <a:spLocks noChangeShapeType="1"/>
            </p:cNvSpPr>
            <p:nvPr/>
          </p:nvSpPr>
          <p:spPr bwMode="auto">
            <a:xfrm flipV="1">
              <a:off x="2198480" y="5526566"/>
              <a:ext cx="0" cy="7892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8" name="Line 78"/>
            <p:cNvSpPr>
              <a:spLocks noChangeShapeType="1"/>
            </p:cNvSpPr>
            <p:nvPr/>
          </p:nvSpPr>
          <p:spPr bwMode="auto">
            <a:xfrm flipV="1">
              <a:off x="2198480" y="5400289"/>
              <a:ext cx="0" cy="7892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9" name="Line 79"/>
            <p:cNvSpPr>
              <a:spLocks noChangeShapeType="1"/>
            </p:cNvSpPr>
            <p:nvPr/>
          </p:nvSpPr>
          <p:spPr bwMode="auto">
            <a:xfrm flipV="1">
              <a:off x="2198480" y="5274013"/>
              <a:ext cx="0" cy="7892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0" name="Line 80"/>
            <p:cNvSpPr>
              <a:spLocks noChangeShapeType="1"/>
            </p:cNvSpPr>
            <p:nvPr/>
          </p:nvSpPr>
          <p:spPr bwMode="auto">
            <a:xfrm flipV="1">
              <a:off x="2198480" y="5147737"/>
              <a:ext cx="0" cy="7892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1" name="Line 81"/>
            <p:cNvSpPr>
              <a:spLocks noChangeShapeType="1"/>
            </p:cNvSpPr>
            <p:nvPr/>
          </p:nvSpPr>
          <p:spPr bwMode="auto">
            <a:xfrm flipV="1">
              <a:off x="2198480" y="5021461"/>
              <a:ext cx="0" cy="7892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2" name="Rectangle 82"/>
            <p:cNvSpPr>
              <a:spLocks noChangeArrowheads="1"/>
            </p:cNvSpPr>
            <p:nvPr/>
          </p:nvSpPr>
          <p:spPr bwMode="auto">
            <a:xfrm>
              <a:off x="983974" y="4907023"/>
              <a:ext cx="441419" cy="2295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200" dirty="0">
                  <a:solidFill>
                    <a:srgbClr val="000000"/>
                  </a:solidFill>
                  <a:latin typeface="Univers LT Std 57 Cn" charset="0"/>
                  <a:cs typeface="Arial" pitchFamily="34" charset="0"/>
                </a:rPr>
                <a:t>1,000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86" name="Rectangle 86"/>
            <p:cNvSpPr>
              <a:spLocks noChangeArrowheads="1"/>
            </p:cNvSpPr>
            <p:nvPr/>
          </p:nvSpPr>
          <p:spPr bwMode="auto">
            <a:xfrm>
              <a:off x="2132634" y="6134269"/>
              <a:ext cx="195775" cy="2295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15</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sp>
        <p:nvSpPr>
          <p:cNvPr id="88" name="Rectangle 88"/>
          <p:cNvSpPr>
            <a:spLocks noChangeArrowheads="1"/>
          </p:cNvSpPr>
          <p:nvPr/>
        </p:nvSpPr>
        <p:spPr bwMode="auto">
          <a:xfrm>
            <a:off x="1379054" y="4915069"/>
            <a:ext cx="97889" cy="2295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99" name="Line 99"/>
          <p:cNvSpPr>
            <a:spLocks noChangeShapeType="1"/>
          </p:cNvSpPr>
          <p:nvPr/>
        </p:nvSpPr>
        <p:spPr bwMode="auto">
          <a:xfrm flipV="1">
            <a:off x="5781640" y="3068281"/>
            <a:ext cx="0" cy="1823111"/>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0" name="Line 100"/>
          <p:cNvSpPr>
            <a:spLocks noChangeShapeType="1"/>
          </p:cNvSpPr>
          <p:nvPr/>
        </p:nvSpPr>
        <p:spPr bwMode="auto">
          <a:xfrm>
            <a:off x="5781640" y="4891392"/>
            <a:ext cx="275276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1" name="Freeform 101"/>
          <p:cNvSpPr>
            <a:spLocks/>
          </p:cNvSpPr>
          <p:nvPr/>
        </p:nvSpPr>
        <p:spPr bwMode="auto">
          <a:xfrm>
            <a:off x="5781640" y="3068281"/>
            <a:ext cx="2520467" cy="1432444"/>
          </a:xfrm>
          <a:custGeom>
            <a:avLst/>
            <a:gdLst>
              <a:gd name="T0" fmla="*/ 0 w 1378"/>
              <a:gd name="T1" fmla="*/ 726 h 726"/>
              <a:gd name="T2" fmla="*/ 24 w 1378"/>
              <a:gd name="T3" fmla="*/ 714 h 726"/>
              <a:gd name="T4" fmla="*/ 51 w 1378"/>
              <a:gd name="T5" fmla="*/ 700 h 726"/>
              <a:gd name="T6" fmla="*/ 75 w 1378"/>
              <a:gd name="T7" fmla="*/ 686 h 726"/>
              <a:gd name="T8" fmla="*/ 101 w 1378"/>
              <a:gd name="T9" fmla="*/ 674 h 726"/>
              <a:gd name="T10" fmla="*/ 125 w 1378"/>
              <a:gd name="T11" fmla="*/ 660 h 726"/>
              <a:gd name="T12" fmla="*/ 151 w 1378"/>
              <a:gd name="T13" fmla="*/ 648 h 726"/>
              <a:gd name="T14" fmla="*/ 175 w 1378"/>
              <a:gd name="T15" fmla="*/ 634 h 726"/>
              <a:gd name="T16" fmla="*/ 202 w 1378"/>
              <a:gd name="T17" fmla="*/ 620 h 726"/>
              <a:gd name="T18" fmla="*/ 226 w 1378"/>
              <a:gd name="T19" fmla="*/ 608 h 726"/>
              <a:gd name="T20" fmla="*/ 250 w 1378"/>
              <a:gd name="T21" fmla="*/ 594 h 726"/>
              <a:gd name="T22" fmla="*/ 276 w 1378"/>
              <a:gd name="T23" fmla="*/ 582 h 726"/>
              <a:gd name="T24" fmla="*/ 300 w 1378"/>
              <a:gd name="T25" fmla="*/ 568 h 726"/>
              <a:gd name="T26" fmla="*/ 327 w 1378"/>
              <a:gd name="T27" fmla="*/ 554 h 726"/>
              <a:gd name="T28" fmla="*/ 351 w 1378"/>
              <a:gd name="T29" fmla="*/ 542 h 726"/>
              <a:gd name="T30" fmla="*/ 377 w 1378"/>
              <a:gd name="T31" fmla="*/ 528 h 726"/>
              <a:gd name="T32" fmla="*/ 401 w 1378"/>
              <a:gd name="T33" fmla="*/ 516 h 726"/>
              <a:gd name="T34" fmla="*/ 427 w 1378"/>
              <a:gd name="T35" fmla="*/ 502 h 726"/>
              <a:gd name="T36" fmla="*/ 451 w 1378"/>
              <a:gd name="T37" fmla="*/ 488 h 726"/>
              <a:gd name="T38" fmla="*/ 475 w 1378"/>
              <a:gd name="T39" fmla="*/ 476 h 726"/>
              <a:gd name="T40" fmla="*/ 502 w 1378"/>
              <a:gd name="T41" fmla="*/ 462 h 726"/>
              <a:gd name="T42" fmla="*/ 526 w 1378"/>
              <a:gd name="T43" fmla="*/ 450 h 726"/>
              <a:gd name="T44" fmla="*/ 552 w 1378"/>
              <a:gd name="T45" fmla="*/ 436 h 726"/>
              <a:gd name="T46" fmla="*/ 576 w 1378"/>
              <a:gd name="T47" fmla="*/ 422 h 726"/>
              <a:gd name="T48" fmla="*/ 603 w 1378"/>
              <a:gd name="T49" fmla="*/ 410 h 726"/>
              <a:gd name="T50" fmla="*/ 627 w 1378"/>
              <a:gd name="T51" fmla="*/ 396 h 726"/>
              <a:gd name="T52" fmla="*/ 653 w 1378"/>
              <a:gd name="T53" fmla="*/ 384 h 726"/>
              <a:gd name="T54" fmla="*/ 677 w 1378"/>
              <a:gd name="T55" fmla="*/ 370 h 726"/>
              <a:gd name="T56" fmla="*/ 701 w 1378"/>
              <a:gd name="T57" fmla="*/ 356 h 726"/>
              <a:gd name="T58" fmla="*/ 727 w 1378"/>
              <a:gd name="T59" fmla="*/ 344 h 726"/>
              <a:gd name="T60" fmla="*/ 751 w 1378"/>
              <a:gd name="T61" fmla="*/ 330 h 726"/>
              <a:gd name="T62" fmla="*/ 778 w 1378"/>
              <a:gd name="T63" fmla="*/ 318 h 726"/>
              <a:gd name="T64" fmla="*/ 802 w 1378"/>
              <a:gd name="T65" fmla="*/ 304 h 726"/>
              <a:gd name="T66" fmla="*/ 828 w 1378"/>
              <a:gd name="T67" fmla="*/ 290 h 726"/>
              <a:gd name="T68" fmla="*/ 852 w 1378"/>
              <a:gd name="T69" fmla="*/ 278 h 726"/>
              <a:gd name="T70" fmla="*/ 879 w 1378"/>
              <a:gd name="T71" fmla="*/ 264 h 726"/>
              <a:gd name="T72" fmla="*/ 903 w 1378"/>
              <a:gd name="T73" fmla="*/ 252 h 726"/>
              <a:gd name="T74" fmla="*/ 927 w 1378"/>
              <a:gd name="T75" fmla="*/ 238 h 726"/>
              <a:gd name="T76" fmla="*/ 953 w 1378"/>
              <a:gd name="T77" fmla="*/ 224 h 726"/>
              <a:gd name="T78" fmla="*/ 977 w 1378"/>
              <a:gd name="T79" fmla="*/ 212 h 726"/>
              <a:gd name="T80" fmla="*/ 1003 w 1378"/>
              <a:gd name="T81" fmla="*/ 198 h 726"/>
              <a:gd name="T82" fmla="*/ 1027 w 1378"/>
              <a:gd name="T83" fmla="*/ 186 h 726"/>
              <a:gd name="T84" fmla="*/ 1054 w 1378"/>
              <a:gd name="T85" fmla="*/ 172 h 726"/>
              <a:gd name="T86" fmla="*/ 1078 w 1378"/>
              <a:gd name="T87" fmla="*/ 158 h 726"/>
              <a:gd name="T88" fmla="*/ 1104 w 1378"/>
              <a:gd name="T89" fmla="*/ 146 h 726"/>
              <a:gd name="T90" fmla="*/ 1128 w 1378"/>
              <a:gd name="T91" fmla="*/ 132 h 726"/>
              <a:gd name="T92" fmla="*/ 1152 w 1378"/>
              <a:gd name="T93" fmla="*/ 120 h 726"/>
              <a:gd name="T94" fmla="*/ 1179 w 1378"/>
              <a:gd name="T95" fmla="*/ 106 h 726"/>
              <a:gd name="T96" fmla="*/ 1203 w 1378"/>
              <a:gd name="T97" fmla="*/ 92 h 726"/>
              <a:gd name="T98" fmla="*/ 1229 w 1378"/>
              <a:gd name="T99" fmla="*/ 80 h 726"/>
              <a:gd name="T100" fmla="*/ 1253 w 1378"/>
              <a:gd name="T101" fmla="*/ 66 h 726"/>
              <a:gd name="T102" fmla="*/ 1279 w 1378"/>
              <a:gd name="T103" fmla="*/ 54 h 726"/>
              <a:gd name="T104" fmla="*/ 1303 w 1378"/>
              <a:gd name="T105" fmla="*/ 40 h 726"/>
              <a:gd name="T106" fmla="*/ 1330 w 1378"/>
              <a:gd name="T107" fmla="*/ 26 h 726"/>
              <a:gd name="T108" fmla="*/ 1354 w 1378"/>
              <a:gd name="T109" fmla="*/ 14 h 7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378" h="726">
                <a:moveTo>
                  <a:pt x="0" y="726"/>
                </a:moveTo>
                <a:lnTo>
                  <a:pt x="0" y="726"/>
                </a:lnTo>
                <a:lnTo>
                  <a:pt x="24" y="714"/>
                </a:lnTo>
                <a:lnTo>
                  <a:pt x="24" y="714"/>
                </a:lnTo>
                <a:lnTo>
                  <a:pt x="51" y="700"/>
                </a:lnTo>
                <a:lnTo>
                  <a:pt x="51" y="700"/>
                </a:lnTo>
                <a:lnTo>
                  <a:pt x="75" y="686"/>
                </a:lnTo>
                <a:lnTo>
                  <a:pt x="75" y="686"/>
                </a:lnTo>
                <a:lnTo>
                  <a:pt x="101" y="674"/>
                </a:lnTo>
                <a:lnTo>
                  <a:pt x="101" y="674"/>
                </a:lnTo>
                <a:lnTo>
                  <a:pt x="125" y="660"/>
                </a:lnTo>
                <a:lnTo>
                  <a:pt x="125" y="660"/>
                </a:lnTo>
                <a:lnTo>
                  <a:pt x="151" y="648"/>
                </a:lnTo>
                <a:lnTo>
                  <a:pt x="151" y="648"/>
                </a:lnTo>
                <a:lnTo>
                  <a:pt x="175" y="634"/>
                </a:lnTo>
                <a:lnTo>
                  <a:pt x="175" y="634"/>
                </a:lnTo>
                <a:lnTo>
                  <a:pt x="202" y="620"/>
                </a:lnTo>
                <a:lnTo>
                  <a:pt x="202" y="620"/>
                </a:lnTo>
                <a:lnTo>
                  <a:pt x="226" y="608"/>
                </a:lnTo>
                <a:lnTo>
                  <a:pt x="226" y="608"/>
                </a:lnTo>
                <a:lnTo>
                  <a:pt x="250" y="594"/>
                </a:lnTo>
                <a:lnTo>
                  <a:pt x="250" y="594"/>
                </a:lnTo>
                <a:lnTo>
                  <a:pt x="276" y="582"/>
                </a:lnTo>
                <a:lnTo>
                  <a:pt x="276" y="582"/>
                </a:lnTo>
                <a:lnTo>
                  <a:pt x="300" y="568"/>
                </a:lnTo>
                <a:lnTo>
                  <a:pt x="300" y="568"/>
                </a:lnTo>
                <a:lnTo>
                  <a:pt x="327" y="554"/>
                </a:lnTo>
                <a:lnTo>
                  <a:pt x="327" y="554"/>
                </a:lnTo>
                <a:lnTo>
                  <a:pt x="351" y="542"/>
                </a:lnTo>
                <a:lnTo>
                  <a:pt x="351" y="542"/>
                </a:lnTo>
                <a:lnTo>
                  <a:pt x="377" y="528"/>
                </a:lnTo>
                <a:lnTo>
                  <a:pt x="377" y="528"/>
                </a:lnTo>
                <a:lnTo>
                  <a:pt x="401" y="516"/>
                </a:lnTo>
                <a:lnTo>
                  <a:pt x="401" y="516"/>
                </a:lnTo>
                <a:lnTo>
                  <a:pt x="427" y="502"/>
                </a:lnTo>
                <a:lnTo>
                  <a:pt x="427" y="502"/>
                </a:lnTo>
                <a:lnTo>
                  <a:pt x="451" y="488"/>
                </a:lnTo>
                <a:lnTo>
                  <a:pt x="451" y="488"/>
                </a:lnTo>
                <a:lnTo>
                  <a:pt x="475" y="476"/>
                </a:lnTo>
                <a:lnTo>
                  <a:pt x="475" y="476"/>
                </a:lnTo>
                <a:lnTo>
                  <a:pt x="502" y="462"/>
                </a:lnTo>
                <a:lnTo>
                  <a:pt x="502" y="462"/>
                </a:lnTo>
                <a:lnTo>
                  <a:pt x="526" y="450"/>
                </a:lnTo>
                <a:lnTo>
                  <a:pt x="526" y="450"/>
                </a:lnTo>
                <a:lnTo>
                  <a:pt x="552" y="436"/>
                </a:lnTo>
                <a:lnTo>
                  <a:pt x="552" y="436"/>
                </a:lnTo>
                <a:lnTo>
                  <a:pt x="576" y="422"/>
                </a:lnTo>
                <a:lnTo>
                  <a:pt x="576" y="422"/>
                </a:lnTo>
                <a:lnTo>
                  <a:pt x="603" y="410"/>
                </a:lnTo>
                <a:lnTo>
                  <a:pt x="603" y="410"/>
                </a:lnTo>
                <a:lnTo>
                  <a:pt x="627" y="396"/>
                </a:lnTo>
                <a:lnTo>
                  <a:pt x="627" y="396"/>
                </a:lnTo>
                <a:lnTo>
                  <a:pt x="653" y="384"/>
                </a:lnTo>
                <a:lnTo>
                  <a:pt x="653" y="384"/>
                </a:lnTo>
                <a:lnTo>
                  <a:pt x="677" y="370"/>
                </a:lnTo>
                <a:lnTo>
                  <a:pt x="677" y="370"/>
                </a:lnTo>
                <a:lnTo>
                  <a:pt x="701" y="356"/>
                </a:lnTo>
                <a:lnTo>
                  <a:pt x="701" y="356"/>
                </a:lnTo>
                <a:lnTo>
                  <a:pt x="727" y="344"/>
                </a:lnTo>
                <a:lnTo>
                  <a:pt x="727" y="344"/>
                </a:lnTo>
                <a:lnTo>
                  <a:pt x="751" y="330"/>
                </a:lnTo>
                <a:lnTo>
                  <a:pt x="751" y="330"/>
                </a:lnTo>
                <a:lnTo>
                  <a:pt x="778" y="318"/>
                </a:lnTo>
                <a:lnTo>
                  <a:pt x="778" y="318"/>
                </a:lnTo>
                <a:lnTo>
                  <a:pt x="802" y="304"/>
                </a:lnTo>
                <a:lnTo>
                  <a:pt x="802" y="304"/>
                </a:lnTo>
                <a:lnTo>
                  <a:pt x="828" y="290"/>
                </a:lnTo>
                <a:lnTo>
                  <a:pt x="828" y="290"/>
                </a:lnTo>
                <a:lnTo>
                  <a:pt x="852" y="278"/>
                </a:lnTo>
                <a:lnTo>
                  <a:pt x="852" y="278"/>
                </a:lnTo>
                <a:lnTo>
                  <a:pt x="879" y="264"/>
                </a:lnTo>
                <a:lnTo>
                  <a:pt x="879" y="264"/>
                </a:lnTo>
                <a:lnTo>
                  <a:pt x="903" y="252"/>
                </a:lnTo>
                <a:lnTo>
                  <a:pt x="903" y="252"/>
                </a:lnTo>
                <a:lnTo>
                  <a:pt x="927" y="238"/>
                </a:lnTo>
                <a:lnTo>
                  <a:pt x="927" y="238"/>
                </a:lnTo>
                <a:lnTo>
                  <a:pt x="953" y="224"/>
                </a:lnTo>
                <a:lnTo>
                  <a:pt x="953" y="224"/>
                </a:lnTo>
                <a:lnTo>
                  <a:pt x="977" y="212"/>
                </a:lnTo>
                <a:lnTo>
                  <a:pt x="977" y="212"/>
                </a:lnTo>
                <a:lnTo>
                  <a:pt x="1003" y="198"/>
                </a:lnTo>
                <a:lnTo>
                  <a:pt x="1003" y="198"/>
                </a:lnTo>
                <a:lnTo>
                  <a:pt x="1027" y="186"/>
                </a:lnTo>
                <a:lnTo>
                  <a:pt x="1027" y="186"/>
                </a:lnTo>
                <a:lnTo>
                  <a:pt x="1054" y="172"/>
                </a:lnTo>
                <a:lnTo>
                  <a:pt x="1054" y="172"/>
                </a:lnTo>
                <a:lnTo>
                  <a:pt x="1078" y="158"/>
                </a:lnTo>
                <a:lnTo>
                  <a:pt x="1078" y="158"/>
                </a:lnTo>
                <a:lnTo>
                  <a:pt x="1104" y="146"/>
                </a:lnTo>
                <a:lnTo>
                  <a:pt x="1104" y="146"/>
                </a:lnTo>
                <a:lnTo>
                  <a:pt x="1128" y="132"/>
                </a:lnTo>
                <a:lnTo>
                  <a:pt x="1128" y="132"/>
                </a:lnTo>
                <a:lnTo>
                  <a:pt x="1152" y="120"/>
                </a:lnTo>
                <a:lnTo>
                  <a:pt x="1152" y="120"/>
                </a:lnTo>
                <a:lnTo>
                  <a:pt x="1179" y="106"/>
                </a:lnTo>
                <a:lnTo>
                  <a:pt x="1179" y="106"/>
                </a:lnTo>
                <a:lnTo>
                  <a:pt x="1203" y="92"/>
                </a:lnTo>
                <a:lnTo>
                  <a:pt x="1203" y="92"/>
                </a:lnTo>
                <a:lnTo>
                  <a:pt x="1229" y="80"/>
                </a:lnTo>
                <a:lnTo>
                  <a:pt x="1229" y="80"/>
                </a:lnTo>
                <a:lnTo>
                  <a:pt x="1253" y="66"/>
                </a:lnTo>
                <a:lnTo>
                  <a:pt x="1253" y="66"/>
                </a:lnTo>
                <a:lnTo>
                  <a:pt x="1279" y="54"/>
                </a:lnTo>
                <a:lnTo>
                  <a:pt x="1279" y="54"/>
                </a:lnTo>
                <a:lnTo>
                  <a:pt x="1303" y="40"/>
                </a:lnTo>
                <a:lnTo>
                  <a:pt x="1303" y="40"/>
                </a:lnTo>
                <a:lnTo>
                  <a:pt x="1330" y="26"/>
                </a:lnTo>
                <a:lnTo>
                  <a:pt x="1330" y="26"/>
                </a:lnTo>
                <a:lnTo>
                  <a:pt x="1354" y="14"/>
                </a:lnTo>
                <a:lnTo>
                  <a:pt x="1354" y="14"/>
                </a:lnTo>
                <a:lnTo>
                  <a:pt x="1378" y="0"/>
                </a:lnTo>
              </a:path>
            </a:pathLst>
          </a:custGeom>
          <a:noFill/>
          <a:ln w="38100">
            <a:solidFill>
              <a:srgbClr val="1D819E"/>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2" name="Freeform 102"/>
          <p:cNvSpPr>
            <a:spLocks/>
          </p:cNvSpPr>
          <p:nvPr/>
        </p:nvSpPr>
        <p:spPr bwMode="auto">
          <a:xfrm>
            <a:off x="5781640" y="3198504"/>
            <a:ext cx="2520467" cy="1432444"/>
          </a:xfrm>
          <a:custGeom>
            <a:avLst/>
            <a:gdLst>
              <a:gd name="T0" fmla="*/ 0 w 1378"/>
              <a:gd name="T1" fmla="*/ 0 h 726"/>
              <a:gd name="T2" fmla="*/ 24 w 1378"/>
              <a:gd name="T3" fmla="*/ 14 h 726"/>
              <a:gd name="T4" fmla="*/ 51 w 1378"/>
              <a:gd name="T5" fmla="*/ 26 h 726"/>
              <a:gd name="T6" fmla="*/ 75 w 1378"/>
              <a:gd name="T7" fmla="*/ 40 h 726"/>
              <a:gd name="T8" fmla="*/ 101 w 1378"/>
              <a:gd name="T9" fmla="*/ 54 h 726"/>
              <a:gd name="T10" fmla="*/ 125 w 1378"/>
              <a:gd name="T11" fmla="*/ 66 h 726"/>
              <a:gd name="T12" fmla="*/ 151 w 1378"/>
              <a:gd name="T13" fmla="*/ 80 h 726"/>
              <a:gd name="T14" fmla="*/ 175 w 1378"/>
              <a:gd name="T15" fmla="*/ 92 h 726"/>
              <a:gd name="T16" fmla="*/ 202 w 1378"/>
              <a:gd name="T17" fmla="*/ 106 h 726"/>
              <a:gd name="T18" fmla="*/ 226 w 1378"/>
              <a:gd name="T19" fmla="*/ 120 h 726"/>
              <a:gd name="T20" fmla="*/ 250 w 1378"/>
              <a:gd name="T21" fmla="*/ 132 h 726"/>
              <a:gd name="T22" fmla="*/ 276 w 1378"/>
              <a:gd name="T23" fmla="*/ 146 h 726"/>
              <a:gd name="T24" fmla="*/ 300 w 1378"/>
              <a:gd name="T25" fmla="*/ 158 h 726"/>
              <a:gd name="T26" fmla="*/ 327 w 1378"/>
              <a:gd name="T27" fmla="*/ 172 h 726"/>
              <a:gd name="T28" fmla="*/ 351 w 1378"/>
              <a:gd name="T29" fmla="*/ 186 h 726"/>
              <a:gd name="T30" fmla="*/ 377 w 1378"/>
              <a:gd name="T31" fmla="*/ 198 h 726"/>
              <a:gd name="T32" fmla="*/ 401 w 1378"/>
              <a:gd name="T33" fmla="*/ 212 h 726"/>
              <a:gd name="T34" fmla="*/ 427 w 1378"/>
              <a:gd name="T35" fmla="*/ 224 h 726"/>
              <a:gd name="T36" fmla="*/ 451 w 1378"/>
              <a:gd name="T37" fmla="*/ 238 h 726"/>
              <a:gd name="T38" fmla="*/ 475 w 1378"/>
              <a:gd name="T39" fmla="*/ 252 h 726"/>
              <a:gd name="T40" fmla="*/ 502 w 1378"/>
              <a:gd name="T41" fmla="*/ 264 h 726"/>
              <a:gd name="T42" fmla="*/ 526 w 1378"/>
              <a:gd name="T43" fmla="*/ 278 h 726"/>
              <a:gd name="T44" fmla="*/ 552 w 1378"/>
              <a:gd name="T45" fmla="*/ 290 h 726"/>
              <a:gd name="T46" fmla="*/ 576 w 1378"/>
              <a:gd name="T47" fmla="*/ 304 h 726"/>
              <a:gd name="T48" fmla="*/ 603 w 1378"/>
              <a:gd name="T49" fmla="*/ 318 h 726"/>
              <a:gd name="T50" fmla="*/ 627 w 1378"/>
              <a:gd name="T51" fmla="*/ 330 h 726"/>
              <a:gd name="T52" fmla="*/ 653 w 1378"/>
              <a:gd name="T53" fmla="*/ 344 h 726"/>
              <a:gd name="T54" fmla="*/ 677 w 1378"/>
              <a:gd name="T55" fmla="*/ 356 h 726"/>
              <a:gd name="T56" fmla="*/ 701 w 1378"/>
              <a:gd name="T57" fmla="*/ 370 h 726"/>
              <a:gd name="T58" fmla="*/ 727 w 1378"/>
              <a:gd name="T59" fmla="*/ 384 h 726"/>
              <a:gd name="T60" fmla="*/ 751 w 1378"/>
              <a:gd name="T61" fmla="*/ 396 h 726"/>
              <a:gd name="T62" fmla="*/ 778 w 1378"/>
              <a:gd name="T63" fmla="*/ 410 h 726"/>
              <a:gd name="T64" fmla="*/ 802 w 1378"/>
              <a:gd name="T65" fmla="*/ 422 h 726"/>
              <a:gd name="T66" fmla="*/ 828 w 1378"/>
              <a:gd name="T67" fmla="*/ 436 h 726"/>
              <a:gd name="T68" fmla="*/ 852 w 1378"/>
              <a:gd name="T69" fmla="*/ 450 h 726"/>
              <a:gd name="T70" fmla="*/ 879 w 1378"/>
              <a:gd name="T71" fmla="*/ 462 h 726"/>
              <a:gd name="T72" fmla="*/ 903 w 1378"/>
              <a:gd name="T73" fmla="*/ 476 h 726"/>
              <a:gd name="T74" fmla="*/ 927 w 1378"/>
              <a:gd name="T75" fmla="*/ 488 h 726"/>
              <a:gd name="T76" fmla="*/ 953 w 1378"/>
              <a:gd name="T77" fmla="*/ 502 h 726"/>
              <a:gd name="T78" fmla="*/ 977 w 1378"/>
              <a:gd name="T79" fmla="*/ 516 h 726"/>
              <a:gd name="T80" fmla="*/ 1003 w 1378"/>
              <a:gd name="T81" fmla="*/ 528 h 726"/>
              <a:gd name="T82" fmla="*/ 1027 w 1378"/>
              <a:gd name="T83" fmla="*/ 542 h 726"/>
              <a:gd name="T84" fmla="*/ 1054 w 1378"/>
              <a:gd name="T85" fmla="*/ 554 h 726"/>
              <a:gd name="T86" fmla="*/ 1078 w 1378"/>
              <a:gd name="T87" fmla="*/ 568 h 726"/>
              <a:gd name="T88" fmla="*/ 1104 w 1378"/>
              <a:gd name="T89" fmla="*/ 582 h 726"/>
              <a:gd name="T90" fmla="*/ 1128 w 1378"/>
              <a:gd name="T91" fmla="*/ 594 h 726"/>
              <a:gd name="T92" fmla="*/ 1152 w 1378"/>
              <a:gd name="T93" fmla="*/ 608 h 726"/>
              <a:gd name="T94" fmla="*/ 1179 w 1378"/>
              <a:gd name="T95" fmla="*/ 620 h 726"/>
              <a:gd name="T96" fmla="*/ 1203 w 1378"/>
              <a:gd name="T97" fmla="*/ 634 h 726"/>
              <a:gd name="T98" fmla="*/ 1229 w 1378"/>
              <a:gd name="T99" fmla="*/ 648 h 726"/>
              <a:gd name="T100" fmla="*/ 1253 w 1378"/>
              <a:gd name="T101" fmla="*/ 660 h 726"/>
              <a:gd name="T102" fmla="*/ 1279 w 1378"/>
              <a:gd name="T103" fmla="*/ 674 h 726"/>
              <a:gd name="T104" fmla="*/ 1303 w 1378"/>
              <a:gd name="T105" fmla="*/ 686 h 726"/>
              <a:gd name="T106" fmla="*/ 1330 w 1378"/>
              <a:gd name="T107" fmla="*/ 700 h 726"/>
              <a:gd name="T108" fmla="*/ 1354 w 1378"/>
              <a:gd name="T109" fmla="*/ 714 h 7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378" h="726">
                <a:moveTo>
                  <a:pt x="0" y="0"/>
                </a:moveTo>
                <a:lnTo>
                  <a:pt x="0" y="0"/>
                </a:lnTo>
                <a:lnTo>
                  <a:pt x="24" y="14"/>
                </a:lnTo>
                <a:lnTo>
                  <a:pt x="24" y="14"/>
                </a:lnTo>
                <a:lnTo>
                  <a:pt x="51" y="26"/>
                </a:lnTo>
                <a:lnTo>
                  <a:pt x="51" y="26"/>
                </a:lnTo>
                <a:lnTo>
                  <a:pt x="75" y="40"/>
                </a:lnTo>
                <a:lnTo>
                  <a:pt x="75" y="40"/>
                </a:lnTo>
                <a:lnTo>
                  <a:pt x="101" y="54"/>
                </a:lnTo>
                <a:lnTo>
                  <a:pt x="101" y="54"/>
                </a:lnTo>
                <a:lnTo>
                  <a:pt x="125" y="66"/>
                </a:lnTo>
                <a:lnTo>
                  <a:pt x="125" y="66"/>
                </a:lnTo>
                <a:lnTo>
                  <a:pt x="151" y="80"/>
                </a:lnTo>
                <a:lnTo>
                  <a:pt x="151" y="80"/>
                </a:lnTo>
                <a:lnTo>
                  <a:pt x="175" y="92"/>
                </a:lnTo>
                <a:lnTo>
                  <a:pt x="175" y="92"/>
                </a:lnTo>
                <a:lnTo>
                  <a:pt x="202" y="106"/>
                </a:lnTo>
                <a:lnTo>
                  <a:pt x="202" y="106"/>
                </a:lnTo>
                <a:lnTo>
                  <a:pt x="226" y="120"/>
                </a:lnTo>
                <a:lnTo>
                  <a:pt x="226" y="120"/>
                </a:lnTo>
                <a:lnTo>
                  <a:pt x="250" y="132"/>
                </a:lnTo>
                <a:lnTo>
                  <a:pt x="250" y="132"/>
                </a:lnTo>
                <a:lnTo>
                  <a:pt x="276" y="146"/>
                </a:lnTo>
                <a:lnTo>
                  <a:pt x="276" y="146"/>
                </a:lnTo>
                <a:lnTo>
                  <a:pt x="300" y="158"/>
                </a:lnTo>
                <a:lnTo>
                  <a:pt x="300" y="158"/>
                </a:lnTo>
                <a:lnTo>
                  <a:pt x="327" y="172"/>
                </a:lnTo>
                <a:lnTo>
                  <a:pt x="327" y="172"/>
                </a:lnTo>
                <a:lnTo>
                  <a:pt x="351" y="186"/>
                </a:lnTo>
                <a:lnTo>
                  <a:pt x="351" y="186"/>
                </a:lnTo>
                <a:lnTo>
                  <a:pt x="377" y="198"/>
                </a:lnTo>
                <a:lnTo>
                  <a:pt x="377" y="198"/>
                </a:lnTo>
                <a:lnTo>
                  <a:pt x="401" y="212"/>
                </a:lnTo>
                <a:lnTo>
                  <a:pt x="401" y="212"/>
                </a:lnTo>
                <a:lnTo>
                  <a:pt x="427" y="224"/>
                </a:lnTo>
                <a:lnTo>
                  <a:pt x="427" y="224"/>
                </a:lnTo>
                <a:lnTo>
                  <a:pt x="451" y="238"/>
                </a:lnTo>
                <a:lnTo>
                  <a:pt x="451" y="238"/>
                </a:lnTo>
                <a:lnTo>
                  <a:pt x="475" y="252"/>
                </a:lnTo>
                <a:lnTo>
                  <a:pt x="475" y="252"/>
                </a:lnTo>
                <a:lnTo>
                  <a:pt x="502" y="264"/>
                </a:lnTo>
                <a:lnTo>
                  <a:pt x="502" y="264"/>
                </a:lnTo>
                <a:lnTo>
                  <a:pt x="526" y="278"/>
                </a:lnTo>
                <a:lnTo>
                  <a:pt x="526" y="278"/>
                </a:lnTo>
                <a:lnTo>
                  <a:pt x="552" y="290"/>
                </a:lnTo>
                <a:lnTo>
                  <a:pt x="552" y="290"/>
                </a:lnTo>
                <a:lnTo>
                  <a:pt x="576" y="304"/>
                </a:lnTo>
                <a:lnTo>
                  <a:pt x="576" y="304"/>
                </a:lnTo>
                <a:lnTo>
                  <a:pt x="603" y="318"/>
                </a:lnTo>
                <a:lnTo>
                  <a:pt x="603" y="318"/>
                </a:lnTo>
                <a:lnTo>
                  <a:pt x="627" y="330"/>
                </a:lnTo>
                <a:lnTo>
                  <a:pt x="627" y="330"/>
                </a:lnTo>
                <a:lnTo>
                  <a:pt x="653" y="344"/>
                </a:lnTo>
                <a:lnTo>
                  <a:pt x="653" y="344"/>
                </a:lnTo>
                <a:lnTo>
                  <a:pt x="677" y="356"/>
                </a:lnTo>
                <a:lnTo>
                  <a:pt x="677" y="356"/>
                </a:lnTo>
                <a:lnTo>
                  <a:pt x="701" y="370"/>
                </a:lnTo>
                <a:lnTo>
                  <a:pt x="701" y="370"/>
                </a:lnTo>
                <a:lnTo>
                  <a:pt x="727" y="384"/>
                </a:lnTo>
                <a:lnTo>
                  <a:pt x="727" y="384"/>
                </a:lnTo>
                <a:lnTo>
                  <a:pt x="751" y="396"/>
                </a:lnTo>
                <a:lnTo>
                  <a:pt x="751" y="396"/>
                </a:lnTo>
                <a:lnTo>
                  <a:pt x="778" y="410"/>
                </a:lnTo>
                <a:lnTo>
                  <a:pt x="778" y="410"/>
                </a:lnTo>
                <a:lnTo>
                  <a:pt x="802" y="422"/>
                </a:lnTo>
                <a:lnTo>
                  <a:pt x="802" y="422"/>
                </a:lnTo>
                <a:lnTo>
                  <a:pt x="828" y="436"/>
                </a:lnTo>
                <a:lnTo>
                  <a:pt x="828" y="436"/>
                </a:lnTo>
                <a:lnTo>
                  <a:pt x="852" y="450"/>
                </a:lnTo>
                <a:lnTo>
                  <a:pt x="852" y="450"/>
                </a:lnTo>
                <a:lnTo>
                  <a:pt x="879" y="462"/>
                </a:lnTo>
                <a:lnTo>
                  <a:pt x="879" y="462"/>
                </a:lnTo>
                <a:lnTo>
                  <a:pt x="903" y="476"/>
                </a:lnTo>
                <a:lnTo>
                  <a:pt x="903" y="476"/>
                </a:lnTo>
                <a:lnTo>
                  <a:pt x="927" y="488"/>
                </a:lnTo>
                <a:lnTo>
                  <a:pt x="927" y="488"/>
                </a:lnTo>
                <a:lnTo>
                  <a:pt x="953" y="502"/>
                </a:lnTo>
                <a:lnTo>
                  <a:pt x="953" y="502"/>
                </a:lnTo>
                <a:lnTo>
                  <a:pt x="977" y="516"/>
                </a:lnTo>
                <a:lnTo>
                  <a:pt x="977" y="516"/>
                </a:lnTo>
                <a:lnTo>
                  <a:pt x="1003" y="528"/>
                </a:lnTo>
                <a:lnTo>
                  <a:pt x="1003" y="528"/>
                </a:lnTo>
                <a:lnTo>
                  <a:pt x="1027" y="542"/>
                </a:lnTo>
                <a:lnTo>
                  <a:pt x="1027" y="542"/>
                </a:lnTo>
                <a:lnTo>
                  <a:pt x="1054" y="554"/>
                </a:lnTo>
                <a:lnTo>
                  <a:pt x="1054" y="554"/>
                </a:lnTo>
                <a:lnTo>
                  <a:pt x="1078" y="568"/>
                </a:lnTo>
                <a:lnTo>
                  <a:pt x="1078" y="568"/>
                </a:lnTo>
                <a:lnTo>
                  <a:pt x="1104" y="582"/>
                </a:lnTo>
                <a:lnTo>
                  <a:pt x="1104" y="582"/>
                </a:lnTo>
                <a:lnTo>
                  <a:pt x="1128" y="594"/>
                </a:lnTo>
                <a:lnTo>
                  <a:pt x="1128" y="594"/>
                </a:lnTo>
                <a:lnTo>
                  <a:pt x="1152" y="608"/>
                </a:lnTo>
                <a:lnTo>
                  <a:pt x="1152" y="608"/>
                </a:lnTo>
                <a:lnTo>
                  <a:pt x="1179" y="620"/>
                </a:lnTo>
                <a:lnTo>
                  <a:pt x="1179" y="620"/>
                </a:lnTo>
                <a:lnTo>
                  <a:pt x="1203" y="634"/>
                </a:lnTo>
                <a:lnTo>
                  <a:pt x="1203" y="634"/>
                </a:lnTo>
                <a:lnTo>
                  <a:pt x="1229" y="648"/>
                </a:lnTo>
                <a:lnTo>
                  <a:pt x="1229" y="648"/>
                </a:lnTo>
                <a:lnTo>
                  <a:pt x="1253" y="660"/>
                </a:lnTo>
                <a:lnTo>
                  <a:pt x="1253" y="660"/>
                </a:lnTo>
                <a:lnTo>
                  <a:pt x="1279" y="674"/>
                </a:lnTo>
                <a:lnTo>
                  <a:pt x="1279" y="674"/>
                </a:lnTo>
                <a:lnTo>
                  <a:pt x="1303" y="686"/>
                </a:lnTo>
                <a:lnTo>
                  <a:pt x="1303" y="686"/>
                </a:lnTo>
                <a:lnTo>
                  <a:pt x="1330" y="700"/>
                </a:lnTo>
                <a:lnTo>
                  <a:pt x="1330" y="700"/>
                </a:lnTo>
                <a:lnTo>
                  <a:pt x="1354" y="714"/>
                </a:lnTo>
                <a:lnTo>
                  <a:pt x="1354" y="714"/>
                </a:lnTo>
                <a:lnTo>
                  <a:pt x="1378" y="726"/>
                </a:lnTo>
              </a:path>
            </a:pathLst>
          </a:custGeom>
          <a:noFill/>
          <a:ln w="38100">
            <a:solidFill>
              <a:srgbClr val="D4712B"/>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17" name="Rectangle 117"/>
          <p:cNvSpPr>
            <a:spLocks noChangeArrowheads="1"/>
          </p:cNvSpPr>
          <p:nvPr/>
        </p:nvSpPr>
        <p:spPr bwMode="auto">
          <a:xfrm>
            <a:off x="6546194" y="5104483"/>
            <a:ext cx="1898136" cy="2295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Tractors (rentals/days)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41" name="Rectangle 141"/>
          <p:cNvSpPr>
            <a:spLocks noChangeArrowheads="1"/>
          </p:cNvSpPr>
          <p:nvPr/>
        </p:nvSpPr>
        <p:spPr bwMode="auto">
          <a:xfrm>
            <a:off x="8302107" y="2902544"/>
            <a:ext cx="118204" cy="2295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45" name="Rectangle 145"/>
          <p:cNvSpPr>
            <a:spLocks noChangeArrowheads="1"/>
          </p:cNvSpPr>
          <p:nvPr/>
        </p:nvSpPr>
        <p:spPr bwMode="auto">
          <a:xfrm>
            <a:off x="6862623" y="4915069"/>
            <a:ext cx="195775" cy="2295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25</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46" name="Rectangle 146"/>
          <p:cNvSpPr>
            <a:spLocks noChangeArrowheads="1"/>
          </p:cNvSpPr>
          <p:nvPr/>
        </p:nvSpPr>
        <p:spPr bwMode="auto">
          <a:xfrm>
            <a:off x="5662749" y="4915069"/>
            <a:ext cx="97889" cy="2295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nvGrpSpPr>
          <p:cNvPr id="6" name="5 Grupo"/>
          <p:cNvGrpSpPr/>
          <p:nvPr/>
        </p:nvGrpSpPr>
        <p:grpSpPr>
          <a:xfrm>
            <a:off x="5431275" y="3742428"/>
            <a:ext cx="1531949" cy="1148965"/>
            <a:chOff x="5431275" y="4961628"/>
            <a:chExt cx="1531949" cy="1148965"/>
          </a:xfrm>
        </p:grpSpPr>
        <p:sp>
          <p:nvSpPr>
            <p:cNvPr id="103" name="Freeform 103"/>
            <p:cNvSpPr>
              <a:spLocks/>
            </p:cNvSpPr>
            <p:nvPr/>
          </p:nvSpPr>
          <p:spPr bwMode="auto">
            <a:xfrm>
              <a:off x="6891889" y="5037246"/>
              <a:ext cx="71335" cy="63138"/>
            </a:xfrm>
            <a:custGeom>
              <a:avLst/>
              <a:gdLst>
                <a:gd name="T0" fmla="*/ 39 w 39"/>
                <a:gd name="T1" fmla="*/ 16 h 32"/>
                <a:gd name="T2" fmla="*/ 39 w 39"/>
                <a:gd name="T3" fmla="*/ 16 h 32"/>
                <a:gd name="T4" fmla="*/ 36 w 39"/>
                <a:gd name="T5" fmla="*/ 22 h 32"/>
                <a:gd name="T6" fmla="*/ 34 w 39"/>
                <a:gd name="T7" fmla="*/ 28 h 32"/>
                <a:gd name="T8" fmla="*/ 27 w 39"/>
                <a:gd name="T9" fmla="*/ 32 h 32"/>
                <a:gd name="T10" fmla="*/ 20 w 39"/>
                <a:gd name="T11" fmla="*/ 32 h 32"/>
                <a:gd name="T12" fmla="*/ 20 w 39"/>
                <a:gd name="T13" fmla="*/ 32 h 32"/>
                <a:gd name="T14" fmla="*/ 12 w 39"/>
                <a:gd name="T15" fmla="*/ 32 h 32"/>
                <a:gd name="T16" fmla="*/ 5 w 39"/>
                <a:gd name="T17" fmla="*/ 28 h 32"/>
                <a:gd name="T18" fmla="*/ 3 w 39"/>
                <a:gd name="T19" fmla="*/ 22 h 32"/>
                <a:gd name="T20" fmla="*/ 0 w 39"/>
                <a:gd name="T21" fmla="*/ 16 h 32"/>
                <a:gd name="T22" fmla="*/ 0 w 39"/>
                <a:gd name="T23" fmla="*/ 16 h 32"/>
                <a:gd name="T24" fmla="*/ 3 w 39"/>
                <a:gd name="T25" fmla="*/ 10 h 32"/>
                <a:gd name="T26" fmla="*/ 5 w 39"/>
                <a:gd name="T27" fmla="*/ 4 h 32"/>
                <a:gd name="T28" fmla="*/ 12 w 39"/>
                <a:gd name="T29" fmla="*/ 2 h 32"/>
                <a:gd name="T30" fmla="*/ 20 w 39"/>
                <a:gd name="T31" fmla="*/ 0 h 32"/>
                <a:gd name="T32" fmla="*/ 20 w 39"/>
                <a:gd name="T33" fmla="*/ 0 h 32"/>
                <a:gd name="T34" fmla="*/ 27 w 39"/>
                <a:gd name="T35" fmla="*/ 2 h 32"/>
                <a:gd name="T36" fmla="*/ 34 w 39"/>
                <a:gd name="T37" fmla="*/ 4 h 32"/>
                <a:gd name="T38" fmla="*/ 36 w 39"/>
                <a:gd name="T39" fmla="*/ 10 h 32"/>
                <a:gd name="T40" fmla="*/ 39 w 39"/>
                <a:gd name="T41" fmla="*/ 16 h 32"/>
                <a:gd name="T42" fmla="*/ 39 w 39"/>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9" h="32">
                  <a:moveTo>
                    <a:pt x="39" y="16"/>
                  </a:moveTo>
                  <a:lnTo>
                    <a:pt x="39" y="16"/>
                  </a:lnTo>
                  <a:lnTo>
                    <a:pt x="36" y="22"/>
                  </a:lnTo>
                  <a:lnTo>
                    <a:pt x="34" y="28"/>
                  </a:lnTo>
                  <a:lnTo>
                    <a:pt x="27" y="32"/>
                  </a:lnTo>
                  <a:lnTo>
                    <a:pt x="20" y="32"/>
                  </a:lnTo>
                  <a:lnTo>
                    <a:pt x="20" y="32"/>
                  </a:lnTo>
                  <a:lnTo>
                    <a:pt x="12" y="32"/>
                  </a:lnTo>
                  <a:lnTo>
                    <a:pt x="5" y="28"/>
                  </a:lnTo>
                  <a:lnTo>
                    <a:pt x="3" y="22"/>
                  </a:lnTo>
                  <a:lnTo>
                    <a:pt x="0" y="16"/>
                  </a:lnTo>
                  <a:lnTo>
                    <a:pt x="0" y="16"/>
                  </a:lnTo>
                  <a:lnTo>
                    <a:pt x="3" y="10"/>
                  </a:lnTo>
                  <a:lnTo>
                    <a:pt x="5" y="4"/>
                  </a:lnTo>
                  <a:lnTo>
                    <a:pt x="12" y="2"/>
                  </a:lnTo>
                  <a:lnTo>
                    <a:pt x="20" y="0"/>
                  </a:lnTo>
                  <a:lnTo>
                    <a:pt x="20" y="0"/>
                  </a:lnTo>
                  <a:lnTo>
                    <a:pt x="27" y="2"/>
                  </a:lnTo>
                  <a:lnTo>
                    <a:pt x="34" y="4"/>
                  </a:lnTo>
                  <a:lnTo>
                    <a:pt x="36" y="10"/>
                  </a:lnTo>
                  <a:lnTo>
                    <a:pt x="39" y="16"/>
                  </a:lnTo>
                  <a:lnTo>
                    <a:pt x="39"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33" name="Line 133"/>
            <p:cNvSpPr>
              <a:spLocks noChangeShapeType="1"/>
            </p:cNvSpPr>
            <p:nvPr/>
          </p:nvSpPr>
          <p:spPr bwMode="auto">
            <a:xfrm flipV="1">
              <a:off x="6928470" y="6031670"/>
              <a:ext cx="0" cy="7892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34" name="Line 134"/>
            <p:cNvSpPr>
              <a:spLocks noChangeShapeType="1"/>
            </p:cNvSpPr>
            <p:nvPr/>
          </p:nvSpPr>
          <p:spPr bwMode="auto">
            <a:xfrm flipV="1">
              <a:off x="6928470" y="5905394"/>
              <a:ext cx="0" cy="7892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35" name="Line 135"/>
            <p:cNvSpPr>
              <a:spLocks noChangeShapeType="1"/>
            </p:cNvSpPr>
            <p:nvPr/>
          </p:nvSpPr>
          <p:spPr bwMode="auto">
            <a:xfrm flipV="1">
              <a:off x="6928470" y="5779118"/>
              <a:ext cx="0" cy="7892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36" name="Line 136"/>
            <p:cNvSpPr>
              <a:spLocks noChangeShapeType="1"/>
            </p:cNvSpPr>
            <p:nvPr/>
          </p:nvSpPr>
          <p:spPr bwMode="auto">
            <a:xfrm flipV="1">
              <a:off x="6928470" y="5652842"/>
              <a:ext cx="0" cy="7892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37" name="Line 137"/>
            <p:cNvSpPr>
              <a:spLocks noChangeShapeType="1"/>
            </p:cNvSpPr>
            <p:nvPr/>
          </p:nvSpPr>
          <p:spPr bwMode="auto">
            <a:xfrm flipV="1">
              <a:off x="6928470" y="5526566"/>
              <a:ext cx="0" cy="7892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38" name="Line 138"/>
            <p:cNvSpPr>
              <a:spLocks noChangeShapeType="1"/>
            </p:cNvSpPr>
            <p:nvPr/>
          </p:nvSpPr>
          <p:spPr bwMode="auto">
            <a:xfrm flipV="1">
              <a:off x="6928470" y="5400289"/>
              <a:ext cx="0" cy="7892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39" name="Line 139"/>
            <p:cNvSpPr>
              <a:spLocks noChangeShapeType="1"/>
            </p:cNvSpPr>
            <p:nvPr/>
          </p:nvSpPr>
          <p:spPr bwMode="auto">
            <a:xfrm flipV="1">
              <a:off x="6928470" y="5274013"/>
              <a:ext cx="0" cy="7892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40" name="Line 140"/>
            <p:cNvSpPr>
              <a:spLocks noChangeShapeType="1"/>
            </p:cNvSpPr>
            <p:nvPr/>
          </p:nvSpPr>
          <p:spPr bwMode="auto">
            <a:xfrm flipV="1">
              <a:off x="6928470" y="5147737"/>
              <a:ext cx="0" cy="7892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43" name="Rectangle 143"/>
            <p:cNvSpPr>
              <a:spLocks noChangeArrowheads="1"/>
            </p:cNvSpPr>
            <p:nvPr/>
          </p:nvSpPr>
          <p:spPr bwMode="auto">
            <a:xfrm>
              <a:off x="5431275" y="4961628"/>
              <a:ext cx="293664" cy="2295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400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47" name="Line 147"/>
            <p:cNvSpPr>
              <a:spLocks noChangeShapeType="1"/>
            </p:cNvSpPr>
            <p:nvPr/>
          </p:nvSpPr>
          <p:spPr bwMode="auto">
            <a:xfrm>
              <a:off x="5777982" y="5064869"/>
              <a:ext cx="87796"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48" name="Line 148"/>
            <p:cNvSpPr>
              <a:spLocks noChangeShapeType="1"/>
            </p:cNvSpPr>
            <p:nvPr/>
          </p:nvSpPr>
          <p:spPr bwMode="auto">
            <a:xfrm>
              <a:off x="5918820" y="5064869"/>
              <a:ext cx="87796"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49" name="Line 149"/>
            <p:cNvSpPr>
              <a:spLocks noChangeShapeType="1"/>
            </p:cNvSpPr>
            <p:nvPr/>
          </p:nvSpPr>
          <p:spPr bwMode="auto">
            <a:xfrm>
              <a:off x="6057830" y="5064869"/>
              <a:ext cx="87796"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0" name="Line 150"/>
            <p:cNvSpPr>
              <a:spLocks noChangeShapeType="1"/>
            </p:cNvSpPr>
            <p:nvPr/>
          </p:nvSpPr>
          <p:spPr bwMode="auto">
            <a:xfrm>
              <a:off x="6198669" y="5064869"/>
              <a:ext cx="87796"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1" name="Line 151"/>
            <p:cNvSpPr>
              <a:spLocks noChangeShapeType="1"/>
            </p:cNvSpPr>
            <p:nvPr/>
          </p:nvSpPr>
          <p:spPr bwMode="auto">
            <a:xfrm>
              <a:off x="6339508" y="5064869"/>
              <a:ext cx="87796"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2" name="Line 152"/>
            <p:cNvSpPr>
              <a:spLocks noChangeShapeType="1"/>
            </p:cNvSpPr>
            <p:nvPr/>
          </p:nvSpPr>
          <p:spPr bwMode="auto">
            <a:xfrm>
              <a:off x="6480347" y="5064869"/>
              <a:ext cx="87796"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3" name="Line 153"/>
            <p:cNvSpPr>
              <a:spLocks noChangeShapeType="1"/>
            </p:cNvSpPr>
            <p:nvPr/>
          </p:nvSpPr>
          <p:spPr bwMode="auto">
            <a:xfrm>
              <a:off x="6621185" y="5064869"/>
              <a:ext cx="87796"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4" name="Line 154"/>
            <p:cNvSpPr>
              <a:spLocks noChangeShapeType="1"/>
            </p:cNvSpPr>
            <p:nvPr/>
          </p:nvSpPr>
          <p:spPr bwMode="auto">
            <a:xfrm>
              <a:off x="6760195" y="5064869"/>
              <a:ext cx="87796"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5" name="Line 155"/>
            <p:cNvSpPr>
              <a:spLocks noChangeShapeType="1"/>
            </p:cNvSpPr>
            <p:nvPr/>
          </p:nvSpPr>
          <p:spPr bwMode="auto">
            <a:xfrm>
              <a:off x="6901034" y="5064869"/>
              <a:ext cx="27437"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grpSp>
      <p:sp>
        <p:nvSpPr>
          <p:cNvPr id="156" name="Rectangle 42"/>
          <p:cNvSpPr>
            <a:spLocks noChangeArrowheads="1"/>
          </p:cNvSpPr>
          <p:nvPr/>
        </p:nvSpPr>
        <p:spPr bwMode="auto">
          <a:xfrm>
            <a:off x="4911100" y="2890064"/>
            <a:ext cx="1634541" cy="2295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Rental price</a:t>
            </a:r>
            <a:r>
              <a:rPr kumimoji="0" lang="en-US" sz="1200" b="1" i="0" u="none" strike="noStrike" cap="none" normalizeH="0" dirty="0">
                <a:ln>
                  <a:noFill/>
                </a:ln>
                <a:solidFill>
                  <a:srgbClr val="000000"/>
                </a:solidFill>
                <a:effectLst/>
                <a:latin typeface="Univers LT Std 47 Cn Lt" charset="0"/>
                <a:cs typeface="Arial" pitchFamily="34" charset="0"/>
              </a:rPr>
              <a:t> ($/day)</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 name="1 Título"/>
          <p:cNvSpPr>
            <a:spLocks noGrp="1"/>
          </p:cNvSpPr>
          <p:nvPr>
            <p:ph type="title"/>
          </p:nvPr>
        </p:nvSpPr>
        <p:spPr/>
        <p:txBody>
          <a:bodyPr>
            <a:normAutofit fontScale="90000"/>
          </a:bodyPr>
          <a:lstStyle/>
          <a:p>
            <a:r>
              <a:rPr lang="en-US" dirty="0"/>
              <a:t>Economic rent in rental markets for land and capital</a:t>
            </a:r>
          </a:p>
        </p:txBody>
      </p:sp>
      <p:sp>
        <p:nvSpPr>
          <p:cNvPr id="3" name="2 Marcador de contenido"/>
          <p:cNvSpPr>
            <a:spLocks noGrp="1"/>
          </p:cNvSpPr>
          <p:nvPr>
            <p:ph idx="1"/>
          </p:nvPr>
        </p:nvSpPr>
        <p:spPr/>
        <p:txBody>
          <a:bodyPr>
            <a:normAutofit/>
          </a:bodyPr>
          <a:lstStyle/>
          <a:p>
            <a:pPr>
              <a:lnSpc>
                <a:spcPct val="80000"/>
              </a:lnSpc>
              <a:spcBef>
                <a:spcPts val="200"/>
              </a:spcBef>
              <a:buClr>
                <a:schemeClr val="tx1"/>
              </a:buClr>
            </a:pPr>
            <a:r>
              <a:rPr lang="en-US" sz="2200" i="1" dirty="0">
                <a:solidFill>
                  <a:srgbClr val="9D0505"/>
                </a:solidFill>
              </a:rPr>
              <a:t>Economic rent</a:t>
            </a:r>
            <a:r>
              <a:rPr lang="en-US" sz="2200" dirty="0">
                <a:solidFill>
                  <a:srgbClr val="9D0505"/>
                </a:solidFill>
              </a:rPr>
              <a:t> </a:t>
            </a:r>
            <a:r>
              <a:rPr lang="en-US" sz="2200" dirty="0"/>
              <a:t>describes the gains that workers and owners of capital receive from supplying their labor or machinery in factor markets.</a:t>
            </a:r>
          </a:p>
          <a:p>
            <a:pPr lvl="1">
              <a:lnSpc>
                <a:spcPct val="80000"/>
              </a:lnSpc>
              <a:spcBef>
                <a:spcPts val="200"/>
              </a:spcBef>
            </a:pPr>
            <a:r>
              <a:rPr lang="en-US" sz="2000" dirty="0"/>
              <a:t>Similar to the concept of </a:t>
            </a:r>
            <a:r>
              <a:rPr lang="en-US" sz="2000" i="1" dirty="0">
                <a:solidFill>
                  <a:srgbClr val="9D0505"/>
                </a:solidFill>
              </a:rPr>
              <a:t>producer surplus</a:t>
            </a:r>
            <a:r>
              <a:rPr lang="en-US" sz="2000" dirty="0"/>
              <a:t>, except the gains go to capital and land holders and workers.</a:t>
            </a:r>
          </a:p>
        </p:txBody>
      </p:sp>
      <p:sp>
        <p:nvSpPr>
          <p:cNvPr id="83" name="2 Marcador de contenido"/>
          <p:cNvSpPr txBox="1">
            <a:spLocks/>
          </p:cNvSpPr>
          <p:nvPr/>
        </p:nvSpPr>
        <p:spPr>
          <a:xfrm>
            <a:off x="457200" y="5334001"/>
            <a:ext cx="8229600" cy="114300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80000"/>
              </a:lnSpc>
              <a:spcBef>
                <a:spcPts val="200"/>
              </a:spcBef>
            </a:pPr>
            <a:r>
              <a:rPr lang="en-US" sz="2200" dirty="0"/>
              <a:t>Rental markets for land and capital reach equilibrium at the intersection of supply and demand.</a:t>
            </a:r>
          </a:p>
          <a:p>
            <a:pPr>
              <a:lnSpc>
                <a:spcPct val="80000"/>
              </a:lnSpc>
              <a:spcBef>
                <a:spcPts val="200"/>
              </a:spcBef>
            </a:pPr>
            <a:r>
              <a:rPr lang="en-US" sz="2200" dirty="0"/>
              <a:t>The area between the equilibrium rental price and the supply curve is the </a:t>
            </a:r>
            <a:r>
              <a:rPr lang="en-US" sz="2200" i="1" dirty="0">
                <a:solidFill>
                  <a:srgbClr val="9D0505"/>
                </a:solidFill>
              </a:rPr>
              <a:t>economic rent</a:t>
            </a:r>
            <a:r>
              <a:rPr lang="en-US" sz="2200" dirty="0"/>
              <a:t>.</a:t>
            </a:r>
          </a:p>
        </p:txBody>
      </p:sp>
    </p:spTree>
    <p:extLst>
      <p:ext uri="{BB962C8B-B14F-4D97-AF65-F5344CB8AC3E}">
        <p14:creationId xmlns:p14="http://schemas.microsoft.com/office/powerpoint/2010/main" val="31793353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28600"/>
            <a:ext cx="8229600" cy="792162"/>
          </a:xfrm>
        </p:spPr>
        <p:txBody>
          <a:bodyPr/>
          <a:lstStyle/>
          <a:p>
            <a:r>
              <a:rPr lang="en-US" dirty="0"/>
              <a:t>The factor distribution of income</a:t>
            </a:r>
          </a:p>
        </p:txBody>
      </p:sp>
      <p:sp>
        <p:nvSpPr>
          <p:cNvPr id="4" name="3 Marcador de contenido"/>
          <p:cNvSpPr>
            <a:spLocks noGrp="1"/>
          </p:cNvSpPr>
          <p:nvPr>
            <p:ph idx="1"/>
          </p:nvPr>
        </p:nvSpPr>
        <p:spPr>
          <a:xfrm>
            <a:off x="457200" y="1066800"/>
            <a:ext cx="8229600" cy="5254751"/>
          </a:xfrm>
        </p:spPr>
        <p:txBody>
          <a:bodyPr>
            <a:normAutofit/>
          </a:bodyPr>
          <a:lstStyle/>
          <a:p>
            <a:pPr>
              <a:lnSpc>
                <a:spcPct val="80000"/>
              </a:lnSpc>
              <a:spcBef>
                <a:spcPts val="200"/>
              </a:spcBef>
            </a:pPr>
            <a:r>
              <a:rPr lang="en-US" sz="2400" dirty="0"/>
              <a:t>The </a:t>
            </a:r>
            <a:r>
              <a:rPr lang="en-US" sz="2400" i="1" dirty="0">
                <a:solidFill>
                  <a:srgbClr val="9D0505"/>
                </a:solidFill>
              </a:rPr>
              <a:t>factor distribution of income </a:t>
            </a:r>
            <a:r>
              <a:rPr lang="en-US" sz="2400" dirty="0"/>
              <a:t>is the pattern of income that people derive from various factors of production.</a:t>
            </a:r>
            <a:endParaRPr lang="en-US" sz="2400" i="1" dirty="0">
              <a:solidFill>
                <a:srgbClr val="C00000"/>
              </a:solidFill>
            </a:endParaRPr>
          </a:p>
          <a:p>
            <a:pPr>
              <a:lnSpc>
                <a:spcPct val="80000"/>
              </a:lnSpc>
              <a:spcBef>
                <a:spcPts val="200"/>
              </a:spcBef>
            </a:pPr>
            <a:r>
              <a:rPr lang="en-US" sz="2400" dirty="0"/>
              <a:t>In the United States:</a:t>
            </a:r>
          </a:p>
          <a:p>
            <a:pPr lvl="1">
              <a:lnSpc>
                <a:spcPct val="80000"/>
              </a:lnSpc>
              <a:spcBef>
                <a:spcPts val="200"/>
              </a:spcBef>
            </a:pPr>
            <a:r>
              <a:rPr lang="en-US" sz="2200" dirty="0"/>
              <a:t>The majority of income is derived from labor.</a:t>
            </a:r>
          </a:p>
          <a:p>
            <a:pPr lvl="1">
              <a:lnSpc>
                <a:spcPct val="80000"/>
              </a:lnSpc>
              <a:spcBef>
                <a:spcPts val="200"/>
              </a:spcBef>
            </a:pPr>
            <a:r>
              <a:rPr lang="en-US" sz="2200" dirty="0"/>
              <a:t>Corporate profits, interest, and rent all go to owners of physical capital and land.</a:t>
            </a:r>
          </a:p>
          <a:p>
            <a:pPr lvl="1">
              <a:lnSpc>
                <a:spcPct val="80000"/>
              </a:lnSpc>
              <a:spcBef>
                <a:spcPts val="200"/>
              </a:spcBef>
            </a:pPr>
            <a:r>
              <a:rPr lang="en-US" sz="2200" dirty="0"/>
              <a:t>Proprietor income goes to individual business owners for both the labor and capital put into their businesses.</a:t>
            </a:r>
          </a:p>
        </p:txBody>
      </p:sp>
      <p:pic>
        <p:nvPicPr>
          <p:cNvPr id="2050" name="Picture 2">
            <a:extLst>
              <a:ext uri="{FF2B5EF4-FFF2-40B4-BE49-F238E27FC236}">
                <a16:creationId xmlns:a16="http://schemas.microsoft.com/office/drawing/2014/main" id="{59364D8A-8A0C-416A-89F3-870AE4CC34E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32857" t="35796" r="11029" b="11789"/>
          <a:stretch>
            <a:fillRect/>
          </a:stretch>
        </p:blipFill>
        <p:spPr bwMode="auto">
          <a:xfrm>
            <a:off x="1219200" y="3428547"/>
            <a:ext cx="6324600" cy="3200853"/>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Tree>
    <p:extLst>
      <p:ext uri="{BB962C8B-B14F-4D97-AF65-F5344CB8AC3E}">
        <p14:creationId xmlns:p14="http://schemas.microsoft.com/office/powerpoint/2010/main" val="22547943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The factors of production:</a:t>
            </a:r>
            <a:br>
              <a:rPr lang="en-US" dirty="0"/>
            </a:br>
            <a:r>
              <a:rPr lang="en-US" dirty="0"/>
              <a:t>Land, labor, and capital</a:t>
            </a:r>
          </a:p>
        </p:txBody>
      </p:sp>
      <p:sp>
        <p:nvSpPr>
          <p:cNvPr id="3" name="Content Placeholder 2"/>
          <p:cNvSpPr>
            <a:spLocks noGrp="1"/>
          </p:cNvSpPr>
          <p:nvPr>
            <p:ph idx="1"/>
          </p:nvPr>
        </p:nvSpPr>
        <p:spPr>
          <a:xfrm>
            <a:off x="457200" y="1298448"/>
            <a:ext cx="8229600" cy="5102352"/>
          </a:xfrm>
        </p:spPr>
        <p:txBody>
          <a:bodyPr>
            <a:normAutofit/>
          </a:bodyPr>
          <a:lstStyle/>
          <a:p>
            <a:pPr>
              <a:buClr>
                <a:schemeClr val="tx1"/>
              </a:buClr>
            </a:pPr>
            <a:r>
              <a:rPr lang="en-US" sz="2800" dirty="0"/>
              <a:t>The ingredients that go into making a good or service are called </a:t>
            </a:r>
            <a:r>
              <a:rPr lang="en-US" sz="2800" i="1" dirty="0">
                <a:solidFill>
                  <a:srgbClr val="9D0505"/>
                </a:solidFill>
              </a:rPr>
              <a:t>factors of production</a:t>
            </a:r>
            <a:r>
              <a:rPr lang="en-US" sz="2800" i="1" dirty="0"/>
              <a:t>.</a:t>
            </a:r>
          </a:p>
          <a:p>
            <a:pPr lvl="1">
              <a:buClr>
                <a:schemeClr val="tx1"/>
              </a:buClr>
            </a:pPr>
            <a:r>
              <a:rPr lang="en-US" i="1" dirty="0">
                <a:solidFill>
                  <a:srgbClr val="9D0505"/>
                </a:solidFill>
              </a:rPr>
              <a:t>Labor</a:t>
            </a:r>
            <a:r>
              <a:rPr lang="en-US" dirty="0"/>
              <a:t>, </a:t>
            </a:r>
            <a:r>
              <a:rPr lang="en-US" i="1" dirty="0">
                <a:solidFill>
                  <a:srgbClr val="9D0505"/>
                </a:solidFill>
              </a:rPr>
              <a:t>land</a:t>
            </a:r>
            <a:r>
              <a:rPr lang="en-US" dirty="0"/>
              <a:t>, and </a:t>
            </a:r>
            <a:r>
              <a:rPr lang="en-US" i="1" dirty="0">
                <a:solidFill>
                  <a:srgbClr val="9D0505"/>
                </a:solidFill>
              </a:rPr>
              <a:t>capital</a:t>
            </a:r>
            <a:r>
              <a:rPr lang="en-US" dirty="0"/>
              <a:t>.</a:t>
            </a:r>
          </a:p>
          <a:p>
            <a:pPr>
              <a:buClr>
                <a:schemeClr val="tx1"/>
              </a:buClr>
            </a:pPr>
            <a:r>
              <a:rPr lang="en-US" sz="2800" i="1" dirty="0">
                <a:solidFill>
                  <a:srgbClr val="9D0505"/>
                </a:solidFill>
              </a:rPr>
              <a:t>Factors of production </a:t>
            </a:r>
            <a:r>
              <a:rPr lang="en-US" sz="2800" dirty="0"/>
              <a:t>are bought and sold in markets, in much the same way as the goods they go into producing.</a:t>
            </a:r>
          </a:p>
          <a:p>
            <a:r>
              <a:rPr lang="en-US" sz="2800" dirty="0"/>
              <a:t>The price of each factor is determined by supply and demand.</a:t>
            </a:r>
          </a:p>
          <a:p>
            <a:pPr lvl="1"/>
            <a:r>
              <a:rPr lang="en-US" sz="2400" dirty="0"/>
              <a:t>Demand for factors of production is referred to as </a:t>
            </a:r>
            <a:r>
              <a:rPr lang="en-US" sz="2400" i="1" dirty="0">
                <a:solidFill>
                  <a:srgbClr val="9D0505"/>
                </a:solidFill>
              </a:rPr>
              <a:t>derived demand</a:t>
            </a:r>
            <a:r>
              <a:rPr lang="en-US" sz="2400" dirty="0"/>
              <a:t>.</a:t>
            </a:r>
            <a:endParaRPr lang="en-US" sz="2400" dirty="0">
              <a:sym typeface="Wingdings" pitchFamily="2" charset="2"/>
            </a:endParaRPr>
          </a:p>
        </p:txBody>
      </p:sp>
    </p:spTree>
    <p:extLst>
      <p:ext uri="{BB962C8B-B14F-4D97-AF65-F5344CB8AC3E}">
        <p14:creationId xmlns:p14="http://schemas.microsoft.com/office/powerpoint/2010/main" val="22117886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Work, wages, and social value</a:t>
            </a:r>
          </a:p>
        </p:txBody>
      </p:sp>
      <p:sp>
        <p:nvSpPr>
          <p:cNvPr id="3" name="Content Placeholder 2"/>
          <p:cNvSpPr>
            <a:spLocks noGrp="1"/>
          </p:cNvSpPr>
          <p:nvPr>
            <p:ph idx="1"/>
          </p:nvPr>
        </p:nvSpPr>
        <p:spPr/>
        <p:txBody>
          <a:bodyPr>
            <a:noAutofit/>
          </a:bodyPr>
          <a:lstStyle/>
          <a:p>
            <a:r>
              <a:rPr lang="en-US" sz="2600" dirty="0"/>
              <a:t>In most professions, people are comfortable with the idea that workers are paid according to their productivity.</a:t>
            </a:r>
          </a:p>
          <a:p>
            <a:r>
              <a:rPr lang="en-US" sz="2600" dirty="0"/>
              <a:t>In some professions, pay for performance may seem out of keeping with the nature of the work.</a:t>
            </a:r>
          </a:p>
          <a:p>
            <a:r>
              <a:rPr lang="en-US" sz="2600" dirty="0"/>
              <a:t>Pay for performance in teaching has been hotly debated.</a:t>
            </a:r>
          </a:p>
          <a:p>
            <a:pPr lvl="1"/>
            <a:r>
              <a:rPr lang="en-US" sz="2600" dirty="0"/>
              <a:t>Supporters argue good teachers should be reward for students’ performance.</a:t>
            </a:r>
          </a:p>
          <a:p>
            <a:pPr lvl="1"/>
            <a:r>
              <a:rPr lang="en-US" sz="2600" dirty="0"/>
              <a:t>Opponents say that performance pay encourages teachers to focus too much on test scores and may incentives higher performing teachers to transfer out of underperforming schools.</a:t>
            </a:r>
          </a:p>
        </p:txBody>
      </p:sp>
    </p:spTree>
    <p:extLst>
      <p:ext uri="{BB962C8B-B14F-4D97-AF65-F5344CB8AC3E}">
        <p14:creationId xmlns:p14="http://schemas.microsoft.com/office/powerpoint/2010/main" val="23658892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Minimum wages and efficiency wages</a:t>
            </a:r>
          </a:p>
        </p:txBody>
      </p:sp>
      <p:sp>
        <p:nvSpPr>
          <p:cNvPr id="4" name="3 Marcador de contenido"/>
          <p:cNvSpPr>
            <a:spLocks noGrp="1"/>
          </p:cNvSpPr>
          <p:nvPr>
            <p:ph idx="1"/>
          </p:nvPr>
        </p:nvSpPr>
        <p:spPr>
          <a:xfrm>
            <a:off x="457200" y="1219199"/>
            <a:ext cx="8229600" cy="1783364"/>
          </a:xfrm>
        </p:spPr>
        <p:txBody>
          <a:bodyPr>
            <a:noAutofit/>
          </a:bodyPr>
          <a:lstStyle/>
          <a:p>
            <a:pPr>
              <a:lnSpc>
                <a:spcPct val="80000"/>
              </a:lnSpc>
              <a:spcBef>
                <a:spcPts val="200"/>
              </a:spcBef>
            </a:pPr>
            <a:r>
              <a:rPr lang="en-US" sz="2200" dirty="0"/>
              <a:t>Labor supply and labor demand explain the most important determinants of wages and give a reasonably accurate picture of many labor markets.</a:t>
            </a:r>
          </a:p>
          <a:p>
            <a:pPr>
              <a:lnSpc>
                <a:spcPct val="80000"/>
              </a:lnSpc>
              <a:spcBef>
                <a:spcPts val="200"/>
              </a:spcBef>
            </a:pPr>
            <a:r>
              <a:rPr lang="en-US" sz="2200" dirty="0"/>
              <a:t>There are two exceptions.</a:t>
            </a:r>
          </a:p>
          <a:p>
            <a:pPr lvl="1">
              <a:lnSpc>
                <a:spcPct val="80000"/>
              </a:lnSpc>
              <a:spcBef>
                <a:spcPts val="200"/>
              </a:spcBef>
              <a:buClr>
                <a:schemeClr val="tx1"/>
              </a:buClr>
            </a:pPr>
            <a:r>
              <a:rPr lang="en-US" sz="2200" i="1" dirty="0">
                <a:solidFill>
                  <a:srgbClr val="9D0505"/>
                </a:solidFill>
              </a:rPr>
              <a:t>Minimum wage</a:t>
            </a:r>
            <a:r>
              <a:rPr lang="en-US" sz="2200" dirty="0"/>
              <a:t>: A price floor on the wage rate.</a:t>
            </a:r>
          </a:p>
          <a:p>
            <a:pPr lvl="1">
              <a:lnSpc>
                <a:spcPct val="80000"/>
              </a:lnSpc>
              <a:spcBef>
                <a:spcPts val="200"/>
              </a:spcBef>
              <a:buClr>
                <a:schemeClr val="tx1"/>
              </a:buClr>
            </a:pPr>
            <a:r>
              <a:rPr lang="en-US" sz="2200" i="1" dirty="0">
                <a:solidFill>
                  <a:srgbClr val="9D0505"/>
                </a:solidFill>
              </a:rPr>
              <a:t>Efficiency wage:</a:t>
            </a:r>
            <a:r>
              <a:rPr lang="en-US" sz="2200" dirty="0">
                <a:solidFill>
                  <a:srgbClr val="9D0505"/>
                </a:solidFill>
              </a:rPr>
              <a:t> </a:t>
            </a:r>
            <a:r>
              <a:rPr lang="en-US" sz="2200" dirty="0"/>
              <a:t>A wage that is deliberately set above the market rate to increase worker productivity.</a:t>
            </a:r>
          </a:p>
        </p:txBody>
      </p:sp>
      <p:sp>
        <p:nvSpPr>
          <p:cNvPr id="18" name="Line 17"/>
          <p:cNvSpPr>
            <a:spLocks noChangeShapeType="1"/>
          </p:cNvSpPr>
          <p:nvPr/>
        </p:nvSpPr>
        <p:spPr bwMode="auto">
          <a:xfrm flipV="1">
            <a:off x="891059" y="3477265"/>
            <a:ext cx="0" cy="2891701"/>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9" name="Line 18"/>
          <p:cNvSpPr>
            <a:spLocks noChangeShapeType="1"/>
          </p:cNvSpPr>
          <p:nvPr/>
        </p:nvSpPr>
        <p:spPr bwMode="auto">
          <a:xfrm>
            <a:off x="891059" y="6368966"/>
            <a:ext cx="2996584"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 name="Freeform 19"/>
          <p:cNvSpPr>
            <a:spLocks/>
          </p:cNvSpPr>
          <p:nvPr/>
        </p:nvSpPr>
        <p:spPr bwMode="auto">
          <a:xfrm>
            <a:off x="1290928" y="3892562"/>
            <a:ext cx="1997723" cy="2148267"/>
          </a:xfrm>
          <a:custGeom>
            <a:avLst/>
            <a:gdLst>
              <a:gd name="T0" fmla="*/ 0 w 1234"/>
              <a:gd name="T1" fmla="*/ 838 h 838"/>
              <a:gd name="T2" fmla="*/ 0 w 1234"/>
              <a:gd name="T3" fmla="*/ 838 h 838"/>
              <a:gd name="T4" fmla="*/ 617 w 1234"/>
              <a:gd name="T5" fmla="*/ 418 h 838"/>
              <a:gd name="T6" fmla="*/ 617 w 1234"/>
              <a:gd name="T7" fmla="*/ 418 h 838"/>
              <a:gd name="T8" fmla="*/ 1234 w 1234"/>
              <a:gd name="T9" fmla="*/ 0 h 838"/>
            </a:gdLst>
            <a:ahLst/>
            <a:cxnLst>
              <a:cxn ang="0">
                <a:pos x="T0" y="T1"/>
              </a:cxn>
              <a:cxn ang="0">
                <a:pos x="T2" y="T3"/>
              </a:cxn>
              <a:cxn ang="0">
                <a:pos x="T4" y="T5"/>
              </a:cxn>
              <a:cxn ang="0">
                <a:pos x="T6" y="T7"/>
              </a:cxn>
              <a:cxn ang="0">
                <a:pos x="T8" y="T9"/>
              </a:cxn>
            </a:cxnLst>
            <a:rect l="0" t="0" r="r" b="b"/>
            <a:pathLst>
              <a:path w="1234" h="838">
                <a:moveTo>
                  <a:pt x="0" y="838"/>
                </a:moveTo>
                <a:lnTo>
                  <a:pt x="0" y="838"/>
                </a:lnTo>
                <a:lnTo>
                  <a:pt x="617" y="418"/>
                </a:lnTo>
                <a:lnTo>
                  <a:pt x="617" y="418"/>
                </a:lnTo>
                <a:lnTo>
                  <a:pt x="1234" y="0"/>
                </a:lnTo>
              </a:path>
            </a:pathLst>
          </a:custGeom>
          <a:noFill/>
          <a:ln w="38100">
            <a:solidFill>
              <a:srgbClr val="1D819E"/>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1" name="Freeform 20"/>
          <p:cNvSpPr>
            <a:spLocks/>
          </p:cNvSpPr>
          <p:nvPr/>
        </p:nvSpPr>
        <p:spPr bwMode="auto">
          <a:xfrm>
            <a:off x="1290928" y="3892562"/>
            <a:ext cx="1997723" cy="2148267"/>
          </a:xfrm>
          <a:custGeom>
            <a:avLst/>
            <a:gdLst>
              <a:gd name="T0" fmla="*/ 0 w 1234"/>
              <a:gd name="T1" fmla="*/ 0 h 838"/>
              <a:gd name="T2" fmla="*/ 0 w 1234"/>
              <a:gd name="T3" fmla="*/ 0 h 838"/>
              <a:gd name="T4" fmla="*/ 617 w 1234"/>
              <a:gd name="T5" fmla="*/ 418 h 838"/>
              <a:gd name="T6" fmla="*/ 617 w 1234"/>
              <a:gd name="T7" fmla="*/ 418 h 838"/>
              <a:gd name="T8" fmla="*/ 1234 w 1234"/>
              <a:gd name="T9" fmla="*/ 838 h 838"/>
            </a:gdLst>
            <a:ahLst/>
            <a:cxnLst>
              <a:cxn ang="0">
                <a:pos x="T0" y="T1"/>
              </a:cxn>
              <a:cxn ang="0">
                <a:pos x="T2" y="T3"/>
              </a:cxn>
              <a:cxn ang="0">
                <a:pos x="T4" y="T5"/>
              </a:cxn>
              <a:cxn ang="0">
                <a:pos x="T6" y="T7"/>
              </a:cxn>
              <a:cxn ang="0">
                <a:pos x="T8" y="T9"/>
              </a:cxn>
            </a:cxnLst>
            <a:rect l="0" t="0" r="r" b="b"/>
            <a:pathLst>
              <a:path w="1234" h="838">
                <a:moveTo>
                  <a:pt x="0" y="0"/>
                </a:moveTo>
                <a:lnTo>
                  <a:pt x="0" y="0"/>
                </a:lnTo>
                <a:lnTo>
                  <a:pt x="617" y="418"/>
                </a:lnTo>
                <a:lnTo>
                  <a:pt x="617" y="418"/>
                </a:lnTo>
                <a:lnTo>
                  <a:pt x="1234" y="838"/>
                </a:lnTo>
              </a:path>
            </a:pathLst>
          </a:custGeom>
          <a:noFill/>
          <a:ln w="38100">
            <a:solidFill>
              <a:srgbClr val="D4712B"/>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2" name="Rectangle 21"/>
          <p:cNvSpPr>
            <a:spLocks noChangeArrowheads="1"/>
          </p:cNvSpPr>
          <p:nvPr/>
        </p:nvSpPr>
        <p:spPr bwMode="auto">
          <a:xfrm>
            <a:off x="688697" y="3200400"/>
            <a:ext cx="412667" cy="2982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Wage</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3" name="Rectangle 22"/>
          <p:cNvSpPr>
            <a:spLocks noChangeArrowheads="1"/>
          </p:cNvSpPr>
          <p:nvPr/>
        </p:nvSpPr>
        <p:spPr bwMode="auto">
          <a:xfrm>
            <a:off x="3512059" y="6399729"/>
            <a:ext cx="436468" cy="2982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Labor</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4" name="Line 23"/>
          <p:cNvSpPr>
            <a:spLocks noChangeShapeType="1"/>
          </p:cNvSpPr>
          <p:nvPr/>
        </p:nvSpPr>
        <p:spPr bwMode="auto">
          <a:xfrm>
            <a:off x="891059" y="4964133"/>
            <a:ext cx="79326"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5" name="Line 24"/>
          <p:cNvSpPr>
            <a:spLocks noChangeShapeType="1"/>
          </p:cNvSpPr>
          <p:nvPr/>
        </p:nvSpPr>
        <p:spPr bwMode="auto">
          <a:xfrm>
            <a:off x="1017333" y="4964133"/>
            <a:ext cx="77707"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6" name="Line 25"/>
          <p:cNvSpPr>
            <a:spLocks noChangeShapeType="1"/>
          </p:cNvSpPr>
          <p:nvPr/>
        </p:nvSpPr>
        <p:spPr bwMode="auto">
          <a:xfrm>
            <a:off x="1141989" y="4964133"/>
            <a:ext cx="79326"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7" name="Line 26"/>
          <p:cNvSpPr>
            <a:spLocks noChangeShapeType="1"/>
          </p:cNvSpPr>
          <p:nvPr/>
        </p:nvSpPr>
        <p:spPr bwMode="auto">
          <a:xfrm>
            <a:off x="1268264" y="4964133"/>
            <a:ext cx="77707"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8" name="Line 27"/>
          <p:cNvSpPr>
            <a:spLocks noChangeShapeType="1"/>
          </p:cNvSpPr>
          <p:nvPr/>
        </p:nvSpPr>
        <p:spPr bwMode="auto">
          <a:xfrm>
            <a:off x="1392918" y="4964133"/>
            <a:ext cx="77707"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9" name="Line 28"/>
          <p:cNvSpPr>
            <a:spLocks noChangeShapeType="1"/>
          </p:cNvSpPr>
          <p:nvPr/>
        </p:nvSpPr>
        <p:spPr bwMode="auto">
          <a:xfrm>
            <a:off x="1519193" y="4964133"/>
            <a:ext cx="77707"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0" name="Line 29"/>
          <p:cNvSpPr>
            <a:spLocks noChangeShapeType="1"/>
          </p:cNvSpPr>
          <p:nvPr/>
        </p:nvSpPr>
        <p:spPr bwMode="auto">
          <a:xfrm>
            <a:off x="1643848" y="4964133"/>
            <a:ext cx="77707"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1" name="Line 30"/>
          <p:cNvSpPr>
            <a:spLocks noChangeShapeType="1"/>
          </p:cNvSpPr>
          <p:nvPr/>
        </p:nvSpPr>
        <p:spPr bwMode="auto">
          <a:xfrm>
            <a:off x="1768503" y="4964133"/>
            <a:ext cx="79326"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2" name="Line 31"/>
          <p:cNvSpPr>
            <a:spLocks noChangeShapeType="1"/>
          </p:cNvSpPr>
          <p:nvPr/>
        </p:nvSpPr>
        <p:spPr bwMode="auto">
          <a:xfrm>
            <a:off x="1894777" y="4964133"/>
            <a:ext cx="77707"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3" name="Line 32"/>
          <p:cNvSpPr>
            <a:spLocks noChangeShapeType="1"/>
          </p:cNvSpPr>
          <p:nvPr/>
        </p:nvSpPr>
        <p:spPr bwMode="auto">
          <a:xfrm>
            <a:off x="2019433" y="4964133"/>
            <a:ext cx="79326"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4" name="Line 33"/>
          <p:cNvSpPr>
            <a:spLocks noChangeShapeType="1"/>
          </p:cNvSpPr>
          <p:nvPr/>
        </p:nvSpPr>
        <p:spPr bwMode="auto">
          <a:xfrm>
            <a:off x="2145707" y="4964133"/>
            <a:ext cx="77707"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5" name="Line 34"/>
          <p:cNvSpPr>
            <a:spLocks noChangeShapeType="1"/>
          </p:cNvSpPr>
          <p:nvPr/>
        </p:nvSpPr>
        <p:spPr bwMode="auto">
          <a:xfrm>
            <a:off x="2270362" y="4964133"/>
            <a:ext cx="19427"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6" name="Line 35"/>
          <p:cNvSpPr>
            <a:spLocks noChangeShapeType="1"/>
          </p:cNvSpPr>
          <p:nvPr/>
        </p:nvSpPr>
        <p:spPr bwMode="auto">
          <a:xfrm>
            <a:off x="2289789" y="4964133"/>
            <a:ext cx="0" cy="10254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7" name="Line 36"/>
          <p:cNvSpPr>
            <a:spLocks noChangeShapeType="1"/>
          </p:cNvSpPr>
          <p:nvPr/>
        </p:nvSpPr>
        <p:spPr bwMode="auto">
          <a:xfrm>
            <a:off x="2289789" y="5128201"/>
            <a:ext cx="0" cy="10254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8" name="Line 37"/>
          <p:cNvSpPr>
            <a:spLocks noChangeShapeType="1"/>
          </p:cNvSpPr>
          <p:nvPr/>
        </p:nvSpPr>
        <p:spPr bwMode="auto">
          <a:xfrm>
            <a:off x="2289789" y="5292269"/>
            <a:ext cx="0" cy="10254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9" name="Line 38"/>
          <p:cNvSpPr>
            <a:spLocks noChangeShapeType="1"/>
          </p:cNvSpPr>
          <p:nvPr/>
        </p:nvSpPr>
        <p:spPr bwMode="auto">
          <a:xfrm>
            <a:off x="2289789" y="5456337"/>
            <a:ext cx="0" cy="10254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0" name="Line 39"/>
          <p:cNvSpPr>
            <a:spLocks noChangeShapeType="1"/>
          </p:cNvSpPr>
          <p:nvPr/>
        </p:nvSpPr>
        <p:spPr bwMode="auto">
          <a:xfrm>
            <a:off x="2289789" y="5620405"/>
            <a:ext cx="0" cy="10254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1" name="Line 40"/>
          <p:cNvSpPr>
            <a:spLocks noChangeShapeType="1"/>
          </p:cNvSpPr>
          <p:nvPr/>
        </p:nvSpPr>
        <p:spPr bwMode="auto">
          <a:xfrm>
            <a:off x="2289789" y="5784473"/>
            <a:ext cx="0" cy="10254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2" name="Line 41"/>
          <p:cNvSpPr>
            <a:spLocks noChangeShapeType="1"/>
          </p:cNvSpPr>
          <p:nvPr/>
        </p:nvSpPr>
        <p:spPr bwMode="auto">
          <a:xfrm>
            <a:off x="2289789" y="5948541"/>
            <a:ext cx="0" cy="10254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3" name="Line 42"/>
          <p:cNvSpPr>
            <a:spLocks noChangeShapeType="1"/>
          </p:cNvSpPr>
          <p:nvPr/>
        </p:nvSpPr>
        <p:spPr bwMode="auto">
          <a:xfrm>
            <a:off x="2289789" y="6112610"/>
            <a:ext cx="0" cy="10254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4" name="Line 43"/>
          <p:cNvSpPr>
            <a:spLocks noChangeShapeType="1"/>
          </p:cNvSpPr>
          <p:nvPr/>
        </p:nvSpPr>
        <p:spPr bwMode="auto">
          <a:xfrm>
            <a:off x="2289789" y="6276678"/>
            <a:ext cx="0" cy="82034"/>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1" name="Rectangle 60"/>
          <p:cNvSpPr>
            <a:spLocks noChangeArrowheads="1"/>
          </p:cNvSpPr>
          <p:nvPr/>
        </p:nvSpPr>
        <p:spPr bwMode="auto">
          <a:xfrm>
            <a:off x="643368" y="4794937"/>
            <a:ext cx="209242" cy="2982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W*</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62" name="Rectangle 62"/>
          <p:cNvSpPr>
            <a:spLocks noChangeArrowheads="1"/>
          </p:cNvSpPr>
          <p:nvPr/>
        </p:nvSpPr>
        <p:spPr bwMode="auto">
          <a:xfrm>
            <a:off x="2273600" y="6399729"/>
            <a:ext cx="96449" cy="2982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L</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63" name="Rectangle 63"/>
          <p:cNvSpPr>
            <a:spLocks noChangeArrowheads="1"/>
          </p:cNvSpPr>
          <p:nvPr/>
        </p:nvSpPr>
        <p:spPr bwMode="auto">
          <a:xfrm>
            <a:off x="2328643" y="6394602"/>
            <a:ext cx="60485" cy="2982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65" name="Rectangle 65"/>
          <p:cNvSpPr>
            <a:spLocks noChangeArrowheads="1"/>
          </p:cNvSpPr>
          <p:nvPr/>
        </p:nvSpPr>
        <p:spPr bwMode="auto">
          <a:xfrm>
            <a:off x="3343694" y="3672096"/>
            <a:ext cx="987365" cy="2982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Labor</a:t>
            </a:r>
            <a:r>
              <a:rPr kumimoji="0" lang="en-US" sz="1200" b="1" i="0" u="none" strike="noStrike" cap="none" normalizeH="0" dirty="0">
                <a:ln>
                  <a:noFill/>
                </a:ln>
                <a:solidFill>
                  <a:srgbClr val="000000"/>
                </a:solidFill>
                <a:effectLst/>
                <a:latin typeface="Univers LT Std 47 Cn Lt" charset="0"/>
                <a:cs typeface="Arial" pitchFamily="34" charset="0"/>
              </a:rPr>
              <a:t> supply</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66" name="Rectangle 72"/>
          <p:cNvSpPr>
            <a:spLocks noChangeArrowheads="1"/>
          </p:cNvSpPr>
          <p:nvPr/>
        </p:nvSpPr>
        <p:spPr bwMode="auto">
          <a:xfrm>
            <a:off x="3050672" y="6086974"/>
            <a:ext cx="1082178" cy="2982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Labor demand</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69" name="Freeform 75"/>
          <p:cNvSpPr>
            <a:spLocks/>
          </p:cNvSpPr>
          <p:nvPr/>
        </p:nvSpPr>
        <p:spPr bwMode="auto">
          <a:xfrm>
            <a:off x="2259030" y="4923115"/>
            <a:ext cx="63137" cy="82034"/>
          </a:xfrm>
          <a:custGeom>
            <a:avLst/>
            <a:gdLst>
              <a:gd name="T0" fmla="*/ 0 w 39"/>
              <a:gd name="T1" fmla="*/ 16 h 32"/>
              <a:gd name="T2" fmla="*/ 0 w 39"/>
              <a:gd name="T3" fmla="*/ 16 h 32"/>
              <a:gd name="T4" fmla="*/ 2 w 39"/>
              <a:gd name="T5" fmla="*/ 10 h 32"/>
              <a:gd name="T6" fmla="*/ 5 w 39"/>
              <a:gd name="T7" fmla="*/ 6 h 32"/>
              <a:gd name="T8" fmla="*/ 12 w 39"/>
              <a:gd name="T9" fmla="*/ 2 h 32"/>
              <a:gd name="T10" fmla="*/ 19 w 39"/>
              <a:gd name="T11" fmla="*/ 0 h 32"/>
              <a:gd name="T12" fmla="*/ 19 w 39"/>
              <a:gd name="T13" fmla="*/ 0 h 32"/>
              <a:gd name="T14" fmla="*/ 26 w 39"/>
              <a:gd name="T15" fmla="*/ 2 h 32"/>
              <a:gd name="T16" fmla="*/ 34 w 39"/>
              <a:gd name="T17" fmla="*/ 6 h 32"/>
              <a:gd name="T18" fmla="*/ 36 w 39"/>
              <a:gd name="T19" fmla="*/ 10 h 32"/>
              <a:gd name="T20" fmla="*/ 39 w 39"/>
              <a:gd name="T21" fmla="*/ 16 h 32"/>
              <a:gd name="T22" fmla="*/ 39 w 39"/>
              <a:gd name="T23" fmla="*/ 16 h 32"/>
              <a:gd name="T24" fmla="*/ 36 w 39"/>
              <a:gd name="T25" fmla="*/ 22 h 32"/>
              <a:gd name="T26" fmla="*/ 34 w 39"/>
              <a:gd name="T27" fmla="*/ 28 h 32"/>
              <a:gd name="T28" fmla="*/ 26 w 39"/>
              <a:gd name="T29" fmla="*/ 32 h 32"/>
              <a:gd name="T30" fmla="*/ 19 w 39"/>
              <a:gd name="T31" fmla="*/ 32 h 32"/>
              <a:gd name="T32" fmla="*/ 19 w 39"/>
              <a:gd name="T33" fmla="*/ 32 h 32"/>
              <a:gd name="T34" fmla="*/ 12 w 39"/>
              <a:gd name="T35" fmla="*/ 32 h 32"/>
              <a:gd name="T36" fmla="*/ 5 w 39"/>
              <a:gd name="T37" fmla="*/ 28 h 32"/>
              <a:gd name="T38" fmla="*/ 2 w 39"/>
              <a:gd name="T39" fmla="*/ 22 h 32"/>
              <a:gd name="T40" fmla="*/ 0 w 39"/>
              <a:gd name="T41" fmla="*/ 16 h 32"/>
              <a:gd name="T42" fmla="*/ 0 w 39"/>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9" h="32">
                <a:moveTo>
                  <a:pt x="0" y="16"/>
                </a:moveTo>
                <a:lnTo>
                  <a:pt x="0" y="16"/>
                </a:lnTo>
                <a:lnTo>
                  <a:pt x="2" y="10"/>
                </a:lnTo>
                <a:lnTo>
                  <a:pt x="5" y="6"/>
                </a:lnTo>
                <a:lnTo>
                  <a:pt x="12" y="2"/>
                </a:lnTo>
                <a:lnTo>
                  <a:pt x="19" y="0"/>
                </a:lnTo>
                <a:lnTo>
                  <a:pt x="19" y="0"/>
                </a:lnTo>
                <a:lnTo>
                  <a:pt x="26" y="2"/>
                </a:lnTo>
                <a:lnTo>
                  <a:pt x="34" y="6"/>
                </a:lnTo>
                <a:lnTo>
                  <a:pt x="36" y="10"/>
                </a:lnTo>
                <a:lnTo>
                  <a:pt x="39" y="16"/>
                </a:lnTo>
                <a:lnTo>
                  <a:pt x="39" y="16"/>
                </a:lnTo>
                <a:lnTo>
                  <a:pt x="36" y="22"/>
                </a:lnTo>
                <a:lnTo>
                  <a:pt x="34" y="28"/>
                </a:lnTo>
                <a:lnTo>
                  <a:pt x="26" y="32"/>
                </a:lnTo>
                <a:lnTo>
                  <a:pt x="19" y="32"/>
                </a:lnTo>
                <a:lnTo>
                  <a:pt x="19" y="32"/>
                </a:lnTo>
                <a:lnTo>
                  <a:pt x="12" y="32"/>
                </a:lnTo>
                <a:lnTo>
                  <a:pt x="5" y="28"/>
                </a:lnTo>
                <a:lnTo>
                  <a:pt x="2" y="22"/>
                </a:lnTo>
                <a:lnTo>
                  <a:pt x="0" y="16"/>
                </a:lnTo>
                <a:lnTo>
                  <a:pt x="0"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70" name="Rectangle 76"/>
          <p:cNvSpPr>
            <a:spLocks noChangeArrowheads="1"/>
          </p:cNvSpPr>
          <p:nvPr/>
        </p:nvSpPr>
        <p:spPr bwMode="auto">
          <a:xfrm>
            <a:off x="3445684" y="4354004"/>
            <a:ext cx="1126316" cy="2982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Minimum</a:t>
            </a:r>
            <a:r>
              <a:rPr kumimoji="0" lang="en-US" sz="1200" b="1" i="0" u="none" strike="noStrike" cap="none" normalizeH="0" dirty="0">
                <a:ln>
                  <a:noFill/>
                </a:ln>
                <a:solidFill>
                  <a:srgbClr val="000000"/>
                </a:solidFill>
                <a:effectLst/>
                <a:latin typeface="Univers LT Std 47 Cn Lt" charset="0"/>
                <a:cs typeface="Arial" pitchFamily="34" charset="0"/>
              </a:rPr>
              <a:t> wage</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nvGrpSpPr>
          <p:cNvPr id="74" name="Group 73"/>
          <p:cNvGrpSpPr/>
          <p:nvPr/>
        </p:nvGrpSpPr>
        <p:grpSpPr>
          <a:xfrm>
            <a:off x="1787930" y="4025868"/>
            <a:ext cx="1127767" cy="2769483"/>
            <a:chOff x="1635530" y="3797268"/>
            <a:chExt cx="1127767" cy="2769483"/>
          </a:xfrm>
        </p:grpSpPr>
        <p:sp>
          <p:nvSpPr>
            <p:cNvPr id="6" name="Line 5"/>
            <p:cNvSpPr>
              <a:spLocks noChangeShapeType="1"/>
            </p:cNvSpPr>
            <p:nvPr/>
          </p:nvSpPr>
          <p:spPr bwMode="auto">
            <a:xfrm>
              <a:off x="2587443" y="4238201"/>
              <a:ext cx="0" cy="10254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 name="Line 6"/>
            <p:cNvSpPr>
              <a:spLocks noChangeShapeType="1"/>
            </p:cNvSpPr>
            <p:nvPr/>
          </p:nvSpPr>
          <p:spPr bwMode="auto">
            <a:xfrm>
              <a:off x="2587443" y="4402269"/>
              <a:ext cx="0" cy="10254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 name="Line 7"/>
            <p:cNvSpPr>
              <a:spLocks noChangeShapeType="1"/>
            </p:cNvSpPr>
            <p:nvPr/>
          </p:nvSpPr>
          <p:spPr bwMode="auto">
            <a:xfrm>
              <a:off x="2587443" y="4566337"/>
              <a:ext cx="0" cy="10254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 name="Line 8"/>
            <p:cNvSpPr>
              <a:spLocks noChangeShapeType="1"/>
            </p:cNvSpPr>
            <p:nvPr/>
          </p:nvSpPr>
          <p:spPr bwMode="auto">
            <a:xfrm>
              <a:off x="2587443" y="4730405"/>
              <a:ext cx="0" cy="10254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 name="Line 9"/>
            <p:cNvSpPr>
              <a:spLocks noChangeShapeType="1"/>
            </p:cNvSpPr>
            <p:nvPr/>
          </p:nvSpPr>
          <p:spPr bwMode="auto">
            <a:xfrm>
              <a:off x="2587443" y="4894474"/>
              <a:ext cx="0" cy="10254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1" name="Line 10"/>
            <p:cNvSpPr>
              <a:spLocks noChangeShapeType="1"/>
            </p:cNvSpPr>
            <p:nvPr/>
          </p:nvSpPr>
          <p:spPr bwMode="auto">
            <a:xfrm>
              <a:off x="2587443" y="5058542"/>
              <a:ext cx="0" cy="10254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2" name="Line 11"/>
            <p:cNvSpPr>
              <a:spLocks noChangeShapeType="1"/>
            </p:cNvSpPr>
            <p:nvPr/>
          </p:nvSpPr>
          <p:spPr bwMode="auto">
            <a:xfrm>
              <a:off x="2587443" y="5222610"/>
              <a:ext cx="0" cy="10254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3" name="Line 12"/>
            <p:cNvSpPr>
              <a:spLocks noChangeShapeType="1"/>
            </p:cNvSpPr>
            <p:nvPr/>
          </p:nvSpPr>
          <p:spPr bwMode="auto">
            <a:xfrm>
              <a:off x="2587443" y="5386678"/>
              <a:ext cx="0" cy="10254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4" name="Line 13"/>
            <p:cNvSpPr>
              <a:spLocks noChangeShapeType="1"/>
            </p:cNvSpPr>
            <p:nvPr/>
          </p:nvSpPr>
          <p:spPr bwMode="auto">
            <a:xfrm>
              <a:off x="2587443" y="5550746"/>
              <a:ext cx="0" cy="10254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 name="Line 14"/>
            <p:cNvSpPr>
              <a:spLocks noChangeShapeType="1"/>
            </p:cNvSpPr>
            <p:nvPr/>
          </p:nvSpPr>
          <p:spPr bwMode="auto">
            <a:xfrm>
              <a:off x="2587443" y="5714814"/>
              <a:ext cx="0" cy="10254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 name="Line 15"/>
            <p:cNvSpPr>
              <a:spLocks noChangeShapeType="1"/>
            </p:cNvSpPr>
            <p:nvPr/>
          </p:nvSpPr>
          <p:spPr bwMode="auto">
            <a:xfrm>
              <a:off x="2587443" y="5878882"/>
              <a:ext cx="0" cy="10254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 name="Line 16"/>
            <p:cNvSpPr>
              <a:spLocks noChangeShapeType="1"/>
            </p:cNvSpPr>
            <p:nvPr/>
          </p:nvSpPr>
          <p:spPr bwMode="auto">
            <a:xfrm>
              <a:off x="2587443" y="6042951"/>
              <a:ext cx="0" cy="87161"/>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5" name="Line 44"/>
            <p:cNvSpPr>
              <a:spLocks noChangeShapeType="1"/>
            </p:cNvSpPr>
            <p:nvPr/>
          </p:nvSpPr>
          <p:spPr bwMode="auto">
            <a:xfrm>
              <a:off x="1667908" y="4238201"/>
              <a:ext cx="0" cy="10254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6" name="Line 45"/>
            <p:cNvSpPr>
              <a:spLocks noChangeShapeType="1"/>
            </p:cNvSpPr>
            <p:nvPr/>
          </p:nvSpPr>
          <p:spPr bwMode="auto">
            <a:xfrm>
              <a:off x="1667908" y="4402269"/>
              <a:ext cx="0" cy="10254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7" name="Line 46"/>
            <p:cNvSpPr>
              <a:spLocks noChangeShapeType="1"/>
            </p:cNvSpPr>
            <p:nvPr/>
          </p:nvSpPr>
          <p:spPr bwMode="auto">
            <a:xfrm>
              <a:off x="1667908" y="4566337"/>
              <a:ext cx="0" cy="10254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8" name="Line 47"/>
            <p:cNvSpPr>
              <a:spLocks noChangeShapeType="1"/>
            </p:cNvSpPr>
            <p:nvPr/>
          </p:nvSpPr>
          <p:spPr bwMode="auto">
            <a:xfrm>
              <a:off x="1667908" y="4730405"/>
              <a:ext cx="0" cy="10254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9" name="Line 48"/>
            <p:cNvSpPr>
              <a:spLocks noChangeShapeType="1"/>
            </p:cNvSpPr>
            <p:nvPr/>
          </p:nvSpPr>
          <p:spPr bwMode="auto">
            <a:xfrm>
              <a:off x="1667908" y="4894474"/>
              <a:ext cx="0" cy="10254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0" name="Line 49"/>
            <p:cNvSpPr>
              <a:spLocks noChangeShapeType="1"/>
            </p:cNvSpPr>
            <p:nvPr/>
          </p:nvSpPr>
          <p:spPr bwMode="auto">
            <a:xfrm>
              <a:off x="1667908" y="5058542"/>
              <a:ext cx="0" cy="10254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1" name="Line 50"/>
            <p:cNvSpPr>
              <a:spLocks noChangeShapeType="1"/>
            </p:cNvSpPr>
            <p:nvPr/>
          </p:nvSpPr>
          <p:spPr bwMode="auto">
            <a:xfrm>
              <a:off x="1667908" y="5222610"/>
              <a:ext cx="0" cy="10254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2" name="Line 51"/>
            <p:cNvSpPr>
              <a:spLocks noChangeShapeType="1"/>
            </p:cNvSpPr>
            <p:nvPr/>
          </p:nvSpPr>
          <p:spPr bwMode="auto">
            <a:xfrm>
              <a:off x="1667908" y="5386678"/>
              <a:ext cx="0" cy="10254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3" name="Line 52"/>
            <p:cNvSpPr>
              <a:spLocks noChangeShapeType="1"/>
            </p:cNvSpPr>
            <p:nvPr/>
          </p:nvSpPr>
          <p:spPr bwMode="auto">
            <a:xfrm>
              <a:off x="1667908" y="5550746"/>
              <a:ext cx="0" cy="10254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4" name="Line 53"/>
            <p:cNvSpPr>
              <a:spLocks noChangeShapeType="1"/>
            </p:cNvSpPr>
            <p:nvPr/>
          </p:nvSpPr>
          <p:spPr bwMode="auto">
            <a:xfrm>
              <a:off x="1667908" y="5714814"/>
              <a:ext cx="0" cy="10254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5" name="Line 54"/>
            <p:cNvSpPr>
              <a:spLocks noChangeShapeType="1"/>
            </p:cNvSpPr>
            <p:nvPr/>
          </p:nvSpPr>
          <p:spPr bwMode="auto">
            <a:xfrm>
              <a:off x="1667908" y="5878882"/>
              <a:ext cx="0" cy="10254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6" name="Line 55"/>
            <p:cNvSpPr>
              <a:spLocks noChangeShapeType="1"/>
            </p:cNvSpPr>
            <p:nvPr/>
          </p:nvSpPr>
          <p:spPr bwMode="auto">
            <a:xfrm>
              <a:off x="1667908" y="6042951"/>
              <a:ext cx="0" cy="87161"/>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7" name="Rectangle 56"/>
            <p:cNvSpPr>
              <a:spLocks noChangeArrowheads="1"/>
            </p:cNvSpPr>
            <p:nvPr/>
          </p:nvSpPr>
          <p:spPr bwMode="auto">
            <a:xfrm>
              <a:off x="2568017" y="6171129"/>
              <a:ext cx="96449" cy="2982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L</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58" name="Rectangle 57"/>
            <p:cNvSpPr>
              <a:spLocks noChangeArrowheads="1"/>
            </p:cNvSpPr>
            <p:nvPr/>
          </p:nvSpPr>
          <p:spPr bwMode="auto">
            <a:xfrm>
              <a:off x="2658676" y="6268544"/>
              <a:ext cx="104621" cy="2982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59" name="Rectangle 58"/>
            <p:cNvSpPr>
              <a:spLocks noChangeArrowheads="1"/>
            </p:cNvSpPr>
            <p:nvPr/>
          </p:nvSpPr>
          <p:spPr bwMode="auto">
            <a:xfrm>
              <a:off x="1643625" y="6171129"/>
              <a:ext cx="96449" cy="2982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L</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60" name="Rectangle 59"/>
            <p:cNvSpPr>
              <a:spLocks noChangeArrowheads="1"/>
            </p:cNvSpPr>
            <p:nvPr/>
          </p:nvSpPr>
          <p:spPr bwMode="auto">
            <a:xfrm>
              <a:off x="1734283" y="6268544"/>
              <a:ext cx="112796" cy="2982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D</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64" name="Rectangle 64"/>
            <p:cNvSpPr>
              <a:spLocks noChangeArrowheads="1"/>
            </p:cNvSpPr>
            <p:nvPr/>
          </p:nvSpPr>
          <p:spPr bwMode="auto">
            <a:xfrm>
              <a:off x="1635530" y="3797268"/>
              <a:ext cx="1047849" cy="2982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Labor surplus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67" name="Freeform 73"/>
            <p:cNvSpPr>
              <a:spLocks/>
            </p:cNvSpPr>
            <p:nvPr/>
          </p:nvSpPr>
          <p:spPr bwMode="auto">
            <a:xfrm>
              <a:off x="1635530" y="4197184"/>
              <a:ext cx="63137" cy="82034"/>
            </a:xfrm>
            <a:custGeom>
              <a:avLst/>
              <a:gdLst>
                <a:gd name="T0" fmla="*/ 0 w 39"/>
                <a:gd name="T1" fmla="*/ 16 h 32"/>
                <a:gd name="T2" fmla="*/ 0 w 39"/>
                <a:gd name="T3" fmla="*/ 16 h 32"/>
                <a:gd name="T4" fmla="*/ 3 w 39"/>
                <a:gd name="T5" fmla="*/ 10 h 32"/>
                <a:gd name="T6" fmla="*/ 5 w 39"/>
                <a:gd name="T7" fmla="*/ 4 h 32"/>
                <a:gd name="T8" fmla="*/ 13 w 39"/>
                <a:gd name="T9" fmla="*/ 0 h 32"/>
                <a:gd name="T10" fmla="*/ 20 w 39"/>
                <a:gd name="T11" fmla="*/ 0 h 32"/>
                <a:gd name="T12" fmla="*/ 20 w 39"/>
                <a:gd name="T13" fmla="*/ 0 h 32"/>
                <a:gd name="T14" fmla="*/ 27 w 39"/>
                <a:gd name="T15" fmla="*/ 0 h 32"/>
                <a:gd name="T16" fmla="*/ 34 w 39"/>
                <a:gd name="T17" fmla="*/ 4 h 32"/>
                <a:gd name="T18" fmla="*/ 37 w 39"/>
                <a:gd name="T19" fmla="*/ 10 h 32"/>
                <a:gd name="T20" fmla="*/ 39 w 39"/>
                <a:gd name="T21" fmla="*/ 16 h 32"/>
                <a:gd name="T22" fmla="*/ 39 w 39"/>
                <a:gd name="T23" fmla="*/ 16 h 32"/>
                <a:gd name="T24" fmla="*/ 37 w 39"/>
                <a:gd name="T25" fmla="*/ 22 h 32"/>
                <a:gd name="T26" fmla="*/ 34 w 39"/>
                <a:gd name="T27" fmla="*/ 26 h 32"/>
                <a:gd name="T28" fmla="*/ 27 w 39"/>
                <a:gd name="T29" fmla="*/ 30 h 32"/>
                <a:gd name="T30" fmla="*/ 20 w 39"/>
                <a:gd name="T31" fmla="*/ 32 h 32"/>
                <a:gd name="T32" fmla="*/ 20 w 39"/>
                <a:gd name="T33" fmla="*/ 32 h 32"/>
                <a:gd name="T34" fmla="*/ 13 w 39"/>
                <a:gd name="T35" fmla="*/ 30 h 32"/>
                <a:gd name="T36" fmla="*/ 5 w 39"/>
                <a:gd name="T37" fmla="*/ 26 h 32"/>
                <a:gd name="T38" fmla="*/ 3 w 39"/>
                <a:gd name="T39" fmla="*/ 22 h 32"/>
                <a:gd name="T40" fmla="*/ 0 w 39"/>
                <a:gd name="T41" fmla="*/ 16 h 32"/>
                <a:gd name="T42" fmla="*/ 0 w 39"/>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9" h="32">
                  <a:moveTo>
                    <a:pt x="0" y="16"/>
                  </a:moveTo>
                  <a:lnTo>
                    <a:pt x="0" y="16"/>
                  </a:lnTo>
                  <a:lnTo>
                    <a:pt x="3" y="10"/>
                  </a:lnTo>
                  <a:lnTo>
                    <a:pt x="5" y="4"/>
                  </a:lnTo>
                  <a:lnTo>
                    <a:pt x="13" y="0"/>
                  </a:lnTo>
                  <a:lnTo>
                    <a:pt x="20" y="0"/>
                  </a:lnTo>
                  <a:lnTo>
                    <a:pt x="20" y="0"/>
                  </a:lnTo>
                  <a:lnTo>
                    <a:pt x="27" y="0"/>
                  </a:lnTo>
                  <a:lnTo>
                    <a:pt x="34" y="4"/>
                  </a:lnTo>
                  <a:lnTo>
                    <a:pt x="37" y="10"/>
                  </a:lnTo>
                  <a:lnTo>
                    <a:pt x="39" y="16"/>
                  </a:lnTo>
                  <a:lnTo>
                    <a:pt x="39" y="16"/>
                  </a:lnTo>
                  <a:lnTo>
                    <a:pt x="37" y="22"/>
                  </a:lnTo>
                  <a:lnTo>
                    <a:pt x="34" y="26"/>
                  </a:lnTo>
                  <a:lnTo>
                    <a:pt x="27" y="30"/>
                  </a:lnTo>
                  <a:lnTo>
                    <a:pt x="20" y="32"/>
                  </a:lnTo>
                  <a:lnTo>
                    <a:pt x="20" y="32"/>
                  </a:lnTo>
                  <a:lnTo>
                    <a:pt x="13" y="30"/>
                  </a:lnTo>
                  <a:lnTo>
                    <a:pt x="5" y="26"/>
                  </a:lnTo>
                  <a:lnTo>
                    <a:pt x="3" y="22"/>
                  </a:lnTo>
                  <a:lnTo>
                    <a:pt x="0" y="16"/>
                  </a:lnTo>
                  <a:lnTo>
                    <a:pt x="0"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68" name="Freeform 74"/>
            <p:cNvSpPr>
              <a:spLocks/>
            </p:cNvSpPr>
            <p:nvPr/>
          </p:nvSpPr>
          <p:spPr bwMode="auto">
            <a:xfrm>
              <a:off x="2556685" y="4197184"/>
              <a:ext cx="63137" cy="82034"/>
            </a:xfrm>
            <a:custGeom>
              <a:avLst/>
              <a:gdLst>
                <a:gd name="T0" fmla="*/ 0 w 39"/>
                <a:gd name="T1" fmla="*/ 16 h 32"/>
                <a:gd name="T2" fmla="*/ 0 w 39"/>
                <a:gd name="T3" fmla="*/ 16 h 32"/>
                <a:gd name="T4" fmla="*/ 2 w 39"/>
                <a:gd name="T5" fmla="*/ 10 h 32"/>
                <a:gd name="T6" fmla="*/ 7 w 39"/>
                <a:gd name="T7" fmla="*/ 4 h 32"/>
                <a:gd name="T8" fmla="*/ 12 w 39"/>
                <a:gd name="T9" fmla="*/ 0 h 32"/>
                <a:gd name="T10" fmla="*/ 19 w 39"/>
                <a:gd name="T11" fmla="*/ 0 h 32"/>
                <a:gd name="T12" fmla="*/ 19 w 39"/>
                <a:gd name="T13" fmla="*/ 0 h 32"/>
                <a:gd name="T14" fmla="*/ 27 w 39"/>
                <a:gd name="T15" fmla="*/ 0 h 32"/>
                <a:gd name="T16" fmla="*/ 34 w 39"/>
                <a:gd name="T17" fmla="*/ 4 h 32"/>
                <a:gd name="T18" fmla="*/ 39 w 39"/>
                <a:gd name="T19" fmla="*/ 10 h 32"/>
                <a:gd name="T20" fmla="*/ 39 w 39"/>
                <a:gd name="T21" fmla="*/ 16 h 32"/>
                <a:gd name="T22" fmla="*/ 39 w 39"/>
                <a:gd name="T23" fmla="*/ 16 h 32"/>
                <a:gd name="T24" fmla="*/ 39 w 39"/>
                <a:gd name="T25" fmla="*/ 22 h 32"/>
                <a:gd name="T26" fmla="*/ 34 w 39"/>
                <a:gd name="T27" fmla="*/ 26 h 32"/>
                <a:gd name="T28" fmla="*/ 27 w 39"/>
                <a:gd name="T29" fmla="*/ 30 h 32"/>
                <a:gd name="T30" fmla="*/ 19 w 39"/>
                <a:gd name="T31" fmla="*/ 32 h 32"/>
                <a:gd name="T32" fmla="*/ 19 w 39"/>
                <a:gd name="T33" fmla="*/ 32 h 32"/>
                <a:gd name="T34" fmla="*/ 12 w 39"/>
                <a:gd name="T35" fmla="*/ 30 h 32"/>
                <a:gd name="T36" fmla="*/ 7 w 39"/>
                <a:gd name="T37" fmla="*/ 26 h 32"/>
                <a:gd name="T38" fmla="*/ 2 w 39"/>
                <a:gd name="T39" fmla="*/ 22 h 32"/>
                <a:gd name="T40" fmla="*/ 0 w 39"/>
                <a:gd name="T41" fmla="*/ 16 h 32"/>
                <a:gd name="T42" fmla="*/ 0 w 39"/>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9" h="32">
                  <a:moveTo>
                    <a:pt x="0" y="16"/>
                  </a:moveTo>
                  <a:lnTo>
                    <a:pt x="0" y="16"/>
                  </a:lnTo>
                  <a:lnTo>
                    <a:pt x="2" y="10"/>
                  </a:lnTo>
                  <a:lnTo>
                    <a:pt x="7" y="4"/>
                  </a:lnTo>
                  <a:lnTo>
                    <a:pt x="12" y="0"/>
                  </a:lnTo>
                  <a:lnTo>
                    <a:pt x="19" y="0"/>
                  </a:lnTo>
                  <a:lnTo>
                    <a:pt x="19" y="0"/>
                  </a:lnTo>
                  <a:lnTo>
                    <a:pt x="27" y="0"/>
                  </a:lnTo>
                  <a:lnTo>
                    <a:pt x="34" y="4"/>
                  </a:lnTo>
                  <a:lnTo>
                    <a:pt x="39" y="10"/>
                  </a:lnTo>
                  <a:lnTo>
                    <a:pt x="39" y="16"/>
                  </a:lnTo>
                  <a:lnTo>
                    <a:pt x="39" y="16"/>
                  </a:lnTo>
                  <a:lnTo>
                    <a:pt x="39" y="22"/>
                  </a:lnTo>
                  <a:lnTo>
                    <a:pt x="34" y="26"/>
                  </a:lnTo>
                  <a:lnTo>
                    <a:pt x="27" y="30"/>
                  </a:lnTo>
                  <a:lnTo>
                    <a:pt x="19" y="32"/>
                  </a:lnTo>
                  <a:lnTo>
                    <a:pt x="19" y="32"/>
                  </a:lnTo>
                  <a:lnTo>
                    <a:pt x="12" y="30"/>
                  </a:lnTo>
                  <a:lnTo>
                    <a:pt x="7" y="26"/>
                  </a:lnTo>
                  <a:lnTo>
                    <a:pt x="2" y="22"/>
                  </a:lnTo>
                  <a:lnTo>
                    <a:pt x="0" y="16"/>
                  </a:lnTo>
                  <a:lnTo>
                    <a:pt x="0"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71" name="Freeform 82"/>
            <p:cNvSpPr>
              <a:spLocks/>
            </p:cNvSpPr>
            <p:nvPr/>
          </p:nvSpPr>
          <p:spPr bwMode="auto">
            <a:xfrm>
              <a:off x="1667908" y="4110023"/>
              <a:ext cx="919535" cy="97415"/>
            </a:xfrm>
            <a:custGeom>
              <a:avLst/>
              <a:gdLst>
                <a:gd name="T0" fmla="*/ 314 w 568"/>
                <a:gd name="T1" fmla="*/ 20 h 38"/>
                <a:gd name="T2" fmla="*/ 314 w 568"/>
                <a:gd name="T3" fmla="*/ 20 h 38"/>
                <a:gd name="T4" fmla="*/ 305 w 568"/>
                <a:gd name="T5" fmla="*/ 20 h 38"/>
                <a:gd name="T6" fmla="*/ 295 w 568"/>
                <a:gd name="T7" fmla="*/ 18 h 38"/>
                <a:gd name="T8" fmla="*/ 288 w 568"/>
                <a:gd name="T9" fmla="*/ 12 h 38"/>
                <a:gd name="T10" fmla="*/ 285 w 568"/>
                <a:gd name="T11" fmla="*/ 6 h 38"/>
                <a:gd name="T12" fmla="*/ 283 w 568"/>
                <a:gd name="T13" fmla="*/ 6 h 38"/>
                <a:gd name="T14" fmla="*/ 283 w 568"/>
                <a:gd name="T15" fmla="*/ 6 h 38"/>
                <a:gd name="T16" fmla="*/ 280 w 568"/>
                <a:gd name="T17" fmla="*/ 12 h 38"/>
                <a:gd name="T18" fmla="*/ 273 w 568"/>
                <a:gd name="T19" fmla="*/ 18 h 38"/>
                <a:gd name="T20" fmla="*/ 264 w 568"/>
                <a:gd name="T21" fmla="*/ 20 h 38"/>
                <a:gd name="T22" fmla="*/ 254 w 568"/>
                <a:gd name="T23" fmla="*/ 20 h 38"/>
                <a:gd name="T24" fmla="*/ 26 w 568"/>
                <a:gd name="T25" fmla="*/ 20 h 38"/>
                <a:gd name="T26" fmla="*/ 26 w 568"/>
                <a:gd name="T27" fmla="*/ 20 h 38"/>
                <a:gd name="T28" fmla="*/ 17 w 568"/>
                <a:gd name="T29" fmla="*/ 22 h 38"/>
                <a:gd name="T30" fmla="*/ 9 w 568"/>
                <a:gd name="T31" fmla="*/ 26 h 38"/>
                <a:gd name="T32" fmla="*/ 5 w 568"/>
                <a:gd name="T33" fmla="*/ 30 h 38"/>
                <a:gd name="T34" fmla="*/ 2 w 568"/>
                <a:gd name="T35" fmla="*/ 38 h 38"/>
                <a:gd name="T36" fmla="*/ 0 w 568"/>
                <a:gd name="T37" fmla="*/ 38 h 38"/>
                <a:gd name="T38" fmla="*/ 0 w 568"/>
                <a:gd name="T39" fmla="*/ 38 h 38"/>
                <a:gd name="T40" fmla="*/ 0 w 568"/>
                <a:gd name="T41" fmla="*/ 30 h 38"/>
                <a:gd name="T42" fmla="*/ 5 w 568"/>
                <a:gd name="T43" fmla="*/ 22 h 38"/>
                <a:gd name="T44" fmla="*/ 14 w 568"/>
                <a:gd name="T45" fmla="*/ 16 h 38"/>
                <a:gd name="T46" fmla="*/ 22 w 568"/>
                <a:gd name="T47" fmla="*/ 14 h 38"/>
                <a:gd name="T48" fmla="*/ 29 w 568"/>
                <a:gd name="T49" fmla="*/ 14 h 38"/>
                <a:gd name="T50" fmla="*/ 259 w 568"/>
                <a:gd name="T51" fmla="*/ 14 h 38"/>
                <a:gd name="T52" fmla="*/ 259 w 568"/>
                <a:gd name="T53" fmla="*/ 14 h 38"/>
                <a:gd name="T54" fmla="*/ 268 w 568"/>
                <a:gd name="T55" fmla="*/ 12 h 38"/>
                <a:gd name="T56" fmla="*/ 273 w 568"/>
                <a:gd name="T57" fmla="*/ 10 h 38"/>
                <a:gd name="T58" fmla="*/ 280 w 568"/>
                <a:gd name="T59" fmla="*/ 6 h 38"/>
                <a:gd name="T60" fmla="*/ 283 w 568"/>
                <a:gd name="T61" fmla="*/ 0 h 38"/>
                <a:gd name="T62" fmla="*/ 288 w 568"/>
                <a:gd name="T63" fmla="*/ 0 h 38"/>
                <a:gd name="T64" fmla="*/ 288 w 568"/>
                <a:gd name="T65" fmla="*/ 0 h 38"/>
                <a:gd name="T66" fmla="*/ 290 w 568"/>
                <a:gd name="T67" fmla="*/ 6 h 38"/>
                <a:gd name="T68" fmla="*/ 295 w 568"/>
                <a:gd name="T69" fmla="*/ 10 h 38"/>
                <a:gd name="T70" fmla="*/ 300 w 568"/>
                <a:gd name="T71" fmla="*/ 12 h 38"/>
                <a:gd name="T72" fmla="*/ 310 w 568"/>
                <a:gd name="T73" fmla="*/ 14 h 38"/>
                <a:gd name="T74" fmla="*/ 539 w 568"/>
                <a:gd name="T75" fmla="*/ 14 h 38"/>
                <a:gd name="T76" fmla="*/ 539 w 568"/>
                <a:gd name="T77" fmla="*/ 14 h 38"/>
                <a:gd name="T78" fmla="*/ 547 w 568"/>
                <a:gd name="T79" fmla="*/ 14 h 38"/>
                <a:gd name="T80" fmla="*/ 554 w 568"/>
                <a:gd name="T81" fmla="*/ 16 h 38"/>
                <a:gd name="T82" fmla="*/ 564 w 568"/>
                <a:gd name="T83" fmla="*/ 22 h 38"/>
                <a:gd name="T84" fmla="*/ 568 w 568"/>
                <a:gd name="T85" fmla="*/ 30 h 38"/>
                <a:gd name="T86" fmla="*/ 568 w 568"/>
                <a:gd name="T87" fmla="*/ 38 h 38"/>
                <a:gd name="T88" fmla="*/ 566 w 568"/>
                <a:gd name="T89" fmla="*/ 38 h 38"/>
                <a:gd name="T90" fmla="*/ 566 w 568"/>
                <a:gd name="T91" fmla="*/ 38 h 38"/>
                <a:gd name="T92" fmla="*/ 564 w 568"/>
                <a:gd name="T93" fmla="*/ 30 h 38"/>
                <a:gd name="T94" fmla="*/ 559 w 568"/>
                <a:gd name="T95" fmla="*/ 26 h 38"/>
                <a:gd name="T96" fmla="*/ 551 w 568"/>
                <a:gd name="T97" fmla="*/ 22 h 38"/>
                <a:gd name="T98" fmla="*/ 542 w 568"/>
                <a:gd name="T99" fmla="*/ 20 h 38"/>
                <a:gd name="T100" fmla="*/ 314 w 568"/>
                <a:gd name="T101" fmla="*/ 2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68" h="38">
                  <a:moveTo>
                    <a:pt x="314" y="20"/>
                  </a:moveTo>
                  <a:lnTo>
                    <a:pt x="314" y="20"/>
                  </a:lnTo>
                  <a:lnTo>
                    <a:pt x="305" y="20"/>
                  </a:lnTo>
                  <a:lnTo>
                    <a:pt x="295" y="18"/>
                  </a:lnTo>
                  <a:lnTo>
                    <a:pt x="288" y="12"/>
                  </a:lnTo>
                  <a:lnTo>
                    <a:pt x="285" y="6"/>
                  </a:lnTo>
                  <a:lnTo>
                    <a:pt x="283" y="6"/>
                  </a:lnTo>
                  <a:lnTo>
                    <a:pt x="283" y="6"/>
                  </a:lnTo>
                  <a:lnTo>
                    <a:pt x="280" y="12"/>
                  </a:lnTo>
                  <a:lnTo>
                    <a:pt x="273" y="18"/>
                  </a:lnTo>
                  <a:lnTo>
                    <a:pt x="264" y="20"/>
                  </a:lnTo>
                  <a:lnTo>
                    <a:pt x="254" y="20"/>
                  </a:lnTo>
                  <a:lnTo>
                    <a:pt x="26" y="20"/>
                  </a:lnTo>
                  <a:lnTo>
                    <a:pt x="26" y="20"/>
                  </a:lnTo>
                  <a:lnTo>
                    <a:pt x="17" y="22"/>
                  </a:lnTo>
                  <a:lnTo>
                    <a:pt x="9" y="26"/>
                  </a:lnTo>
                  <a:lnTo>
                    <a:pt x="5" y="30"/>
                  </a:lnTo>
                  <a:lnTo>
                    <a:pt x="2" y="38"/>
                  </a:lnTo>
                  <a:lnTo>
                    <a:pt x="0" y="38"/>
                  </a:lnTo>
                  <a:lnTo>
                    <a:pt x="0" y="38"/>
                  </a:lnTo>
                  <a:lnTo>
                    <a:pt x="0" y="30"/>
                  </a:lnTo>
                  <a:lnTo>
                    <a:pt x="5" y="22"/>
                  </a:lnTo>
                  <a:lnTo>
                    <a:pt x="14" y="16"/>
                  </a:lnTo>
                  <a:lnTo>
                    <a:pt x="22" y="14"/>
                  </a:lnTo>
                  <a:lnTo>
                    <a:pt x="29" y="14"/>
                  </a:lnTo>
                  <a:lnTo>
                    <a:pt x="259" y="14"/>
                  </a:lnTo>
                  <a:lnTo>
                    <a:pt x="259" y="14"/>
                  </a:lnTo>
                  <a:lnTo>
                    <a:pt x="268" y="12"/>
                  </a:lnTo>
                  <a:lnTo>
                    <a:pt x="273" y="10"/>
                  </a:lnTo>
                  <a:lnTo>
                    <a:pt x="280" y="6"/>
                  </a:lnTo>
                  <a:lnTo>
                    <a:pt x="283" y="0"/>
                  </a:lnTo>
                  <a:lnTo>
                    <a:pt x="288" y="0"/>
                  </a:lnTo>
                  <a:lnTo>
                    <a:pt x="288" y="0"/>
                  </a:lnTo>
                  <a:lnTo>
                    <a:pt x="290" y="6"/>
                  </a:lnTo>
                  <a:lnTo>
                    <a:pt x="295" y="10"/>
                  </a:lnTo>
                  <a:lnTo>
                    <a:pt x="300" y="12"/>
                  </a:lnTo>
                  <a:lnTo>
                    <a:pt x="310" y="14"/>
                  </a:lnTo>
                  <a:lnTo>
                    <a:pt x="539" y="14"/>
                  </a:lnTo>
                  <a:lnTo>
                    <a:pt x="539" y="14"/>
                  </a:lnTo>
                  <a:lnTo>
                    <a:pt x="547" y="14"/>
                  </a:lnTo>
                  <a:lnTo>
                    <a:pt x="554" y="16"/>
                  </a:lnTo>
                  <a:lnTo>
                    <a:pt x="564" y="22"/>
                  </a:lnTo>
                  <a:lnTo>
                    <a:pt x="568" y="30"/>
                  </a:lnTo>
                  <a:lnTo>
                    <a:pt x="568" y="38"/>
                  </a:lnTo>
                  <a:lnTo>
                    <a:pt x="566" y="38"/>
                  </a:lnTo>
                  <a:lnTo>
                    <a:pt x="566" y="38"/>
                  </a:lnTo>
                  <a:lnTo>
                    <a:pt x="564" y="30"/>
                  </a:lnTo>
                  <a:lnTo>
                    <a:pt x="559" y="26"/>
                  </a:lnTo>
                  <a:lnTo>
                    <a:pt x="551" y="22"/>
                  </a:lnTo>
                  <a:lnTo>
                    <a:pt x="542" y="20"/>
                  </a:lnTo>
                  <a:lnTo>
                    <a:pt x="314" y="2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grpSp>
      <p:sp>
        <p:nvSpPr>
          <p:cNvPr id="72" name="Line 83"/>
          <p:cNvSpPr>
            <a:spLocks noChangeShapeType="1"/>
          </p:cNvSpPr>
          <p:nvPr/>
        </p:nvSpPr>
        <p:spPr bwMode="auto">
          <a:xfrm>
            <a:off x="899154" y="4466801"/>
            <a:ext cx="2499582"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3" name="3 Marcador de contenido"/>
          <p:cNvSpPr txBox="1">
            <a:spLocks/>
          </p:cNvSpPr>
          <p:nvPr/>
        </p:nvSpPr>
        <p:spPr>
          <a:xfrm>
            <a:off x="4572000" y="3248664"/>
            <a:ext cx="4425628" cy="3380735"/>
          </a:xfrm>
          <a:prstGeom prst="rect">
            <a:avLst/>
          </a:prstGeom>
        </p:spPr>
        <p:txBody>
          <a:bodyPr vert="horz" lIns="91440" tIns="45720" rIns="91440" bIns="45720" rtlCol="0">
            <a:normAutofit fontScale="625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a:t>Both exceptions cause the market wage to rise above the equilibrium wage.</a:t>
            </a:r>
          </a:p>
          <a:p>
            <a:pPr lvl="1"/>
            <a:r>
              <a:rPr lang="en-US" sz="2900" dirty="0"/>
              <a:t>Surplus of labor occurs.</a:t>
            </a:r>
          </a:p>
          <a:p>
            <a:r>
              <a:rPr lang="en-US" dirty="0"/>
              <a:t>If the labor market is inefficient and the market wage is below the equilibrium wage, the artificial raising of market wage will push the wage to the equilibrium wage.</a:t>
            </a:r>
          </a:p>
          <a:p>
            <a:r>
              <a:rPr lang="en-US" dirty="0"/>
              <a:t>The evidence on how minimum and efficiency wages affect the real world is mixed.</a:t>
            </a:r>
          </a:p>
        </p:txBody>
      </p:sp>
    </p:spTree>
    <p:extLst>
      <p:ext uri="{BB962C8B-B14F-4D97-AF65-F5344CB8AC3E}">
        <p14:creationId xmlns:p14="http://schemas.microsoft.com/office/powerpoint/2010/main" val="5579853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3">
                                            <p:txEl>
                                              <p:pRg st="0" end="0"/>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72"/>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7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73">
                                            <p:txEl>
                                              <p:pRg st="1" end="1"/>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74"/>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73">
                                            <p:txEl>
                                              <p:pRg st="2" end="2"/>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7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p:bldP spid="72"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Company towns, unions, and labor laws</a:t>
            </a:r>
          </a:p>
        </p:txBody>
      </p:sp>
      <p:sp>
        <p:nvSpPr>
          <p:cNvPr id="3" name="Content Placeholder 2"/>
          <p:cNvSpPr>
            <a:spLocks noGrp="1"/>
          </p:cNvSpPr>
          <p:nvPr>
            <p:ph idx="1"/>
          </p:nvPr>
        </p:nvSpPr>
        <p:spPr/>
        <p:txBody>
          <a:bodyPr>
            <a:normAutofit fontScale="92500" lnSpcReduction="20000"/>
          </a:bodyPr>
          <a:lstStyle/>
          <a:p>
            <a:r>
              <a:rPr lang="en-US" dirty="0"/>
              <a:t>Labor markets are not always perfectly competitive.</a:t>
            </a:r>
          </a:p>
          <a:p>
            <a:r>
              <a:rPr lang="en-US" dirty="0"/>
              <a:t>There are three main reasons why labor markets are not perfect.</a:t>
            </a:r>
          </a:p>
          <a:p>
            <a:pPr lvl="1"/>
            <a:r>
              <a:rPr lang="en-US" dirty="0"/>
              <a:t>An employer can have substantial market power.</a:t>
            </a:r>
          </a:p>
          <a:p>
            <a:pPr lvl="2">
              <a:buClr>
                <a:schemeClr val="tx1"/>
              </a:buClr>
            </a:pPr>
            <a:r>
              <a:rPr lang="en-US" dirty="0"/>
              <a:t>A </a:t>
            </a:r>
            <a:r>
              <a:rPr lang="en-US" i="1" dirty="0">
                <a:solidFill>
                  <a:srgbClr val="9D0505"/>
                </a:solidFill>
              </a:rPr>
              <a:t>monopsony</a:t>
            </a:r>
            <a:r>
              <a:rPr lang="en-US" b="1" dirty="0">
                <a:solidFill>
                  <a:srgbClr val="9D0505"/>
                </a:solidFill>
              </a:rPr>
              <a:t> </a:t>
            </a:r>
            <a:r>
              <a:rPr lang="en-US" dirty="0"/>
              <a:t>labor market is one in which there is only one buyer and many sellers.</a:t>
            </a:r>
          </a:p>
          <a:p>
            <a:pPr lvl="2">
              <a:buClr>
                <a:schemeClr val="tx1"/>
              </a:buClr>
            </a:pPr>
            <a:r>
              <a:rPr lang="en-US" dirty="0"/>
              <a:t>These firms push wages down.</a:t>
            </a:r>
          </a:p>
          <a:p>
            <a:pPr lvl="1"/>
            <a:r>
              <a:rPr lang="en-US" dirty="0"/>
              <a:t>Employees can have substantial market power through labor unions and collective bargaining.</a:t>
            </a:r>
          </a:p>
          <a:p>
            <a:pPr lvl="2"/>
            <a:r>
              <a:rPr lang="en-US" dirty="0"/>
              <a:t>A monopolist on labor.</a:t>
            </a:r>
          </a:p>
          <a:p>
            <a:pPr lvl="2"/>
            <a:r>
              <a:rPr lang="en-US" dirty="0"/>
              <a:t>Workers push for higher wages.</a:t>
            </a:r>
          </a:p>
          <a:p>
            <a:pPr lvl="1"/>
            <a:r>
              <a:rPr lang="en-US" dirty="0"/>
              <a:t>Government intervention can cause markets to move away from equilibrium.</a:t>
            </a:r>
          </a:p>
        </p:txBody>
      </p:sp>
    </p:spTree>
    <p:extLst>
      <p:ext uri="{BB962C8B-B14F-4D97-AF65-F5344CB8AC3E}">
        <p14:creationId xmlns:p14="http://schemas.microsoft.com/office/powerpoint/2010/main" val="40676218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Have noncompete clauses gone too far?</a:t>
            </a:r>
          </a:p>
        </p:txBody>
      </p:sp>
      <p:sp>
        <p:nvSpPr>
          <p:cNvPr id="3" name="Content Placeholder 2"/>
          <p:cNvSpPr>
            <a:spLocks noGrp="1"/>
          </p:cNvSpPr>
          <p:nvPr>
            <p:ph idx="1"/>
          </p:nvPr>
        </p:nvSpPr>
        <p:spPr>
          <a:xfrm>
            <a:off x="468630" y="1219200"/>
            <a:ext cx="8229600" cy="5102352"/>
          </a:xfrm>
        </p:spPr>
        <p:txBody>
          <a:bodyPr>
            <a:noAutofit/>
          </a:bodyPr>
          <a:lstStyle/>
          <a:p>
            <a:pPr>
              <a:buClr>
                <a:schemeClr val="tx1"/>
              </a:buClr>
            </a:pPr>
            <a:r>
              <a:rPr lang="en-US" sz="2800" i="1" dirty="0">
                <a:solidFill>
                  <a:srgbClr val="9D0505"/>
                </a:solidFill>
              </a:rPr>
              <a:t>Noncompete clauses </a:t>
            </a:r>
            <a:r>
              <a:rPr lang="en-US" sz="2800" dirty="0"/>
              <a:t>are common throughout the economy.</a:t>
            </a:r>
          </a:p>
          <a:p>
            <a:pPr lvl="1"/>
            <a:r>
              <a:rPr lang="en-US" sz="2400" dirty="0"/>
              <a:t>A binding legal agreement between businesses to not hire each other workers.</a:t>
            </a:r>
          </a:p>
          <a:p>
            <a:r>
              <a:rPr lang="en-US" sz="2800" dirty="0"/>
              <a:t>Researchers found that ¼ of U.S. restaurants are covered by such agreements.</a:t>
            </a:r>
          </a:p>
          <a:p>
            <a:pPr>
              <a:buClr>
                <a:schemeClr val="tx1"/>
              </a:buClr>
            </a:pPr>
            <a:r>
              <a:rPr lang="en-US" sz="2800" dirty="0"/>
              <a:t>Companies argue that the clauses help slow high employee turnover, limit new employee training costs, and protect trade secrets.</a:t>
            </a:r>
          </a:p>
          <a:p>
            <a:pPr>
              <a:buClr>
                <a:schemeClr val="tx1"/>
              </a:buClr>
            </a:pPr>
            <a:r>
              <a:rPr lang="en-US" sz="2800" dirty="0"/>
              <a:t>Employees argue that the restrictions constrain the labor market and lock them into lower paying jobs.</a:t>
            </a:r>
          </a:p>
        </p:txBody>
      </p:sp>
    </p:spTree>
    <p:extLst>
      <p:ext uri="{BB962C8B-B14F-4D97-AF65-F5344CB8AC3E}">
        <p14:creationId xmlns:p14="http://schemas.microsoft.com/office/powerpoint/2010/main" val="22755610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Content Placeholder 42"/>
          <p:cNvSpPr>
            <a:spLocks noGrp="1"/>
          </p:cNvSpPr>
          <p:nvPr>
            <p:ph idx="1"/>
          </p:nvPr>
        </p:nvSpPr>
        <p:spPr/>
        <p:txBody>
          <a:bodyPr>
            <a:normAutofit/>
          </a:bodyPr>
          <a:lstStyle/>
          <a:p>
            <a:pPr>
              <a:lnSpc>
                <a:spcPct val="90000"/>
              </a:lnSpc>
              <a:spcBef>
                <a:spcPts val="300"/>
              </a:spcBef>
            </a:pPr>
            <a:r>
              <a:rPr lang="en-US" sz="2400" dirty="0"/>
              <a:t>Regulations can also affect the labor market.</a:t>
            </a:r>
          </a:p>
          <a:p>
            <a:pPr>
              <a:lnSpc>
                <a:spcPct val="90000"/>
              </a:lnSpc>
              <a:spcBef>
                <a:spcPts val="300"/>
              </a:spcBef>
            </a:pPr>
            <a:r>
              <a:rPr lang="en-US" sz="2400" dirty="0"/>
              <a:t>Regulations such as standards to ensure that workers won’t be injured at work are relatively uncontroversial, but do impose some costs, effectively acting as a tax on employment.</a:t>
            </a:r>
          </a:p>
        </p:txBody>
      </p:sp>
      <p:sp>
        <p:nvSpPr>
          <p:cNvPr id="4" name="AutoShape 3"/>
          <p:cNvSpPr>
            <a:spLocks noChangeAspect="1" noChangeArrowheads="1" noTextEdit="1"/>
          </p:cNvSpPr>
          <p:nvPr/>
        </p:nvSpPr>
        <p:spPr bwMode="auto">
          <a:xfrm>
            <a:off x="752475" y="2971800"/>
            <a:ext cx="7239000" cy="304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5" name="Line 5"/>
          <p:cNvSpPr>
            <a:spLocks noChangeShapeType="1"/>
          </p:cNvSpPr>
          <p:nvPr/>
        </p:nvSpPr>
        <p:spPr bwMode="auto">
          <a:xfrm flipV="1">
            <a:off x="1168400" y="3768725"/>
            <a:ext cx="0" cy="26987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 name="Line 6"/>
          <p:cNvSpPr>
            <a:spLocks noChangeShapeType="1"/>
          </p:cNvSpPr>
          <p:nvPr/>
        </p:nvSpPr>
        <p:spPr bwMode="auto">
          <a:xfrm flipV="1">
            <a:off x="3084513" y="3765550"/>
            <a:ext cx="0" cy="27305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 name="Line 7"/>
          <p:cNvSpPr>
            <a:spLocks noChangeShapeType="1"/>
          </p:cNvSpPr>
          <p:nvPr/>
        </p:nvSpPr>
        <p:spPr bwMode="auto">
          <a:xfrm>
            <a:off x="7880350" y="4229100"/>
            <a:ext cx="0" cy="31750"/>
          </a:xfrm>
          <a:prstGeom prst="line">
            <a:avLst/>
          </a:prstGeom>
          <a:noFill/>
          <a:ln w="10">
            <a:solidFill>
              <a:srgbClr val="D75B5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 name="Line 8"/>
          <p:cNvSpPr>
            <a:spLocks noChangeShapeType="1"/>
          </p:cNvSpPr>
          <p:nvPr/>
        </p:nvSpPr>
        <p:spPr bwMode="auto">
          <a:xfrm>
            <a:off x="7110413" y="4229100"/>
            <a:ext cx="0" cy="31750"/>
          </a:xfrm>
          <a:prstGeom prst="line">
            <a:avLst/>
          </a:prstGeom>
          <a:noFill/>
          <a:ln w="10">
            <a:solidFill>
              <a:srgbClr val="D75B5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 name="Line 9"/>
          <p:cNvSpPr>
            <a:spLocks noChangeShapeType="1"/>
          </p:cNvSpPr>
          <p:nvPr/>
        </p:nvSpPr>
        <p:spPr bwMode="auto">
          <a:xfrm>
            <a:off x="6329363" y="4229100"/>
            <a:ext cx="0" cy="31750"/>
          </a:xfrm>
          <a:prstGeom prst="line">
            <a:avLst/>
          </a:prstGeom>
          <a:noFill/>
          <a:ln w="10">
            <a:solidFill>
              <a:srgbClr val="D75B5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 name="Line 10"/>
          <p:cNvSpPr>
            <a:spLocks noChangeShapeType="1"/>
          </p:cNvSpPr>
          <p:nvPr/>
        </p:nvSpPr>
        <p:spPr bwMode="auto">
          <a:xfrm>
            <a:off x="5551488" y="4229100"/>
            <a:ext cx="0" cy="31750"/>
          </a:xfrm>
          <a:prstGeom prst="line">
            <a:avLst/>
          </a:prstGeom>
          <a:noFill/>
          <a:ln w="10">
            <a:solidFill>
              <a:srgbClr val="D75B5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1" name="Line 11"/>
          <p:cNvSpPr>
            <a:spLocks noChangeShapeType="1"/>
          </p:cNvSpPr>
          <p:nvPr/>
        </p:nvSpPr>
        <p:spPr bwMode="auto">
          <a:xfrm>
            <a:off x="4770438" y="4229100"/>
            <a:ext cx="0" cy="31750"/>
          </a:xfrm>
          <a:prstGeom prst="line">
            <a:avLst/>
          </a:prstGeom>
          <a:noFill/>
          <a:ln w="10">
            <a:solidFill>
              <a:srgbClr val="D75B5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2" name="Line 12"/>
          <p:cNvSpPr>
            <a:spLocks noChangeShapeType="1"/>
          </p:cNvSpPr>
          <p:nvPr/>
        </p:nvSpPr>
        <p:spPr bwMode="auto">
          <a:xfrm>
            <a:off x="3989388" y="4229100"/>
            <a:ext cx="0" cy="31750"/>
          </a:xfrm>
          <a:prstGeom prst="line">
            <a:avLst/>
          </a:prstGeom>
          <a:noFill/>
          <a:ln w="10">
            <a:solidFill>
              <a:srgbClr val="D75B5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3" name="Line 13"/>
          <p:cNvSpPr>
            <a:spLocks noChangeShapeType="1"/>
          </p:cNvSpPr>
          <p:nvPr/>
        </p:nvSpPr>
        <p:spPr bwMode="auto">
          <a:xfrm>
            <a:off x="3208338" y="4229100"/>
            <a:ext cx="0" cy="31750"/>
          </a:xfrm>
          <a:prstGeom prst="line">
            <a:avLst/>
          </a:prstGeom>
          <a:noFill/>
          <a:ln w="10">
            <a:solidFill>
              <a:srgbClr val="D75B5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4" name="Line 14"/>
          <p:cNvSpPr>
            <a:spLocks noChangeShapeType="1"/>
          </p:cNvSpPr>
          <p:nvPr/>
        </p:nvSpPr>
        <p:spPr bwMode="auto">
          <a:xfrm>
            <a:off x="2430463" y="4229100"/>
            <a:ext cx="0" cy="31750"/>
          </a:xfrm>
          <a:prstGeom prst="line">
            <a:avLst/>
          </a:prstGeom>
          <a:noFill/>
          <a:ln w="10">
            <a:solidFill>
              <a:srgbClr val="D75B5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 name="Line 15"/>
          <p:cNvSpPr>
            <a:spLocks noChangeShapeType="1"/>
          </p:cNvSpPr>
          <p:nvPr/>
        </p:nvSpPr>
        <p:spPr bwMode="auto">
          <a:xfrm>
            <a:off x="1649413" y="4229100"/>
            <a:ext cx="0" cy="31750"/>
          </a:xfrm>
          <a:prstGeom prst="line">
            <a:avLst/>
          </a:prstGeom>
          <a:noFill/>
          <a:ln w="10">
            <a:solidFill>
              <a:srgbClr val="D75B5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 name="Line 16"/>
          <p:cNvSpPr>
            <a:spLocks noChangeShapeType="1"/>
          </p:cNvSpPr>
          <p:nvPr/>
        </p:nvSpPr>
        <p:spPr bwMode="auto">
          <a:xfrm>
            <a:off x="863600" y="4229100"/>
            <a:ext cx="0" cy="31750"/>
          </a:xfrm>
          <a:prstGeom prst="line">
            <a:avLst/>
          </a:prstGeom>
          <a:noFill/>
          <a:ln w="10">
            <a:solidFill>
              <a:srgbClr val="D75B5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 name="Line 17"/>
          <p:cNvSpPr>
            <a:spLocks noChangeShapeType="1"/>
          </p:cNvSpPr>
          <p:nvPr/>
        </p:nvSpPr>
        <p:spPr bwMode="auto">
          <a:xfrm>
            <a:off x="860425" y="4038600"/>
            <a:ext cx="7019925" cy="0"/>
          </a:xfrm>
          <a:prstGeom prst="line">
            <a:avLst/>
          </a:prstGeom>
          <a:noFill/>
          <a:ln w="10">
            <a:solidFill>
              <a:srgbClr val="D75B5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 name="Line 18"/>
          <p:cNvSpPr>
            <a:spLocks noChangeShapeType="1"/>
          </p:cNvSpPr>
          <p:nvPr/>
        </p:nvSpPr>
        <p:spPr bwMode="auto">
          <a:xfrm>
            <a:off x="7880350" y="4038600"/>
            <a:ext cx="0" cy="31750"/>
          </a:xfrm>
          <a:prstGeom prst="line">
            <a:avLst/>
          </a:prstGeom>
          <a:noFill/>
          <a:ln w="10">
            <a:solidFill>
              <a:srgbClr val="D75B5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9" name="Line 19"/>
          <p:cNvSpPr>
            <a:spLocks noChangeShapeType="1"/>
          </p:cNvSpPr>
          <p:nvPr/>
        </p:nvSpPr>
        <p:spPr bwMode="auto">
          <a:xfrm>
            <a:off x="7099300" y="4038600"/>
            <a:ext cx="0" cy="31750"/>
          </a:xfrm>
          <a:prstGeom prst="line">
            <a:avLst/>
          </a:prstGeom>
          <a:noFill/>
          <a:ln w="10">
            <a:solidFill>
              <a:srgbClr val="D75B5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 name="Line 20"/>
          <p:cNvSpPr>
            <a:spLocks noChangeShapeType="1"/>
          </p:cNvSpPr>
          <p:nvPr/>
        </p:nvSpPr>
        <p:spPr bwMode="auto">
          <a:xfrm>
            <a:off x="6321425" y="4038600"/>
            <a:ext cx="0" cy="31750"/>
          </a:xfrm>
          <a:prstGeom prst="line">
            <a:avLst/>
          </a:prstGeom>
          <a:noFill/>
          <a:ln w="10">
            <a:solidFill>
              <a:srgbClr val="D75B5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1" name="Line 21"/>
          <p:cNvSpPr>
            <a:spLocks noChangeShapeType="1"/>
          </p:cNvSpPr>
          <p:nvPr/>
        </p:nvSpPr>
        <p:spPr bwMode="auto">
          <a:xfrm>
            <a:off x="5540375" y="4038600"/>
            <a:ext cx="0" cy="31750"/>
          </a:xfrm>
          <a:prstGeom prst="line">
            <a:avLst/>
          </a:prstGeom>
          <a:noFill/>
          <a:ln w="10">
            <a:solidFill>
              <a:srgbClr val="D75B5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2" name="Line 22"/>
          <p:cNvSpPr>
            <a:spLocks noChangeShapeType="1"/>
          </p:cNvSpPr>
          <p:nvPr/>
        </p:nvSpPr>
        <p:spPr bwMode="auto">
          <a:xfrm>
            <a:off x="4762500" y="4038600"/>
            <a:ext cx="0" cy="31750"/>
          </a:xfrm>
          <a:prstGeom prst="line">
            <a:avLst/>
          </a:prstGeom>
          <a:noFill/>
          <a:ln w="10">
            <a:solidFill>
              <a:srgbClr val="D75B5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3" name="Line 23"/>
          <p:cNvSpPr>
            <a:spLocks noChangeShapeType="1"/>
          </p:cNvSpPr>
          <p:nvPr/>
        </p:nvSpPr>
        <p:spPr bwMode="auto">
          <a:xfrm>
            <a:off x="3981450" y="4038600"/>
            <a:ext cx="0" cy="31750"/>
          </a:xfrm>
          <a:prstGeom prst="line">
            <a:avLst/>
          </a:prstGeom>
          <a:noFill/>
          <a:ln w="10">
            <a:solidFill>
              <a:srgbClr val="D75B5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4" name="Line 24"/>
          <p:cNvSpPr>
            <a:spLocks noChangeShapeType="1"/>
          </p:cNvSpPr>
          <p:nvPr/>
        </p:nvSpPr>
        <p:spPr bwMode="auto">
          <a:xfrm>
            <a:off x="3200400" y="4038600"/>
            <a:ext cx="0" cy="31750"/>
          </a:xfrm>
          <a:prstGeom prst="line">
            <a:avLst/>
          </a:prstGeom>
          <a:noFill/>
          <a:ln w="10">
            <a:solidFill>
              <a:srgbClr val="D75B5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5" name="Line 25"/>
          <p:cNvSpPr>
            <a:spLocks noChangeShapeType="1"/>
          </p:cNvSpPr>
          <p:nvPr/>
        </p:nvSpPr>
        <p:spPr bwMode="auto">
          <a:xfrm>
            <a:off x="2422525" y="4038600"/>
            <a:ext cx="0" cy="31750"/>
          </a:xfrm>
          <a:prstGeom prst="line">
            <a:avLst/>
          </a:prstGeom>
          <a:noFill/>
          <a:ln w="10">
            <a:solidFill>
              <a:srgbClr val="D75B5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6" name="Line 26"/>
          <p:cNvSpPr>
            <a:spLocks noChangeShapeType="1"/>
          </p:cNvSpPr>
          <p:nvPr/>
        </p:nvSpPr>
        <p:spPr bwMode="auto">
          <a:xfrm>
            <a:off x="1641475" y="4038600"/>
            <a:ext cx="0" cy="31750"/>
          </a:xfrm>
          <a:prstGeom prst="line">
            <a:avLst/>
          </a:prstGeom>
          <a:noFill/>
          <a:ln w="10">
            <a:solidFill>
              <a:srgbClr val="D75B5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7" name="Line 27"/>
          <p:cNvSpPr>
            <a:spLocks noChangeShapeType="1"/>
          </p:cNvSpPr>
          <p:nvPr/>
        </p:nvSpPr>
        <p:spPr bwMode="auto">
          <a:xfrm>
            <a:off x="863600" y="4038600"/>
            <a:ext cx="0" cy="31750"/>
          </a:xfrm>
          <a:prstGeom prst="line">
            <a:avLst/>
          </a:prstGeom>
          <a:noFill/>
          <a:ln w="10">
            <a:solidFill>
              <a:srgbClr val="D75B5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8" name="Rectangle 28"/>
          <p:cNvSpPr>
            <a:spLocks noChangeArrowheads="1"/>
          </p:cNvSpPr>
          <p:nvPr/>
        </p:nvSpPr>
        <p:spPr bwMode="auto">
          <a:xfrm>
            <a:off x="752475" y="4086225"/>
            <a:ext cx="33983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923569"/>
                </a:solidFill>
                <a:effectLst/>
                <a:latin typeface="Univers LT Std 57 Cn" charset="0"/>
                <a:cs typeface="Arial" pitchFamily="34" charset="0"/>
              </a:rPr>
              <a:t>1910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30" name="Rectangle 30"/>
          <p:cNvSpPr>
            <a:spLocks noChangeArrowheads="1"/>
          </p:cNvSpPr>
          <p:nvPr/>
        </p:nvSpPr>
        <p:spPr bwMode="auto">
          <a:xfrm>
            <a:off x="1533525" y="4086225"/>
            <a:ext cx="33983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923569"/>
                </a:solidFill>
                <a:effectLst/>
                <a:latin typeface="Univers LT Std 57 Cn" charset="0"/>
                <a:cs typeface="Arial" pitchFamily="34" charset="0"/>
              </a:rPr>
              <a:t>1920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32" name="Rectangle 32"/>
          <p:cNvSpPr>
            <a:spLocks noChangeArrowheads="1"/>
          </p:cNvSpPr>
          <p:nvPr/>
        </p:nvSpPr>
        <p:spPr bwMode="auto">
          <a:xfrm>
            <a:off x="2311400" y="4086225"/>
            <a:ext cx="33983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923569"/>
                </a:solidFill>
                <a:effectLst/>
                <a:latin typeface="Univers LT Std 57 Cn" charset="0"/>
                <a:cs typeface="Arial" pitchFamily="34" charset="0"/>
              </a:rPr>
              <a:t>1930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34" name="Rectangle 34"/>
          <p:cNvSpPr>
            <a:spLocks noChangeArrowheads="1"/>
          </p:cNvSpPr>
          <p:nvPr/>
        </p:nvSpPr>
        <p:spPr bwMode="auto">
          <a:xfrm>
            <a:off x="3092450" y="4086225"/>
            <a:ext cx="33983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923569"/>
                </a:solidFill>
                <a:effectLst/>
                <a:latin typeface="Univers LT Std 57 Cn" charset="0"/>
                <a:cs typeface="Arial" pitchFamily="34" charset="0"/>
              </a:rPr>
              <a:t>1940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36" name="Rectangle 36"/>
          <p:cNvSpPr>
            <a:spLocks noChangeArrowheads="1"/>
          </p:cNvSpPr>
          <p:nvPr/>
        </p:nvSpPr>
        <p:spPr bwMode="auto">
          <a:xfrm>
            <a:off x="3870325" y="4086225"/>
            <a:ext cx="33983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923569"/>
                </a:solidFill>
                <a:effectLst/>
                <a:latin typeface="Univers LT Std 57 Cn" charset="0"/>
                <a:cs typeface="Arial" pitchFamily="34" charset="0"/>
              </a:rPr>
              <a:t>1950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38" name="Rectangle 38"/>
          <p:cNvSpPr>
            <a:spLocks noChangeArrowheads="1"/>
          </p:cNvSpPr>
          <p:nvPr/>
        </p:nvSpPr>
        <p:spPr bwMode="auto">
          <a:xfrm>
            <a:off x="4651375" y="4086225"/>
            <a:ext cx="33983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923569"/>
                </a:solidFill>
                <a:effectLst/>
                <a:latin typeface="Univers LT Std 57 Cn" charset="0"/>
                <a:cs typeface="Arial" pitchFamily="34" charset="0"/>
              </a:rPr>
              <a:t>1960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40" name="Rectangle 40"/>
          <p:cNvSpPr>
            <a:spLocks noChangeArrowheads="1"/>
          </p:cNvSpPr>
          <p:nvPr/>
        </p:nvSpPr>
        <p:spPr bwMode="auto">
          <a:xfrm>
            <a:off x="5427663" y="4086225"/>
            <a:ext cx="33983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923569"/>
                </a:solidFill>
                <a:effectLst/>
                <a:latin typeface="Univers LT Std 57 Cn" charset="0"/>
                <a:cs typeface="Arial" pitchFamily="34" charset="0"/>
              </a:rPr>
              <a:t>1960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42" name="Rectangle 42"/>
          <p:cNvSpPr>
            <a:spLocks noChangeArrowheads="1"/>
          </p:cNvSpPr>
          <p:nvPr/>
        </p:nvSpPr>
        <p:spPr bwMode="auto">
          <a:xfrm>
            <a:off x="6210300" y="4086225"/>
            <a:ext cx="33983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923569"/>
                </a:solidFill>
                <a:effectLst/>
                <a:latin typeface="Univers LT Std 57 Cn" charset="0"/>
                <a:cs typeface="Arial" pitchFamily="34" charset="0"/>
              </a:rPr>
              <a:t>1970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44" name="Rectangle 44"/>
          <p:cNvSpPr>
            <a:spLocks noChangeArrowheads="1"/>
          </p:cNvSpPr>
          <p:nvPr/>
        </p:nvSpPr>
        <p:spPr bwMode="auto">
          <a:xfrm>
            <a:off x="6991350" y="4086225"/>
            <a:ext cx="33983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923569"/>
                </a:solidFill>
                <a:effectLst/>
                <a:latin typeface="Univers LT Std 57 Cn" charset="0"/>
                <a:cs typeface="Arial" pitchFamily="34" charset="0"/>
              </a:rPr>
              <a:t>1990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46" name="Rectangle 46"/>
          <p:cNvSpPr>
            <a:spLocks noChangeArrowheads="1"/>
          </p:cNvSpPr>
          <p:nvPr/>
        </p:nvSpPr>
        <p:spPr bwMode="auto">
          <a:xfrm>
            <a:off x="7767638" y="4086225"/>
            <a:ext cx="33983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923569"/>
                </a:solidFill>
                <a:effectLst/>
                <a:latin typeface="Univers LT Std 57 Cn" charset="0"/>
                <a:cs typeface="Arial" pitchFamily="34" charset="0"/>
              </a:rPr>
              <a:t>2000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nvGrpSpPr>
          <p:cNvPr id="2" name="Group 1"/>
          <p:cNvGrpSpPr/>
          <p:nvPr/>
        </p:nvGrpSpPr>
        <p:grpSpPr>
          <a:xfrm>
            <a:off x="533400" y="2974975"/>
            <a:ext cx="1619250" cy="793749"/>
            <a:chOff x="609600" y="1741571"/>
            <a:chExt cx="1619250" cy="793749"/>
          </a:xfrm>
        </p:grpSpPr>
        <p:sp>
          <p:nvSpPr>
            <p:cNvPr id="48" name="Rectangle 48"/>
            <p:cNvSpPr>
              <a:spLocks noChangeArrowheads="1"/>
            </p:cNvSpPr>
            <p:nvPr/>
          </p:nvSpPr>
          <p:spPr bwMode="auto">
            <a:xfrm>
              <a:off x="609600" y="1741571"/>
              <a:ext cx="1619250" cy="793749"/>
            </a:xfrm>
            <a:prstGeom prst="rect">
              <a:avLst/>
            </a:prstGeom>
            <a:noFill/>
            <a:ln w="5">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9" name="Rectangle 49"/>
            <p:cNvSpPr>
              <a:spLocks noChangeArrowheads="1"/>
            </p:cNvSpPr>
            <p:nvPr/>
          </p:nvSpPr>
          <p:spPr bwMode="auto">
            <a:xfrm>
              <a:off x="685800" y="1752600"/>
              <a:ext cx="152746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Clayton Antitrust Act</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50" name="Rectangle 50"/>
            <p:cNvSpPr>
              <a:spLocks noChangeArrowheads="1"/>
            </p:cNvSpPr>
            <p:nvPr/>
          </p:nvSpPr>
          <p:spPr bwMode="auto">
            <a:xfrm>
              <a:off x="685800" y="1946275"/>
              <a:ext cx="1077218"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000000"/>
                  </a:solidFill>
                  <a:effectLst/>
                  <a:latin typeface="Univers LT Std 57 Cn" charset="0"/>
                  <a:cs typeface="Arial" pitchFamily="34" charset="0"/>
                </a:rPr>
                <a:t>prevents unions from</a:t>
              </a:r>
              <a:endParaRPr kumimoji="0" lang="en-US" sz="900" b="0" i="0" u="none" strike="noStrike" cap="none" normalizeH="0" baseline="0" dirty="0">
                <a:ln>
                  <a:noFill/>
                </a:ln>
                <a:solidFill>
                  <a:schemeClr val="tx1"/>
                </a:solidFill>
                <a:effectLst/>
                <a:latin typeface="Arial" pitchFamily="34" charset="0"/>
                <a:cs typeface="Arial" pitchFamily="34" charset="0"/>
              </a:endParaRPr>
            </a:p>
          </p:txBody>
        </p:sp>
        <p:sp>
          <p:nvSpPr>
            <p:cNvPr id="51" name="Rectangle 51"/>
            <p:cNvSpPr>
              <a:spLocks noChangeArrowheads="1"/>
            </p:cNvSpPr>
            <p:nvPr/>
          </p:nvSpPr>
          <p:spPr bwMode="auto">
            <a:xfrm>
              <a:off x="685800" y="2060575"/>
              <a:ext cx="1038746"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000000"/>
                  </a:solidFill>
                  <a:effectLst/>
                  <a:latin typeface="Univers LT Std 57 Cn" charset="0"/>
                  <a:cs typeface="Arial" pitchFamily="34" charset="0"/>
                </a:rPr>
                <a:t>being prosecuted as</a:t>
              </a:r>
              <a:endParaRPr kumimoji="0" lang="en-US" sz="900" b="0" i="0" u="none" strike="noStrike" cap="none" normalizeH="0" baseline="0" dirty="0">
                <a:ln>
                  <a:noFill/>
                </a:ln>
                <a:solidFill>
                  <a:schemeClr val="tx1"/>
                </a:solidFill>
                <a:effectLst/>
                <a:latin typeface="Arial" pitchFamily="34" charset="0"/>
                <a:cs typeface="Arial" pitchFamily="34" charset="0"/>
              </a:endParaRPr>
            </a:p>
          </p:txBody>
        </p:sp>
        <p:sp>
          <p:nvSpPr>
            <p:cNvPr id="52" name="Rectangle 52"/>
            <p:cNvSpPr>
              <a:spLocks noChangeArrowheads="1"/>
            </p:cNvSpPr>
            <p:nvPr/>
          </p:nvSpPr>
          <p:spPr bwMode="auto">
            <a:xfrm>
              <a:off x="685800" y="2174875"/>
              <a:ext cx="910506"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000000"/>
                  </a:solidFill>
                  <a:effectLst/>
                  <a:latin typeface="Univers LT Std 57 Cn" charset="0"/>
                  <a:cs typeface="Arial" pitchFamily="34" charset="0"/>
                </a:rPr>
                <a:t>labor monopolies.</a:t>
              </a:r>
              <a:endParaRPr kumimoji="0" lang="en-US" sz="900" b="0" i="0" u="none" strike="noStrike" cap="none" normalizeH="0" baseline="0" dirty="0">
                <a:ln>
                  <a:noFill/>
                </a:ln>
                <a:solidFill>
                  <a:schemeClr val="tx1"/>
                </a:solidFill>
                <a:effectLst/>
                <a:latin typeface="Arial" pitchFamily="34" charset="0"/>
                <a:cs typeface="Arial" pitchFamily="34" charset="0"/>
              </a:endParaRPr>
            </a:p>
          </p:txBody>
        </p:sp>
        <p:sp>
          <p:nvSpPr>
            <p:cNvPr id="53" name="Rectangle 53"/>
            <p:cNvSpPr>
              <a:spLocks noChangeArrowheads="1"/>
            </p:cNvSpPr>
            <p:nvPr/>
          </p:nvSpPr>
          <p:spPr bwMode="auto">
            <a:xfrm>
              <a:off x="691258" y="2349197"/>
              <a:ext cx="256480"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a:ln>
                    <a:noFill/>
                  </a:ln>
                  <a:solidFill>
                    <a:srgbClr val="923569"/>
                  </a:solidFill>
                  <a:effectLst/>
                  <a:latin typeface="Univers LT Std 47 Cn Lt" charset="0"/>
                  <a:cs typeface="Arial" pitchFamily="34" charset="0"/>
                </a:rPr>
                <a:t>1914</a:t>
              </a:r>
              <a:endParaRPr kumimoji="0" lang="en-US" sz="900" b="0" i="0" u="none" strike="noStrike" cap="none" normalizeH="0" baseline="0" dirty="0">
                <a:ln>
                  <a:noFill/>
                </a:ln>
                <a:solidFill>
                  <a:schemeClr val="tx1"/>
                </a:solidFill>
                <a:effectLst/>
                <a:latin typeface="Arial" pitchFamily="34" charset="0"/>
                <a:cs typeface="Arial" pitchFamily="34" charset="0"/>
              </a:endParaRPr>
            </a:p>
          </p:txBody>
        </p:sp>
      </p:grpSp>
      <p:sp>
        <p:nvSpPr>
          <p:cNvPr id="54" name="Line 54"/>
          <p:cNvSpPr>
            <a:spLocks noChangeShapeType="1"/>
          </p:cNvSpPr>
          <p:nvPr/>
        </p:nvSpPr>
        <p:spPr bwMode="auto">
          <a:xfrm flipV="1">
            <a:off x="2746375" y="4260850"/>
            <a:ext cx="0" cy="2000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grpSp>
        <p:nvGrpSpPr>
          <p:cNvPr id="29" name="Group 28"/>
          <p:cNvGrpSpPr/>
          <p:nvPr/>
        </p:nvGrpSpPr>
        <p:grpSpPr>
          <a:xfrm>
            <a:off x="752475" y="4457700"/>
            <a:ext cx="2197101" cy="793750"/>
            <a:chOff x="828675" y="3224296"/>
            <a:chExt cx="2197101" cy="793750"/>
          </a:xfrm>
        </p:grpSpPr>
        <p:sp>
          <p:nvSpPr>
            <p:cNvPr id="55" name="Rectangle 55"/>
            <p:cNvSpPr>
              <a:spLocks noChangeArrowheads="1"/>
            </p:cNvSpPr>
            <p:nvPr/>
          </p:nvSpPr>
          <p:spPr bwMode="auto">
            <a:xfrm>
              <a:off x="828675" y="3224296"/>
              <a:ext cx="2197101" cy="793750"/>
            </a:xfrm>
            <a:prstGeom prst="rect">
              <a:avLst/>
            </a:prstGeom>
            <a:noFill/>
            <a:ln w="5">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6" name="Rectangle 56"/>
            <p:cNvSpPr>
              <a:spLocks noChangeArrowheads="1"/>
            </p:cNvSpPr>
            <p:nvPr/>
          </p:nvSpPr>
          <p:spPr bwMode="auto">
            <a:xfrm>
              <a:off x="914400" y="3246521"/>
              <a:ext cx="256480"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a:ln>
                    <a:noFill/>
                  </a:ln>
                  <a:solidFill>
                    <a:srgbClr val="923569"/>
                  </a:solidFill>
                  <a:effectLst/>
                  <a:latin typeface="Univers LT Std 47 Cn Lt" charset="0"/>
                  <a:cs typeface="Arial" pitchFamily="34" charset="0"/>
                </a:rPr>
                <a:t>1935</a:t>
              </a:r>
              <a:endParaRPr kumimoji="0" lang="en-US" sz="900" b="0" i="0" u="none" strike="noStrike" cap="none" normalizeH="0" baseline="0" dirty="0">
                <a:ln>
                  <a:noFill/>
                </a:ln>
                <a:solidFill>
                  <a:schemeClr val="tx1"/>
                </a:solidFill>
                <a:effectLst/>
                <a:latin typeface="Arial" pitchFamily="34" charset="0"/>
                <a:cs typeface="Arial" pitchFamily="34" charset="0"/>
              </a:endParaRPr>
            </a:p>
          </p:txBody>
        </p:sp>
        <p:sp>
          <p:nvSpPr>
            <p:cNvPr id="57" name="Rectangle 57"/>
            <p:cNvSpPr>
              <a:spLocks noChangeArrowheads="1"/>
            </p:cNvSpPr>
            <p:nvPr/>
          </p:nvSpPr>
          <p:spPr bwMode="auto">
            <a:xfrm>
              <a:off x="872764" y="3352800"/>
              <a:ext cx="2099036"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National Labor Relations Act</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58" name="Rectangle 58"/>
            <p:cNvSpPr>
              <a:spLocks noChangeArrowheads="1"/>
            </p:cNvSpPr>
            <p:nvPr/>
          </p:nvSpPr>
          <p:spPr bwMode="auto">
            <a:xfrm>
              <a:off x="872764" y="3470275"/>
              <a:ext cx="1615827"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000000"/>
                  </a:solidFill>
                  <a:effectLst/>
                  <a:latin typeface="Univers LT Std 57 Cn" charset="0"/>
                  <a:cs typeface="Arial" pitchFamily="34" charset="0"/>
                </a:rPr>
                <a:t>allows private-sector workers to</a:t>
              </a:r>
              <a:endParaRPr kumimoji="0" lang="en-US" sz="900" b="0" i="0" u="none" strike="noStrike" cap="none" normalizeH="0" baseline="0" dirty="0">
                <a:ln>
                  <a:noFill/>
                </a:ln>
                <a:solidFill>
                  <a:schemeClr val="tx1"/>
                </a:solidFill>
                <a:effectLst/>
                <a:latin typeface="Arial" pitchFamily="34" charset="0"/>
                <a:cs typeface="Arial" pitchFamily="34" charset="0"/>
              </a:endParaRPr>
            </a:p>
          </p:txBody>
        </p:sp>
        <p:sp>
          <p:nvSpPr>
            <p:cNvPr id="59" name="Rectangle 59"/>
            <p:cNvSpPr>
              <a:spLocks noChangeArrowheads="1"/>
            </p:cNvSpPr>
            <p:nvPr/>
          </p:nvSpPr>
          <p:spPr bwMode="auto">
            <a:xfrm>
              <a:off x="872764" y="3584575"/>
              <a:ext cx="1558119"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000000"/>
                  </a:solidFill>
                  <a:effectLst/>
                  <a:latin typeface="Univers LT Std 57 Cn" charset="0"/>
                  <a:cs typeface="Arial" pitchFamily="34" charset="0"/>
                </a:rPr>
                <a:t>choose whether to join unions,</a:t>
              </a:r>
              <a:endParaRPr kumimoji="0" lang="en-US" sz="900" b="0" i="0" u="none" strike="noStrike" cap="none" normalizeH="0" baseline="0" dirty="0">
                <a:ln>
                  <a:noFill/>
                </a:ln>
                <a:solidFill>
                  <a:schemeClr val="tx1"/>
                </a:solidFill>
                <a:effectLst/>
                <a:latin typeface="Arial" pitchFamily="34" charset="0"/>
                <a:cs typeface="Arial" pitchFamily="34" charset="0"/>
              </a:endParaRPr>
            </a:p>
          </p:txBody>
        </p:sp>
        <p:sp>
          <p:nvSpPr>
            <p:cNvPr id="60" name="Rectangle 60"/>
            <p:cNvSpPr>
              <a:spLocks noChangeArrowheads="1"/>
            </p:cNvSpPr>
            <p:nvPr/>
          </p:nvSpPr>
          <p:spPr bwMode="auto">
            <a:xfrm>
              <a:off x="872764" y="3698875"/>
              <a:ext cx="1577355"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000000"/>
                  </a:solidFill>
                  <a:effectLst/>
                  <a:latin typeface="Univers LT Std 57 Cn" charset="0"/>
                  <a:cs typeface="Arial" pitchFamily="34" charset="0"/>
                </a:rPr>
                <a:t>and protects that decision from</a:t>
              </a:r>
              <a:endParaRPr kumimoji="0" lang="en-US" sz="900" b="0" i="0" u="none" strike="noStrike" cap="none" normalizeH="0" baseline="0" dirty="0">
                <a:ln>
                  <a:noFill/>
                </a:ln>
                <a:solidFill>
                  <a:schemeClr val="tx1"/>
                </a:solidFill>
                <a:effectLst/>
                <a:latin typeface="Arial" pitchFamily="34" charset="0"/>
                <a:cs typeface="Arial" pitchFamily="34" charset="0"/>
              </a:endParaRPr>
            </a:p>
          </p:txBody>
        </p:sp>
        <p:sp>
          <p:nvSpPr>
            <p:cNvPr id="61" name="Rectangle 61"/>
            <p:cNvSpPr>
              <a:spLocks noChangeArrowheads="1"/>
            </p:cNvSpPr>
            <p:nvPr/>
          </p:nvSpPr>
          <p:spPr bwMode="auto">
            <a:xfrm>
              <a:off x="872764" y="3813175"/>
              <a:ext cx="1038746"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000000"/>
                  </a:solidFill>
                  <a:effectLst/>
                  <a:latin typeface="Univers LT Std 57 Cn" charset="0"/>
                  <a:cs typeface="Arial" pitchFamily="34" charset="0"/>
                </a:rPr>
                <a:t>employer retaliation.</a:t>
              </a:r>
              <a:endParaRPr kumimoji="0" lang="en-US" sz="900" b="0" i="0" u="none" strike="noStrike" cap="none" normalizeH="0" baseline="0" dirty="0">
                <a:ln>
                  <a:noFill/>
                </a:ln>
                <a:solidFill>
                  <a:schemeClr val="tx1"/>
                </a:solidFill>
                <a:effectLst/>
                <a:latin typeface="Arial" pitchFamily="34" charset="0"/>
                <a:cs typeface="Arial" pitchFamily="34" charset="0"/>
              </a:endParaRPr>
            </a:p>
          </p:txBody>
        </p:sp>
      </p:grpSp>
      <p:grpSp>
        <p:nvGrpSpPr>
          <p:cNvPr id="39" name="Group 38"/>
          <p:cNvGrpSpPr/>
          <p:nvPr/>
        </p:nvGrpSpPr>
        <p:grpSpPr>
          <a:xfrm>
            <a:off x="3076575" y="4457700"/>
            <a:ext cx="1751013" cy="584200"/>
            <a:chOff x="3152775" y="3224296"/>
            <a:chExt cx="1751013" cy="584200"/>
          </a:xfrm>
        </p:grpSpPr>
        <p:sp>
          <p:nvSpPr>
            <p:cNvPr id="62" name="Rectangle 62"/>
            <p:cNvSpPr>
              <a:spLocks noChangeArrowheads="1"/>
            </p:cNvSpPr>
            <p:nvPr/>
          </p:nvSpPr>
          <p:spPr bwMode="auto">
            <a:xfrm>
              <a:off x="3152775" y="3224296"/>
              <a:ext cx="1751013" cy="584200"/>
            </a:xfrm>
            <a:prstGeom prst="rect">
              <a:avLst/>
            </a:prstGeom>
            <a:noFill/>
            <a:ln w="5">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3" name="Rectangle 63"/>
            <p:cNvSpPr>
              <a:spLocks noChangeArrowheads="1"/>
            </p:cNvSpPr>
            <p:nvPr/>
          </p:nvSpPr>
          <p:spPr bwMode="auto">
            <a:xfrm>
              <a:off x="3225800" y="3246521"/>
              <a:ext cx="256480"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a:ln>
                    <a:noFill/>
                  </a:ln>
                  <a:solidFill>
                    <a:srgbClr val="923569"/>
                  </a:solidFill>
                  <a:effectLst/>
                  <a:latin typeface="Univers LT Std 47 Cn Lt" charset="0"/>
                  <a:cs typeface="Arial" pitchFamily="34" charset="0"/>
                </a:rPr>
                <a:t>1941</a:t>
              </a:r>
              <a:endParaRPr kumimoji="0" lang="en-US" sz="900" b="0" i="0" u="none" strike="noStrike" cap="none" normalizeH="0" baseline="0" dirty="0">
                <a:ln>
                  <a:noFill/>
                </a:ln>
                <a:solidFill>
                  <a:schemeClr val="tx1"/>
                </a:solidFill>
                <a:effectLst/>
                <a:latin typeface="Arial" pitchFamily="34" charset="0"/>
                <a:cs typeface="Arial" pitchFamily="34" charset="0"/>
              </a:endParaRPr>
            </a:p>
          </p:txBody>
        </p:sp>
        <p:sp>
          <p:nvSpPr>
            <p:cNvPr id="64" name="Rectangle 64"/>
            <p:cNvSpPr>
              <a:spLocks noChangeArrowheads="1"/>
            </p:cNvSpPr>
            <p:nvPr/>
          </p:nvSpPr>
          <p:spPr bwMode="auto">
            <a:xfrm>
              <a:off x="3225800" y="3373005"/>
              <a:ext cx="153317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Fair Employment Act</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74" name="Rectangle 74"/>
            <p:cNvSpPr>
              <a:spLocks noChangeArrowheads="1"/>
            </p:cNvSpPr>
            <p:nvPr/>
          </p:nvSpPr>
          <p:spPr bwMode="auto">
            <a:xfrm>
              <a:off x="3225800" y="3516396"/>
              <a:ext cx="1493999"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000000"/>
                  </a:solidFill>
                  <a:effectLst/>
                  <a:latin typeface="Univers LT Std 57 Cn" charset="0"/>
                  <a:cs typeface="Arial" pitchFamily="34" charset="0"/>
                </a:rPr>
                <a:t>Prohibits racial discrimination</a:t>
              </a:r>
              <a:endParaRPr kumimoji="0" lang="en-US" sz="900" b="0" i="0" u="none" strike="noStrike" cap="none" normalizeH="0" baseline="0" dirty="0">
                <a:ln>
                  <a:noFill/>
                </a:ln>
                <a:solidFill>
                  <a:schemeClr val="tx1"/>
                </a:solidFill>
                <a:effectLst/>
                <a:latin typeface="Arial" pitchFamily="34" charset="0"/>
                <a:cs typeface="Arial" pitchFamily="34" charset="0"/>
              </a:endParaRPr>
            </a:p>
          </p:txBody>
        </p:sp>
        <p:sp>
          <p:nvSpPr>
            <p:cNvPr id="102" name="Rectangle 102"/>
            <p:cNvSpPr>
              <a:spLocks noChangeArrowheads="1"/>
            </p:cNvSpPr>
            <p:nvPr/>
          </p:nvSpPr>
          <p:spPr bwMode="auto">
            <a:xfrm>
              <a:off x="3246338" y="3630696"/>
              <a:ext cx="1628651"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900" dirty="0">
                  <a:solidFill>
                    <a:srgbClr val="000000"/>
                  </a:solidFill>
                  <a:latin typeface="Univers LT Std 57 Cn" charset="0"/>
                  <a:cs typeface="Arial" pitchFamily="34" charset="0"/>
                </a:rPr>
                <a:t>in the national defense industry.</a:t>
              </a:r>
              <a:endParaRPr kumimoji="0" lang="en-US" sz="900" b="0" i="0" u="none" strike="noStrike" cap="none" normalizeH="0" baseline="0" dirty="0">
                <a:ln>
                  <a:noFill/>
                </a:ln>
                <a:solidFill>
                  <a:schemeClr val="tx1"/>
                </a:solidFill>
                <a:effectLst/>
                <a:latin typeface="Arial" pitchFamily="34" charset="0"/>
                <a:cs typeface="Arial" pitchFamily="34" charset="0"/>
              </a:endParaRPr>
            </a:p>
          </p:txBody>
        </p:sp>
      </p:grpSp>
      <p:sp>
        <p:nvSpPr>
          <p:cNvPr id="128" name="Line 128"/>
          <p:cNvSpPr>
            <a:spLocks noChangeShapeType="1"/>
          </p:cNvSpPr>
          <p:nvPr/>
        </p:nvSpPr>
        <p:spPr bwMode="auto">
          <a:xfrm flipV="1">
            <a:off x="3316288" y="4264025"/>
            <a:ext cx="0" cy="19367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grpSp>
        <p:nvGrpSpPr>
          <p:cNvPr id="33" name="Group 32"/>
          <p:cNvGrpSpPr/>
          <p:nvPr/>
        </p:nvGrpSpPr>
        <p:grpSpPr>
          <a:xfrm>
            <a:off x="3989388" y="5321300"/>
            <a:ext cx="1411288" cy="688975"/>
            <a:chOff x="4065588" y="4087896"/>
            <a:chExt cx="1411288" cy="688975"/>
          </a:xfrm>
        </p:grpSpPr>
        <p:sp>
          <p:nvSpPr>
            <p:cNvPr id="129" name="Rectangle 129"/>
            <p:cNvSpPr>
              <a:spLocks noChangeArrowheads="1"/>
            </p:cNvSpPr>
            <p:nvPr/>
          </p:nvSpPr>
          <p:spPr bwMode="auto">
            <a:xfrm>
              <a:off x="4065588" y="4087896"/>
              <a:ext cx="1411288" cy="688975"/>
            </a:xfrm>
            <a:prstGeom prst="rect">
              <a:avLst/>
            </a:prstGeom>
            <a:noFill/>
            <a:ln w="5">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30" name="Rectangle 130"/>
            <p:cNvSpPr>
              <a:spLocks noChangeArrowheads="1"/>
            </p:cNvSpPr>
            <p:nvPr/>
          </p:nvSpPr>
          <p:spPr bwMode="auto">
            <a:xfrm>
              <a:off x="4157663" y="4114800"/>
              <a:ext cx="256480"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a:ln>
                    <a:noFill/>
                  </a:ln>
                  <a:solidFill>
                    <a:srgbClr val="923569"/>
                  </a:solidFill>
                  <a:effectLst/>
                  <a:latin typeface="Univers LT Std 47 Cn Lt" charset="0"/>
                  <a:cs typeface="Arial" pitchFamily="34" charset="0"/>
                </a:rPr>
                <a:t>1963</a:t>
              </a:r>
              <a:endParaRPr kumimoji="0" lang="en-US" sz="900" b="0" i="0" u="none" strike="noStrike" cap="none" normalizeH="0" baseline="0" dirty="0">
                <a:ln>
                  <a:noFill/>
                </a:ln>
                <a:solidFill>
                  <a:schemeClr val="tx1"/>
                </a:solidFill>
                <a:effectLst/>
                <a:latin typeface="Arial" pitchFamily="34" charset="0"/>
                <a:cs typeface="Arial" pitchFamily="34" charset="0"/>
              </a:endParaRPr>
            </a:p>
          </p:txBody>
        </p:sp>
        <p:sp>
          <p:nvSpPr>
            <p:cNvPr id="131" name="Rectangle 131"/>
            <p:cNvSpPr>
              <a:spLocks noChangeArrowheads="1"/>
            </p:cNvSpPr>
            <p:nvPr/>
          </p:nvSpPr>
          <p:spPr bwMode="auto">
            <a:xfrm>
              <a:off x="4157663" y="4243341"/>
              <a:ext cx="1020216"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Equal Pay Act</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32" name="Rectangle 132"/>
            <p:cNvSpPr>
              <a:spLocks noChangeArrowheads="1"/>
            </p:cNvSpPr>
            <p:nvPr/>
          </p:nvSpPr>
          <p:spPr bwMode="auto">
            <a:xfrm>
              <a:off x="4157663" y="4384675"/>
              <a:ext cx="1109278"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000000"/>
                  </a:solidFill>
                  <a:effectLst/>
                  <a:latin typeface="Univers LT Std 57 Cn" charset="0"/>
                  <a:cs typeface="Arial" pitchFamily="34" charset="0"/>
                </a:rPr>
                <a:t>guarantees equal pay</a:t>
              </a:r>
              <a:endParaRPr kumimoji="0" lang="en-US" sz="900" b="0" i="0" u="none" strike="noStrike" cap="none" normalizeH="0" baseline="0" dirty="0">
                <a:ln>
                  <a:noFill/>
                </a:ln>
                <a:solidFill>
                  <a:schemeClr val="tx1"/>
                </a:solidFill>
                <a:effectLst/>
                <a:latin typeface="Arial" pitchFamily="34" charset="0"/>
                <a:cs typeface="Arial" pitchFamily="34" charset="0"/>
              </a:endParaRPr>
            </a:p>
          </p:txBody>
        </p:sp>
        <p:sp>
          <p:nvSpPr>
            <p:cNvPr id="133" name="Rectangle 133"/>
            <p:cNvSpPr>
              <a:spLocks noChangeArrowheads="1"/>
            </p:cNvSpPr>
            <p:nvPr/>
          </p:nvSpPr>
          <p:spPr bwMode="auto">
            <a:xfrm>
              <a:off x="4157663" y="4498975"/>
              <a:ext cx="1263166"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000000"/>
                  </a:solidFill>
                  <a:effectLst/>
                  <a:latin typeface="Univers LT Std 57 Cn" charset="0"/>
                  <a:cs typeface="Arial" pitchFamily="34" charset="0"/>
                </a:rPr>
                <a:t>for men and women who</a:t>
              </a:r>
              <a:endParaRPr kumimoji="0" lang="en-US" sz="900" b="0" i="0" u="none" strike="noStrike" cap="none" normalizeH="0" baseline="0" dirty="0">
                <a:ln>
                  <a:noFill/>
                </a:ln>
                <a:solidFill>
                  <a:schemeClr val="tx1"/>
                </a:solidFill>
                <a:effectLst/>
                <a:latin typeface="Arial" pitchFamily="34" charset="0"/>
                <a:cs typeface="Arial" pitchFamily="34" charset="0"/>
              </a:endParaRPr>
            </a:p>
          </p:txBody>
        </p:sp>
        <p:sp>
          <p:nvSpPr>
            <p:cNvPr id="134" name="Rectangle 134"/>
            <p:cNvSpPr>
              <a:spLocks noChangeArrowheads="1"/>
            </p:cNvSpPr>
            <p:nvPr/>
          </p:nvSpPr>
          <p:spPr bwMode="auto">
            <a:xfrm>
              <a:off x="4157663" y="4613275"/>
              <a:ext cx="1019510"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000000"/>
                  </a:solidFill>
                  <a:effectLst/>
                  <a:latin typeface="Univers LT Std 57 Cn" charset="0"/>
                  <a:cs typeface="Arial" pitchFamily="34" charset="0"/>
                </a:rPr>
                <a:t>perform equal work.</a:t>
              </a:r>
              <a:endParaRPr kumimoji="0" lang="en-US" sz="900" b="0" i="0" u="none" strike="noStrike" cap="none" normalizeH="0" baseline="0" dirty="0">
                <a:ln>
                  <a:noFill/>
                </a:ln>
                <a:solidFill>
                  <a:schemeClr val="tx1"/>
                </a:solidFill>
                <a:effectLst/>
                <a:latin typeface="Arial" pitchFamily="34" charset="0"/>
                <a:cs typeface="Arial" pitchFamily="34" charset="0"/>
              </a:endParaRPr>
            </a:p>
          </p:txBody>
        </p:sp>
      </p:grpSp>
      <p:grpSp>
        <p:nvGrpSpPr>
          <p:cNvPr id="177" name="Group 176"/>
          <p:cNvGrpSpPr/>
          <p:nvPr/>
        </p:nvGrpSpPr>
        <p:grpSpPr>
          <a:xfrm>
            <a:off x="4227513" y="2974975"/>
            <a:ext cx="1762125" cy="927100"/>
            <a:chOff x="4303713" y="1741571"/>
            <a:chExt cx="1762125" cy="927100"/>
          </a:xfrm>
        </p:grpSpPr>
        <p:sp>
          <p:nvSpPr>
            <p:cNvPr id="135" name="Rectangle 135"/>
            <p:cNvSpPr>
              <a:spLocks noChangeArrowheads="1"/>
            </p:cNvSpPr>
            <p:nvPr/>
          </p:nvSpPr>
          <p:spPr bwMode="auto">
            <a:xfrm>
              <a:off x="4303713" y="1741571"/>
              <a:ext cx="1762125" cy="927100"/>
            </a:xfrm>
            <a:prstGeom prst="rect">
              <a:avLst/>
            </a:prstGeom>
            <a:noFill/>
            <a:ln w="5">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36" name="Rectangle 136"/>
            <p:cNvSpPr>
              <a:spLocks noChangeArrowheads="1"/>
            </p:cNvSpPr>
            <p:nvPr/>
          </p:nvSpPr>
          <p:spPr bwMode="auto">
            <a:xfrm>
              <a:off x="4376738" y="1763796"/>
              <a:ext cx="121347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Title VII of the Civil</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37" name="Rectangle 137"/>
            <p:cNvSpPr>
              <a:spLocks noChangeArrowheads="1"/>
            </p:cNvSpPr>
            <p:nvPr/>
          </p:nvSpPr>
          <p:spPr bwMode="auto">
            <a:xfrm>
              <a:off x="4376738" y="1878096"/>
              <a:ext cx="133600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Rights Act of 1964</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38" name="Rectangle 138"/>
            <p:cNvSpPr>
              <a:spLocks noChangeArrowheads="1"/>
            </p:cNvSpPr>
            <p:nvPr/>
          </p:nvSpPr>
          <p:spPr bwMode="auto">
            <a:xfrm>
              <a:off x="4376738" y="2036376"/>
              <a:ext cx="1327286"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000000"/>
                  </a:solidFill>
                  <a:effectLst/>
                  <a:latin typeface="Univers LT Std 57 Cn" charset="0"/>
                  <a:cs typeface="Arial" pitchFamily="34" charset="0"/>
                </a:rPr>
                <a:t>prohibits discrimination by</a:t>
              </a:r>
              <a:endParaRPr kumimoji="0" lang="en-US" sz="900" b="0" i="0" u="none" strike="noStrike" cap="none" normalizeH="0" baseline="0" dirty="0">
                <a:ln>
                  <a:noFill/>
                </a:ln>
                <a:solidFill>
                  <a:schemeClr val="tx1"/>
                </a:solidFill>
                <a:effectLst/>
                <a:latin typeface="Arial" pitchFamily="34" charset="0"/>
                <a:cs typeface="Arial" pitchFamily="34" charset="0"/>
              </a:endParaRPr>
            </a:p>
          </p:txBody>
        </p:sp>
        <p:sp>
          <p:nvSpPr>
            <p:cNvPr id="139" name="Rectangle 139"/>
            <p:cNvSpPr>
              <a:spLocks noChangeArrowheads="1"/>
            </p:cNvSpPr>
            <p:nvPr/>
          </p:nvSpPr>
          <p:spPr bwMode="auto">
            <a:xfrm>
              <a:off x="4376738" y="2150676"/>
              <a:ext cx="1506823"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000000"/>
                  </a:solidFill>
                  <a:effectLst/>
                  <a:latin typeface="Univers LT Std 57 Cn" charset="0"/>
                  <a:cs typeface="Arial" pitchFamily="34" charset="0"/>
                </a:rPr>
                <a:t>covered employees based on</a:t>
              </a:r>
              <a:endParaRPr kumimoji="0" lang="en-US" sz="900" b="0" i="0" u="none" strike="noStrike" cap="none" normalizeH="0" baseline="0" dirty="0">
                <a:ln>
                  <a:noFill/>
                </a:ln>
                <a:solidFill>
                  <a:schemeClr val="tx1"/>
                </a:solidFill>
                <a:effectLst/>
                <a:latin typeface="Arial" pitchFamily="34" charset="0"/>
                <a:cs typeface="Arial" pitchFamily="34" charset="0"/>
              </a:endParaRPr>
            </a:p>
          </p:txBody>
        </p:sp>
        <p:sp>
          <p:nvSpPr>
            <p:cNvPr id="140" name="Rectangle 140"/>
            <p:cNvSpPr>
              <a:spLocks noChangeArrowheads="1"/>
            </p:cNvSpPr>
            <p:nvPr/>
          </p:nvSpPr>
          <p:spPr bwMode="auto">
            <a:xfrm>
              <a:off x="4376738" y="2264976"/>
              <a:ext cx="1654299"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000000"/>
                  </a:solidFill>
                  <a:effectLst/>
                  <a:latin typeface="Univers LT Std 57 Cn" charset="0"/>
                  <a:cs typeface="Arial" pitchFamily="34" charset="0"/>
                </a:rPr>
                <a:t>race, color, religion, gender, and</a:t>
              </a:r>
              <a:endParaRPr kumimoji="0" lang="en-US" sz="900" b="0" i="0" u="none" strike="noStrike" cap="none" normalizeH="0" baseline="0" dirty="0">
                <a:ln>
                  <a:noFill/>
                </a:ln>
                <a:solidFill>
                  <a:schemeClr val="tx1"/>
                </a:solidFill>
                <a:effectLst/>
                <a:latin typeface="Arial" pitchFamily="34" charset="0"/>
                <a:cs typeface="Arial" pitchFamily="34" charset="0"/>
              </a:endParaRPr>
            </a:p>
          </p:txBody>
        </p:sp>
        <p:sp>
          <p:nvSpPr>
            <p:cNvPr id="141" name="Rectangle 141"/>
            <p:cNvSpPr>
              <a:spLocks noChangeArrowheads="1"/>
            </p:cNvSpPr>
            <p:nvPr/>
          </p:nvSpPr>
          <p:spPr bwMode="auto">
            <a:xfrm>
              <a:off x="4376738" y="2379276"/>
              <a:ext cx="750205"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000000"/>
                  </a:solidFill>
                  <a:effectLst/>
                  <a:latin typeface="Univers LT Std 57 Cn" charset="0"/>
                  <a:cs typeface="Arial" pitchFamily="34" charset="0"/>
                </a:rPr>
                <a:t>national origin.</a:t>
              </a:r>
              <a:endParaRPr kumimoji="0" lang="en-US" sz="900" b="0" i="0" u="none" strike="noStrike" cap="none" normalizeH="0" baseline="0" dirty="0">
                <a:ln>
                  <a:noFill/>
                </a:ln>
                <a:solidFill>
                  <a:schemeClr val="tx1"/>
                </a:solidFill>
                <a:effectLst/>
                <a:latin typeface="Arial" pitchFamily="34" charset="0"/>
                <a:cs typeface="Arial" pitchFamily="34" charset="0"/>
              </a:endParaRPr>
            </a:p>
          </p:txBody>
        </p:sp>
        <p:sp>
          <p:nvSpPr>
            <p:cNvPr id="142" name="Rectangle 142"/>
            <p:cNvSpPr>
              <a:spLocks noChangeArrowheads="1"/>
            </p:cNvSpPr>
            <p:nvPr/>
          </p:nvSpPr>
          <p:spPr bwMode="auto">
            <a:xfrm>
              <a:off x="4376738" y="2528501"/>
              <a:ext cx="256480"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a:ln>
                    <a:noFill/>
                  </a:ln>
                  <a:solidFill>
                    <a:srgbClr val="923569"/>
                  </a:solidFill>
                  <a:effectLst/>
                  <a:latin typeface="Univers LT Std 47 Cn Lt" charset="0"/>
                  <a:cs typeface="Arial" pitchFamily="34" charset="0"/>
                </a:rPr>
                <a:t>1964</a:t>
              </a:r>
              <a:endParaRPr kumimoji="0" lang="en-US" sz="900" b="0" i="0" u="none" strike="noStrike" cap="none" normalizeH="0" baseline="0" dirty="0">
                <a:ln>
                  <a:noFill/>
                </a:ln>
                <a:solidFill>
                  <a:schemeClr val="tx1"/>
                </a:solidFill>
                <a:effectLst/>
                <a:latin typeface="Arial" pitchFamily="34" charset="0"/>
                <a:cs typeface="Arial" pitchFamily="34" charset="0"/>
              </a:endParaRPr>
            </a:p>
          </p:txBody>
        </p:sp>
      </p:grpSp>
      <p:grpSp>
        <p:nvGrpSpPr>
          <p:cNvPr id="3" name="Group 2"/>
          <p:cNvGrpSpPr/>
          <p:nvPr/>
        </p:nvGrpSpPr>
        <p:grpSpPr>
          <a:xfrm>
            <a:off x="2286001" y="2974975"/>
            <a:ext cx="1880422" cy="802590"/>
            <a:chOff x="2362201" y="1741571"/>
            <a:chExt cx="1880422" cy="802590"/>
          </a:xfrm>
        </p:grpSpPr>
        <p:sp>
          <p:nvSpPr>
            <p:cNvPr id="143" name="Rectangle 143"/>
            <p:cNvSpPr>
              <a:spLocks noChangeArrowheads="1"/>
            </p:cNvSpPr>
            <p:nvPr/>
          </p:nvSpPr>
          <p:spPr bwMode="auto">
            <a:xfrm>
              <a:off x="2362201" y="1741571"/>
              <a:ext cx="1880422" cy="790575"/>
            </a:xfrm>
            <a:prstGeom prst="rect">
              <a:avLst/>
            </a:prstGeom>
            <a:noFill/>
            <a:ln w="5">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44" name="Rectangle 144"/>
            <p:cNvSpPr>
              <a:spLocks noChangeArrowheads="1"/>
            </p:cNvSpPr>
            <p:nvPr/>
          </p:nvSpPr>
          <p:spPr bwMode="auto">
            <a:xfrm>
              <a:off x="2383080" y="1760704"/>
              <a:ext cx="183293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Fair Labor Standards Act</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45" name="Rectangle 145"/>
            <p:cNvSpPr>
              <a:spLocks noChangeArrowheads="1"/>
            </p:cNvSpPr>
            <p:nvPr/>
          </p:nvSpPr>
          <p:spPr bwMode="auto">
            <a:xfrm>
              <a:off x="2436813" y="1937266"/>
              <a:ext cx="1705595"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000000"/>
                  </a:solidFill>
                  <a:effectLst/>
                  <a:latin typeface="Univers LT Std 57 Cn" charset="0"/>
                  <a:cs typeface="Arial" pitchFamily="34" charset="0"/>
                </a:rPr>
                <a:t>establishes a minimum wage and</a:t>
              </a:r>
              <a:endParaRPr kumimoji="0" lang="en-US" sz="900" b="0" i="0" u="none" strike="noStrike" cap="none" normalizeH="0" baseline="0" dirty="0">
                <a:ln>
                  <a:noFill/>
                </a:ln>
                <a:solidFill>
                  <a:schemeClr val="tx1"/>
                </a:solidFill>
                <a:effectLst/>
                <a:latin typeface="Arial" pitchFamily="34" charset="0"/>
                <a:cs typeface="Arial" pitchFamily="34" charset="0"/>
              </a:endParaRPr>
            </a:p>
          </p:txBody>
        </p:sp>
        <p:sp>
          <p:nvSpPr>
            <p:cNvPr id="146" name="Rectangle 146"/>
            <p:cNvSpPr>
              <a:spLocks noChangeArrowheads="1"/>
            </p:cNvSpPr>
            <p:nvPr/>
          </p:nvSpPr>
          <p:spPr bwMode="auto">
            <a:xfrm>
              <a:off x="2436813" y="2051566"/>
              <a:ext cx="1699183"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000000"/>
                  </a:solidFill>
                  <a:effectLst/>
                  <a:latin typeface="Univers LT Std 57 Cn" charset="0"/>
                  <a:cs typeface="Arial" pitchFamily="34" charset="0"/>
                </a:rPr>
                <a:t>40-hour work week, and prohibits</a:t>
              </a:r>
              <a:endParaRPr kumimoji="0" lang="en-US" sz="900" b="0" i="0" u="none" strike="noStrike" cap="none" normalizeH="0" baseline="0" dirty="0">
                <a:ln>
                  <a:noFill/>
                </a:ln>
                <a:solidFill>
                  <a:schemeClr val="tx1"/>
                </a:solidFill>
                <a:effectLst/>
                <a:latin typeface="Arial" pitchFamily="34" charset="0"/>
                <a:cs typeface="Arial" pitchFamily="34" charset="0"/>
              </a:endParaRPr>
            </a:p>
          </p:txBody>
        </p:sp>
        <p:sp>
          <p:nvSpPr>
            <p:cNvPr id="147" name="Rectangle 147"/>
            <p:cNvSpPr>
              <a:spLocks noChangeArrowheads="1"/>
            </p:cNvSpPr>
            <p:nvPr/>
          </p:nvSpPr>
          <p:spPr bwMode="auto">
            <a:xfrm>
              <a:off x="2436813" y="2165866"/>
              <a:ext cx="1699183"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000000"/>
                  </a:solidFill>
                  <a:effectLst/>
                  <a:latin typeface="Univers LT Std 57 Cn" charset="0"/>
                  <a:cs typeface="Arial" pitchFamily="34" charset="0"/>
                </a:rPr>
                <a:t>children under the age of 16 from</a:t>
              </a:r>
              <a:endParaRPr kumimoji="0" lang="en-US" sz="900" b="0" i="0" u="none" strike="noStrike" cap="none" normalizeH="0" baseline="0" dirty="0">
                <a:ln>
                  <a:noFill/>
                </a:ln>
                <a:solidFill>
                  <a:schemeClr val="tx1"/>
                </a:solidFill>
                <a:effectLst/>
                <a:latin typeface="Arial" pitchFamily="34" charset="0"/>
                <a:cs typeface="Arial" pitchFamily="34" charset="0"/>
              </a:endParaRPr>
            </a:p>
          </p:txBody>
        </p:sp>
        <p:sp>
          <p:nvSpPr>
            <p:cNvPr id="148" name="Rectangle 148"/>
            <p:cNvSpPr>
              <a:spLocks noChangeArrowheads="1"/>
            </p:cNvSpPr>
            <p:nvPr/>
          </p:nvSpPr>
          <p:spPr bwMode="auto">
            <a:xfrm>
              <a:off x="2436813" y="2280166"/>
              <a:ext cx="429605"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000000"/>
                  </a:solidFill>
                  <a:effectLst/>
                  <a:latin typeface="Univers LT Std 57 Cn" charset="0"/>
                  <a:cs typeface="Arial" pitchFamily="34" charset="0"/>
                </a:rPr>
                <a:t>working.</a:t>
              </a:r>
              <a:endParaRPr kumimoji="0" lang="en-US" sz="900" b="0" i="0" u="none" strike="noStrike" cap="none" normalizeH="0" baseline="0" dirty="0">
                <a:ln>
                  <a:noFill/>
                </a:ln>
                <a:solidFill>
                  <a:schemeClr val="tx1"/>
                </a:solidFill>
                <a:effectLst/>
                <a:latin typeface="Arial" pitchFamily="34" charset="0"/>
                <a:cs typeface="Arial" pitchFamily="34" charset="0"/>
              </a:endParaRPr>
            </a:p>
          </p:txBody>
        </p:sp>
        <p:sp>
          <p:nvSpPr>
            <p:cNvPr id="149" name="Rectangle 149"/>
            <p:cNvSpPr>
              <a:spLocks noChangeArrowheads="1"/>
            </p:cNvSpPr>
            <p:nvPr/>
          </p:nvSpPr>
          <p:spPr bwMode="auto">
            <a:xfrm>
              <a:off x="2436813" y="2405662"/>
              <a:ext cx="256480"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a:ln>
                    <a:noFill/>
                  </a:ln>
                  <a:solidFill>
                    <a:srgbClr val="923569"/>
                  </a:solidFill>
                  <a:effectLst/>
                  <a:latin typeface="Univers LT Std 47 Cn Lt" charset="0"/>
                  <a:cs typeface="Arial" pitchFamily="34" charset="0"/>
                </a:rPr>
                <a:t>1938</a:t>
              </a:r>
              <a:endParaRPr kumimoji="0" lang="en-US" sz="900" b="0" i="0" u="none" strike="noStrike" cap="none" normalizeH="0" baseline="0" dirty="0">
                <a:ln>
                  <a:noFill/>
                </a:ln>
                <a:solidFill>
                  <a:schemeClr val="tx1"/>
                </a:solidFill>
                <a:effectLst/>
                <a:latin typeface="Arial" pitchFamily="34" charset="0"/>
                <a:cs typeface="Arial" pitchFamily="34" charset="0"/>
              </a:endParaRPr>
            </a:p>
          </p:txBody>
        </p:sp>
      </p:grpSp>
      <p:sp>
        <p:nvSpPr>
          <p:cNvPr id="150" name="Rectangle 150"/>
          <p:cNvSpPr>
            <a:spLocks noChangeArrowheads="1"/>
          </p:cNvSpPr>
          <p:nvPr/>
        </p:nvSpPr>
        <p:spPr bwMode="auto">
          <a:xfrm>
            <a:off x="6083300" y="2974975"/>
            <a:ext cx="2247403" cy="927100"/>
          </a:xfrm>
          <a:prstGeom prst="rect">
            <a:avLst/>
          </a:prstGeom>
          <a:noFill/>
          <a:ln w="5">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1" name="Rectangle 151"/>
          <p:cNvSpPr>
            <a:spLocks noChangeArrowheads="1"/>
          </p:cNvSpPr>
          <p:nvPr/>
        </p:nvSpPr>
        <p:spPr bwMode="auto">
          <a:xfrm>
            <a:off x="6156325" y="2997200"/>
            <a:ext cx="217437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Family and Medical Leave Act</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52" name="Rectangle 152"/>
          <p:cNvSpPr>
            <a:spLocks noChangeArrowheads="1"/>
          </p:cNvSpPr>
          <p:nvPr/>
        </p:nvSpPr>
        <p:spPr bwMode="auto">
          <a:xfrm>
            <a:off x="6156325" y="3152305"/>
            <a:ext cx="1654299"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000000"/>
                </a:solidFill>
                <a:effectLst/>
                <a:latin typeface="Univers LT Std 57 Cn" charset="0"/>
                <a:cs typeface="Arial" pitchFamily="34" charset="0"/>
              </a:rPr>
              <a:t>requires employers to protect an</a:t>
            </a:r>
            <a:endParaRPr kumimoji="0" lang="en-US" sz="900" b="0" i="0" u="none" strike="noStrike" cap="none" normalizeH="0" baseline="0" dirty="0">
              <a:ln>
                <a:noFill/>
              </a:ln>
              <a:solidFill>
                <a:schemeClr val="tx1"/>
              </a:solidFill>
              <a:effectLst/>
              <a:latin typeface="Arial" pitchFamily="34" charset="0"/>
              <a:cs typeface="Arial" pitchFamily="34" charset="0"/>
            </a:endParaRPr>
          </a:p>
        </p:txBody>
      </p:sp>
      <p:sp>
        <p:nvSpPr>
          <p:cNvPr id="153" name="Rectangle 153"/>
          <p:cNvSpPr>
            <a:spLocks noChangeArrowheads="1"/>
          </p:cNvSpPr>
          <p:nvPr/>
        </p:nvSpPr>
        <p:spPr bwMode="auto">
          <a:xfrm>
            <a:off x="6156325" y="3266605"/>
            <a:ext cx="1577355"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000000"/>
                </a:solidFill>
                <a:effectLst/>
                <a:latin typeface="Univers LT Std 57 Cn" charset="0"/>
                <a:cs typeface="Arial" pitchFamily="34" charset="0"/>
              </a:rPr>
              <a:t>employee’s job while he or she</a:t>
            </a:r>
            <a:endParaRPr kumimoji="0" lang="en-US" sz="900" b="0" i="0" u="none" strike="noStrike" cap="none" normalizeH="0" baseline="0" dirty="0">
              <a:ln>
                <a:noFill/>
              </a:ln>
              <a:solidFill>
                <a:schemeClr val="tx1"/>
              </a:solidFill>
              <a:effectLst/>
              <a:latin typeface="Arial" pitchFamily="34" charset="0"/>
              <a:cs typeface="Arial" pitchFamily="34" charset="0"/>
            </a:endParaRPr>
          </a:p>
        </p:txBody>
      </p:sp>
      <p:sp>
        <p:nvSpPr>
          <p:cNvPr id="154" name="Rectangle 154"/>
          <p:cNvSpPr>
            <a:spLocks noChangeArrowheads="1"/>
          </p:cNvSpPr>
          <p:nvPr/>
        </p:nvSpPr>
        <p:spPr bwMode="auto">
          <a:xfrm>
            <a:off x="6156325" y="3380905"/>
            <a:ext cx="1628651"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000000"/>
                </a:solidFill>
                <a:effectLst/>
                <a:latin typeface="Univers LT Std 57 Cn" charset="0"/>
                <a:cs typeface="Arial" pitchFamily="34" charset="0"/>
              </a:rPr>
              <a:t>takes unpaid leave to address a</a:t>
            </a:r>
            <a:endParaRPr kumimoji="0" lang="en-US" sz="900" b="0" i="0" u="none" strike="noStrike" cap="none" normalizeH="0" baseline="0" dirty="0">
              <a:ln>
                <a:noFill/>
              </a:ln>
              <a:solidFill>
                <a:schemeClr val="tx1"/>
              </a:solidFill>
              <a:effectLst/>
              <a:latin typeface="Arial" pitchFamily="34" charset="0"/>
              <a:cs typeface="Arial" pitchFamily="34" charset="0"/>
            </a:endParaRPr>
          </a:p>
        </p:txBody>
      </p:sp>
      <p:sp>
        <p:nvSpPr>
          <p:cNvPr id="155" name="Rectangle 155"/>
          <p:cNvSpPr>
            <a:spLocks noChangeArrowheads="1"/>
          </p:cNvSpPr>
          <p:nvPr/>
        </p:nvSpPr>
        <p:spPr bwMode="auto">
          <a:xfrm>
            <a:off x="6156325" y="3495205"/>
            <a:ext cx="1692771"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000000"/>
                </a:solidFill>
                <a:effectLst/>
                <a:latin typeface="Univers LT Std 57 Cn" charset="0"/>
                <a:cs typeface="Arial" pitchFamily="34" charset="0"/>
              </a:rPr>
              <a:t>health condition or care for a sick</a:t>
            </a:r>
            <a:endParaRPr kumimoji="0" lang="en-US" sz="900" b="0" i="0" u="none" strike="noStrike" cap="none" normalizeH="0" baseline="0" dirty="0">
              <a:ln>
                <a:noFill/>
              </a:ln>
              <a:solidFill>
                <a:schemeClr val="tx1"/>
              </a:solidFill>
              <a:effectLst/>
              <a:latin typeface="Arial" pitchFamily="34" charset="0"/>
              <a:cs typeface="Arial" pitchFamily="34" charset="0"/>
            </a:endParaRPr>
          </a:p>
        </p:txBody>
      </p:sp>
      <p:sp>
        <p:nvSpPr>
          <p:cNvPr id="156" name="Rectangle 156"/>
          <p:cNvSpPr>
            <a:spLocks noChangeArrowheads="1"/>
          </p:cNvSpPr>
          <p:nvPr/>
        </p:nvSpPr>
        <p:spPr bwMode="auto">
          <a:xfrm>
            <a:off x="6156325" y="3609505"/>
            <a:ext cx="1436291"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000000"/>
                </a:solidFill>
                <a:effectLst/>
                <a:latin typeface="Univers LT Std 57 Cn" charset="0"/>
                <a:cs typeface="Arial" pitchFamily="34" charset="0"/>
              </a:rPr>
              <a:t>family member or new child.</a:t>
            </a:r>
            <a:endParaRPr kumimoji="0" lang="en-US" sz="900" b="0" i="0" u="none" strike="noStrike" cap="none" normalizeH="0" baseline="0" dirty="0">
              <a:ln>
                <a:noFill/>
              </a:ln>
              <a:solidFill>
                <a:schemeClr val="tx1"/>
              </a:solidFill>
              <a:effectLst/>
              <a:latin typeface="Arial" pitchFamily="34" charset="0"/>
              <a:cs typeface="Arial" pitchFamily="34" charset="0"/>
            </a:endParaRPr>
          </a:p>
        </p:txBody>
      </p:sp>
      <p:sp>
        <p:nvSpPr>
          <p:cNvPr id="157" name="Rectangle 157"/>
          <p:cNvSpPr>
            <a:spLocks noChangeArrowheads="1"/>
          </p:cNvSpPr>
          <p:nvPr/>
        </p:nvSpPr>
        <p:spPr bwMode="auto">
          <a:xfrm>
            <a:off x="6156325" y="3721100"/>
            <a:ext cx="256480"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a:ln>
                  <a:noFill/>
                </a:ln>
                <a:solidFill>
                  <a:srgbClr val="923569"/>
                </a:solidFill>
                <a:effectLst/>
                <a:latin typeface="Univers LT Std 47 Cn Lt" charset="0"/>
                <a:cs typeface="Arial" pitchFamily="34" charset="0"/>
              </a:rPr>
              <a:t>1993</a:t>
            </a:r>
            <a:endParaRPr kumimoji="0" lang="en-US" sz="900" b="0" i="0" u="none" strike="noStrike" cap="none" normalizeH="0" baseline="0" dirty="0">
              <a:ln>
                <a:noFill/>
              </a:ln>
              <a:solidFill>
                <a:schemeClr val="tx1"/>
              </a:solidFill>
              <a:effectLst/>
              <a:latin typeface="Arial" pitchFamily="34" charset="0"/>
              <a:cs typeface="Arial" pitchFamily="34" charset="0"/>
            </a:endParaRPr>
          </a:p>
        </p:txBody>
      </p:sp>
      <p:sp>
        <p:nvSpPr>
          <p:cNvPr id="161" name="Rectangle 161"/>
          <p:cNvSpPr>
            <a:spLocks noChangeArrowheads="1"/>
          </p:cNvSpPr>
          <p:nvPr/>
        </p:nvSpPr>
        <p:spPr bwMode="auto">
          <a:xfrm>
            <a:off x="5262563" y="4700504"/>
            <a:ext cx="107151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and Health Act</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nvGrpSpPr>
          <p:cNvPr id="35" name="Group 34"/>
          <p:cNvGrpSpPr/>
          <p:nvPr/>
        </p:nvGrpSpPr>
        <p:grpSpPr>
          <a:xfrm>
            <a:off x="5189538" y="4457700"/>
            <a:ext cx="1604963" cy="711200"/>
            <a:chOff x="5265738" y="3224296"/>
            <a:chExt cx="1604963" cy="711200"/>
          </a:xfrm>
        </p:grpSpPr>
        <p:sp>
          <p:nvSpPr>
            <p:cNvPr id="158" name="Rectangle 158"/>
            <p:cNvSpPr>
              <a:spLocks noChangeArrowheads="1"/>
            </p:cNvSpPr>
            <p:nvPr/>
          </p:nvSpPr>
          <p:spPr bwMode="auto">
            <a:xfrm>
              <a:off x="5265738" y="3224296"/>
              <a:ext cx="1604963" cy="711200"/>
            </a:xfrm>
            <a:prstGeom prst="rect">
              <a:avLst/>
            </a:prstGeom>
            <a:noFill/>
            <a:ln w="5">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grpSp>
          <p:nvGrpSpPr>
            <p:cNvPr id="31" name="Group 30"/>
            <p:cNvGrpSpPr/>
            <p:nvPr/>
          </p:nvGrpSpPr>
          <p:grpSpPr>
            <a:xfrm>
              <a:off x="5338763" y="3246521"/>
              <a:ext cx="1479572" cy="590853"/>
              <a:chOff x="5338763" y="3246521"/>
              <a:chExt cx="1479572" cy="590853"/>
            </a:xfrm>
          </p:grpSpPr>
          <p:sp>
            <p:nvSpPr>
              <p:cNvPr id="159" name="Rectangle 159"/>
              <p:cNvSpPr>
                <a:spLocks noChangeArrowheads="1"/>
              </p:cNvSpPr>
              <p:nvPr/>
            </p:nvSpPr>
            <p:spPr bwMode="auto">
              <a:xfrm>
                <a:off x="5338763" y="3246521"/>
                <a:ext cx="256480"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a:ln>
                      <a:noFill/>
                    </a:ln>
                    <a:solidFill>
                      <a:srgbClr val="923569"/>
                    </a:solidFill>
                    <a:effectLst/>
                    <a:latin typeface="Univers LT Std 47 Cn Lt" charset="0"/>
                    <a:cs typeface="Arial" pitchFamily="34" charset="0"/>
                  </a:rPr>
                  <a:t>1970</a:t>
                </a:r>
                <a:endParaRPr kumimoji="0" lang="en-US" sz="900" b="0" i="0" u="none" strike="noStrike" cap="none" normalizeH="0" baseline="0" dirty="0">
                  <a:ln>
                    <a:noFill/>
                  </a:ln>
                  <a:solidFill>
                    <a:schemeClr val="tx1"/>
                  </a:solidFill>
                  <a:effectLst/>
                  <a:latin typeface="Arial" pitchFamily="34" charset="0"/>
                  <a:cs typeface="Arial" pitchFamily="34" charset="0"/>
                </a:endParaRPr>
              </a:p>
            </p:txBody>
          </p:sp>
          <p:sp>
            <p:nvSpPr>
              <p:cNvPr id="160" name="Rectangle 160"/>
              <p:cNvSpPr>
                <a:spLocks noChangeArrowheads="1"/>
              </p:cNvSpPr>
              <p:nvPr/>
            </p:nvSpPr>
            <p:spPr bwMode="auto">
              <a:xfrm>
                <a:off x="5338763" y="3352800"/>
                <a:ext cx="147957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Occupational Safety</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62" name="Rectangle 162"/>
              <p:cNvSpPr>
                <a:spLocks noChangeArrowheads="1"/>
              </p:cNvSpPr>
              <p:nvPr/>
            </p:nvSpPr>
            <p:spPr bwMode="auto">
              <a:xfrm>
                <a:off x="5338763" y="3584575"/>
                <a:ext cx="1468351"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000000"/>
                    </a:solidFill>
                    <a:effectLst/>
                    <a:latin typeface="Univers LT Std 57 Cn" charset="0"/>
                    <a:cs typeface="Arial" pitchFamily="34" charset="0"/>
                  </a:rPr>
                  <a:t>sets standards for workplace</a:t>
                </a:r>
                <a:endParaRPr kumimoji="0" lang="en-US" sz="900" b="0" i="0" u="none" strike="noStrike" cap="none" normalizeH="0" baseline="0" dirty="0">
                  <a:ln>
                    <a:noFill/>
                  </a:ln>
                  <a:solidFill>
                    <a:schemeClr val="tx1"/>
                  </a:solidFill>
                  <a:effectLst/>
                  <a:latin typeface="Arial" pitchFamily="34" charset="0"/>
                  <a:cs typeface="Arial" pitchFamily="34" charset="0"/>
                </a:endParaRPr>
              </a:p>
            </p:txBody>
          </p:sp>
          <p:sp>
            <p:nvSpPr>
              <p:cNvPr id="163" name="Rectangle 163"/>
              <p:cNvSpPr>
                <a:spLocks noChangeArrowheads="1"/>
              </p:cNvSpPr>
              <p:nvPr/>
            </p:nvSpPr>
            <p:spPr bwMode="auto">
              <a:xfrm>
                <a:off x="5338763" y="3698875"/>
                <a:ext cx="339837"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000000"/>
                    </a:solidFill>
                    <a:effectLst/>
                    <a:latin typeface="Univers LT Std 57 Cn" charset="0"/>
                    <a:cs typeface="Arial" pitchFamily="34" charset="0"/>
                  </a:rPr>
                  <a:t>safety.</a:t>
                </a:r>
                <a:endParaRPr kumimoji="0" lang="en-US" sz="900" b="0" i="0" u="none" strike="noStrike" cap="none" normalizeH="0" baseline="0" dirty="0">
                  <a:ln>
                    <a:noFill/>
                  </a:ln>
                  <a:solidFill>
                    <a:schemeClr val="tx1"/>
                  </a:solidFill>
                  <a:effectLst/>
                  <a:latin typeface="Arial" pitchFamily="34" charset="0"/>
                  <a:cs typeface="Arial" pitchFamily="34" charset="0"/>
                </a:endParaRPr>
              </a:p>
            </p:txBody>
          </p:sp>
        </p:grpSp>
      </p:grpSp>
      <p:grpSp>
        <p:nvGrpSpPr>
          <p:cNvPr id="37" name="Group 36"/>
          <p:cNvGrpSpPr/>
          <p:nvPr/>
        </p:nvGrpSpPr>
        <p:grpSpPr>
          <a:xfrm>
            <a:off x="5848350" y="5321300"/>
            <a:ext cx="2353170" cy="688975"/>
            <a:chOff x="5924550" y="4087896"/>
            <a:chExt cx="2353170" cy="688975"/>
          </a:xfrm>
        </p:grpSpPr>
        <p:sp>
          <p:nvSpPr>
            <p:cNvPr id="164" name="Rectangle 164"/>
            <p:cNvSpPr>
              <a:spLocks noChangeArrowheads="1"/>
            </p:cNvSpPr>
            <p:nvPr/>
          </p:nvSpPr>
          <p:spPr bwMode="auto">
            <a:xfrm>
              <a:off x="5924550" y="4087896"/>
              <a:ext cx="2353170" cy="688975"/>
            </a:xfrm>
            <a:prstGeom prst="rect">
              <a:avLst/>
            </a:prstGeom>
            <a:noFill/>
            <a:ln w="5">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5" name="Rectangle 165"/>
            <p:cNvSpPr>
              <a:spLocks noChangeArrowheads="1"/>
            </p:cNvSpPr>
            <p:nvPr/>
          </p:nvSpPr>
          <p:spPr bwMode="auto">
            <a:xfrm>
              <a:off x="6000750" y="4110121"/>
              <a:ext cx="256480"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a:ln>
                    <a:noFill/>
                  </a:ln>
                  <a:solidFill>
                    <a:srgbClr val="923569"/>
                  </a:solidFill>
                  <a:effectLst/>
                  <a:latin typeface="Univers LT Std 47 Cn Lt" charset="0"/>
                  <a:cs typeface="Arial" pitchFamily="34" charset="0"/>
                </a:rPr>
                <a:t>1990</a:t>
              </a:r>
              <a:endParaRPr kumimoji="0" lang="en-US" sz="900" b="0" i="0" u="none" strike="noStrike" cap="none" normalizeH="0" baseline="0" dirty="0">
                <a:ln>
                  <a:noFill/>
                </a:ln>
                <a:solidFill>
                  <a:schemeClr val="tx1"/>
                </a:solidFill>
                <a:effectLst/>
                <a:latin typeface="Arial" pitchFamily="34" charset="0"/>
                <a:cs typeface="Arial" pitchFamily="34" charset="0"/>
              </a:endParaRPr>
            </a:p>
          </p:txBody>
        </p:sp>
        <p:sp>
          <p:nvSpPr>
            <p:cNvPr id="166" name="Rectangle 166"/>
            <p:cNvSpPr>
              <a:spLocks noChangeArrowheads="1"/>
            </p:cNvSpPr>
            <p:nvPr/>
          </p:nvSpPr>
          <p:spPr bwMode="auto">
            <a:xfrm>
              <a:off x="6000750" y="4238965"/>
              <a:ext cx="227697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Americans with Disabilities Act</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67" name="Rectangle 167"/>
            <p:cNvSpPr>
              <a:spLocks noChangeArrowheads="1"/>
            </p:cNvSpPr>
            <p:nvPr/>
          </p:nvSpPr>
          <p:spPr bwMode="auto">
            <a:xfrm>
              <a:off x="6000750" y="4379996"/>
              <a:ext cx="2006960"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000000"/>
                  </a:solidFill>
                  <a:effectLst/>
                  <a:latin typeface="Univers LT Std 57 Cn" charset="0"/>
                  <a:cs typeface="Arial" pitchFamily="34" charset="0"/>
                </a:rPr>
                <a:t>prevents employers from discriminating</a:t>
              </a:r>
              <a:endParaRPr kumimoji="0" lang="en-US" sz="900" b="0" i="0" u="none" strike="noStrike" cap="none" normalizeH="0" baseline="0" dirty="0">
                <a:ln>
                  <a:noFill/>
                </a:ln>
                <a:solidFill>
                  <a:schemeClr val="tx1"/>
                </a:solidFill>
                <a:effectLst/>
                <a:latin typeface="Arial" pitchFamily="34" charset="0"/>
                <a:cs typeface="Arial" pitchFamily="34" charset="0"/>
              </a:endParaRPr>
            </a:p>
          </p:txBody>
        </p:sp>
        <p:sp>
          <p:nvSpPr>
            <p:cNvPr id="168" name="Rectangle 168"/>
            <p:cNvSpPr>
              <a:spLocks noChangeArrowheads="1"/>
            </p:cNvSpPr>
            <p:nvPr/>
          </p:nvSpPr>
          <p:spPr bwMode="auto">
            <a:xfrm>
              <a:off x="6000750" y="4494296"/>
              <a:ext cx="1930016"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000000"/>
                  </a:solidFill>
                  <a:effectLst/>
                  <a:latin typeface="Univers LT Std 57 Cn" charset="0"/>
                  <a:cs typeface="Arial" pitchFamily="34" charset="0"/>
                </a:rPr>
                <a:t>against a qualified employee because</a:t>
              </a:r>
              <a:endParaRPr kumimoji="0" lang="en-US" sz="900" b="0" i="0" u="none" strike="noStrike" cap="none" normalizeH="0" baseline="0" dirty="0">
                <a:ln>
                  <a:noFill/>
                </a:ln>
                <a:solidFill>
                  <a:schemeClr val="tx1"/>
                </a:solidFill>
                <a:effectLst/>
                <a:latin typeface="Arial" pitchFamily="34" charset="0"/>
                <a:cs typeface="Arial" pitchFamily="34" charset="0"/>
              </a:endParaRPr>
            </a:p>
          </p:txBody>
        </p:sp>
        <p:sp>
          <p:nvSpPr>
            <p:cNvPr id="169" name="Rectangle 169"/>
            <p:cNvSpPr>
              <a:spLocks noChangeArrowheads="1"/>
            </p:cNvSpPr>
            <p:nvPr/>
          </p:nvSpPr>
          <p:spPr bwMode="auto">
            <a:xfrm>
              <a:off x="6000750" y="4608596"/>
              <a:ext cx="698909"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000000"/>
                  </a:solidFill>
                  <a:effectLst/>
                  <a:latin typeface="Univers LT Std 57 Cn" charset="0"/>
                  <a:cs typeface="Arial" pitchFamily="34" charset="0"/>
                </a:rPr>
                <a:t>of a disability.</a:t>
              </a:r>
              <a:endParaRPr kumimoji="0" lang="en-US" sz="900" b="0" i="0" u="none" strike="noStrike" cap="none" normalizeH="0" baseline="0" dirty="0">
                <a:ln>
                  <a:noFill/>
                </a:ln>
                <a:solidFill>
                  <a:schemeClr val="tx1"/>
                </a:solidFill>
                <a:effectLst/>
                <a:latin typeface="Arial" pitchFamily="34" charset="0"/>
                <a:cs typeface="Arial" pitchFamily="34" charset="0"/>
              </a:endParaRPr>
            </a:p>
          </p:txBody>
        </p:sp>
      </p:grpSp>
      <p:sp>
        <p:nvSpPr>
          <p:cNvPr id="170" name="Line 170"/>
          <p:cNvSpPr>
            <a:spLocks noChangeShapeType="1"/>
          </p:cNvSpPr>
          <p:nvPr/>
        </p:nvSpPr>
        <p:spPr bwMode="auto">
          <a:xfrm flipV="1">
            <a:off x="5067300" y="4264025"/>
            <a:ext cx="0" cy="105727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1" name="Line 171"/>
          <p:cNvSpPr>
            <a:spLocks noChangeShapeType="1"/>
          </p:cNvSpPr>
          <p:nvPr/>
        </p:nvSpPr>
        <p:spPr bwMode="auto">
          <a:xfrm flipV="1">
            <a:off x="5135563" y="3902075"/>
            <a:ext cx="0" cy="1365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2" name="Line 172"/>
          <p:cNvSpPr>
            <a:spLocks noChangeShapeType="1"/>
          </p:cNvSpPr>
          <p:nvPr/>
        </p:nvSpPr>
        <p:spPr bwMode="auto">
          <a:xfrm flipV="1">
            <a:off x="5543550" y="4260850"/>
            <a:ext cx="0" cy="2032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3" name="Line 173"/>
          <p:cNvSpPr>
            <a:spLocks noChangeShapeType="1"/>
          </p:cNvSpPr>
          <p:nvPr/>
        </p:nvSpPr>
        <p:spPr bwMode="auto">
          <a:xfrm flipV="1">
            <a:off x="7102475" y="4260850"/>
            <a:ext cx="0" cy="106045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4" name="Line 174"/>
          <p:cNvSpPr>
            <a:spLocks noChangeShapeType="1"/>
          </p:cNvSpPr>
          <p:nvPr/>
        </p:nvSpPr>
        <p:spPr bwMode="auto">
          <a:xfrm flipV="1">
            <a:off x="7359650" y="3902075"/>
            <a:ext cx="0" cy="1270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5" name="Line 175"/>
          <p:cNvSpPr>
            <a:spLocks noChangeShapeType="1"/>
          </p:cNvSpPr>
          <p:nvPr/>
        </p:nvSpPr>
        <p:spPr bwMode="auto">
          <a:xfrm>
            <a:off x="871538" y="4260850"/>
            <a:ext cx="7016750" cy="0"/>
          </a:xfrm>
          <a:prstGeom prst="line">
            <a:avLst/>
          </a:prstGeom>
          <a:noFill/>
          <a:ln w="10">
            <a:solidFill>
              <a:srgbClr val="D75B5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1" name="40 Título"/>
          <p:cNvSpPr>
            <a:spLocks noGrp="1"/>
          </p:cNvSpPr>
          <p:nvPr>
            <p:ph type="title"/>
          </p:nvPr>
        </p:nvSpPr>
        <p:spPr/>
        <p:txBody>
          <a:bodyPr>
            <a:normAutofit fontScale="90000"/>
          </a:bodyPr>
          <a:lstStyle/>
          <a:p>
            <a:r>
              <a:rPr lang="en-US" dirty="0"/>
              <a:t>Major labor laws of the twentieth century</a:t>
            </a:r>
          </a:p>
        </p:txBody>
      </p:sp>
    </p:spTree>
    <p:extLst>
      <p:ext uri="{BB962C8B-B14F-4D97-AF65-F5344CB8AC3E}">
        <p14:creationId xmlns:p14="http://schemas.microsoft.com/office/powerpoint/2010/main" val="428635256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Changing demographics</a:t>
            </a:r>
          </a:p>
        </p:txBody>
      </p:sp>
      <p:sp>
        <p:nvSpPr>
          <p:cNvPr id="2" name="Content Placeholder 1"/>
          <p:cNvSpPr>
            <a:spLocks noGrp="1"/>
          </p:cNvSpPr>
          <p:nvPr>
            <p:ph idx="1"/>
          </p:nvPr>
        </p:nvSpPr>
        <p:spPr/>
        <p:txBody>
          <a:bodyPr>
            <a:normAutofit/>
          </a:bodyPr>
          <a:lstStyle/>
          <a:p>
            <a:pPr>
              <a:spcBef>
                <a:spcPts val="300"/>
              </a:spcBef>
            </a:pPr>
            <a:r>
              <a:rPr lang="en-US" dirty="0"/>
              <a:t>Changing demographics can have profound effects on the overall supply of labor and economic growth.</a:t>
            </a:r>
          </a:p>
          <a:p>
            <a:pPr>
              <a:spcBef>
                <a:spcPts val="300"/>
              </a:spcBef>
            </a:pPr>
            <a:r>
              <a:rPr lang="en-US" dirty="0"/>
              <a:t>Countries with a declining population may have too few workers to power production, and too few consumers to drive a healthy demand for goods and services.</a:t>
            </a:r>
          </a:p>
        </p:txBody>
      </p:sp>
    </p:spTree>
    <p:extLst>
      <p:ext uri="{BB962C8B-B14F-4D97-AF65-F5344CB8AC3E}">
        <p14:creationId xmlns:p14="http://schemas.microsoft.com/office/powerpoint/2010/main" val="13095621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Changing demographics</a:t>
            </a:r>
          </a:p>
        </p:txBody>
      </p:sp>
      <p:sp>
        <p:nvSpPr>
          <p:cNvPr id="2" name="Content Placeholder 1"/>
          <p:cNvSpPr>
            <a:spLocks noGrp="1"/>
          </p:cNvSpPr>
          <p:nvPr>
            <p:ph idx="1"/>
          </p:nvPr>
        </p:nvSpPr>
        <p:spPr/>
        <p:txBody>
          <a:bodyPr>
            <a:normAutofit fontScale="85000" lnSpcReduction="20000"/>
          </a:bodyPr>
          <a:lstStyle/>
          <a:p>
            <a:pPr>
              <a:spcBef>
                <a:spcPts val="300"/>
              </a:spcBef>
            </a:pPr>
            <a:r>
              <a:rPr lang="en-US" dirty="0"/>
              <a:t>Excessive population growth is a concern as well.</a:t>
            </a:r>
          </a:p>
          <a:p>
            <a:pPr lvl="1">
              <a:spcBef>
                <a:spcPts val="300"/>
              </a:spcBef>
            </a:pPr>
            <a:r>
              <a:rPr lang="en-US" dirty="0"/>
              <a:t>Overpopulation can strain the environment and limit the government’s ability to pay for education and other services.</a:t>
            </a:r>
          </a:p>
          <a:p>
            <a:pPr lvl="1">
              <a:spcBef>
                <a:spcPts val="300"/>
              </a:spcBef>
            </a:pPr>
            <a:r>
              <a:rPr lang="en-US" dirty="0"/>
              <a:t>High birth rates can also make it harder for parents to invest as much as they would like to in their children’s development and education.</a:t>
            </a:r>
          </a:p>
          <a:p>
            <a:pPr lvl="1">
              <a:spcBef>
                <a:spcPts val="300"/>
              </a:spcBef>
            </a:pPr>
            <a:r>
              <a:rPr lang="en-US" dirty="0"/>
              <a:t>This lack of investment ends up reducing the human capital (and therefore the productivity) of the future labor force.</a:t>
            </a:r>
          </a:p>
          <a:p>
            <a:pPr marL="342900" lvl="1" indent="-342900">
              <a:spcBef>
                <a:spcPts val="300"/>
              </a:spcBef>
              <a:buFont typeface="Arial" pitchFamily="34" charset="0"/>
              <a:buChar char="•"/>
            </a:pPr>
            <a:r>
              <a:rPr lang="en-US" sz="3200" dirty="0"/>
              <a:t>When growing populations suddenly start to slow down, the result is often that a small number of workers ends up supporting a lot of elderly dependents.</a:t>
            </a:r>
          </a:p>
          <a:p>
            <a:pPr>
              <a:spcBef>
                <a:spcPts val="300"/>
              </a:spcBef>
            </a:pPr>
            <a:r>
              <a:rPr lang="en-US" dirty="0"/>
              <a:t>The serious effects of population growth on the economy have caused many governments to enact policies to encourage or discourage childbearing.</a:t>
            </a:r>
          </a:p>
        </p:txBody>
      </p:sp>
    </p:spTree>
    <p:extLst>
      <p:ext uri="{BB962C8B-B14F-4D97-AF65-F5344CB8AC3E}">
        <p14:creationId xmlns:p14="http://schemas.microsoft.com/office/powerpoint/2010/main" val="4368885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a:t>Population policy and the wealth of nations</a:t>
            </a:r>
          </a:p>
        </p:txBody>
      </p:sp>
      <p:sp>
        <p:nvSpPr>
          <p:cNvPr id="3" name="Content Placeholder 2"/>
          <p:cNvSpPr>
            <a:spLocks noGrp="1"/>
          </p:cNvSpPr>
          <p:nvPr>
            <p:ph idx="1"/>
          </p:nvPr>
        </p:nvSpPr>
        <p:spPr>
          <a:xfrm>
            <a:off x="468630" y="1219200"/>
            <a:ext cx="8229600" cy="5364162"/>
          </a:xfrm>
        </p:spPr>
        <p:txBody>
          <a:bodyPr>
            <a:noAutofit/>
          </a:bodyPr>
          <a:lstStyle/>
          <a:p>
            <a:r>
              <a:rPr lang="en-US" sz="2800" dirty="0"/>
              <a:t>China had a population explosion that threatened to outstrip the country’s ability to feed and house all its citizens.</a:t>
            </a:r>
          </a:p>
          <a:p>
            <a:pPr lvl="1"/>
            <a:r>
              <a:rPr lang="en-US" dirty="0"/>
              <a:t>Government enforced one-child policy from 1979 to 2015, sometimes through intimidation and forced sterilization.</a:t>
            </a:r>
          </a:p>
          <a:p>
            <a:r>
              <a:rPr lang="en-US" sz="2800" dirty="0"/>
              <a:t>Some attribute China’s incredible economic growth, in part, to its population policy.</a:t>
            </a:r>
          </a:p>
          <a:p>
            <a:r>
              <a:rPr lang="en-US" sz="2800" dirty="0"/>
              <a:t>Opponents argue that sex-selective abortions and female infanticide has occurred, causing an estimated 24 million more males than females.</a:t>
            </a:r>
          </a:p>
        </p:txBody>
      </p:sp>
    </p:spTree>
    <p:extLst>
      <p:ext uri="{BB962C8B-B14F-4D97-AF65-F5344CB8AC3E}">
        <p14:creationId xmlns:p14="http://schemas.microsoft.com/office/powerpoint/2010/main" val="17095721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Summary I</a:t>
            </a:r>
          </a:p>
        </p:txBody>
      </p:sp>
      <p:sp>
        <p:nvSpPr>
          <p:cNvPr id="3" name="Content Placeholder 2"/>
          <p:cNvSpPr>
            <a:spLocks noGrp="1"/>
          </p:cNvSpPr>
          <p:nvPr>
            <p:ph idx="1"/>
          </p:nvPr>
        </p:nvSpPr>
        <p:spPr/>
        <p:txBody>
          <a:bodyPr>
            <a:normAutofit/>
          </a:bodyPr>
          <a:lstStyle/>
          <a:p>
            <a:r>
              <a:rPr lang="en-US" dirty="0"/>
              <a:t>The ingredients that are used to make goods and services are called factors of production.</a:t>
            </a:r>
          </a:p>
          <a:p>
            <a:pPr lvl="1">
              <a:buClr>
                <a:schemeClr val="tx1"/>
              </a:buClr>
            </a:pPr>
            <a:r>
              <a:rPr lang="en-US" i="1" dirty="0">
                <a:solidFill>
                  <a:srgbClr val="9D0505"/>
                </a:solidFill>
              </a:rPr>
              <a:t>Land</a:t>
            </a:r>
            <a:r>
              <a:rPr lang="en-US" dirty="0"/>
              <a:t>, </a:t>
            </a:r>
            <a:r>
              <a:rPr lang="en-US" i="1" dirty="0">
                <a:solidFill>
                  <a:srgbClr val="9D0505"/>
                </a:solidFill>
              </a:rPr>
              <a:t>labor</a:t>
            </a:r>
            <a:r>
              <a:rPr lang="en-US" dirty="0"/>
              <a:t>, and </a:t>
            </a:r>
            <a:r>
              <a:rPr lang="en-US" i="1" dirty="0">
                <a:solidFill>
                  <a:srgbClr val="9D0505"/>
                </a:solidFill>
              </a:rPr>
              <a:t>capital</a:t>
            </a:r>
            <a:r>
              <a:rPr lang="en-US" dirty="0"/>
              <a:t>.</a:t>
            </a:r>
          </a:p>
          <a:p>
            <a:pPr lvl="1"/>
            <a:r>
              <a:rPr lang="en-US" dirty="0"/>
              <a:t>Firms maximize their </a:t>
            </a:r>
            <a:r>
              <a:rPr lang="en-US" i="1" dirty="0"/>
              <a:t>profit</a:t>
            </a:r>
            <a:r>
              <a:rPr lang="en-US" dirty="0"/>
              <a:t> by using an efficient combination of </a:t>
            </a:r>
            <a:r>
              <a:rPr lang="en-US" i="1" dirty="0">
                <a:solidFill>
                  <a:srgbClr val="9D0505"/>
                </a:solidFill>
              </a:rPr>
              <a:t>factors of production</a:t>
            </a:r>
            <a:r>
              <a:rPr lang="en-US" dirty="0"/>
              <a:t>.</a:t>
            </a:r>
          </a:p>
          <a:p>
            <a:r>
              <a:rPr lang="en-US" dirty="0"/>
              <a:t>The demand for </a:t>
            </a:r>
            <a:r>
              <a:rPr lang="en-US" i="1" dirty="0">
                <a:solidFill>
                  <a:srgbClr val="9D0505"/>
                </a:solidFill>
              </a:rPr>
              <a:t>factors of production </a:t>
            </a:r>
            <a:r>
              <a:rPr lang="en-US" dirty="0"/>
              <a:t>is determined by their contribution to the value of a firm’s output.</a:t>
            </a:r>
          </a:p>
        </p:txBody>
      </p:sp>
    </p:spTree>
    <p:extLst>
      <p:ext uri="{BB962C8B-B14F-4D97-AF65-F5344CB8AC3E}">
        <p14:creationId xmlns:p14="http://schemas.microsoft.com/office/powerpoint/2010/main" val="35206849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Summary II</a:t>
            </a:r>
          </a:p>
        </p:txBody>
      </p:sp>
      <p:sp>
        <p:nvSpPr>
          <p:cNvPr id="3" name="Content Placeholder 2"/>
          <p:cNvSpPr>
            <a:spLocks noGrp="1"/>
          </p:cNvSpPr>
          <p:nvPr>
            <p:ph idx="1"/>
          </p:nvPr>
        </p:nvSpPr>
        <p:spPr/>
        <p:txBody>
          <a:bodyPr>
            <a:normAutofit fontScale="92500" lnSpcReduction="10000"/>
          </a:bodyPr>
          <a:lstStyle/>
          <a:p>
            <a:r>
              <a:rPr lang="en-US" dirty="0"/>
              <a:t>Supply of a </a:t>
            </a:r>
            <a:r>
              <a:rPr lang="en-US" i="1" dirty="0">
                <a:solidFill>
                  <a:srgbClr val="9D0505"/>
                </a:solidFill>
              </a:rPr>
              <a:t>factor of production </a:t>
            </a:r>
            <a:r>
              <a:rPr lang="en-US" dirty="0"/>
              <a:t>is driven by the opportunity cost of that factor in that market.</a:t>
            </a:r>
          </a:p>
          <a:p>
            <a:pPr lvl="1"/>
            <a:r>
              <a:rPr lang="en-US" dirty="0"/>
              <a:t>An increase in wages has two effects on the labor supply: a price effect and an income effect.</a:t>
            </a:r>
          </a:p>
          <a:p>
            <a:pPr>
              <a:buClr>
                <a:schemeClr val="tx1"/>
              </a:buClr>
            </a:pPr>
            <a:r>
              <a:rPr lang="en-US" i="1" dirty="0">
                <a:solidFill>
                  <a:srgbClr val="9D0505"/>
                </a:solidFill>
              </a:rPr>
              <a:t>Factor markets </a:t>
            </a:r>
            <a:r>
              <a:rPr lang="en-US" dirty="0"/>
              <a:t>reach equilibrium when supply is equal to demand.</a:t>
            </a:r>
          </a:p>
          <a:p>
            <a:r>
              <a:rPr lang="en-US" dirty="0"/>
              <a:t>If underlying determinants of supply or demand change, the equilibrium shifts.</a:t>
            </a:r>
          </a:p>
          <a:p>
            <a:pPr>
              <a:buClr>
                <a:schemeClr val="tx1"/>
              </a:buClr>
            </a:pPr>
            <a:r>
              <a:rPr lang="en-US" i="1" dirty="0">
                <a:solidFill>
                  <a:srgbClr val="9D0505"/>
                </a:solidFill>
              </a:rPr>
              <a:t>Human capital </a:t>
            </a:r>
            <a:r>
              <a:rPr lang="en-US" dirty="0"/>
              <a:t>is the set of skills, knowledge, experience, and talent that determines the productivity of workers.</a:t>
            </a:r>
          </a:p>
        </p:txBody>
      </p:sp>
    </p:spTree>
    <p:extLst>
      <p:ext uri="{BB962C8B-B14F-4D97-AF65-F5344CB8AC3E}">
        <p14:creationId xmlns:p14="http://schemas.microsoft.com/office/powerpoint/2010/main" val="13746650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 name="Line 187"/>
          <p:cNvSpPr>
            <a:spLocks noChangeShapeType="1"/>
          </p:cNvSpPr>
          <p:nvPr/>
        </p:nvSpPr>
        <p:spPr bwMode="auto">
          <a:xfrm flipV="1">
            <a:off x="540665" y="3689461"/>
            <a:ext cx="0" cy="233633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39" name="Line 188"/>
          <p:cNvSpPr>
            <a:spLocks noChangeShapeType="1"/>
          </p:cNvSpPr>
          <p:nvPr/>
        </p:nvSpPr>
        <p:spPr bwMode="auto">
          <a:xfrm>
            <a:off x="540665" y="3779033"/>
            <a:ext cx="5414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40" name="Line 189"/>
          <p:cNvSpPr>
            <a:spLocks noChangeShapeType="1"/>
          </p:cNvSpPr>
          <p:nvPr/>
        </p:nvSpPr>
        <p:spPr bwMode="auto">
          <a:xfrm>
            <a:off x="540665" y="4099998"/>
            <a:ext cx="5414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41" name="Line 190"/>
          <p:cNvSpPr>
            <a:spLocks noChangeShapeType="1"/>
          </p:cNvSpPr>
          <p:nvPr/>
        </p:nvSpPr>
        <p:spPr bwMode="auto">
          <a:xfrm>
            <a:off x="540665" y="4420964"/>
            <a:ext cx="5414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42" name="Line 191"/>
          <p:cNvSpPr>
            <a:spLocks noChangeShapeType="1"/>
          </p:cNvSpPr>
          <p:nvPr/>
        </p:nvSpPr>
        <p:spPr bwMode="auto">
          <a:xfrm>
            <a:off x="540665" y="4741930"/>
            <a:ext cx="5414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43" name="Line 192"/>
          <p:cNvSpPr>
            <a:spLocks noChangeShapeType="1"/>
          </p:cNvSpPr>
          <p:nvPr/>
        </p:nvSpPr>
        <p:spPr bwMode="auto">
          <a:xfrm>
            <a:off x="540665" y="5062896"/>
            <a:ext cx="5414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44" name="Line 193"/>
          <p:cNvSpPr>
            <a:spLocks noChangeShapeType="1"/>
          </p:cNvSpPr>
          <p:nvPr/>
        </p:nvSpPr>
        <p:spPr bwMode="auto">
          <a:xfrm>
            <a:off x="540665" y="5383862"/>
            <a:ext cx="5414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45" name="Line 194"/>
          <p:cNvSpPr>
            <a:spLocks noChangeShapeType="1"/>
          </p:cNvSpPr>
          <p:nvPr/>
        </p:nvSpPr>
        <p:spPr bwMode="auto">
          <a:xfrm>
            <a:off x="540665" y="5704828"/>
            <a:ext cx="5414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46" name="Line 195"/>
          <p:cNvSpPr>
            <a:spLocks noChangeShapeType="1"/>
          </p:cNvSpPr>
          <p:nvPr/>
        </p:nvSpPr>
        <p:spPr bwMode="auto">
          <a:xfrm>
            <a:off x="540665" y="6025794"/>
            <a:ext cx="329567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47" name="Line 196"/>
          <p:cNvSpPr>
            <a:spLocks noChangeShapeType="1"/>
          </p:cNvSpPr>
          <p:nvPr/>
        </p:nvSpPr>
        <p:spPr bwMode="auto">
          <a:xfrm>
            <a:off x="3710594" y="5981008"/>
            <a:ext cx="0" cy="44786"/>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48" name="Line 197"/>
          <p:cNvSpPr>
            <a:spLocks noChangeShapeType="1"/>
          </p:cNvSpPr>
          <p:nvPr/>
        </p:nvSpPr>
        <p:spPr bwMode="auto">
          <a:xfrm>
            <a:off x="2917675" y="5981008"/>
            <a:ext cx="0" cy="44786"/>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49" name="Line 198"/>
          <p:cNvSpPr>
            <a:spLocks noChangeShapeType="1"/>
          </p:cNvSpPr>
          <p:nvPr/>
        </p:nvSpPr>
        <p:spPr bwMode="auto">
          <a:xfrm>
            <a:off x="2126503" y="5981008"/>
            <a:ext cx="0" cy="44786"/>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50" name="Line 199"/>
          <p:cNvSpPr>
            <a:spLocks noChangeShapeType="1"/>
          </p:cNvSpPr>
          <p:nvPr/>
        </p:nvSpPr>
        <p:spPr bwMode="auto">
          <a:xfrm>
            <a:off x="1333584" y="5981008"/>
            <a:ext cx="0" cy="44786"/>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51" name="Rectangle 200"/>
          <p:cNvSpPr>
            <a:spLocks noChangeArrowheads="1"/>
          </p:cNvSpPr>
          <p:nvPr/>
        </p:nvSpPr>
        <p:spPr bwMode="auto">
          <a:xfrm>
            <a:off x="420156" y="6040722"/>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52" name="Rectangle 201"/>
          <p:cNvSpPr>
            <a:spLocks noChangeArrowheads="1"/>
          </p:cNvSpPr>
          <p:nvPr/>
        </p:nvSpPr>
        <p:spPr bwMode="auto">
          <a:xfrm>
            <a:off x="359028" y="5630185"/>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2</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54" name="Rectangle 203"/>
          <p:cNvSpPr>
            <a:spLocks noChangeArrowheads="1"/>
          </p:cNvSpPr>
          <p:nvPr/>
        </p:nvSpPr>
        <p:spPr bwMode="auto">
          <a:xfrm>
            <a:off x="359028" y="5309219"/>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4</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6" name="Rectangle 206"/>
          <p:cNvSpPr>
            <a:spLocks noChangeArrowheads="1"/>
          </p:cNvSpPr>
          <p:nvPr/>
        </p:nvSpPr>
        <p:spPr bwMode="auto">
          <a:xfrm>
            <a:off x="359028" y="4988253"/>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6</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8" name="Rectangle 208"/>
          <p:cNvSpPr>
            <a:spLocks noChangeArrowheads="1"/>
          </p:cNvSpPr>
          <p:nvPr/>
        </p:nvSpPr>
        <p:spPr bwMode="auto">
          <a:xfrm>
            <a:off x="359028" y="4667287"/>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8</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0" name="Rectangle 210"/>
          <p:cNvSpPr>
            <a:spLocks noChangeArrowheads="1"/>
          </p:cNvSpPr>
          <p:nvPr/>
        </p:nvSpPr>
        <p:spPr bwMode="auto">
          <a:xfrm>
            <a:off x="231589" y="4346321"/>
            <a:ext cx="25487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100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3" name="Rectangle 213"/>
          <p:cNvSpPr>
            <a:spLocks noChangeArrowheads="1"/>
          </p:cNvSpPr>
          <p:nvPr/>
        </p:nvSpPr>
        <p:spPr bwMode="auto">
          <a:xfrm>
            <a:off x="228600" y="4025355"/>
            <a:ext cx="25487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120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6" name="Rectangle 216"/>
          <p:cNvSpPr>
            <a:spLocks noChangeArrowheads="1"/>
          </p:cNvSpPr>
          <p:nvPr/>
        </p:nvSpPr>
        <p:spPr bwMode="auto">
          <a:xfrm>
            <a:off x="228600" y="3704389"/>
            <a:ext cx="25487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140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9" name="Rectangle 219"/>
          <p:cNvSpPr>
            <a:spLocks noChangeArrowheads="1"/>
          </p:cNvSpPr>
          <p:nvPr/>
        </p:nvSpPr>
        <p:spPr bwMode="auto">
          <a:xfrm>
            <a:off x="1298654" y="6040722"/>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5</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1" name="Rectangle 221"/>
          <p:cNvSpPr>
            <a:spLocks noChangeArrowheads="1"/>
          </p:cNvSpPr>
          <p:nvPr/>
        </p:nvSpPr>
        <p:spPr bwMode="auto">
          <a:xfrm>
            <a:off x="2035820" y="6040722"/>
            <a:ext cx="1699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2" name="Rectangle 222"/>
          <p:cNvSpPr>
            <a:spLocks noChangeArrowheads="1"/>
          </p:cNvSpPr>
          <p:nvPr/>
        </p:nvSpPr>
        <p:spPr bwMode="auto">
          <a:xfrm>
            <a:off x="2851308" y="6040722"/>
            <a:ext cx="1699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15</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4" name="Rectangle 224"/>
          <p:cNvSpPr>
            <a:spLocks noChangeArrowheads="1"/>
          </p:cNvSpPr>
          <p:nvPr/>
        </p:nvSpPr>
        <p:spPr bwMode="auto">
          <a:xfrm>
            <a:off x="3649465" y="6040722"/>
            <a:ext cx="1699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20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6" name="Rectangle 226"/>
          <p:cNvSpPr>
            <a:spLocks noChangeArrowheads="1"/>
          </p:cNvSpPr>
          <p:nvPr/>
        </p:nvSpPr>
        <p:spPr bwMode="auto">
          <a:xfrm>
            <a:off x="296153" y="3487924"/>
            <a:ext cx="1931426"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Tomatoes produced</a:t>
            </a:r>
            <a:r>
              <a:rPr kumimoji="0" lang="en-US" sz="1200" b="1" i="0" u="none" strike="noStrike" cap="none" normalizeH="0" dirty="0">
                <a:ln>
                  <a:noFill/>
                </a:ln>
                <a:solidFill>
                  <a:srgbClr val="000000"/>
                </a:solidFill>
                <a:effectLst/>
                <a:latin typeface="Univers LT Std 47 Cn Lt" charset="0"/>
                <a:cs typeface="Arial" pitchFamily="34" charset="0"/>
              </a:rPr>
              <a:t> (tons)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42" name="Rectangle 242"/>
          <p:cNvSpPr>
            <a:spLocks noChangeArrowheads="1"/>
          </p:cNvSpPr>
          <p:nvPr/>
        </p:nvSpPr>
        <p:spPr bwMode="auto">
          <a:xfrm>
            <a:off x="1761481" y="6216134"/>
            <a:ext cx="1006686"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Farm workers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nvGrpSpPr>
          <p:cNvPr id="12" name="Group 11"/>
          <p:cNvGrpSpPr/>
          <p:nvPr/>
        </p:nvGrpSpPr>
        <p:grpSpPr>
          <a:xfrm>
            <a:off x="540665" y="3812622"/>
            <a:ext cx="3899851" cy="2213172"/>
            <a:chOff x="540665" y="2610698"/>
            <a:chExt cx="3899851" cy="2213172"/>
          </a:xfrm>
        </p:grpSpPr>
        <p:sp>
          <p:nvSpPr>
            <p:cNvPr id="48" name="Rectangle 248"/>
            <p:cNvSpPr>
              <a:spLocks noChangeArrowheads="1"/>
            </p:cNvSpPr>
            <p:nvPr/>
          </p:nvSpPr>
          <p:spPr bwMode="auto">
            <a:xfrm>
              <a:off x="3466082" y="2610698"/>
              <a:ext cx="97443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Total product</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49" name="Freeform 249"/>
            <p:cNvSpPr>
              <a:spLocks/>
            </p:cNvSpPr>
            <p:nvPr/>
          </p:nvSpPr>
          <p:spPr bwMode="auto">
            <a:xfrm>
              <a:off x="540665" y="2737592"/>
              <a:ext cx="2853808" cy="2086278"/>
            </a:xfrm>
            <a:custGeom>
              <a:avLst/>
              <a:gdLst>
                <a:gd name="T0" fmla="*/ 0 w 1634"/>
                <a:gd name="T1" fmla="*/ 1118 h 1118"/>
                <a:gd name="T2" fmla="*/ 0 w 1634"/>
                <a:gd name="T3" fmla="*/ 1118 h 1118"/>
                <a:gd name="T4" fmla="*/ 61 w 1634"/>
                <a:gd name="T5" fmla="*/ 1032 h 1118"/>
                <a:gd name="T6" fmla="*/ 130 w 1634"/>
                <a:gd name="T7" fmla="*/ 938 h 1118"/>
                <a:gd name="T8" fmla="*/ 222 w 1634"/>
                <a:gd name="T9" fmla="*/ 822 h 1118"/>
                <a:gd name="T10" fmla="*/ 273 w 1634"/>
                <a:gd name="T11" fmla="*/ 760 h 1118"/>
                <a:gd name="T12" fmla="*/ 326 w 1634"/>
                <a:gd name="T13" fmla="*/ 696 h 1118"/>
                <a:gd name="T14" fmla="*/ 385 w 1634"/>
                <a:gd name="T15" fmla="*/ 630 h 1118"/>
                <a:gd name="T16" fmla="*/ 446 w 1634"/>
                <a:gd name="T17" fmla="*/ 568 h 1118"/>
                <a:gd name="T18" fmla="*/ 507 w 1634"/>
                <a:gd name="T19" fmla="*/ 506 h 1118"/>
                <a:gd name="T20" fmla="*/ 571 w 1634"/>
                <a:gd name="T21" fmla="*/ 446 h 1118"/>
                <a:gd name="T22" fmla="*/ 635 w 1634"/>
                <a:gd name="T23" fmla="*/ 392 h 1118"/>
                <a:gd name="T24" fmla="*/ 699 w 1634"/>
                <a:gd name="T25" fmla="*/ 344 h 1118"/>
                <a:gd name="T26" fmla="*/ 699 w 1634"/>
                <a:gd name="T27" fmla="*/ 344 h 1118"/>
                <a:gd name="T28" fmla="*/ 757 w 1634"/>
                <a:gd name="T29" fmla="*/ 308 h 1118"/>
                <a:gd name="T30" fmla="*/ 824 w 1634"/>
                <a:gd name="T31" fmla="*/ 268 h 1118"/>
                <a:gd name="T32" fmla="*/ 859 w 1634"/>
                <a:gd name="T33" fmla="*/ 248 h 1118"/>
                <a:gd name="T34" fmla="*/ 903 w 1634"/>
                <a:gd name="T35" fmla="*/ 228 h 1118"/>
                <a:gd name="T36" fmla="*/ 946 w 1634"/>
                <a:gd name="T37" fmla="*/ 206 h 1118"/>
                <a:gd name="T38" fmla="*/ 997 w 1634"/>
                <a:gd name="T39" fmla="*/ 184 h 1118"/>
                <a:gd name="T40" fmla="*/ 1053 w 1634"/>
                <a:gd name="T41" fmla="*/ 162 h 1118"/>
                <a:gd name="T42" fmla="*/ 1114 w 1634"/>
                <a:gd name="T43" fmla="*/ 140 h 1118"/>
                <a:gd name="T44" fmla="*/ 1180 w 1634"/>
                <a:gd name="T45" fmla="*/ 116 h 1118"/>
                <a:gd name="T46" fmla="*/ 1254 w 1634"/>
                <a:gd name="T47" fmla="*/ 94 h 1118"/>
                <a:gd name="T48" fmla="*/ 1339 w 1634"/>
                <a:gd name="T49" fmla="*/ 70 h 1118"/>
                <a:gd name="T50" fmla="*/ 1428 w 1634"/>
                <a:gd name="T51" fmla="*/ 48 h 1118"/>
                <a:gd name="T52" fmla="*/ 1527 w 1634"/>
                <a:gd name="T53" fmla="*/ 24 h 1118"/>
                <a:gd name="T54" fmla="*/ 1634 w 1634"/>
                <a:gd name="T55" fmla="*/ 0 h 1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34" h="1118">
                  <a:moveTo>
                    <a:pt x="0" y="1118"/>
                  </a:moveTo>
                  <a:lnTo>
                    <a:pt x="0" y="1118"/>
                  </a:lnTo>
                  <a:lnTo>
                    <a:pt x="61" y="1032"/>
                  </a:lnTo>
                  <a:lnTo>
                    <a:pt x="130" y="938"/>
                  </a:lnTo>
                  <a:lnTo>
                    <a:pt x="222" y="822"/>
                  </a:lnTo>
                  <a:lnTo>
                    <a:pt x="273" y="760"/>
                  </a:lnTo>
                  <a:lnTo>
                    <a:pt x="326" y="696"/>
                  </a:lnTo>
                  <a:lnTo>
                    <a:pt x="385" y="630"/>
                  </a:lnTo>
                  <a:lnTo>
                    <a:pt x="446" y="568"/>
                  </a:lnTo>
                  <a:lnTo>
                    <a:pt x="507" y="506"/>
                  </a:lnTo>
                  <a:lnTo>
                    <a:pt x="571" y="446"/>
                  </a:lnTo>
                  <a:lnTo>
                    <a:pt x="635" y="392"/>
                  </a:lnTo>
                  <a:lnTo>
                    <a:pt x="699" y="344"/>
                  </a:lnTo>
                  <a:lnTo>
                    <a:pt x="699" y="344"/>
                  </a:lnTo>
                  <a:lnTo>
                    <a:pt x="757" y="308"/>
                  </a:lnTo>
                  <a:lnTo>
                    <a:pt x="824" y="268"/>
                  </a:lnTo>
                  <a:lnTo>
                    <a:pt x="859" y="248"/>
                  </a:lnTo>
                  <a:lnTo>
                    <a:pt x="903" y="228"/>
                  </a:lnTo>
                  <a:lnTo>
                    <a:pt x="946" y="206"/>
                  </a:lnTo>
                  <a:lnTo>
                    <a:pt x="997" y="184"/>
                  </a:lnTo>
                  <a:lnTo>
                    <a:pt x="1053" y="162"/>
                  </a:lnTo>
                  <a:lnTo>
                    <a:pt x="1114" y="140"/>
                  </a:lnTo>
                  <a:lnTo>
                    <a:pt x="1180" y="116"/>
                  </a:lnTo>
                  <a:lnTo>
                    <a:pt x="1254" y="94"/>
                  </a:lnTo>
                  <a:lnTo>
                    <a:pt x="1339" y="70"/>
                  </a:lnTo>
                  <a:lnTo>
                    <a:pt x="1428" y="48"/>
                  </a:lnTo>
                  <a:lnTo>
                    <a:pt x="1527" y="24"/>
                  </a:lnTo>
                  <a:lnTo>
                    <a:pt x="1634" y="0"/>
                  </a:lnTo>
                </a:path>
              </a:pathLst>
            </a:custGeom>
            <a:noFill/>
            <a:ln w="38100">
              <a:solidFill>
                <a:srgbClr val="4F566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grpSp>
      <p:grpSp>
        <p:nvGrpSpPr>
          <p:cNvPr id="9" name="Group 8"/>
          <p:cNvGrpSpPr/>
          <p:nvPr/>
        </p:nvGrpSpPr>
        <p:grpSpPr>
          <a:xfrm>
            <a:off x="736275" y="4290339"/>
            <a:ext cx="1322114" cy="1220417"/>
            <a:chOff x="736275" y="3088415"/>
            <a:chExt cx="1322114" cy="1220417"/>
          </a:xfrm>
        </p:grpSpPr>
        <p:sp>
          <p:nvSpPr>
            <p:cNvPr id="50" name="Line 250"/>
            <p:cNvSpPr>
              <a:spLocks noChangeShapeType="1"/>
            </p:cNvSpPr>
            <p:nvPr/>
          </p:nvSpPr>
          <p:spPr bwMode="auto">
            <a:xfrm flipH="1">
              <a:off x="736275" y="3088415"/>
              <a:ext cx="1322114" cy="1220417"/>
            </a:xfrm>
            <a:prstGeom prst="line">
              <a:avLst/>
            </a:prstGeom>
            <a:noFill/>
            <a:ln w="38100">
              <a:solidFill>
                <a:srgbClr val="C8C7BC"/>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2" name="Rectangle 252"/>
            <p:cNvSpPr>
              <a:spLocks noChangeArrowheads="1"/>
            </p:cNvSpPr>
            <p:nvPr/>
          </p:nvSpPr>
          <p:spPr bwMode="auto">
            <a:xfrm>
              <a:off x="1258484" y="3398184"/>
              <a:ext cx="23083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MP</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53" name="Rectangle 253"/>
            <p:cNvSpPr>
              <a:spLocks noChangeArrowheads="1"/>
            </p:cNvSpPr>
            <p:nvPr/>
          </p:nvSpPr>
          <p:spPr bwMode="auto">
            <a:xfrm>
              <a:off x="1457587" y="3454166"/>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1</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grpSp>
        <p:nvGrpSpPr>
          <p:cNvPr id="11" name="Group 10"/>
          <p:cNvGrpSpPr/>
          <p:nvPr/>
        </p:nvGrpSpPr>
        <p:grpSpPr>
          <a:xfrm>
            <a:off x="2147461" y="3887265"/>
            <a:ext cx="1243520" cy="425466"/>
            <a:chOff x="2147461" y="2685341"/>
            <a:chExt cx="1243520" cy="425466"/>
          </a:xfrm>
        </p:grpSpPr>
        <p:sp>
          <p:nvSpPr>
            <p:cNvPr id="51" name="Line 251"/>
            <p:cNvSpPr>
              <a:spLocks noChangeShapeType="1"/>
            </p:cNvSpPr>
            <p:nvPr/>
          </p:nvSpPr>
          <p:spPr bwMode="auto">
            <a:xfrm flipH="1">
              <a:off x="2147461" y="2685341"/>
              <a:ext cx="1243520" cy="425466"/>
            </a:xfrm>
            <a:prstGeom prst="line">
              <a:avLst/>
            </a:prstGeom>
            <a:noFill/>
            <a:ln w="38100">
              <a:solidFill>
                <a:srgbClr val="C8C7BC"/>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4" name="Rectangle 254"/>
            <p:cNvSpPr>
              <a:spLocks noChangeArrowheads="1"/>
            </p:cNvSpPr>
            <p:nvPr/>
          </p:nvSpPr>
          <p:spPr bwMode="auto">
            <a:xfrm>
              <a:off x="2549160" y="2715199"/>
              <a:ext cx="23083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MP</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55" name="Rectangle 255"/>
            <p:cNvSpPr>
              <a:spLocks noChangeArrowheads="1"/>
            </p:cNvSpPr>
            <p:nvPr/>
          </p:nvSpPr>
          <p:spPr bwMode="auto">
            <a:xfrm>
              <a:off x="2744770" y="2771181"/>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2</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sp>
        <p:nvSpPr>
          <p:cNvPr id="2" name="Title 1"/>
          <p:cNvSpPr>
            <a:spLocks noGrp="1"/>
          </p:cNvSpPr>
          <p:nvPr>
            <p:ph type="title"/>
          </p:nvPr>
        </p:nvSpPr>
        <p:spPr/>
        <p:txBody>
          <a:bodyPr/>
          <a:lstStyle/>
          <a:p>
            <a:r>
              <a:rPr lang="en-US" dirty="0"/>
              <a:t>Marginal productivity</a:t>
            </a:r>
          </a:p>
        </p:txBody>
      </p:sp>
      <p:sp>
        <p:nvSpPr>
          <p:cNvPr id="7" name="Content Placeholder 6"/>
          <p:cNvSpPr>
            <a:spLocks noGrp="1"/>
          </p:cNvSpPr>
          <p:nvPr>
            <p:ph idx="1"/>
          </p:nvPr>
        </p:nvSpPr>
        <p:spPr/>
        <p:txBody>
          <a:bodyPr>
            <a:normAutofit/>
          </a:bodyPr>
          <a:lstStyle/>
          <a:p>
            <a:pPr>
              <a:lnSpc>
                <a:spcPct val="80000"/>
              </a:lnSpc>
              <a:spcBef>
                <a:spcPts val="300"/>
              </a:spcBef>
            </a:pPr>
            <a:r>
              <a:rPr lang="en-US" sz="2400" dirty="0"/>
              <a:t>The amount of each </a:t>
            </a:r>
            <a:r>
              <a:rPr lang="en-US" sz="2400" i="1" dirty="0">
                <a:solidFill>
                  <a:srgbClr val="9D0505"/>
                </a:solidFill>
              </a:rPr>
              <a:t>factor of production </a:t>
            </a:r>
            <a:r>
              <a:rPr lang="en-US" sz="2400" dirty="0"/>
              <a:t>purchased depends on how much each factor contributes to the value of the end product.</a:t>
            </a:r>
          </a:p>
          <a:p>
            <a:pPr>
              <a:lnSpc>
                <a:spcPct val="80000"/>
              </a:lnSpc>
              <a:spcBef>
                <a:spcPts val="300"/>
              </a:spcBef>
            </a:pPr>
            <a:r>
              <a:rPr lang="en-US" sz="2400" dirty="0"/>
              <a:t>The </a:t>
            </a:r>
            <a:r>
              <a:rPr lang="en-US" sz="2400" i="1" dirty="0">
                <a:solidFill>
                  <a:srgbClr val="9D0505"/>
                </a:solidFill>
              </a:rPr>
              <a:t>marginal product </a:t>
            </a:r>
            <a:r>
              <a:rPr lang="en-US" sz="2400" dirty="0"/>
              <a:t>is the increase in output that is generated by an additional unit of input.</a:t>
            </a:r>
          </a:p>
          <a:p>
            <a:pPr lvl="1">
              <a:lnSpc>
                <a:spcPct val="80000"/>
              </a:lnSpc>
              <a:spcBef>
                <a:spcPts val="300"/>
              </a:spcBef>
            </a:pPr>
            <a:r>
              <a:rPr lang="en-US" sz="2000" dirty="0"/>
              <a:t>Marginal product is equal to the slope of the total production curve.</a:t>
            </a:r>
            <a:endParaRPr lang="en-US" sz="2000" i="1" dirty="0">
              <a:solidFill>
                <a:srgbClr val="C00000"/>
              </a:solidFill>
            </a:endParaRPr>
          </a:p>
        </p:txBody>
      </p:sp>
      <p:sp>
        <p:nvSpPr>
          <p:cNvPr id="43" name="Content Placeholder 6"/>
          <p:cNvSpPr txBox="1">
            <a:spLocks/>
          </p:cNvSpPr>
          <p:nvPr/>
        </p:nvSpPr>
        <p:spPr>
          <a:xfrm>
            <a:off x="4648200" y="3487924"/>
            <a:ext cx="4343400" cy="3217676"/>
          </a:xfrm>
          <a:prstGeom prst="rect">
            <a:avLst/>
          </a:prstGeom>
        </p:spPr>
        <p:txBody>
          <a:bodyPr vert="horz" lIns="91440" tIns="45720" rIns="91440" bIns="45720" rtlCol="0">
            <a:normAutofit fontScale="625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a:t>The more workers a farm employs, the more tomatoes the farm can harvest.</a:t>
            </a:r>
          </a:p>
          <a:p>
            <a:r>
              <a:rPr lang="en-US" dirty="0"/>
              <a:t>Each additional worker adds fewer tomatoes to the harvest than were added with the previous one.</a:t>
            </a:r>
          </a:p>
          <a:p>
            <a:r>
              <a:rPr lang="en-US" dirty="0"/>
              <a:t>As the number of workers increases, total production increases, but the marginal product of labor diminishes.</a:t>
            </a:r>
          </a:p>
          <a:p>
            <a:pPr lvl="1"/>
            <a:r>
              <a:rPr lang="en-US" dirty="0"/>
              <a:t>Diminishing marginal product of labor (MPL).</a:t>
            </a:r>
          </a:p>
        </p:txBody>
      </p:sp>
    </p:spTree>
    <p:extLst>
      <p:ext uri="{BB962C8B-B14F-4D97-AF65-F5344CB8AC3E}">
        <p14:creationId xmlns:p14="http://schemas.microsoft.com/office/powerpoint/2010/main" val="27538690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9"/>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43">
                                            <p:txEl>
                                              <p:pRg st="0" end="0"/>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43">
                                            <p:txEl>
                                              <p:pRg st="1" end="1"/>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43">
                                            <p:txEl>
                                              <p:pRg st="2" end="2"/>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4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uiExpand="1"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Summary III</a:t>
            </a:r>
          </a:p>
        </p:txBody>
      </p:sp>
      <p:sp>
        <p:nvSpPr>
          <p:cNvPr id="3" name="Content Placeholder 2"/>
          <p:cNvSpPr>
            <a:spLocks noGrp="1"/>
          </p:cNvSpPr>
          <p:nvPr>
            <p:ph idx="1"/>
          </p:nvPr>
        </p:nvSpPr>
        <p:spPr/>
        <p:txBody>
          <a:bodyPr>
            <a:normAutofit/>
          </a:bodyPr>
          <a:lstStyle/>
          <a:p>
            <a:r>
              <a:rPr lang="en-US" i="1" dirty="0">
                <a:solidFill>
                  <a:srgbClr val="9D0505"/>
                </a:solidFill>
              </a:rPr>
              <a:t>Land</a:t>
            </a:r>
            <a:r>
              <a:rPr lang="en-US" dirty="0"/>
              <a:t> and </a:t>
            </a:r>
            <a:r>
              <a:rPr lang="en-US" i="1" dirty="0">
                <a:solidFill>
                  <a:srgbClr val="9D0505"/>
                </a:solidFill>
              </a:rPr>
              <a:t>capital</a:t>
            </a:r>
            <a:r>
              <a:rPr lang="en-US" dirty="0"/>
              <a:t> are similar to </a:t>
            </a:r>
            <a:r>
              <a:rPr lang="en-US" i="1" dirty="0">
                <a:solidFill>
                  <a:srgbClr val="9D0505"/>
                </a:solidFill>
              </a:rPr>
              <a:t>labor</a:t>
            </a:r>
            <a:r>
              <a:rPr lang="en-US" dirty="0"/>
              <a:t>, but </a:t>
            </a:r>
            <a:r>
              <a:rPr lang="en-US" i="1" dirty="0">
                <a:solidFill>
                  <a:srgbClr val="9D0505"/>
                </a:solidFill>
              </a:rPr>
              <a:t>land</a:t>
            </a:r>
            <a:r>
              <a:rPr lang="en-US" dirty="0"/>
              <a:t> and </a:t>
            </a:r>
            <a:r>
              <a:rPr lang="en-US" i="1" dirty="0">
                <a:solidFill>
                  <a:srgbClr val="9D0505"/>
                </a:solidFill>
              </a:rPr>
              <a:t>capital</a:t>
            </a:r>
            <a:r>
              <a:rPr lang="en-US" dirty="0"/>
              <a:t> can be purchased as well as rented.</a:t>
            </a:r>
          </a:p>
          <a:p>
            <a:r>
              <a:rPr lang="en-US" dirty="0"/>
              <a:t>There are two common reasons for a </a:t>
            </a:r>
            <a:r>
              <a:rPr lang="en-US" i="1" dirty="0">
                <a:solidFill>
                  <a:srgbClr val="9D0505"/>
                </a:solidFill>
              </a:rPr>
              <a:t>wage</a:t>
            </a:r>
            <a:r>
              <a:rPr lang="en-US" dirty="0"/>
              <a:t> to rise above the market equilibrium: </a:t>
            </a:r>
            <a:r>
              <a:rPr lang="en-US" i="1" dirty="0">
                <a:solidFill>
                  <a:srgbClr val="9D0505"/>
                </a:solidFill>
              </a:rPr>
              <a:t>minimum wages </a:t>
            </a:r>
            <a:r>
              <a:rPr lang="en-US" dirty="0"/>
              <a:t>and </a:t>
            </a:r>
            <a:r>
              <a:rPr lang="en-US" i="1" dirty="0">
                <a:solidFill>
                  <a:srgbClr val="9D0505"/>
                </a:solidFill>
              </a:rPr>
              <a:t>efficiency wages</a:t>
            </a:r>
            <a:r>
              <a:rPr lang="en-US" dirty="0"/>
              <a:t>.</a:t>
            </a:r>
          </a:p>
          <a:p>
            <a:r>
              <a:rPr lang="en-US" dirty="0"/>
              <a:t>Labor markets are not always perfect.</a:t>
            </a:r>
          </a:p>
          <a:p>
            <a:pPr lvl="1">
              <a:buClr>
                <a:schemeClr val="tx1"/>
              </a:buClr>
            </a:pPr>
            <a:r>
              <a:rPr lang="en-US" i="1" dirty="0">
                <a:solidFill>
                  <a:srgbClr val="9D0505"/>
                </a:solidFill>
              </a:rPr>
              <a:t>Monopsony </a:t>
            </a:r>
            <a:r>
              <a:rPr lang="en-US" dirty="0"/>
              <a:t>(single buyer).</a:t>
            </a:r>
          </a:p>
          <a:p>
            <a:pPr lvl="1">
              <a:buClr>
                <a:schemeClr val="tx1"/>
              </a:buClr>
            </a:pPr>
            <a:r>
              <a:rPr lang="en-US" i="1" dirty="0">
                <a:solidFill>
                  <a:srgbClr val="9D0505"/>
                </a:solidFill>
              </a:rPr>
              <a:t>Monopoly</a:t>
            </a:r>
            <a:r>
              <a:rPr lang="en-US" dirty="0"/>
              <a:t> (collective bargaining).</a:t>
            </a:r>
          </a:p>
          <a:p>
            <a:pPr lvl="1">
              <a:buClr>
                <a:schemeClr val="tx1"/>
              </a:buClr>
            </a:pPr>
            <a:r>
              <a:rPr lang="en-US" i="1" dirty="0">
                <a:solidFill>
                  <a:srgbClr val="9D0505"/>
                </a:solidFill>
              </a:rPr>
              <a:t>Government intervention</a:t>
            </a:r>
            <a:r>
              <a:rPr lang="en-US" dirty="0"/>
              <a:t>.</a:t>
            </a:r>
          </a:p>
        </p:txBody>
      </p:sp>
    </p:spTree>
    <p:extLst>
      <p:ext uri="{BB962C8B-B14F-4D97-AF65-F5344CB8AC3E}">
        <p14:creationId xmlns:p14="http://schemas.microsoft.com/office/powerpoint/2010/main" val="39319465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Picking the right combination of inputs I</a:t>
            </a:r>
          </a:p>
        </p:txBody>
      </p:sp>
      <p:sp>
        <p:nvSpPr>
          <p:cNvPr id="3" name="Content Placeholder 2"/>
          <p:cNvSpPr>
            <a:spLocks noGrp="1"/>
          </p:cNvSpPr>
          <p:nvPr>
            <p:ph idx="1"/>
          </p:nvPr>
        </p:nvSpPr>
        <p:spPr/>
        <p:txBody>
          <a:bodyPr>
            <a:normAutofit/>
          </a:bodyPr>
          <a:lstStyle/>
          <a:p>
            <a:r>
              <a:rPr lang="en-US" dirty="0"/>
              <a:t>In some cases, firms can choose what combination of factors to use, substituting one for another; in other cases, they cannot.</a:t>
            </a:r>
          </a:p>
          <a:p>
            <a:pPr lvl="1"/>
            <a:r>
              <a:rPr lang="en-US" sz="2400" dirty="0"/>
              <a:t>A farmer </a:t>
            </a:r>
            <a:r>
              <a:rPr lang="en-US" sz="2400" i="1" dirty="0"/>
              <a:t>can</a:t>
            </a:r>
            <a:r>
              <a:rPr lang="en-US" sz="2400" dirty="0"/>
              <a:t> choose to pick tomatoes by using many workers and no machinery, or fewer workers and more machinery.</a:t>
            </a:r>
          </a:p>
          <a:p>
            <a:pPr lvl="1"/>
            <a:r>
              <a:rPr lang="en-US" sz="2400" dirty="0"/>
              <a:t>A baseball team </a:t>
            </a:r>
            <a:r>
              <a:rPr lang="en-US" sz="2400" i="1" dirty="0"/>
              <a:t>cannot</a:t>
            </a:r>
            <a:r>
              <a:rPr lang="en-US" sz="2400" dirty="0"/>
              <a:t> choose to reduce the number of players and increase the number of baseball bats.</a:t>
            </a:r>
          </a:p>
        </p:txBody>
      </p:sp>
    </p:spTree>
    <p:extLst>
      <p:ext uri="{BB962C8B-B14F-4D97-AF65-F5344CB8AC3E}">
        <p14:creationId xmlns:p14="http://schemas.microsoft.com/office/powerpoint/2010/main" val="15643357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Picking the right combination of inputs II</a:t>
            </a:r>
          </a:p>
        </p:txBody>
      </p:sp>
      <p:sp>
        <p:nvSpPr>
          <p:cNvPr id="3" name="Content Placeholder 2"/>
          <p:cNvSpPr>
            <a:spLocks noGrp="1"/>
          </p:cNvSpPr>
          <p:nvPr>
            <p:ph idx="1"/>
          </p:nvPr>
        </p:nvSpPr>
        <p:spPr/>
        <p:txBody>
          <a:bodyPr>
            <a:normAutofit/>
          </a:bodyPr>
          <a:lstStyle/>
          <a:p>
            <a:r>
              <a:rPr lang="en-US" dirty="0"/>
              <a:t>Profit-seeking firms choose the combination of inputs that maximizes profit, based on the local price of </a:t>
            </a:r>
            <a:r>
              <a:rPr lang="en-US" i="1" dirty="0">
                <a:solidFill>
                  <a:srgbClr val="9D0505"/>
                </a:solidFill>
              </a:rPr>
              <a:t>factors of production</a:t>
            </a:r>
            <a:r>
              <a:rPr lang="en-US" dirty="0"/>
              <a:t>.</a:t>
            </a:r>
          </a:p>
          <a:p>
            <a:r>
              <a:rPr lang="en-US" dirty="0"/>
              <a:t>Prices of farm machinery are similar across the world; labor costs vary.</a:t>
            </a:r>
          </a:p>
          <a:p>
            <a:pPr lvl="1"/>
            <a:r>
              <a:rPr lang="en-US" u="sng" dirty="0"/>
              <a:t>Poor economies</a:t>
            </a:r>
            <a:r>
              <a:rPr lang="en-US" dirty="0"/>
              <a:t>: Cheaper labor, leading to more workers and fewer machines.</a:t>
            </a:r>
          </a:p>
          <a:p>
            <a:pPr lvl="1"/>
            <a:r>
              <a:rPr lang="en-US" u="sng" dirty="0"/>
              <a:t>Rich countries</a:t>
            </a:r>
            <a:r>
              <a:rPr lang="en-US" dirty="0"/>
              <a:t>: More expensive labor, leading to</a:t>
            </a:r>
            <a:r>
              <a:rPr lang="en-US" dirty="0">
                <a:sym typeface="Wingdings" pitchFamily="2" charset="2"/>
              </a:rPr>
              <a:t> </a:t>
            </a:r>
            <a:r>
              <a:rPr lang="en-US" dirty="0"/>
              <a:t>fewer workers and more machines.</a:t>
            </a:r>
          </a:p>
        </p:txBody>
      </p:sp>
    </p:spTree>
    <p:extLst>
      <p:ext uri="{BB962C8B-B14F-4D97-AF65-F5344CB8AC3E}">
        <p14:creationId xmlns:p14="http://schemas.microsoft.com/office/powerpoint/2010/main" val="8573327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Labor markets and wages</a:t>
            </a:r>
          </a:p>
        </p:txBody>
      </p:sp>
      <p:sp>
        <p:nvSpPr>
          <p:cNvPr id="3" name="Content Placeholder 2"/>
          <p:cNvSpPr>
            <a:spLocks noGrp="1"/>
          </p:cNvSpPr>
          <p:nvPr>
            <p:ph idx="1"/>
          </p:nvPr>
        </p:nvSpPr>
        <p:spPr/>
        <p:txBody>
          <a:bodyPr>
            <a:normAutofit/>
          </a:bodyPr>
          <a:lstStyle/>
          <a:p>
            <a:r>
              <a:rPr lang="en-US" dirty="0"/>
              <a:t>The markets for </a:t>
            </a:r>
            <a:r>
              <a:rPr lang="en-US" i="1" dirty="0">
                <a:solidFill>
                  <a:srgbClr val="9D0505"/>
                </a:solidFill>
              </a:rPr>
              <a:t>factors of production </a:t>
            </a:r>
            <a:r>
              <a:rPr lang="en-US" dirty="0"/>
              <a:t>can be studied using supply and demand.</a:t>
            </a:r>
          </a:p>
          <a:p>
            <a:r>
              <a:rPr lang="en-US" dirty="0"/>
              <a:t>Individuals who work are the </a:t>
            </a:r>
            <a:r>
              <a:rPr lang="en-US" i="1" dirty="0">
                <a:solidFill>
                  <a:srgbClr val="9D0505"/>
                </a:solidFill>
              </a:rPr>
              <a:t>suppliers</a:t>
            </a:r>
            <a:r>
              <a:rPr lang="en-US" dirty="0"/>
              <a:t> of labor.</a:t>
            </a:r>
          </a:p>
          <a:p>
            <a:r>
              <a:rPr lang="en-US" dirty="0"/>
              <a:t>Firms that produce goods using workers are </a:t>
            </a:r>
            <a:r>
              <a:rPr lang="en-US" i="1" dirty="0">
                <a:solidFill>
                  <a:srgbClr val="9D0505"/>
                </a:solidFill>
              </a:rPr>
              <a:t>buyers</a:t>
            </a:r>
            <a:r>
              <a:rPr lang="en-US" dirty="0"/>
              <a:t> of labor.</a:t>
            </a:r>
          </a:p>
          <a:p>
            <a:r>
              <a:rPr lang="en-US" dirty="0"/>
              <a:t>The </a:t>
            </a:r>
            <a:r>
              <a:rPr lang="en-US" i="1" dirty="0">
                <a:solidFill>
                  <a:srgbClr val="9D0505"/>
                </a:solidFill>
              </a:rPr>
              <a:t>wage</a:t>
            </a:r>
            <a:r>
              <a:rPr lang="en-US" dirty="0"/>
              <a:t> that workers earn is the </a:t>
            </a:r>
            <a:r>
              <a:rPr lang="en-US" i="1" dirty="0">
                <a:solidFill>
                  <a:srgbClr val="9D0505"/>
                </a:solidFill>
              </a:rPr>
              <a:t>price of labor</a:t>
            </a:r>
            <a:r>
              <a:rPr lang="en-US" dirty="0"/>
              <a:t>.</a:t>
            </a:r>
          </a:p>
        </p:txBody>
      </p:sp>
    </p:spTree>
    <p:extLst>
      <p:ext uri="{BB962C8B-B14F-4D97-AF65-F5344CB8AC3E}">
        <p14:creationId xmlns:p14="http://schemas.microsoft.com/office/powerpoint/2010/main" val="41507698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Demand for labor I</a:t>
            </a:r>
          </a:p>
        </p:txBody>
      </p:sp>
      <p:sp>
        <p:nvSpPr>
          <p:cNvPr id="3" name="Content Placeholder 2"/>
          <p:cNvSpPr>
            <a:spLocks noGrp="1"/>
          </p:cNvSpPr>
          <p:nvPr>
            <p:ph idx="1"/>
          </p:nvPr>
        </p:nvSpPr>
        <p:spPr/>
        <p:txBody>
          <a:bodyPr>
            <a:normAutofit/>
          </a:bodyPr>
          <a:lstStyle/>
          <a:p>
            <a:r>
              <a:rPr lang="en-US" dirty="0"/>
              <a:t>What determines the demand for labor?</a:t>
            </a:r>
          </a:p>
          <a:p>
            <a:r>
              <a:rPr lang="en-US" dirty="0"/>
              <a:t>Firms maximize </a:t>
            </a:r>
            <a:r>
              <a:rPr lang="en-US" i="1" dirty="0">
                <a:solidFill>
                  <a:srgbClr val="9D0505"/>
                </a:solidFill>
              </a:rPr>
              <a:t>profits</a:t>
            </a:r>
            <a:r>
              <a:rPr lang="en-US" dirty="0"/>
              <a:t> by producing at the quantity where the revenue they earn from the last unit is equal to the cost of producing that unit.</a:t>
            </a:r>
          </a:p>
          <a:p>
            <a:r>
              <a:rPr lang="en-US" dirty="0"/>
              <a:t>Similarly, firms maximize </a:t>
            </a:r>
            <a:r>
              <a:rPr lang="en-US" i="1" dirty="0">
                <a:solidFill>
                  <a:srgbClr val="9D0505"/>
                </a:solidFill>
              </a:rPr>
              <a:t>profit</a:t>
            </a:r>
            <a:r>
              <a:rPr lang="en-US" dirty="0"/>
              <a:t> by hiring workers up to the point at which the revenue generated by the last worker equals the additional cost of that worker.</a:t>
            </a:r>
          </a:p>
        </p:txBody>
      </p:sp>
    </p:spTree>
    <p:extLst>
      <p:ext uri="{BB962C8B-B14F-4D97-AF65-F5344CB8AC3E}">
        <p14:creationId xmlns:p14="http://schemas.microsoft.com/office/powerpoint/2010/main" val="12153331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Demand for labor II</a:t>
            </a:r>
          </a:p>
        </p:txBody>
      </p:sp>
      <p:sp>
        <p:nvSpPr>
          <p:cNvPr id="3" name="Content Placeholder 2"/>
          <p:cNvSpPr>
            <a:spLocks noGrp="1"/>
          </p:cNvSpPr>
          <p:nvPr>
            <p:ph idx="1"/>
          </p:nvPr>
        </p:nvSpPr>
        <p:spPr/>
        <p:txBody>
          <a:bodyPr>
            <a:normAutofit fontScale="92500" lnSpcReduction="10000"/>
          </a:bodyPr>
          <a:lstStyle/>
          <a:p>
            <a:r>
              <a:rPr lang="en-US" dirty="0"/>
              <a:t>If a firm is in a </a:t>
            </a:r>
            <a:r>
              <a:rPr lang="en-US" i="1" dirty="0">
                <a:solidFill>
                  <a:srgbClr val="9D0505"/>
                </a:solidFill>
              </a:rPr>
              <a:t>competitive market</a:t>
            </a:r>
            <a:r>
              <a:rPr lang="en-US" dirty="0"/>
              <a:t>, then it is a price taker in the final goods market and factors market.</a:t>
            </a:r>
          </a:p>
          <a:p>
            <a:pPr lvl="1"/>
            <a:r>
              <a:rPr lang="en-US" dirty="0"/>
              <a:t>The </a:t>
            </a:r>
            <a:r>
              <a:rPr lang="en-US" i="1" dirty="0">
                <a:solidFill>
                  <a:srgbClr val="9D0505"/>
                </a:solidFill>
              </a:rPr>
              <a:t>demand for labor </a:t>
            </a:r>
            <a:r>
              <a:rPr lang="en-US" dirty="0"/>
              <a:t>is determined by considering whether adding additional workers generates more revenue than what it costs to hire them.</a:t>
            </a:r>
          </a:p>
          <a:p>
            <a:r>
              <a:rPr lang="en-US" dirty="0"/>
              <a:t>The </a:t>
            </a:r>
            <a:r>
              <a:rPr lang="en-US" i="1" dirty="0">
                <a:solidFill>
                  <a:srgbClr val="9D0505"/>
                </a:solidFill>
              </a:rPr>
              <a:t>value of the marginal product (VMP)</a:t>
            </a:r>
            <a:r>
              <a:rPr lang="en-US" dirty="0">
                <a:solidFill>
                  <a:srgbClr val="9D0505"/>
                </a:solidFill>
              </a:rPr>
              <a:t> </a:t>
            </a:r>
            <a:r>
              <a:rPr lang="en-US" dirty="0"/>
              <a:t>is the marginal product generated by an additional unit of input times the price of the output</a:t>
            </a:r>
            <a:r>
              <a:rPr lang="en-US" i="1" dirty="0"/>
              <a:t>.</a:t>
            </a:r>
          </a:p>
          <a:p>
            <a:pPr lvl="1"/>
            <a:r>
              <a:rPr lang="en-US" dirty="0"/>
              <a:t>VMP = MP × Q.</a:t>
            </a:r>
          </a:p>
          <a:p>
            <a:pPr lvl="1"/>
            <a:r>
              <a:rPr lang="en-US" dirty="0"/>
              <a:t>A competitive firm keeps hiring laborers as long as VMP</a:t>
            </a:r>
            <a:r>
              <a:rPr lang="en-US" baseline="-25000" dirty="0"/>
              <a:t>Labor</a:t>
            </a:r>
            <a:r>
              <a:rPr lang="en-US" dirty="0"/>
              <a:t> &gt; wage.</a:t>
            </a:r>
          </a:p>
        </p:txBody>
      </p:sp>
    </p:spTree>
    <p:extLst>
      <p:ext uri="{BB962C8B-B14F-4D97-AF65-F5344CB8AC3E}">
        <p14:creationId xmlns:p14="http://schemas.microsoft.com/office/powerpoint/2010/main" val="8114358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theme/theme1.xml><?xml version="1.0" encoding="utf-8"?>
<a:theme xmlns:a="http://schemas.openxmlformats.org/drawingml/2006/main" name="revised_KM1e_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revised_KM1e_template</Template>
  <TotalTime>884</TotalTime>
  <Words>5751</Words>
  <Application>Microsoft Office PowerPoint</Application>
  <PresentationFormat>On-screen Show (4:3)</PresentationFormat>
  <Paragraphs>716</Paragraphs>
  <Slides>40</Slides>
  <Notes>25</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40</vt:i4>
      </vt:variant>
    </vt:vector>
  </HeadingPairs>
  <TitlesOfParts>
    <vt:vector size="47" baseType="lpstr">
      <vt:lpstr>Arial</vt:lpstr>
      <vt:lpstr>Calibri</vt:lpstr>
      <vt:lpstr>Calibri Light</vt:lpstr>
      <vt:lpstr>Times New Roman</vt:lpstr>
      <vt:lpstr>Univers LT Std 47 Cn Lt</vt:lpstr>
      <vt:lpstr>Univers LT Std 57 Cn</vt:lpstr>
      <vt:lpstr>revised_KM1e_template</vt:lpstr>
      <vt:lpstr>Chapter 16</vt:lpstr>
      <vt:lpstr>What will you learn in this chapter?</vt:lpstr>
      <vt:lpstr>The factors of production: Land, labor, and capital</vt:lpstr>
      <vt:lpstr>Marginal productivity</vt:lpstr>
      <vt:lpstr>Picking the right combination of inputs I</vt:lpstr>
      <vt:lpstr>Picking the right combination of inputs II</vt:lpstr>
      <vt:lpstr>Labor markets and wages</vt:lpstr>
      <vt:lpstr>Demand for labor I</vt:lpstr>
      <vt:lpstr>Demand for labor II</vt:lpstr>
      <vt:lpstr>Demand for labor III</vt:lpstr>
      <vt:lpstr>Demand for labor IV</vt:lpstr>
      <vt:lpstr>Supply of labor I</vt:lpstr>
      <vt:lpstr>Supply of labor II</vt:lpstr>
      <vt:lpstr>Supply of labor III</vt:lpstr>
      <vt:lpstr>Income and price effects of a wage increase I</vt:lpstr>
      <vt:lpstr>Income and price effects of a wage increase II</vt:lpstr>
      <vt:lpstr>Reaching equilibrium</vt:lpstr>
      <vt:lpstr>Determinants of labor demand and supply I</vt:lpstr>
      <vt:lpstr>Determinants of labor demand and supply II</vt:lpstr>
      <vt:lpstr>Shifts in labor supply and demand I</vt:lpstr>
      <vt:lpstr>Shifts in labor supply and demand II</vt:lpstr>
      <vt:lpstr>Should the United States be a country of immigrants?</vt:lpstr>
      <vt:lpstr>What’s missing? Human capital</vt:lpstr>
      <vt:lpstr>Interconnected labor markets</vt:lpstr>
      <vt:lpstr>Active Learning: Equalizing labor markets</vt:lpstr>
      <vt:lpstr>Active Learning Solution I</vt:lpstr>
      <vt:lpstr>Land and capital</vt:lpstr>
      <vt:lpstr>Economic rent in rental markets for land and capital</vt:lpstr>
      <vt:lpstr>The factor distribution of income</vt:lpstr>
      <vt:lpstr>Work, wages, and social value</vt:lpstr>
      <vt:lpstr>Minimum wages and efficiency wages</vt:lpstr>
      <vt:lpstr>Company towns, unions, and labor laws</vt:lpstr>
      <vt:lpstr>Have noncompete clauses gone too far?</vt:lpstr>
      <vt:lpstr>Major labor laws of the twentieth century</vt:lpstr>
      <vt:lpstr>Changing demographics</vt:lpstr>
      <vt:lpstr>Changing demographics</vt:lpstr>
      <vt:lpstr>Population policy and the wealth of nations</vt:lpstr>
      <vt:lpstr>Summary I</vt:lpstr>
      <vt:lpstr>Summary II</vt:lpstr>
      <vt:lpstr>Summary III</vt:lpstr>
    </vt:vector>
  </TitlesOfParts>
  <Company>The McGraw-Hill Companies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Alyssa Lincoln</dc:creator>
  <cp:lastModifiedBy>Higgason, Jackie</cp:lastModifiedBy>
  <cp:revision>80</cp:revision>
  <dcterms:created xsi:type="dcterms:W3CDTF">2013-06-24T17:41:55Z</dcterms:created>
  <dcterms:modified xsi:type="dcterms:W3CDTF">2020-04-14T03:36:47Z</dcterms:modified>
</cp:coreProperties>
</file>