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57" r:id="rId3"/>
    <p:sldId id="258" r:id="rId4"/>
    <p:sldId id="260" r:id="rId5"/>
    <p:sldId id="261" r:id="rId6"/>
    <p:sldId id="296" r:id="rId7"/>
    <p:sldId id="264" r:id="rId8"/>
    <p:sldId id="265" r:id="rId9"/>
    <p:sldId id="266" r:id="rId10"/>
    <p:sldId id="297" r:id="rId11"/>
    <p:sldId id="268" r:id="rId12"/>
    <p:sldId id="270" r:id="rId13"/>
    <p:sldId id="293" r:id="rId14"/>
    <p:sldId id="271" r:id="rId15"/>
    <p:sldId id="299" r:id="rId16"/>
    <p:sldId id="301" r:id="rId17"/>
    <p:sldId id="272" r:id="rId18"/>
    <p:sldId id="273" r:id="rId19"/>
    <p:sldId id="302" r:id="rId20"/>
    <p:sldId id="274" r:id="rId21"/>
    <p:sldId id="294" r:id="rId22"/>
    <p:sldId id="275" r:id="rId23"/>
    <p:sldId id="303" r:id="rId24"/>
    <p:sldId id="276" r:id="rId25"/>
    <p:sldId id="277" r:id="rId26"/>
    <p:sldId id="304" r:id="rId27"/>
    <p:sldId id="298" r:id="rId28"/>
    <p:sldId id="278" r:id="rId29"/>
    <p:sldId id="279" r:id="rId30"/>
    <p:sldId id="280" r:id="rId31"/>
    <p:sldId id="305" r:id="rId32"/>
    <p:sldId id="281" r:id="rId33"/>
    <p:sldId id="282" r:id="rId34"/>
    <p:sldId id="285" r:id="rId35"/>
    <p:sldId id="289" r:id="rId36"/>
    <p:sldId id="290"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W" initials="AW"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0505"/>
    <a:srgbClr val="E46C0A"/>
    <a:srgbClr val="558ED5"/>
    <a:srgbClr val="580C0E"/>
    <a:srgbClr val="2F1444"/>
    <a:srgbClr val="8EB4E3"/>
    <a:srgbClr val="E09560"/>
    <a:srgbClr val="ECB88C"/>
    <a:srgbClr val="DAF0FD"/>
    <a:srgbClr val="F1F9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277" autoAdjust="0"/>
    <p:restoredTop sz="90364" autoAdjust="0"/>
  </p:normalViewPr>
  <p:slideViewPr>
    <p:cSldViewPr>
      <p:cViewPr varScale="1">
        <p:scale>
          <a:sx n="65" d="100"/>
          <a:sy n="65" d="100"/>
        </p:scale>
        <p:origin x="1344" y="48"/>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4039DE-59C7-4469-8720-AB7CBA9DC929}" type="datetimeFigureOut">
              <a:rPr lang="en-US" smtClean="0"/>
              <a:t>4/13/2020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0802CB-EDD9-49AC-889B-1812BF6C7873}" type="slidenum">
              <a:rPr lang="en-US" smtClean="0"/>
              <a:t>‹#›</a:t>
            </a:fld>
            <a:endParaRPr lang="en-US" dirty="0"/>
          </a:p>
        </p:txBody>
      </p:sp>
    </p:spTree>
    <p:extLst>
      <p:ext uri="{BB962C8B-B14F-4D97-AF65-F5344CB8AC3E}">
        <p14:creationId xmlns:p14="http://schemas.microsoft.com/office/powerpoint/2010/main" val="4121650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Instructors: Some markets are defined</a:t>
            </a:r>
            <a:r>
              <a:rPr lang="en-US" baseline="0" dirty="0"/>
              <a:t> by only a handful of firms. These firms have tremendous market power. For example, Universal Music Group, Sony Music Group, Warner Music Group, and EMI Group each control between 10 to 30 percent of the music market. This chapter defines the characteristics of these markets, explains why these markets exist, and considers why entry barriers into these markets may exist.</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a:t>
            </a:fld>
            <a:endParaRPr lang="en-US" dirty="0"/>
          </a:p>
        </p:txBody>
      </p:sp>
    </p:spTree>
    <p:extLst>
      <p:ext uri="{BB962C8B-B14F-4D97-AF65-F5344CB8AC3E}">
        <p14:creationId xmlns:p14="http://schemas.microsoft.com/office/powerpoint/2010/main" val="2117893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12</a:t>
            </a:fld>
            <a:endParaRPr lang="en-US" dirty="0"/>
          </a:p>
        </p:txBody>
      </p:sp>
    </p:spTree>
    <p:extLst>
      <p:ext uri="{BB962C8B-B14F-4D97-AF65-F5344CB8AC3E}">
        <p14:creationId xmlns:p14="http://schemas.microsoft.com/office/powerpoint/2010/main" val="31332804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This explains why record labels are constantly on the lookout for new talent;</a:t>
            </a:r>
            <a:r>
              <a:rPr lang="en-US" sz="1200" b="0" i="0" u="none" strike="noStrike" kern="1200" baseline="0" dirty="0">
                <a:solidFill>
                  <a:schemeClr val="tx1"/>
                </a:solidFill>
                <a:latin typeface="+mn-lt"/>
                <a:ea typeface="+mn-ea"/>
                <a:cs typeface="+mn-cs"/>
                <a:sym typeface="Wingdings" pitchFamily="2" charset="2"/>
              </a:rPr>
              <a:t> </a:t>
            </a:r>
            <a:r>
              <a:rPr lang="en-US" sz="1200" b="0" i="0" u="none" strike="noStrike" kern="1200" baseline="0" dirty="0">
                <a:solidFill>
                  <a:schemeClr val="tx1"/>
                </a:solidFill>
                <a:latin typeface="+mn-lt"/>
                <a:ea typeface="+mn-ea"/>
                <a:cs typeface="+mn-cs"/>
              </a:rPr>
              <a:t>economists usually believe that competition encourages innovation.</a:t>
            </a:r>
            <a:endParaRPr lang="en-US" dirty="0"/>
          </a:p>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13</a:t>
            </a:fld>
            <a:endParaRPr lang="en-US" dirty="0"/>
          </a:p>
        </p:txBody>
      </p:sp>
    </p:spTree>
    <p:extLst>
      <p:ext uri="{BB962C8B-B14F-4D97-AF65-F5344CB8AC3E}">
        <p14:creationId xmlns:p14="http://schemas.microsoft.com/office/powerpoint/2010/main" val="21802433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Most governments are not too concerned with the welfare loss from monopolistic competition. Even if the government could do something about it, it’s not obvious whether consumers would appreciate having lower prices if it’s at the expense of being able to choose from a variety of products.</a:t>
            </a:r>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14</a:t>
            </a:fld>
            <a:endParaRPr lang="en-US" dirty="0"/>
          </a:p>
        </p:txBody>
      </p:sp>
    </p:spTree>
    <p:extLst>
      <p:ext uri="{BB962C8B-B14F-4D97-AF65-F5344CB8AC3E}">
        <p14:creationId xmlns:p14="http://schemas.microsoft.com/office/powerpoint/2010/main" val="5005003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15</a:t>
            </a:fld>
            <a:endParaRPr lang="en-US" dirty="0"/>
          </a:p>
        </p:txBody>
      </p:sp>
    </p:spTree>
    <p:extLst>
      <p:ext uri="{BB962C8B-B14F-4D97-AF65-F5344CB8AC3E}">
        <p14:creationId xmlns:p14="http://schemas.microsoft.com/office/powerpoint/2010/main" val="40771609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16</a:t>
            </a:fld>
            <a:endParaRPr lang="en-US" dirty="0"/>
          </a:p>
        </p:txBody>
      </p:sp>
    </p:spTree>
    <p:extLst>
      <p:ext uri="{BB962C8B-B14F-4D97-AF65-F5344CB8AC3E}">
        <p14:creationId xmlns:p14="http://schemas.microsoft.com/office/powerpoint/2010/main" val="29376576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Branding and reputation is an important issue</a:t>
            </a:r>
            <a:r>
              <a:rPr lang="en-US" baseline="0" dirty="0"/>
              <a:t> for monopolistically competitive firms. </a:t>
            </a:r>
            <a:r>
              <a:rPr lang="en-US" sz="1200" b="0" i="0" u="none" strike="noStrike" kern="1200" baseline="0" dirty="0">
                <a:solidFill>
                  <a:schemeClr val="tx1"/>
                </a:solidFill>
                <a:latin typeface="+mn-lt"/>
                <a:ea typeface="+mn-ea"/>
                <a:cs typeface="+mn-cs"/>
              </a:rPr>
              <a:t>In 2009, two kitchen staff employees of Domino’s Pizza uploaded videos to YouTube showing themselves contaminating Domino’s food in various ways before allegedly serving the food to customers. Although the employees were punished and the video taken down, the damage to the Domino’s brand had been done. Branding also affects prices. Brand-name pharmaceuticals often command much higher prices than their generic counterparts, despite the fact that the two are made with identical active ingredients and have the same medical effect.</a:t>
            </a:r>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17</a:t>
            </a:fld>
            <a:endParaRPr lang="en-US" dirty="0"/>
          </a:p>
        </p:txBody>
      </p:sp>
    </p:spTree>
    <p:extLst>
      <p:ext uri="{BB962C8B-B14F-4D97-AF65-F5344CB8AC3E}">
        <p14:creationId xmlns:p14="http://schemas.microsoft.com/office/powerpoint/2010/main" val="2051826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18</a:t>
            </a:fld>
            <a:endParaRPr lang="en-US" dirty="0"/>
          </a:p>
        </p:txBody>
      </p:sp>
    </p:spTree>
    <p:extLst>
      <p:ext uri="{BB962C8B-B14F-4D97-AF65-F5344CB8AC3E}">
        <p14:creationId xmlns:p14="http://schemas.microsoft.com/office/powerpoint/2010/main" val="160703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19</a:t>
            </a:fld>
            <a:endParaRPr lang="en-US" dirty="0"/>
          </a:p>
        </p:txBody>
      </p:sp>
    </p:spTree>
    <p:extLst>
      <p:ext uri="{BB962C8B-B14F-4D97-AF65-F5344CB8AC3E}">
        <p14:creationId xmlns:p14="http://schemas.microsoft.com/office/powerpoint/2010/main" val="41303378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21</a:t>
            </a:fld>
            <a:endParaRPr lang="en-US" dirty="0"/>
          </a:p>
        </p:txBody>
      </p:sp>
    </p:spTree>
    <p:extLst>
      <p:ext uri="{BB962C8B-B14F-4D97-AF65-F5344CB8AC3E}">
        <p14:creationId xmlns:p14="http://schemas.microsoft.com/office/powerpoint/2010/main" val="20925035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Even though MC = 0, there are still fixed</a:t>
            </a:r>
            <a:r>
              <a:rPr lang="en-US" baseline="0" dirty="0"/>
              <a:t> costs. Thus, the price of $0 in the perfectly competitive case is an oversimplification.</a:t>
            </a:r>
            <a:endParaRPr lang="en-US" dirty="0"/>
          </a:p>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22</a:t>
            </a:fld>
            <a:endParaRPr lang="en-US" dirty="0"/>
          </a:p>
        </p:txBody>
      </p:sp>
    </p:spTree>
    <p:extLst>
      <p:ext uri="{BB962C8B-B14F-4D97-AF65-F5344CB8AC3E}">
        <p14:creationId xmlns:p14="http://schemas.microsoft.com/office/powerpoint/2010/main" val="15901430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effectLst/>
                <a:latin typeface="+mn-lt"/>
                <a:ea typeface="+mn-ea"/>
                <a:cs typeface="+mn-cs"/>
              </a:rPr>
              <a:t>While much of the music industry is standardized (such as recording booths, ripping software, distribution, and product advertising), the music product itself is non-standardized, as each artist (and song) is unique.</a:t>
            </a:r>
          </a:p>
          <a:p>
            <a:endParaRPr lang="en-US" sz="1200" b="0" i="0" u="none" strike="noStrike"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The music market is an oligopoly market.</a:t>
            </a:r>
          </a:p>
        </p:txBody>
      </p:sp>
      <p:sp>
        <p:nvSpPr>
          <p:cNvPr id="4" name="Slide Number Placeholder 3"/>
          <p:cNvSpPr>
            <a:spLocks noGrp="1"/>
          </p:cNvSpPr>
          <p:nvPr>
            <p:ph type="sldNum" sz="quarter" idx="10"/>
          </p:nvPr>
        </p:nvSpPr>
        <p:spPr/>
        <p:txBody>
          <a:bodyPr/>
          <a:lstStyle/>
          <a:p>
            <a:fld id="{459B4CBF-F1B4-4533-8DD5-69BE671403BF}" type="slidenum">
              <a:rPr lang="en-US" smtClean="0"/>
              <a:t>3</a:t>
            </a:fld>
            <a:endParaRPr lang="en-US" dirty="0"/>
          </a:p>
        </p:txBody>
      </p:sp>
    </p:spTree>
    <p:extLst>
      <p:ext uri="{BB962C8B-B14F-4D97-AF65-F5344CB8AC3E}">
        <p14:creationId xmlns:p14="http://schemas.microsoft.com/office/powerpoint/2010/main" val="27945136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An oligopolist’s production decision affects not only its own profits, but those of other firms as well. When an individual reaps all benefits and all costs of a decision, he will rationally make an optimal choice. But when a decision imposes costs or benefits on others, an individual’s rational choice will not necessarily be optimal for the group. In the case of oligopoly, other firms have to bear the costs of one firm’s rational decision to increase output.</a:t>
            </a:r>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25</a:t>
            </a:fld>
            <a:endParaRPr lang="en-US" dirty="0"/>
          </a:p>
        </p:txBody>
      </p:sp>
    </p:spTree>
    <p:extLst>
      <p:ext uri="{BB962C8B-B14F-4D97-AF65-F5344CB8AC3E}">
        <p14:creationId xmlns:p14="http://schemas.microsoft.com/office/powerpoint/2010/main" val="17911534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70M/3 = 23.3M</a:t>
            </a:r>
          </a:p>
        </p:txBody>
      </p:sp>
      <p:sp>
        <p:nvSpPr>
          <p:cNvPr id="4" name="Slide Number Placeholder 3"/>
          <p:cNvSpPr>
            <a:spLocks noGrp="1"/>
          </p:cNvSpPr>
          <p:nvPr>
            <p:ph type="sldNum" sz="quarter" idx="10"/>
          </p:nvPr>
        </p:nvSpPr>
        <p:spPr/>
        <p:txBody>
          <a:bodyPr/>
          <a:lstStyle/>
          <a:p>
            <a:fld id="{DE039F57-2E1C-4FC2-AABC-E2D3D29B83B2}" type="slidenum">
              <a:rPr lang="en-US" smtClean="0"/>
              <a:t>26</a:t>
            </a:fld>
            <a:endParaRPr lang="en-US" dirty="0"/>
          </a:p>
        </p:txBody>
      </p:sp>
    </p:spTree>
    <p:extLst>
      <p:ext uri="{BB962C8B-B14F-4D97-AF65-F5344CB8AC3E}">
        <p14:creationId xmlns:p14="http://schemas.microsoft.com/office/powerpoint/2010/main" val="419659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27</a:t>
            </a:fld>
            <a:endParaRPr lang="en-US" dirty="0"/>
          </a:p>
        </p:txBody>
      </p:sp>
    </p:spTree>
    <p:extLst>
      <p:ext uri="{BB962C8B-B14F-4D97-AF65-F5344CB8AC3E}">
        <p14:creationId xmlns:p14="http://schemas.microsoft.com/office/powerpoint/2010/main" val="15901430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Competing leads</a:t>
            </a:r>
            <a:r>
              <a:rPr lang="en-US" baseline="0" dirty="0"/>
              <a:t> to a more competitive market equilibrium, with lower price and higher quantity. Colluding leads to a more monopolistic market equilibrium, with higher price and lower quantity.</a:t>
            </a:r>
          </a:p>
        </p:txBody>
      </p:sp>
      <p:sp>
        <p:nvSpPr>
          <p:cNvPr id="4" name="Slide Number Placeholder 3"/>
          <p:cNvSpPr>
            <a:spLocks noGrp="1"/>
          </p:cNvSpPr>
          <p:nvPr>
            <p:ph type="sldNum" sz="quarter" idx="10"/>
          </p:nvPr>
        </p:nvSpPr>
        <p:spPr/>
        <p:txBody>
          <a:bodyPr/>
          <a:lstStyle/>
          <a:p>
            <a:fld id="{870802CB-EDD9-49AC-889B-1812BF6C7873}" type="slidenum">
              <a:rPr lang="en-US" smtClean="0"/>
              <a:t>28</a:t>
            </a:fld>
            <a:endParaRPr lang="en-US" dirty="0"/>
          </a:p>
        </p:txBody>
      </p:sp>
    </p:spTree>
    <p:extLst>
      <p:ext uri="{BB962C8B-B14F-4D97-AF65-F5344CB8AC3E}">
        <p14:creationId xmlns:p14="http://schemas.microsoft.com/office/powerpoint/2010/main" val="36370305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30</a:t>
            </a:fld>
            <a:endParaRPr lang="en-US" dirty="0"/>
          </a:p>
        </p:txBody>
      </p:sp>
    </p:spTree>
    <p:extLst>
      <p:ext uri="{BB962C8B-B14F-4D97-AF65-F5344CB8AC3E}">
        <p14:creationId xmlns:p14="http://schemas.microsoft.com/office/powerpoint/2010/main" val="33229771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well-known cartel is OPEC. Member countries agree to limit the amount of petroleum they produce in order to manipulate the market price and maximize their profits. Interest in future profits dissuades any individual country from chasing short-term profits by producing more oil in any given year. No international court has the power to force OPEC to stop colluding in the global oil market.</a:t>
            </a:r>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31</a:t>
            </a:fld>
            <a:endParaRPr lang="en-US" dirty="0"/>
          </a:p>
        </p:txBody>
      </p:sp>
    </p:spTree>
    <p:extLst>
      <p:ext uri="{BB962C8B-B14F-4D97-AF65-F5344CB8AC3E}">
        <p14:creationId xmlns:p14="http://schemas.microsoft.com/office/powerpoint/2010/main" val="26851244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32</a:t>
            </a:fld>
            <a:endParaRPr lang="en-US" dirty="0"/>
          </a:p>
        </p:txBody>
      </p:sp>
    </p:spTree>
    <p:extLst>
      <p:ext uri="{BB962C8B-B14F-4D97-AF65-F5344CB8AC3E}">
        <p14:creationId xmlns:p14="http://schemas.microsoft.com/office/powerpoint/2010/main" val="23684328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Monopoly markets </a:t>
            </a:r>
            <a:r>
              <a:rPr lang="en-US" sz="1200" b="0" i="0" u="none" strike="noStrike" kern="1200" baseline="0" dirty="0">
                <a:solidFill>
                  <a:schemeClr val="tx1"/>
                </a:solidFill>
                <a:latin typeface="+mn-lt"/>
                <a:ea typeface="+mn-ea"/>
                <a:cs typeface="+mn-cs"/>
                <a:sym typeface="Wingdings" pitchFamily="2" charset="2"/>
              </a:rPr>
              <a:t>create deadweight loss. </a:t>
            </a:r>
            <a:r>
              <a:rPr lang="en-US" sz="1200" b="0" i="0" u="none" strike="noStrike" kern="1200" baseline="0" dirty="0">
                <a:solidFill>
                  <a:schemeClr val="tx1"/>
                </a:solidFill>
                <a:latin typeface="+mn-lt"/>
                <a:ea typeface="+mn-ea"/>
                <a:cs typeface="+mn-cs"/>
              </a:rPr>
              <a:t>Market outcomes in competitive oligopoly markets are between monopoly and perfect competition markets; deadweight still exists, but it is lower than under monopoly. However, note that under collusion, deadweight loss is the same as monopoly.</a:t>
            </a:r>
            <a:endParaRPr lang="en-US" dirty="0"/>
          </a:p>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33</a:t>
            </a:fld>
            <a:endParaRPr lang="en-US" dirty="0"/>
          </a:p>
        </p:txBody>
      </p:sp>
    </p:spTree>
    <p:extLst>
      <p:ext uri="{BB962C8B-B14F-4D97-AF65-F5344CB8AC3E}">
        <p14:creationId xmlns:p14="http://schemas.microsoft.com/office/powerpoint/2010/main" val="33036055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35</a:t>
            </a:fld>
            <a:endParaRPr lang="en-US" dirty="0"/>
          </a:p>
        </p:txBody>
      </p:sp>
    </p:spTree>
    <p:extLst>
      <p:ext uri="{BB962C8B-B14F-4D97-AF65-F5344CB8AC3E}">
        <p14:creationId xmlns:p14="http://schemas.microsoft.com/office/powerpoint/2010/main" val="41307885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Examples of oligopolies include</a:t>
            </a:r>
            <a:r>
              <a:rPr lang="en-US" baseline="0" dirty="0"/>
              <a:t> wireless network providers (AT&amp;T, Verizon, T-Mobile, and Sprint) and fast-food burger joints (McDonald’s, Burger King, Wendy’s). There is no interaction in perfectly competitive markets, as each firm can produce as much (or as little) as they would like, affecting the market price or quantity. There is also no interaction in monopoly markets, as there are no other firms. Students should be reminded that perfectly competitive markets have no barriers to entry and monopoly markets have complete barriers to entry.</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4</a:t>
            </a:fld>
            <a:endParaRPr lang="en-US" dirty="0"/>
          </a:p>
        </p:txBody>
      </p:sp>
    </p:spTree>
    <p:extLst>
      <p:ext uri="{BB962C8B-B14F-4D97-AF65-F5344CB8AC3E}">
        <p14:creationId xmlns:p14="http://schemas.microsoft.com/office/powerpoint/2010/main" val="41423695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perfect competition, consumers are indifferent between the products of competing firms. In a monopoly market, the product has no close substitutes. Between these two extremes are markets in which products have substitutes that are close but not perfect. Consumers might be willing to pay a bit extra, but if the price differential is too large, they will choose a substitute product instead. For example, the most </a:t>
            </a:r>
            <a:r>
              <a:rPr lang="en-US" dirty="0"/>
              <a:t>enthusiastic Elvis fans</a:t>
            </a:r>
            <a:r>
              <a:rPr lang="en-US" baseline="0" dirty="0"/>
              <a:t> will deem that </a:t>
            </a:r>
            <a:r>
              <a:rPr lang="en-US" dirty="0"/>
              <a:t>Elvis’s records are less interchangeable with those of other artists, so Sun could charge </a:t>
            </a:r>
            <a:r>
              <a:rPr lang="en-US" u="none" dirty="0"/>
              <a:t>higher prices </a:t>
            </a:r>
            <a:r>
              <a:rPr lang="en-US" dirty="0"/>
              <a:t>without fear of losing sales. But less</a:t>
            </a:r>
            <a:r>
              <a:rPr lang="en-US" baseline="0" dirty="0"/>
              <a:t> enthusiastic fans might buy a Johnny Cash record instead.</a:t>
            </a:r>
            <a:r>
              <a:rPr lang="en-US" sz="1200" b="0" i="0" u="none" strike="noStrike" kern="1200" baseline="0" dirty="0">
                <a:solidFill>
                  <a:schemeClr val="tx1"/>
                </a:solidFill>
                <a:latin typeface="+mn-lt"/>
                <a:ea typeface="+mn-ea"/>
                <a:cs typeface="+mn-cs"/>
              </a:rPr>
              <a:t> </a:t>
            </a:r>
            <a:r>
              <a:rPr lang="en-US" dirty="0"/>
              <a:t>Even when a firm’s product is not really very different from other products on the market, it may be possible to </a:t>
            </a:r>
            <a:r>
              <a:rPr lang="en-US" i="1" dirty="0"/>
              <a:t>convince</a:t>
            </a:r>
            <a:r>
              <a:rPr lang="en-US" dirty="0"/>
              <a:t> customers that the product is different, and thereby persuade them to pay more for a particular brand.</a:t>
            </a:r>
          </a:p>
        </p:txBody>
      </p:sp>
      <p:sp>
        <p:nvSpPr>
          <p:cNvPr id="4" name="Slide Number Placeholder 3"/>
          <p:cNvSpPr>
            <a:spLocks noGrp="1"/>
          </p:cNvSpPr>
          <p:nvPr>
            <p:ph type="sldNum" sz="quarter" idx="10"/>
          </p:nvPr>
        </p:nvSpPr>
        <p:spPr/>
        <p:txBody>
          <a:bodyPr/>
          <a:lstStyle/>
          <a:p>
            <a:fld id="{DE039F57-2E1C-4FC2-AABC-E2D3D29B83B2}" type="slidenum">
              <a:rPr lang="en-US" smtClean="0"/>
              <a:t>5</a:t>
            </a:fld>
            <a:endParaRPr lang="en-US" dirty="0"/>
          </a:p>
        </p:txBody>
      </p:sp>
    </p:spTree>
    <p:extLst>
      <p:ext uri="{BB962C8B-B14F-4D97-AF65-F5344CB8AC3E}">
        <p14:creationId xmlns:p14="http://schemas.microsoft.com/office/powerpoint/2010/main" val="27874767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less differentiated the products are, the closer each firm’s demand curve is to the horizontal curve faced by perfectly competitive firms. A monopolistically competitive firm can earn positive economic profits in the short run. To do so, it must behave just like a monopolist—by producing at the point where marginal revenue equals marginal cost.</a:t>
            </a:r>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6</a:t>
            </a:fld>
            <a:endParaRPr lang="en-US" dirty="0"/>
          </a:p>
        </p:txBody>
      </p:sp>
    </p:spTree>
    <p:extLst>
      <p:ext uri="{BB962C8B-B14F-4D97-AF65-F5344CB8AC3E}">
        <p14:creationId xmlns:p14="http://schemas.microsoft.com/office/powerpoint/2010/main" val="29730095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less differentiated the products are, the closer each firm’s demand curve is to the horizontal curve faced by perfectly competitive firms. A monopolistically competitive firm can earn positive economic profits in the short run. To do so, it must behave just like a monopolist—by producing at the point where marginal revenue equals marginal cost.</a:t>
            </a:r>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7</a:t>
            </a:fld>
            <a:endParaRPr lang="en-US" dirty="0"/>
          </a:p>
        </p:txBody>
      </p:sp>
    </p:spTree>
    <p:extLst>
      <p:ext uri="{BB962C8B-B14F-4D97-AF65-F5344CB8AC3E}">
        <p14:creationId xmlns:p14="http://schemas.microsoft.com/office/powerpoint/2010/main" val="29730095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8</a:t>
            </a:fld>
            <a:endParaRPr lang="en-US" dirty="0"/>
          </a:p>
        </p:txBody>
      </p:sp>
    </p:spTree>
    <p:extLst>
      <p:ext uri="{BB962C8B-B14F-4D97-AF65-F5344CB8AC3E}">
        <p14:creationId xmlns:p14="http://schemas.microsoft.com/office/powerpoint/2010/main" val="29730095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9</a:t>
            </a:fld>
            <a:endParaRPr lang="en-US" dirty="0"/>
          </a:p>
        </p:txBody>
      </p:sp>
    </p:spTree>
    <p:extLst>
      <p:ext uri="{BB962C8B-B14F-4D97-AF65-F5344CB8AC3E}">
        <p14:creationId xmlns:p14="http://schemas.microsoft.com/office/powerpoint/2010/main" val="29730095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11</a:t>
            </a:fld>
            <a:endParaRPr lang="en-US" dirty="0"/>
          </a:p>
        </p:txBody>
      </p:sp>
    </p:spTree>
    <p:extLst>
      <p:ext uri="{BB962C8B-B14F-4D97-AF65-F5344CB8AC3E}">
        <p14:creationId xmlns:p14="http://schemas.microsoft.com/office/powerpoint/2010/main" val="24701052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1" name="Title 10"/>
          <p:cNvSpPr>
            <a:spLocks noGrp="1"/>
          </p:cNvSpPr>
          <p:nvPr>
            <p:ph type="title"/>
          </p:nvPr>
        </p:nvSpPr>
        <p:spPr>
          <a:xfrm>
            <a:off x="-8626" y="152400"/>
            <a:ext cx="9144000" cy="1143000"/>
          </a:xfrm>
          <a:prstGeom prst="rect">
            <a:avLst/>
          </a:prstGeom>
        </p:spPr>
        <p:txBody>
          <a:bodyPr/>
          <a:lstStyle>
            <a:lvl1pPr>
              <a:defRPr sz="6000">
                <a:latin typeface="Calibri Light" pitchFamily="34" charset="0"/>
              </a:defRPr>
            </a:lvl1pPr>
          </a:lstStyle>
          <a:p>
            <a:endParaRPr lang="en-US" dirty="0"/>
          </a:p>
        </p:txBody>
      </p:sp>
      <p:sp>
        <p:nvSpPr>
          <p:cNvPr id="16" name="Text Placeholder 15"/>
          <p:cNvSpPr>
            <a:spLocks noGrp="1"/>
          </p:cNvSpPr>
          <p:nvPr>
            <p:ph type="body" sz="quarter" idx="10" hasCustomPrompt="1"/>
          </p:nvPr>
        </p:nvSpPr>
        <p:spPr>
          <a:xfrm>
            <a:off x="-8626" y="4800600"/>
            <a:ext cx="9144000" cy="762000"/>
          </a:xfrm>
        </p:spPr>
        <p:txBody>
          <a:bodyPr anchor="ctr" anchorCtr="1">
            <a:normAutofit/>
          </a:bodyPr>
          <a:lstStyle>
            <a:lvl1pPr marL="0" indent="0" algn="ctr">
              <a:buNone/>
              <a:defRPr sz="4000"/>
            </a:lvl1pPr>
          </a:lstStyle>
          <a:p>
            <a:pPr lvl="0"/>
            <a:r>
              <a:rPr lang="en-US" dirty="0"/>
              <a:t>Click to add text</a:t>
            </a:r>
          </a:p>
        </p:txBody>
      </p:sp>
      <p:pic>
        <p:nvPicPr>
          <p:cNvPr id="6" name="Picture 5">
            <a:extLst>
              <a:ext uri="{FF2B5EF4-FFF2-40B4-BE49-F238E27FC236}">
                <a16:creationId xmlns:a16="http://schemas.microsoft.com/office/drawing/2014/main" id="{5B0EC31C-8E10-4BB5-BE22-D3B94064D2C4}"/>
              </a:ext>
            </a:extLst>
          </p:cNvPr>
          <p:cNvPicPr>
            <a:picLocks noChangeAspect="1"/>
          </p:cNvPicPr>
          <p:nvPr userDrawn="1"/>
        </p:nvPicPr>
        <p:blipFill>
          <a:blip r:embed="rId2"/>
          <a:stretch>
            <a:fillRect/>
          </a:stretch>
        </p:blipFill>
        <p:spPr>
          <a:xfrm>
            <a:off x="3077474" y="1377381"/>
            <a:ext cx="2971800" cy="3341238"/>
          </a:xfrm>
          <a:prstGeom prst="rect">
            <a:avLst/>
          </a:prstGeom>
        </p:spPr>
      </p:pic>
    </p:spTree>
    <p:extLst>
      <p:ext uri="{BB962C8B-B14F-4D97-AF65-F5344CB8AC3E}">
        <p14:creationId xmlns:p14="http://schemas.microsoft.com/office/powerpoint/2010/main" val="738205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792162"/>
          </a:xfrm>
        </p:spPr>
        <p:txBody>
          <a:bodyPr/>
          <a:lstStyle>
            <a:lvl1pPr>
              <a:defRPr sz="4000" b="0" baseline="0">
                <a:solidFill>
                  <a:schemeClr val="accent1">
                    <a:lumMod val="75000"/>
                  </a:schemeClr>
                </a:solidFill>
                <a:latin typeface="+mn-lt"/>
              </a:defRPr>
            </a:lvl1pPr>
          </a:lstStyle>
          <a:p>
            <a:r>
              <a:rPr lang="en-US" dirty="0"/>
              <a:t>Slide title</a:t>
            </a:r>
          </a:p>
        </p:txBody>
      </p:sp>
      <p:sp>
        <p:nvSpPr>
          <p:cNvPr id="3" name="Content Placeholder 2"/>
          <p:cNvSpPr>
            <a:spLocks noGrp="1"/>
          </p:cNvSpPr>
          <p:nvPr>
            <p:ph idx="1"/>
          </p:nvPr>
        </p:nvSpPr>
        <p:spPr>
          <a:xfrm>
            <a:off x="457200" y="1219199"/>
            <a:ext cx="8229600" cy="5102352"/>
          </a:xfr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15-</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36085166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Rectangle 6"/>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latin typeface="+mn-lt"/>
              </a:defRPr>
            </a:lvl1pPr>
          </a:lstStyle>
          <a:p>
            <a:r>
              <a:rPr lang="en-US" dirty="0"/>
              <a:t>Click to edit Master title style</a:t>
            </a:r>
          </a:p>
        </p:txBody>
      </p:sp>
      <p:sp>
        <p:nvSpPr>
          <p:cNvPr id="5"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15-</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22876850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3E25ED92-D700-4A31-BA03-A4A1C85FD4D1}" type="datetimeFigureOut">
              <a:rPr lang="en-US" smtClean="0"/>
              <a:t>4/13/2020</a:t>
            </a:fld>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5D07E34A-7B3F-48AD-A0FA-15C236114AF4}" type="slidenum">
              <a:rPr lang="en-US" smtClean="0"/>
              <a:t>‹#›</a:t>
            </a:fld>
            <a:endParaRPr lang="en-US" dirty="0"/>
          </a:p>
        </p:txBody>
      </p:sp>
    </p:spTree>
    <p:extLst>
      <p:ext uri="{BB962C8B-B14F-4D97-AF65-F5344CB8AC3E}">
        <p14:creationId xmlns:p14="http://schemas.microsoft.com/office/powerpoint/2010/main" val="17068736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E5A21075-C774-4778-B96C-DA1FCAB98763}" type="datetimeFigureOut">
              <a:rPr lang="en-US" smtClean="0"/>
              <a:t>4/13/2020</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E21DB8A5-98F3-41B0-B07F-80E7DD5AC835}" type="slidenum">
              <a:rPr lang="en-US" smtClean="0"/>
              <a:t>‹#›</a:t>
            </a:fld>
            <a:endParaRPr lang="en-US" dirty="0"/>
          </a:p>
        </p:txBody>
      </p:sp>
    </p:spTree>
    <p:extLst>
      <p:ext uri="{BB962C8B-B14F-4D97-AF65-F5344CB8AC3E}">
        <p14:creationId xmlns:p14="http://schemas.microsoft.com/office/powerpoint/2010/main" val="176261278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79216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219200"/>
            <a:ext cx="8229600" cy="4906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userDrawn="1"/>
        </p:nvSpPr>
        <p:spPr>
          <a:xfrm>
            <a:off x="457200" y="6400800"/>
            <a:ext cx="830580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©2021 McGraw Hill. All rights reserved. Authorized only for instructor use in the classroom. No reproduction or further distribution permitted without the prior written consent of McGraw Hill.</a:t>
            </a:r>
            <a:endParaRPr lang="en-US" sz="1200" dirty="0">
              <a:solidFill>
                <a:schemeClr val="tx1">
                  <a:lumMod val="75000"/>
                  <a:lumOff val="25000"/>
                </a:schemeClr>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lumMod val="75000"/>
                  <a:lumOff val="25000"/>
                </a:schemeClr>
              </a:solidFill>
            </a:endParaRPr>
          </a:p>
        </p:txBody>
      </p:sp>
    </p:spTree>
    <p:extLst>
      <p:ext uri="{BB962C8B-B14F-4D97-AF65-F5344CB8AC3E}">
        <p14:creationId xmlns:p14="http://schemas.microsoft.com/office/powerpoint/2010/main" val="1902327073"/>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3" r:id="rId4"/>
    <p:sldLayoutId id="2147483654" r:id="rId5"/>
  </p:sldLayoutIdLst>
  <p:txStyles>
    <p:titleStyle>
      <a:lvl1pPr algn="ctr" defTabSz="914400" rtl="0" eaLnBrk="1" latinLnBrk="0" hangingPunct="1">
        <a:spcBef>
          <a:spcPct val="0"/>
        </a:spcBef>
        <a:buNone/>
        <a:defRPr sz="4400" kern="1200">
          <a:solidFill>
            <a:schemeClr val="tx1"/>
          </a:solidFill>
          <a:latin typeface="Calibri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5.e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Chapter 15</a:t>
            </a:r>
          </a:p>
        </p:txBody>
      </p:sp>
      <p:sp>
        <p:nvSpPr>
          <p:cNvPr id="3" name="Subtitle 2"/>
          <p:cNvSpPr>
            <a:spLocks noGrp="1"/>
          </p:cNvSpPr>
          <p:nvPr>
            <p:ph type="body" sz="quarter" idx="10"/>
          </p:nvPr>
        </p:nvSpPr>
        <p:spPr>
          <a:xfrm>
            <a:off x="-8626" y="4953000"/>
            <a:ext cx="9144000" cy="762000"/>
          </a:xfrm>
        </p:spPr>
        <p:txBody>
          <a:bodyPr>
            <a:noAutofit/>
          </a:bodyPr>
          <a:lstStyle/>
          <a:p>
            <a:pPr>
              <a:spcBef>
                <a:spcPts val="600"/>
              </a:spcBef>
            </a:pPr>
            <a:r>
              <a:rPr lang="en-US" dirty="0"/>
              <a:t>Monopolistic Competition</a:t>
            </a:r>
          </a:p>
          <a:p>
            <a:pPr>
              <a:spcBef>
                <a:spcPts val="600"/>
              </a:spcBef>
            </a:pPr>
            <a:r>
              <a:rPr lang="en-US" dirty="0"/>
              <a:t>and Oligopoly</a:t>
            </a:r>
          </a:p>
        </p:txBody>
      </p:sp>
    </p:spTree>
    <p:extLst>
      <p:ext uri="{BB962C8B-B14F-4D97-AF65-F5344CB8AC3E}">
        <p14:creationId xmlns:p14="http://schemas.microsoft.com/office/powerpoint/2010/main" val="1818511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500" dirty="0"/>
              <a:t>Comparing characteristics of market models</a:t>
            </a:r>
          </a:p>
        </p:txBody>
      </p:sp>
      <p:graphicFrame>
        <p:nvGraphicFramePr>
          <p:cNvPr id="4" name="Object 3"/>
          <p:cNvGraphicFramePr>
            <a:graphicFrameLocks noChangeAspect="1"/>
          </p:cNvGraphicFramePr>
          <p:nvPr>
            <p:extLst>
              <p:ext uri="{D42A27DB-BD31-4B8C-83A1-F6EECF244321}">
                <p14:modId xmlns:p14="http://schemas.microsoft.com/office/powerpoint/2010/main" val="3777783847"/>
              </p:ext>
            </p:extLst>
          </p:nvPr>
        </p:nvGraphicFramePr>
        <p:xfrm>
          <a:off x="304800" y="1981200"/>
          <a:ext cx="8648700" cy="2617926"/>
        </p:xfrm>
        <a:graphic>
          <a:graphicData uri="http://schemas.openxmlformats.org/presentationml/2006/ole">
            <mc:AlternateContent xmlns:mc="http://schemas.openxmlformats.org/markup-compatibility/2006">
              <mc:Choice xmlns:v="urn:schemas-microsoft-com:vml" Requires="v">
                <p:oleObj spid="_x0000_s2073" name="Worksheet" r:id="rId3" imgW="4314873" imgH="1305028" progId="Excel.Sheet.8">
                  <p:embed/>
                </p:oleObj>
              </mc:Choice>
              <mc:Fallback>
                <p:oleObj name="Worksheet" r:id="rId3" imgW="4314873" imgH="1305028" progId="Excel.Sheet.8">
                  <p:embed/>
                  <p:pic>
                    <p:nvPicPr>
                      <p:cNvPr id="0" name=""/>
                      <p:cNvPicPr>
                        <a:picLocks noChangeAspect="1" noChangeArrowheads="1"/>
                      </p:cNvPicPr>
                      <p:nvPr/>
                    </p:nvPicPr>
                    <p:blipFill>
                      <a:blip r:embed="rId4"/>
                      <a:srcRect/>
                      <a:stretch>
                        <a:fillRect/>
                      </a:stretch>
                    </p:blipFill>
                    <p:spPr bwMode="auto">
                      <a:xfrm>
                        <a:off x="304800" y="1981200"/>
                        <a:ext cx="8648700" cy="2617926"/>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9256574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Freeform 49"/>
          <p:cNvSpPr>
            <a:spLocks/>
          </p:cNvSpPr>
          <p:nvPr/>
        </p:nvSpPr>
        <p:spPr bwMode="auto">
          <a:xfrm>
            <a:off x="730241" y="2794245"/>
            <a:ext cx="3641831" cy="1625731"/>
          </a:xfrm>
          <a:custGeom>
            <a:avLst/>
            <a:gdLst>
              <a:gd name="T0" fmla="*/ 0 w 1737"/>
              <a:gd name="T1" fmla="*/ 0 h 686"/>
              <a:gd name="T2" fmla="*/ 0 w 1737"/>
              <a:gd name="T3" fmla="*/ 0 h 686"/>
              <a:gd name="T4" fmla="*/ 18 w 1737"/>
              <a:gd name="T5" fmla="*/ 80 h 686"/>
              <a:gd name="T6" fmla="*/ 36 w 1737"/>
              <a:gd name="T7" fmla="*/ 148 h 686"/>
              <a:gd name="T8" fmla="*/ 69 w 1737"/>
              <a:gd name="T9" fmla="*/ 248 h 686"/>
              <a:gd name="T10" fmla="*/ 69 w 1737"/>
              <a:gd name="T11" fmla="*/ 248 h 686"/>
              <a:gd name="T12" fmla="*/ 80 w 1737"/>
              <a:gd name="T13" fmla="*/ 282 h 686"/>
              <a:gd name="T14" fmla="*/ 93 w 1737"/>
              <a:gd name="T15" fmla="*/ 312 h 686"/>
              <a:gd name="T16" fmla="*/ 116 w 1737"/>
              <a:gd name="T17" fmla="*/ 362 h 686"/>
              <a:gd name="T18" fmla="*/ 139 w 1737"/>
              <a:gd name="T19" fmla="*/ 402 h 686"/>
              <a:gd name="T20" fmla="*/ 162 w 1737"/>
              <a:gd name="T21" fmla="*/ 438 h 686"/>
              <a:gd name="T22" fmla="*/ 162 w 1737"/>
              <a:gd name="T23" fmla="*/ 438 h 686"/>
              <a:gd name="T24" fmla="*/ 185 w 1737"/>
              <a:gd name="T25" fmla="*/ 472 h 686"/>
              <a:gd name="T26" fmla="*/ 208 w 1737"/>
              <a:gd name="T27" fmla="*/ 498 h 686"/>
              <a:gd name="T28" fmla="*/ 231 w 1737"/>
              <a:gd name="T29" fmla="*/ 522 h 686"/>
              <a:gd name="T30" fmla="*/ 254 w 1737"/>
              <a:gd name="T31" fmla="*/ 542 h 686"/>
              <a:gd name="T32" fmla="*/ 254 w 1737"/>
              <a:gd name="T33" fmla="*/ 542 h 686"/>
              <a:gd name="T34" fmla="*/ 278 w 1737"/>
              <a:gd name="T35" fmla="*/ 562 h 686"/>
              <a:gd name="T36" fmla="*/ 301 w 1737"/>
              <a:gd name="T37" fmla="*/ 578 h 686"/>
              <a:gd name="T38" fmla="*/ 324 w 1737"/>
              <a:gd name="T39" fmla="*/ 592 h 686"/>
              <a:gd name="T40" fmla="*/ 347 w 1737"/>
              <a:gd name="T41" fmla="*/ 606 h 686"/>
              <a:gd name="T42" fmla="*/ 347 w 1737"/>
              <a:gd name="T43" fmla="*/ 606 h 686"/>
              <a:gd name="T44" fmla="*/ 370 w 1737"/>
              <a:gd name="T45" fmla="*/ 618 h 686"/>
              <a:gd name="T46" fmla="*/ 393 w 1737"/>
              <a:gd name="T47" fmla="*/ 628 h 686"/>
              <a:gd name="T48" fmla="*/ 439 w 1737"/>
              <a:gd name="T49" fmla="*/ 644 h 686"/>
              <a:gd name="T50" fmla="*/ 439 w 1737"/>
              <a:gd name="T51" fmla="*/ 644 h 686"/>
              <a:gd name="T52" fmla="*/ 486 w 1737"/>
              <a:gd name="T53" fmla="*/ 656 h 686"/>
              <a:gd name="T54" fmla="*/ 532 w 1737"/>
              <a:gd name="T55" fmla="*/ 666 h 686"/>
              <a:gd name="T56" fmla="*/ 532 w 1737"/>
              <a:gd name="T57" fmla="*/ 666 h 686"/>
              <a:gd name="T58" fmla="*/ 578 w 1737"/>
              <a:gd name="T59" fmla="*/ 674 h 686"/>
              <a:gd name="T60" fmla="*/ 624 w 1737"/>
              <a:gd name="T61" fmla="*/ 680 h 686"/>
              <a:gd name="T62" fmla="*/ 624 w 1737"/>
              <a:gd name="T63" fmla="*/ 680 h 686"/>
              <a:gd name="T64" fmla="*/ 671 w 1737"/>
              <a:gd name="T65" fmla="*/ 684 h 686"/>
              <a:gd name="T66" fmla="*/ 717 w 1737"/>
              <a:gd name="T67" fmla="*/ 686 h 686"/>
              <a:gd name="T68" fmla="*/ 717 w 1737"/>
              <a:gd name="T69" fmla="*/ 686 h 686"/>
              <a:gd name="T70" fmla="*/ 763 w 1737"/>
              <a:gd name="T71" fmla="*/ 686 h 686"/>
              <a:gd name="T72" fmla="*/ 809 w 1737"/>
              <a:gd name="T73" fmla="*/ 686 h 686"/>
              <a:gd name="T74" fmla="*/ 809 w 1737"/>
              <a:gd name="T75" fmla="*/ 686 h 686"/>
              <a:gd name="T76" fmla="*/ 902 w 1737"/>
              <a:gd name="T77" fmla="*/ 682 h 686"/>
              <a:gd name="T78" fmla="*/ 902 w 1737"/>
              <a:gd name="T79" fmla="*/ 682 h 686"/>
              <a:gd name="T80" fmla="*/ 994 w 1737"/>
              <a:gd name="T81" fmla="*/ 676 h 686"/>
              <a:gd name="T82" fmla="*/ 994 w 1737"/>
              <a:gd name="T83" fmla="*/ 676 h 686"/>
              <a:gd name="T84" fmla="*/ 1087 w 1737"/>
              <a:gd name="T85" fmla="*/ 668 h 686"/>
              <a:gd name="T86" fmla="*/ 1087 w 1737"/>
              <a:gd name="T87" fmla="*/ 668 h 686"/>
              <a:gd name="T88" fmla="*/ 1182 w 1737"/>
              <a:gd name="T89" fmla="*/ 658 h 686"/>
              <a:gd name="T90" fmla="*/ 1182 w 1737"/>
              <a:gd name="T91" fmla="*/ 658 h 686"/>
              <a:gd name="T92" fmla="*/ 1274 w 1737"/>
              <a:gd name="T93" fmla="*/ 646 h 686"/>
              <a:gd name="T94" fmla="*/ 1274 w 1737"/>
              <a:gd name="T95" fmla="*/ 646 h 686"/>
              <a:gd name="T96" fmla="*/ 1367 w 1737"/>
              <a:gd name="T97" fmla="*/ 632 h 686"/>
              <a:gd name="T98" fmla="*/ 1367 w 1737"/>
              <a:gd name="T99" fmla="*/ 632 h 686"/>
              <a:gd name="T100" fmla="*/ 1459 w 1737"/>
              <a:gd name="T101" fmla="*/ 618 h 686"/>
              <a:gd name="T102" fmla="*/ 1459 w 1737"/>
              <a:gd name="T103" fmla="*/ 618 h 686"/>
              <a:gd name="T104" fmla="*/ 1552 w 1737"/>
              <a:gd name="T105" fmla="*/ 604 h 686"/>
              <a:gd name="T106" fmla="*/ 1552 w 1737"/>
              <a:gd name="T107" fmla="*/ 604 h 686"/>
              <a:gd name="T108" fmla="*/ 1644 w 1737"/>
              <a:gd name="T109" fmla="*/ 588 h 686"/>
              <a:gd name="T110" fmla="*/ 1644 w 1737"/>
              <a:gd name="T111" fmla="*/ 588 h 686"/>
              <a:gd name="T112" fmla="*/ 1737 w 1737"/>
              <a:gd name="T113" fmla="*/ 572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37" h="686">
                <a:moveTo>
                  <a:pt x="0" y="0"/>
                </a:moveTo>
                <a:lnTo>
                  <a:pt x="0" y="0"/>
                </a:lnTo>
                <a:lnTo>
                  <a:pt x="18" y="80"/>
                </a:lnTo>
                <a:lnTo>
                  <a:pt x="36" y="148"/>
                </a:lnTo>
                <a:lnTo>
                  <a:pt x="69" y="248"/>
                </a:lnTo>
                <a:lnTo>
                  <a:pt x="69" y="248"/>
                </a:lnTo>
                <a:lnTo>
                  <a:pt x="80" y="282"/>
                </a:lnTo>
                <a:lnTo>
                  <a:pt x="93" y="312"/>
                </a:lnTo>
                <a:lnTo>
                  <a:pt x="116" y="362"/>
                </a:lnTo>
                <a:lnTo>
                  <a:pt x="139" y="402"/>
                </a:lnTo>
                <a:lnTo>
                  <a:pt x="162" y="438"/>
                </a:lnTo>
                <a:lnTo>
                  <a:pt x="162" y="438"/>
                </a:lnTo>
                <a:lnTo>
                  <a:pt x="185" y="472"/>
                </a:lnTo>
                <a:lnTo>
                  <a:pt x="208" y="498"/>
                </a:lnTo>
                <a:lnTo>
                  <a:pt x="231" y="522"/>
                </a:lnTo>
                <a:lnTo>
                  <a:pt x="254" y="542"/>
                </a:lnTo>
                <a:lnTo>
                  <a:pt x="254" y="542"/>
                </a:lnTo>
                <a:lnTo>
                  <a:pt x="278" y="562"/>
                </a:lnTo>
                <a:lnTo>
                  <a:pt x="301" y="578"/>
                </a:lnTo>
                <a:lnTo>
                  <a:pt x="324" y="592"/>
                </a:lnTo>
                <a:lnTo>
                  <a:pt x="347" y="606"/>
                </a:lnTo>
                <a:lnTo>
                  <a:pt x="347" y="606"/>
                </a:lnTo>
                <a:lnTo>
                  <a:pt x="370" y="618"/>
                </a:lnTo>
                <a:lnTo>
                  <a:pt x="393" y="628"/>
                </a:lnTo>
                <a:lnTo>
                  <a:pt x="439" y="644"/>
                </a:lnTo>
                <a:lnTo>
                  <a:pt x="439" y="644"/>
                </a:lnTo>
                <a:lnTo>
                  <a:pt x="486" y="656"/>
                </a:lnTo>
                <a:lnTo>
                  <a:pt x="532" y="666"/>
                </a:lnTo>
                <a:lnTo>
                  <a:pt x="532" y="666"/>
                </a:lnTo>
                <a:lnTo>
                  <a:pt x="578" y="674"/>
                </a:lnTo>
                <a:lnTo>
                  <a:pt x="624" y="680"/>
                </a:lnTo>
                <a:lnTo>
                  <a:pt x="624" y="680"/>
                </a:lnTo>
                <a:lnTo>
                  <a:pt x="671" y="684"/>
                </a:lnTo>
                <a:lnTo>
                  <a:pt x="717" y="686"/>
                </a:lnTo>
                <a:lnTo>
                  <a:pt x="717" y="686"/>
                </a:lnTo>
                <a:lnTo>
                  <a:pt x="763" y="686"/>
                </a:lnTo>
                <a:lnTo>
                  <a:pt x="809" y="686"/>
                </a:lnTo>
                <a:lnTo>
                  <a:pt x="809" y="686"/>
                </a:lnTo>
                <a:lnTo>
                  <a:pt x="902" y="682"/>
                </a:lnTo>
                <a:lnTo>
                  <a:pt x="902" y="682"/>
                </a:lnTo>
                <a:lnTo>
                  <a:pt x="994" y="676"/>
                </a:lnTo>
                <a:lnTo>
                  <a:pt x="994" y="676"/>
                </a:lnTo>
                <a:lnTo>
                  <a:pt x="1087" y="668"/>
                </a:lnTo>
                <a:lnTo>
                  <a:pt x="1087" y="668"/>
                </a:lnTo>
                <a:lnTo>
                  <a:pt x="1182" y="658"/>
                </a:lnTo>
                <a:lnTo>
                  <a:pt x="1182" y="658"/>
                </a:lnTo>
                <a:lnTo>
                  <a:pt x="1274" y="646"/>
                </a:lnTo>
                <a:lnTo>
                  <a:pt x="1274" y="646"/>
                </a:lnTo>
                <a:lnTo>
                  <a:pt x="1367" y="632"/>
                </a:lnTo>
                <a:lnTo>
                  <a:pt x="1367" y="632"/>
                </a:lnTo>
                <a:lnTo>
                  <a:pt x="1459" y="618"/>
                </a:lnTo>
                <a:lnTo>
                  <a:pt x="1459" y="618"/>
                </a:lnTo>
                <a:lnTo>
                  <a:pt x="1552" y="604"/>
                </a:lnTo>
                <a:lnTo>
                  <a:pt x="1552" y="604"/>
                </a:lnTo>
                <a:lnTo>
                  <a:pt x="1644" y="588"/>
                </a:lnTo>
                <a:lnTo>
                  <a:pt x="1644" y="588"/>
                </a:lnTo>
                <a:lnTo>
                  <a:pt x="1737" y="572"/>
                </a:lnTo>
              </a:path>
            </a:pathLst>
          </a:custGeom>
          <a:noFill/>
          <a:ln w="38100">
            <a:solidFill>
              <a:srgbClr val="774C6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 name="Title 1"/>
          <p:cNvSpPr>
            <a:spLocks noGrp="1"/>
          </p:cNvSpPr>
          <p:nvPr>
            <p:ph type="title"/>
          </p:nvPr>
        </p:nvSpPr>
        <p:spPr/>
        <p:txBody>
          <a:bodyPr>
            <a:normAutofit/>
          </a:bodyPr>
          <a:lstStyle/>
          <a:p>
            <a:r>
              <a:rPr lang="en-US" sz="3500" dirty="0"/>
              <a:t>Monopolistic competition in the long run I</a:t>
            </a:r>
          </a:p>
        </p:txBody>
      </p:sp>
      <p:sp>
        <p:nvSpPr>
          <p:cNvPr id="52" name="Content Placeholder 2"/>
          <p:cNvSpPr>
            <a:spLocks noGrp="1"/>
          </p:cNvSpPr>
          <p:nvPr>
            <p:ph idx="1"/>
          </p:nvPr>
        </p:nvSpPr>
        <p:spPr>
          <a:xfrm>
            <a:off x="457200" y="1066801"/>
            <a:ext cx="8229600" cy="859125"/>
          </a:xfrm>
        </p:spPr>
        <p:txBody>
          <a:bodyPr>
            <a:normAutofit fontScale="92500" lnSpcReduction="20000"/>
          </a:bodyPr>
          <a:lstStyle/>
          <a:p>
            <a:pPr marL="0" indent="0">
              <a:buNone/>
            </a:pPr>
            <a:r>
              <a:rPr lang="en-US" dirty="0"/>
              <a:t>In the long-run, firms can enter the </a:t>
            </a:r>
            <a:r>
              <a:rPr lang="en-US" i="1" dirty="0">
                <a:solidFill>
                  <a:srgbClr val="9D0505"/>
                </a:solidFill>
              </a:rPr>
              <a:t>monopolistically competitive market</a:t>
            </a:r>
            <a:r>
              <a:rPr lang="en-US" dirty="0"/>
              <a:t>.</a:t>
            </a:r>
          </a:p>
        </p:txBody>
      </p:sp>
      <p:sp>
        <p:nvSpPr>
          <p:cNvPr id="5" name="Freeform 5"/>
          <p:cNvSpPr>
            <a:spLocks/>
          </p:cNvSpPr>
          <p:nvPr/>
        </p:nvSpPr>
        <p:spPr bwMode="auto">
          <a:xfrm>
            <a:off x="287855" y="4310961"/>
            <a:ext cx="1337644" cy="1298689"/>
          </a:xfrm>
          <a:custGeom>
            <a:avLst/>
            <a:gdLst>
              <a:gd name="T0" fmla="*/ 638 w 638"/>
              <a:gd name="T1" fmla="*/ 230 h 548"/>
              <a:gd name="T2" fmla="*/ 0 w 638"/>
              <a:gd name="T3" fmla="*/ 548 h 548"/>
              <a:gd name="T4" fmla="*/ 0 w 638"/>
              <a:gd name="T5" fmla="*/ 0 h 548"/>
              <a:gd name="T6" fmla="*/ 638 w 638"/>
              <a:gd name="T7" fmla="*/ 0 h 548"/>
              <a:gd name="T8" fmla="*/ 638 w 638"/>
              <a:gd name="T9" fmla="*/ 230 h 548"/>
            </a:gdLst>
            <a:ahLst/>
            <a:cxnLst>
              <a:cxn ang="0">
                <a:pos x="T0" y="T1"/>
              </a:cxn>
              <a:cxn ang="0">
                <a:pos x="T2" y="T3"/>
              </a:cxn>
              <a:cxn ang="0">
                <a:pos x="T4" y="T5"/>
              </a:cxn>
              <a:cxn ang="0">
                <a:pos x="T6" y="T7"/>
              </a:cxn>
              <a:cxn ang="0">
                <a:pos x="T8" y="T9"/>
              </a:cxn>
            </a:cxnLst>
            <a:rect l="0" t="0" r="r" b="b"/>
            <a:pathLst>
              <a:path w="638" h="548">
                <a:moveTo>
                  <a:pt x="638" y="230"/>
                </a:moveTo>
                <a:lnTo>
                  <a:pt x="0" y="548"/>
                </a:lnTo>
                <a:lnTo>
                  <a:pt x="0" y="0"/>
                </a:lnTo>
                <a:lnTo>
                  <a:pt x="638" y="0"/>
                </a:lnTo>
                <a:lnTo>
                  <a:pt x="638" y="230"/>
                </a:lnTo>
                <a:close/>
              </a:path>
            </a:pathLst>
          </a:custGeom>
          <a:solidFill>
            <a:srgbClr val="6E9D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6" name="Freeform 6"/>
          <p:cNvSpPr>
            <a:spLocks/>
          </p:cNvSpPr>
          <p:nvPr/>
        </p:nvSpPr>
        <p:spPr bwMode="auto">
          <a:xfrm>
            <a:off x="287855" y="3704275"/>
            <a:ext cx="1337644" cy="606687"/>
          </a:xfrm>
          <a:custGeom>
            <a:avLst/>
            <a:gdLst>
              <a:gd name="T0" fmla="*/ 638 w 638"/>
              <a:gd name="T1" fmla="*/ 256 h 256"/>
              <a:gd name="T2" fmla="*/ 0 w 638"/>
              <a:gd name="T3" fmla="*/ 256 h 256"/>
              <a:gd name="T4" fmla="*/ 0 w 638"/>
              <a:gd name="T5" fmla="*/ 0 h 256"/>
              <a:gd name="T6" fmla="*/ 638 w 638"/>
              <a:gd name="T7" fmla="*/ 256 h 256"/>
            </a:gdLst>
            <a:ahLst/>
            <a:cxnLst>
              <a:cxn ang="0">
                <a:pos x="T0" y="T1"/>
              </a:cxn>
              <a:cxn ang="0">
                <a:pos x="T2" y="T3"/>
              </a:cxn>
              <a:cxn ang="0">
                <a:pos x="T4" y="T5"/>
              </a:cxn>
              <a:cxn ang="0">
                <a:pos x="T6" y="T7"/>
              </a:cxn>
            </a:cxnLst>
            <a:rect l="0" t="0" r="r" b="b"/>
            <a:pathLst>
              <a:path w="638" h="256">
                <a:moveTo>
                  <a:pt x="638" y="256"/>
                </a:moveTo>
                <a:lnTo>
                  <a:pt x="0" y="256"/>
                </a:lnTo>
                <a:lnTo>
                  <a:pt x="0" y="0"/>
                </a:lnTo>
                <a:lnTo>
                  <a:pt x="638" y="256"/>
                </a:lnTo>
                <a:close/>
              </a:path>
            </a:pathLst>
          </a:custGeom>
          <a:solidFill>
            <a:srgbClr val="E095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7" name="Freeform 7"/>
          <p:cNvSpPr>
            <a:spLocks/>
          </p:cNvSpPr>
          <p:nvPr/>
        </p:nvSpPr>
        <p:spPr bwMode="auto">
          <a:xfrm>
            <a:off x="1625499" y="4310961"/>
            <a:ext cx="538833" cy="545070"/>
          </a:xfrm>
          <a:custGeom>
            <a:avLst/>
            <a:gdLst>
              <a:gd name="T0" fmla="*/ 0 w 257"/>
              <a:gd name="T1" fmla="*/ 0 h 230"/>
              <a:gd name="T2" fmla="*/ 257 w 257"/>
              <a:gd name="T3" fmla="*/ 102 h 230"/>
              <a:gd name="T4" fmla="*/ 0 w 257"/>
              <a:gd name="T5" fmla="*/ 230 h 230"/>
              <a:gd name="T6" fmla="*/ 0 w 257"/>
              <a:gd name="T7" fmla="*/ 0 h 230"/>
            </a:gdLst>
            <a:ahLst/>
            <a:cxnLst>
              <a:cxn ang="0">
                <a:pos x="T0" y="T1"/>
              </a:cxn>
              <a:cxn ang="0">
                <a:pos x="T2" y="T3"/>
              </a:cxn>
              <a:cxn ang="0">
                <a:pos x="T4" y="T5"/>
              </a:cxn>
              <a:cxn ang="0">
                <a:pos x="T6" y="T7"/>
              </a:cxn>
            </a:cxnLst>
            <a:rect l="0" t="0" r="r" b="b"/>
            <a:pathLst>
              <a:path w="257" h="230">
                <a:moveTo>
                  <a:pt x="0" y="0"/>
                </a:moveTo>
                <a:lnTo>
                  <a:pt x="257" y="102"/>
                </a:lnTo>
                <a:lnTo>
                  <a:pt x="0" y="230"/>
                </a:lnTo>
                <a:lnTo>
                  <a:pt x="0"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8" name="Line 8"/>
          <p:cNvSpPr>
            <a:spLocks noChangeShapeType="1"/>
          </p:cNvSpPr>
          <p:nvPr/>
        </p:nvSpPr>
        <p:spPr bwMode="auto">
          <a:xfrm flipV="1">
            <a:off x="287855" y="2765806"/>
            <a:ext cx="0" cy="2843844"/>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 name="Line 9"/>
          <p:cNvSpPr>
            <a:spLocks noChangeShapeType="1"/>
          </p:cNvSpPr>
          <p:nvPr/>
        </p:nvSpPr>
        <p:spPr bwMode="auto">
          <a:xfrm flipV="1">
            <a:off x="287855" y="5609650"/>
            <a:ext cx="4360287" cy="1"/>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 name="Rectangle 10"/>
          <p:cNvSpPr>
            <a:spLocks noChangeArrowheads="1"/>
          </p:cNvSpPr>
          <p:nvPr/>
        </p:nvSpPr>
        <p:spPr bwMode="auto">
          <a:xfrm>
            <a:off x="143187" y="5514856"/>
            <a:ext cx="112207" cy="275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 name="Rectangle 11"/>
          <p:cNvSpPr>
            <a:spLocks noChangeArrowheads="1"/>
          </p:cNvSpPr>
          <p:nvPr/>
        </p:nvSpPr>
        <p:spPr bwMode="auto">
          <a:xfrm>
            <a:off x="143187" y="2514600"/>
            <a:ext cx="800262" cy="275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 name="Rectangle 12"/>
          <p:cNvSpPr>
            <a:spLocks noChangeArrowheads="1"/>
          </p:cNvSpPr>
          <p:nvPr/>
        </p:nvSpPr>
        <p:spPr bwMode="auto">
          <a:xfrm>
            <a:off x="1749198" y="5699705"/>
            <a:ext cx="2496056" cy="275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Elvis records (thousands)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 name="Rectangle 13"/>
          <p:cNvSpPr>
            <a:spLocks noChangeArrowheads="1"/>
          </p:cNvSpPr>
          <p:nvPr/>
        </p:nvSpPr>
        <p:spPr bwMode="auto">
          <a:xfrm>
            <a:off x="3147504" y="2578029"/>
            <a:ext cx="1604758" cy="275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Deadweight loss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 name="Rectangle 14"/>
          <p:cNvSpPr>
            <a:spLocks noChangeArrowheads="1"/>
          </p:cNvSpPr>
          <p:nvPr/>
        </p:nvSpPr>
        <p:spPr bwMode="auto">
          <a:xfrm>
            <a:off x="2774305" y="2525715"/>
            <a:ext cx="259981" cy="227508"/>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5" name="Rectangle 15"/>
          <p:cNvSpPr>
            <a:spLocks noChangeArrowheads="1"/>
          </p:cNvSpPr>
          <p:nvPr/>
        </p:nvSpPr>
        <p:spPr bwMode="auto">
          <a:xfrm>
            <a:off x="979009" y="2545446"/>
            <a:ext cx="259981" cy="227508"/>
          </a:xfrm>
          <a:prstGeom prst="rect">
            <a:avLst/>
          </a:prstGeom>
          <a:solidFill>
            <a:srgbClr val="E095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6" name="Rectangle 16"/>
          <p:cNvSpPr>
            <a:spLocks noChangeArrowheads="1"/>
          </p:cNvSpPr>
          <p:nvPr/>
        </p:nvSpPr>
        <p:spPr bwMode="auto">
          <a:xfrm>
            <a:off x="979009" y="2886707"/>
            <a:ext cx="259981" cy="227508"/>
          </a:xfrm>
          <a:prstGeom prst="rect">
            <a:avLst/>
          </a:prstGeom>
          <a:solidFill>
            <a:srgbClr val="6E9DB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7" name="Rectangle 17"/>
          <p:cNvSpPr>
            <a:spLocks noChangeArrowheads="1"/>
          </p:cNvSpPr>
          <p:nvPr/>
        </p:nvSpPr>
        <p:spPr bwMode="auto">
          <a:xfrm>
            <a:off x="1352208" y="2915146"/>
            <a:ext cx="1683092" cy="275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Producer surplus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 name="Rectangle 18"/>
          <p:cNvSpPr>
            <a:spLocks noChangeArrowheads="1"/>
          </p:cNvSpPr>
          <p:nvPr/>
        </p:nvSpPr>
        <p:spPr bwMode="auto">
          <a:xfrm>
            <a:off x="1352208" y="2573884"/>
            <a:ext cx="1795296" cy="275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Consumer surplus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 name="Rectangle 19"/>
          <p:cNvSpPr>
            <a:spLocks noChangeArrowheads="1"/>
          </p:cNvSpPr>
          <p:nvPr/>
        </p:nvSpPr>
        <p:spPr bwMode="auto">
          <a:xfrm>
            <a:off x="4523028" y="3272959"/>
            <a:ext cx="315448" cy="275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MC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0" name="Rectangle 20"/>
          <p:cNvSpPr>
            <a:spLocks noChangeArrowheads="1"/>
          </p:cNvSpPr>
          <p:nvPr/>
        </p:nvSpPr>
        <p:spPr bwMode="auto">
          <a:xfrm>
            <a:off x="2546372" y="5448114"/>
            <a:ext cx="315448" cy="275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MR</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 name="Rectangle 21"/>
          <p:cNvSpPr>
            <a:spLocks noChangeArrowheads="1"/>
          </p:cNvSpPr>
          <p:nvPr/>
        </p:nvSpPr>
        <p:spPr bwMode="auto">
          <a:xfrm>
            <a:off x="4474805" y="4002879"/>
            <a:ext cx="401995" cy="275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ATC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2" name="Rectangle 22"/>
          <p:cNvSpPr>
            <a:spLocks noChangeArrowheads="1"/>
          </p:cNvSpPr>
          <p:nvPr/>
        </p:nvSpPr>
        <p:spPr bwMode="auto">
          <a:xfrm>
            <a:off x="4502062" y="5386883"/>
            <a:ext cx="146080" cy="275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36" name="Group 35"/>
          <p:cNvGrpSpPr/>
          <p:nvPr/>
        </p:nvGrpSpPr>
        <p:grpSpPr>
          <a:xfrm>
            <a:off x="310916" y="4310961"/>
            <a:ext cx="1314581" cy="0"/>
            <a:chOff x="1581963" y="5217682"/>
            <a:chExt cx="1165320" cy="0"/>
          </a:xfrm>
        </p:grpSpPr>
        <p:sp>
          <p:nvSpPr>
            <p:cNvPr id="23" name="Line 23"/>
            <p:cNvSpPr>
              <a:spLocks noChangeShapeType="1"/>
            </p:cNvSpPr>
            <p:nvPr/>
          </p:nvSpPr>
          <p:spPr bwMode="auto">
            <a:xfrm flipH="1">
              <a:off x="2650638" y="5217682"/>
              <a:ext cx="96645" cy="0"/>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 name="Line 24"/>
            <p:cNvSpPr>
              <a:spLocks noChangeShapeType="1"/>
            </p:cNvSpPr>
            <p:nvPr/>
          </p:nvSpPr>
          <p:spPr bwMode="auto">
            <a:xfrm flipH="1">
              <a:off x="2498236" y="5217682"/>
              <a:ext cx="94787" cy="0"/>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 name="Line 25"/>
            <p:cNvSpPr>
              <a:spLocks noChangeShapeType="1"/>
            </p:cNvSpPr>
            <p:nvPr/>
          </p:nvSpPr>
          <p:spPr bwMode="auto">
            <a:xfrm flipH="1">
              <a:off x="2345834" y="5217682"/>
              <a:ext cx="94787" cy="0"/>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 name="Line 26"/>
            <p:cNvSpPr>
              <a:spLocks noChangeShapeType="1"/>
            </p:cNvSpPr>
            <p:nvPr/>
          </p:nvSpPr>
          <p:spPr bwMode="auto">
            <a:xfrm flipH="1">
              <a:off x="2193431" y="5217682"/>
              <a:ext cx="94787" cy="0"/>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 name="Line 27"/>
            <p:cNvSpPr>
              <a:spLocks noChangeShapeType="1"/>
            </p:cNvSpPr>
            <p:nvPr/>
          </p:nvSpPr>
          <p:spPr bwMode="auto">
            <a:xfrm flipH="1">
              <a:off x="2039170" y="5217682"/>
              <a:ext cx="96645" cy="0"/>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8" name="Line 28"/>
            <p:cNvSpPr>
              <a:spLocks noChangeShapeType="1"/>
            </p:cNvSpPr>
            <p:nvPr/>
          </p:nvSpPr>
          <p:spPr bwMode="auto">
            <a:xfrm flipH="1">
              <a:off x="1886768" y="5217682"/>
              <a:ext cx="94787" cy="0"/>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9" name="Line 29"/>
            <p:cNvSpPr>
              <a:spLocks noChangeShapeType="1"/>
            </p:cNvSpPr>
            <p:nvPr/>
          </p:nvSpPr>
          <p:spPr bwMode="auto">
            <a:xfrm flipH="1">
              <a:off x="1734365" y="5217682"/>
              <a:ext cx="94787" cy="0"/>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0" name="Line 30"/>
            <p:cNvSpPr>
              <a:spLocks noChangeShapeType="1"/>
            </p:cNvSpPr>
            <p:nvPr/>
          </p:nvSpPr>
          <p:spPr bwMode="auto">
            <a:xfrm flipH="1">
              <a:off x="1581963" y="5217682"/>
              <a:ext cx="94787" cy="0"/>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38" name="Line 38"/>
          <p:cNvSpPr>
            <a:spLocks noChangeShapeType="1"/>
          </p:cNvSpPr>
          <p:nvPr/>
        </p:nvSpPr>
        <p:spPr bwMode="auto">
          <a:xfrm>
            <a:off x="287854" y="3704275"/>
            <a:ext cx="2212393" cy="1901230"/>
          </a:xfrm>
          <a:prstGeom prst="line">
            <a:avLst/>
          </a:prstGeom>
          <a:noFill/>
          <a:ln w="38100">
            <a:solidFill>
              <a:srgbClr val="BFCF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7" name="Line 37"/>
          <p:cNvSpPr>
            <a:spLocks noChangeShapeType="1"/>
          </p:cNvSpPr>
          <p:nvPr/>
        </p:nvSpPr>
        <p:spPr bwMode="auto">
          <a:xfrm>
            <a:off x="287855" y="3704275"/>
            <a:ext cx="4142922" cy="1881677"/>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1" name="Line 51"/>
          <p:cNvSpPr>
            <a:spLocks noChangeShapeType="1"/>
          </p:cNvSpPr>
          <p:nvPr/>
        </p:nvSpPr>
        <p:spPr bwMode="auto">
          <a:xfrm flipH="1">
            <a:off x="287855" y="3325096"/>
            <a:ext cx="4052769" cy="2284555"/>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35" name="Group 34"/>
          <p:cNvGrpSpPr/>
          <p:nvPr/>
        </p:nvGrpSpPr>
        <p:grpSpPr>
          <a:xfrm>
            <a:off x="1581468" y="4273044"/>
            <a:ext cx="85962" cy="578249"/>
            <a:chOff x="2708253" y="5188269"/>
            <a:chExt cx="76202" cy="448551"/>
          </a:xfrm>
        </p:grpSpPr>
        <p:sp>
          <p:nvSpPr>
            <p:cNvPr id="50" name="Freeform 50"/>
            <p:cNvSpPr>
              <a:spLocks/>
            </p:cNvSpPr>
            <p:nvPr/>
          </p:nvSpPr>
          <p:spPr bwMode="auto">
            <a:xfrm>
              <a:off x="2708253" y="5188269"/>
              <a:ext cx="76202" cy="58826"/>
            </a:xfrm>
            <a:custGeom>
              <a:avLst/>
              <a:gdLst>
                <a:gd name="T0" fmla="*/ 41 w 41"/>
                <a:gd name="T1" fmla="*/ 16 h 32"/>
                <a:gd name="T2" fmla="*/ 41 w 41"/>
                <a:gd name="T3" fmla="*/ 16 h 32"/>
                <a:gd name="T4" fmla="*/ 39 w 41"/>
                <a:gd name="T5" fmla="*/ 22 h 32"/>
                <a:gd name="T6" fmla="*/ 36 w 41"/>
                <a:gd name="T7" fmla="*/ 26 h 32"/>
                <a:gd name="T8" fmla="*/ 28 w 41"/>
                <a:gd name="T9" fmla="*/ 30 h 32"/>
                <a:gd name="T10" fmla="*/ 21 w 41"/>
                <a:gd name="T11" fmla="*/ 32 h 32"/>
                <a:gd name="T12" fmla="*/ 21 w 41"/>
                <a:gd name="T13" fmla="*/ 32 h 32"/>
                <a:gd name="T14" fmla="*/ 13 w 41"/>
                <a:gd name="T15" fmla="*/ 30 h 32"/>
                <a:gd name="T16" fmla="*/ 5 w 41"/>
                <a:gd name="T17" fmla="*/ 26 h 32"/>
                <a:gd name="T18" fmla="*/ 3 w 41"/>
                <a:gd name="T19" fmla="*/ 22 h 32"/>
                <a:gd name="T20" fmla="*/ 0 w 41"/>
                <a:gd name="T21" fmla="*/ 16 h 32"/>
                <a:gd name="T22" fmla="*/ 0 w 41"/>
                <a:gd name="T23" fmla="*/ 16 h 32"/>
                <a:gd name="T24" fmla="*/ 3 w 41"/>
                <a:gd name="T25" fmla="*/ 10 h 32"/>
                <a:gd name="T26" fmla="*/ 5 w 41"/>
                <a:gd name="T27" fmla="*/ 4 h 32"/>
                <a:gd name="T28" fmla="*/ 13 w 41"/>
                <a:gd name="T29" fmla="*/ 0 h 32"/>
                <a:gd name="T30" fmla="*/ 21 w 41"/>
                <a:gd name="T31" fmla="*/ 0 h 32"/>
                <a:gd name="T32" fmla="*/ 21 w 41"/>
                <a:gd name="T33" fmla="*/ 0 h 32"/>
                <a:gd name="T34" fmla="*/ 28 w 41"/>
                <a:gd name="T35" fmla="*/ 0 h 32"/>
                <a:gd name="T36" fmla="*/ 36 w 41"/>
                <a:gd name="T37" fmla="*/ 4 h 32"/>
                <a:gd name="T38" fmla="*/ 39 w 41"/>
                <a:gd name="T39" fmla="*/ 10 h 32"/>
                <a:gd name="T40" fmla="*/ 41 w 41"/>
                <a:gd name="T41" fmla="*/ 16 h 32"/>
                <a:gd name="T42" fmla="*/ 41 w 41"/>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32">
                  <a:moveTo>
                    <a:pt x="41" y="16"/>
                  </a:moveTo>
                  <a:lnTo>
                    <a:pt x="41" y="16"/>
                  </a:lnTo>
                  <a:lnTo>
                    <a:pt x="39" y="22"/>
                  </a:lnTo>
                  <a:lnTo>
                    <a:pt x="36" y="26"/>
                  </a:lnTo>
                  <a:lnTo>
                    <a:pt x="28" y="30"/>
                  </a:lnTo>
                  <a:lnTo>
                    <a:pt x="21" y="32"/>
                  </a:lnTo>
                  <a:lnTo>
                    <a:pt x="21" y="32"/>
                  </a:lnTo>
                  <a:lnTo>
                    <a:pt x="13" y="30"/>
                  </a:lnTo>
                  <a:lnTo>
                    <a:pt x="5" y="26"/>
                  </a:lnTo>
                  <a:lnTo>
                    <a:pt x="3" y="22"/>
                  </a:lnTo>
                  <a:lnTo>
                    <a:pt x="0" y="16"/>
                  </a:lnTo>
                  <a:lnTo>
                    <a:pt x="0" y="16"/>
                  </a:lnTo>
                  <a:lnTo>
                    <a:pt x="3" y="10"/>
                  </a:lnTo>
                  <a:lnTo>
                    <a:pt x="5" y="4"/>
                  </a:lnTo>
                  <a:lnTo>
                    <a:pt x="13" y="0"/>
                  </a:lnTo>
                  <a:lnTo>
                    <a:pt x="21" y="0"/>
                  </a:lnTo>
                  <a:lnTo>
                    <a:pt x="21" y="0"/>
                  </a:lnTo>
                  <a:lnTo>
                    <a:pt x="28" y="0"/>
                  </a:lnTo>
                  <a:lnTo>
                    <a:pt x="36" y="4"/>
                  </a:lnTo>
                  <a:lnTo>
                    <a:pt x="39" y="10"/>
                  </a:lnTo>
                  <a:lnTo>
                    <a:pt x="41" y="16"/>
                  </a:lnTo>
                  <a:lnTo>
                    <a:pt x="41" y="1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34" name="Group 33"/>
            <p:cNvGrpSpPr/>
            <p:nvPr/>
          </p:nvGrpSpPr>
          <p:grpSpPr>
            <a:xfrm>
              <a:off x="2747284" y="5217682"/>
              <a:ext cx="0" cy="419138"/>
              <a:chOff x="2747284" y="5217682"/>
              <a:chExt cx="0" cy="419138"/>
            </a:xfrm>
          </p:grpSpPr>
          <p:sp>
            <p:nvSpPr>
              <p:cNvPr id="46" name="Line 46"/>
              <p:cNvSpPr>
                <a:spLocks noChangeShapeType="1"/>
              </p:cNvSpPr>
              <p:nvPr/>
            </p:nvSpPr>
            <p:spPr bwMode="auto">
              <a:xfrm flipV="1">
                <a:off x="2747284" y="5327981"/>
                <a:ext cx="0" cy="73533"/>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7" name="Line 47"/>
              <p:cNvSpPr>
                <a:spLocks noChangeShapeType="1"/>
              </p:cNvSpPr>
              <p:nvPr/>
            </p:nvSpPr>
            <p:spPr bwMode="auto">
              <a:xfrm flipV="1">
                <a:off x="2747284" y="5217682"/>
                <a:ext cx="0" cy="66180"/>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4" name="Line 44"/>
              <p:cNvSpPr>
                <a:spLocks noChangeShapeType="1"/>
              </p:cNvSpPr>
              <p:nvPr/>
            </p:nvSpPr>
            <p:spPr bwMode="auto">
              <a:xfrm flipV="1">
                <a:off x="2747284" y="5563287"/>
                <a:ext cx="0" cy="73533"/>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5" name="Line 45"/>
              <p:cNvSpPr>
                <a:spLocks noChangeShapeType="1"/>
              </p:cNvSpPr>
              <p:nvPr/>
            </p:nvSpPr>
            <p:spPr bwMode="auto">
              <a:xfrm flipV="1">
                <a:off x="2747284" y="5445634"/>
                <a:ext cx="0" cy="73533"/>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grpSp>
        <p:nvGrpSpPr>
          <p:cNvPr id="33" name="Group 32"/>
          <p:cNvGrpSpPr/>
          <p:nvPr/>
        </p:nvGrpSpPr>
        <p:grpSpPr>
          <a:xfrm>
            <a:off x="1581468" y="4818114"/>
            <a:ext cx="85962" cy="791536"/>
            <a:chOff x="2708253" y="5611083"/>
            <a:chExt cx="76202" cy="613999"/>
          </a:xfrm>
        </p:grpSpPr>
        <p:grpSp>
          <p:nvGrpSpPr>
            <p:cNvPr id="32" name="Group 31"/>
            <p:cNvGrpSpPr/>
            <p:nvPr/>
          </p:nvGrpSpPr>
          <p:grpSpPr>
            <a:xfrm>
              <a:off x="2747284" y="5680939"/>
              <a:ext cx="0" cy="544143"/>
              <a:chOff x="2747284" y="5680939"/>
              <a:chExt cx="0" cy="544143"/>
            </a:xfrm>
          </p:grpSpPr>
          <p:sp>
            <p:nvSpPr>
              <p:cNvPr id="39" name="Line 39"/>
              <p:cNvSpPr>
                <a:spLocks noChangeShapeType="1"/>
              </p:cNvSpPr>
              <p:nvPr/>
            </p:nvSpPr>
            <p:spPr bwMode="auto">
              <a:xfrm flipV="1">
                <a:off x="2747284" y="6151549"/>
                <a:ext cx="0" cy="73533"/>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0" name="Line 40"/>
              <p:cNvSpPr>
                <a:spLocks noChangeShapeType="1"/>
              </p:cNvSpPr>
              <p:nvPr/>
            </p:nvSpPr>
            <p:spPr bwMode="auto">
              <a:xfrm flipV="1">
                <a:off x="2747284" y="6033897"/>
                <a:ext cx="0" cy="73533"/>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1" name="Line 41"/>
              <p:cNvSpPr>
                <a:spLocks noChangeShapeType="1"/>
              </p:cNvSpPr>
              <p:nvPr/>
            </p:nvSpPr>
            <p:spPr bwMode="auto">
              <a:xfrm flipV="1">
                <a:off x="2747284" y="5916244"/>
                <a:ext cx="0" cy="73533"/>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2" name="Line 42"/>
              <p:cNvSpPr>
                <a:spLocks noChangeShapeType="1"/>
              </p:cNvSpPr>
              <p:nvPr/>
            </p:nvSpPr>
            <p:spPr bwMode="auto">
              <a:xfrm flipV="1">
                <a:off x="2747284" y="5798592"/>
                <a:ext cx="0" cy="73533"/>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3" name="Line 43"/>
              <p:cNvSpPr>
                <a:spLocks noChangeShapeType="1"/>
              </p:cNvSpPr>
              <p:nvPr/>
            </p:nvSpPr>
            <p:spPr bwMode="auto">
              <a:xfrm flipV="1">
                <a:off x="2747284" y="5680939"/>
                <a:ext cx="0" cy="73533"/>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48" name="Freeform 48"/>
            <p:cNvSpPr>
              <a:spLocks/>
            </p:cNvSpPr>
            <p:nvPr/>
          </p:nvSpPr>
          <p:spPr bwMode="auto">
            <a:xfrm>
              <a:off x="2708253" y="5611083"/>
              <a:ext cx="76202" cy="58826"/>
            </a:xfrm>
            <a:custGeom>
              <a:avLst/>
              <a:gdLst>
                <a:gd name="T0" fmla="*/ 41 w 41"/>
                <a:gd name="T1" fmla="*/ 16 h 32"/>
                <a:gd name="T2" fmla="*/ 41 w 41"/>
                <a:gd name="T3" fmla="*/ 16 h 32"/>
                <a:gd name="T4" fmla="*/ 39 w 41"/>
                <a:gd name="T5" fmla="*/ 22 h 32"/>
                <a:gd name="T6" fmla="*/ 36 w 41"/>
                <a:gd name="T7" fmla="*/ 28 h 32"/>
                <a:gd name="T8" fmla="*/ 28 w 41"/>
                <a:gd name="T9" fmla="*/ 32 h 32"/>
                <a:gd name="T10" fmla="*/ 21 w 41"/>
                <a:gd name="T11" fmla="*/ 32 h 32"/>
                <a:gd name="T12" fmla="*/ 21 w 41"/>
                <a:gd name="T13" fmla="*/ 32 h 32"/>
                <a:gd name="T14" fmla="*/ 13 w 41"/>
                <a:gd name="T15" fmla="*/ 32 h 32"/>
                <a:gd name="T16" fmla="*/ 5 w 41"/>
                <a:gd name="T17" fmla="*/ 28 h 32"/>
                <a:gd name="T18" fmla="*/ 3 w 41"/>
                <a:gd name="T19" fmla="*/ 22 h 32"/>
                <a:gd name="T20" fmla="*/ 0 w 41"/>
                <a:gd name="T21" fmla="*/ 16 h 32"/>
                <a:gd name="T22" fmla="*/ 0 w 41"/>
                <a:gd name="T23" fmla="*/ 16 h 32"/>
                <a:gd name="T24" fmla="*/ 3 w 41"/>
                <a:gd name="T25" fmla="*/ 10 h 32"/>
                <a:gd name="T26" fmla="*/ 5 w 41"/>
                <a:gd name="T27" fmla="*/ 6 h 32"/>
                <a:gd name="T28" fmla="*/ 13 w 41"/>
                <a:gd name="T29" fmla="*/ 2 h 32"/>
                <a:gd name="T30" fmla="*/ 21 w 41"/>
                <a:gd name="T31" fmla="*/ 0 h 32"/>
                <a:gd name="T32" fmla="*/ 21 w 41"/>
                <a:gd name="T33" fmla="*/ 0 h 32"/>
                <a:gd name="T34" fmla="*/ 28 w 41"/>
                <a:gd name="T35" fmla="*/ 2 h 32"/>
                <a:gd name="T36" fmla="*/ 36 w 41"/>
                <a:gd name="T37" fmla="*/ 6 h 32"/>
                <a:gd name="T38" fmla="*/ 39 w 41"/>
                <a:gd name="T39" fmla="*/ 10 h 32"/>
                <a:gd name="T40" fmla="*/ 41 w 41"/>
                <a:gd name="T41" fmla="*/ 16 h 32"/>
                <a:gd name="T42" fmla="*/ 41 w 41"/>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32">
                  <a:moveTo>
                    <a:pt x="41" y="16"/>
                  </a:moveTo>
                  <a:lnTo>
                    <a:pt x="41" y="16"/>
                  </a:lnTo>
                  <a:lnTo>
                    <a:pt x="39" y="22"/>
                  </a:lnTo>
                  <a:lnTo>
                    <a:pt x="36" y="28"/>
                  </a:lnTo>
                  <a:lnTo>
                    <a:pt x="28" y="32"/>
                  </a:lnTo>
                  <a:lnTo>
                    <a:pt x="21" y="32"/>
                  </a:lnTo>
                  <a:lnTo>
                    <a:pt x="21" y="32"/>
                  </a:lnTo>
                  <a:lnTo>
                    <a:pt x="13" y="32"/>
                  </a:lnTo>
                  <a:lnTo>
                    <a:pt x="5" y="28"/>
                  </a:lnTo>
                  <a:lnTo>
                    <a:pt x="3" y="22"/>
                  </a:lnTo>
                  <a:lnTo>
                    <a:pt x="0" y="16"/>
                  </a:lnTo>
                  <a:lnTo>
                    <a:pt x="0" y="16"/>
                  </a:lnTo>
                  <a:lnTo>
                    <a:pt x="3" y="10"/>
                  </a:lnTo>
                  <a:lnTo>
                    <a:pt x="5" y="6"/>
                  </a:lnTo>
                  <a:lnTo>
                    <a:pt x="13" y="2"/>
                  </a:lnTo>
                  <a:lnTo>
                    <a:pt x="21" y="0"/>
                  </a:lnTo>
                  <a:lnTo>
                    <a:pt x="21" y="0"/>
                  </a:lnTo>
                  <a:lnTo>
                    <a:pt x="28" y="2"/>
                  </a:lnTo>
                  <a:lnTo>
                    <a:pt x="36" y="6"/>
                  </a:lnTo>
                  <a:lnTo>
                    <a:pt x="39" y="10"/>
                  </a:lnTo>
                  <a:lnTo>
                    <a:pt x="41" y="16"/>
                  </a:lnTo>
                  <a:lnTo>
                    <a:pt x="41" y="1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53" name="Content Placeholder 2"/>
          <p:cNvSpPr txBox="1">
            <a:spLocks/>
          </p:cNvSpPr>
          <p:nvPr/>
        </p:nvSpPr>
        <p:spPr>
          <a:xfrm>
            <a:off x="4997955" y="1846590"/>
            <a:ext cx="3991511" cy="345971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u="sng" dirty="0"/>
              <a:t>Positive economic profits</a:t>
            </a:r>
            <a:r>
              <a:rPr lang="en-US" sz="1800" dirty="0"/>
              <a:t>:</a:t>
            </a:r>
            <a:endParaRPr lang="en-US" sz="1800" dirty="0">
              <a:sym typeface="Wingdings" pitchFamily="2" charset="2"/>
            </a:endParaRPr>
          </a:p>
          <a:p>
            <a:r>
              <a:rPr lang="en-US" sz="1800" dirty="0">
                <a:sym typeface="Wingdings" pitchFamily="2" charset="2"/>
              </a:rPr>
              <a:t>Firm entry causes range of substitutes.</a:t>
            </a:r>
          </a:p>
          <a:p>
            <a:r>
              <a:rPr lang="en-US" sz="1800" dirty="0">
                <a:sym typeface="Wingdings" pitchFamily="2" charset="2"/>
              </a:rPr>
              <a:t>Existing firms’ demand curves shift left.</a:t>
            </a:r>
          </a:p>
          <a:p>
            <a:r>
              <a:rPr lang="en-US" sz="1800" dirty="0"/>
              <a:t>Entry continues until there are zero economic profits.</a:t>
            </a:r>
          </a:p>
          <a:p>
            <a:pPr marL="0" indent="0">
              <a:buNone/>
            </a:pPr>
            <a:r>
              <a:rPr lang="en-US" sz="1800" u="sng" dirty="0"/>
              <a:t>Negative economic profits</a:t>
            </a:r>
            <a:r>
              <a:rPr lang="en-US" sz="1800" dirty="0"/>
              <a:t>: </a:t>
            </a:r>
            <a:endParaRPr lang="en-US" sz="1800" dirty="0">
              <a:sym typeface="Wingdings" pitchFamily="2" charset="2"/>
            </a:endParaRPr>
          </a:p>
          <a:p>
            <a:r>
              <a:rPr lang="en-US" sz="1800" dirty="0">
                <a:sym typeface="Wingdings" pitchFamily="2" charset="2"/>
              </a:rPr>
              <a:t>Firm exit causes fewer substitutes.</a:t>
            </a:r>
          </a:p>
          <a:p>
            <a:r>
              <a:rPr lang="en-US" sz="1800" dirty="0">
                <a:sym typeface="Wingdings" pitchFamily="2" charset="2"/>
              </a:rPr>
              <a:t>Existing firms’ demand curves shift right.</a:t>
            </a:r>
          </a:p>
          <a:p>
            <a:r>
              <a:rPr lang="en-US" sz="1800" dirty="0"/>
              <a:t>Exit continues until there are zero economic profits.</a:t>
            </a:r>
          </a:p>
          <a:p>
            <a:pPr marL="0" indent="0">
              <a:buNone/>
            </a:pPr>
            <a:r>
              <a:rPr lang="en-US" sz="1800" dirty="0"/>
              <a:t>Because profits are zero, this is the same quantity as where ATC is tangent to demand.</a:t>
            </a:r>
          </a:p>
        </p:txBody>
      </p:sp>
      <p:sp>
        <p:nvSpPr>
          <p:cNvPr id="54" name="Freeform 168"/>
          <p:cNvSpPr>
            <a:spLocks noEditPoints="1"/>
          </p:cNvSpPr>
          <p:nvPr/>
        </p:nvSpPr>
        <p:spPr bwMode="auto">
          <a:xfrm>
            <a:off x="3743204" y="5091005"/>
            <a:ext cx="413358" cy="118488"/>
          </a:xfrm>
          <a:custGeom>
            <a:avLst/>
            <a:gdLst>
              <a:gd name="T0" fmla="*/ 3300 w 3300"/>
              <a:gd name="T1" fmla="*/ 247 h 631"/>
              <a:gd name="T2" fmla="*/ 135 w 3300"/>
              <a:gd name="T3" fmla="*/ 247 h 631"/>
              <a:gd name="T4" fmla="*/ 135 w 3300"/>
              <a:gd name="T5" fmla="*/ 383 h 631"/>
              <a:gd name="T6" fmla="*/ 3300 w 3300"/>
              <a:gd name="T7" fmla="*/ 383 h 631"/>
              <a:gd name="T8" fmla="*/ 3300 w 3300"/>
              <a:gd name="T9" fmla="*/ 247 h 631"/>
              <a:gd name="T10" fmla="*/ 509 w 3300"/>
              <a:gd name="T11" fmla="*/ 19 h 631"/>
              <a:gd name="T12" fmla="*/ 0 w 3300"/>
              <a:gd name="T13" fmla="*/ 315 h 631"/>
              <a:gd name="T14" fmla="*/ 509 w 3300"/>
              <a:gd name="T15" fmla="*/ 612 h 631"/>
              <a:gd name="T16" fmla="*/ 602 w 3300"/>
              <a:gd name="T17" fmla="*/ 588 h 631"/>
              <a:gd name="T18" fmla="*/ 577 w 3300"/>
              <a:gd name="T19" fmla="*/ 495 h 631"/>
              <a:gd name="T20" fmla="*/ 577 w 3300"/>
              <a:gd name="T21" fmla="*/ 495 h 631"/>
              <a:gd name="T22" fmla="*/ 169 w 3300"/>
              <a:gd name="T23" fmla="*/ 257 h 631"/>
              <a:gd name="T24" fmla="*/ 169 w 3300"/>
              <a:gd name="T25" fmla="*/ 374 h 631"/>
              <a:gd name="T26" fmla="*/ 577 w 3300"/>
              <a:gd name="T27" fmla="*/ 136 h 631"/>
              <a:gd name="T28" fmla="*/ 602 w 3300"/>
              <a:gd name="T29" fmla="*/ 43 h 631"/>
              <a:gd name="T30" fmla="*/ 509 w 3300"/>
              <a:gd name="T31"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00" h="631">
                <a:moveTo>
                  <a:pt x="3300" y="247"/>
                </a:moveTo>
                <a:lnTo>
                  <a:pt x="135" y="247"/>
                </a:lnTo>
                <a:lnTo>
                  <a:pt x="135" y="383"/>
                </a:lnTo>
                <a:lnTo>
                  <a:pt x="3300" y="383"/>
                </a:lnTo>
                <a:lnTo>
                  <a:pt x="3300" y="247"/>
                </a:lnTo>
                <a:close/>
                <a:moveTo>
                  <a:pt x="509" y="19"/>
                </a:moveTo>
                <a:lnTo>
                  <a:pt x="0" y="315"/>
                </a:lnTo>
                <a:lnTo>
                  <a:pt x="509" y="612"/>
                </a:lnTo>
                <a:cubicBezTo>
                  <a:pt x="541" y="631"/>
                  <a:pt x="583" y="620"/>
                  <a:pt x="602" y="588"/>
                </a:cubicBezTo>
                <a:cubicBezTo>
                  <a:pt x="621" y="555"/>
                  <a:pt x="610" y="514"/>
                  <a:pt x="577" y="495"/>
                </a:cubicBezTo>
                <a:lnTo>
                  <a:pt x="577" y="495"/>
                </a:lnTo>
                <a:lnTo>
                  <a:pt x="169" y="257"/>
                </a:lnTo>
                <a:lnTo>
                  <a:pt x="169" y="374"/>
                </a:lnTo>
                <a:lnTo>
                  <a:pt x="577" y="136"/>
                </a:lnTo>
                <a:cubicBezTo>
                  <a:pt x="610" y="117"/>
                  <a:pt x="621" y="76"/>
                  <a:pt x="602" y="43"/>
                </a:cubicBezTo>
                <a:cubicBezTo>
                  <a:pt x="583" y="11"/>
                  <a:pt x="541" y="0"/>
                  <a:pt x="509"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55" name="Freeform 168"/>
          <p:cNvSpPr>
            <a:spLocks noEditPoints="1"/>
          </p:cNvSpPr>
          <p:nvPr/>
        </p:nvSpPr>
        <p:spPr bwMode="auto">
          <a:xfrm>
            <a:off x="2790547" y="4645113"/>
            <a:ext cx="413358" cy="118488"/>
          </a:xfrm>
          <a:custGeom>
            <a:avLst/>
            <a:gdLst>
              <a:gd name="T0" fmla="*/ 3300 w 3300"/>
              <a:gd name="T1" fmla="*/ 247 h 631"/>
              <a:gd name="T2" fmla="*/ 135 w 3300"/>
              <a:gd name="T3" fmla="*/ 247 h 631"/>
              <a:gd name="T4" fmla="*/ 135 w 3300"/>
              <a:gd name="T5" fmla="*/ 383 h 631"/>
              <a:gd name="T6" fmla="*/ 3300 w 3300"/>
              <a:gd name="T7" fmla="*/ 383 h 631"/>
              <a:gd name="T8" fmla="*/ 3300 w 3300"/>
              <a:gd name="T9" fmla="*/ 247 h 631"/>
              <a:gd name="T10" fmla="*/ 509 w 3300"/>
              <a:gd name="T11" fmla="*/ 19 h 631"/>
              <a:gd name="T12" fmla="*/ 0 w 3300"/>
              <a:gd name="T13" fmla="*/ 315 h 631"/>
              <a:gd name="T14" fmla="*/ 509 w 3300"/>
              <a:gd name="T15" fmla="*/ 612 h 631"/>
              <a:gd name="T16" fmla="*/ 602 w 3300"/>
              <a:gd name="T17" fmla="*/ 588 h 631"/>
              <a:gd name="T18" fmla="*/ 577 w 3300"/>
              <a:gd name="T19" fmla="*/ 495 h 631"/>
              <a:gd name="T20" fmla="*/ 577 w 3300"/>
              <a:gd name="T21" fmla="*/ 495 h 631"/>
              <a:gd name="T22" fmla="*/ 169 w 3300"/>
              <a:gd name="T23" fmla="*/ 257 h 631"/>
              <a:gd name="T24" fmla="*/ 169 w 3300"/>
              <a:gd name="T25" fmla="*/ 374 h 631"/>
              <a:gd name="T26" fmla="*/ 577 w 3300"/>
              <a:gd name="T27" fmla="*/ 136 h 631"/>
              <a:gd name="T28" fmla="*/ 602 w 3300"/>
              <a:gd name="T29" fmla="*/ 43 h 631"/>
              <a:gd name="T30" fmla="*/ 509 w 3300"/>
              <a:gd name="T31"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00" h="631">
                <a:moveTo>
                  <a:pt x="3300" y="247"/>
                </a:moveTo>
                <a:lnTo>
                  <a:pt x="135" y="247"/>
                </a:lnTo>
                <a:lnTo>
                  <a:pt x="135" y="383"/>
                </a:lnTo>
                <a:lnTo>
                  <a:pt x="3300" y="383"/>
                </a:lnTo>
                <a:lnTo>
                  <a:pt x="3300" y="247"/>
                </a:lnTo>
                <a:close/>
                <a:moveTo>
                  <a:pt x="509" y="19"/>
                </a:moveTo>
                <a:lnTo>
                  <a:pt x="0" y="315"/>
                </a:lnTo>
                <a:lnTo>
                  <a:pt x="509" y="612"/>
                </a:lnTo>
                <a:cubicBezTo>
                  <a:pt x="541" y="631"/>
                  <a:pt x="583" y="620"/>
                  <a:pt x="602" y="588"/>
                </a:cubicBezTo>
                <a:cubicBezTo>
                  <a:pt x="621" y="555"/>
                  <a:pt x="610" y="514"/>
                  <a:pt x="577" y="495"/>
                </a:cubicBezTo>
                <a:lnTo>
                  <a:pt x="577" y="495"/>
                </a:lnTo>
                <a:lnTo>
                  <a:pt x="169" y="257"/>
                </a:lnTo>
                <a:lnTo>
                  <a:pt x="169" y="374"/>
                </a:lnTo>
                <a:lnTo>
                  <a:pt x="577" y="136"/>
                </a:lnTo>
                <a:cubicBezTo>
                  <a:pt x="610" y="117"/>
                  <a:pt x="621" y="76"/>
                  <a:pt x="602" y="43"/>
                </a:cubicBezTo>
                <a:cubicBezTo>
                  <a:pt x="583" y="11"/>
                  <a:pt x="541" y="0"/>
                  <a:pt x="509"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56" name="TextBox 55"/>
          <p:cNvSpPr txBox="1"/>
          <p:nvPr/>
        </p:nvSpPr>
        <p:spPr>
          <a:xfrm>
            <a:off x="1398015" y="4107590"/>
            <a:ext cx="496900" cy="369332"/>
          </a:xfrm>
          <a:prstGeom prst="rect">
            <a:avLst/>
          </a:prstGeom>
          <a:noFill/>
          <a:ln w="38100">
            <a:solidFill>
              <a:srgbClr val="FF0000"/>
            </a:solidFill>
          </a:ln>
          <a:effectLst>
            <a:outerShdw blurRad="50800" dist="50800" dir="5400000" algn="ctr" rotWithShape="0">
              <a:srgbClr val="000000">
                <a:alpha val="0"/>
              </a:srgbClr>
            </a:outerShdw>
          </a:effectLst>
        </p:spPr>
        <p:txBody>
          <a:bodyPr wrap="square" rtlCol="0">
            <a:spAutoFit/>
          </a:bodyPr>
          <a:lstStyle/>
          <a:p>
            <a:endParaRPr lang="en-US" dirty="0"/>
          </a:p>
        </p:txBody>
      </p:sp>
      <p:sp>
        <p:nvSpPr>
          <p:cNvPr id="57" name="Line 37"/>
          <p:cNvSpPr>
            <a:spLocks noChangeShapeType="1"/>
          </p:cNvSpPr>
          <p:nvPr/>
        </p:nvSpPr>
        <p:spPr bwMode="auto">
          <a:xfrm>
            <a:off x="556036" y="3325096"/>
            <a:ext cx="3816036" cy="1734745"/>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8" name="Rectangle 22"/>
          <p:cNvSpPr>
            <a:spLocks noChangeArrowheads="1"/>
          </p:cNvSpPr>
          <p:nvPr/>
        </p:nvSpPr>
        <p:spPr bwMode="auto">
          <a:xfrm>
            <a:off x="4410629" y="4953167"/>
            <a:ext cx="146080" cy="275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9" name="Rectangle 22"/>
          <p:cNvSpPr>
            <a:spLocks noChangeArrowheads="1"/>
          </p:cNvSpPr>
          <p:nvPr/>
        </p:nvSpPr>
        <p:spPr bwMode="auto">
          <a:xfrm>
            <a:off x="4605662" y="5465317"/>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0" name="Rectangle 22"/>
          <p:cNvSpPr>
            <a:spLocks noChangeArrowheads="1"/>
          </p:cNvSpPr>
          <p:nvPr/>
        </p:nvSpPr>
        <p:spPr bwMode="auto">
          <a:xfrm>
            <a:off x="4508382" y="5030631"/>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a:solidFill>
                  <a:srgbClr val="231F20"/>
                </a:solidFill>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62" name="Group 61"/>
          <p:cNvGrpSpPr/>
          <p:nvPr/>
        </p:nvGrpSpPr>
        <p:grpSpPr>
          <a:xfrm>
            <a:off x="299386" y="3841781"/>
            <a:ext cx="1314581" cy="0"/>
            <a:chOff x="1581963" y="5217682"/>
            <a:chExt cx="1165320" cy="0"/>
          </a:xfrm>
        </p:grpSpPr>
        <p:sp>
          <p:nvSpPr>
            <p:cNvPr id="63" name="Line 23"/>
            <p:cNvSpPr>
              <a:spLocks noChangeShapeType="1"/>
            </p:cNvSpPr>
            <p:nvPr/>
          </p:nvSpPr>
          <p:spPr bwMode="auto">
            <a:xfrm flipH="1">
              <a:off x="2650638" y="5217682"/>
              <a:ext cx="96645" cy="0"/>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4" name="Line 24"/>
            <p:cNvSpPr>
              <a:spLocks noChangeShapeType="1"/>
            </p:cNvSpPr>
            <p:nvPr/>
          </p:nvSpPr>
          <p:spPr bwMode="auto">
            <a:xfrm flipH="1">
              <a:off x="2498236" y="5217682"/>
              <a:ext cx="94787" cy="0"/>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5" name="Line 25"/>
            <p:cNvSpPr>
              <a:spLocks noChangeShapeType="1"/>
            </p:cNvSpPr>
            <p:nvPr/>
          </p:nvSpPr>
          <p:spPr bwMode="auto">
            <a:xfrm flipH="1">
              <a:off x="2345834" y="5217682"/>
              <a:ext cx="94787" cy="0"/>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6" name="Line 26"/>
            <p:cNvSpPr>
              <a:spLocks noChangeShapeType="1"/>
            </p:cNvSpPr>
            <p:nvPr/>
          </p:nvSpPr>
          <p:spPr bwMode="auto">
            <a:xfrm flipH="1">
              <a:off x="2193431" y="5217682"/>
              <a:ext cx="94787" cy="0"/>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7" name="Line 27"/>
            <p:cNvSpPr>
              <a:spLocks noChangeShapeType="1"/>
            </p:cNvSpPr>
            <p:nvPr/>
          </p:nvSpPr>
          <p:spPr bwMode="auto">
            <a:xfrm flipH="1">
              <a:off x="2039170" y="5217682"/>
              <a:ext cx="96645" cy="0"/>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8" name="Line 28"/>
            <p:cNvSpPr>
              <a:spLocks noChangeShapeType="1"/>
            </p:cNvSpPr>
            <p:nvPr/>
          </p:nvSpPr>
          <p:spPr bwMode="auto">
            <a:xfrm flipH="1">
              <a:off x="1886768" y="5217682"/>
              <a:ext cx="94787" cy="0"/>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9" name="Line 29"/>
            <p:cNvSpPr>
              <a:spLocks noChangeShapeType="1"/>
            </p:cNvSpPr>
            <p:nvPr/>
          </p:nvSpPr>
          <p:spPr bwMode="auto">
            <a:xfrm flipH="1">
              <a:off x="1734365" y="5217682"/>
              <a:ext cx="94787" cy="0"/>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0" name="Line 30"/>
            <p:cNvSpPr>
              <a:spLocks noChangeShapeType="1"/>
            </p:cNvSpPr>
            <p:nvPr/>
          </p:nvSpPr>
          <p:spPr bwMode="auto">
            <a:xfrm flipH="1">
              <a:off x="1581963" y="5217682"/>
              <a:ext cx="94787" cy="0"/>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71" name="Group 70"/>
          <p:cNvGrpSpPr/>
          <p:nvPr/>
        </p:nvGrpSpPr>
        <p:grpSpPr>
          <a:xfrm>
            <a:off x="1581468" y="3800433"/>
            <a:ext cx="85962" cy="791536"/>
            <a:chOff x="2708253" y="5611083"/>
            <a:chExt cx="76202" cy="613999"/>
          </a:xfrm>
        </p:grpSpPr>
        <p:grpSp>
          <p:nvGrpSpPr>
            <p:cNvPr id="72" name="Group 71"/>
            <p:cNvGrpSpPr/>
            <p:nvPr/>
          </p:nvGrpSpPr>
          <p:grpSpPr>
            <a:xfrm>
              <a:off x="2747284" y="5680939"/>
              <a:ext cx="0" cy="544143"/>
              <a:chOff x="2747284" y="5680939"/>
              <a:chExt cx="0" cy="544143"/>
            </a:xfrm>
          </p:grpSpPr>
          <p:sp>
            <p:nvSpPr>
              <p:cNvPr id="74" name="Line 39"/>
              <p:cNvSpPr>
                <a:spLocks noChangeShapeType="1"/>
              </p:cNvSpPr>
              <p:nvPr/>
            </p:nvSpPr>
            <p:spPr bwMode="auto">
              <a:xfrm flipV="1">
                <a:off x="2747284" y="6151549"/>
                <a:ext cx="0" cy="73533"/>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5" name="Line 40"/>
              <p:cNvSpPr>
                <a:spLocks noChangeShapeType="1"/>
              </p:cNvSpPr>
              <p:nvPr/>
            </p:nvSpPr>
            <p:spPr bwMode="auto">
              <a:xfrm flipV="1">
                <a:off x="2747284" y="6033897"/>
                <a:ext cx="0" cy="73533"/>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6" name="Line 41"/>
              <p:cNvSpPr>
                <a:spLocks noChangeShapeType="1"/>
              </p:cNvSpPr>
              <p:nvPr/>
            </p:nvSpPr>
            <p:spPr bwMode="auto">
              <a:xfrm flipV="1">
                <a:off x="2747284" y="5916244"/>
                <a:ext cx="0" cy="73533"/>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7" name="Line 42"/>
              <p:cNvSpPr>
                <a:spLocks noChangeShapeType="1"/>
              </p:cNvSpPr>
              <p:nvPr/>
            </p:nvSpPr>
            <p:spPr bwMode="auto">
              <a:xfrm flipV="1">
                <a:off x="2747284" y="5798592"/>
                <a:ext cx="0" cy="73533"/>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8" name="Line 43"/>
              <p:cNvSpPr>
                <a:spLocks noChangeShapeType="1"/>
              </p:cNvSpPr>
              <p:nvPr/>
            </p:nvSpPr>
            <p:spPr bwMode="auto">
              <a:xfrm flipV="1">
                <a:off x="2747284" y="5680939"/>
                <a:ext cx="0" cy="73533"/>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73" name="Freeform 48"/>
            <p:cNvSpPr>
              <a:spLocks/>
            </p:cNvSpPr>
            <p:nvPr/>
          </p:nvSpPr>
          <p:spPr bwMode="auto">
            <a:xfrm>
              <a:off x="2708253" y="5611083"/>
              <a:ext cx="76202" cy="58826"/>
            </a:xfrm>
            <a:custGeom>
              <a:avLst/>
              <a:gdLst>
                <a:gd name="T0" fmla="*/ 41 w 41"/>
                <a:gd name="T1" fmla="*/ 16 h 32"/>
                <a:gd name="T2" fmla="*/ 41 w 41"/>
                <a:gd name="T3" fmla="*/ 16 h 32"/>
                <a:gd name="T4" fmla="*/ 39 w 41"/>
                <a:gd name="T5" fmla="*/ 22 h 32"/>
                <a:gd name="T6" fmla="*/ 36 w 41"/>
                <a:gd name="T7" fmla="*/ 28 h 32"/>
                <a:gd name="T8" fmla="*/ 28 w 41"/>
                <a:gd name="T9" fmla="*/ 32 h 32"/>
                <a:gd name="T10" fmla="*/ 21 w 41"/>
                <a:gd name="T11" fmla="*/ 32 h 32"/>
                <a:gd name="T12" fmla="*/ 21 w 41"/>
                <a:gd name="T13" fmla="*/ 32 h 32"/>
                <a:gd name="T14" fmla="*/ 13 w 41"/>
                <a:gd name="T15" fmla="*/ 32 h 32"/>
                <a:gd name="T16" fmla="*/ 5 w 41"/>
                <a:gd name="T17" fmla="*/ 28 h 32"/>
                <a:gd name="T18" fmla="*/ 3 w 41"/>
                <a:gd name="T19" fmla="*/ 22 h 32"/>
                <a:gd name="T20" fmla="*/ 0 w 41"/>
                <a:gd name="T21" fmla="*/ 16 h 32"/>
                <a:gd name="T22" fmla="*/ 0 w 41"/>
                <a:gd name="T23" fmla="*/ 16 h 32"/>
                <a:gd name="T24" fmla="*/ 3 w 41"/>
                <a:gd name="T25" fmla="*/ 10 h 32"/>
                <a:gd name="T26" fmla="*/ 5 w 41"/>
                <a:gd name="T27" fmla="*/ 6 h 32"/>
                <a:gd name="T28" fmla="*/ 13 w 41"/>
                <a:gd name="T29" fmla="*/ 2 h 32"/>
                <a:gd name="T30" fmla="*/ 21 w 41"/>
                <a:gd name="T31" fmla="*/ 0 h 32"/>
                <a:gd name="T32" fmla="*/ 21 w 41"/>
                <a:gd name="T33" fmla="*/ 0 h 32"/>
                <a:gd name="T34" fmla="*/ 28 w 41"/>
                <a:gd name="T35" fmla="*/ 2 h 32"/>
                <a:gd name="T36" fmla="*/ 36 w 41"/>
                <a:gd name="T37" fmla="*/ 6 h 32"/>
                <a:gd name="T38" fmla="*/ 39 w 41"/>
                <a:gd name="T39" fmla="*/ 10 h 32"/>
                <a:gd name="T40" fmla="*/ 41 w 41"/>
                <a:gd name="T41" fmla="*/ 16 h 32"/>
                <a:gd name="T42" fmla="*/ 41 w 41"/>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32">
                  <a:moveTo>
                    <a:pt x="41" y="16"/>
                  </a:moveTo>
                  <a:lnTo>
                    <a:pt x="41" y="16"/>
                  </a:lnTo>
                  <a:lnTo>
                    <a:pt x="39" y="22"/>
                  </a:lnTo>
                  <a:lnTo>
                    <a:pt x="36" y="28"/>
                  </a:lnTo>
                  <a:lnTo>
                    <a:pt x="28" y="32"/>
                  </a:lnTo>
                  <a:lnTo>
                    <a:pt x="21" y="32"/>
                  </a:lnTo>
                  <a:lnTo>
                    <a:pt x="21" y="32"/>
                  </a:lnTo>
                  <a:lnTo>
                    <a:pt x="13" y="32"/>
                  </a:lnTo>
                  <a:lnTo>
                    <a:pt x="5" y="28"/>
                  </a:lnTo>
                  <a:lnTo>
                    <a:pt x="3" y="22"/>
                  </a:lnTo>
                  <a:lnTo>
                    <a:pt x="0" y="16"/>
                  </a:lnTo>
                  <a:lnTo>
                    <a:pt x="0" y="16"/>
                  </a:lnTo>
                  <a:lnTo>
                    <a:pt x="3" y="10"/>
                  </a:lnTo>
                  <a:lnTo>
                    <a:pt x="5" y="6"/>
                  </a:lnTo>
                  <a:lnTo>
                    <a:pt x="13" y="2"/>
                  </a:lnTo>
                  <a:lnTo>
                    <a:pt x="21" y="0"/>
                  </a:lnTo>
                  <a:lnTo>
                    <a:pt x="21" y="0"/>
                  </a:lnTo>
                  <a:lnTo>
                    <a:pt x="28" y="2"/>
                  </a:lnTo>
                  <a:lnTo>
                    <a:pt x="36" y="6"/>
                  </a:lnTo>
                  <a:lnTo>
                    <a:pt x="39" y="10"/>
                  </a:lnTo>
                  <a:lnTo>
                    <a:pt x="41" y="16"/>
                  </a:lnTo>
                  <a:lnTo>
                    <a:pt x="41" y="1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spTree>
    <p:extLst>
      <p:ext uri="{BB962C8B-B14F-4D97-AF65-F5344CB8AC3E}">
        <p14:creationId xmlns:p14="http://schemas.microsoft.com/office/powerpoint/2010/main" val="1845747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childTnLst>
                                  <p:subTnLst>
                                    <p:set>
                                      <p:cBhvr override="childStyle">
                                        <p:cTn dur="1" fill="hold" display="0" masterRel="nextClick" afterEffect="1"/>
                                        <p:tgtEl>
                                          <p:spTgt spid="54"/>
                                        </p:tgtEl>
                                        <p:attrNameLst>
                                          <p:attrName>style.visibility</p:attrName>
                                        </p:attrNameLst>
                                      </p:cBhvr>
                                      <p:to>
                                        <p:strVal val="hidden"/>
                                      </p:to>
                                    </p:set>
                                  </p:subTnLst>
                                </p:cTn>
                              </p:par>
                              <p:par>
                                <p:cTn id="17" presetID="1" presetClass="entr" presetSubtype="0"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childTnLst>
                                  <p:subTnLst>
                                    <p:set>
                                      <p:cBhvr override="childStyle">
                                        <p:cTn dur="1" fill="hold" display="0" masterRel="nextClick" afterEffect="1"/>
                                        <p:tgtEl>
                                          <p:spTgt spid="55"/>
                                        </p:tgtEl>
                                        <p:attrNameLst>
                                          <p:attrName>style.visibility</p:attrName>
                                        </p:attrNameLst>
                                      </p:cBhvr>
                                      <p:to>
                                        <p:strVal val="hidden"/>
                                      </p:to>
                                    </p:set>
                                  </p:subTnLst>
                                </p:cTn>
                              </p:par>
                              <p:par>
                                <p:cTn id="19" presetID="1" presetClass="entr" presetSubtype="0" fill="hold" grpId="0" nodeType="withEffect">
                                  <p:stCondLst>
                                    <p:cond delay="0"/>
                                  </p:stCondLst>
                                  <p:childTnLst>
                                    <p:set>
                                      <p:cBhvr>
                                        <p:cTn id="20" dur="1" fill="hold">
                                          <p:stCondLst>
                                            <p:cond delay="0"/>
                                          </p:stCondLst>
                                        </p:cTn>
                                        <p:tgtEl>
                                          <p:spTgt spid="3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3">
                                            <p:txEl>
                                              <p:pRg st="3" end="3"/>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3">
                                            <p:txEl>
                                              <p:pRg st="4" end="4"/>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53">
                                            <p:txEl>
                                              <p:pRg st="5" end="5"/>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53">
                                            <p:txEl>
                                              <p:pRg st="6" end="6"/>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3">
                                            <p:txEl>
                                              <p:pRg st="7" end="7"/>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53">
                                            <p:txEl>
                                              <p:pRg st="8" end="8"/>
                                            </p:txEl>
                                          </p:spTgt>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9"/>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3" grpId="0"/>
      <p:bldP spid="14" grpId="0" animBg="1"/>
      <p:bldP spid="15" grpId="0" animBg="1"/>
      <p:bldP spid="16" grpId="0" animBg="1"/>
      <p:bldP spid="17" grpId="0"/>
      <p:bldP spid="18" grpId="0"/>
      <p:bldP spid="22" grpId="0"/>
      <p:bldP spid="37" grpId="0" animBg="1"/>
      <p:bldP spid="53" grpId="0" uiExpand="1" build="p"/>
      <p:bldP spid="54" grpId="0" uiExpand="1" animBg="1"/>
      <p:bldP spid="55" grpId="0" uiExpand="1" animBg="1"/>
      <p:bldP spid="56" grpId="0" animBg="1"/>
      <p:bldP spid="5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Line 438"/>
          <p:cNvSpPr>
            <a:spLocks noChangeShapeType="1"/>
          </p:cNvSpPr>
          <p:nvPr/>
        </p:nvSpPr>
        <p:spPr bwMode="auto">
          <a:xfrm>
            <a:off x="4217373" y="4510898"/>
            <a:ext cx="3158558" cy="0"/>
          </a:xfrm>
          <a:prstGeom prst="line">
            <a:avLst/>
          </a:prstGeom>
          <a:noFill/>
          <a:ln w="38100">
            <a:solidFill>
              <a:srgbClr val="D47229"/>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9" name="Freeform 439"/>
          <p:cNvSpPr>
            <a:spLocks/>
          </p:cNvSpPr>
          <p:nvPr/>
        </p:nvSpPr>
        <p:spPr bwMode="auto">
          <a:xfrm>
            <a:off x="4557650" y="3263731"/>
            <a:ext cx="2818281" cy="1236831"/>
          </a:xfrm>
          <a:custGeom>
            <a:avLst/>
            <a:gdLst>
              <a:gd name="T0" fmla="*/ 0 w 1731"/>
              <a:gd name="T1" fmla="*/ 0 h 718"/>
              <a:gd name="T2" fmla="*/ 0 w 1731"/>
              <a:gd name="T3" fmla="*/ 0 h 718"/>
              <a:gd name="T4" fmla="*/ 17 w 1731"/>
              <a:gd name="T5" fmla="*/ 84 h 718"/>
              <a:gd name="T6" fmla="*/ 37 w 1731"/>
              <a:gd name="T7" fmla="*/ 156 h 718"/>
              <a:gd name="T8" fmla="*/ 69 w 1731"/>
              <a:gd name="T9" fmla="*/ 260 h 718"/>
              <a:gd name="T10" fmla="*/ 69 w 1731"/>
              <a:gd name="T11" fmla="*/ 260 h 718"/>
              <a:gd name="T12" fmla="*/ 81 w 1731"/>
              <a:gd name="T13" fmla="*/ 296 h 718"/>
              <a:gd name="T14" fmla="*/ 91 w 1731"/>
              <a:gd name="T15" fmla="*/ 328 h 718"/>
              <a:gd name="T16" fmla="*/ 115 w 1731"/>
              <a:gd name="T17" fmla="*/ 380 h 718"/>
              <a:gd name="T18" fmla="*/ 138 w 1731"/>
              <a:gd name="T19" fmla="*/ 420 h 718"/>
              <a:gd name="T20" fmla="*/ 162 w 1731"/>
              <a:gd name="T21" fmla="*/ 460 h 718"/>
              <a:gd name="T22" fmla="*/ 162 w 1731"/>
              <a:gd name="T23" fmla="*/ 460 h 718"/>
              <a:gd name="T24" fmla="*/ 184 w 1731"/>
              <a:gd name="T25" fmla="*/ 494 h 718"/>
              <a:gd name="T26" fmla="*/ 206 w 1731"/>
              <a:gd name="T27" fmla="*/ 522 h 718"/>
              <a:gd name="T28" fmla="*/ 231 w 1731"/>
              <a:gd name="T29" fmla="*/ 546 h 718"/>
              <a:gd name="T30" fmla="*/ 253 w 1731"/>
              <a:gd name="T31" fmla="*/ 568 h 718"/>
              <a:gd name="T32" fmla="*/ 253 w 1731"/>
              <a:gd name="T33" fmla="*/ 568 h 718"/>
              <a:gd name="T34" fmla="*/ 278 w 1731"/>
              <a:gd name="T35" fmla="*/ 588 h 718"/>
              <a:gd name="T36" fmla="*/ 300 w 1731"/>
              <a:gd name="T37" fmla="*/ 606 h 718"/>
              <a:gd name="T38" fmla="*/ 322 w 1731"/>
              <a:gd name="T39" fmla="*/ 620 h 718"/>
              <a:gd name="T40" fmla="*/ 346 w 1731"/>
              <a:gd name="T41" fmla="*/ 634 h 718"/>
              <a:gd name="T42" fmla="*/ 346 w 1731"/>
              <a:gd name="T43" fmla="*/ 634 h 718"/>
              <a:gd name="T44" fmla="*/ 368 w 1731"/>
              <a:gd name="T45" fmla="*/ 646 h 718"/>
              <a:gd name="T46" fmla="*/ 393 w 1731"/>
              <a:gd name="T47" fmla="*/ 656 h 718"/>
              <a:gd name="T48" fmla="*/ 437 w 1731"/>
              <a:gd name="T49" fmla="*/ 674 h 718"/>
              <a:gd name="T50" fmla="*/ 437 w 1731"/>
              <a:gd name="T51" fmla="*/ 674 h 718"/>
              <a:gd name="T52" fmla="*/ 484 w 1731"/>
              <a:gd name="T53" fmla="*/ 688 h 718"/>
              <a:gd name="T54" fmla="*/ 530 w 1731"/>
              <a:gd name="T55" fmla="*/ 698 h 718"/>
              <a:gd name="T56" fmla="*/ 530 w 1731"/>
              <a:gd name="T57" fmla="*/ 698 h 718"/>
              <a:gd name="T58" fmla="*/ 577 w 1731"/>
              <a:gd name="T59" fmla="*/ 706 h 718"/>
              <a:gd name="T60" fmla="*/ 624 w 1731"/>
              <a:gd name="T61" fmla="*/ 712 h 718"/>
              <a:gd name="T62" fmla="*/ 624 w 1731"/>
              <a:gd name="T63" fmla="*/ 712 h 718"/>
              <a:gd name="T64" fmla="*/ 668 w 1731"/>
              <a:gd name="T65" fmla="*/ 714 h 718"/>
              <a:gd name="T66" fmla="*/ 715 w 1731"/>
              <a:gd name="T67" fmla="*/ 718 h 718"/>
              <a:gd name="T68" fmla="*/ 715 w 1731"/>
              <a:gd name="T69" fmla="*/ 718 h 718"/>
              <a:gd name="T70" fmla="*/ 761 w 1731"/>
              <a:gd name="T71" fmla="*/ 718 h 718"/>
              <a:gd name="T72" fmla="*/ 808 w 1731"/>
              <a:gd name="T73" fmla="*/ 718 h 718"/>
              <a:gd name="T74" fmla="*/ 808 w 1731"/>
              <a:gd name="T75" fmla="*/ 718 h 718"/>
              <a:gd name="T76" fmla="*/ 901 w 1731"/>
              <a:gd name="T77" fmla="*/ 714 h 718"/>
              <a:gd name="T78" fmla="*/ 901 w 1731"/>
              <a:gd name="T79" fmla="*/ 714 h 718"/>
              <a:gd name="T80" fmla="*/ 992 w 1731"/>
              <a:gd name="T81" fmla="*/ 708 h 718"/>
              <a:gd name="T82" fmla="*/ 992 w 1731"/>
              <a:gd name="T83" fmla="*/ 708 h 718"/>
              <a:gd name="T84" fmla="*/ 1085 w 1731"/>
              <a:gd name="T85" fmla="*/ 700 h 718"/>
              <a:gd name="T86" fmla="*/ 1085 w 1731"/>
              <a:gd name="T87" fmla="*/ 700 h 718"/>
              <a:gd name="T88" fmla="*/ 1176 w 1731"/>
              <a:gd name="T89" fmla="*/ 688 h 718"/>
              <a:gd name="T90" fmla="*/ 1176 w 1731"/>
              <a:gd name="T91" fmla="*/ 688 h 718"/>
              <a:gd name="T92" fmla="*/ 1269 w 1731"/>
              <a:gd name="T93" fmla="*/ 676 h 718"/>
              <a:gd name="T94" fmla="*/ 1269 w 1731"/>
              <a:gd name="T95" fmla="*/ 676 h 718"/>
              <a:gd name="T96" fmla="*/ 1363 w 1731"/>
              <a:gd name="T97" fmla="*/ 662 h 718"/>
              <a:gd name="T98" fmla="*/ 1363 w 1731"/>
              <a:gd name="T99" fmla="*/ 662 h 718"/>
              <a:gd name="T100" fmla="*/ 1454 w 1731"/>
              <a:gd name="T101" fmla="*/ 648 h 718"/>
              <a:gd name="T102" fmla="*/ 1454 w 1731"/>
              <a:gd name="T103" fmla="*/ 648 h 718"/>
              <a:gd name="T104" fmla="*/ 1547 w 1731"/>
              <a:gd name="T105" fmla="*/ 632 h 718"/>
              <a:gd name="T106" fmla="*/ 1547 w 1731"/>
              <a:gd name="T107" fmla="*/ 632 h 718"/>
              <a:gd name="T108" fmla="*/ 1640 w 1731"/>
              <a:gd name="T109" fmla="*/ 616 h 718"/>
              <a:gd name="T110" fmla="*/ 1640 w 1731"/>
              <a:gd name="T111" fmla="*/ 616 h 718"/>
              <a:gd name="T112" fmla="*/ 1731 w 1731"/>
              <a:gd name="T113" fmla="*/ 598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31" h="718">
                <a:moveTo>
                  <a:pt x="0" y="0"/>
                </a:moveTo>
                <a:lnTo>
                  <a:pt x="0" y="0"/>
                </a:lnTo>
                <a:lnTo>
                  <a:pt x="17" y="84"/>
                </a:lnTo>
                <a:lnTo>
                  <a:pt x="37" y="156"/>
                </a:lnTo>
                <a:lnTo>
                  <a:pt x="69" y="260"/>
                </a:lnTo>
                <a:lnTo>
                  <a:pt x="69" y="260"/>
                </a:lnTo>
                <a:lnTo>
                  <a:pt x="81" y="296"/>
                </a:lnTo>
                <a:lnTo>
                  <a:pt x="91" y="328"/>
                </a:lnTo>
                <a:lnTo>
                  <a:pt x="115" y="380"/>
                </a:lnTo>
                <a:lnTo>
                  <a:pt x="138" y="420"/>
                </a:lnTo>
                <a:lnTo>
                  <a:pt x="162" y="460"/>
                </a:lnTo>
                <a:lnTo>
                  <a:pt x="162" y="460"/>
                </a:lnTo>
                <a:lnTo>
                  <a:pt x="184" y="494"/>
                </a:lnTo>
                <a:lnTo>
                  <a:pt x="206" y="522"/>
                </a:lnTo>
                <a:lnTo>
                  <a:pt x="231" y="546"/>
                </a:lnTo>
                <a:lnTo>
                  <a:pt x="253" y="568"/>
                </a:lnTo>
                <a:lnTo>
                  <a:pt x="253" y="568"/>
                </a:lnTo>
                <a:lnTo>
                  <a:pt x="278" y="588"/>
                </a:lnTo>
                <a:lnTo>
                  <a:pt x="300" y="606"/>
                </a:lnTo>
                <a:lnTo>
                  <a:pt x="322" y="620"/>
                </a:lnTo>
                <a:lnTo>
                  <a:pt x="346" y="634"/>
                </a:lnTo>
                <a:lnTo>
                  <a:pt x="346" y="634"/>
                </a:lnTo>
                <a:lnTo>
                  <a:pt x="368" y="646"/>
                </a:lnTo>
                <a:lnTo>
                  <a:pt x="393" y="656"/>
                </a:lnTo>
                <a:lnTo>
                  <a:pt x="437" y="674"/>
                </a:lnTo>
                <a:lnTo>
                  <a:pt x="437" y="674"/>
                </a:lnTo>
                <a:lnTo>
                  <a:pt x="484" y="688"/>
                </a:lnTo>
                <a:lnTo>
                  <a:pt x="530" y="698"/>
                </a:lnTo>
                <a:lnTo>
                  <a:pt x="530" y="698"/>
                </a:lnTo>
                <a:lnTo>
                  <a:pt x="577" y="706"/>
                </a:lnTo>
                <a:lnTo>
                  <a:pt x="624" y="712"/>
                </a:lnTo>
                <a:lnTo>
                  <a:pt x="624" y="712"/>
                </a:lnTo>
                <a:lnTo>
                  <a:pt x="668" y="714"/>
                </a:lnTo>
                <a:lnTo>
                  <a:pt x="715" y="718"/>
                </a:lnTo>
                <a:lnTo>
                  <a:pt x="715" y="718"/>
                </a:lnTo>
                <a:lnTo>
                  <a:pt x="761" y="718"/>
                </a:lnTo>
                <a:lnTo>
                  <a:pt x="808" y="718"/>
                </a:lnTo>
                <a:lnTo>
                  <a:pt x="808" y="718"/>
                </a:lnTo>
                <a:lnTo>
                  <a:pt x="901" y="714"/>
                </a:lnTo>
                <a:lnTo>
                  <a:pt x="901" y="714"/>
                </a:lnTo>
                <a:lnTo>
                  <a:pt x="992" y="708"/>
                </a:lnTo>
                <a:lnTo>
                  <a:pt x="992" y="708"/>
                </a:lnTo>
                <a:lnTo>
                  <a:pt x="1085" y="700"/>
                </a:lnTo>
                <a:lnTo>
                  <a:pt x="1085" y="700"/>
                </a:lnTo>
                <a:lnTo>
                  <a:pt x="1176" y="688"/>
                </a:lnTo>
                <a:lnTo>
                  <a:pt x="1176" y="688"/>
                </a:lnTo>
                <a:lnTo>
                  <a:pt x="1269" y="676"/>
                </a:lnTo>
                <a:lnTo>
                  <a:pt x="1269" y="676"/>
                </a:lnTo>
                <a:lnTo>
                  <a:pt x="1363" y="662"/>
                </a:lnTo>
                <a:lnTo>
                  <a:pt x="1363" y="662"/>
                </a:lnTo>
                <a:lnTo>
                  <a:pt x="1454" y="648"/>
                </a:lnTo>
                <a:lnTo>
                  <a:pt x="1454" y="648"/>
                </a:lnTo>
                <a:lnTo>
                  <a:pt x="1547" y="632"/>
                </a:lnTo>
                <a:lnTo>
                  <a:pt x="1547" y="632"/>
                </a:lnTo>
                <a:lnTo>
                  <a:pt x="1640" y="616"/>
                </a:lnTo>
                <a:lnTo>
                  <a:pt x="1640" y="616"/>
                </a:lnTo>
                <a:lnTo>
                  <a:pt x="1731" y="598"/>
                </a:lnTo>
              </a:path>
            </a:pathLst>
          </a:custGeom>
          <a:noFill/>
          <a:ln w="38100">
            <a:solidFill>
              <a:srgbClr val="774C6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0" name="Line 440"/>
          <p:cNvSpPr>
            <a:spLocks noChangeShapeType="1"/>
          </p:cNvSpPr>
          <p:nvPr/>
        </p:nvSpPr>
        <p:spPr bwMode="auto">
          <a:xfrm flipH="1">
            <a:off x="4217373" y="3704718"/>
            <a:ext cx="3158558" cy="1698490"/>
          </a:xfrm>
          <a:prstGeom prst="line">
            <a:avLst/>
          </a:prstGeom>
          <a:noFill/>
          <a:ln w="38100">
            <a:solidFill>
              <a:srgbClr val="1F819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1" name="Freeform 5"/>
          <p:cNvSpPr>
            <a:spLocks/>
          </p:cNvSpPr>
          <p:nvPr/>
        </p:nvSpPr>
        <p:spPr bwMode="auto">
          <a:xfrm>
            <a:off x="412256" y="4463828"/>
            <a:ext cx="1022461" cy="988776"/>
          </a:xfrm>
          <a:custGeom>
            <a:avLst/>
            <a:gdLst>
              <a:gd name="T0" fmla="*/ 0 w 628"/>
              <a:gd name="T1" fmla="*/ 0 h 574"/>
              <a:gd name="T2" fmla="*/ 628 w 628"/>
              <a:gd name="T3" fmla="*/ 0 h 574"/>
              <a:gd name="T4" fmla="*/ 628 w 628"/>
              <a:gd name="T5" fmla="*/ 242 h 574"/>
              <a:gd name="T6" fmla="*/ 0 w 628"/>
              <a:gd name="T7" fmla="*/ 574 h 574"/>
              <a:gd name="T8" fmla="*/ 0 w 628"/>
              <a:gd name="T9" fmla="*/ 0 h 574"/>
            </a:gdLst>
            <a:ahLst/>
            <a:cxnLst>
              <a:cxn ang="0">
                <a:pos x="T0" y="T1"/>
              </a:cxn>
              <a:cxn ang="0">
                <a:pos x="T2" y="T3"/>
              </a:cxn>
              <a:cxn ang="0">
                <a:pos x="T4" y="T5"/>
              </a:cxn>
              <a:cxn ang="0">
                <a:pos x="T6" y="T7"/>
              </a:cxn>
              <a:cxn ang="0">
                <a:pos x="T8" y="T9"/>
              </a:cxn>
            </a:cxnLst>
            <a:rect l="0" t="0" r="r" b="b"/>
            <a:pathLst>
              <a:path w="628" h="574">
                <a:moveTo>
                  <a:pt x="0" y="0"/>
                </a:moveTo>
                <a:lnTo>
                  <a:pt x="628" y="0"/>
                </a:lnTo>
                <a:lnTo>
                  <a:pt x="628" y="242"/>
                </a:lnTo>
                <a:lnTo>
                  <a:pt x="0" y="574"/>
                </a:lnTo>
                <a:lnTo>
                  <a:pt x="0" y="0"/>
                </a:lnTo>
                <a:close/>
              </a:path>
            </a:pathLst>
          </a:custGeom>
          <a:solidFill>
            <a:srgbClr val="6D9C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42" name="Freeform 6"/>
          <p:cNvSpPr>
            <a:spLocks/>
          </p:cNvSpPr>
          <p:nvPr/>
        </p:nvSpPr>
        <p:spPr bwMode="auto">
          <a:xfrm>
            <a:off x="412256" y="4015950"/>
            <a:ext cx="1022461" cy="447878"/>
          </a:xfrm>
          <a:custGeom>
            <a:avLst/>
            <a:gdLst>
              <a:gd name="T0" fmla="*/ 0 w 628"/>
              <a:gd name="T1" fmla="*/ 0 h 260"/>
              <a:gd name="T2" fmla="*/ 0 w 628"/>
              <a:gd name="T3" fmla="*/ 260 h 260"/>
              <a:gd name="T4" fmla="*/ 628 w 628"/>
              <a:gd name="T5" fmla="*/ 260 h 260"/>
              <a:gd name="T6" fmla="*/ 0 w 628"/>
              <a:gd name="T7" fmla="*/ 0 h 260"/>
            </a:gdLst>
            <a:ahLst/>
            <a:cxnLst>
              <a:cxn ang="0">
                <a:pos x="T0" y="T1"/>
              </a:cxn>
              <a:cxn ang="0">
                <a:pos x="T2" y="T3"/>
              </a:cxn>
              <a:cxn ang="0">
                <a:pos x="T4" y="T5"/>
              </a:cxn>
              <a:cxn ang="0">
                <a:pos x="T6" y="T7"/>
              </a:cxn>
            </a:cxnLst>
            <a:rect l="0" t="0" r="r" b="b"/>
            <a:pathLst>
              <a:path w="628" h="260">
                <a:moveTo>
                  <a:pt x="0" y="0"/>
                </a:moveTo>
                <a:lnTo>
                  <a:pt x="0" y="260"/>
                </a:lnTo>
                <a:lnTo>
                  <a:pt x="628" y="260"/>
                </a:lnTo>
                <a:lnTo>
                  <a:pt x="0" y="0"/>
                </a:lnTo>
                <a:close/>
              </a:path>
            </a:pathLst>
          </a:custGeom>
          <a:solidFill>
            <a:srgbClr val="DF96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43" name="Freeform 7"/>
          <p:cNvSpPr>
            <a:spLocks/>
          </p:cNvSpPr>
          <p:nvPr/>
        </p:nvSpPr>
        <p:spPr bwMode="auto">
          <a:xfrm>
            <a:off x="1434717" y="4463828"/>
            <a:ext cx="424941" cy="416871"/>
          </a:xfrm>
          <a:custGeom>
            <a:avLst/>
            <a:gdLst>
              <a:gd name="T0" fmla="*/ 0 w 261"/>
              <a:gd name="T1" fmla="*/ 242 h 242"/>
              <a:gd name="T2" fmla="*/ 0 w 261"/>
              <a:gd name="T3" fmla="*/ 0 h 242"/>
              <a:gd name="T4" fmla="*/ 261 w 261"/>
              <a:gd name="T5" fmla="*/ 106 h 242"/>
              <a:gd name="T6" fmla="*/ 0 w 261"/>
              <a:gd name="T7" fmla="*/ 242 h 242"/>
            </a:gdLst>
            <a:ahLst/>
            <a:cxnLst>
              <a:cxn ang="0">
                <a:pos x="T0" y="T1"/>
              </a:cxn>
              <a:cxn ang="0">
                <a:pos x="T2" y="T3"/>
              </a:cxn>
              <a:cxn ang="0">
                <a:pos x="T4" y="T5"/>
              </a:cxn>
              <a:cxn ang="0">
                <a:pos x="T6" y="T7"/>
              </a:cxn>
            </a:cxnLst>
            <a:rect l="0" t="0" r="r" b="b"/>
            <a:pathLst>
              <a:path w="261" h="242">
                <a:moveTo>
                  <a:pt x="0" y="242"/>
                </a:moveTo>
                <a:lnTo>
                  <a:pt x="0" y="0"/>
                </a:lnTo>
                <a:lnTo>
                  <a:pt x="261" y="106"/>
                </a:lnTo>
                <a:lnTo>
                  <a:pt x="0" y="242"/>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44" name="Line 8"/>
          <p:cNvSpPr>
            <a:spLocks noChangeShapeType="1"/>
          </p:cNvSpPr>
          <p:nvPr/>
        </p:nvSpPr>
        <p:spPr bwMode="auto">
          <a:xfrm flipV="1">
            <a:off x="412256" y="3295901"/>
            <a:ext cx="0" cy="2156703"/>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5" name="Line 9"/>
          <p:cNvSpPr>
            <a:spLocks noChangeShapeType="1"/>
          </p:cNvSpPr>
          <p:nvPr/>
        </p:nvSpPr>
        <p:spPr bwMode="auto">
          <a:xfrm>
            <a:off x="412256" y="5452604"/>
            <a:ext cx="3464645" cy="0"/>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6" name="Freeform 10"/>
          <p:cNvSpPr>
            <a:spLocks/>
          </p:cNvSpPr>
          <p:nvPr/>
        </p:nvSpPr>
        <p:spPr bwMode="auto">
          <a:xfrm>
            <a:off x="752534" y="3313127"/>
            <a:ext cx="2816653" cy="1236831"/>
          </a:xfrm>
          <a:custGeom>
            <a:avLst/>
            <a:gdLst>
              <a:gd name="T0" fmla="*/ 0 w 1730"/>
              <a:gd name="T1" fmla="*/ 0 h 718"/>
              <a:gd name="T2" fmla="*/ 0 w 1730"/>
              <a:gd name="T3" fmla="*/ 0 h 718"/>
              <a:gd name="T4" fmla="*/ 17 w 1730"/>
              <a:gd name="T5" fmla="*/ 84 h 718"/>
              <a:gd name="T6" fmla="*/ 36 w 1730"/>
              <a:gd name="T7" fmla="*/ 156 h 718"/>
              <a:gd name="T8" fmla="*/ 68 w 1730"/>
              <a:gd name="T9" fmla="*/ 260 h 718"/>
              <a:gd name="T10" fmla="*/ 68 w 1730"/>
              <a:gd name="T11" fmla="*/ 260 h 718"/>
              <a:gd name="T12" fmla="*/ 81 w 1730"/>
              <a:gd name="T13" fmla="*/ 296 h 718"/>
              <a:gd name="T14" fmla="*/ 90 w 1730"/>
              <a:gd name="T15" fmla="*/ 328 h 718"/>
              <a:gd name="T16" fmla="*/ 115 w 1730"/>
              <a:gd name="T17" fmla="*/ 380 h 718"/>
              <a:gd name="T18" fmla="*/ 137 w 1730"/>
              <a:gd name="T19" fmla="*/ 420 h 718"/>
              <a:gd name="T20" fmla="*/ 162 w 1730"/>
              <a:gd name="T21" fmla="*/ 460 h 718"/>
              <a:gd name="T22" fmla="*/ 162 w 1730"/>
              <a:gd name="T23" fmla="*/ 460 h 718"/>
              <a:gd name="T24" fmla="*/ 184 w 1730"/>
              <a:gd name="T25" fmla="*/ 494 h 718"/>
              <a:gd name="T26" fmla="*/ 206 w 1730"/>
              <a:gd name="T27" fmla="*/ 522 h 718"/>
              <a:gd name="T28" fmla="*/ 230 w 1730"/>
              <a:gd name="T29" fmla="*/ 546 h 718"/>
              <a:gd name="T30" fmla="*/ 252 w 1730"/>
              <a:gd name="T31" fmla="*/ 568 h 718"/>
              <a:gd name="T32" fmla="*/ 252 w 1730"/>
              <a:gd name="T33" fmla="*/ 568 h 718"/>
              <a:gd name="T34" fmla="*/ 277 w 1730"/>
              <a:gd name="T35" fmla="*/ 588 h 718"/>
              <a:gd name="T36" fmla="*/ 299 w 1730"/>
              <a:gd name="T37" fmla="*/ 606 h 718"/>
              <a:gd name="T38" fmla="*/ 321 w 1730"/>
              <a:gd name="T39" fmla="*/ 620 h 718"/>
              <a:gd name="T40" fmla="*/ 346 w 1730"/>
              <a:gd name="T41" fmla="*/ 634 h 718"/>
              <a:gd name="T42" fmla="*/ 346 w 1730"/>
              <a:gd name="T43" fmla="*/ 634 h 718"/>
              <a:gd name="T44" fmla="*/ 368 w 1730"/>
              <a:gd name="T45" fmla="*/ 646 h 718"/>
              <a:gd name="T46" fmla="*/ 392 w 1730"/>
              <a:gd name="T47" fmla="*/ 656 h 718"/>
              <a:gd name="T48" fmla="*/ 437 w 1730"/>
              <a:gd name="T49" fmla="*/ 674 h 718"/>
              <a:gd name="T50" fmla="*/ 437 w 1730"/>
              <a:gd name="T51" fmla="*/ 674 h 718"/>
              <a:gd name="T52" fmla="*/ 483 w 1730"/>
              <a:gd name="T53" fmla="*/ 688 h 718"/>
              <a:gd name="T54" fmla="*/ 530 w 1730"/>
              <a:gd name="T55" fmla="*/ 698 h 718"/>
              <a:gd name="T56" fmla="*/ 530 w 1730"/>
              <a:gd name="T57" fmla="*/ 698 h 718"/>
              <a:gd name="T58" fmla="*/ 576 w 1730"/>
              <a:gd name="T59" fmla="*/ 706 h 718"/>
              <a:gd name="T60" fmla="*/ 623 w 1730"/>
              <a:gd name="T61" fmla="*/ 712 h 718"/>
              <a:gd name="T62" fmla="*/ 623 w 1730"/>
              <a:gd name="T63" fmla="*/ 712 h 718"/>
              <a:gd name="T64" fmla="*/ 667 w 1730"/>
              <a:gd name="T65" fmla="*/ 714 h 718"/>
              <a:gd name="T66" fmla="*/ 714 w 1730"/>
              <a:gd name="T67" fmla="*/ 718 h 718"/>
              <a:gd name="T68" fmla="*/ 714 w 1730"/>
              <a:gd name="T69" fmla="*/ 718 h 718"/>
              <a:gd name="T70" fmla="*/ 761 w 1730"/>
              <a:gd name="T71" fmla="*/ 718 h 718"/>
              <a:gd name="T72" fmla="*/ 807 w 1730"/>
              <a:gd name="T73" fmla="*/ 718 h 718"/>
              <a:gd name="T74" fmla="*/ 807 w 1730"/>
              <a:gd name="T75" fmla="*/ 718 h 718"/>
              <a:gd name="T76" fmla="*/ 901 w 1730"/>
              <a:gd name="T77" fmla="*/ 714 h 718"/>
              <a:gd name="T78" fmla="*/ 901 w 1730"/>
              <a:gd name="T79" fmla="*/ 714 h 718"/>
              <a:gd name="T80" fmla="*/ 991 w 1730"/>
              <a:gd name="T81" fmla="*/ 708 h 718"/>
              <a:gd name="T82" fmla="*/ 991 w 1730"/>
              <a:gd name="T83" fmla="*/ 708 h 718"/>
              <a:gd name="T84" fmla="*/ 1085 w 1730"/>
              <a:gd name="T85" fmla="*/ 700 h 718"/>
              <a:gd name="T86" fmla="*/ 1085 w 1730"/>
              <a:gd name="T87" fmla="*/ 700 h 718"/>
              <a:gd name="T88" fmla="*/ 1176 w 1730"/>
              <a:gd name="T89" fmla="*/ 688 h 718"/>
              <a:gd name="T90" fmla="*/ 1176 w 1730"/>
              <a:gd name="T91" fmla="*/ 688 h 718"/>
              <a:gd name="T92" fmla="*/ 1269 w 1730"/>
              <a:gd name="T93" fmla="*/ 676 h 718"/>
              <a:gd name="T94" fmla="*/ 1269 w 1730"/>
              <a:gd name="T95" fmla="*/ 676 h 718"/>
              <a:gd name="T96" fmla="*/ 1362 w 1730"/>
              <a:gd name="T97" fmla="*/ 662 h 718"/>
              <a:gd name="T98" fmla="*/ 1362 w 1730"/>
              <a:gd name="T99" fmla="*/ 662 h 718"/>
              <a:gd name="T100" fmla="*/ 1453 w 1730"/>
              <a:gd name="T101" fmla="*/ 648 h 718"/>
              <a:gd name="T102" fmla="*/ 1453 w 1730"/>
              <a:gd name="T103" fmla="*/ 648 h 718"/>
              <a:gd name="T104" fmla="*/ 1546 w 1730"/>
              <a:gd name="T105" fmla="*/ 632 h 718"/>
              <a:gd name="T106" fmla="*/ 1546 w 1730"/>
              <a:gd name="T107" fmla="*/ 632 h 718"/>
              <a:gd name="T108" fmla="*/ 1637 w 1730"/>
              <a:gd name="T109" fmla="*/ 616 h 718"/>
              <a:gd name="T110" fmla="*/ 1637 w 1730"/>
              <a:gd name="T111" fmla="*/ 616 h 718"/>
              <a:gd name="T112" fmla="*/ 1730 w 1730"/>
              <a:gd name="T113" fmla="*/ 598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30" h="718">
                <a:moveTo>
                  <a:pt x="0" y="0"/>
                </a:moveTo>
                <a:lnTo>
                  <a:pt x="0" y="0"/>
                </a:lnTo>
                <a:lnTo>
                  <a:pt x="17" y="84"/>
                </a:lnTo>
                <a:lnTo>
                  <a:pt x="36" y="156"/>
                </a:lnTo>
                <a:lnTo>
                  <a:pt x="68" y="260"/>
                </a:lnTo>
                <a:lnTo>
                  <a:pt x="68" y="260"/>
                </a:lnTo>
                <a:lnTo>
                  <a:pt x="81" y="296"/>
                </a:lnTo>
                <a:lnTo>
                  <a:pt x="90" y="328"/>
                </a:lnTo>
                <a:lnTo>
                  <a:pt x="115" y="380"/>
                </a:lnTo>
                <a:lnTo>
                  <a:pt x="137" y="420"/>
                </a:lnTo>
                <a:lnTo>
                  <a:pt x="162" y="460"/>
                </a:lnTo>
                <a:lnTo>
                  <a:pt x="162" y="460"/>
                </a:lnTo>
                <a:lnTo>
                  <a:pt x="184" y="494"/>
                </a:lnTo>
                <a:lnTo>
                  <a:pt x="206" y="522"/>
                </a:lnTo>
                <a:lnTo>
                  <a:pt x="230" y="546"/>
                </a:lnTo>
                <a:lnTo>
                  <a:pt x="252" y="568"/>
                </a:lnTo>
                <a:lnTo>
                  <a:pt x="252" y="568"/>
                </a:lnTo>
                <a:lnTo>
                  <a:pt x="277" y="588"/>
                </a:lnTo>
                <a:lnTo>
                  <a:pt x="299" y="606"/>
                </a:lnTo>
                <a:lnTo>
                  <a:pt x="321" y="620"/>
                </a:lnTo>
                <a:lnTo>
                  <a:pt x="346" y="634"/>
                </a:lnTo>
                <a:lnTo>
                  <a:pt x="346" y="634"/>
                </a:lnTo>
                <a:lnTo>
                  <a:pt x="368" y="646"/>
                </a:lnTo>
                <a:lnTo>
                  <a:pt x="392" y="656"/>
                </a:lnTo>
                <a:lnTo>
                  <a:pt x="437" y="674"/>
                </a:lnTo>
                <a:lnTo>
                  <a:pt x="437" y="674"/>
                </a:lnTo>
                <a:lnTo>
                  <a:pt x="483" y="688"/>
                </a:lnTo>
                <a:lnTo>
                  <a:pt x="530" y="698"/>
                </a:lnTo>
                <a:lnTo>
                  <a:pt x="530" y="698"/>
                </a:lnTo>
                <a:lnTo>
                  <a:pt x="576" y="706"/>
                </a:lnTo>
                <a:lnTo>
                  <a:pt x="623" y="712"/>
                </a:lnTo>
                <a:lnTo>
                  <a:pt x="623" y="712"/>
                </a:lnTo>
                <a:lnTo>
                  <a:pt x="667" y="714"/>
                </a:lnTo>
                <a:lnTo>
                  <a:pt x="714" y="718"/>
                </a:lnTo>
                <a:lnTo>
                  <a:pt x="714" y="718"/>
                </a:lnTo>
                <a:lnTo>
                  <a:pt x="761" y="718"/>
                </a:lnTo>
                <a:lnTo>
                  <a:pt x="807" y="718"/>
                </a:lnTo>
                <a:lnTo>
                  <a:pt x="807" y="718"/>
                </a:lnTo>
                <a:lnTo>
                  <a:pt x="901" y="714"/>
                </a:lnTo>
                <a:lnTo>
                  <a:pt x="901" y="714"/>
                </a:lnTo>
                <a:lnTo>
                  <a:pt x="991" y="708"/>
                </a:lnTo>
                <a:lnTo>
                  <a:pt x="991" y="708"/>
                </a:lnTo>
                <a:lnTo>
                  <a:pt x="1085" y="700"/>
                </a:lnTo>
                <a:lnTo>
                  <a:pt x="1085" y="700"/>
                </a:lnTo>
                <a:lnTo>
                  <a:pt x="1176" y="688"/>
                </a:lnTo>
                <a:lnTo>
                  <a:pt x="1176" y="688"/>
                </a:lnTo>
                <a:lnTo>
                  <a:pt x="1269" y="676"/>
                </a:lnTo>
                <a:lnTo>
                  <a:pt x="1269" y="676"/>
                </a:lnTo>
                <a:lnTo>
                  <a:pt x="1362" y="662"/>
                </a:lnTo>
                <a:lnTo>
                  <a:pt x="1362" y="662"/>
                </a:lnTo>
                <a:lnTo>
                  <a:pt x="1453" y="648"/>
                </a:lnTo>
                <a:lnTo>
                  <a:pt x="1453" y="648"/>
                </a:lnTo>
                <a:lnTo>
                  <a:pt x="1546" y="632"/>
                </a:lnTo>
                <a:lnTo>
                  <a:pt x="1546" y="632"/>
                </a:lnTo>
                <a:lnTo>
                  <a:pt x="1637" y="616"/>
                </a:lnTo>
                <a:lnTo>
                  <a:pt x="1637" y="616"/>
                </a:lnTo>
                <a:lnTo>
                  <a:pt x="1730" y="598"/>
                </a:lnTo>
              </a:path>
            </a:pathLst>
          </a:custGeom>
          <a:noFill/>
          <a:ln w="38100">
            <a:solidFill>
              <a:srgbClr val="774C6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7" name="Rectangle 11"/>
          <p:cNvSpPr>
            <a:spLocks noChangeArrowheads="1"/>
          </p:cNvSpPr>
          <p:nvPr/>
        </p:nvSpPr>
        <p:spPr bwMode="auto">
          <a:xfrm>
            <a:off x="304800" y="5383700"/>
            <a:ext cx="87134" cy="2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231F2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8" name="Rectangle 12"/>
          <p:cNvSpPr>
            <a:spLocks noChangeArrowheads="1"/>
          </p:cNvSpPr>
          <p:nvPr/>
        </p:nvSpPr>
        <p:spPr bwMode="auto">
          <a:xfrm>
            <a:off x="1291442" y="2872140"/>
            <a:ext cx="1916930" cy="2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Monopolistic competition</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1" name="Rectangle 15"/>
          <p:cNvSpPr>
            <a:spLocks noChangeArrowheads="1"/>
          </p:cNvSpPr>
          <p:nvPr/>
        </p:nvSpPr>
        <p:spPr bwMode="auto">
          <a:xfrm>
            <a:off x="1408668" y="3438878"/>
            <a:ext cx="67" cy="2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3" name="Rectangle 17"/>
          <p:cNvSpPr>
            <a:spLocks noChangeArrowheads="1"/>
          </p:cNvSpPr>
          <p:nvPr/>
        </p:nvSpPr>
        <p:spPr bwMode="auto">
          <a:xfrm>
            <a:off x="8125381" y="2895600"/>
            <a:ext cx="886129" cy="2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Deadweight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4" name="Rectangle 18"/>
          <p:cNvSpPr>
            <a:spLocks noChangeArrowheads="1"/>
          </p:cNvSpPr>
          <p:nvPr/>
        </p:nvSpPr>
        <p:spPr bwMode="auto">
          <a:xfrm>
            <a:off x="8125381" y="3048000"/>
            <a:ext cx="315653" cy="2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loss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5" name="Rectangle 19"/>
          <p:cNvSpPr>
            <a:spLocks noChangeArrowheads="1"/>
          </p:cNvSpPr>
          <p:nvPr/>
        </p:nvSpPr>
        <p:spPr bwMode="auto">
          <a:xfrm>
            <a:off x="8125381" y="3581400"/>
            <a:ext cx="692134" cy="2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Producer</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6" name="Rectangle 20"/>
          <p:cNvSpPr>
            <a:spLocks noChangeArrowheads="1"/>
          </p:cNvSpPr>
          <p:nvPr/>
        </p:nvSpPr>
        <p:spPr bwMode="auto">
          <a:xfrm>
            <a:off x="8125381" y="3762018"/>
            <a:ext cx="570477" cy="2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surplus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7" name="Rectangle 21"/>
          <p:cNvSpPr>
            <a:spLocks noChangeArrowheads="1"/>
          </p:cNvSpPr>
          <p:nvPr/>
        </p:nvSpPr>
        <p:spPr bwMode="auto">
          <a:xfrm>
            <a:off x="1491702" y="5514618"/>
            <a:ext cx="1938303" cy="2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Elvis records (thousands)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8" name="Rectangle 22"/>
          <p:cNvSpPr>
            <a:spLocks noChangeArrowheads="1"/>
          </p:cNvSpPr>
          <p:nvPr/>
        </p:nvSpPr>
        <p:spPr bwMode="auto">
          <a:xfrm>
            <a:off x="304800" y="3113304"/>
            <a:ext cx="621440" cy="2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9" name="Rectangle 23"/>
          <p:cNvSpPr>
            <a:spLocks noChangeArrowheads="1"/>
          </p:cNvSpPr>
          <p:nvPr/>
        </p:nvSpPr>
        <p:spPr bwMode="auto">
          <a:xfrm>
            <a:off x="3605006" y="3640422"/>
            <a:ext cx="244960" cy="2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MC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60" name="Rectangle 24"/>
          <p:cNvSpPr>
            <a:spLocks noChangeArrowheads="1"/>
          </p:cNvSpPr>
          <p:nvPr/>
        </p:nvSpPr>
        <p:spPr bwMode="auto">
          <a:xfrm>
            <a:off x="2110864" y="5262557"/>
            <a:ext cx="244960" cy="2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MR</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61" name="Rectangle 25"/>
          <p:cNvSpPr>
            <a:spLocks noChangeArrowheads="1"/>
          </p:cNvSpPr>
          <p:nvPr/>
        </p:nvSpPr>
        <p:spPr bwMode="auto">
          <a:xfrm>
            <a:off x="3609889" y="4236444"/>
            <a:ext cx="312168" cy="2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ATC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62" name="Rectangle 26"/>
          <p:cNvSpPr>
            <a:spLocks noChangeArrowheads="1"/>
          </p:cNvSpPr>
          <p:nvPr/>
        </p:nvSpPr>
        <p:spPr bwMode="auto">
          <a:xfrm>
            <a:off x="3593608" y="5287234"/>
            <a:ext cx="113438" cy="2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81" name="Rectangle 45"/>
          <p:cNvSpPr>
            <a:spLocks noChangeArrowheads="1"/>
          </p:cNvSpPr>
          <p:nvPr/>
        </p:nvSpPr>
        <p:spPr bwMode="auto">
          <a:xfrm>
            <a:off x="8125381" y="3228618"/>
            <a:ext cx="779266" cy="2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Consumer</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82" name="Rectangle 46"/>
          <p:cNvSpPr>
            <a:spLocks noChangeArrowheads="1"/>
          </p:cNvSpPr>
          <p:nvPr/>
        </p:nvSpPr>
        <p:spPr bwMode="auto">
          <a:xfrm>
            <a:off x="8125381" y="3381018"/>
            <a:ext cx="570477" cy="2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surplus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1" name="Rectangle 266"/>
          <p:cNvSpPr>
            <a:spLocks noChangeArrowheads="1"/>
          </p:cNvSpPr>
          <p:nvPr/>
        </p:nvSpPr>
        <p:spPr bwMode="auto">
          <a:xfrm>
            <a:off x="7848600" y="2971800"/>
            <a:ext cx="192118" cy="165370"/>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02" name="Rectangle 267"/>
          <p:cNvSpPr>
            <a:spLocks noChangeArrowheads="1"/>
          </p:cNvSpPr>
          <p:nvPr/>
        </p:nvSpPr>
        <p:spPr bwMode="auto">
          <a:xfrm>
            <a:off x="7848600" y="3657600"/>
            <a:ext cx="192118" cy="165370"/>
          </a:xfrm>
          <a:prstGeom prst="rect">
            <a:avLst/>
          </a:prstGeom>
          <a:solidFill>
            <a:srgbClr val="6D9CB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03" name="Rectangle 268"/>
          <p:cNvSpPr>
            <a:spLocks noChangeArrowheads="1"/>
          </p:cNvSpPr>
          <p:nvPr/>
        </p:nvSpPr>
        <p:spPr bwMode="auto">
          <a:xfrm>
            <a:off x="7848600" y="3321031"/>
            <a:ext cx="192118" cy="165370"/>
          </a:xfrm>
          <a:prstGeom prst="rect">
            <a:avLst/>
          </a:prstGeom>
          <a:solidFill>
            <a:srgbClr val="DF965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04" name="Line 269"/>
          <p:cNvSpPr>
            <a:spLocks noChangeShapeType="1"/>
          </p:cNvSpPr>
          <p:nvPr/>
        </p:nvSpPr>
        <p:spPr bwMode="auto">
          <a:xfrm flipH="1">
            <a:off x="412256" y="3709326"/>
            <a:ext cx="3125996" cy="1743278"/>
          </a:xfrm>
          <a:prstGeom prst="line">
            <a:avLst/>
          </a:prstGeom>
          <a:noFill/>
          <a:ln w="38100">
            <a:solidFill>
              <a:srgbClr val="1F819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5" name="Line 270"/>
          <p:cNvSpPr>
            <a:spLocks noChangeShapeType="1"/>
          </p:cNvSpPr>
          <p:nvPr/>
        </p:nvSpPr>
        <p:spPr bwMode="auto">
          <a:xfrm>
            <a:off x="412256" y="4015950"/>
            <a:ext cx="3173212" cy="1384976"/>
          </a:xfrm>
          <a:prstGeom prst="line">
            <a:avLst/>
          </a:prstGeom>
          <a:noFill/>
          <a:ln w="38100">
            <a:solidFill>
              <a:srgbClr val="D47229"/>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6" name="Line 271"/>
          <p:cNvSpPr>
            <a:spLocks noChangeShapeType="1"/>
          </p:cNvSpPr>
          <p:nvPr/>
        </p:nvSpPr>
        <p:spPr bwMode="auto">
          <a:xfrm>
            <a:off x="412255" y="4012707"/>
            <a:ext cx="1681851" cy="1439896"/>
          </a:xfrm>
          <a:prstGeom prst="line">
            <a:avLst/>
          </a:prstGeom>
          <a:noFill/>
          <a:ln w="38100">
            <a:solidFill>
              <a:srgbClr val="BFCF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8" name="Group 7"/>
          <p:cNvGrpSpPr/>
          <p:nvPr/>
        </p:nvGrpSpPr>
        <p:grpSpPr>
          <a:xfrm>
            <a:off x="412256" y="4436266"/>
            <a:ext cx="1055024" cy="978440"/>
            <a:chOff x="899728" y="5426866"/>
            <a:chExt cx="1055024" cy="978440"/>
          </a:xfrm>
        </p:grpSpPr>
        <p:sp>
          <p:nvSpPr>
            <p:cNvPr id="263" name="Line 27"/>
            <p:cNvSpPr>
              <a:spLocks noChangeShapeType="1"/>
            </p:cNvSpPr>
            <p:nvPr/>
          </p:nvSpPr>
          <p:spPr bwMode="auto">
            <a:xfrm flipH="1">
              <a:off x="1842412" y="5454428"/>
              <a:ext cx="79779" cy="0"/>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4" name="Line 28"/>
            <p:cNvSpPr>
              <a:spLocks noChangeShapeType="1"/>
            </p:cNvSpPr>
            <p:nvPr/>
          </p:nvSpPr>
          <p:spPr bwMode="auto">
            <a:xfrm flipH="1">
              <a:off x="1715418" y="5454428"/>
              <a:ext cx="79779" cy="0"/>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5" name="Line 29"/>
            <p:cNvSpPr>
              <a:spLocks noChangeShapeType="1"/>
            </p:cNvSpPr>
            <p:nvPr/>
          </p:nvSpPr>
          <p:spPr bwMode="auto">
            <a:xfrm flipH="1">
              <a:off x="1586796" y="5454428"/>
              <a:ext cx="79779" cy="0"/>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6" name="Line 30"/>
            <p:cNvSpPr>
              <a:spLocks noChangeShapeType="1"/>
            </p:cNvSpPr>
            <p:nvPr/>
          </p:nvSpPr>
          <p:spPr bwMode="auto">
            <a:xfrm flipH="1">
              <a:off x="1459802" y="5454428"/>
              <a:ext cx="79779" cy="0"/>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7" name="Line 31"/>
            <p:cNvSpPr>
              <a:spLocks noChangeShapeType="1"/>
            </p:cNvSpPr>
            <p:nvPr/>
          </p:nvSpPr>
          <p:spPr bwMode="auto">
            <a:xfrm flipH="1">
              <a:off x="1331181" y="5454428"/>
              <a:ext cx="79779" cy="0"/>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8" name="Line 32"/>
            <p:cNvSpPr>
              <a:spLocks noChangeShapeType="1"/>
            </p:cNvSpPr>
            <p:nvPr/>
          </p:nvSpPr>
          <p:spPr bwMode="auto">
            <a:xfrm flipH="1">
              <a:off x="1202559" y="5454428"/>
              <a:ext cx="81406" cy="0"/>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9" name="Line 33"/>
            <p:cNvSpPr>
              <a:spLocks noChangeShapeType="1"/>
            </p:cNvSpPr>
            <p:nvPr/>
          </p:nvSpPr>
          <p:spPr bwMode="auto">
            <a:xfrm flipH="1">
              <a:off x="1075565" y="5454428"/>
              <a:ext cx="79779" cy="0"/>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0" name="Line 34"/>
            <p:cNvSpPr>
              <a:spLocks noChangeShapeType="1"/>
            </p:cNvSpPr>
            <p:nvPr/>
          </p:nvSpPr>
          <p:spPr bwMode="auto">
            <a:xfrm flipH="1">
              <a:off x="946944" y="5454428"/>
              <a:ext cx="79779" cy="0"/>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1" name="Line 35"/>
            <p:cNvSpPr>
              <a:spLocks noChangeShapeType="1"/>
            </p:cNvSpPr>
            <p:nvPr/>
          </p:nvSpPr>
          <p:spPr bwMode="auto">
            <a:xfrm>
              <a:off x="899728" y="5454428"/>
              <a:ext cx="0" cy="0"/>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2" name="Line 36"/>
            <p:cNvSpPr>
              <a:spLocks noChangeShapeType="1"/>
            </p:cNvSpPr>
            <p:nvPr/>
          </p:nvSpPr>
          <p:spPr bwMode="auto">
            <a:xfrm>
              <a:off x="1922189" y="5454428"/>
              <a:ext cx="0" cy="68904"/>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3" name="Line 37"/>
            <p:cNvSpPr>
              <a:spLocks noChangeShapeType="1"/>
            </p:cNvSpPr>
            <p:nvPr/>
          </p:nvSpPr>
          <p:spPr bwMode="auto">
            <a:xfrm>
              <a:off x="1922189" y="5564675"/>
              <a:ext cx="0" cy="68904"/>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4" name="Line 38"/>
            <p:cNvSpPr>
              <a:spLocks noChangeShapeType="1"/>
            </p:cNvSpPr>
            <p:nvPr/>
          </p:nvSpPr>
          <p:spPr bwMode="auto">
            <a:xfrm>
              <a:off x="1922189" y="5674921"/>
              <a:ext cx="0" cy="68904"/>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5" name="Line 39"/>
            <p:cNvSpPr>
              <a:spLocks noChangeShapeType="1"/>
            </p:cNvSpPr>
            <p:nvPr/>
          </p:nvSpPr>
          <p:spPr bwMode="auto">
            <a:xfrm>
              <a:off x="1922189" y="5785168"/>
              <a:ext cx="0" cy="68904"/>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6" name="Line 40"/>
            <p:cNvSpPr>
              <a:spLocks noChangeShapeType="1"/>
            </p:cNvSpPr>
            <p:nvPr/>
          </p:nvSpPr>
          <p:spPr bwMode="auto">
            <a:xfrm>
              <a:off x="1922189" y="5895415"/>
              <a:ext cx="0" cy="68904"/>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7" name="Line 41"/>
            <p:cNvSpPr>
              <a:spLocks noChangeShapeType="1"/>
            </p:cNvSpPr>
            <p:nvPr/>
          </p:nvSpPr>
          <p:spPr bwMode="auto">
            <a:xfrm>
              <a:off x="1922189" y="6005662"/>
              <a:ext cx="0" cy="68904"/>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8" name="Line 42"/>
            <p:cNvSpPr>
              <a:spLocks noChangeShapeType="1"/>
            </p:cNvSpPr>
            <p:nvPr/>
          </p:nvSpPr>
          <p:spPr bwMode="auto">
            <a:xfrm>
              <a:off x="1922189" y="6115909"/>
              <a:ext cx="0" cy="68904"/>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9" name="Line 43"/>
            <p:cNvSpPr>
              <a:spLocks noChangeShapeType="1"/>
            </p:cNvSpPr>
            <p:nvPr/>
          </p:nvSpPr>
          <p:spPr bwMode="auto">
            <a:xfrm>
              <a:off x="1922189" y="6226156"/>
              <a:ext cx="0" cy="68904"/>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80" name="Line 44"/>
            <p:cNvSpPr>
              <a:spLocks noChangeShapeType="1"/>
            </p:cNvSpPr>
            <p:nvPr/>
          </p:nvSpPr>
          <p:spPr bwMode="auto">
            <a:xfrm>
              <a:off x="1922189" y="6336402"/>
              <a:ext cx="0" cy="68904"/>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7" name="Freeform 272"/>
            <p:cNvSpPr>
              <a:spLocks/>
            </p:cNvSpPr>
            <p:nvPr/>
          </p:nvSpPr>
          <p:spPr bwMode="auto">
            <a:xfrm>
              <a:off x="1891255" y="5843737"/>
              <a:ext cx="63497" cy="55123"/>
            </a:xfrm>
            <a:custGeom>
              <a:avLst/>
              <a:gdLst>
                <a:gd name="T0" fmla="*/ 39 w 39"/>
                <a:gd name="T1" fmla="*/ 16 h 32"/>
                <a:gd name="T2" fmla="*/ 39 w 39"/>
                <a:gd name="T3" fmla="*/ 16 h 32"/>
                <a:gd name="T4" fmla="*/ 37 w 39"/>
                <a:gd name="T5" fmla="*/ 22 h 32"/>
                <a:gd name="T6" fmla="*/ 34 w 39"/>
                <a:gd name="T7" fmla="*/ 28 h 32"/>
                <a:gd name="T8" fmla="*/ 27 w 39"/>
                <a:gd name="T9" fmla="*/ 30 h 32"/>
                <a:gd name="T10" fmla="*/ 19 w 39"/>
                <a:gd name="T11" fmla="*/ 32 h 32"/>
                <a:gd name="T12" fmla="*/ 19 w 39"/>
                <a:gd name="T13" fmla="*/ 32 h 32"/>
                <a:gd name="T14" fmla="*/ 12 w 39"/>
                <a:gd name="T15" fmla="*/ 30 h 32"/>
                <a:gd name="T16" fmla="*/ 5 w 39"/>
                <a:gd name="T17" fmla="*/ 28 h 32"/>
                <a:gd name="T18" fmla="*/ 2 w 39"/>
                <a:gd name="T19" fmla="*/ 22 h 32"/>
                <a:gd name="T20" fmla="*/ 0 w 39"/>
                <a:gd name="T21" fmla="*/ 16 h 32"/>
                <a:gd name="T22" fmla="*/ 0 w 39"/>
                <a:gd name="T23" fmla="*/ 16 h 32"/>
                <a:gd name="T24" fmla="*/ 2 w 39"/>
                <a:gd name="T25" fmla="*/ 10 h 32"/>
                <a:gd name="T26" fmla="*/ 5 w 39"/>
                <a:gd name="T27" fmla="*/ 4 h 32"/>
                <a:gd name="T28" fmla="*/ 12 w 39"/>
                <a:gd name="T29" fmla="*/ 2 h 32"/>
                <a:gd name="T30" fmla="*/ 19 w 39"/>
                <a:gd name="T31" fmla="*/ 0 h 32"/>
                <a:gd name="T32" fmla="*/ 19 w 39"/>
                <a:gd name="T33" fmla="*/ 0 h 32"/>
                <a:gd name="T34" fmla="*/ 27 w 39"/>
                <a:gd name="T35" fmla="*/ 2 h 32"/>
                <a:gd name="T36" fmla="*/ 34 w 39"/>
                <a:gd name="T37" fmla="*/ 4 h 32"/>
                <a:gd name="T38" fmla="*/ 37 w 39"/>
                <a:gd name="T39" fmla="*/ 10 h 32"/>
                <a:gd name="T40" fmla="*/ 39 w 39"/>
                <a:gd name="T41" fmla="*/ 16 h 32"/>
                <a:gd name="T42" fmla="*/ 39 w 39"/>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2">
                  <a:moveTo>
                    <a:pt x="39" y="16"/>
                  </a:moveTo>
                  <a:lnTo>
                    <a:pt x="39" y="16"/>
                  </a:lnTo>
                  <a:lnTo>
                    <a:pt x="37" y="22"/>
                  </a:lnTo>
                  <a:lnTo>
                    <a:pt x="34" y="28"/>
                  </a:lnTo>
                  <a:lnTo>
                    <a:pt x="27" y="30"/>
                  </a:lnTo>
                  <a:lnTo>
                    <a:pt x="19" y="32"/>
                  </a:lnTo>
                  <a:lnTo>
                    <a:pt x="19" y="32"/>
                  </a:lnTo>
                  <a:lnTo>
                    <a:pt x="12" y="30"/>
                  </a:lnTo>
                  <a:lnTo>
                    <a:pt x="5" y="28"/>
                  </a:lnTo>
                  <a:lnTo>
                    <a:pt x="2" y="22"/>
                  </a:lnTo>
                  <a:lnTo>
                    <a:pt x="0" y="16"/>
                  </a:lnTo>
                  <a:lnTo>
                    <a:pt x="0" y="16"/>
                  </a:lnTo>
                  <a:lnTo>
                    <a:pt x="2" y="10"/>
                  </a:lnTo>
                  <a:lnTo>
                    <a:pt x="5" y="4"/>
                  </a:lnTo>
                  <a:lnTo>
                    <a:pt x="12" y="2"/>
                  </a:lnTo>
                  <a:lnTo>
                    <a:pt x="19" y="0"/>
                  </a:lnTo>
                  <a:lnTo>
                    <a:pt x="19" y="0"/>
                  </a:lnTo>
                  <a:lnTo>
                    <a:pt x="27" y="2"/>
                  </a:lnTo>
                  <a:lnTo>
                    <a:pt x="34" y="4"/>
                  </a:lnTo>
                  <a:lnTo>
                    <a:pt x="37" y="10"/>
                  </a:lnTo>
                  <a:lnTo>
                    <a:pt x="39" y="16"/>
                  </a:lnTo>
                  <a:lnTo>
                    <a:pt x="39" y="1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08" name="Freeform 273"/>
            <p:cNvSpPr>
              <a:spLocks/>
            </p:cNvSpPr>
            <p:nvPr/>
          </p:nvSpPr>
          <p:spPr bwMode="auto">
            <a:xfrm>
              <a:off x="1891255" y="5426866"/>
              <a:ext cx="63497" cy="55123"/>
            </a:xfrm>
            <a:custGeom>
              <a:avLst/>
              <a:gdLst>
                <a:gd name="T0" fmla="*/ 39 w 39"/>
                <a:gd name="T1" fmla="*/ 16 h 32"/>
                <a:gd name="T2" fmla="*/ 39 w 39"/>
                <a:gd name="T3" fmla="*/ 16 h 32"/>
                <a:gd name="T4" fmla="*/ 37 w 39"/>
                <a:gd name="T5" fmla="*/ 22 h 32"/>
                <a:gd name="T6" fmla="*/ 34 w 39"/>
                <a:gd name="T7" fmla="*/ 26 h 32"/>
                <a:gd name="T8" fmla="*/ 27 w 39"/>
                <a:gd name="T9" fmla="*/ 30 h 32"/>
                <a:gd name="T10" fmla="*/ 19 w 39"/>
                <a:gd name="T11" fmla="*/ 32 h 32"/>
                <a:gd name="T12" fmla="*/ 19 w 39"/>
                <a:gd name="T13" fmla="*/ 32 h 32"/>
                <a:gd name="T14" fmla="*/ 12 w 39"/>
                <a:gd name="T15" fmla="*/ 30 h 32"/>
                <a:gd name="T16" fmla="*/ 5 w 39"/>
                <a:gd name="T17" fmla="*/ 26 h 32"/>
                <a:gd name="T18" fmla="*/ 2 w 39"/>
                <a:gd name="T19" fmla="*/ 22 h 32"/>
                <a:gd name="T20" fmla="*/ 0 w 39"/>
                <a:gd name="T21" fmla="*/ 16 h 32"/>
                <a:gd name="T22" fmla="*/ 0 w 39"/>
                <a:gd name="T23" fmla="*/ 16 h 32"/>
                <a:gd name="T24" fmla="*/ 2 w 39"/>
                <a:gd name="T25" fmla="*/ 8 h 32"/>
                <a:gd name="T26" fmla="*/ 5 w 39"/>
                <a:gd name="T27" fmla="*/ 4 h 32"/>
                <a:gd name="T28" fmla="*/ 12 w 39"/>
                <a:gd name="T29" fmla="*/ 0 h 32"/>
                <a:gd name="T30" fmla="*/ 19 w 39"/>
                <a:gd name="T31" fmla="*/ 0 h 32"/>
                <a:gd name="T32" fmla="*/ 19 w 39"/>
                <a:gd name="T33" fmla="*/ 0 h 32"/>
                <a:gd name="T34" fmla="*/ 27 w 39"/>
                <a:gd name="T35" fmla="*/ 0 h 32"/>
                <a:gd name="T36" fmla="*/ 34 w 39"/>
                <a:gd name="T37" fmla="*/ 4 h 32"/>
                <a:gd name="T38" fmla="*/ 37 w 39"/>
                <a:gd name="T39" fmla="*/ 8 h 32"/>
                <a:gd name="T40" fmla="*/ 39 w 39"/>
                <a:gd name="T41" fmla="*/ 16 h 32"/>
                <a:gd name="T42" fmla="*/ 39 w 39"/>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2">
                  <a:moveTo>
                    <a:pt x="39" y="16"/>
                  </a:moveTo>
                  <a:lnTo>
                    <a:pt x="39" y="16"/>
                  </a:lnTo>
                  <a:lnTo>
                    <a:pt x="37" y="22"/>
                  </a:lnTo>
                  <a:lnTo>
                    <a:pt x="34" y="26"/>
                  </a:lnTo>
                  <a:lnTo>
                    <a:pt x="27" y="30"/>
                  </a:lnTo>
                  <a:lnTo>
                    <a:pt x="19" y="32"/>
                  </a:lnTo>
                  <a:lnTo>
                    <a:pt x="19" y="32"/>
                  </a:lnTo>
                  <a:lnTo>
                    <a:pt x="12" y="30"/>
                  </a:lnTo>
                  <a:lnTo>
                    <a:pt x="5" y="26"/>
                  </a:lnTo>
                  <a:lnTo>
                    <a:pt x="2" y="22"/>
                  </a:lnTo>
                  <a:lnTo>
                    <a:pt x="0" y="16"/>
                  </a:lnTo>
                  <a:lnTo>
                    <a:pt x="0" y="16"/>
                  </a:lnTo>
                  <a:lnTo>
                    <a:pt x="2" y="8"/>
                  </a:lnTo>
                  <a:lnTo>
                    <a:pt x="5" y="4"/>
                  </a:lnTo>
                  <a:lnTo>
                    <a:pt x="12" y="0"/>
                  </a:lnTo>
                  <a:lnTo>
                    <a:pt x="19" y="0"/>
                  </a:lnTo>
                  <a:lnTo>
                    <a:pt x="19" y="0"/>
                  </a:lnTo>
                  <a:lnTo>
                    <a:pt x="27" y="0"/>
                  </a:lnTo>
                  <a:lnTo>
                    <a:pt x="34" y="4"/>
                  </a:lnTo>
                  <a:lnTo>
                    <a:pt x="37" y="8"/>
                  </a:lnTo>
                  <a:lnTo>
                    <a:pt x="39" y="16"/>
                  </a:lnTo>
                  <a:lnTo>
                    <a:pt x="39" y="1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109" name="Line 274"/>
          <p:cNvSpPr>
            <a:spLocks noChangeShapeType="1"/>
          </p:cNvSpPr>
          <p:nvPr/>
        </p:nvSpPr>
        <p:spPr bwMode="auto">
          <a:xfrm flipV="1">
            <a:off x="4217373" y="3246505"/>
            <a:ext cx="0" cy="2156703"/>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0" name="Line 275"/>
          <p:cNvSpPr>
            <a:spLocks noChangeShapeType="1"/>
          </p:cNvSpPr>
          <p:nvPr/>
        </p:nvSpPr>
        <p:spPr bwMode="auto">
          <a:xfrm>
            <a:off x="4217373" y="5403208"/>
            <a:ext cx="3609549" cy="0"/>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1" name="Rectangle 276"/>
          <p:cNvSpPr>
            <a:spLocks noChangeArrowheads="1"/>
          </p:cNvSpPr>
          <p:nvPr/>
        </p:nvSpPr>
        <p:spPr bwMode="auto">
          <a:xfrm>
            <a:off x="4114800" y="5334303"/>
            <a:ext cx="87134" cy="2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231F2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2" name="Rectangle 277"/>
          <p:cNvSpPr>
            <a:spLocks noChangeArrowheads="1"/>
          </p:cNvSpPr>
          <p:nvPr/>
        </p:nvSpPr>
        <p:spPr bwMode="auto">
          <a:xfrm>
            <a:off x="5345661" y="2822743"/>
            <a:ext cx="1473045" cy="2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Perfect competition</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3" name="Rectangle 278"/>
          <p:cNvSpPr>
            <a:spLocks noChangeArrowheads="1"/>
          </p:cNvSpPr>
          <p:nvPr/>
        </p:nvSpPr>
        <p:spPr bwMode="auto">
          <a:xfrm>
            <a:off x="4114800" y="3063908"/>
            <a:ext cx="621440" cy="2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4" name="Rectangle 279"/>
          <p:cNvSpPr>
            <a:spLocks noChangeArrowheads="1"/>
          </p:cNvSpPr>
          <p:nvPr/>
        </p:nvSpPr>
        <p:spPr bwMode="auto">
          <a:xfrm>
            <a:off x="7415006" y="3580690"/>
            <a:ext cx="244960" cy="2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MC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5" name="Rectangle 280"/>
          <p:cNvSpPr>
            <a:spLocks noChangeArrowheads="1"/>
          </p:cNvSpPr>
          <p:nvPr/>
        </p:nvSpPr>
        <p:spPr bwMode="auto">
          <a:xfrm>
            <a:off x="7423146" y="4183602"/>
            <a:ext cx="312168" cy="2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ATC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6" name="Rectangle 281"/>
          <p:cNvSpPr>
            <a:spLocks noChangeArrowheads="1"/>
          </p:cNvSpPr>
          <p:nvPr/>
        </p:nvSpPr>
        <p:spPr bwMode="auto">
          <a:xfrm>
            <a:off x="7327087" y="4541905"/>
            <a:ext cx="442242" cy="2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P=MR</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7" name="Rectangle 282"/>
          <p:cNvSpPr>
            <a:spLocks noChangeArrowheads="1"/>
          </p:cNvSpPr>
          <p:nvPr/>
        </p:nvSpPr>
        <p:spPr bwMode="auto">
          <a:xfrm>
            <a:off x="7327087" y="4676268"/>
            <a:ext cx="726658" cy="2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(Demand)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9" name="Group 8"/>
          <p:cNvGrpSpPr/>
          <p:nvPr/>
        </p:nvGrpSpPr>
        <p:grpSpPr>
          <a:xfrm>
            <a:off x="5860148" y="4500562"/>
            <a:ext cx="0" cy="902645"/>
            <a:chOff x="6675875" y="5491162"/>
            <a:chExt cx="0" cy="902645"/>
          </a:xfrm>
        </p:grpSpPr>
        <p:sp>
          <p:nvSpPr>
            <p:cNvPr id="122" name="Line 287"/>
            <p:cNvSpPr>
              <a:spLocks noChangeShapeType="1"/>
            </p:cNvSpPr>
            <p:nvPr/>
          </p:nvSpPr>
          <p:spPr bwMode="auto">
            <a:xfrm>
              <a:off x="6675875" y="5491162"/>
              <a:ext cx="0" cy="68904"/>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3" name="Line 288"/>
            <p:cNvSpPr>
              <a:spLocks noChangeShapeType="1"/>
            </p:cNvSpPr>
            <p:nvPr/>
          </p:nvSpPr>
          <p:spPr bwMode="auto">
            <a:xfrm>
              <a:off x="6675875" y="5601409"/>
              <a:ext cx="0" cy="68904"/>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4" name="Line 289"/>
            <p:cNvSpPr>
              <a:spLocks noChangeShapeType="1"/>
            </p:cNvSpPr>
            <p:nvPr/>
          </p:nvSpPr>
          <p:spPr bwMode="auto">
            <a:xfrm>
              <a:off x="6675875" y="5711656"/>
              <a:ext cx="0" cy="68904"/>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5" name="Line 290"/>
            <p:cNvSpPr>
              <a:spLocks noChangeShapeType="1"/>
            </p:cNvSpPr>
            <p:nvPr/>
          </p:nvSpPr>
          <p:spPr bwMode="auto">
            <a:xfrm>
              <a:off x="6675875" y="5821902"/>
              <a:ext cx="0" cy="68904"/>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6" name="Line 291"/>
            <p:cNvSpPr>
              <a:spLocks noChangeShapeType="1"/>
            </p:cNvSpPr>
            <p:nvPr/>
          </p:nvSpPr>
          <p:spPr bwMode="auto">
            <a:xfrm>
              <a:off x="6675875" y="5932149"/>
              <a:ext cx="0" cy="68904"/>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7" name="Line 292"/>
            <p:cNvSpPr>
              <a:spLocks noChangeShapeType="1"/>
            </p:cNvSpPr>
            <p:nvPr/>
          </p:nvSpPr>
          <p:spPr bwMode="auto">
            <a:xfrm>
              <a:off x="6675875" y="6042396"/>
              <a:ext cx="0" cy="68904"/>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8" name="Line 293"/>
            <p:cNvSpPr>
              <a:spLocks noChangeShapeType="1"/>
            </p:cNvSpPr>
            <p:nvPr/>
          </p:nvSpPr>
          <p:spPr bwMode="auto">
            <a:xfrm>
              <a:off x="6675875" y="6152643"/>
              <a:ext cx="0" cy="68904"/>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9" name="Line 294"/>
            <p:cNvSpPr>
              <a:spLocks noChangeShapeType="1"/>
            </p:cNvSpPr>
            <p:nvPr/>
          </p:nvSpPr>
          <p:spPr bwMode="auto">
            <a:xfrm>
              <a:off x="6675875" y="6262890"/>
              <a:ext cx="0" cy="68904"/>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0" name="Line 295"/>
            <p:cNvSpPr>
              <a:spLocks noChangeShapeType="1"/>
            </p:cNvSpPr>
            <p:nvPr/>
          </p:nvSpPr>
          <p:spPr bwMode="auto">
            <a:xfrm>
              <a:off x="6675875" y="6373136"/>
              <a:ext cx="0" cy="20671"/>
            </a:xfrm>
            <a:prstGeom prst="line">
              <a:avLst/>
            </a:prstGeom>
            <a:noFill/>
            <a:ln w="5">
              <a:solidFill>
                <a:srgbClr val="231F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131" name="Rectangle 296"/>
          <p:cNvSpPr>
            <a:spLocks noChangeArrowheads="1"/>
          </p:cNvSpPr>
          <p:nvPr/>
        </p:nvSpPr>
        <p:spPr bwMode="auto">
          <a:xfrm>
            <a:off x="5368455" y="5465222"/>
            <a:ext cx="1938303" cy="2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Elvis records (thousands)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0" name="Freeform 430"/>
          <p:cNvSpPr>
            <a:spLocks/>
          </p:cNvSpPr>
          <p:nvPr/>
        </p:nvSpPr>
        <p:spPr bwMode="auto">
          <a:xfrm>
            <a:off x="5824329" y="4359308"/>
            <a:ext cx="73266" cy="86130"/>
          </a:xfrm>
          <a:custGeom>
            <a:avLst/>
            <a:gdLst>
              <a:gd name="T0" fmla="*/ 22 w 45"/>
              <a:gd name="T1" fmla="*/ 50 h 50"/>
              <a:gd name="T2" fmla="*/ 45 w 45"/>
              <a:gd name="T3" fmla="*/ 0 h 50"/>
              <a:gd name="T4" fmla="*/ 45 w 45"/>
              <a:gd name="T5" fmla="*/ 0 h 50"/>
              <a:gd name="T6" fmla="*/ 40 w 45"/>
              <a:gd name="T7" fmla="*/ 2 h 50"/>
              <a:gd name="T8" fmla="*/ 30 w 45"/>
              <a:gd name="T9" fmla="*/ 4 h 50"/>
              <a:gd name="T10" fmla="*/ 22 w 45"/>
              <a:gd name="T11" fmla="*/ 6 h 50"/>
              <a:gd name="T12" fmla="*/ 15 w 45"/>
              <a:gd name="T13" fmla="*/ 4 h 50"/>
              <a:gd name="T14" fmla="*/ 8 w 45"/>
              <a:gd name="T15" fmla="*/ 4 h 50"/>
              <a:gd name="T16" fmla="*/ 0 w 45"/>
              <a:gd name="T17" fmla="*/ 0 h 50"/>
              <a:gd name="T18" fmla="*/ 22 w 45"/>
              <a:gd name="T19"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50">
                <a:moveTo>
                  <a:pt x="22" y="50"/>
                </a:moveTo>
                <a:lnTo>
                  <a:pt x="45" y="0"/>
                </a:lnTo>
                <a:lnTo>
                  <a:pt x="45" y="0"/>
                </a:lnTo>
                <a:lnTo>
                  <a:pt x="40" y="2"/>
                </a:lnTo>
                <a:lnTo>
                  <a:pt x="30" y="4"/>
                </a:lnTo>
                <a:lnTo>
                  <a:pt x="22" y="6"/>
                </a:lnTo>
                <a:lnTo>
                  <a:pt x="15" y="4"/>
                </a:lnTo>
                <a:lnTo>
                  <a:pt x="8" y="4"/>
                </a:lnTo>
                <a:lnTo>
                  <a:pt x="0" y="0"/>
                </a:lnTo>
                <a:lnTo>
                  <a:pt x="22" y="5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32" name="Freeform 432"/>
          <p:cNvSpPr>
            <a:spLocks/>
          </p:cNvSpPr>
          <p:nvPr/>
        </p:nvSpPr>
        <p:spPr bwMode="auto">
          <a:xfrm>
            <a:off x="5860148" y="3925211"/>
            <a:ext cx="0" cy="454768"/>
          </a:xfrm>
          <a:custGeom>
            <a:avLst/>
            <a:gdLst>
              <a:gd name="T0" fmla="*/ 264 h 264"/>
              <a:gd name="T1" fmla="*/ 0 h 264"/>
              <a:gd name="T2" fmla="*/ 264 h 264"/>
            </a:gdLst>
            <a:ahLst/>
            <a:cxnLst>
              <a:cxn ang="0">
                <a:pos x="0" y="T0"/>
              </a:cxn>
              <a:cxn ang="0">
                <a:pos x="0" y="T1"/>
              </a:cxn>
              <a:cxn ang="0">
                <a:pos x="0" y="T2"/>
              </a:cxn>
            </a:cxnLst>
            <a:rect l="0" t="0" r="r" b="b"/>
            <a:pathLst>
              <a:path h="264">
                <a:moveTo>
                  <a:pt x="0" y="264"/>
                </a:moveTo>
                <a:lnTo>
                  <a:pt x="0" y="0"/>
                </a:lnTo>
                <a:lnTo>
                  <a:pt x="0" y="26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7" name="Group 6"/>
          <p:cNvGrpSpPr/>
          <p:nvPr/>
        </p:nvGrpSpPr>
        <p:grpSpPr>
          <a:xfrm>
            <a:off x="5103648" y="3069077"/>
            <a:ext cx="1577900" cy="1310902"/>
            <a:chOff x="5919375" y="4059677"/>
            <a:chExt cx="1577900" cy="1310902"/>
          </a:xfrm>
        </p:grpSpPr>
        <p:sp>
          <p:nvSpPr>
            <p:cNvPr id="119" name="Rectangle 284"/>
            <p:cNvSpPr>
              <a:spLocks noChangeArrowheads="1"/>
            </p:cNvSpPr>
            <p:nvPr/>
          </p:nvSpPr>
          <p:spPr bwMode="auto">
            <a:xfrm>
              <a:off x="5919375" y="4059677"/>
              <a:ext cx="1577900" cy="738664"/>
            </a:xfrm>
            <a:prstGeom prst="rect">
              <a:avLst/>
            </a:prstGeom>
            <a:solidFill>
              <a:srgbClr val="C0D9C7"/>
            </a:solidFill>
            <a:ln>
              <a:noFill/>
            </a:ln>
          </p:spPr>
          <p:txBody>
            <a:bodyPr vert="horz" wrap="square" lIns="0" tIns="0" rIns="0" bIns="0" numCol="1" anchor="t" anchorCtr="0" compatLnSpc="1">
              <a:prstTxWarp prst="textNoShape">
                <a:avLst/>
              </a:prstTxWarp>
              <a:spAutoFit/>
            </a:bodyPr>
            <a:lstStyle/>
            <a:p>
              <a:pPr fontAlgn="base">
                <a:spcBef>
                  <a:spcPct val="0"/>
                </a:spcBef>
                <a:spcAft>
                  <a:spcPct val="0"/>
                </a:spcAft>
              </a:pPr>
              <a:r>
                <a:rPr kumimoji="0" lang="en-US" sz="1200" b="0" i="1" u="none" strike="noStrike" cap="none" normalizeH="0" baseline="0" dirty="0">
                  <a:ln>
                    <a:noFill/>
                  </a:ln>
                  <a:solidFill>
                    <a:srgbClr val="231F20"/>
                  </a:solidFill>
                  <a:effectLst/>
                  <a:latin typeface="Univers LT Std 57 Cn" charset="0"/>
                  <a:cs typeface="Arial" pitchFamily="34" charset="0"/>
                </a:rPr>
                <a:t>In perfect competition</a:t>
              </a:r>
              <a:r>
                <a:rPr lang="en-US" sz="1200" i="1" dirty="0">
                  <a:solidFill>
                    <a:srgbClr val="231F20"/>
                  </a:solidFill>
                  <a:latin typeface="Univers LT Std 57 Cn" charset="0"/>
                  <a:cs typeface="Arial" pitchFamily="34" charset="0"/>
                </a:rPr>
                <a:t>, firms produce where ATC is lowest. This is the efficient choice.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3" name="Line 433"/>
            <p:cNvSpPr>
              <a:spLocks noChangeShapeType="1"/>
            </p:cNvSpPr>
            <p:nvPr/>
          </p:nvSpPr>
          <p:spPr bwMode="auto">
            <a:xfrm flipV="1">
              <a:off x="6675875" y="5006550"/>
              <a:ext cx="0" cy="364029"/>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6" name="Group 5"/>
          <p:cNvGrpSpPr/>
          <p:nvPr/>
        </p:nvGrpSpPr>
        <p:grpSpPr>
          <a:xfrm>
            <a:off x="819287" y="3234447"/>
            <a:ext cx="2445443" cy="1205264"/>
            <a:chOff x="1306759" y="4225047"/>
            <a:chExt cx="2445443" cy="1205264"/>
          </a:xfrm>
        </p:grpSpPr>
        <p:sp>
          <p:nvSpPr>
            <p:cNvPr id="250" name="Rectangle 14"/>
            <p:cNvSpPr>
              <a:spLocks noChangeArrowheads="1"/>
            </p:cNvSpPr>
            <p:nvPr/>
          </p:nvSpPr>
          <p:spPr bwMode="auto">
            <a:xfrm>
              <a:off x="2065032" y="4225047"/>
              <a:ext cx="1687170" cy="484748"/>
            </a:xfrm>
            <a:prstGeom prst="rect">
              <a:avLst/>
            </a:prstGeom>
            <a:solidFill>
              <a:srgbClr val="C0D9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fontAlgn="base">
                <a:spcBef>
                  <a:spcPct val="0"/>
                </a:spcBef>
                <a:spcAft>
                  <a:spcPct val="0"/>
                </a:spcAft>
              </a:pPr>
              <a:r>
                <a:rPr kumimoji="0" lang="en-US" sz="1050" b="0" i="1" u="none" strike="noStrike" cap="none" normalizeH="0" baseline="0" dirty="0">
                  <a:ln>
                    <a:noFill/>
                  </a:ln>
                  <a:solidFill>
                    <a:srgbClr val="231F20"/>
                  </a:solidFill>
                  <a:effectLst/>
                  <a:latin typeface="Univers LT Std 57 Cn" charset="0"/>
                  <a:cs typeface="Arial" pitchFamily="34" charset="0"/>
                </a:rPr>
                <a:t>In monopolistic competition</a:t>
              </a:r>
              <a:r>
                <a:rPr lang="en-US" sz="1050" i="1" dirty="0">
                  <a:solidFill>
                    <a:srgbClr val="231F20"/>
                  </a:solidFill>
                  <a:latin typeface="Univers LT Std 57 Cn" charset="0"/>
                  <a:cs typeface="Arial" pitchFamily="34" charset="0"/>
                </a:rPr>
                <a:t>, firms produce when ATC is still decreasing.</a:t>
              </a:r>
              <a:endParaRPr kumimoji="0" lang="en-US" sz="1050" b="0" i="0" u="none" strike="noStrike" cap="none" normalizeH="0" baseline="0" dirty="0">
                <a:ln>
                  <a:noFill/>
                </a:ln>
                <a:solidFill>
                  <a:schemeClr val="tx1"/>
                </a:solidFill>
                <a:effectLst/>
                <a:latin typeface="Arial" pitchFamily="34" charset="0"/>
                <a:cs typeface="Arial" pitchFamily="34" charset="0"/>
              </a:endParaRPr>
            </a:p>
          </p:txBody>
        </p:sp>
        <p:sp>
          <p:nvSpPr>
            <p:cNvPr id="100" name="Freeform 265"/>
            <p:cNvSpPr>
              <a:spLocks/>
            </p:cNvSpPr>
            <p:nvPr/>
          </p:nvSpPr>
          <p:spPr bwMode="auto">
            <a:xfrm>
              <a:off x="1306759" y="4420864"/>
              <a:ext cx="688696" cy="1009447"/>
            </a:xfrm>
            <a:custGeom>
              <a:avLst/>
              <a:gdLst>
                <a:gd name="T0" fmla="*/ 243 w 423"/>
                <a:gd name="T1" fmla="*/ 312 h 586"/>
                <a:gd name="T2" fmla="*/ 243 w 423"/>
                <a:gd name="T3" fmla="*/ 312 h 586"/>
                <a:gd name="T4" fmla="*/ 238 w 423"/>
                <a:gd name="T5" fmla="*/ 302 h 586"/>
                <a:gd name="T6" fmla="*/ 236 w 423"/>
                <a:gd name="T7" fmla="*/ 292 h 586"/>
                <a:gd name="T8" fmla="*/ 238 w 423"/>
                <a:gd name="T9" fmla="*/ 284 h 586"/>
                <a:gd name="T10" fmla="*/ 246 w 423"/>
                <a:gd name="T11" fmla="*/ 278 h 586"/>
                <a:gd name="T12" fmla="*/ 246 w 423"/>
                <a:gd name="T13" fmla="*/ 276 h 586"/>
                <a:gd name="T14" fmla="*/ 246 w 423"/>
                <a:gd name="T15" fmla="*/ 276 h 586"/>
                <a:gd name="T16" fmla="*/ 233 w 423"/>
                <a:gd name="T17" fmla="*/ 276 h 586"/>
                <a:gd name="T18" fmla="*/ 224 w 423"/>
                <a:gd name="T19" fmla="*/ 272 h 586"/>
                <a:gd name="T20" fmla="*/ 214 w 423"/>
                <a:gd name="T21" fmla="*/ 266 h 586"/>
                <a:gd name="T22" fmla="*/ 206 w 423"/>
                <a:gd name="T23" fmla="*/ 258 h 586"/>
                <a:gd name="T24" fmla="*/ 44 w 423"/>
                <a:gd name="T25" fmla="*/ 18 h 586"/>
                <a:gd name="T26" fmla="*/ 44 w 423"/>
                <a:gd name="T27" fmla="*/ 18 h 586"/>
                <a:gd name="T28" fmla="*/ 35 w 423"/>
                <a:gd name="T29" fmla="*/ 10 h 586"/>
                <a:gd name="T30" fmla="*/ 25 w 423"/>
                <a:gd name="T31" fmla="*/ 6 h 586"/>
                <a:gd name="T32" fmla="*/ 15 w 423"/>
                <a:gd name="T33" fmla="*/ 4 h 586"/>
                <a:gd name="T34" fmla="*/ 3 w 423"/>
                <a:gd name="T35" fmla="*/ 6 h 586"/>
                <a:gd name="T36" fmla="*/ 0 w 423"/>
                <a:gd name="T37" fmla="*/ 2 h 586"/>
                <a:gd name="T38" fmla="*/ 0 w 423"/>
                <a:gd name="T39" fmla="*/ 2 h 586"/>
                <a:gd name="T40" fmla="*/ 13 w 423"/>
                <a:gd name="T41" fmla="*/ 0 h 586"/>
                <a:gd name="T42" fmla="*/ 27 w 423"/>
                <a:gd name="T43" fmla="*/ 0 h 586"/>
                <a:gd name="T44" fmla="*/ 35 w 423"/>
                <a:gd name="T45" fmla="*/ 2 h 586"/>
                <a:gd name="T46" fmla="*/ 42 w 423"/>
                <a:gd name="T47" fmla="*/ 4 h 586"/>
                <a:gd name="T48" fmla="*/ 49 w 423"/>
                <a:gd name="T49" fmla="*/ 8 h 586"/>
                <a:gd name="T50" fmla="*/ 54 w 423"/>
                <a:gd name="T51" fmla="*/ 14 h 586"/>
                <a:gd name="T52" fmla="*/ 221 w 423"/>
                <a:gd name="T53" fmla="*/ 258 h 586"/>
                <a:gd name="T54" fmla="*/ 221 w 423"/>
                <a:gd name="T55" fmla="*/ 258 h 586"/>
                <a:gd name="T56" fmla="*/ 226 w 423"/>
                <a:gd name="T57" fmla="*/ 266 h 586"/>
                <a:gd name="T58" fmla="*/ 233 w 423"/>
                <a:gd name="T59" fmla="*/ 270 h 586"/>
                <a:gd name="T60" fmla="*/ 243 w 423"/>
                <a:gd name="T61" fmla="*/ 272 h 586"/>
                <a:gd name="T62" fmla="*/ 256 w 423"/>
                <a:gd name="T63" fmla="*/ 272 h 586"/>
                <a:gd name="T64" fmla="*/ 258 w 423"/>
                <a:gd name="T65" fmla="*/ 276 h 586"/>
                <a:gd name="T66" fmla="*/ 258 w 423"/>
                <a:gd name="T67" fmla="*/ 276 h 586"/>
                <a:gd name="T68" fmla="*/ 248 w 423"/>
                <a:gd name="T69" fmla="*/ 282 h 586"/>
                <a:gd name="T70" fmla="*/ 246 w 423"/>
                <a:gd name="T71" fmla="*/ 288 h 586"/>
                <a:gd name="T72" fmla="*/ 246 w 423"/>
                <a:gd name="T73" fmla="*/ 296 h 586"/>
                <a:gd name="T74" fmla="*/ 251 w 423"/>
                <a:gd name="T75" fmla="*/ 302 h 586"/>
                <a:gd name="T76" fmla="*/ 418 w 423"/>
                <a:gd name="T77" fmla="*/ 546 h 586"/>
                <a:gd name="T78" fmla="*/ 418 w 423"/>
                <a:gd name="T79" fmla="*/ 546 h 586"/>
                <a:gd name="T80" fmla="*/ 420 w 423"/>
                <a:gd name="T81" fmla="*/ 554 h 586"/>
                <a:gd name="T82" fmla="*/ 423 w 423"/>
                <a:gd name="T83" fmla="*/ 560 h 586"/>
                <a:gd name="T84" fmla="*/ 420 w 423"/>
                <a:gd name="T85" fmla="*/ 566 h 586"/>
                <a:gd name="T86" fmla="*/ 418 w 423"/>
                <a:gd name="T87" fmla="*/ 572 h 586"/>
                <a:gd name="T88" fmla="*/ 408 w 423"/>
                <a:gd name="T89" fmla="*/ 580 h 586"/>
                <a:gd name="T90" fmla="*/ 398 w 423"/>
                <a:gd name="T91" fmla="*/ 586 h 586"/>
                <a:gd name="T92" fmla="*/ 398 w 423"/>
                <a:gd name="T93" fmla="*/ 582 h 586"/>
                <a:gd name="T94" fmla="*/ 398 w 423"/>
                <a:gd name="T95" fmla="*/ 582 h 586"/>
                <a:gd name="T96" fmla="*/ 405 w 423"/>
                <a:gd name="T97" fmla="*/ 576 h 586"/>
                <a:gd name="T98" fmla="*/ 410 w 423"/>
                <a:gd name="T99" fmla="*/ 570 h 586"/>
                <a:gd name="T100" fmla="*/ 413 w 423"/>
                <a:gd name="T101" fmla="*/ 560 h 586"/>
                <a:gd name="T102" fmla="*/ 408 w 423"/>
                <a:gd name="T103" fmla="*/ 550 h 586"/>
                <a:gd name="T104" fmla="*/ 243 w 423"/>
                <a:gd name="T105" fmla="*/ 312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23" h="586">
                  <a:moveTo>
                    <a:pt x="243" y="312"/>
                  </a:moveTo>
                  <a:lnTo>
                    <a:pt x="243" y="312"/>
                  </a:lnTo>
                  <a:lnTo>
                    <a:pt x="238" y="302"/>
                  </a:lnTo>
                  <a:lnTo>
                    <a:pt x="236" y="292"/>
                  </a:lnTo>
                  <a:lnTo>
                    <a:pt x="238" y="284"/>
                  </a:lnTo>
                  <a:lnTo>
                    <a:pt x="246" y="278"/>
                  </a:lnTo>
                  <a:lnTo>
                    <a:pt x="246" y="276"/>
                  </a:lnTo>
                  <a:lnTo>
                    <a:pt x="246" y="276"/>
                  </a:lnTo>
                  <a:lnTo>
                    <a:pt x="233" y="276"/>
                  </a:lnTo>
                  <a:lnTo>
                    <a:pt x="224" y="272"/>
                  </a:lnTo>
                  <a:lnTo>
                    <a:pt x="214" y="266"/>
                  </a:lnTo>
                  <a:lnTo>
                    <a:pt x="206" y="258"/>
                  </a:lnTo>
                  <a:lnTo>
                    <a:pt x="44" y="18"/>
                  </a:lnTo>
                  <a:lnTo>
                    <a:pt x="44" y="18"/>
                  </a:lnTo>
                  <a:lnTo>
                    <a:pt x="35" y="10"/>
                  </a:lnTo>
                  <a:lnTo>
                    <a:pt x="25" y="6"/>
                  </a:lnTo>
                  <a:lnTo>
                    <a:pt x="15" y="4"/>
                  </a:lnTo>
                  <a:lnTo>
                    <a:pt x="3" y="6"/>
                  </a:lnTo>
                  <a:lnTo>
                    <a:pt x="0" y="2"/>
                  </a:lnTo>
                  <a:lnTo>
                    <a:pt x="0" y="2"/>
                  </a:lnTo>
                  <a:lnTo>
                    <a:pt x="13" y="0"/>
                  </a:lnTo>
                  <a:lnTo>
                    <a:pt x="27" y="0"/>
                  </a:lnTo>
                  <a:lnTo>
                    <a:pt x="35" y="2"/>
                  </a:lnTo>
                  <a:lnTo>
                    <a:pt x="42" y="4"/>
                  </a:lnTo>
                  <a:lnTo>
                    <a:pt x="49" y="8"/>
                  </a:lnTo>
                  <a:lnTo>
                    <a:pt x="54" y="14"/>
                  </a:lnTo>
                  <a:lnTo>
                    <a:pt x="221" y="258"/>
                  </a:lnTo>
                  <a:lnTo>
                    <a:pt x="221" y="258"/>
                  </a:lnTo>
                  <a:lnTo>
                    <a:pt x="226" y="266"/>
                  </a:lnTo>
                  <a:lnTo>
                    <a:pt x="233" y="270"/>
                  </a:lnTo>
                  <a:lnTo>
                    <a:pt x="243" y="272"/>
                  </a:lnTo>
                  <a:lnTo>
                    <a:pt x="256" y="272"/>
                  </a:lnTo>
                  <a:lnTo>
                    <a:pt x="258" y="276"/>
                  </a:lnTo>
                  <a:lnTo>
                    <a:pt x="258" y="276"/>
                  </a:lnTo>
                  <a:lnTo>
                    <a:pt x="248" y="282"/>
                  </a:lnTo>
                  <a:lnTo>
                    <a:pt x="246" y="288"/>
                  </a:lnTo>
                  <a:lnTo>
                    <a:pt x="246" y="296"/>
                  </a:lnTo>
                  <a:lnTo>
                    <a:pt x="251" y="302"/>
                  </a:lnTo>
                  <a:lnTo>
                    <a:pt x="418" y="546"/>
                  </a:lnTo>
                  <a:lnTo>
                    <a:pt x="418" y="546"/>
                  </a:lnTo>
                  <a:lnTo>
                    <a:pt x="420" y="554"/>
                  </a:lnTo>
                  <a:lnTo>
                    <a:pt x="423" y="560"/>
                  </a:lnTo>
                  <a:lnTo>
                    <a:pt x="420" y="566"/>
                  </a:lnTo>
                  <a:lnTo>
                    <a:pt x="418" y="572"/>
                  </a:lnTo>
                  <a:lnTo>
                    <a:pt x="408" y="580"/>
                  </a:lnTo>
                  <a:lnTo>
                    <a:pt x="398" y="586"/>
                  </a:lnTo>
                  <a:lnTo>
                    <a:pt x="398" y="582"/>
                  </a:lnTo>
                  <a:lnTo>
                    <a:pt x="398" y="582"/>
                  </a:lnTo>
                  <a:lnTo>
                    <a:pt x="405" y="576"/>
                  </a:lnTo>
                  <a:lnTo>
                    <a:pt x="410" y="570"/>
                  </a:lnTo>
                  <a:lnTo>
                    <a:pt x="413" y="560"/>
                  </a:lnTo>
                  <a:lnTo>
                    <a:pt x="408" y="550"/>
                  </a:lnTo>
                  <a:lnTo>
                    <a:pt x="243" y="312"/>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5" name="Group 4"/>
            <p:cNvGrpSpPr/>
            <p:nvPr/>
          </p:nvGrpSpPr>
          <p:grpSpPr>
            <a:xfrm>
              <a:off x="1766234" y="4546615"/>
              <a:ext cx="266668" cy="352171"/>
              <a:chOff x="1766234" y="4546615"/>
              <a:chExt cx="266668" cy="352171"/>
            </a:xfrm>
          </p:grpSpPr>
          <p:sp>
            <p:nvSpPr>
              <p:cNvPr id="252" name="Rectangle 16"/>
              <p:cNvSpPr>
                <a:spLocks noChangeArrowheads="1"/>
              </p:cNvSpPr>
              <p:nvPr/>
            </p:nvSpPr>
            <p:spPr bwMode="auto">
              <a:xfrm>
                <a:off x="1896140" y="4546615"/>
                <a:ext cx="67" cy="2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4" name="Freeform 434"/>
              <p:cNvSpPr>
                <a:spLocks/>
              </p:cNvSpPr>
              <p:nvPr/>
            </p:nvSpPr>
            <p:spPr bwMode="auto">
              <a:xfrm rot="19694674">
                <a:off x="1766234" y="4803584"/>
                <a:ext cx="104200" cy="62014"/>
              </a:xfrm>
              <a:custGeom>
                <a:avLst/>
                <a:gdLst>
                  <a:gd name="T0" fmla="*/ 0 w 64"/>
                  <a:gd name="T1" fmla="*/ 28 h 36"/>
                  <a:gd name="T2" fmla="*/ 64 w 64"/>
                  <a:gd name="T3" fmla="*/ 36 h 36"/>
                  <a:gd name="T4" fmla="*/ 64 w 64"/>
                  <a:gd name="T5" fmla="*/ 36 h 36"/>
                  <a:gd name="T6" fmla="*/ 61 w 64"/>
                  <a:gd name="T7" fmla="*/ 34 h 36"/>
                  <a:gd name="T8" fmla="*/ 57 w 64"/>
                  <a:gd name="T9" fmla="*/ 26 h 36"/>
                  <a:gd name="T10" fmla="*/ 54 w 64"/>
                  <a:gd name="T11" fmla="*/ 20 h 36"/>
                  <a:gd name="T12" fmla="*/ 52 w 64"/>
                  <a:gd name="T13" fmla="*/ 14 h 36"/>
                  <a:gd name="T14" fmla="*/ 54 w 64"/>
                  <a:gd name="T15" fmla="*/ 8 h 36"/>
                  <a:gd name="T16" fmla="*/ 57 w 64"/>
                  <a:gd name="T17" fmla="*/ 0 h 36"/>
                  <a:gd name="T18" fmla="*/ 0 w 64"/>
                  <a:gd name="T19"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36">
                    <a:moveTo>
                      <a:pt x="0" y="28"/>
                    </a:moveTo>
                    <a:lnTo>
                      <a:pt x="64" y="36"/>
                    </a:lnTo>
                    <a:lnTo>
                      <a:pt x="64" y="36"/>
                    </a:lnTo>
                    <a:lnTo>
                      <a:pt x="61" y="34"/>
                    </a:lnTo>
                    <a:lnTo>
                      <a:pt x="57" y="26"/>
                    </a:lnTo>
                    <a:lnTo>
                      <a:pt x="54" y="20"/>
                    </a:lnTo>
                    <a:lnTo>
                      <a:pt x="52" y="14"/>
                    </a:lnTo>
                    <a:lnTo>
                      <a:pt x="54" y="8"/>
                    </a:lnTo>
                    <a:lnTo>
                      <a:pt x="57" y="0"/>
                    </a:lnTo>
                    <a:lnTo>
                      <a:pt x="0" y="28"/>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35" name="Freeform 435"/>
              <p:cNvSpPr>
                <a:spLocks/>
              </p:cNvSpPr>
              <p:nvPr/>
            </p:nvSpPr>
            <p:spPr bwMode="auto">
              <a:xfrm>
                <a:off x="1771122" y="4836772"/>
                <a:ext cx="104200" cy="62014"/>
              </a:xfrm>
              <a:custGeom>
                <a:avLst/>
                <a:gdLst>
                  <a:gd name="T0" fmla="*/ 0 w 64"/>
                  <a:gd name="T1" fmla="*/ 28 h 36"/>
                  <a:gd name="T2" fmla="*/ 64 w 64"/>
                  <a:gd name="T3" fmla="*/ 36 h 36"/>
                  <a:gd name="T4" fmla="*/ 64 w 64"/>
                  <a:gd name="T5" fmla="*/ 36 h 36"/>
                  <a:gd name="T6" fmla="*/ 61 w 64"/>
                  <a:gd name="T7" fmla="*/ 34 h 36"/>
                  <a:gd name="T8" fmla="*/ 57 w 64"/>
                  <a:gd name="T9" fmla="*/ 26 h 36"/>
                  <a:gd name="T10" fmla="*/ 54 w 64"/>
                  <a:gd name="T11" fmla="*/ 20 h 36"/>
                  <a:gd name="T12" fmla="*/ 52 w 64"/>
                  <a:gd name="T13" fmla="*/ 14 h 36"/>
                  <a:gd name="T14" fmla="*/ 54 w 64"/>
                  <a:gd name="T15" fmla="*/ 8 h 36"/>
                  <a:gd name="T16" fmla="*/ 57 w 64"/>
                  <a:gd name="T17" fmla="*/ 0 h 36"/>
                  <a:gd name="T18" fmla="*/ 0 w 64"/>
                  <a:gd name="T19"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36">
                    <a:moveTo>
                      <a:pt x="0" y="28"/>
                    </a:moveTo>
                    <a:lnTo>
                      <a:pt x="64" y="36"/>
                    </a:lnTo>
                    <a:lnTo>
                      <a:pt x="64" y="36"/>
                    </a:lnTo>
                    <a:lnTo>
                      <a:pt x="61" y="34"/>
                    </a:lnTo>
                    <a:lnTo>
                      <a:pt x="57" y="26"/>
                    </a:lnTo>
                    <a:lnTo>
                      <a:pt x="54" y="20"/>
                    </a:lnTo>
                    <a:lnTo>
                      <a:pt x="52" y="14"/>
                    </a:lnTo>
                    <a:lnTo>
                      <a:pt x="54" y="8"/>
                    </a:lnTo>
                    <a:lnTo>
                      <a:pt x="57" y="0"/>
                    </a:lnTo>
                    <a:lnTo>
                      <a:pt x="0"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36" name="Freeform 436"/>
              <p:cNvSpPr>
                <a:spLocks/>
              </p:cNvSpPr>
              <p:nvPr/>
            </p:nvSpPr>
            <p:spPr bwMode="auto">
              <a:xfrm>
                <a:off x="1847296" y="4851516"/>
                <a:ext cx="167697" cy="24116"/>
              </a:xfrm>
              <a:custGeom>
                <a:avLst/>
                <a:gdLst>
                  <a:gd name="T0" fmla="*/ 0 w 103"/>
                  <a:gd name="T1" fmla="*/ 14 h 14"/>
                  <a:gd name="T2" fmla="*/ 103 w 103"/>
                  <a:gd name="T3" fmla="*/ 0 h 14"/>
                  <a:gd name="T4" fmla="*/ 0 w 103"/>
                  <a:gd name="T5" fmla="*/ 14 h 14"/>
                </a:gdLst>
                <a:ahLst/>
                <a:cxnLst>
                  <a:cxn ang="0">
                    <a:pos x="T0" y="T1"/>
                  </a:cxn>
                  <a:cxn ang="0">
                    <a:pos x="T2" y="T3"/>
                  </a:cxn>
                  <a:cxn ang="0">
                    <a:pos x="T4" y="T5"/>
                  </a:cxn>
                </a:cxnLst>
                <a:rect l="0" t="0" r="r" b="b"/>
                <a:pathLst>
                  <a:path w="103" h="14">
                    <a:moveTo>
                      <a:pt x="0" y="14"/>
                    </a:moveTo>
                    <a:lnTo>
                      <a:pt x="103" y="0"/>
                    </a:lnTo>
                    <a:lnTo>
                      <a:pt x="0" y="1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37" name="Line 437"/>
              <p:cNvSpPr>
                <a:spLocks noChangeShapeType="1"/>
              </p:cNvSpPr>
              <p:nvPr/>
            </p:nvSpPr>
            <p:spPr bwMode="auto">
              <a:xfrm flipV="1">
                <a:off x="1842412" y="4648200"/>
                <a:ext cx="190490" cy="17479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sp>
        <p:nvSpPr>
          <p:cNvPr id="2" name="Title 1"/>
          <p:cNvSpPr>
            <a:spLocks noGrp="1"/>
          </p:cNvSpPr>
          <p:nvPr>
            <p:ph type="title"/>
          </p:nvPr>
        </p:nvSpPr>
        <p:spPr/>
        <p:txBody>
          <a:bodyPr>
            <a:normAutofit/>
          </a:bodyPr>
          <a:lstStyle/>
          <a:p>
            <a:r>
              <a:rPr lang="en-US" sz="3500" dirty="0"/>
              <a:t>Monopolistic competition in the long run II</a:t>
            </a:r>
          </a:p>
        </p:txBody>
      </p:sp>
      <p:sp>
        <p:nvSpPr>
          <p:cNvPr id="3" name="Content Placeholder 2"/>
          <p:cNvSpPr>
            <a:spLocks noGrp="1"/>
          </p:cNvSpPr>
          <p:nvPr>
            <p:ph idx="1"/>
          </p:nvPr>
        </p:nvSpPr>
        <p:spPr>
          <a:xfrm>
            <a:off x="457200" y="1197718"/>
            <a:ext cx="8229600" cy="5123833"/>
          </a:xfrm>
        </p:spPr>
        <p:txBody>
          <a:bodyPr>
            <a:normAutofit/>
          </a:bodyPr>
          <a:lstStyle/>
          <a:p>
            <a:pPr>
              <a:lnSpc>
                <a:spcPct val="90000"/>
              </a:lnSpc>
              <a:spcBef>
                <a:spcPts val="300"/>
              </a:spcBef>
            </a:pPr>
            <a:r>
              <a:rPr lang="en-US" sz="2600" dirty="0"/>
              <a:t>Similar to monopolists, monopolistically competitive firms operate at </a:t>
            </a:r>
            <a:r>
              <a:rPr lang="en-US" sz="2600" i="1" dirty="0">
                <a:solidFill>
                  <a:srgbClr val="9D0505"/>
                </a:solidFill>
              </a:rPr>
              <a:t>smaller-than-efficient scale</a:t>
            </a:r>
            <a:r>
              <a:rPr lang="en-US" sz="2600" dirty="0"/>
              <a:t>.</a:t>
            </a:r>
          </a:p>
          <a:p>
            <a:pPr>
              <a:lnSpc>
                <a:spcPct val="90000"/>
              </a:lnSpc>
              <a:spcBef>
                <a:spcPts val="300"/>
              </a:spcBef>
            </a:pPr>
            <a:r>
              <a:rPr lang="en-US" sz="2600" dirty="0"/>
              <a:t>Firms could decrease costs by producing more.</a:t>
            </a:r>
          </a:p>
          <a:p>
            <a:pPr lvl="1">
              <a:lnSpc>
                <a:spcPct val="90000"/>
              </a:lnSpc>
              <a:spcBef>
                <a:spcPts val="300"/>
              </a:spcBef>
            </a:pPr>
            <a:r>
              <a:rPr lang="en-US" sz="2200" dirty="0"/>
              <a:t>This would decrease profits.</a:t>
            </a:r>
          </a:p>
        </p:txBody>
      </p:sp>
      <p:sp>
        <p:nvSpPr>
          <p:cNvPr id="89" name="Content Placeholder 7"/>
          <p:cNvSpPr txBox="1">
            <a:spLocks/>
          </p:cNvSpPr>
          <p:nvPr/>
        </p:nvSpPr>
        <p:spPr>
          <a:xfrm>
            <a:off x="4267200" y="5715000"/>
            <a:ext cx="4191000" cy="8381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dirty="0"/>
              <a:t>Sets price at P = min(ATC) = MC.</a:t>
            </a:r>
          </a:p>
          <a:p>
            <a:r>
              <a:rPr lang="en-US" sz="1800" dirty="0"/>
              <a:t>Efficient scale.</a:t>
            </a:r>
          </a:p>
        </p:txBody>
      </p:sp>
      <p:sp>
        <p:nvSpPr>
          <p:cNvPr id="90" name="Content Placeholder 7"/>
          <p:cNvSpPr txBox="1">
            <a:spLocks/>
          </p:cNvSpPr>
          <p:nvPr/>
        </p:nvSpPr>
        <p:spPr>
          <a:xfrm>
            <a:off x="152400" y="5715000"/>
            <a:ext cx="4114800" cy="8381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dirty="0"/>
              <a:t>Sets price at P = ATC &gt; MC.</a:t>
            </a:r>
          </a:p>
          <a:p>
            <a:r>
              <a:rPr lang="en-US" sz="1800" dirty="0"/>
              <a:t>Produce at smaller-than efficient scale.</a:t>
            </a:r>
          </a:p>
        </p:txBody>
      </p:sp>
    </p:spTree>
    <p:extLst>
      <p:ext uri="{BB962C8B-B14F-4D97-AF65-F5344CB8AC3E}">
        <p14:creationId xmlns:p14="http://schemas.microsoft.com/office/powerpoint/2010/main" val="2931026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0">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0">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9">
                                            <p:txEl>
                                              <p:pRg st="0" end="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0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1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1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1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3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1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1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1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1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10"/>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89">
                                            <p:txEl>
                                              <p:pRg st="1" end="1"/>
                                            </p:txEl>
                                          </p:spTgt>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7"/>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9"/>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109" grpId="0" animBg="1"/>
      <p:bldP spid="110" grpId="0" animBg="1"/>
      <p:bldP spid="111" grpId="0"/>
      <p:bldP spid="112" grpId="0"/>
      <p:bldP spid="113" grpId="0"/>
      <p:bldP spid="114" grpId="0"/>
      <p:bldP spid="115" grpId="0"/>
      <p:bldP spid="116" grpId="0"/>
      <p:bldP spid="117" grpId="0"/>
      <p:bldP spid="131" grpId="0"/>
      <p:bldP spid="30" grpId="0" animBg="1"/>
      <p:bldP spid="89"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500" dirty="0"/>
              <a:t>Monopolistic competition in the long run III</a:t>
            </a:r>
          </a:p>
        </p:txBody>
      </p:sp>
      <p:sp>
        <p:nvSpPr>
          <p:cNvPr id="3" name="Content Placeholder 2"/>
          <p:cNvSpPr>
            <a:spLocks noGrp="1"/>
          </p:cNvSpPr>
          <p:nvPr>
            <p:ph idx="1"/>
          </p:nvPr>
        </p:nvSpPr>
        <p:spPr>
          <a:xfrm>
            <a:off x="457200" y="1374648"/>
            <a:ext cx="8229600" cy="5102352"/>
          </a:xfrm>
        </p:spPr>
        <p:txBody>
          <a:bodyPr>
            <a:normAutofit lnSpcReduction="10000"/>
          </a:bodyPr>
          <a:lstStyle/>
          <a:p>
            <a:pPr>
              <a:buClr>
                <a:schemeClr val="tx1"/>
              </a:buClr>
            </a:pPr>
            <a:r>
              <a:rPr lang="en-US" i="1" dirty="0">
                <a:solidFill>
                  <a:srgbClr val="9D0505"/>
                </a:solidFill>
              </a:rPr>
              <a:t>Monopolistically competitive </a:t>
            </a:r>
            <a:r>
              <a:rPr lang="en-US" dirty="0"/>
              <a:t>firms face the same situation as </a:t>
            </a:r>
            <a:r>
              <a:rPr lang="en-US" i="1" dirty="0">
                <a:solidFill>
                  <a:srgbClr val="9D0505"/>
                </a:solidFill>
              </a:rPr>
              <a:t>perfectly competitive </a:t>
            </a:r>
            <a:r>
              <a:rPr lang="en-US" dirty="0"/>
              <a:t>firms in the long-run: Profits are driven to zero.</a:t>
            </a:r>
          </a:p>
          <a:p>
            <a:r>
              <a:rPr lang="en-US" dirty="0"/>
              <a:t>Only by finding new ways to be different is it possible for a monopolistically competitive firm to generate profits in the long run.</a:t>
            </a:r>
          </a:p>
          <a:p>
            <a:r>
              <a:rPr lang="en-US" dirty="0"/>
              <a:t>In contrast, a monopolist has far less incentive to innovate, because there is no danger of customers switching to a firm with newer and better products.</a:t>
            </a:r>
          </a:p>
        </p:txBody>
      </p:sp>
    </p:spTree>
    <p:extLst>
      <p:ext uri="{BB962C8B-B14F-4D97-AF65-F5344CB8AC3E}">
        <p14:creationId xmlns:p14="http://schemas.microsoft.com/office/powerpoint/2010/main" val="197735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 welfare costs of monopolistic competition</a:t>
            </a:r>
          </a:p>
        </p:txBody>
      </p:sp>
      <p:sp>
        <p:nvSpPr>
          <p:cNvPr id="3" name="Content Placeholder 2"/>
          <p:cNvSpPr>
            <a:spLocks noGrp="1"/>
          </p:cNvSpPr>
          <p:nvPr>
            <p:ph idx="1"/>
          </p:nvPr>
        </p:nvSpPr>
        <p:spPr>
          <a:xfrm>
            <a:off x="457200" y="1298448"/>
            <a:ext cx="8229600" cy="5102352"/>
          </a:xfrm>
        </p:spPr>
        <p:txBody>
          <a:bodyPr>
            <a:normAutofit fontScale="92500" lnSpcReduction="10000"/>
          </a:bodyPr>
          <a:lstStyle/>
          <a:p>
            <a:r>
              <a:rPr lang="en-US" dirty="0"/>
              <a:t>Monopolistically competitive firms are </a:t>
            </a:r>
            <a:r>
              <a:rPr lang="en-US" i="1" dirty="0">
                <a:solidFill>
                  <a:srgbClr val="9D0505"/>
                </a:solidFill>
              </a:rPr>
              <a:t>inefficient</a:t>
            </a:r>
            <a:r>
              <a:rPr lang="en-US" dirty="0"/>
              <a:t>.</a:t>
            </a:r>
          </a:p>
          <a:p>
            <a:pPr lvl="1"/>
            <a:r>
              <a:rPr lang="en-US" dirty="0"/>
              <a:t>Firms maximize profits at P &gt; MC.</a:t>
            </a:r>
          </a:p>
          <a:p>
            <a:pPr lvl="1"/>
            <a:r>
              <a:rPr lang="en-US" dirty="0"/>
              <a:t>Quantity is reduced.</a:t>
            </a:r>
          </a:p>
          <a:p>
            <a:pPr lvl="1">
              <a:buClr>
                <a:schemeClr val="tx1"/>
              </a:buClr>
            </a:pPr>
            <a:r>
              <a:rPr lang="en-US" i="1" dirty="0">
                <a:solidFill>
                  <a:srgbClr val="9D0505"/>
                </a:solidFill>
              </a:rPr>
              <a:t>Deadweight loss </a:t>
            </a:r>
            <a:r>
              <a:rPr lang="en-US" dirty="0"/>
              <a:t>occurs and the market does not maximize total surplus.</a:t>
            </a:r>
          </a:p>
          <a:p>
            <a:r>
              <a:rPr lang="en-US" dirty="0"/>
              <a:t>Regulation to increase efficiency is difficult.</a:t>
            </a:r>
          </a:p>
          <a:p>
            <a:pPr lvl="1"/>
            <a:r>
              <a:rPr lang="en-US" dirty="0"/>
              <a:t>Regulating a lower price would mean that those firms that could not produce at a lower cost would be forced to leave the market.</a:t>
            </a:r>
          </a:p>
          <a:p>
            <a:pPr lvl="1"/>
            <a:r>
              <a:rPr lang="en-US" dirty="0"/>
              <a:t>Consumers would get a greater quantity of similar products at a lower price, but they would lose product variety.</a:t>
            </a:r>
          </a:p>
        </p:txBody>
      </p:sp>
    </p:spTree>
    <p:extLst>
      <p:ext uri="{BB962C8B-B14F-4D97-AF65-F5344CB8AC3E}">
        <p14:creationId xmlns:p14="http://schemas.microsoft.com/office/powerpoint/2010/main" val="885773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Fight the (market) power!</a:t>
            </a:r>
          </a:p>
        </p:txBody>
      </p:sp>
      <p:sp>
        <p:nvSpPr>
          <p:cNvPr id="3" name="Content Placeholder 2"/>
          <p:cNvSpPr>
            <a:spLocks noGrp="1"/>
          </p:cNvSpPr>
          <p:nvPr>
            <p:ph idx="1"/>
          </p:nvPr>
        </p:nvSpPr>
        <p:spPr>
          <a:xfrm>
            <a:off x="457200" y="1298448"/>
            <a:ext cx="8229600" cy="5102352"/>
          </a:xfrm>
        </p:spPr>
        <p:txBody>
          <a:bodyPr>
            <a:normAutofit fontScale="92500" lnSpcReduction="10000"/>
          </a:bodyPr>
          <a:lstStyle/>
          <a:p>
            <a:r>
              <a:rPr lang="en-US" dirty="0"/>
              <a:t>Cellphone companies are always advertising to have consumers switch to their network.</a:t>
            </a:r>
          </a:p>
          <a:p>
            <a:r>
              <a:rPr lang="en-US" dirty="0"/>
              <a:t>If brands know that consumers are reluctant to switch, it can increase prices and still keep customers.</a:t>
            </a:r>
          </a:p>
          <a:p>
            <a:pPr lvl="1"/>
            <a:r>
              <a:rPr lang="en-US" dirty="0"/>
              <a:t>Cellphone providers have strong market power.</a:t>
            </a:r>
          </a:p>
          <a:p>
            <a:r>
              <a:rPr lang="en-US" dirty="0"/>
              <a:t>Other examples of strong market power include cable TV, Internet providers, and food companies.</a:t>
            </a:r>
          </a:p>
          <a:p>
            <a:r>
              <a:rPr lang="en-US" dirty="0"/>
              <a:t>Researchers suggest market power is increasing due to consumers concentrating around particular products.</a:t>
            </a:r>
          </a:p>
        </p:txBody>
      </p:sp>
    </p:spTree>
    <p:extLst>
      <p:ext uri="{BB962C8B-B14F-4D97-AF65-F5344CB8AC3E}">
        <p14:creationId xmlns:p14="http://schemas.microsoft.com/office/powerpoint/2010/main" val="3991629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What really sells loans?</a:t>
            </a:r>
          </a:p>
        </p:txBody>
      </p:sp>
      <p:sp>
        <p:nvSpPr>
          <p:cNvPr id="3" name="Content Placeholder 2"/>
          <p:cNvSpPr>
            <a:spLocks noGrp="1"/>
          </p:cNvSpPr>
          <p:nvPr>
            <p:ph idx="1"/>
          </p:nvPr>
        </p:nvSpPr>
        <p:spPr>
          <a:xfrm>
            <a:off x="457200" y="1298448"/>
            <a:ext cx="8229600" cy="5102352"/>
          </a:xfrm>
        </p:spPr>
        <p:txBody>
          <a:bodyPr>
            <a:normAutofit fontScale="92500" lnSpcReduction="10000"/>
          </a:bodyPr>
          <a:lstStyle/>
          <a:p>
            <a:r>
              <a:rPr lang="en-US" dirty="0"/>
              <a:t>How much does advertising persuade consumers to purchase big ticket items such as cars?</a:t>
            </a:r>
          </a:p>
          <a:p>
            <a:r>
              <a:rPr lang="en-US" dirty="0"/>
              <a:t>Could emotions really matter as much as the price of the good?</a:t>
            </a:r>
          </a:p>
          <a:p>
            <a:r>
              <a:rPr lang="en-US" dirty="0"/>
              <a:t>Researchers designed a study to answer these questions in the context of advertising for consumer loans.</a:t>
            </a:r>
          </a:p>
          <a:p>
            <a:pPr lvl="1"/>
            <a:r>
              <a:rPr lang="en-US" dirty="0"/>
              <a:t>Consumers were more likely to take out a loan in response to a mailer advertising lower interest rates.</a:t>
            </a:r>
          </a:p>
          <a:p>
            <a:pPr lvl="1"/>
            <a:r>
              <a:rPr lang="en-US" dirty="0"/>
              <a:t>Consumers were also more likely to borrow based on certain features of the ad’s design.</a:t>
            </a:r>
          </a:p>
        </p:txBody>
      </p:sp>
    </p:spTree>
    <p:extLst>
      <p:ext uri="{BB962C8B-B14F-4D97-AF65-F5344CB8AC3E}">
        <p14:creationId xmlns:p14="http://schemas.microsoft.com/office/powerpoint/2010/main" val="3663697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Product differentiation, advertising, and branding</a:t>
            </a:r>
          </a:p>
        </p:txBody>
      </p:sp>
      <p:sp>
        <p:nvSpPr>
          <p:cNvPr id="3" name="Content Placeholder 2"/>
          <p:cNvSpPr>
            <a:spLocks noGrp="1"/>
          </p:cNvSpPr>
          <p:nvPr>
            <p:ph idx="1"/>
          </p:nvPr>
        </p:nvSpPr>
        <p:spPr>
          <a:xfrm>
            <a:off x="457200" y="1298448"/>
            <a:ext cx="8229600" cy="5102352"/>
          </a:xfrm>
        </p:spPr>
        <p:txBody>
          <a:bodyPr>
            <a:normAutofit fontScale="92500"/>
          </a:bodyPr>
          <a:lstStyle/>
          <a:p>
            <a:pPr>
              <a:buClr>
                <a:schemeClr val="tx1"/>
              </a:buClr>
            </a:pPr>
            <a:r>
              <a:rPr lang="en-US" i="1" dirty="0">
                <a:solidFill>
                  <a:srgbClr val="9D0505"/>
                </a:solidFill>
              </a:rPr>
              <a:t>Product differentiation </a:t>
            </a:r>
            <a:r>
              <a:rPr lang="en-US" dirty="0"/>
              <a:t>enables firms to maintain economic profits in the short run.</a:t>
            </a:r>
          </a:p>
          <a:p>
            <a:r>
              <a:rPr lang="en-US" dirty="0"/>
              <a:t>Firms have incentives to persuade customers that their products cannot easily be substituted.</a:t>
            </a:r>
          </a:p>
          <a:p>
            <a:pPr lvl="1">
              <a:buClr>
                <a:schemeClr val="tx1"/>
              </a:buClr>
            </a:pPr>
            <a:r>
              <a:rPr lang="en-US" i="1" dirty="0">
                <a:solidFill>
                  <a:srgbClr val="9D0505"/>
                </a:solidFill>
              </a:rPr>
              <a:t>Advertisement</a:t>
            </a:r>
            <a:r>
              <a:rPr lang="en-US" dirty="0"/>
              <a:t>: Valuable if expanding information set; though it generally appeals to image over reality.</a:t>
            </a:r>
          </a:p>
          <a:p>
            <a:pPr lvl="1">
              <a:buClr>
                <a:schemeClr val="tx1"/>
              </a:buClr>
            </a:pPr>
            <a:r>
              <a:rPr lang="en-US" i="1" dirty="0">
                <a:solidFill>
                  <a:srgbClr val="9D0505"/>
                </a:solidFill>
              </a:rPr>
              <a:t>Branding</a:t>
            </a:r>
            <a:r>
              <a:rPr lang="en-US" dirty="0"/>
              <a:t>: Valuable when it signals a hard-earned reputation; though it may perpetuate false perceptions of product differences that represent barriers to enter.</a:t>
            </a:r>
          </a:p>
        </p:txBody>
      </p:sp>
    </p:spTree>
    <p:extLst>
      <p:ext uri="{BB962C8B-B14F-4D97-AF65-F5344CB8AC3E}">
        <p14:creationId xmlns:p14="http://schemas.microsoft.com/office/powerpoint/2010/main" val="3851758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76200" y="4759881"/>
            <a:ext cx="1585825" cy="684653"/>
            <a:chOff x="1143000" y="3403599"/>
            <a:chExt cx="1447800" cy="574933"/>
          </a:xfrm>
          <a:solidFill>
            <a:srgbClr val="558ED5"/>
          </a:solidFill>
        </p:grpSpPr>
        <p:sp>
          <p:nvSpPr>
            <p:cNvPr id="5" name="Freeform 5"/>
            <p:cNvSpPr>
              <a:spLocks/>
            </p:cNvSpPr>
            <p:nvPr/>
          </p:nvSpPr>
          <p:spPr bwMode="auto">
            <a:xfrm>
              <a:off x="1143000" y="3403599"/>
              <a:ext cx="1447800" cy="574933"/>
            </a:xfrm>
            <a:custGeom>
              <a:avLst/>
              <a:gdLst>
                <a:gd name="T0" fmla="*/ 0 w 788"/>
                <a:gd name="T1" fmla="*/ 32 h 316"/>
                <a:gd name="T2" fmla="*/ 0 w 788"/>
                <a:gd name="T3" fmla="*/ 32 h 316"/>
                <a:gd name="T4" fmla="*/ 3 w 788"/>
                <a:gd name="T5" fmla="*/ 26 h 316"/>
                <a:gd name="T6" fmla="*/ 5 w 788"/>
                <a:gd name="T7" fmla="*/ 20 h 316"/>
                <a:gd name="T8" fmla="*/ 13 w 788"/>
                <a:gd name="T9" fmla="*/ 10 h 316"/>
                <a:gd name="T10" fmla="*/ 25 w 788"/>
                <a:gd name="T11" fmla="*/ 4 h 316"/>
                <a:gd name="T12" fmla="*/ 33 w 788"/>
                <a:gd name="T13" fmla="*/ 2 h 316"/>
                <a:gd name="T14" fmla="*/ 40 w 788"/>
                <a:gd name="T15" fmla="*/ 0 h 316"/>
                <a:gd name="T16" fmla="*/ 748 w 788"/>
                <a:gd name="T17" fmla="*/ 0 h 316"/>
                <a:gd name="T18" fmla="*/ 748 w 788"/>
                <a:gd name="T19" fmla="*/ 0 h 316"/>
                <a:gd name="T20" fmla="*/ 758 w 788"/>
                <a:gd name="T21" fmla="*/ 2 h 316"/>
                <a:gd name="T22" fmla="*/ 765 w 788"/>
                <a:gd name="T23" fmla="*/ 4 h 316"/>
                <a:gd name="T24" fmla="*/ 778 w 788"/>
                <a:gd name="T25" fmla="*/ 10 h 316"/>
                <a:gd name="T26" fmla="*/ 785 w 788"/>
                <a:gd name="T27" fmla="*/ 20 h 316"/>
                <a:gd name="T28" fmla="*/ 788 w 788"/>
                <a:gd name="T29" fmla="*/ 26 h 316"/>
                <a:gd name="T30" fmla="*/ 788 w 788"/>
                <a:gd name="T31" fmla="*/ 32 h 316"/>
                <a:gd name="T32" fmla="*/ 788 w 788"/>
                <a:gd name="T33" fmla="*/ 284 h 316"/>
                <a:gd name="T34" fmla="*/ 788 w 788"/>
                <a:gd name="T35" fmla="*/ 284 h 316"/>
                <a:gd name="T36" fmla="*/ 788 w 788"/>
                <a:gd name="T37" fmla="*/ 290 h 316"/>
                <a:gd name="T38" fmla="*/ 785 w 788"/>
                <a:gd name="T39" fmla="*/ 296 h 316"/>
                <a:gd name="T40" fmla="*/ 778 w 788"/>
                <a:gd name="T41" fmla="*/ 306 h 316"/>
                <a:gd name="T42" fmla="*/ 765 w 788"/>
                <a:gd name="T43" fmla="*/ 312 h 316"/>
                <a:gd name="T44" fmla="*/ 758 w 788"/>
                <a:gd name="T45" fmla="*/ 314 h 316"/>
                <a:gd name="T46" fmla="*/ 748 w 788"/>
                <a:gd name="T47" fmla="*/ 316 h 316"/>
                <a:gd name="T48" fmla="*/ 40 w 788"/>
                <a:gd name="T49" fmla="*/ 316 h 316"/>
                <a:gd name="T50" fmla="*/ 40 w 788"/>
                <a:gd name="T51" fmla="*/ 316 h 316"/>
                <a:gd name="T52" fmla="*/ 33 w 788"/>
                <a:gd name="T53" fmla="*/ 314 h 316"/>
                <a:gd name="T54" fmla="*/ 25 w 788"/>
                <a:gd name="T55" fmla="*/ 312 h 316"/>
                <a:gd name="T56" fmla="*/ 13 w 788"/>
                <a:gd name="T57" fmla="*/ 306 h 316"/>
                <a:gd name="T58" fmla="*/ 5 w 788"/>
                <a:gd name="T59" fmla="*/ 296 h 316"/>
                <a:gd name="T60" fmla="*/ 3 w 788"/>
                <a:gd name="T61" fmla="*/ 290 h 316"/>
                <a:gd name="T62" fmla="*/ 0 w 788"/>
                <a:gd name="T63" fmla="*/ 284 h 316"/>
                <a:gd name="T64" fmla="*/ 0 w 788"/>
                <a:gd name="T65" fmla="*/ 3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8" h="316">
                  <a:moveTo>
                    <a:pt x="0" y="32"/>
                  </a:moveTo>
                  <a:lnTo>
                    <a:pt x="0" y="32"/>
                  </a:lnTo>
                  <a:lnTo>
                    <a:pt x="3" y="26"/>
                  </a:lnTo>
                  <a:lnTo>
                    <a:pt x="5" y="20"/>
                  </a:lnTo>
                  <a:lnTo>
                    <a:pt x="13" y="10"/>
                  </a:lnTo>
                  <a:lnTo>
                    <a:pt x="25" y="4"/>
                  </a:lnTo>
                  <a:lnTo>
                    <a:pt x="33" y="2"/>
                  </a:lnTo>
                  <a:lnTo>
                    <a:pt x="40" y="0"/>
                  </a:lnTo>
                  <a:lnTo>
                    <a:pt x="748" y="0"/>
                  </a:lnTo>
                  <a:lnTo>
                    <a:pt x="748" y="0"/>
                  </a:lnTo>
                  <a:lnTo>
                    <a:pt x="758" y="2"/>
                  </a:lnTo>
                  <a:lnTo>
                    <a:pt x="765" y="4"/>
                  </a:lnTo>
                  <a:lnTo>
                    <a:pt x="778" y="10"/>
                  </a:lnTo>
                  <a:lnTo>
                    <a:pt x="785" y="20"/>
                  </a:lnTo>
                  <a:lnTo>
                    <a:pt x="788" y="26"/>
                  </a:lnTo>
                  <a:lnTo>
                    <a:pt x="788" y="32"/>
                  </a:lnTo>
                  <a:lnTo>
                    <a:pt x="788" y="284"/>
                  </a:lnTo>
                  <a:lnTo>
                    <a:pt x="788" y="284"/>
                  </a:lnTo>
                  <a:lnTo>
                    <a:pt x="788" y="290"/>
                  </a:lnTo>
                  <a:lnTo>
                    <a:pt x="785" y="296"/>
                  </a:lnTo>
                  <a:lnTo>
                    <a:pt x="778" y="306"/>
                  </a:lnTo>
                  <a:lnTo>
                    <a:pt x="765" y="312"/>
                  </a:lnTo>
                  <a:lnTo>
                    <a:pt x="758" y="314"/>
                  </a:lnTo>
                  <a:lnTo>
                    <a:pt x="748" y="316"/>
                  </a:lnTo>
                  <a:lnTo>
                    <a:pt x="40" y="316"/>
                  </a:lnTo>
                  <a:lnTo>
                    <a:pt x="40" y="316"/>
                  </a:lnTo>
                  <a:lnTo>
                    <a:pt x="33" y="314"/>
                  </a:lnTo>
                  <a:lnTo>
                    <a:pt x="25" y="312"/>
                  </a:lnTo>
                  <a:lnTo>
                    <a:pt x="13" y="306"/>
                  </a:lnTo>
                  <a:lnTo>
                    <a:pt x="5" y="296"/>
                  </a:lnTo>
                  <a:lnTo>
                    <a:pt x="3" y="290"/>
                  </a:lnTo>
                  <a:lnTo>
                    <a:pt x="0" y="284"/>
                  </a:ln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6" name="Rectangle 6"/>
            <p:cNvSpPr>
              <a:spLocks noChangeArrowheads="1"/>
            </p:cNvSpPr>
            <p:nvPr/>
          </p:nvSpPr>
          <p:spPr bwMode="auto">
            <a:xfrm>
              <a:off x="1426073" y="3450709"/>
              <a:ext cx="881652" cy="18466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FFFFFF"/>
                  </a:solidFill>
                  <a:effectLst/>
                  <a:latin typeface="Univers LT Std 47 Cn Lt" charset="0"/>
                  <a:cs typeface="Arial" pitchFamily="34" charset="0"/>
                </a:rPr>
                <a:t>Music label: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 name="Rectangle 12"/>
            <p:cNvSpPr>
              <a:spLocks noChangeArrowheads="1"/>
            </p:cNvSpPr>
            <p:nvPr/>
          </p:nvSpPr>
          <p:spPr bwMode="auto">
            <a:xfrm>
              <a:off x="1212568" y="3590925"/>
              <a:ext cx="1327507" cy="3101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FFFFFF"/>
                  </a:solidFill>
                  <a:effectLst/>
                  <a:latin typeface="Univers LT Std 57 Cn" charset="0"/>
                  <a:cs typeface="Arial" pitchFamily="34" charset="0"/>
                </a:rPr>
                <a:t>Should we promote </a:t>
              </a:r>
              <a:r>
                <a:rPr lang="en-US" sz="1200" dirty="0">
                  <a:solidFill>
                    <a:srgbClr val="FFFFFF"/>
                  </a:solidFill>
                  <a:latin typeface="Univers LT Std 57 Cn" charset="0"/>
                  <a:cs typeface="Arial" pitchFamily="34" charset="0"/>
                </a:rPr>
                <a:t>a new album?</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32" name="Line 32"/>
          <p:cNvSpPr>
            <a:spLocks noChangeShapeType="1"/>
          </p:cNvSpPr>
          <p:nvPr/>
        </p:nvSpPr>
        <p:spPr bwMode="auto">
          <a:xfrm flipV="1">
            <a:off x="1836821" y="4404475"/>
            <a:ext cx="785385" cy="697731"/>
          </a:xfrm>
          <a:prstGeom prst="line">
            <a:avLst/>
          </a:prstGeom>
          <a:noFill/>
          <a:ln w="38100">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122" name="Group 121"/>
          <p:cNvGrpSpPr/>
          <p:nvPr/>
        </p:nvGrpSpPr>
        <p:grpSpPr>
          <a:xfrm>
            <a:off x="2622208" y="4105784"/>
            <a:ext cx="1368470" cy="593604"/>
            <a:chOff x="3582988" y="2854325"/>
            <a:chExt cx="1249363" cy="498475"/>
          </a:xfrm>
          <a:solidFill>
            <a:srgbClr val="E46C0A"/>
          </a:solidFill>
        </p:grpSpPr>
        <p:sp>
          <p:nvSpPr>
            <p:cNvPr id="33" name="Freeform 33"/>
            <p:cNvSpPr>
              <a:spLocks/>
            </p:cNvSpPr>
            <p:nvPr/>
          </p:nvSpPr>
          <p:spPr bwMode="auto">
            <a:xfrm>
              <a:off x="3582988" y="2854325"/>
              <a:ext cx="1249363" cy="498475"/>
            </a:xfrm>
            <a:custGeom>
              <a:avLst/>
              <a:gdLst>
                <a:gd name="T0" fmla="*/ 0 w 787"/>
                <a:gd name="T1" fmla="*/ 32 h 314"/>
                <a:gd name="T2" fmla="*/ 0 w 787"/>
                <a:gd name="T3" fmla="*/ 32 h 314"/>
                <a:gd name="T4" fmla="*/ 2 w 787"/>
                <a:gd name="T5" fmla="*/ 24 h 314"/>
                <a:gd name="T6" fmla="*/ 5 w 787"/>
                <a:gd name="T7" fmla="*/ 18 h 314"/>
                <a:gd name="T8" fmla="*/ 12 w 787"/>
                <a:gd name="T9" fmla="*/ 8 h 314"/>
                <a:gd name="T10" fmla="*/ 25 w 787"/>
                <a:gd name="T11" fmla="*/ 2 h 314"/>
                <a:gd name="T12" fmla="*/ 32 w 787"/>
                <a:gd name="T13" fmla="*/ 0 h 314"/>
                <a:gd name="T14" fmla="*/ 40 w 787"/>
                <a:gd name="T15" fmla="*/ 0 h 314"/>
                <a:gd name="T16" fmla="*/ 747 w 787"/>
                <a:gd name="T17" fmla="*/ 0 h 314"/>
                <a:gd name="T18" fmla="*/ 747 w 787"/>
                <a:gd name="T19" fmla="*/ 0 h 314"/>
                <a:gd name="T20" fmla="*/ 755 w 787"/>
                <a:gd name="T21" fmla="*/ 0 h 314"/>
                <a:gd name="T22" fmla="*/ 762 w 787"/>
                <a:gd name="T23" fmla="*/ 2 h 314"/>
                <a:gd name="T24" fmla="*/ 775 w 787"/>
                <a:gd name="T25" fmla="*/ 8 h 314"/>
                <a:gd name="T26" fmla="*/ 785 w 787"/>
                <a:gd name="T27" fmla="*/ 18 h 314"/>
                <a:gd name="T28" fmla="*/ 787 w 787"/>
                <a:gd name="T29" fmla="*/ 24 h 314"/>
                <a:gd name="T30" fmla="*/ 787 w 787"/>
                <a:gd name="T31" fmla="*/ 32 h 314"/>
                <a:gd name="T32" fmla="*/ 787 w 787"/>
                <a:gd name="T33" fmla="*/ 284 h 314"/>
                <a:gd name="T34" fmla="*/ 787 w 787"/>
                <a:gd name="T35" fmla="*/ 284 h 314"/>
                <a:gd name="T36" fmla="*/ 787 w 787"/>
                <a:gd name="T37" fmla="*/ 290 h 314"/>
                <a:gd name="T38" fmla="*/ 785 w 787"/>
                <a:gd name="T39" fmla="*/ 296 h 314"/>
                <a:gd name="T40" fmla="*/ 775 w 787"/>
                <a:gd name="T41" fmla="*/ 306 h 314"/>
                <a:gd name="T42" fmla="*/ 762 w 787"/>
                <a:gd name="T43" fmla="*/ 312 h 314"/>
                <a:gd name="T44" fmla="*/ 755 w 787"/>
                <a:gd name="T45" fmla="*/ 314 h 314"/>
                <a:gd name="T46" fmla="*/ 747 w 787"/>
                <a:gd name="T47" fmla="*/ 314 h 314"/>
                <a:gd name="T48" fmla="*/ 40 w 787"/>
                <a:gd name="T49" fmla="*/ 314 h 314"/>
                <a:gd name="T50" fmla="*/ 40 w 787"/>
                <a:gd name="T51" fmla="*/ 314 h 314"/>
                <a:gd name="T52" fmla="*/ 32 w 787"/>
                <a:gd name="T53" fmla="*/ 314 h 314"/>
                <a:gd name="T54" fmla="*/ 25 w 787"/>
                <a:gd name="T55" fmla="*/ 312 h 314"/>
                <a:gd name="T56" fmla="*/ 12 w 787"/>
                <a:gd name="T57" fmla="*/ 306 h 314"/>
                <a:gd name="T58" fmla="*/ 5 w 787"/>
                <a:gd name="T59" fmla="*/ 296 h 314"/>
                <a:gd name="T60" fmla="*/ 2 w 787"/>
                <a:gd name="T61" fmla="*/ 290 h 314"/>
                <a:gd name="T62" fmla="*/ 0 w 787"/>
                <a:gd name="T63" fmla="*/ 284 h 314"/>
                <a:gd name="T64" fmla="*/ 0 w 787"/>
                <a:gd name="T65" fmla="*/ 32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7" h="314">
                  <a:moveTo>
                    <a:pt x="0" y="32"/>
                  </a:moveTo>
                  <a:lnTo>
                    <a:pt x="0" y="32"/>
                  </a:lnTo>
                  <a:lnTo>
                    <a:pt x="2" y="24"/>
                  </a:lnTo>
                  <a:lnTo>
                    <a:pt x="5" y="18"/>
                  </a:lnTo>
                  <a:lnTo>
                    <a:pt x="12" y="8"/>
                  </a:lnTo>
                  <a:lnTo>
                    <a:pt x="25" y="2"/>
                  </a:lnTo>
                  <a:lnTo>
                    <a:pt x="32" y="0"/>
                  </a:lnTo>
                  <a:lnTo>
                    <a:pt x="40" y="0"/>
                  </a:lnTo>
                  <a:lnTo>
                    <a:pt x="747" y="0"/>
                  </a:lnTo>
                  <a:lnTo>
                    <a:pt x="747" y="0"/>
                  </a:lnTo>
                  <a:lnTo>
                    <a:pt x="755" y="0"/>
                  </a:lnTo>
                  <a:lnTo>
                    <a:pt x="762" y="2"/>
                  </a:lnTo>
                  <a:lnTo>
                    <a:pt x="775" y="8"/>
                  </a:lnTo>
                  <a:lnTo>
                    <a:pt x="785" y="18"/>
                  </a:lnTo>
                  <a:lnTo>
                    <a:pt x="787" y="24"/>
                  </a:lnTo>
                  <a:lnTo>
                    <a:pt x="787" y="32"/>
                  </a:lnTo>
                  <a:lnTo>
                    <a:pt x="787" y="284"/>
                  </a:lnTo>
                  <a:lnTo>
                    <a:pt x="787" y="284"/>
                  </a:lnTo>
                  <a:lnTo>
                    <a:pt x="787" y="290"/>
                  </a:lnTo>
                  <a:lnTo>
                    <a:pt x="785" y="296"/>
                  </a:lnTo>
                  <a:lnTo>
                    <a:pt x="775" y="306"/>
                  </a:lnTo>
                  <a:lnTo>
                    <a:pt x="762" y="312"/>
                  </a:lnTo>
                  <a:lnTo>
                    <a:pt x="755" y="314"/>
                  </a:lnTo>
                  <a:lnTo>
                    <a:pt x="747" y="314"/>
                  </a:lnTo>
                  <a:lnTo>
                    <a:pt x="40" y="314"/>
                  </a:lnTo>
                  <a:lnTo>
                    <a:pt x="40" y="314"/>
                  </a:lnTo>
                  <a:lnTo>
                    <a:pt x="32" y="314"/>
                  </a:lnTo>
                  <a:lnTo>
                    <a:pt x="25" y="312"/>
                  </a:lnTo>
                  <a:lnTo>
                    <a:pt x="12" y="306"/>
                  </a:lnTo>
                  <a:lnTo>
                    <a:pt x="5" y="296"/>
                  </a:lnTo>
                  <a:lnTo>
                    <a:pt x="2" y="290"/>
                  </a:lnTo>
                  <a:lnTo>
                    <a:pt x="0" y="284"/>
                  </a:ln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34" name="Rectangle 34"/>
            <p:cNvSpPr>
              <a:spLocks noChangeArrowheads="1"/>
            </p:cNvSpPr>
            <p:nvPr/>
          </p:nvSpPr>
          <p:spPr bwMode="auto">
            <a:xfrm>
              <a:off x="3644814" y="2908558"/>
              <a:ext cx="1059562" cy="3101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FFFFFF"/>
                  </a:solidFill>
                  <a:effectLst/>
                  <a:latin typeface="Univers LT Std 47 Cn Lt" charset="0"/>
                  <a:cs typeface="Arial" pitchFamily="34" charset="0"/>
                </a:rPr>
                <a:t>Fans: </a:t>
              </a:r>
              <a:r>
                <a:rPr kumimoji="0" lang="en-US" sz="1200" i="0" u="none" strike="noStrike" cap="none" normalizeH="0" baseline="0" dirty="0">
                  <a:ln>
                    <a:noFill/>
                  </a:ln>
                  <a:solidFill>
                    <a:srgbClr val="FFFFFF"/>
                  </a:solidFill>
                  <a:effectLst/>
                  <a:latin typeface="Univers LT Std 47 Cn Lt" charset="0"/>
                  <a:cs typeface="Arial" pitchFamily="34" charset="0"/>
                </a:rPr>
                <a:t>Do we like</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i="0" u="none" strike="noStrike" cap="none" normalizeH="0" baseline="0" dirty="0">
                  <a:ln>
                    <a:noFill/>
                  </a:ln>
                  <a:solidFill>
                    <a:srgbClr val="FFFFFF"/>
                  </a:solidFill>
                  <a:effectLst/>
                  <a:latin typeface="Univers LT Std 47 Cn Lt" charset="0"/>
                  <a:cs typeface="Arial" pitchFamily="34" charset="0"/>
                </a:rPr>
                <a:t>this album?</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51" name="Line 51"/>
          <p:cNvSpPr>
            <a:spLocks noChangeShapeType="1"/>
          </p:cNvSpPr>
          <p:nvPr/>
        </p:nvSpPr>
        <p:spPr bwMode="auto">
          <a:xfrm flipV="1">
            <a:off x="3990678" y="4060413"/>
            <a:ext cx="661533" cy="344062"/>
          </a:xfrm>
          <a:prstGeom prst="line">
            <a:avLst/>
          </a:prstGeom>
          <a:noFill/>
          <a:ln w="38100">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3" name="Group 2"/>
          <p:cNvGrpSpPr/>
          <p:nvPr/>
        </p:nvGrpSpPr>
        <p:grpSpPr>
          <a:xfrm>
            <a:off x="4652211" y="3761721"/>
            <a:ext cx="1370209" cy="597385"/>
            <a:chOff x="5924551" y="2565400"/>
            <a:chExt cx="1250950" cy="501650"/>
          </a:xfrm>
        </p:grpSpPr>
        <p:sp>
          <p:nvSpPr>
            <p:cNvPr id="52" name="Freeform 52"/>
            <p:cNvSpPr>
              <a:spLocks/>
            </p:cNvSpPr>
            <p:nvPr/>
          </p:nvSpPr>
          <p:spPr bwMode="auto">
            <a:xfrm>
              <a:off x="5924551" y="2565400"/>
              <a:ext cx="1250950" cy="501650"/>
            </a:xfrm>
            <a:custGeom>
              <a:avLst/>
              <a:gdLst>
                <a:gd name="T0" fmla="*/ 0 w 788"/>
                <a:gd name="T1" fmla="*/ 32 h 316"/>
                <a:gd name="T2" fmla="*/ 0 w 788"/>
                <a:gd name="T3" fmla="*/ 32 h 316"/>
                <a:gd name="T4" fmla="*/ 3 w 788"/>
                <a:gd name="T5" fmla="*/ 26 h 316"/>
                <a:gd name="T6" fmla="*/ 3 w 788"/>
                <a:gd name="T7" fmla="*/ 20 h 316"/>
                <a:gd name="T8" fmla="*/ 13 w 788"/>
                <a:gd name="T9" fmla="*/ 10 h 316"/>
                <a:gd name="T10" fmla="*/ 25 w 788"/>
                <a:gd name="T11" fmla="*/ 2 h 316"/>
                <a:gd name="T12" fmla="*/ 33 w 788"/>
                <a:gd name="T13" fmla="*/ 2 h 316"/>
                <a:gd name="T14" fmla="*/ 40 w 788"/>
                <a:gd name="T15" fmla="*/ 0 h 316"/>
                <a:gd name="T16" fmla="*/ 748 w 788"/>
                <a:gd name="T17" fmla="*/ 0 h 316"/>
                <a:gd name="T18" fmla="*/ 748 w 788"/>
                <a:gd name="T19" fmla="*/ 0 h 316"/>
                <a:gd name="T20" fmla="*/ 755 w 788"/>
                <a:gd name="T21" fmla="*/ 2 h 316"/>
                <a:gd name="T22" fmla="*/ 763 w 788"/>
                <a:gd name="T23" fmla="*/ 2 h 316"/>
                <a:gd name="T24" fmla="*/ 775 w 788"/>
                <a:gd name="T25" fmla="*/ 10 h 316"/>
                <a:gd name="T26" fmla="*/ 785 w 788"/>
                <a:gd name="T27" fmla="*/ 20 h 316"/>
                <a:gd name="T28" fmla="*/ 788 w 788"/>
                <a:gd name="T29" fmla="*/ 26 h 316"/>
                <a:gd name="T30" fmla="*/ 788 w 788"/>
                <a:gd name="T31" fmla="*/ 32 h 316"/>
                <a:gd name="T32" fmla="*/ 788 w 788"/>
                <a:gd name="T33" fmla="*/ 284 h 316"/>
                <a:gd name="T34" fmla="*/ 788 w 788"/>
                <a:gd name="T35" fmla="*/ 284 h 316"/>
                <a:gd name="T36" fmla="*/ 788 w 788"/>
                <a:gd name="T37" fmla="*/ 290 h 316"/>
                <a:gd name="T38" fmla="*/ 785 w 788"/>
                <a:gd name="T39" fmla="*/ 296 h 316"/>
                <a:gd name="T40" fmla="*/ 775 w 788"/>
                <a:gd name="T41" fmla="*/ 306 h 316"/>
                <a:gd name="T42" fmla="*/ 763 w 788"/>
                <a:gd name="T43" fmla="*/ 312 h 316"/>
                <a:gd name="T44" fmla="*/ 755 w 788"/>
                <a:gd name="T45" fmla="*/ 314 h 316"/>
                <a:gd name="T46" fmla="*/ 748 w 788"/>
                <a:gd name="T47" fmla="*/ 316 h 316"/>
                <a:gd name="T48" fmla="*/ 40 w 788"/>
                <a:gd name="T49" fmla="*/ 316 h 316"/>
                <a:gd name="T50" fmla="*/ 40 w 788"/>
                <a:gd name="T51" fmla="*/ 316 h 316"/>
                <a:gd name="T52" fmla="*/ 33 w 788"/>
                <a:gd name="T53" fmla="*/ 314 h 316"/>
                <a:gd name="T54" fmla="*/ 25 w 788"/>
                <a:gd name="T55" fmla="*/ 312 h 316"/>
                <a:gd name="T56" fmla="*/ 13 w 788"/>
                <a:gd name="T57" fmla="*/ 306 h 316"/>
                <a:gd name="T58" fmla="*/ 3 w 788"/>
                <a:gd name="T59" fmla="*/ 296 h 316"/>
                <a:gd name="T60" fmla="*/ 3 w 788"/>
                <a:gd name="T61" fmla="*/ 290 h 316"/>
                <a:gd name="T62" fmla="*/ 0 w 788"/>
                <a:gd name="T63" fmla="*/ 284 h 316"/>
                <a:gd name="T64" fmla="*/ 0 w 788"/>
                <a:gd name="T65" fmla="*/ 3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8" h="316">
                  <a:moveTo>
                    <a:pt x="0" y="32"/>
                  </a:moveTo>
                  <a:lnTo>
                    <a:pt x="0" y="32"/>
                  </a:lnTo>
                  <a:lnTo>
                    <a:pt x="3" y="26"/>
                  </a:lnTo>
                  <a:lnTo>
                    <a:pt x="3" y="20"/>
                  </a:lnTo>
                  <a:lnTo>
                    <a:pt x="13" y="10"/>
                  </a:lnTo>
                  <a:lnTo>
                    <a:pt x="25" y="2"/>
                  </a:lnTo>
                  <a:lnTo>
                    <a:pt x="33" y="2"/>
                  </a:lnTo>
                  <a:lnTo>
                    <a:pt x="40" y="0"/>
                  </a:lnTo>
                  <a:lnTo>
                    <a:pt x="748" y="0"/>
                  </a:lnTo>
                  <a:lnTo>
                    <a:pt x="748" y="0"/>
                  </a:lnTo>
                  <a:lnTo>
                    <a:pt x="755" y="2"/>
                  </a:lnTo>
                  <a:lnTo>
                    <a:pt x="763" y="2"/>
                  </a:lnTo>
                  <a:lnTo>
                    <a:pt x="775" y="10"/>
                  </a:lnTo>
                  <a:lnTo>
                    <a:pt x="785" y="20"/>
                  </a:lnTo>
                  <a:lnTo>
                    <a:pt x="788" y="26"/>
                  </a:lnTo>
                  <a:lnTo>
                    <a:pt x="788" y="32"/>
                  </a:lnTo>
                  <a:lnTo>
                    <a:pt x="788" y="284"/>
                  </a:lnTo>
                  <a:lnTo>
                    <a:pt x="788" y="284"/>
                  </a:lnTo>
                  <a:lnTo>
                    <a:pt x="788" y="290"/>
                  </a:lnTo>
                  <a:lnTo>
                    <a:pt x="785" y="296"/>
                  </a:lnTo>
                  <a:lnTo>
                    <a:pt x="775" y="306"/>
                  </a:lnTo>
                  <a:lnTo>
                    <a:pt x="763" y="312"/>
                  </a:lnTo>
                  <a:lnTo>
                    <a:pt x="755" y="314"/>
                  </a:lnTo>
                  <a:lnTo>
                    <a:pt x="748" y="316"/>
                  </a:lnTo>
                  <a:lnTo>
                    <a:pt x="40" y="316"/>
                  </a:lnTo>
                  <a:lnTo>
                    <a:pt x="40" y="316"/>
                  </a:lnTo>
                  <a:lnTo>
                    <a:pt x="33" y="314"/>
                  </a:lnTo>
                  <a:lnTo>
                    <a:pt x="25" y="312"/>
                  </a:lnTo>
                  <a:lnTo>
                    <a:pt x="13" y="306"/>
                  </a:lnTo>
                  <a:lnTo>
                    <a:pt x="3" y="296"/>
                  </a:lnTo>
                  <a:lnTo>
                    <a:pt x="3" y="290"/>
                  </a:lnTo>
                  <a:lnTo>
                    <a:pt x="0" y="284"/>
                  </a:lnTo>
                  <a:lnTo>
                    <a:pt x="0" y="32"/>
                  </a:lnTo>
                  <a:close/>
                </a:path>
              </a:pathLst>
            </a:custGeom>
            <a:noFill/>
            <a:ln w="38100">
              <a:solidFill>
                <a:srgbClr val="80808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3" name="Rectangle 53"/>
            <p:cNvSpPr>
              <a:spLocks noChangeArrowheads="1"/>
            </p:cNvSpPr>
            <p:nvPr/>
          </p:nvSpPr>
          <p:spPr bwMode="auto">
            <a:xfrm>
              <a:off x="6151678" y="2723892"/>
              <a:ext cx="654177" cy="15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$10 million</a:t>
              </a:r>
              <a:endParaRPr kumimoji="0" lang="en-US" sz="1200" b="0" i="0" u="none" strike="noStrike" cap="none" normalizeH="0" baseline="0" dirty="0">
                <a:ln>
                  <a:noFill/>
                </a:ln>
                <a:solidFill>
                  <a:srgbClr val="E46C0A"/>
                </a:solidFill>
                <a:effectLst/>
                <a:latin typeface="Arial" pitchFamily="34" charset="0"/>
                <a:cs typeface="Arial" pitchFamily="34" charset="0"/>
              </a:endParaRPr>
            </a:p>
          </p:txBody>
        </p:sp>
      </p:grpSp>
      <p:sp>
        <p:nvSpPr>
          <p:cNvPr id="57" name="Line 57"/>
          <p:cNvSpPr>
            <a:spLocks noChangeShapeType="1"/>
          </p:cNvSpPr>
          <p:nvPr/>
        </p:nvSpPr>
        <p:spPr bwMode="auto">
          <a:xfrm>
            <a:off x="3990678" y="4404476"/>
            <a:ext cx="661533" cy="332721"/>
          </a:xfrm>
          <a:prstGeom prst="line">
            <a:avLst/>
          </a:prstGeom>
          <a:noFill/>
          <a:ln w="38100">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4" name="Group 3"/>
          <p:cNvGrpSpPr/>
          <p:nvPr/>
        </p:nvGrpSpPr>
        <p:grpSpPr>
          <a:xfrm>
            <a:off x="4652211" y="4438505"/>
            <a:ext cx="1370209" cy="597385"/>
            <a:chOff x="5924551" y="3133725"/>
            <a:chExt cx="1250950" cy="501650"/>
          </a:xfrm>
        </p:grpSpPr>
        <p:sp>
          <p:nvSpPr>
            <p:cNvPr id="58" name="Freeform 58"/>
            <p:cNvSpPr>
              <a:spLocks/>
            </p:cNvSpPr>
            <p:nvPr/>
          </p:nvSpPr>
          <p:spPr bwMode="auto">
            <a:xfrm>
              <a:off x="5924551" y="3133725"/>
              <a:ext cx="1250950" cy="501650"/>
            </a:xfrm>
            <a:custGeom>
              <a:avLst/>
              <a:gdLst>
                <a:gd name="T0" fmla="*/ 0 w 788"/>
                <a:gd name="T1" fmla="*/ 32 h 316"/>
                <a:gd name="T2" fmla="*/ 0 w 788"/>
                <a:gd name="T3" fmla="*/ 32 h 316"/>
                <a:gd name="T4" fmla="*/ 3 w 788"/>
                <a:gd name="T5" fmla="*/ 26 h 316"/>
                <a:gd name="T6" fmla="*/ 3 w 788"/>
                <a:gd name="T7" fmla="*/ 20 h 316"/>
                <a:gd name="T8" fmla="*/ 13 w 788"/>
                <a:gd name="T9" fmla="*/ 10 h 316"/>
                <a:gd name="T10" fmla="*/ 25 w 788"/>
                <a:gd name="T11" fmla="*/ 2 h 316"/>
                <a:gd name="T12" fmla="*/ 33 w 788"/>
                <a:gd name="T13" fmla="*/ 0 h 316"/>
                <a:gd name="T14" fmla="*/ 40 w 788"/>
                <a:gd name="T15" fmla="*/ 0 h 316"/>
                <a:gd name="T16" fmla="*/ 748 w 788"/>
                <a:gd name="T17" fmla="*/ 0 h 316"/>
                <a:gd name="T18" fmla="*/ 748 w 788"/>
                <a:gd name="T19" fmla="*/ 0 h 316"/>
                <a:gd name="T20" fmla="*/ 755 w 788"/>
                <a:gd name="T21" fmla="*/ 0 h 316"/>
                <a:gd name="T22" fmla="*/ 763 w 788"/>
                <a:gd name="T23" fmla="*/ 2 h 316"/>
                <a:gd name="T24" fmla="*/ 775 w 788"/>
                <a:gd name="T25" fmla="*/ 10 h 316"/>
                <a:gd name="T26" fmla="*/ 785 w 788"/>
                <a:gd name="T27" fmla="*/ 20 h 316"/>
                <a:gd name="T28" fmla="*/ 788 w 788"/>
                <a:gd name="T29" fmla="*/ 26 h 316"/>
                <a:gd name="T30" fmla="*/ 788 w 788"/>
                <a:gd name="T31" fmla="*/ 32 h 316"/>
                <a:gd name="T32" fmla="*/ 788 w 788"/>
                <a:gd name="T33" fmla="*/ 284 h 316"/>
                <a:gd name="T34" fmla="*/ 788 w 788"/>
                <a:gd name="T35" fmla="*/ 284 h 316"/>
                <a:gd name="T36" fmla="*/ 788 w 788"/>
                <a:gd name="T37" fmla="*/ 290 h 316"/>
                <a:gd name="T38" fmla="*/ 785 w 788"/>
                <a:gd name="T39" fmla="*/ 296 h 316"/>
                <a:gd name="T40" fmla="*/ 775 w 788"/>
                <a:gd name="T41" fmla="*/ 306 h 316"/>
                <a:gd name="T42" fmla="*/ 763 w 788"/>
                <a:gd name="T43" fmla="*/ 312 h 316"/>
                <a:gd name="T44" fmla="*/ 755 w 788"/>
                <a:gd name="T45" fmla="*/ 314 h 316"/>
                <a:gd name="T46" fmla="*/ 748 w 788"/>
                <a:gd name="T47" fmla="*/ 316 h 316"/>
                <a:gd name="T48" fmla="*/ 40 w 788"/>
                <a:gd name="T49" fmla="*/ 316 h 316"/>
                <a:gd name="T50" fmla="*/ 40 w 788"/>
                <a:gd name="T51" fmla="*/ 316 h 316"/>
                <a:gd name="T52" fmla="*/ 33 w 788"/>
                <a:gd name="T53" fmla="*/ 314 h 316"/>
                <a:gd name="T54" fmla="*/ 25 w 788"/>
                <a:gd name="T55" fmla="*/ 312 h 316"/>
                <a:gd name="T56" fmla="*/ 13 w 788"/>
                <a:gd name="T57" fmla="*/ 306 h 316"/>
                <a:gd name="T58" fmla="*/ 3 w 788"/>
                <a:gd name="T59" fmla="*/ 296 h 316"/>
                <a:gd name="T60" fmla="*/ 3 w 788"/>
                <a:gd name="T61" fmla="*/ 290 h 316"/>
                <a:gd name="T62" fmla="*/ 0 w 788"/>
                <a:gd name="T63" fmla="*/ 284 h 316"/>
                <a:gd name="T64" fmla="*/ 0 w 788"/>
                <a:gd name="T65" fmla="*/ 3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8" h="316">
                  <a:moveTo>
                    <a:pt x="0" y="32"/>
                  </a:moveTo>
                  <a:lnTo>
                    <a:pt x="0" y="32"/>
                  </a:lnTo>
                  <a:lnTo>
                    <a:pt x="3" y="26"/>
                  </a:lnTo>
                  <a:lnTo>
                    <a:pt x="3" y="20"/>
                  </a:lnTo>
                  <a:lnTo>
                    <a:pt x="13" y="10"/>
                  </a:lnTo>
                  <a:lnTo>
                    <a:pt x="25" y="2"/>
                  </a:lnTo>
                  <a:lnTo>
                    <a:pt x="33" y="0"/>
                  </a:lnTo>
                  <a:lnTo>
                    <a:pt x="40" y="0"/>
                  </a:lnTo>
                  <a:lnTo>
                    <a:pt x="748" y="0"/>
                  </a:lnTo>
                  <a:lnTo>
                    <a:pt x="748" y="0"/>
                  </a:lnTo>
                  <a:lnTo>
                    <a:pt x="755" y="0"/>
                  </a:lnTo>
                  <a:lnTo>
                    <a:pt x="763" y="2"/>
                  </a:lnTo>
                  <a:lnTo>
                    <a:pt x="775" y="10"/>
                  </a:lnTo>
                  <a:lnTo>
                    <a:pt x="785" y="20"/>
                  </a:lnTo>
                  <a:lnTo>
                    <a:pt x="788" y="26"/>
                  </a:lnTo>
                  <a:lnTo>
                    <a:pt x="788" y="32"/>
                  </a:lnTo>
                  <a:lnTo>
                    <a:pt x="788" y="284"/>
                  </a:lnTo>
                  <a:lnTo>
                    <a:pt x="788" y="284"/>
                  </a:lnTo>
                  <a:lnTo>
                    <a:pt x="788" y="290"/>
                  </a:lnTo>
                  <a:lnTo>
                    <a:pt x="785" y="296"/>
                  </a:lnTo>
                  <a:lnTo>
                    <a:pt x="775" y="306"/>
                  </a:lnTo>
                  <a:lnTo>
                    <a:pt x="763" y="312"/>
                  </a:lnTo>
                  <a:lnTo>
                    <a:pt x="755" y="314"/>
                  </a:lnTo>
                  <a:lnTo>
                    <a:pt x="748" y="316"/>
                  </a:lnTo>
                  <a:lnTo>
                    <a:pt x="40" y="316"/>
                  </a:lnTo>
                  <a:lnTo>
                    <a:pt x="40" y="316"/>
                  </a:lnTo>
                  <a:lnTo>
                    <a:pt x="33" y="314"/>
                  </a:lnTo>
                  <a:lnTo>
                    <a:pt x="25" y="312"/>
                  </a:lnTo>
                  <a:lnTo>
                    <a:pt x="13" y="306"/>
                  </a:lnTo>
                  <a:lnTo>
                    <a:pt x="3" y="296"/>
                  </a:lnTo>
                  <a:lnTo>
                    <a:pt x="3" y="290"/>
                  </a:lnTo>
                  <a:lnTo>
                    <a:pt x="0" y="284"/>
                  </a:lnTo>
                  <a:lnTo>
                    <a:pt x="0" y="32"/>
                  </a:lnTo>
                  <a:close/>
                </a:path>
              </a:pathLst>
            </a:custGeom>
            <a:noFill/>
            <a:ln w="38100">
              <a:solidFill>
                <a:srgbClr val="80808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9" name="Rectangle 59"/>
            <p:cNvSpPr>
              <a:spLocks noChangeArrowheads="1"/>
            </p:cNvSpPr>
            <p:nvPr/>
          </p:nvSpPr>
          <p:spPr bwMode="auto">
            <a:xfrm>
              <a:off x="6185343" y="3292217"/>
              <a:ext cx="624908" cy="15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558ED5"/>
                  </a:solidFill>
                  <a:effectLst/>
                  <a:latin typeface="Mathematical Pi LT Std 4" charset="0"/>
                  <a:cs typeface="Arial" pitchFamily="34" charset="0"/>
                </a:rPr>
                <a:t>-$5 million</a:t>
              </a:r>
              <a:endParaRPr kumimoji="0" lang="en-US" sz="1200" b="1" i="0" u="none" strike="noStrike" cap="none" normalizeH="0" baseline="0" dirty="0">
                <a:ln>
                  <a:noFill/>
                </a:ln>
                <a:solidFill>
                  <a:srgbClr val="558ED5"/>
                </a:solidFill>
                <a:effectLst/>
                <a:latin typeface="Arial" pitchFamily="34" charset="0"/>
                <a:cs typeface="Arial" pitchFamily="34" charset="0"/>
              </a:endParaRPr>
            </a:p>
          </p:txBody>
        </p:sp>
      </p:grpSp>
      <p:sp>
        <p:nvSpPr>
          <p:cNvPr id="65" name="Line 65"/>
          <p:cNvSpPr>
            <a:spLocks noChangeShapeType="1"/>
          </p:cNvSpPr>
          <p:nvPr/>
        </p:nvSpPr>
        <p:spPr bwMode="auto">
          <a:xfrm>
            <a:off x="1836821" y="5102205"/>
            <a:ext cx="785385" cy="667181"/>
          </a:xfrm>
          <a:prstGeom prst="line">
            <a:avLst/>
          </a:prstGeom>
          <a:noFill/>
          <a:ln w="38100">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123" name="Group 122"/>
          <p:cNvGrpSpPr/>
          <p:nvPr/>
        </p:nvGrpSpPr>
        <p:grpSpPr>
          <a:xfrm>
            <a:off x="2622208" y="5474476"/>
            <a:ext cx="1368470" cy="593604"/>
            <a:chOff x="3582988" y="4003675"/>
            <a:chExt cx="1249363" cy="498475"/>
          </a:xfrm>
          <a:solidFill>
            <a:srgbClr val="E46C0A"/>
          </a:solidFill>
        </p:grpSpPr>
        <p:sp>
          <p:nvSpPr>
            <p:cNvPr id="66" name="Freeform 66"/>
            <p:cNvSpPr>
              <a:spLocks/>
            </p:cNvSpPr>
            <p:nvPr/>
          </p:nvSpPr>
          <p:spPr bwMode="auto">
            <a:xfrm>
              <a:off x="3582988" y="4003675"/>
              <a:ext cx="1249363" cy="498475"/>
            </a:xfrm>
            <a:custGeom>
              <a:avLst/>
              <a:gdLst>
                <a:gd name="T0" fmla="*/ 0 w 787"/>
                <a:gd name="T1" fmla="*/ 32 h 314"/>
                <a:gd name="T2" fmla="*/ 0 w 787"/>
                <a:gd name="T3" fmla="*/ 32 h 314"/>
                <a:gd name="T4" fmla="*/ 2 w 787"/>
                <a:gd name="T5" fmla="*/ 24 h 314"/>
                <a:gd name="T6" fmla="*/ 5 w 787"/>
                <a:gd name="T7" fmla="*/ 18 h 314"/>
                <a:gd name="T8" fmla="*/ 12 w 787"/>
                <a:gd name="T9" fmla="*/ 8 h 314"/>
                <a:gd name="T10" fmla="*/ 25 w 787"/>
                <a:gd name="T11" fmla="*/ 2 h 314"/>
                <a:gd name="T12" fmla="*/ 32 w 787"/>
                <a:gd name="T13" fmla="*/ 0 h 314"/>
                <a:gd name="T14" fmla="*/ 40 w 787"/>
                <a:gd name="T15" fmla="*/ 0 h 314"/>
                <a:gd name="T16" fmla="*/ 747 w 787"/>
                <a:gd name="T17" fmla="*/ 0 h 314"/>
                <a:gd name="T18" fmla="*/ 747 w 787"/>
                <a:gd name="T19" fmla="*/ 0 h 314"/>
                <a:gd name="T20" fmla="*/ 755 w 787"/>
                <a:gd name="T21" fmla="*/ 0 h 314"/>
                <a:gd name="T22" fmla="*/ 762 w 787"/>
                <a:gd name="T23" fmla="*/ 2 h 314"/>
                <a:gd name="T24" fmla="*/ 775 w 787"/>
                <a:gd name="T25" fmla="*/ 8 h 314"/>
                <a:gd name="T26" fmla="*/ 785 w 787"/>
                <a:gd name="T27" fmla="*/ 18 h 314"/>
                <a:gd name="T28" fmla="*/ 787 w 787"/>
                <a:gd name="T29" fmla="*/ 24 h 314"/>
                <a:gd name="T30" fmla="*/ 787 w 787"/>
                <a:gd name="T31" fmla="*/ 32 h 314"/>
                <a:gd name="T32" fmla="*/ 787 w 787"/>
                <a:gd name="T33" fmla="*/ 282 h 314"/>
                <a:gd name="T34" fmla="*/ 787 w 787"/>
                <a:gd name="T35" fmla="*/ 282 h 314"/>
                <a:gd name="T36" fmla="*/ 787 w 787"/>
                <a:gd name="T37" fmla="*/ 290 h 314"/>
                <a:gd name="T38" fmla="*/ 785 w 787"/>
                <a:gd name="T39" fmla="*/ 296 h 314"/>
                <a:gd name="T40" fmla="*/ 775 w 787"/>
                <a:gd name="T41" fmla="*/ 306 h 314"/>
                <a:gd name="T42" fmla="*/ 762 w 787"/>
                <a:gd name="T43" fmla="*/ 312 h 314"/>
                <a:gd name="T44" fmla="*/ 755 w 787"/>
                <a:gd name="T45" fmla="*/ 314 h 314"/>
                <a:gd name="T46" fmla="*/ 747 w 787"/>
                <a:gd name="T47" fmla="*/ 314 h 314"/>
                <a:gd name="T48" fmla="*/ 40 w 787"/>
                <a:gd name="T49" fmla="*/ 314 h 314"/>
                <a:gd name="T50" fmla="*/ 40 w 787"/>
                <a:gd name="T51" fmla="*/ 314 h 314"/>
                <a:gd name="T52" fmla="*/ 32 w 787"/>
                <a:gd name="T53" fmla="*/ 314 h 314"/>
                <a:gd name="T54" fmla="*/ 25 w 787"/>
                <a:gd name="T55" fmla="*/ 312 h 314"/>
                <a:gd name="T56" fmla="*/ 12 w 787"/>
                <a:gd name="T57" fmla="*/ 306 h 314"/>
                <a:gd name="T58" fmla="*/ 5 w 787"/>
                <a:gd name="T59" fmla="*/ 296 h 314"/>
                <a:gd name="T60" fmla="*/ 2 w 787"/>
                <a:gd name="T61" fmla="*/ 290 h 314"/>
                <a:gd name="T62" fmla="*/ 0 w 787"/>
                <a:gd name="T63" fmla="*/ 282 h 314"/>
                <a:gd name="T64" fmla="*/ 0 w 787"/>
                <a:gd name="T65" fmla="*/ 32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7" h="314">
                  <a:moveTo>
                    <a:pt x="0" y="32"/>
                  </a:moveTo>
                  <a:lnTo>
                    <a:pt x="0" y="32"/>
                  </a:lnTo>
                  <a:lnTo>
                    <a:pt x="2" y="24"/>
                  </a:lnTo>
                  <a:lnTo>
                    <a:pt x="5" y="18"/>
                  </a:lnTo>
                  <a:lnTo>
                    <a:pt x="12" y="8"/>
                  </a:lnTo>
                  <a:lnTo>
                    <a:pt x="25" y="2"/>
                  </a:lnTo>
                  <a:lnTo>
                    <a:pt x="32" y="0"/>
                  </a:lnTo>
                  <a:lnTo>
                    <a:pt x="40" y="0"/>
                  </a:lnTo>
                  <a:lnTo>
                    <a:pt x="747" y="0"/>
                  </a:lnTo>
                  <a:lnTo>
                    <a:pt x="747" y="0"/>
                  </a:lnTo>
                  <a:lnTo>
                    <a:pt x="755" y="0"/>
                  </a:lnTo>
                  <a:lnTo>
                    <a:pt x="762" y="2"/>
                  </a:lnTo>
                  <a:lnTo>
                    <a:pt x="775" y="8"/>
                  </a:lnTo>
                  <a:lnTo>
                    <a:pt x="785" y="18"/>
                  </a:lnTo>
                  <a:lnTo>
                    <a:pt x="787" y="24"/>
                  </a:lnTo>
                  <a:lnTo>
                    <a:pt x="787" y="32"/>
                  </a:lnTo>
                  <a:lnTo>
                    <a:pt x="787" y="282"/>
                  </a:lnTo>
                  <a:lnTo>
                    <a:pt x="787" y="282"/>
                  </a:lnTo>
                  <a:lnTo>
                    <a:pt x="787" y="290"/>
                  </a:lnTo>
                  <a:lnTo>
                    <a:pt x="785" y="296"/>
                  </a:lnTo>
                  <a:lnTo>
                    <a:pt x="775" y="306"/>
                  </a:lnTo>
                  <a:lnTo>
                    <a:pt x="762" y="312"/>
                  </a:lnTo>
                  <a:lnTo>
                    <a:pt x="755" y="314"/>
                  </a:lnTo>
                  <a:lnTo>
                    <a:pt x="747" y="314"/>
                  </a:lnTo>
                  <a:lnTo>
                    <a:pt x="40" y="314"/>
                  </a:lnTo>
                  <a:lnTo>
                    <a:pt x="40" y="314"/>
                  </a:lnTo>
                  <a:lnTo>
                    <a:pt x="32" y="314"/>
                  </a:lnTo>
                  <a:lnTo>
                    <a:pt x="25" y="312"/>
                  </a:lnTo>
                  <a:lnTo>
                    <a:pt x="12" y="306"/>
                  </a:lnTo>
                  <a:lnTo>
                    <a:pt x="5" y="296"/>
                  </a:lnTo>
                  <a:lnTo>
                    <a:pt x="2" y="290"/>
                  </a:lnTo>
                  <a:lnTo>
                    <a:pt x="0" y="282"/>
                  </a:ln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67" name="Rectangle 67"/>
            <p:cNvSpPr>
              <a:spLocks noChangeArrowheads="1"/>
            </p:cNvSpPr>
            <p:nvPr/>
          </p:nvSpPr>
          <p:spPr bwMode="auto">
            <a:xfrm>
              <a:off x="3648221" y="4070866"/>
              <a:ext cx="1099076" cy="3101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FFFFFF"/>
                  </a:solidFill>
                  <a:effectLst/>
                  <a:latin typeface="Univers LT Std 47 Cn Lt" charset="0"/>
                  <a:cs typeface="Arial" pitchFamily="34" charset="0"/>
                </a:rPr>
                <a:t>Fans:</a:t>
              </a:r>
              <a:r>
                <a:rPr kumimoji="0" lang="en-US" sz="1200" i="0" u="none" strike="noStrike" cap="none" normalizeH="0" baseline="0" dirty="0">
                  <a:ln>
                    <a:noFill/>
                  </a:ln>
                  <a:solidFill>
                    <a:srgbClr val="FFFFFF"/>
                  </a:solidFill>
                  <a:effectLst/>
                  <a:latin typeface="Univers LT Std 47 Cn Lt" charset="0"/>
                  <a:cs typeface="Arial" pitchFamily="34" charset="0"/>
                </a:rPr>
                <a:t> Do we like</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i="0" u="none" strike="noStrike" cap="none" normalizeH="0" baseline="0" dirty="0">
                  <a:ln>
                    <a:noFill/>
                  </a:ln>
                  <a:solidFill>
                    <a:srgbClr val="FFFFFF"/>
                  </a:solidFill>
                  <a:effectLst/>
                  <a:latin typeface="Univers LT Std 47 Cn Lt" charset="0"/>
                  <a:cs typeface="Arial" pitchFamily="34" charset="0"/>
                </a:rPr>
                <a:t>this album?</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84" name="Line 84"/>
          <p:cNvSpPr>
            <a:spLocks noChangeShapeType="1"/>
          </p:cNvSpPr>
          <p:nvPr/>
        </p:nvSpPr>
        <p:spPr bwMode="auto">
          <a:xfrm flipV="1">
            <a:off x="3990678" y="5435795"/>
            <a:ext cx="661533" cy="333592"/>
          </a:xfrm>
          <a:prstGeom prst="line">
            <a:avLst/>
          </a:prstGeom>
          <a:noFill/>
          <a:ln w="38100">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121" name="Group 120"/>
          <p:cNvGrpSpPr/>
          <p:nvPr/>
        </p:nvGrpSpPr>
        <p:grpSpPr>
          <a:xfrm>
            <a:off x="4652211" y="5122850"/>
            <a:ext cx="1370209" cy="593604"/>
            <a:chOff x="5924551" y="3708400"/>
            <a:chExt cx="1250950" cy="498475"/>
          </a:xfrm>
        </p:grpSpPr>
        <p:sp>
          <p:nvSpPr>
            <p:cNvPr id="85" name="Freeform 85"/>
            <p:cNvSpPr>
              <a:spLocks/>
            </p:cNvSpPr>
            <p:nvPr/>
          </p:nvSpPr>
          <p:spPr bwMode="auto">
            <a:xfrm>
              <a:off x="5924551" y="3708400"/>
              <a:ext cx="1250950" cy="498475"/>
            </a:xfrm>
            <a:custGeom>
              <a:avLst/>
              <a:gdLst>
                <a:gd name="T0" fmla="*/ 0 w 788"/>
                <a:gd name="T1" fmla="*/ 32 h 314"/>
                <a:gd name="T2" fmla="*/ 0 w 788"/>
                <a:gd name="T3" fmla="*/ 32 h 314"/>
                <a:gd name="T4" fmla="*/ 3 w 788"/>
                <a:gd name="T5" fmla="*/ 26 h 314"/>
                <a:gd name="T6" fmla="*/ 3 w 788"/>
                <a:gd name="T7" fmla="*/ 20 h 314"/>
                <a:gd name="T8" fmla="*/ 13 w 788"/>
                <a:gd name="T9" fmla="*/ 10 h 314"/>
                <a:gd name="T10" fmla="*/ 25 w 788"/>
                <a:gd name="T11" fmla="*/ 2 h 314"/>
                <a:gd name="T12" fmla="*/ 33 w 788"/>
                <a:gd name="T13" fmla="*/ 0 h 314"/>
                <a:gd name="T14" fmla="*/ 40 w 788"/>
                <a:gd name="T15" fmla="*/ 0 h 314"/>
                <a:gd name="T16" fmla="*/ 748 w 788"/>
                <a:gd name="T17" fmla="*/ 0 h 314"/>
                <a:gd name="T18" fmla="*/ 748 w 788"/>
                <a:gd name="T19" fmla="*/ 0 h 314"/>
                <a:gd name="T20" fmla="*/ 755 w 788"/>
                <a:gd name="T21" fmla="*/ 0 h 314"/>
                <a:gd name="T22" fmla="*/ 763 w 788"/>
                <a:gd name="T23" fmla="*/ 2 h 314"/>
                <a:gd name="T24" fmla="*/ 775 w 788"/>
                <a:gd name="T25" fmla="*/ 10 h 314"/>
                <a:gd name="T26" fmla="*/ 785 w 788"/>
                <a:gd name="T27" fmla="*/ 20 h 314"/>
                <a:gd name="T28" fmla="*/ 788 w 788"/>
                <a:gd name="T29" fmla="*/ 26 h 314"/>
                <a:gd name="T30" fmla="*/ 788 w 788"/>
                <a:gd name="T31" fmla="*/ 32 h 314"/>
                <a:gd name="T32" fmla="*/ 788 w 788"/>
                <a:gd name="T33" fmla="*/ 284 h 314"/>
                <a:gd name="T34" fmla="*/ 788 w 788"/>
                <a:gd name="T35" fmla="*/ 284 h 314"/>
                <a:gd name="T36" fmla="*/ 788 w 788"/>
                <a:gd name="T37" fmla="*/ 290 h 314"/>
                <a:gd name="T38" fmla="*/ 785 w 788"/>
                <a:gd name="T39" fmla="*/ 296 h 314"/>
                <a:gd name="T40" fmla="*/ 775 w 788"/>
                <a:gd name="T41" fmla="*/ 306 h 314"/>
                <a:gd name="T42" fmla="*/ 763 w 788"/>
                <a:gd name="T43" fmla="*/ 312 h 314"/>
                <a:gd name="T44" fmla="*/ 755 w 788"/>
                <a:gd name="T45" fmla="*/ 314 h 314"/>
                <a:gd name="T46" fmla="*/ 748 w 788"/>
                <a:gd name="T47" fmla="*/ 314 h 314"/>
                <a:gd name="T48" fmla="*/ 40 w 788"/>
                <a:gd name="T49" fmla="*/ 314 h 314"/>
                <a:gd name="T50" fmla="*/ 40 w 788"/>
                <a:gd name="T51" fmla="*/ 314 h 314"/>
                <a:gd name="T52" fmla="*/ 33 w 788"/>
                <a:gd name="T53" fmla="*/ 314 h 314"/>
                <a:gd name="T54" fmla="*/ 25 w 788"/>
                <a:gd name="T55" fmla="*/ 312 h 314"/>
                <a:gd name="T56" fmla="*/ 13 w 788"/>
                <a:gd name="T57" fmla="*/ 306 h 314"/>
                <a:gd name="T58" fmla="*/ 3 w 788"/>
                <a:gd name="T59" fmla="*/ 296 h 314"/>
                <a:gd name="T60" fmla="*/ 3 w 788"/>
                <a:gd name="T61" fmla="*/ 290 h 314"/>
                <a:gd name="T62" fmla="*/ 0 w 788"/>
                <a:gd name="T63" fmla="*/ 284 h 314"/>
                <a:gd name="T64" fmla="*/ 0 w 788"/>
                <a:gd name="T65" fmla="*/ 32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8" h="314">
                  <a:moveTo>
                    <a:pt x="0" y="32"/>
                  </a:moveTo>
                  <a:lnTo>
                    <a:pt x="0" y="32"/>
                  </a:lnTo>
                  <a:lnTo>
                    <a:pt x="3" y="26"/>
                  </a:lnTo>
                  <a:lnTo>
                    <a:pt x="3" y="20"/>
                  </a:lnTo>
                  <a:lnTo>
                    <a:pt x="13" y="10"/>
                  </a:lnTo>
                  <a:lnTo>
                    <a:pt x="25" y="2"/>
                  </a:lnTo>
                  <a:lnTo>
                    <a:pt x="33" y="0"/>
                  </a:lnTo>
                  <a:lnTo>
                    <a:pt x="40" y="0"/>
                  </a:lnTo>
                  <a:lnTo>
                    <a:pt x="748" y="0"/>
                  </a:lnTo>
                  <a:lnTo>
                    <a:pt x="748" y="0"/>
                  </a:lnTo>
                  <a:lnTo>
                    <a:pt x="755" y="0"/>
                  </a:lnTo>
                  <a:lnTo>
                    <a:pt x="763" y="2"/>
                  </a:lnTo>
                  <a:lnTo>
                    <a:pt x="775" y="10"/>
                  </a:lnTo>
                  <a:lnTo>
                    <a:pt x="785" y="20"/>
                  </a:lnTo>
                  <a:lnTo>
                    <a:pt x="788" y="26"/>
                  </a:lnTo>
                  <a:lnTo>
                    <a:pt x="788" y="32"/>
                  </a:lnTo>
                  <a:lnTo>
                    <a:pt x="788" y="284"/>
                  </a:lnTo>
                  <a:lnTo>
                    <a:pt x="788" y="284"/>
                  </a:lnTo>
                  <a:lnTo>
                    <a:pt x="788" y="290"/>
                  </a:lnTo>
                  <a:lnTo>
                    <a:pt x="785" y="296"/>
                  </a:lnTo>
                  <a:lnTo>
                    <a:pt x="775" y="306"/>
                  </a:lnTo>
                  <a:lnTo>
                    <a:pt x="763" y="312"/>
                  </a:lnTo>
                  <a:lnTo>
                    <a:pt x="755" y="314"/>
                  </a:lnTo>
                  <a:lnTo>
                    <a:pt x="748" y="314"/>
                  </a:lnTo>
                  <a:lnTo>
                    <a:pt x="40" y="314"/>
                  </a:lnTo>
                  <a:lnTo>
                    <a:pt x="40" y="314"/>
                  </a:lnTo>
                  <a:lnTo>
                    <a:pt x="33" y="314"/>
                  </a:lnTo>
                  <a:lnTo>
                    <a:pt x="25" y="312"/>
                  </a:lnTo>
                  <a:lnTo>
                    <a:pt x="13" y="306"/>
                  </a:lnTo>
                  <a:lnTo>
                    <a:pt x="3" y="296"/>
                  </a:lnTo>
                  <a:lnTo>
                    <a:pt x="3" y="290"/>
                  </a:lnTo>
                  <a:lnTo>
                    <a:pt x="0" y="284"/>
                  </a:lnTo>
                  <a:lnTo>
                    <a:pt x="0" y="32"/>
                  </a:lnTo>
                  <a:close/>
                </a:path>
              </a:pathLst>
            </a:custGeom>
            <a:noFill/>
            <a:ln w="38100">
              <a:solidFill>
                <a:srgbClr val="80808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6" name="Rectangle 86"/>
            <p:cNvSpPr>
              <a:spLocks noChangeArrowheads="1"/>
            </p:cNvSpPr>
            <p:nvPr/>
          </p:nvSpPr>
          <p:spPr bwMode="auto">
            <a:xfrm>
              <a:off x="6210991" y="3878860"/>
              <a:ext cx="582466" cy="15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$2 million</a:t>
              </a:r>
              <a:endParaRPr kumimoji="0" lang="en-US" sz="1200" b="0" i="0" u="none" strike="noStrike" cap="none" normalizeH="0" baseline="0" dirty="0">
                <a:ln>
                  <a:noFill/>
                </a:ln>
                <a:solidFill>
                  <a:srgbClr val="E46C0A"/>
                </a:solidFill>
                <a:effectLst/>
                <a:latin typeface="Arial" pitchFamily="34" charset="0"/>
                <a:cs typeface="Arial" pitchFamily="34" charset="0"/>
              </a:endParaRPr>
            </a:p>
          </p:txBody>
        </p:sp>
      </p:grpSp>
      <p:sp>
        <p:nvSpPr>
          <p:cNvPr id="90" name="Line 90"/>
          <p:cNvSpPr>
            <a:spLocks noChangeShapeType="1"/>
          </p:cNvSpPr>
          <p:nvPr/>
        </p:nvSpPr>
        <p:spPr bwMode="auto">
          <a:xfrm>
            <a:off x="3990678" y="5769387"/>
            <a:ext cx="661533" cy="328940"/>
          </a:xfrm>
          <a:prstGeom prst="line">
            <a:avLst/>
          </a:prstGeom>
          <a:noFill/>
          <a:ln w="38100">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11" name="Group 10"/>
          <p:cNvGrpSpPr/>
          <p:nvPr/>
        </p:nvGrpSpPr>
        <p:grpSpPr>
          <a:xfrm>
            <a:off x="4652211" y="5807196"/>
            <a:ext cx="1370209" cy="593604"/>
            <a:chOff x="6706991" y="5654796"/>
            <a:chExt cx="1370209" cy="593604"/>
          </a:xfrm>
        </p:grpSpPr>
        <p:sp>
          <p:nvSpPr>
            <p:cNvPr id="91" name="Freeform 91"/>
            <p:cNvSpPr>
              <a:spLocks/>
            </p:cNvSpPr>
            <p:nvPr/>
          </p:nvSpPr>
          <p:spPr bwMode="auto">
            <a:xfrm>
              <a:off x="6706991" y="5654796"/>
              <a:ext cx="1370209" cy="593604"/>
            </a:xfrm>
            <a:custGeom>
              <a:avLst/>
              <a:gdLst>
                <a:gd name="T0" fmla="*/ 0 w 788"/>
                <a:gd name="T1" fmla="*/ 32 h 314"/>
                <a:gd name="T2" fmla="*/ 0 w 788"/>
                <a:gd name="T3" fmla="*/ 32 h 314"/>
                <a:gd name="T4" fmla="*/ 3 w 788"/>
                <a:gd name="T5" fmla="*/ 26 h 314"/>
                <a:gd name="T6" fmla="*/ 3 w 788"/>
                <a:gd name="T7" fmla="*/ 20 h 314"/>
                <a:gd name="T8" fmla="*/ 13 w 788"/>
                <a:gd name="T9" fmla="*/ 10 h 314"/>
                <a:gd name="T10" fmla="*/ 25 w 788"/>
                <a:gd name="T11" fmla="*/ 2 h 314"/>
                <a:gd name="T12" fmla="*/ 33 w 788"/>
                <a:gd name="T13" fmla="*/ 0 h 314"/>
                <a:gd name="T14" fmla="*/ 40 w 788"/>
                <a:gd name="T15" fmla="*/ 0 h 314"/>
                <a:gd name="T16" fmla="*/ 748 w 788"/>
                <a:gd name="T17" fmla="*/ 0 h 314"/>
                <a:gd name="T18" fmla="*/ 748 w 788"/>
                <a:gd name="T19" fmla="*/ 0 h 314"/>
                <a:gd name="T20" fmla="*/ 755 w 788"/>
                <a:gd name="T21" fmla="*/ 0 h 314"/>
                <a:gd name="T22" fmla="*/ 763 w 788"/>
                <a:gd name="T23" fmla="*/ 2 h 314"/>
                <a:gd name="T24" fmla="*/ 775 w 788"/>
                <a:gd name="T25" fmla="*/ 10 h 314"/>
                <a:gd name="T26" fmla="*/ 785 w 788"/>
                <a:gd name="T27" fmla="*/ 20 h 314"/>
                <a:gd name="T28" fmla="*/ 788 w 788"/>
                <a:gd name="T29" fmla="*/ 26 h 314"/>
                <a:gd name="T30" fmla="*/ 788 w 788"/>
                <a:gd name="T31" fmla="*/ 32 h 314"/>
                <a:gd name="T32" fmla="*/ 788 w 788"/>
                <a:gd name="T33" fmla="*/ 284 h 314"/>
                <a:gd name="T34" fmla="*/ 788 w 788"/>
                <a:gd name="T35" fmla="*/ 284 h 314"/>
                <a:gd name="T36" fmla="*/ 788 w 788"/>
                <a:gd name="T37" fmla="*/ 290 h 314"/>
                <a:gd name="T38" fmla="*/ 785 w 788"/>
                <a:gd name="T39" fmla="*/ 296 h 314"/>
                <a:gd name="T40" fmla="*/ 775 w 788"/>
                <a:gd name="T41" fmla="*/ 306 h 314"/>
                <a:gd name="T42" fmla="*/ 763 w 788"/>
                <a:gd name="T43" fmla="*/ 312 h 314"/>
                <a:gd name="T44" fmla="*/ 755 w 788"/>
                <a:gd name="T45" fmla="*/ 314 h 314"/>
                <a:gd name="T46" fmla="*/ 748 w 788"/>
                <a:gd name="T47" fmla="*/ 314 h 314"/>
                <a:gd name="T48" fmla="*/ 40 w 788"/>
                <a:gd name="T49" fmla="*/ 314 h 314"/>
                <a:gd name="T50" fmla="*/ 40 w 788"/>
                <a:gd name="T51" fmla="*/ 314 h 314"/>
                <a:gd name="T52" fmla="*/ 33 w 788"/>
                <a:gd name="T53" fmla="*/ 314 h 314"/>
                <a:gd name="T54" fmla="*/ 25 w 788"/>
                <a:gd name="T55" fmla="*/ 312 h 314"/>
                <a:gd name="T56" fmla="*/ 13 w 788"/>
                <a:gd name="T57" fmla="*/ 306 h 314"/>
                <a:gd name="T58" fmla="*/ 3 w 788"/>
                <a:gd name="T59" fmla="*/ 296 h 314"/>
                <a:gd name="T60" fmla="*/ 3 w 788"/>
                <a:gd name="T61" fmla="*/ 290 h 314"/>
                <a:gd name="T62" fmla="*/ 0 w 788"/>
                <a:gd name="T63" fmla="*/ 284 h 314"/>
                <a:gd name="T64" fmla="*/ 0 w 788"/>
                <a:gd name="T65" fmla="*/ 32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8" h="314">
                  <a:moveTo>
                    <a:pt x="0" y="32"/>
                  </a:moveTo>
                  <a:lnTo>
                    <a:pt x="0" y="32"/>
                  </a:lnTo>
                  <a:lnTo>
                    <a:pt x="3" y="26"/>
                  </a:lnTo>
                  <a:lnTo>
                    <a:pt x="3" y="20"/>
                  </a:lnTo>
                  <a:lnTo>
                    <a:pt x="13" y="10"/>
                  </a:lnTo>
                  <a:lnTo>
                    <a:pt x="25" y="2"/>
                  </a:lnTo>
                  <a:lnTo>
                    <a:pt x="33" y="0"/>
                  </a:lnTo>
                  <a:lnTo>
                    <a:pt x="40" y="0"/>
                  </a:lnTo>
                  <a:lnTo>
                    <a:pt x="748" y="0"/>
                  </a:lnTo>
                  <a:lnTo>
                    <a:pt x="748" y="0"/>
                  </a:lnTo>
                  <a:lnTo>
                    <a:pt x="755" y="0"/>
                  </a:lnTo>
                  <a:lnTo>
                    <a:pt x="763" y="2"/>
                  </a:lnTo>
                  <a:lnTo>
                    <a:pt x="775" y="10"/>
                  </a:lnTo>
                  <a:lnTo>
                    <a:pt x="785" y="20"/>
                  </a:lnTo>
                  <a:lnTo>
                    <a:pt x="788" y="26"/>
                  </a:lnTo>
                  <a:lnTo>
                    <a:pt x="788" y="32"/>
                  </a:lnTo>
                  <a:lnTo>
                    <a:pt x="788" y="284"/>
                  </a:lnTo>
                  <a:lnTo>
                    <a:pt x="788" y="284"/>
                  </a:lnTo>
                  <a:lnTo>
                    <a:pt x="788" y="290"/>
                  </a:lnTo>
                  <a:lnTo>
                    <a:pt x="785" y="296"/>
                  </a:lnTo>
                  <a:lnTo>
                    <a:pt x="775" y="306"/>
                  </a:lnTo>
                  <a:lnTo>
                    <a:pt x="763" y="312"/>
                  </a:lnTo>
                  <a:lnTo>
                    <a:pt x="755" y="314"/>
                  </a:lnTo>
                  <a:lnTo>
                    <a:pt x="748" y="314"/>
                  </a:lnTo>
                  <a:lnTo>
                    <a:pt x="40" y="314"/>
                  </a:lnTo>
                  <a:lnTo>
                    <a:pt x="40" y="314"/>
                  </a:lnTo>
                  <a:lnTo>
                    <a:pt x="33" y="314"/>
                  </a:lnTo>
                  <a:lnTo>
                    <a:pt x="25" y="312"/>
                  </a:lnTo>
                  <a:lnTo>
                    <a:pt x="13" y="306"/>
                  </a:lnTo>
                  <a:lnTo>
                    <a:pt x="3" y="296"/>
                  </a:lnTo>
                  <a:lnTo>
                    <a:pt x="3" y="290"/>
                  </a:lnTo>
                  <a:lnTo>
                    <a:pt x="0" y="284"/>
                  </a:lnTo>
                  <a:lnTo>
                    <a:pt x="0" y="32"/>
                  </a:lnTo>
                  <a:close/>
                </a:path>
              </a:pathLst>
            </a:custGeom>
            <a:noFill/>
            <a:ln w="38100">
              <a:solidFill>
                <a:srgbClr val="80808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2" name="Rectangle 92"/>
            <p:cNvSpPr>
              <a:spLocks noChangeArrowheads="1"/>
            </p:cNvSpPr>
            <p:nvPr/>
          </p:nvSpPr>
          <p:spPr bwMode="auto">
            <a:xfrm>
              <a:off x="7061121" y="5841644"/>
              <a:ext cx="55784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558ED5"/>
                  </a:solidFill>
                  <a:effectLst/>
                  <a:latin typeface="Mathematical Pi LT Std 4" charset="0"/>
                  <a:cs typeface="Arial" pitchFamily="34" charset="0"/>
                </a:rPr>
                <a:t>-$50,000</a:t>
              </a:r>
              <a:endParaRPr kumimoji="0" lang="en-US" sz="1200" b="0" i="0" u="none" strike="noStrike" cap="none" normalizeH="0" baseline="0" dirty="0">
                <a:ln>
                  <a:noFill/>
                </a:ln>
                <a:solidFill>
                  <a:srgbClr val="558ED5"/>
                </a:solidFill>
                <a:effectLst/>
                <a:latin typeface="Arial" pitchFamily="34" charset="0"/>
                <a:cs typeface="Arial" pitchFamily="34" charset="0"/>
              </a:endParaRPr>
            </a:p>
          </p:txBody>
        </p:sp>
      </p:grpSp>
      <p:sp>
        <p:nvSpPr>
          <p:cNvPr id="100" name="Rectangle 100"/>
          <p:cNvSpPr>
            <a:spLocks noChangeArrowheads="1"/>
          </p:cNvSpPr>
          <p:nvPr/>
        </p:nvSpPr>
        <p:spPr bwMode="auto">
          <a:xfrm>
            <a:off x="1924591" y="4555713"/>
            <a:ext cx="289220" cy="219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Yes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3" name="Rectangle 103"/>
          <p:cNvSpPr>
            <a:spLocks noChangeArrowheads="1"/>
          </p:cNvSpPr>
          <p:nvPr/>
        </p:nvSpPr>
        <p:spPr bwMode="auto">
          <a:xfrm>
            <a:off x="4138479" y="3992356"/>
            <a:ext cx="289220" cy="219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Yes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6" name="Rectangle 106"/>
          <p:cNvSpPr>
            <a:spLocks noChangeArrowheads="1"/>
          </p:cNvSpPr>
          <p:nvPr/>
        </p:nvSpPr>
        <p:spPr bwMode="auto">
          <a:xfrm>
            <a:off x="4138479" y="4699388"/>
            <a:ext cx="224745" cy="219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No</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8" name="Rectangle 108"/>
          <p:cNvSpPr>
            <a:spLocks noChangeArrowheads="1"/>
          </p:cNvSpPr>
          <p:nvPr/>
        </p:nvSpPr>
        <p:spPr bwMode="auto">
          <a:xfrm>
            <a:off x="4138479" y="6098327"/>
            <a:ext cx="224745" cy="219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No</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0" name="Rectangle 110"/>
          <p:cNvSpPr>
            <a:spLocks noChangeArrowheads="1"/>
          </p:cNvSpPr>
          <p:nvPr/>
        </p:nvSpPr>
        <p:spPr bwMode="auto">
          <a:xfrm>
            <a:off x="4138479" y="5334582"/>
            <a:ext cx="289220" cy="219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Yes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3" name="Rectangle 113"/>
          <p:cNvSpPr>
            <a:spLocks noChangeArrowheads="1"/>
          </p:cNvSpPr>
          <p:nvPr/>
        </p:nvSpPr>
        <p:spPr bwMode="auto">
          <a:xfrm>
            <a:off x="4840005" y="3429000"/>
            <a:ext cx="1106170" cy="219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Album Profits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0" name="Rectangle 100"/>
          <p:cNvSpPr>
            <a:spLocks noChangeArrowheads="1"/>
          </p:cNvSpPr>
          <p:nvPr/>
        </p:nvSpPr>
        <p:spPr bwMode="auto">
          <a:xfrm>
            <a:off x="1957057" y="5477642"/>
            <a:ext cx="224745" cy="219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a:solidFill>
                  <a:srgbClr val="000000"/>
                </a:solidFill>
                <a:latin typeface="Univers LT Std 47 Cn Lt" charset="0"/>
                <a:cs typeface="Arial" pitchFamily="34" charset="0"/>
              </a:rPr>
              <a:t>No</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 name="Title 6"/>
          <p:cNvSpPr>
            <a:spLocks noGrp="1"/>
          </p:cNvSpPr>
          <p:nvPr>
            <p:ph type="title"/>
          </p:nvPr>
        </p:nvSpPr>
        <p:spPr/>
        <p:txBody>
          <a:bodyPr/>
          <a:lstStyle/>
          <a:p>
            <a:r>
              <a:rPr lang="en-US" dirty="0"/>
              <a:t>Advertising as a signal</a:t>
            </a:r>
          </a:p>
        </p:txBody>
      </p:sp>
      <p:sp>
        <p:nvSpPr>
          <p:cNvPr id="8" name="Content Placeholder 7"/>
          <p:cNvSpPr>
            <a:spLocks noGrp="1"/>
          </p:cNvSpPr>
          <p:nvPr>
            <p:ph idx="1"/>
          </p:nvPr>
        </p:nvSpPr>
        <p:spPr>
          <a:xfrm>
            <a:off x="457200" y="1219199"/>
            <a:ext cx="8229600" cy="1989893"/>
          </a:xfrm>
        </p:spPr>
        <p:txBody>
          <a:bodyPr>
            <a:normAutofit/>
          </a:bodyPr>
          <a:lstStyle/>
          <a:p>
            <a:pPr>
              <a:lnSpc>
                <a:spcPct val="80000"/>
              </a:lnSpc>
              <a:spcBef>
                <a:spcPts val="300"/>
              </a:spcBef>
            </a:pPr>
            <a:r>
              <a:rPr lang="en-US" sz="3000" dirty="0"/>
              <a:t>It is hard to distinguish real information about a product from an ad, as firms know more about the true quality of their products than consumers.</a:t>
            </a:r>
          </a:p>
          <a:p>
            <a:pPr>
              <a:lnSpc>
                <a:spcPct val="80000"/>
              </a:lnSpc>
              <a:spcBef>
                <a:spcPts val="300"/>
              </a:spcBef>
            </a:pPr>
            <a:r>
              <a:rPr lang="en-US" sz="3000" dirty="0"/>
              <a:t>Advertising may be a signal of quality in itself, as it is costly to advertise.</a:t>
            </a:r>
          </a:p>
        </p:txBody>
      </p:sp>
      <p:sp>
        <p:nvSpPr>
          <p:cNvPr id="39" name="Content Placeholder 2"/>
          <p:cNvSpPr txBox="1">
            <a:spLocks/>
          </p:cNvSpPr>
          <p:nvPr/>
        </p:nvSpPr>
        <p:spPr>
          <a:xfrm>
            <a:off x="6096000" y="3099110"/>
            <a:ext cx="2819400" cy="33016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1500" dirty="0"/>
          </a:p>
        </p:txBody>
      </p:sp>
      <p:sp>
        <p:nvSpPr>
          <p:cNvPr id="40" name="Content Placeholder 2"/>
          <p:cNvSpPr txBox="1">
            <a:spLocks/>
          </p:cNvSpPr>
          <p:nvPr/>
        </p:nvSpPr>
        <p:spPr>
          <a:xfrm>
            <a:off x="6096000" y="3099111"/>
            <a:ext cx="2971800" cy="3377890"/>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dirty="0"/>
              <a:t>For example, music companies typically only promote ‘good’ albums.</a:t>
            </a:r>
          </a:p>
          <a:p>
            <a:pPr lvl="1"/>
            <a:r>
              <a:rPr lang="en-US" sz="1400" dirty="0"/>
              <a:t>Music companies will find it profitable to advertise albums fans are going to enjoy.</a:t>
            </a:r>
          </a:p>
          <a:p>
            <a:pPr lvl="1"/>
            <a:r>
              <a:rPr lang="en-US" sz="1400" dirty="0"/>
              <a:t>Music companies will find it unprofitable to advertise albums fans are not going to enjoy.</a:t>
            </a:r>
          </a:p>
          <a:p>
            <a:r>
              <a:rPr lang="en-US" sz="1800" dirty="0"/>
              <a:t>Consumers can use promotion efforts as a signal of album quality.</a:t>
            </a:r>
          </a:p>
        </p:txBody>
      </p:sp>
    </p:spTree>
    <p:extLst>
      <p:ext uri="{BB962C8B-B14F-4D97-AF65-F5344CB8AC3E}">
        <p14:creationId xmlns:p14="http://schemas.microsoft.com/office/powerpoint/2010/main" val="2213898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0">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06"/>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0">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65"/>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20"/>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123"/>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84"/>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10"/>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21"/>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90"/>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08"/>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nodeType="clickEffect">
                                  <p:stCondLst>
                                    <p:cond delay="0"/>
                                  </p:stCondLst>
                                  <p:childTnLst>
                                    <p:set>
                                      <p:cBhvr>
                                        <p:cTn id="80" dur="1" fill="hold">
                                          <p:stCondLst>
                                            <p:cond delay="0"/>
                                          </p:stCondLst>
                                        </p:cTn>
                                        <p:tgtEl>
                                          <p:spTgt spid="11"/>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nodePh="1">
                                  <p:stCondLst>
                                    <p:cond delay="0"/>
                                  </p:stCondLst>
                                  <p:endCondLst>
                                    <p:cond evt="begin" delay="0">
                                      <p:tn val="83"/>
                                    </p:cond>
                                  </p:endCondLst>
                                  <p:childTnLst>
                                    <p:set>
                                      <p:cBhvr>
                                        <p:cTn id="84" dur="1" fill="hold">
                                          <p:stCondLst>
                                            <p:cond delay="0"/>
                                          </p:stCondLst>
                                        </p:cTn>
                                        <p:tgtEl>
                                          <p:spTgt spid="39">
                                            <p:txEl>
                                              <p:pRg st="0" end="0"/>
                                            </p:txEl>
                                          </p:spTgt>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4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51" grpId="0" animBg="1"/>
      <p:bldP spid="57" grpId="0" animBg="1"/>
      <p:bldP spid="65" grpId="0" animBg="1"/>
      <p:bldP spid="84" grpId="0" animBg="1"/>
      <p:bldP spid="90" grpId="0" animBg="1"/>
      <p:bldP spid="100" grpId="0"/>
      <p:bldP spid="103" grpId="0"/>
      <p:bldP spid="106" grpId="0"/>
      <p:bldP spid="108" grpId="0"/>
      <p:bldP spid="110" grpId="0"/>
      <p:bldP spid="113" grpId="0"/>
      <p:bldP spid="120" grpId="0"/>
      <p:bldP spid="39" grpId="0" build="p"/>
      <p:bldP spid="40"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Coke, Pepsi, and the not-so-secret formula</a:t>
            </a:r>
          </a:p>
        </p:txBody>
      </p:sp>
      <p:sp>
        <p:nvSpPr>
          <p:cNvPr id="3" name="Content Placeholder 2"/>
          <p:cNvSpPr>
            <a:spLocks noGrp="1"/>
          </p:cNvSpPr>
          <p:nvPr>
            <p:ph idx="1"/>
          </p:nvPr>
        </p:nvSpPr>
        <p:spPr>
          <a:xfrm>
            <a:off x="457200" y="1298448"/>
            <a:ext cx="8229600" cy="5102352"/>
          </a:xfrm>
        </p:spPr>
        <p:txBody>
          <a:bodyPr>
            <a:normAutofit fontScale="92500" lnSpcReduction="20000"/>
          </a:bodyPr>
          <a:lstStyle/>
          <a:p>
            <a:r>
              <a:rPr lang="en-US" dirty="0" err="1"/>
              <a:t>Coca-cola</a:t>
            </a:r>
            <a:r>
              <a:rPr lang="en-US" dirty="0"/>
              <a:t> advertises its ‘secret formula’ of its product.</a:t>
            </a:r>
          </a:p>
          <a:p>
            <a:r>
              <a:rPr lang="en-US" dirty="0"/>
              <a:t>Pepsi has no interest in buying this secret as these firms sell in monopolistically competitive markets.</a:t>
            </a:r>
          </a:p>
          <a:p>
            <a:pPr lvl="1"/>
            <a:r>
              <a:rPr lang="en-US" dirty="0"/>
              <a:t>Product differentiation is key to earning positive economics profits.</a:t>
            </a:r>
          </a:p>
          <a:p>
            <a:r>
              <a:rPr lang="en-US" dirty="0"/>
              <a:t>If others can copy Coca-Cola’s taste, then the market becomes more similar to a competitive market.</a:t>
            </a:r>
          </a:p>
          <a:p>
            <a:r>
              <a:rPr lang="en-US" dirty="0"/>
              <a:t>Making Pepsi more closer to </a:t>
            </a:r>
            <a:r>
              <a:rPr lang="en-US" dirty="0" err="1"/>
              <a:t>Coca-cola</a:t>
            </a:r>
            <a:r>
              <a:rPr lang="en-US" dirty="0"/>
              <a:t> would dilute Pepsi’s unique brand and may lose sales from loyal Pepsi drinkers.</a:t>
            </a:r>
          </a:p>
        </p:txBody>
      </p:sp>
    </p:spTree>
    <p:extLst>
      <p:ext uri="{BB962C8B-B14F-4D97-AF65-F5344CB8AC3E}">
        <p14:creationId xmlns:p14="http://schemas.microsoft.com/office/powerpoint/2010/main" val="857404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will you learn in this chapter?</a:t>
            </a:r>
          </a:p>
        </p:txBody>
      </p:sp>
      <p:sp>
        <p:nvSpPr>
          <p:cNvPr id="3" name="Content Placeholder 2"/>
          <p:cNvSpPr>
            <a:spLocks noGrp="1"/>
          </p:cNvSpPr>
          <p:nvPr>
            <p:ph idx="1"/>
          </p:nvPr>
        </p:nvSpPr>
        <p:spPr/>
        <p:txBody>
          <a:bodyPr>
            <a:noAutofit/>
          </a:bodyPr>
          <a:lstStyle/>
          <a:p>
            <a:pPr>
              <a:lnSpc>
                <a:spcPct val="90000"/>
              </a:lnSpc>
              <a:spcBef>
                <a:spcPts val="300"/>
              </a:spcBef>
            </a:pPr>
            <a:r>
              <a:rPr lang="en-US" sz="2400" dirty="0"/>
              <a:t>What the features of </a:t>
            </a:r>
            <a:r>
              <a:rPr lang="en-US" sz="2400" i="1" dirty="0">
                <a:solidFill>
                  <a:srgbClr val="9D0505"/>
                </a:solidFill>
              </a:rPr>
              <a:t>oligopoly</a:t>
            </a:r>
            <a:r>
              <a:rPr lang="en-US" sz="2400" dirty="0"/>
              <a:t> and </a:t>
            </a:r>
            <a:r>
              <a:rPr lang="en-US" sz="2400" i="1" dirty="0">
                <a:solidFill>
                  <a:srgbClr val="9D0505"/>
                </a:solidFill>
              </a:rPr>
              <a:t>monopolistic competition </a:t>
            </a:r>
            <a:r>
              <a:rPr lang="en-US" sz="2400" dirty="0"/>
              <a:t>are.</a:t>
            </a:r>
          </a:p>
          <a:p>
            <a:pPr>
              <a:lnSpc>
                <a:spcPct val="90000"/>
              </a:lnSpc>
              <a:spcBef>
                <a:spcPts val="300"/>
              </a:spcBef>
            </a:pPr>
            <a:r>
              <a:rPr lang="en-US" sz="2400" dirty="0"/>
              <a:t>How to calculate the short-run and long-run profit-maximizing price and quantity for a </a:t>
            </a:r>
            <a:r>
              <a:rPr lang="en-US" sz="2400" i="1" dirty="0">
                <a:solidFill>
                  <a:srgbClr val="9D0505"/>
                </a:solidFill>
              </a:rPr>
              <a:t>monopolistically competitive</a:t>
            </a:r>
            <a:r>
              <a:rPr lang="en-US" sz="2400" dirty="0"/>
              <a:t> firm.</a:t>
            </a:r>
          </a:p>
          <a:p>
            <a:pPr>
              <a:lnSpc>
                <a:spcPct val="90000"/>
              </a:lnSpc>
              <a:spcBef>
                <a:spcPts val="300"/>
              </a:spcBef>
            </a:pPr>
            <a:r>
              <a:rPr lang="en-US" sz="2400" dirty="0"/>
              <a:t>What the </a:t>
            </a:r>
            <a:r>
              <a:rPr lang="en-US" sz="2400" i="1" dirty="0">
                <a:solidFill>
                  <a:srgbClr val="9D0505"/>
                </a:solidFill>
              </a:rPr>
              <a:t>welfare costs </a:t>
            </a:r>
            <a:r>
              <a:rPr lang="en-US" sz="2400" dirty="0"/>
              <a:t>of </a:t>
            </a:r>
            <a:r>
              <a:rPr lang="en-US" sz="2400" i="1" dirty="0">
                <a:solidFill>
                  <a:srgbClr val="9D0505"/>
                </a:solidFill>
              </a:rPr>
              <a:t>monopolistic competition </a:t>
            </a:r>
            <a:r>
              <a:rPr lang="en-US" sz="2400" dirty="0"/>
              <a:t>are.</a:t>
            </a:r>
          </a:p>
          <a:p>
            <a:pPr>
              <a:lnSpc>
                <a:spcPct val="90000"/>
              </a:lnSpc>
              <a:spcBef>
                <a:spcPts val="300"/>
              </a:spcBef>
            </a:pPr>
            <a:r>
              <a:rPr lang="en-US" sz="2400" dirty="0"/>
              <a:t>How product differentiation motivates advertising and branding.</a:t>
            </a:r>
          </a:p>
          <a:p>
            <a:pPr>
              <a:lnSpc>
                <a:spcPct val="90000"/>
              </a:lnSpc>
              <a:spcBef>
                <a:spcPts val="300"/>
              </a:spcBef>
            </a:pPr>
            <a:r>
              <a:rPr lang="en-US" sz="2400" dirty="0"/>
              <a:t>What the strategic production decision of firms in an </a:t>
            </a:r>
            <a:r>
              <a:rPr lang="en-US" sz="2400" i="1" dirty="0">
                <a:solidFill>
                  <a:srgbClr val="9D0505"/>
                </a:solidFill>
              </a:rPr>
              <a:t>oligopoly</a:t>
            </a:r>
            <a:r>
              <a:rPr lang="en-US" sz="2400" dirty="0"/>
              <a:t> is.</a:t>
            </a:r>
          </a:p>
          <a:p>
            <a:pPr>
              <a:lnSpc>
                <a:spcPct val="90000"/>
              </a:lnSpc>
              <a:spcBef>
                <a:spcPts val="300"/>
              </a:spcBef>
            </a:pPr>
            <a:r>
              <a:rPr lang="en-US" sz="2400" dirty="0"/>
              <a:t>What are the basic tenets of </a:t>
            </a:r>
            <a:r>
              <a:rPr lang="en-US" sz="2400" i="1" dirty="0">
                <a:solidFill>
                  <a:srgbClr val="9D0505"/>
                </a:solidFill>
              </a:rPr>
              <a:t>game theory </a:t>
            </a:r>
            <a:r>
              <a:rPr lang="en-US" sz="2400" dirty="0"/>
              <a:t>and oligopoly’s incentive to compete or collude.</a:t>
            </a:r>
          </a:p>
          <a:p>
            <a:pPr>
              <a:lnSpc>
                <a:spcPct val="90000"/>
              </a:lnSpc>
              <a:spcBef>
                <a:spcPts val="300"/>
              </a:spcBef>
            </a:pPr>
            <a:r>
              <a:rPr lang="en-US" sz="2400" dirty="0"/>
              <a:t>How to compare the welfare of producers, consumers, and society between an oligopoly to monopoly and perfect competition.</a:t>
            </a:r>
          </a:p>
        </p:txBody>
      </p:sp>
    </p:spTree>
    <p:extLst>
      <p:ext uri="{BB962C8B-B14F-4D97-AF65-F5344CB8AC3E}">
        <p14:creationId xmlns:p14="http://schemas.microsoft.com/office/powerpoint/2010/main" val="3730882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Oligopoly</a:t>
            </a:r>
          </a:p>
        </p:txBody>
      </p:sp>
      <p:sp>
        <p:nvSpPr>
          <p:cNvPr id="3" name="Content Placeholder 2"/>
          <p:cNvSpPr>
            <a:spLocks noGrp="1"/>
          </p:cNvSpPr>
          <p:nvPr>
            <p:ph idx="1"/>
          </p:nvPr>
        </p:nvSpPr>
        <p:spPr/>
        <p:txBody>
          <a:bodyPr>
            <a:normAutofit/>
          </a:bodyPr>
          <a:lstStyle/>
          <a:p>
            <a:r>
              <a:rPr lang="en-US" dirty="0"/>
              <a:t>A firm in an </a:t>
            </a:r>
            <a:r>
              <a:rPr lang="en-US" i="1" dirty="0">
                <a:solidFill>
                  <a:srgbClr val="C00000"/>
                </a:solidFill>
              </a:rPr>
              <a:t>oligopoly market </a:t>
            </a:r>
            <a:r>
              <a:rPr lang="en-US" dirty="0"/>
              <a:t>competes against a few identifiable rivals with market power.</a:t>
            </a:r>
          </a:p>
          <a:p>
            <a:r>
              <a:rPr lang="en-US" dirty="0"/>
              <a:t>Oligopolists make </a:t>
            </a:r>
            <a:r>
              <a:rPr lang="en-US" i="1" dirty="0">
                <a:solidFill>
                  <a:srgbClr val="C00000"/>
                </a:solidFill>
              </a:rPr>
              <a:t>strategic decisions </a:t>
            </a:r>
            <a:r>
              <a:rPr lang="en-US" dirty="0"/>
              <a:t>about price and quantity that take into account the expected choices of their competitors.</a:t>
            </a:r>
          </a:p>
        </p:txBody>
      </p:sp>
    </p:spTree>
    <p:extLst>
      <p:ext uri="{BB962C8B-B14F-4D97-AF65-F5344CB8AC3E}">
        <p14:creationId xmlns:p14="http://schemas.microsoft.com/office/powerpoint/2010/main" val="131645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Oligopolies in competition I</a:t>
            </a:r>
          </a:p>
        </p:txBody>
      </p:sp>
      <p:sp>
        <p:nvSpPr>
          <p:cNvPr id="3" name="Content Placeholder 2"/>
          <p:cNvSpPr>
            <a:spLocks noGrp="1"/>
          </p:cNvSpPr>
          <p:nvPr>
            <p:ph idx="1"/>
          </p:nvPr>
        </p:nvSpPr>
        <p:spPr/>
        <p:txBody>
          <a:bodyPr>
            <a:normAutofit fontScale="92500"/>
          </a:bodyPr>
          <a:lstStyle/>
          <a:p>
            <a:r>
              <a:rPr lang="en-US" dirty="0"/>
              <a:t>Suppose that there are two big music labels, Warner and Universal, selling a standardized good—an album.</a:t>
            </a:r>
          </a:p>
          <a:p>
            <a:pPr lvl="1"/>
            <a:r>
              <a:rPr lang="en-US" dirty="0"/>
              <a:t>Each firm has fixed costs of $100 million.</a:t>
            </a:r>
          </a:p>
          <a:p>
            <a:pPr lvl="1"/>
            <a:r>
              <a:rPr lang="en-US" dirty="0"/>
              <a:t>Each firm has marginal costs of $0.</a:t>
            </a:r>
          </a:p>
          <a:p>
            <a:r>
              <a:rPr lang="en-US" dirty="0"/>
              <a:t>If they acted like joint monopolists, they would produce quantities where total revenue is maximized.</a:t>
            </a:r>
          </a:p>
          <a:p>
            <a:r>
              <a:rPr lang="en-US" dirty="0"/>
              <a:t>If they acted like perfectly competitive firms, they would produce at the quantity where P = MC = 0.</a:t>
            </a:r>
          </a:p>
        </p:txBody>
      </p:sp>
    </p:spTree>
    <p:extLst>
      <p:ext uri="{BB962C8B-B14F-4D97-AF65-F5344CB8AC3E}">
        <p14:creationId xmlns:p14="http://schemas.microsoft.com/office/powerpoint/2010/main" val="1409133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Oligopolies in competition II</a:t>
            </a:r>
          </a:p>
        </p:txBody>
      </p:sp>
      <p:sp>
        <p:nvSpPr>
          <p:cNvPr id="3" name="Content Placeholder 2"/>
          <p:cNvSpPr>
            <a:spLocks noGrp="1"/>
          </p:cNvSpPr>
          <p:nvPr>
            <p:ph idx="1"/>
          </p:nvPr>
        </p:nvSpPr>
        <p:spPr>
          <a:xfrm>
            <a:off x="457200" y="1066800"/>
            <a:ext cx="8229600" cy="5254751"/>
          </a:xfrm>
        </p:spPr>
        <p:txBody>
          <a:bodyPr>
            <a:normAutofit/>
          </a:bodyPr>
          <a:lstStyle/>
          <a:p>
            <a:pPr marL="0" indent="0">
              <a:lnSpc>
                <a:spcPct val="90000"/>
              </a:lnSpc>
              <a:buNone/>
            </a:pPr>
            <a:r>
              <a:rPr lang="en-US" sz="2800" dirty="0"/>
              <a:t>Below is the market demand for albums and each firm’s demand curve.</a:t>
            </a:r>
          </a:p>
        </p:txBody>
      </p:sp>
      <p:sp>
        <p:nvSpPr>
          <p:cNvPr id="4" name="Line 5"/>
          <p:cNvSpPr>
            <a:spLocks noChangeShapeType="1"/>
          </p:cNvSpPr>
          <p:nvPr/>
        </p:nvSpPr>
        <p:spPr bwMode="auto">
          <a:xfrm>
            <a:off x="5020750" y="3583801"/>
            <a:ext cx="2262188" cy="1479550"/>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 name="Rectangle 162"/>
          <p:cNvSpPr>
            <a:spLocks noChangeArrowheads="1"/>
          </p:cNvSpPr>
          <p:nvPr/>
        </p:nvSpPr>
        <p:spPr bwMode="auto">
          <a:xfrm>
            <a:off x="5697025" y="2723376"/>
            <a:ext cx="105798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Demand curve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 name="Line 163"/>
          <p:cNvSpPr>
            <a:spLocks noChangeShapeType="1"/>
          </p:cNvSpPr>
          <p:nvPr/>
        </p:nvSpPr>
        <p:spPr bwMode="auto">
          <a:xfrm flipV="1">
            <a:off x="4646100" y="3181092"/>
            <a:ext cx="0" cy="1851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 name="Line 164"/>
          <p:cNvSpPr>
            <a:spLocks noChangeShapeType="1"/>
          </p:cNvSpPr>
          <p:nvPr/>
        </p:nvSpPr>
        <p:spPr bwMode="auto">
          <a:xfrm>
            <a:off x="4646100" y="5063351"/>
            <a:ext cx="32035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 name="Rectangle 169"/>
          <p:cNvSpPr>
            <a:spLocks noChangeArrowheads="1"/>
          </p:cNvSpPr>
          <p:nvPr/>
        </p:nvSpPr>
        <p:spPr bwMode="auto">
          <a:xfrm>
            <a:off x="4547675" y="5051167"/>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 name="Rectangle 172"/>
          <p:cNvSpPr>
            <a:spLocks noChangeArrowheads="1"/>
          </p:cNvSpPr>
          <p:nvPr/>
        </p:nvSpPr>
        <p:spPr bwMode="auto">
          <a:xfrm>
            <a:off x="4495288" y="3040876"/>
            <a:ext cx="60593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 name="Rectangle 177"/>
          <p:cNvSpPr>
            <a:spLocks noChangeArrowheads="1"/>
          </p:cNvSpPr>
          <p:nvPr/>
        </p:nvSpPr>
        <p:spPr bwMode="auto">
          <a:xfrm>
            <a:off x="5436675" y="5301734"/>
            <a:ext cx="134652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Millions of albums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8" name="Rectangle 236"/>
          <p:cNvSpPr>
            <a:spLocks noChangeArrowheads="1"/>
          </p:cNvSpPr>
          <p:nvPr/>
        </p:nvSpPr>
        <p:spPr bwMode="auto">
          <a:xfrm>
            <a:off x="7203563" y="5082401"/>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140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9" name="Rectangle 238"/>
          <p:cNvSpPr>
            <a:spLocks noChangeArrowheads="1"/>
          </p:cNvSpPr>
          <p:nvPr/>
        </p:nvSpPr>
        <p:spPr bwMode="auto">
          <a:xfrm>
            <a:off x="1427481" y="3429000"/>
            <a:ext cx="2193925" cy="254000"/>
          </a:xfrm>
          <a:prstGeom prst="rect">
            <a:avLst/>
          </a:prstGeom>
          <a:solidFill>
            <a:srgbClr val="CFEDF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50" name="Rectangle 239"/>
          <p:cNvSpPr>
            <a:spLocks noChangeArrowheads="1"/>
          </p:cNvSpPr>
          <p:nvPr/>
        </p:nvSpPr>
        <p:spPr bwMode="auto">
          <a:xfrm>
            <a:off x="1427481" y="2911475"/>
            <a:ext cx="2193925" cy="257175"/>
          </a:xfrm>
          <a:prstGeom prst="rect">
            <a:avLst/>
          </a:prstGeom>
          <a:solidFill>
            <a:srgbClr val="CFEDF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51" name="Rectangle 240"/>
          <p:cNvSpPr>
            <a:spLocks noChangeArrowheads="1"/>
          </p:cNvSpPr>
          <p:nvPr/>
        </p:nvSpPr>
        <p:spPr bwMode="auto">
          <a:xfrm>
            <a:off x="1427481" y="3940175"/>
            <a:ext cx="2193925" cy="257175"/>
          </a:xfrm>
          <a:prstGeom prst="rect">
            <a:avLst/>
          </a:prstGeom>
          <a:solidFill>
            <a:srgbClr val="CFEDF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52" name="Rectangle 241"/>
          <p:cNvSpPr>
            <a:spLocks noChangeArrowheads="1"/>
          </p:cNvSpPr>
          <p:nvPr/>
        </p:nvSpPr>
        <p:spPr bwMode="auto">
          <a:xfrm>
            <a:off x="1427481" y="4454525"/>
            <a:ext cx="2193925" cy="257175"/>
          </a:xfrm>
          <a:prstGeom prst="rect">
            <a:avLst/>
          </a:prstGeom>
          <a:solidFill>
            <a:srgbClr val="CFEDF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53" name="Rectangle 242"/>
          <p:cNvSpPr>
            <a:spLocks noChangeArrowheads="1"/>
          </p:cNvSpPr>
          <p:nvPr/>
        </p:nvSpPr>
        <p:spPr bwMode="auto">
          <a:xfrm>
            <a:off x="1427481" y="4968875"/>
            <a:ext cx="2193925" cy="254000"/>
          </a:xfrm>
          <a:prstGeom prst="rect">
            <a:avLst/>
          </a:prstGeom>
          <a:solidFill>
            <a:srgbClr val="CFEDF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54" name="Rectangle 243"/>
          <p:cNvSpPr>
            <a:spLocks noChangeArrowheads="1"/>
          </p:cNvSpPr>
          <p:nvPr/>
        </p:nvSpPr>
        <p:spPr bwMode="auto">
          <a:xfrm>
            <a:off x="1427481" y="2657475"/>
            <a:ext cx="2193925" cy="257175"/>
          </a:xfrm>
          <a:prstGeom prst="rect">
            <a:avLst/>
          </a:prstGeom>
          <a:solidFill>
            <a:srgbClr val="E9F7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55" name="Rectangle 244"/>
          <p:cNvSpPr>
            <a:spLocks noChangeArrowheads="1"/>
          </p:cNvSpPr>
          <p:nvPr/>
        </p:nvSpPr>
        <p:spPr bwMode="auto">
          <a:xfrm>
            <a:off x="1427481" y="3171825"/>
            <a:ext cx="2193925" cy="257175"/>
          </a:xfrm>
          <a:prstGeom prst="rect">
            <a:avLst/>
          </a:prstGeom>
          <a:solidFill>
            <a:srgbClr val="E9F7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56" name="Rectangle 245"/>
          <p:cNvSpPr>
            <a:spLocks noChangeArrowheads="1"/>
          </p:cNvSpPr>
          <p:nvPr/>
        </p:nvSpPr>
        <p:spPr bwMode="auto">
          <a:xfrm>
            <a:off x="1427481" y="3683000"/>
            <a:ext cx="2193925" cy="257175"/>
          </a:xfrm>
          <a:prstGeom prst="rect">
            <a:avLst/>
          </a:prstGeom>
          <a:solidFill>
            <a:srgbClr val="E9F7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57" name="Rectangle 246"/>
          <p:cNvSpPr>
            <a:spLocks noChangeArrowheads="1"/>
          </p:cNvSpPr>
          <p:nvPr/>
        </p:nvSpPr>
        <p:spPr bwMode="auto">
          <a:xfrm>
            <a:off x="1427481" y="4197350"/>
            <a:ext cx="2193925" cy="257175"/>
          </a:xfrm>
          <a:prstGeom prst="rect">
            <a:avLst/>
          </a:prstGeom>
          <a:solidFill>
            <a:srgbClr val="E9F7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58" name="Rectangle 247"/>
          <p:cNvSpPr>
            <a:spLocks noChangeArrowheads="1"/>
          </p:cNvSpPr>
          <p:nvPr/>
        </p:nvSpPr>
        <p:spPr bwMode="auto">
          <a:xfrm>
            <a:off x="1427481" y="4711700"/>
            <a:ext cx="2193925" cy="257175"/>
          </a:xfrm>
          <a:prstGeom prst="rect">
            <a:avLst/>
          </a:prstGeom>
          <a:solidFill>
            <a:srgbClr val="E9F7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59" name="Rectangle 248"/>
          <p:cNvSpPr>
            <a:spLocks noChangeArrowheads="1"/>
          </p:cNvSpPr>
          <p:nvPr/>
        </p:nvSpPr>
        <p:spPr bwMode="auto">
          <a:xfrm>
            <a:off x="1427481" y="5222875"/>
            <a:ext cx="2193925" cy="257175"/>
          </a:xfrm>
          <a:prstGeom prst="rect">
            <a:avLst/>
          </a:prstGeom>
          <a:solidFill>
            <a:srgbClr val="E9F7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60" name="Rectangle 249"/>
          <p:cNvSpPr>
            <a:spLocks noChangeArrowheads="1"/>
          </p:cNvSpPr>
          <p:nvPr/>
        </p:nvSpPr>
        <p:spPr bwMode="auto">
          <a:xfrm>
            <a:off x="1427481" y="2247900"/>
            <a:ext cx="2193925" cy="406400"/>
          </a:xfrm>
          <a:prstGeom prst="rect">
            <a:avLst/>
          </a:prstGeom>
          <a:solidFill>
            <a:srgbClr val="DAE3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61" name="Line 250"/>
          <p:cNvSpPr>
            <a:spLocks noChangeShapeType="1"/>
          </p:cNvSpPr>
          <p:nvPr/>
        </p:nvSpPr>
        <p:spPr bwMode="auto">
          <a:xfrm>
            <a:off x="2143443" y="2247900"/>
            <a:ext cx="0" cy="323215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2" name="Line 251"/>
          <p:cNvSpPr>
            <a:spLocks noChangeShapeType="1"/>
          </p:cNvSpPr>
          <p:nvPr/>
        </p:nvSpPr>
        <p:spPr bwMode="auto">
          <a:xfrm>
            <a:off x="2708593" y="2247900"/>
            <a:ext cx="0" cy="323215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4" name="Line 253"/>
          <p:cNvSpPr>
            <a:spLocks noChangeShapeType="1"/>
          </p:cNvSpPr>
          <p:nvPr/>
        </p:nvSpPr>
        <p:spPr bwMode="auto">
          <a:xfrm>
            <a:off x="1427481" y="2247900"/>
            <a:ext cx="0" cy="2720975"/>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5" name="Line 254"/>
          <p:cNvSpPr>
            <a:spLocks noChangeShapeType="1"/>
          </p:cNvSpPr>
          <p:nvPr/>
        </p:nvSpPr>
        <p:spPr bwMode="auto">
          <a:xfrm>
            <a:off x="1427481" y="2657475"/>
            <a:ext cx="21939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6" name="Line 255"/>
          <p:cNvSpPr>
            <a:spLocks noChangeShapeType="1"/>
          </p:cNvSpPr>
          <p:nvPr/>
        </p:nvSpPr>
        <p:spPr bwMode="auto">
          <a:xfrm>
            <a:off x="1432243" y="2914650"/>
            <a:ext cx="21891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7" name="Line 256"/>
          <p:cNvSpPr>
            <a:spLocks noChangeShapeType="1"/>
          </p:cNvSpPr>
          <p:nvPr/>
        </p:nvSpPr>
        <p:spPr bwMode="auto">
          <a:xfrm>
            <a:off x="1432243" y="3171825"/>
            <a:ext cx="21891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8" name="Line 257"/>
          <p:cNvSpPr>
            <a:spLocks noChangeShapeType="1"/>
          </p:cNvSpPr>
          <p:nvPr/>
        </p:nvSpPr>
        <p:spPr bwMode="auto">
          <a:xfrm>
            <a:off x="1432243" y="3429000"/>
            <a:ext cx="21891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9" name="Line 258"/>
          <p:cNvSpPr>
            <a:spLocks noChangeShapeType="1"/>
          </p:cNvSpPr>
          <p:nvPr/>
        </p:nvSpPr>
        <p:spPr bwMode="auto">
          <a:xfrm>
            <a:off x="1432243" y="3683000"/>
            <a:ext cx="21891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0" name="Line 259"/>
          <p:cNvSpPr>
            <a:spLocks noChangeShapeType="1"/>
          </p:cNvSpPr>
          <p:nvPr/>
        </p:nvSpPr>
        <p:spPr bwMode="auto">
          <a:xfrm>
            <a:off x="1432243" y="3940175"/>
            <a:ext cx="21891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1" name="Line 260"/>
          <p:cNvSpPr>
            <a:spLocks noChangeShapeType="1"/>
          </p:cNvSpPr>
          <p:nvPr/>
        </p:nvSpPr>
        <p:spPr bwMode="auto">
          <a:xfrm>
            <a:off x="1432243" y="4197350"/>
            <a:ext cx="21891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2" name="Line 261"/>
          <p:cNvSpPr>
            <a:spLocks noChangeShapeType="1"/>
          </p:cNvSpPr>
          <p:nvPr/>
        </p:nvSpPr>
        <p:spPr bwMode="auto">
          <a:xfrm>
            <a:off x="1432243" y="4454525"/>
            <a:ext cx="21891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3" name="Line 262"/>
          <p:cNvSpPr>
            <a:spLocks noChangeShapeType="1"/>
          </p:cNvSpPr>
          <p:nvPr/>
        </p:nvSpPr>
        <p:spPr bwMode="auto">
          <a:xfrm>
            <a:off x="1432243" y="4711700"/>
            <a:ext cx="21891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4" name="Rectangle 266"/>
          <p:cNvSpPr>
            <a:spLocks noChangeArrowheads="1"/>
          </p:cNvSpPr>
          <p:nvPr/>
        </p:nvSpPr>
        <p:spPr bwMode="auto">
          <a:xfrm>
            <a:off x="1468756" y="1981200"/>
            <a:ext cx="226504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Demand</a:t>
            </a:r>
            <a:r>
              <a:rPr kumimoji="0" lang="en-US" sz="1200" b="1" i="0" u="none" strike="noStrike" cap="none" normalizeH="0" dirty="0">
                <a:ln>
                  <a:noFill/>
                </a:ln>
                <a:solidFill>
                  <a:srgbClr val="000000"/>
                </a:solidFill>
                <a:effectLst/>
                <a:latin typeface="Univers LT Std 47 Cn Lt" charset="0"/>
                <a:cs typeface="Arial" pitchFamily="34" charset="0"/>
              </a:rPr>
              <a:t> and revenue schedule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5" name="Rectangle 282"/>
          <p:cNvSpPr>
            <a:spLocks noChangeArrowheads="1"/>
          </p:cNvSpPr>
          <p:nvPr/>
        </p:nvSpPr>
        <p:spPr bwMode="auto">
          <a:xfrm>
            <a:off x="1532702" y="2298700"/>
            <a:ext cx="56425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Albums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6" name="Rectangle 285"/>
          <p:cNvSpPr>
            <a:spLocks noChangeArrowheads="1"/>
          </p:cNvSpPr>
          <p:nvPr/>
        </p:nvSpPr>
        <p:spPr bwMode="auto">
          <a:xfrm>
            <a:off x="1573531" y="2479675"/>
            <a:ext cx="461665"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(millions)</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77" name="Rectangle 291"/>
          <p:cNvSpPr>
            <a:spLocks noChangeArrowheads="1"/>
          </p:cNvSpPr>
          <p:nvPr/>
        </p:nvSpPr>
        <p:spPr bwMode="auto">
          <a:xfrm>
            <a:off x="2281556" y="2305050"/>
            <a:ext cx="37510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8" name="Rectangle 292"/>
          <p:cNvSpPr>
            <a:spLocks noChangeArrowheads="1"/>
          </p:cNvSpPr>
          <p:nvPr/>
        </p:nvSpPr>
        <p:spPr bwMode="auto">
          <a:xfrm>
            <a:off x="2353899" y="2483366"/>
            <a:ext cx="14106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79" name="Rectangle 293"/>
          <p:cNvSpPr>
            <a:spLocks noChangeArrowheads="1"/>
          </p:cNvSpPr>
          <p:nvPr/>
        </p:nvSpPr>
        <p:spPr bwMode="auto">
          <a:xfrm>
            <a:off x="1760856" y="2720975"/>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0" name="Rectangle 294"/>
          <p:cNvSpPr>
            <a:spLocks noChangeArrowheads="1"/>
          </p:cNvSpPr>
          <p:nvPr/>
        </p:nvSpPr>
        <p:spPr bwMode="auto">
          <a:xfrm>
            <a:off x="1760856" y="3235325"/>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60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1" name="Rectangle 295"/>
          <p:cNvSpPr>
            <a:spLocks noChangeArrowheads="1"/>
          </p:cNvSpPr>
          <p:nvPr/>
        </p:nvSpPr>
        <p:spPr bwMode="auto">
          <a:xfrm>
            <a:off x="1760856" y="3492500"/>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70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2" name="Rectangle 296"/>
          <p:cNvSpPr>
            <a:spLocks noChangeArrowheads="1"/>
          </p:cNvSpPr>
          <p:nvPr/>
        </p:nvSpPr>
        <p:spPr bwMode="auto">
          <a:xfrm>
            <a:off x="1760856" y="3749675"/>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3" name="Rectangle 297"/>
          <p:cNvSpPr>
            <a:spLocks noChangeArrowheads="1"/>
          </p:cNvSpPr>
          <p:nvPr/>
        </p:nvSpPr>
        <p:spPr bwMode="auto">
          <a:xfrm>
            <a:off x="1760856" y="4006850"/>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4" name="Rectangle 298"/>
          <p:cNvSpPr>
            <a:spLocks noChangeArrowheads="1"/>
          </p:cNvSpPr>
          <p:nvPr/>
        </p:nvSpPr>
        <p:spPr bwMode="auto">
          <a:xfrm>
            <a:off x="1708468" y="4260850"/>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5" name="Rectangle 299"/>
          <p:cNvSpPr>
            <a:spLocks noChangeArrowheads="1"/>
          </p:cNvSpPr>
          <p:nvPr/>
        </p:nvSpPr>
        <p:spPr bwMode="auto">
          <a:xfrm>
            <a:off x="1708468" y="4518025"/>
            <a:ext cx="24346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110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6" name="Rectangle 300"/>
          <p:cNvSpPr>
            <a:spLocks noChangeArrowheads="1"/>
          </p:cNvSpPr>
          <p:nvPr/>
        </p:nvSpPr>
        <p:spPr bwMode="auto">
          <a:xfrm>
            <a:off x="1708468" y="4775200"/>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120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7" name="Rectangle 301"/>
          <p:cNvSpPr>
            <a:spLocks noChangeArrowheads="1"/>
          </p:cNvSpPr>
          <p:nvPr/>
        </p:nvSpPr>
        <p:spPr bwMode="auto">
          <a:xfrm>
            <a:off x="1760856" y="2974975"/>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8" name="Rectangle 302"/>
          <p:cNvSpPr>
            <a:spLocks noChangeArrowheads="1"/>
          </p:cNvSpPr>
          <p:nvPr/>
        </p:nvSpPr>
        <p:spPr bwMode="auto">
          <a:xfrm>
            <a:off x="2373631" y="2720975"/>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9" name="Rectangle 303"/>
          <p:cNvSpPr>
            <a:spLocks noChangeArrowheads="1"/>
          </p:cNvSpPr>
          <p:nvPr/>
        </p:nvSpPr>
        <p:spPr bwMode="auto">
          <a:xfrm>
            <a:off x="2373631" y="3235325"/>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16</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0" name="Rectangle 304"/>
          <p:cNvSpPr>
            <a:spLocks noChangeArrowheads="1"/>
          </p:cNvSpPr>
          <p:nvPr/>
        </p:nvSpPr>
        <p:spPr bwMode="auto">
          <a:xfrm>
            <a:off x="2373631" y="2974975"/>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18</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1" name="Rectangle 305"/>
          <p:cNvSpPr>
            <a:spLocks noChangeArrowheads="1"/>
          </p:cNvSpPr>
          <p:nvPr/>
        </p:nvSpPr>
        <p:spPr bwMode="auto">
          <a:xfrm>
            <a:off x="2373631" y="3492500"/>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2" name="Rectangle 306"/>
          <p:cNvSpPr>
            <a:spLocks noChangeArrowheads="1"/>
          </p:cNvSpPr>
          <p:nvPr/>
        </p:nvSpPr>
        <p:spPr bwMode="auto">
          <a:xfrm>
            <a:off x="2373631" y="3749675"/>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3" name="Rectangle 307"/>
          <p:cNvSpPr>
            <a:spLocks noChangeArrowheads="1"/>
          </p:cNvSpPr>
          <p:nvPr/>
        </p:nvSpPr>
        <p:spPr bwMode="auto">
          <a:xfrm>
            <a:off x="2373631" y="4006850"/>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4" name="Rectangle 308"/>
          <p:cNvSpPr>
            <a:spLocks noChangeArrowheads="1"/>
          </p:cNvSpPr>
          <p:nvPr/>
        </p:nvSpPr>
        <p:spPr bwMode="auto">
          <a:xfrm>
            <a:off x="2424431" y="4260850"/>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5" name="Rectangle 309"/>
          <p:cNvSpPr>
            <a:spLocks noChangeArrowheads="1"/>
          </p:cNvSpPr>
          <p:nvPr/>
        </p:nvSpPr>
        <p:spPr bwMode="auto">
          <a:xfrm>
            <a:off x="2424431" y="4518025"/>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6</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6" name="Rectangle 310"/>
          <p:cNvSpPr>
            <a:spLocks noChangeArrowheads="1"/>
          </p:cNvSpPr>
          <p:nvPr/>
        </p:nvSpPr>
        <p:spPr bwMode="auto">
          <a:xfrm>
            <a:off x="2424431" y="4775200"/>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7" name="Rectangle 311"/>
          <p:cNvSpPr>
            <a:spLocks noChangeArrowheads="1"/>
          </p:cNvSpPr>
          <p:nvPr/>
        </p:nvSpPr>
        <p:spPr bwMode="auto">
          <a:xfrm>
            <a:off x="2424431" y="5032375"/>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8" name="Rectangle 312"/>
          <p:cNvSpPr>
            <a:spLocks noChangeArrowheads="1"/>
          </p:cNvSpPr>
          <p:nvPr/>
        </p:nvSpPr>
        <p:spPr bwMode="auto">
          <a:xfrm>
            <a:off x="2424431" y="5289550"/>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9" name="Rectangle 313"/>
          <p:cNvSpPr>
            <a:spLocks noChangeArrowheads="1"/>
          </p:cNvSpPr>
          <p:nvPr/>
        </p:nvSpPr>
        <p:spPr bwMode="auto">
          <a:xfrm>
            <a:off x="1708468" y="5032375"/>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130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0" name="Rectangle 314"/>
          <p:cNvSpPr>
            <a:spLocks noChangeArrowheads="1"/>
          </p:cNvSpPr>
          <p:nvPr/>
        </p:nvSpPr>
        <p:spPr bwMode="auto">
          <a:xfrm>
            <a:off x="1708468" y="5289550"/>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140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1" name="Rectangle 315"/>
          <p:cNvSpPr>
            <a:spLocks noChangeArrowheads="1"/>
          </p:cNvSpPr>
          <p:nvPr/>
        </p:nvSpPr>
        <p:spPr bwMode="auto">
          <a:xfrm>
            <a:off x="3088006" y="2720975"/>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2" name="Rectangle 316"/>
          <p:cNvSpPr>
            <a:spLocks noChangeArrowheads="1"/>
          </p:cNvSpPr>
          <p:nvPr/>
        </p:nvSpPr>
        <p:spPr bwMode="auto">
          <a:xfrm>
            <a:off x="3088006" y="3235325"/>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960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3" name="Rectangle 317"/>
          <p:cNvSpPr>
            <a:spLocks noChangeArrowheads="1"/>
          </p:cNvSpPr>
          <p:nvPr/>
        </p:nvSpPr>
        <p:spPr bwMode="auto">
          <a:xfrm>
            <a:off x="3088006" y="2974975"/>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4" name="Rectangle 318"/>
          <p:cNvSpPr>
            <a:spLocks noChangeArrowheads="1"/>
          </p:cNvSpPr>
          <p:nvPr/>
        </p:nvSpPr>
        <p:spPr bwMode="auto">
          <a:xfrm>
            <a:off x="3088006" y="3492500"/>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980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5" name="Rectangle 319"/>
          <p:cNvSpPr>
            <a:spLocks noChangeArrowheads="1"/>
          </p:cNvSpPr>
          <p:nvPr/>
        </p:nvSpPr>
        <p:spPr bwMode="auto">
          <a:xfrm>
            <a:off x="3088006" y="3749675"/>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960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6" name="Rectangle 320"/>
          <p:cNvSpPr>
            <a:spLocks noChangeArrowheads="1"/>
          </p:cNvSpPr>
          <p:nvPr/>
        </p:nvSpPr>
        <p:spPr bwMode="auto">
          <a:xfrm>
            <a:off x="3088006" y="4006850"/>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7" name="Rectangle 321"/>
          <p:cNvSpPr>
            <a:spLocks noChangeArrowheads="1"/>
          </p:cNvSpPr>
          <p:nvPr/>
        </p:nvSpPr>
        <p:spPr bwMode="auto">
          <a:xfrm>
            <a:off x="3088006" y="4260850"/>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8" name="Rectangle 322"/>
          <p:cNvSpPr>
            <a:spLocks noChangeArrowheads="1"/>
          </p:cNvSpPr>
          <p:nvPr/>
        </p:nvSpPr>
        <p:spPr bwMode="auto">
          <a:xfrm>
            <a:off x="3088006" y="4518025"/>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660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9" name="Rectangle 323"/>
          <p:cNvSpPr>
            <a:spLocks noChangeArrowheads="1"/>
          </p:cNvSpPr>
          <p:nvPr/>
        </p:nvSpPr>
        <p:spPr bwMode="auto">
          <a:xfrm>
            <a:off x="3088006" y="4775200"/>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480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0" name="Rectangle 324"/>
          <p:cNvSpPr>
            <a:spLocks noChangeArrowheads="1"/>
          </p:cNvSpPr>
          <p:nvPr/>
        </p:nvSpPr>
        <p:spPr bwMode="auto">
          <a:xfrm>
            <a:off x="3088006" y="5032375"/>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260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1" name="Rectangle 325"/>
          <p:cNvSpPr>
            <a:spLocks noChangeArrowheads="1"/>
          </p:cNvSpPr>
          <p:nvPr/>
        </p:nvSpPr>
        <p:spPr bwMode="auto">
          <a:xfrm>
            <a:off x="3194368" y="5289550"/>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2" name="Rectangle 326"/>
          <p:cNvSpPr>
            <a:spLocks noChangeArrowheads="1"/>
          </p:cNvSpPr>
          <p:nvPr/>
        </p:nvSpPr>
        <p:spPr bwMode="auto">
          <a:xfrm>
            <a:off x="2840356" y="2317750"/>
            <a:ext cx="63959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Revenue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3" name="Rectangle 329"/>
          <p:cNvSpPr>
            <a:spLocks noChangeArrowheads="1"/>
          </p:cNvSpPr>
          <p:nvPr/>
        </p:nvSpPr>
        <p:spPr bwMode="auto">
          <a:xfrm>
            <a:off x="2817112" y="2479675"/>
            <a:ext cx="686085"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(millions of $)</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5" name="Rectangle 144"/>
          <p:cNvSpPr>
            <a:spLocks noChangeArrowheads="1"/>
          </p:cNvSpPr>
          <p:nvPr/>
        </p:nvSpPr>
        <p:spPr bwMode="auto">
          <a:xfrm>
            <a:off x="630556" y="3489325"/>
            <a:ext cx="72936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4D6D"/>
                </a:solidFill>
                <a:effectLst/>
                <a:latin typeface="Univers LT Std 47 Cn Lt" charset="0"/>
                <a:cs typeface="Arial" pitchFamily="34" charset="0"/>
              </a:rPr>
              <a:t>Monopoly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 name="Freeform 165"/>
          <p:cNvSpPr>
            <a:spLocks/>
          </p:cNvSpPr>
          <p:nvPr/>
        </p:nvSpPr>
        <p:spPr bwMode="auto">
          <a:xfrm>
            <a:off x="5936225" y="4161909"/>
            <a:ext cx="58738" cy="50800"/>
          </a:xfrm>
          <a:custGeom>
            <a:avLst/>
            <a:gdLst>
              <a:gd name="T0" fmla="*/ 37 w 37"/>
              <a:gd name="T1" fmla="*/ 16 h 32"/>
              <a:gd name="T2" fmla="*/ 37 w 37"/>
              <a:gd name="T3" fmla="*/ 16 h 32"/>
              <a:gd name="T4" fmla="*/ 35 w 37"/>
              <a:gd name="T5" fmla="*/ 22 h 32"/>
              <a:gd name="T6" fmla="*/ 30 w 37"/>
              <a:gd name="T7" fmla="*/ 28 h 32"/>
              <a:gd name="T8" fmla="*/ 26 w 37"/>
              <a:gd name="T9" fmla="*/ 30 h 32"/>
              <a:gd name="T10" fmla="*/ 19 w 37"/>
              <a:gd name="T11" fmla="*/ 32 h 32"/>
              <a:gd name="T12" fmla="*/ 19 w 37"/>
              <a:gd name="T13" fmla="*/ 32 h 32"/>
              <a:gd name="T14" fmla="*/ 10 w 37"/>
              <a:gd name="T15" fmla="*/ 30 h 32"/>
              <a:gd name="T16" fmla="*/ 5 w 37"/>
              <a:gd name="T17" fmla="*/ 28 h 32"/>
              <a:gd name="T18" fmla="*/ 0 w 37"/>
              <a:gd name="T19" fmla="*/ 22 h 32"/>
              <a:gd name="T20" fmla="*/ 0 w 37"/>
              <a:gd name="T21" fmla="*/ 16 h 32"/>
              <a:gd name="T22" fmla="*/ 0 w 37"/>
              <a:gd name="T23" fmla="*/ 16 h 32"/>
              <a:gd name="T24" fmla="*/ 0 w 37"/>
              <a:gd name="T25" fmla="*/ 10 h 32"/>
              <a:gd name="T26" fmla="*/ 5 w 37"/>
              <a:gd name="T27" fmla="*/ 4 h 32"/>
              <a:gd name="T28" fmla="*/ 10 w 37"/>
              <a:gd name="T29" fmla="*/ 2 h 32"/>
              <a:gd name="T30" fmla="*/ 19 w 37"/>
              <a:gd name="T31" fmla="*/ 0 h 32"/>
              <a:gd name="T32" fmla="*/ 19 w 37"/>
              <a:gd name="T33" fmla="*/ 0 h 32"/>
              <a:gd name="T34" fmla="*/ 26 w 37"/>
              <a:gd name="T35" fmla="*/ 2 h 32"/>
              <a:gd name="T36" fmla="*/ 30 w 37"/>
              <a:gd name="T37" fmla="*/ 4 h 32"/>
              <a:gd name="T38" fmla="*/ 35 w 37"/>
              <a:gd name="T39" fmla="*/ 10 h 32"/>
              <a:gd name="T40" fmla="*/ 37 w 37"/>
              <a:gd name="T41" fmla="*/ 16 h 32"/>
              <a:gd name="T42" fmla="*/ 37 w 37"/>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2">
                <a:moveTo>
                  <a:pt x="37" y="16"/>
                </a:moveTo>
                <a:lnTo>
                  <a:pt x="37" y="16"/>
                </a:lnTo>
                <a:lnTo>
                  <a:pt x="35" y="22"/>
                </a:lnTo>
                <a:lnTo>
                  <a:pt x="30" y="28"/>
                </a:lnTo>
                <a:lnTo>
                  <a:pt x="26" y="30"/>
                </a:lnTo>
                <a:lnTo>
                  <a:pt x="19" y="32"/>
                </a:lnTo>
                <a:lnTo>
                  <a:pt x="19" y="32"/>
                </a:lnTo>
                <a:lnTo>
                  <a:pt x="10" y="30"/>
                </a:lnTo>
                <a:lnTo>
                  <a:pt x="5" y="28"/>
                </a:lnTo>
                <a:lnTo>
                  <a:pt x="0" y="22"/>
                </a:lnTo>
                <a:lnTo>
                  <a:pt x="0" y="16"/>
                </a:lnTo>
                <a:lnTo>
                  <a:pt x="0" y="16"/>
                </a:lnTo>
                <a:lnTo>
                  <a:pt x="0" y="10"/>
                </a:lnTo>
                <a:lnTo>
                  <a:pt x="5" y="4"/>
                </a:lnTo>
                <a:lnTo>
                  <a:pt x="10" y="2"/>
                </a:lnTo>
                <a:lnTo>
                  <a:pt x="19" y="0"/>
                </a:lnTo>
                <a:lnTo>
                  <a:pt x="19" y="0"/>
                </a:lnTo>
                <a:lnTo>
                  <a:pt x="26" y="2"/>
                </a:lnTo>
                <a:lnTo>
                  <a:pt x="30" y="4"/>
                </a:lnTo>
                <a:lnTo>
                  <a:pt x="35" y="10"/>
                </a:lnTo>
                <a:lnTo>
                  <a:pt x="37" y="16"/>
                </a:lnTo>
                <a:lnTo>
                  <a:pt x="37"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3" name="Rectangle 167"/>
          <p:cNvSpPr>
            <a:spLocks noChangeArrowheads="1"/>
          </p:cNvSpPr>
          <p:nvPr/>
        </p:nvSpPr>
        <p:spPr bwMode="auto">
          <a:xfrm>
            <a:off x="4450017" y="4088368"/>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 name="Rectangle 170"/>
          <p:cNvSpPr>
            <a:spLocks noChangeArrowheads="1"/>
          </p:cNvSpPr>
          <p:nvPr/>
        </p:nvSpPr>
        <p:spPr bwMode="auto">
          <a:xfrm>
            <a:off x="5911338" y="5051167"/>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70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 name="Line 184"/>
          <p:cNvSpPr>
            <a:spLocks noChangeShapeType="1"/>
          </p:cNvSpPr>
          <p:nvPr/>
        </p:nvSpPr>
        <p:spPr bwMode="auto">
          <a:xfrm>
            <a:off x="4646100" y="4180701"/>
            <a:ext cx="365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 name="Line 185"/>
          <p:cNvSpPr>
            <a:spLocks noChangeShapeType="1"/>
          </p:cNvSpPr>
          <p:nvPr/>
        </p:nvSpPr>
        <p:spPr bwMode="auto">
          <a:xfrm>
            <a:off x="4714363" y="4180701"/>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 name="Line 186"/>
          <p:cNvSpPr>
            <a:spLocks noChangeShapeType="1"/>
          </p:cNvSpPr>
          <p:nvPr/>
        </p:nvSpPr>
        <p:spPr bwMode="auto">
          <a:xfrm>
            <a:off x="4817550" y="4180701"/>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 name="Line 187"/>
          <p:cNvSpPr>
            <a:spLocks noChangeShapeType="1"/>
          </p:cNvSpPr>
          <p:nvPr/>
        </p:nvSpPr>
        <p:spPr bwMode="auto">
          <a:xfrm>
            <a:off x="4919150" y="4180701"/>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 name="Line 188"/>
          <p:cNvSpPr>
            <a:spLocks noChangeShapeType="1"/>
          </p:cNvSpPr>
          <p:nvPr/>
        </p:nvSpPr>
        <p:spPr bwMode="auto">
          <a:xfrm>
            <a:off x="5020750" y="4180701"/>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 name="Line 189"/>
          <p:cNvSpPr>
            <a:spLocks noChangeShapeType="1"/>
          </p:cNvSpPr>
          <p:nvPr/>
        </p:nvSpPr>
        <p:spPr bwMode="auto">
          <a:xfrm>
            <a:off x="5123938" y="4180701"/>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 name="Line 190"/>
          <p:cNvSpPr>
            <a:spLocks noChangeShapeType="1"/>
          </p:cNvSpPr>
          <p:nvPr/>
        </p:nvSpPr>
        <p:spPr bwMode="auto">
          <a:xfrm>
            <a:off x="5225538" y="4180701"/>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 name="Line 191"/>
          <p:cNvSpPr>
            <a:spLocks noChangeShapeType="1"/>
          </p:cNvSpPr>
          <p:nvPr/>
        </p:nvSpPr>
        <p:spPr bwMode="auto">
          <a:xfrm>
            <a:off x="5327138" y="4180701"/>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 name="Line 192"/>
          <p:cNvSpPr>
            <a:spLocks noChangeShapeType="1"/>
          </p:cNvSpPr>
          <p:nvPr/>
        </p:nvSpPr>
        <p:spPr bwMode="auto">
          <a:xfrm>
            <a:off x="5430325" y="4180701"/>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 name="Line 193"/>
          <p:cNvSpPr>
            <a:spLocks noChangeShapeType="1"/>
          </p:cNvSpPr>
          <p:nvPr/>
        </p:nvSpPr>
        <p:spPr bwMode="auto">
          <a:xfrm>
            <a:off x="5531925" y="4180701"/>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8" name="Line 194"/>
          <p:cNvSpPr>
            <a:spLocks noChangeShapeType="1"/>
          </p:cNvSpPr>
          <p:nvPr/>
        </p:nvSpPr>
        <p:spPr bwMode="auto">
          <a:xfrm>
            <a:off x="5635113" y="4180701"/>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9" name="Line 195"/>
          <p:cNvSpPr>
            <a:spLocks noChangeShapeType="1"/>
          </p:cNvSpPr>
          <p:nvPr/>
        </p:nvSpPr>
        <p:spPr bwMode="auto">
          <a:xfrm>
            <a:off x="5736713" y="4180701"/>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0" name="Line 196"/>
          <p:cNvSpPr>
            <a:spLocks noChangeShapeType="1"/>
          </p:cNvSpPr>
          <p:nvPr/>
        </p:nvSpPr>
        <p:spPr bwMode="auto">
          <a:xfrm>
            <a:off x="5838313" y="4180701"/>
            <a:ext cx="190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1" name="Line 197"/>
          <p:cNvSpPr>
            <a:spLocks noChangeShapeType="1"/>
          </p:cNvSpPr>
          <p:nvPr/>
        </p:nvSpPr>
        <p:spPr bwMode="auto">
          <a:xfrm>
            <a:off x="5874825" y="4180701"/>
            <a:ext cx="365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2" name="Line 198"/>
          <p:cNvSpPr>
            <a:spLocks noChangeShapeType="1"/>
          </p:cNvSpPr>
          <p:nvPr/>
        </p:nvSpPr>
        <p:spPr bwMode="auto">
          <a:xfrm flipV="1">
            <a:off x="5966900" y="4994017"/>
            <a:ext cx="0" cy="317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3" name="Line 199"/>
          <p:cNvSpPr>
            <a:spLocks noChangeShapeType="1"/>
          </p:cNvSpPr>
          <p:nvPr/>
        </p:nvSpPr>
        <p:spPr bwMode="auto">
          <a:xfrm flipV="1">
            <a:off x="5966900" y="4901942"/>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4" name="Line 200"/>
          <p:cNvSpPr>
            <a:spLocks noChangeShapeType="1"/>
          </p:cNvSpPr>
          <p:nvPr/>
        </p:nvSpPr>
        <p:spPr bwMode="auto">
          <a:xfrm flipV="1">
            <a:off x="5966900" y="4813042"/>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5" name="Line 201"/>
          <p:cNvSpPr>
            <a:spLocks noChangeShapeType="1"/>
          </p:cNvSpPr>
          <p:nvPr/>
        </p:nvSpPr>
        <p:spPr bwMode="auto">
          <a:xfrm flipV="1">
            <a:off x="5966900" y="4724142"/>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6" name="Line 202"/>
          <p:cNvSpPr>
            <a:spLocks noChangeShapeType="1"/>
          </p:cNvSpPr>
          <p:nvPr/>
        </p:nvSpPr>
        <p:spPr bwMode="auto">
          <a:xfrm flipV="1">
            <a:off x="5966900" y="4635242"/>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7" name="Line 203"/>
          <p:cNvSpPr>
            <a:spLocks noChangeShapeType="1"/>
          </p:cNvSpPr>
          <p:nvPr/>
        </p:nvSpPr>
        <p:spPr bwMode="auto">
          <a:xfrm flipV="1">
            <a:off x="5966900" y="4546342"/>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8" name="Line 204"/>
          <p:cNvSpPr>
            <a:spLocks noChangeShapeType="1"/>
          </p:cNvSpPr>
          <p:nvPr/>
        </p:nvSpPr>
        <p:spPr bwMode="auto">
          <a:xfrm flipV="1">
            <a:off x="5966900" y="4457442"/>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9" name="Line 206"/>
          <p:cNvSpPr>
            <a:spLocks noChangeShapeType="1"/>
          </p:cNvSpPr>
          <p:nvPr/>
        </p:nvSpPr>
        <p:spPr bwMode="auto">
          <a:xfrm flipV="1">
            <a:off x="5966900" y="4368542"/>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0" name="Line 207"/>
          <p:cNvSpPr>
            <a:spLocks noChangeShapeType="1"/>
          </p:cNvSpPr>
          <p:nvPr/>
        </p:nvSpPr>
        <p:spPr bwMode="auto">
          <a:xfrm flipV="1">
            <a:off x="5966900" y="4279642"/>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1" name="Line 208"/>
          <p:cNvSpPr>
            <a:spLocks noChangeShapeType="1"/>
          </p:cNvSpPr>
          <p:nvPr/>
        </p:nvSpPr>
        <p:spPr bwMode="auto">
          <a:xfrm flipV="1">
            <a:off x="5966900" y="4225667"/>
            <a:ext cx="0" cy="285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2" name="Line 209"/>
          <p:cNvSpPr>
            <a:spLocks noChangeShapeType="1"/>
          </p:cNvSpPr>
          <p:nvPr/>
        </p:nvSpPr>
        <p:spPr bwMode="auto">
          <a:xfrm flipV="1">
            <a:off x="5966900" y="4178042"/>
            <a:ext cx="0" cy="317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3" name="Rectangle 210"/>
          <p:cNvSpPr>
            <a:spLocks noChangeArrowheads="1"/>
          </p:cNvSpPr>
          <p:nvPr/>
        </p:nvSpPr>
        <p:spPr bwMode="auto">
          <a:xfrm>
            <a:off x="6158857" y="3631168"/>
            <a:ext cx="72936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4D6D"/>
                </a:solidFill>
                <a:effectLst/>
                <a:latin typeface="Univers LT Std 47 Cn Lt" charset="0"/>
                <a:cs typeface="Arial" pitchFamily="34" charset="0"/>
              </a:rPr>
              <a:t>Monopoly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217"/>
          <p:cNvSpPr>
            <a:spLocks noChangeArrowheads="1"/>
          </p:cNvSpPr>
          <p:nvPr/>
        </p:nvSpPr>
        <p:spPr bwMode="auto">
          <a:xfrm>
            <a:off x="6162854" y="3764002"/>
            <a:ext cx="8319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4D6D"/>
                </a:solidFill>
                <a:effectLst/>
                <a:latin typeface="Univers LT Std 47 Cn Lt" charset="0"/>
                <a:cs typeface="Arial" pitchFamily="34" charset="0"/>
              </a:rPr>
              <a:t>equilibrium</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3" name="Line 252"/>
          <p:cNvSpPr>
            <a:spLocks noChangeShapeType="1"/>
          </p:cNvSpPr>
          <p:nvPr/>
        </p:nvSpPr>
        <p:spPr bwMode="auto">
          <a:xfrm>
            <a:off x="3621406" y="2247900"/>
            <a:ext cx="0" cy="323215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4" name="Freeform 336"/>
          <p:cNvSpPr>
            <a:spLocks/>
          </p:cNvSpPr>
          <p:nvPr/>
        </p:nvSpPr>
        <p:spPr bwMode="auto">
          <a:xfrm>
            <a:off x="2252075" y="3495933"/>
            <a:ext cx="485775" cy="177800"/>
          </a:xfrm>
          <a:custGeom>
            <a:avLst/>
            <a:gdLst>
              <a:gd name="T0" fmla="*/ 0 w 306"/>
              <a:gd name="T1" fmla="*/ 56 h 112"/>
              <a:gd name="T2" fmla="*/ 0 w 306"/>
              <a:gd name="T3" fmla="*/ 56 h 112"/>
              <a:gd name="T4" fmla="*/ 2 w 306"/>
              <a:gd name="T5" fmla="*/ 50 h 112"/>
              <a:gd name="T6" fmla="*/ 5 w 306"/>
              <a:gd name="T7" fmla="*/ 44 h 112"/>
              <a:gd name="T8" fmla="*/ 14 w 306"/>
              <a:gd name="T9" fmla="*/ 34 h 112"/>
              <a:gd name="T10" fmla="*/ 28 w 306"/>
              <a:gd name="T11" fmla="*/ 24 h 112"/>
              <a:gd name="T12" fmla="*/ 46 w 306"/>
              <a:gd name="T13" fmla="*/ 16 h 112"/>
              <a:gd name="T14" fmla="*/ 69 w 306"/>
              <a:gd name="T15" fmla="*/ 10 h 112"/>
              <a:gd name="T16" fmla="*/ 94 w 306"/>
              <a:gd name="T17" fmla="*/ 4 h 112"/>
              <a:gd name="T18" fmla="*/ 122 w 306"/>
              <a:gd name="T19" fmla="*/ 0 h 112"/>
              <a:gd name="T20" fmla="*/ 152 w 306"/>
              <a:gd name="T21" fmla="*/ 0 h 112"/>
              <a:gd name="T22" fmla="*/ 152 w 306"/>
              <a:gd name="T23" fmla="*/ 0 h 112"/>
              <a:gd name="T24" fmla="*/ 184 w 306"/>
              <a:gd name="T25" fmla="*/ 0 h 112"/>
              <a:gd name="T26" fmla="*/ 212 w 306"/>
              <a:gd name="T27" fmla="*/ 4 h 112"/>
              <a:gd name="T28" fmla="*/ 237 w 306"/>
              <a:gd name="T29" fmla="*/ 10 h 112"/>
              <a:gd name="T30" fmla="*/ 260 w 306"/>
              <a:gd name="T31" fmla="*/ 16 h 112"/>
              <a:gd name="T32" fmla="*/ 278 w 306"/>
              <a:gd name="T33" fmla="*/ 24 h 112"/>
              <a:gd name="T34" fmla="*/ 292 w 306"/>
              <a:gd name="T35" fmla="*/ 34 h 112"/>
              <a:gd name="T36" fmla="*/ 301 w 306"/>
              <a:gd name="T37" fmla="*/ 44 h 112"/>
              <a:gd name="T38" fmla="*/ 304 w 306"/>
              <a:gd name="T39" fmla="*/ 50 h 112"/>
              <a:gd name="T40" fmla="*/ 306 w 306"/>
              <a:gd name="T41" fmla="*/ 56 h 112"/>
              <a:gd name="T42" fmla="*/ 306 w 306"/>
              <a:gd name="T43" fmla="*/ 56 h 112"/>
              <a:gd name="T44" fmla="*/ 304 w 306"/>
              <a:gd name="T45" fmla="*/ 62 h 112"/>
              <a:gd name="T46" fmla="*/ 301 w 306"/>
              <a:gd name="T47" fmla="*/ 68 h 112"/>
              <a:gd name="T48" fmla="*/ 292 w 306"/>
              <a:gd name="T49" fmla="*/ 78 h 112"/>
              <a:gd name="T50" fmla="*/ 278 w 306"/>
              <a:gd name="T51" fmla="*/ 88 h 112"/>
              <a:gd name="T52" fmla="*/ 260 w 306"/>
              <a:gd name="T53" fmla="*/ 96 h 112"/>
              <a:gd name="T54" fmla="*/ 237 w 306"/>
              <a:gd name="T55" fmla="*/ 104 h 112"/>
              <a:gd name="T56" fmla="*/ 212 w 306"/>
              <a:gd name="T57" fmla="*/ 108 h 112"/>
              <a:gd name="T58" fmla="*/ 184 w 306"/>
              <a:gd name="T59" fmla="*/ 112 h 112"/>
              <a:gd name="T60" fmla="*/ 152 w 306"/>
              <a:gd name="T61" fmla="*/ 112 h 112"/>
              <a:gd name="T62" fmla="*/ 152 w 306"/>
              <a:gd name="T63" fmla="*/ 112 h 112"/>
              <a:gd name="T64" fmla="*/ 122 w 306"/>
              <a:gd name="T65" fmla="*/ 112 h 112"/>
              <a:gd name="T66" fmla="*/ 94 w 306"/>
              <a:gd name="T67" fmla="*/ 108 h 112"/>
              <a:gd name="T68" fmla="*/ 69 w 306"/>
              <a:gd name="T69" fmla="*/ 104 h 112"/>
              <a:gd name="T70" fmla="*/ 46 w 306"/>
              <a:gd name="T71" fmla="*/ 96 h 112"/>
              <a:gd name="T72" fmla="*/ 28 w 306"/>
              <a:gd name="T73" fmla="*/ 88 h 112"/>
              <a:gd name="T74" fmla="*/ 14 w 306"/>
              <a:gd name="T75" fmla="*/ 78 h 112"/>
              <a:gd name="T76" fmla="*/ 5 w 306"/>
              <a:gd name="T77" fmla="*/ 68 h 112"/>
              <a:gd name="T78" fmla="*/ 2 w 306"/>
              <a:gd name="T79" fmla="*/ 62 h 112"/>
              <a:gd name="T80" fmla="*/ 0 w 306"/>
              <a:gd name="T81" fmla="*/ 56 h 112"/>
              <a:gd name="T82" fmla="*/ 0 w 306"/>
              <a:gd name="T83" fmla="*/ 5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6" h="112">
                <a:moveTo>
                  <a:pt x="0" y="56"/>
                </a:moveTo>
                <a:lnTo>
                  <a:pt x="0" y="56"/>
                </a:lnTo>
                <a:lnTo>
                  <a:pt x="2" y="50"/>
                </a:lnTo>
                <a:lnTo>
                  <a:pt x="5" y="44"/>
                </a:lnTo>
                <a:lnTo>
                  <a:pt x="14" y="34"/>
                </a:lnTo>
                <a:lnTo>
                  <a:pt x="28" y="24"/>
                </a:lnTo>
                <a:lnTo>
                  <a:pt x="46" y="16"/>
                </a:lnTo>
                <a:lnTo>
                  <a:pt x="69" y="10"/>
                </a:lnTo>
                <a:lnTo>
                  <a:pt x="94" y="4"/>
                </a:lnTo>
                <a:lnTo>
                  <a:pt x="122" y="0"/>
                </a:lnTo>
                <a:lnTo>
                  <a:pt x="152" y="0"/>
                </a:lnTo>
                <a:lnTo>
                  <a:pt x="152" y="0"/>
                </a:lnTo>
                <a:lnTo>
                  <a:pt x="184" y="0"/>
                </a:lnTo>
                <a:lnTo>
                  <a:pt x="212" y="4"/>
                </a:lnTo>
                <a:lnTo>
                  <a:pt x="237" y="10"/>
                </a:lnTo>
                <a:lnTo>
                  <a:pt x="260" y="16"/>
                </a:lnTo>
                <a:lnTo>
                  <a:pt x="278" y="24"/>
                </a:lnTo>
                <a:lnTo>
                  <a:pt x="292" y="34"/>
                </a:lnTo>
                <a:lnTo>
                  <a:pt x="301" y="44"/>
                </a:lnTo>
                <a:lnTo>
                  <a:pt x="304" y="50"/>
                </a:lnTo>
                <a:lnTo>
                  <a:pt x="306" y="56"/>
                </a:lnTo>
                <a:lnTo>
                  <a:pt x="306" y="56"/>
                </a:lnTo>
                <a:lnTo>
                  <a:pt x="304" y="62"/>
                </a:lnTo>
                <a:lnTo>
                  <a:pt x="301" y="68"/>
                </a:lnTo>
                <a:lnTo>
                  <a:pt x="292" y="78"/>
                </a:lnTo>
                <a:lnTo>
                  <a:pt x="278" y="88"/>
                </a:lnTo>
                <a:lnTo>
                  <a:pt x="260" y="96"/>
                </a:lnTo>
                <a:lnTo>
                  <a:pt x="237" y="104"/>
                </a:lnTo>
                <a:lnTo>
                  <a:pt x="212" y="108"/>
                </a:lnTo>
                <a:lnTo>
                  <a:pt x="184" y="112"/>
                </a:lnTo>
                <a:lnTo>
                  <a:pt x="152" y="112"/>
                </a:lnTo>
                <a:lnTo>
                  <a:pt x="152" y="112"/>
                </a:lnTo>
                <a:lnTo>
                  <a:pt x="122" y="112"/>
                </a:lnTo>
                <a:lnTo>
                  <a:pt x="94" y="108"/>
                </a:lnTo>
                <a:lnTo>
                  <a:pt x="69" y="104"/>
                </a:lnTo>
                <a:lnTo>
                  <a:pt x="46" y="96"/>
                </a:lnTo>
                <a:lnTo>
                  <a:pt x="28" y="88"/>
                </a:lnTo>
                <a:lnTo>
                  <a:pt x="14" y="78"/>
                </a:lnTo>
                <a:lnTo>
                  <a:pt x="5" y="68"/>
                </a:lnTo>
                <a:lnTo>
                  <a:pt x="2" y="62"/>
                </a:lnTo>
                <a:lnTo>
                  <a:pt x="0" y="56"/>
                </a:lnTo>
                <a:lnTo>
                  <a:pt x="0" y="56"/>
                </a:lnTo>
                <a:close/>
              </a:path>
            </a:pathLst>
          </a:custGeom>
          <a:noFill/>
          <a:ln w="38100">
            <a:solidFill>
              <a:srgbClr val="004D6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5" name="Freeform 337"/>
          <p:cNvSpPr>
            <a:spLocks/>
          </p:cNvSpPr>
          <p:nvPr/>
        </p:nvSpPr>
        <p:spPr bwMode="auto">
          <a:xfrm>
            <a:off x="1573530" y="3492500"/>
            <a:ext cx="482600" cy="177800"/>
          </a:xfrm>
          <a:custGeom>
            <a:avLst/>
            <a:gdLst>
              <a:gd name="T0" fmla="*/ 0 w 304"/>
              <a:gd name="T1" fmla="*/ 56 h 112"/>
              <a:gd name="T2" fmla="*/ 0 w 304"/>
              <a:gd name="T3" fmla="*/ 56 h 112"/>
              <a:gd name="T4" fmla="*/ 0 w 304"/>
              <a:gd name="T5" fmla="*/ 50 h 112"/>
              <a:gd name="T6" fmla="*/ 3 w 304"/>
              <a:gd name="T7" fmla="*/ 44 h 112"/>
              <a:gd name="T8" fmla="*/ 12 w 304"/>
              <a:gd name="T9" fmla="*/ 34 h 112"/>
              <a:gd name="T10" fmla="*/ 26 w 304"/>
              <a:gd name="T11" fmla="*/ 24 h 112"/>
              <a:gd name="T12" fmla="*/ 44 w 304"/>
              <a:gd name="T13" fmla="*/ 16 h 112"/>
              <a:gd name="T14" fmla="*/ 67 w 304"/>
              <a:gd name="T15" fmla="*/ 10 h 112"/>
              <a:gd name="T16" fmla="*/ 92 w 304"/>
              <a:gd name="T17" fmla="*/ 4 h 112"/>
              <a:gd name="T18" fmla="*/ 122 w 304"/>
              <a:gd name="T19" fmla="*/ 0 h 112"/>
              <a:gd name="T20" fmla="*/ 152 w 304"/>
              <a:gd name="T21" fmla="*/ 0 h 112"/>
              <a:gd name="T22" fmla="*/ 152 w 304"/>
              <a:gd name="T23" fmla="*/ 0 h 112"/>
              <a:gd name="T24" fmla="*/ 182 w 304"/>
              <a:gd name="T25" fmla="*/ 0 h 112"/>
              <a:gd name="T26" fmla="*/ 212 w 304"/>
              <a:gd name="T27" fmla="*/ 4 h 112"/>
              <a:gd name="T28" fmla="*/ 237 w 304"/>
              <a:gd name="T29" fmla="*/ 10 h 112"/>
              <a:gd name="T30" fmla="*/ 260 w 304"/>
              <a:gd name="T31" fmla="*/ 16 h 112"/>
              <a:gd name="T32" fmla="*/ 278 w 304"/>
              <a:gd name="T33" fmla="*/ 24 h 112"/>
              <a:gd name="T34" fmla="*/ 292 w 304"/>
              <a:gd name="T35" fmla="*/ 34 h 112"/>
              <a:gd name="T36" fmla="*/ 301 w 304"/>
              <a:gd name="T37" fmla="*/ 44 h 112"/>
              <a:gd name="T38" fmla="*/ 304 w 304"/>
              <a:gd name="T39" fmla="*/ 50 h 112"/>
              <a:gd name="T40" fmla="*/ 304 w 304"/>
              <a:gd name="T41" fmla="*/ 56 h 112"/>
              <a:gd name="T42" fmla="*/ 304 w 304"/>
              <a:gd name="T43" fmla="*/ 56 h 112"/>
              <a:gd name="T44" fmla="*/ 304 w 304"/>
              <a:gd name="T45" fmla="*/ 62 h 112"/>
              <a:gd name="T46" fmla="*/ 301 w 304"/>
              <a:gd name="T47" fmla="*/ 68 h 112"/>
              <a:gd name="T48" fmla="*/ 292 w 304"/>
              <a:gd name="T49" fmla="*/ 78 h 112"/>
              <a:gd name="T50" fmla="*/ 278 w 304"/>
              <a:gd name="T51" fmla="*/ 88 h 112"/>
              <a:gd name="T52" fmla="*/ 260 w 304"/>
              <a:gd name="T53" fmla="*/ 96 h 112"/>
              <a:gd name="T54" fmla="*/ 237 w 304"/>
              <a:gd name="T55" fmla="*/ 104 h 112"/>
              <a:gd name="T56" fmla="*/ 212 w 304"/>
              <a:gd name="T57" fmla="*/ 108 h 112"/>
              <a:gd name="T58" fmla="*/ 182 w 304"/>
              <a:gd name="T59" fmla="*/ 112 h 112"/>
              <a:gd name="T60" fmla="*/ 152 w 304"/>
              <a:gd name="T61" fmla="*/ 112 h 112"/>
              <a:gd name="T62" fmla="*/ 152 w 304"/>
              <a:gd name="T63" fmla="*/ 112 h 112"/>
              <a:gd name="T64" fmla="*/ 122 w 304"/>
              <a:gd name="T65" fmla="*/ 112 h 112"/>
              <a:gd name="T66" fmla="*/ 92 w 304"/>
              <a:gd name="T67" fmla="*/ 108 h 112"/>
              <a:gd name="T68" fmla="*/ 67 w 304"/>
              <a:gd name="T69" fmla="*/ 104 h 112"/>
              <a:gd name="T70" fmla="*/ 44 w 304"/>
              <a:gd name="T71" fmla="*/ 96 h 112"/>
              <a:gd name="T72" fmla="*/ 26 w 304"/>
              <a:gd name="T73" fmla="*/ 88 h 112"/>
              <a:gd name="T74" fmla="*/ 12 w 304"/>
              <a:gd name="T75" fmla="*/ 78 h 112"/>
              <a:gd name="T76" fmla="*/ 3 w 304"/>
              <a:gd name="T77" fmla="*/ 68 h 112"/>
              <a:gd name="T78" fmla="*/ 0 w 304"/>
              <a:gd name="T79" fmla="*/ 62 h 112"/>
              <a:gd name="T80" fmla="*/ 0 w 304"/>
              <a:gd name="T81" fmla="*/ 56 h 112"/>
              <a:gd name="T82" fmla="*/ 0 w 304"/>
              <a:gd name="T83" fmla="*/ 5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4" h="112">
                <a:moveTo>
                  <a:pt x="0" y="56"/>
                </a:moveTo>
                <a:lnTo>
                  <a:pt x="0" y="56"/>
                </a:lnTo>
                <a:lnTo>
                  <a:pt x="0" y="50"/>
                </a:lnTo>
                <a:lnTo>
                  <a:pt x="3" y="44"/>
                </a:lnTo>
                <a:lnTo>
                  <a:pt x="12" y="34"/>
                </a:lnTo>
                <a:lnTo>
                  <a:pt x="26" y="24"/>
                </a:lnTo>
                <a:lnTo>
                  <a:pt x="44" y="16"/>
                </a:lnTo>
                <a:lnTo>
                  <a:pt x="67" y="10"/>
                </a:lnTo>
                <a:lnTo>
                  <a:pt x="92" y="4"/>
                </a:lnTo>
                <a:lnTo>
                  <a:pt x="122" y="0"/>
                </a:lnTo>
                <a:lnTo>
                  <a:pt x="152" y="0"/>
                </a:lnTo>
                <a:lnTo>
                  <a:pt x="152" y="0"/>
                </a:lnTo>
                <a:lnTo>
                  <a:pt x="182" y="0"/>
                </a:lnTo>
                <a:lnTo>
                  <a:pt x="212" y="4"/>
                </a:lnTo>
                <a:lnTo>
                  <a:pt x="237" y="10"/>
                </a:lnTo>
                <a:lnTo>
                  <a:pt x="260" y="16"/>
                </a:lnTo>
                <a:lnTo>
                  <a:pt x="278" y="24"/>
                </a:lnTo>
                <a:lnTo>
                  <a:pt x="292" y="34"/>
                </a:lnTo>
                <a:lnTo>
                  <a:pt x="301" y="44"/>
                </a:lnTo>
                <a:lnTo>
                  <a:pt x="304" y="50"/>
                </a:lnTo>
                <a:lnTo>
                  <a:pt x="304" y="56"/>
                </a:lnTo>
                <a:lnTo>
                  <a:pt x="304" y="56"/>
                </a:lnTo>
                <a:lnTo>
                  <a:pt x="304" y="62"/>
                </a:lnTo>
                <a:lnTo>
                  <a:pt x="301" y="68"/>
                </a:lnTo>
                <a:lnTo>
                  <a:pt x="292" y="78"/>
                </a:lnTo>
                <a:lnTo>
                  <a:pt x="278" y="88"/>
                </a:lnTo>
                <a:lnTo>
                  <a:pt x="260" y="96"/>
                </a:lnTo>
                <a:lnTo>
                  <a:pt x="237" y="104"/>
                </a:lnTo>
                <a:lnTo>
                  <a:pt x="212" y="108"/>
                </a:lnTo>
                <a:lnTo>
                  <a:pt x="182" y="112"/>
                </a:lnTo>
                <a:lnTo>
                  <a:pt x="152" y="112"/>
                </a:lnTo>
                <a:lnTo>
                  <a:pt x="152" y="112"/>
                </a:lnTo>
                <a:lnTo>
                  <a:pt x="122" y="112"/>
                </a:lnTo>
                <a:lnTo>
                  <a:pt x="92" y="108"/>
                </a:lnTo>
                <a:lnTo>
                  <a:pt x="67" y="104"/>
                </a:lnTo>
                <a:lnTo>
                  <a:pt x="44" y="96"/>
                </a:lnTo>
                <a:lnTo>
                  <a:pt x="26" y="88"/>
                </a:lnTo>
                <a:lnTo>
                  <a:pt x="12" y="78"/>
                </a:lnTo>
                <a:lnTo>
                  <a:pt x="3" y="68"/>
                </a:lnTo>
                <a:lnTo>
                  <a:pt x="0" y="62"/>
                </a:lnTo>
                <a:lnTo>
                  <a:pt x="0" y="56"/>
                </a:lnTo>
                <a:lnTo>
                  <a:pt x="0" y="56"/>
                </a:lnTo>
                <a:close/>
              </a:path>
            </a:pathLst>
          </a:custGeom>
          <a:noFill/>
          <a:ln w="38100">
            <a:solidFill>
              <a:srgbClr val="004D6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 name="Freeform 166"/>
          <p:cNvSpPr>
            <a:spLocks/>
          </p:cNvSpPr>
          <p:nvPr/>
        </p:nvSpPr>
        <p:spPr bwMode="auto">
          <a:xfrm>
            <a:off x="7254363" y="5037951"/>
            <a:ext cx="58738" cy="50800"/>
          </a:xfrm>
          <a:custGeom>
            <a:avLst/>
            <a:gdLst>
              <a:gd name="T0" fmla="*/ 37 w 37"/>
              <a:gd name="T1" fmla="*/ 16 h 32"/>
              <a:gd name="T2" fmla="*/ 37 w 37"/>
              <a:gd name="T3" fmla="*/ 16 h 32"/>
              <a:gd name="T4" fmla="*/ 35 w 37"/>
              <a:gd name="T5" fmla="*/ 22 h 32"/>
              <a:gd name="T6" fmla="*/ 32 w 37"/>
              <a:gd name="T7" fmla="*/ 28 h 32"/>
              <a:gd name="T8" fmla="*/ 25 w 37"/>
              <a:gd name="T9" fmla="*/ 30 h 32"/>
              <a:gd name="T10" fmla="*/ 18 w 37"/>
              <a:gd name="T11" fmla="*/ 32 h 32"/>
              <a:gd name="T12" fmla="*/ 18 w 37"/>
              <a:gd name="T13" fmla="*/ 32 h 32"/>
              <a:gd name="T14" fmla="*/ 12 w 37"/>
              <a:gd name="T15" fmla="*/ 30 h 32"/>
              <a:gd name="T16" fmla="*/ 5 w 37"/>
              <a:gd name="T17" fmla="*/ 28 h 32"/>
              <a:gd name="T18" fmla="*/ 2 w 37"/>
              <a:gd name="T19" fmla="*/ 22 h 32"/>
              <a:gd name="T20" fmla="*/ 0 w 37"/>
              <a:gd name="T21" fmla="*/ 16 h 32"/>
              <a:gd name="T22" fmla="*/ 0 w 37"/>
              <a:gd name="T23" fmla="*/ 16 h 32"/>
              <a:gd name="T24" fmla="*/ 2 w 37"/>
              <a:gd name="T25" fmla="*/ 10 h 32"/>
              <a:gd name="T26" fmla="*/ 5 w 37"/>
              <a:gd name="T27" fmla="*/ 4 h 32"/>
              <a:gd name="T28" fmla="*/ 12 w 37"/>
              <a:gd name="T29" fmla="*/ 2 h 32"/>
              <a:gd name="T30" fmla="*/ 18 w 37"/>
              <a:gd name="T31" fmla="*/ 0 h 32"/>
              <a:gd name="T32" fmla="*/ 18 w 37"/>
              <a:gd name="T33" fmla="*/ 0 h 32"/>
              <a:gd name="T34" fmla="*/ 25 w 37"/>
              <a:gd name="T35" fmla="*/ 2 h 32"/>
              <a:gd name="T36" fmla="*/ 32 w 37"/>
              <a:gd name="T37" fmla="*/ 4 h 32"/>
              <a:gd name="T38" fmla="*/ 35 w 37"/>
              <a:gd name="T39" fmla="*/ 10 h 32"/>
              <a:gd name="T40" fmla="*/ 37 w 37"/>
              <a:gd name="T41" fmla="*/ 16 h 32"/>
              <a:gd name="T42" fmla="*/ 37 w 37"/>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2">
                <a:moveTo>
                  <a:pt x="37" y="16"/>
                </a:moveTo>
                <a:lnTo>
                  <a:pt x="37" y="16"/>
                </a:lnTo>
                <a:lnTo>
                  <a:pt x="35" y="22"/>
                </a:lnTo>
                <a:lnTo>
                  <a:pt x="32" y="28"/>
                </a:lnTo>
                <a:lnTo>
                  <a:pt x="25" y="30"/>
                </a:lnTo>
                <a:lnTo>
                  <a:pt x="18" y="32"/>
                </a:lnTo>
                <a:lnTo>
                  <a:pt x="18" y="32"/>
                </a:lnTo>
                <a:lnTo>
                  <a:pt x="12" y="30"/>
                </a:lnTo>
                <a:lnTo>
                  <a:pt x="5" y="28"/>
                </a:lnTo>
                <a:lnTo>
                  <a:pt x="2" y="22"/>
                </a:lnTo>
                <a:lnTo>
                  <a:pt x="0" y="16"/>
                </a:lnTo>
                <a:lnTo>
                  <a:pt x="0" y="16"/>
                </a:lnTo>
                <a:lnTo>
                  <a:pt x="2" y="10"/>
                </a:lnTo>
                <a:lnTo>
                  <a:pt x="5" y="4"/>
                </a:lnTo>
                <a:lnTo>
                  <a:pt x="12" y="2"/>
                </a:lnTo>
                <a:lnTo>
                  <a:pt x="18" y="0"/>
                </a:lnTo>
                <a:lnTo>
                  <a:pt x="18" y="0"/>
                </a:lnTo>
                <a:lnTo>
                  <a:pt x="25" y="2"/>
                </a:lnTo>
                <a:lnTo>
                  <a:pt x="32" y="4"/>
                </a:lnTo>
                <a:lnTo>
                  <a:pt x="35" y="10"/>
                </a:lnTo>
                <a:lnTo>
                  <a:pt x="37" y="16"/>
                </a:lnTo>
                <a:lnTo>
                  <a:pt x="37"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6" name="Rectangle 149"/>
          <p:cNvSpPr>
            <a:spLocks noChangeArrowheads="1"/>
          </p:cNvSpPr>
          <p:nvPr/>
        </p:nvSpPr>
        <p:spPr bwMode="auto">
          <a:xfrm>
            <a:off x="859156" y="5254109"/>
            <a:ext cx="51937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D4712B"/>
                </a:solidFill>
                <a:effectLst/>
                <a:latin typeface="Univers LT Std 47 Cn Lt" charset="0"/>
                <a:cs typeface="Arial" pitchFamily="34" charset="0"/>
              </a:rPr>
              <a:t>Perfect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 name="Rectangle 154"/>
          <p:cNvSpPr>
            <a:spLocks noChangeArrowheads="1"/>
          </p:cNvSpPr>
          <p:nvPr/>
        </p:nvSpPr>
        <p:spPr bwMode="auto">
          <a:xfrm>
            <a:off x="518919" y="5377934"/>
            <a:ext cx="8736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D4712B"/>
                </a:solidFill>
                <a:effectLst/>
                <a:latin typeface="Univers LT Std 47 Cn Lt" charset="0"/>
                <a:cs typeface="Arial" pitchFamily="34" charset="0"/>
              </a:rPr>
              <a:t>competition</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220"/>
          <p:cNvSpPr>
            <a:spLocks noChangeArrowheads="1"/>
          </p:cNvSpPr>
          <p:nvPr/>
        </p:nvSpPr>
        <p:spPr bwMode="auto">
          <a:xfrm>
            <a:off x="7162800" y="4336792"/>
            <a:ext cx="51937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D4712B"/>
                </a:solidFill>
                <a:effectLst/>
                <a:latin typeface="Univers LT Std 47 Cn Lt" charset="0"/>
                <a:cs typeface="Arial" pitchFamily="34" charset="0"/>
              </a:rPr>
              <a:t>Perfect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224"/>
          <p:cNvSpPr>
            <a:spLocks noChangeArrowheads="1"/>
          </p:cNvSpPr>
          <p:nvPr/>
        </p:nvSpPr>
        <p:spPr bwMode="auto">
          <a:xfrm>
            <a:off x="7162800" y="4457442"/>
            <a:ext cx="8736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D4712B"/>
                </a:solidFill>
                <a:effectLst/>
                <a:latin typeface="Univers LT Std 47 Cn Lt" charset="0"/>
                <a:cs typeface="Arial" pitchFamily="34" charset="0"/>
              </a:rPr>
              <a:t>competition</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7" name="Rectangle 233"/>
          <p:cNvSpPr>
            <a:spLocks noChangeArrowheads="1"/>
          </p:cNvSpPr>
          <p:nvPr/>
        </p:nvSpPr>
        <p:spPr bwMode="auto">
          <a:xfrm>
            <a:off x="7162800" y="4578092"/>
            <a:ext cx="8319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D4712B"/>
                </a:solidFill>
                <a:effectLst/>
                <a:latin typeface="Univers LT Std 47 Cn Lt" charset="0"/>
                <a:cs typeface="Arial" pitchFamily="34" charset="0"/>
              </a:rPr>
              <a:t>equilibrium</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6" name="Freeform 338"/>
          <p:cNvSpPr>
            <a:spLocks/>
          </p:cNvSpPr>
          <p:nvPr/>
        </p:nvSpPr>
        <p:spPr bwMode="auto">
          <a:xfrm>
            <a:off x="2222818" y="5289550"/>
            <a:ext cx="485775" cy="177800"/>
          </a:xfrm>
          <a:custGeom>
            <a:avLst/>
            <a:gdLst>
              <a:gd name="T0" fmla="*/ 0 w 306"/>
              <a:gd name="T1" fmla="*/ 56 h 112"/>
              <a:gd name="T2" fmla="*/ 0 w 306"/>
              <a:gd name="T3" fmla="*/ 56 h 112"/>
              <a:gd name="T4" fmla="*/ 2 w 306"/>
              <a:gd name="T5" fmla="*/ 50 h 112"/>
              <a:gd name="T6" fmla="*/ 5 w 306"/>
              <a:gd name="T7" fmla="*/ 44 h 112"/>
              <a:gd name="T8" fmla="*/ 14 w 306"/>
              <a:gd name="T9" fmla="*/ 34 h 112"/>
              <a:gd name="T10" fmla="*/ 28 w 306"/>
              <a:gd name="T11" fmla="*/ 24 h 112"/>
              <a:gd name="T12" fmla="*/ 46 w 306"/>
              <a:gd name="T13" fmla="*/ 16 h 112"/>
              <a:gd name="T14" fmla="*/ 69 w 306"/>
              <a:gd name="T15" fmla="*/ 8 h 112"/>
              <a:gd name="T16" fmla="*/ 94 w 306"/>
              <a:gd name="T17" fmla="*/ 4 h 112"/>
              <a:gd name="T18" fmla="*/ 122 w 306"/>
              <a:gd name="T19" fmla="*/ 0 h 112"/>
              <a:gd name="T20" fmla="*/ 152 w 306"/>
              <a:gd name="T21" fmla="*/ 0 h 112"/>
              <a:gd name="T22" fmla="*/ 152 w 306"/>
              <a:gd name="T23" fmla="*/ 0 h 112"/>
              <a:gd name="T24" fmla="*/ 184 w 306"/>
              <a:gd name="T25" fmla="*/ 0 h 112"/>
              <a:gd name="T26" fmla="*/ 212 w 306"/>
              <a:gd name="T27" fmla="*/ 4 h 112"/>
              <a:gd name="T28" fmla="*/ 237 w 306"/>
              <a:gd name="T29" fmla="*/ 8 h 112"/>
              <a:gd name="T30" fmla="*/ 260 w 306"/>
              <a:gd name="T31" fmla="*/ 16 h 112"/>
              <a:gd name="T32" fmla="*/ 278 w 306"/>
              <a:gd name="T33" fmla="*/ 24 h 112"/>
              <a:gd name="T34" fmla="*/ 292 w 306"/>
              <a:gd name="T35" fmla="*/ 34 h 112"/>
              <a:gd name="T36" fmla="*/ 301 w 306"/>
              <a:gd name="T37" fmla="*/ 44 h 112"/>
              <a:gd name="T38" fmla="*/ 304 w 306"/>
              <a:gd name="T39" fmla="*/ 50 h 112"/>
              <a:gd name="T40" fmla="*/ 306 w 306"/>
              <a:gd name="T41" fmla="*/ 56 h 112"/>
              <a:gd name="T42" fmla="*/ 306 w 306"/>
              <a:gd name="T43" fmla="*/ 56 h 112"/>
              <a:gd name="T44" fmla="*/ 304 w 306"/>
              <a:gd name="T45" fmla="*/ 62 h 112"/>
              <a:gd name="T46" fmla="*/ 301 w 306"/>
              <a:gd name="T47" fmla="*/ 68 h 112"/>
              <a:gd name="T48" fmla="*/ 292 w 306"/>
              <a:gd name="T49" fmla="*/ 78 h 112"/>
              <a:gd name="T50" fmla="*/ 278 w 306"/>
              <a:gd name="T51" fmla="*/ 88 h 112"/>
              <a:gd name="T52" fmla="*/ 260 w 306"/>
              <a:gd name="T53" fmla="*/ 96 h 112"/>
              <a:gd name="T54" fmla="*/ 237 w 306"/>
              <a:gd name="T55" fmla="*/ 102 h 112"/>
              <a:gd name="T56" fmla="*/ 212 w 306"/>
              <a:gd name="T57" fmla="*/ 108 h 112"/>
              <a:gd name="T58" fmla="*/ 184 w 306"/>
              <a:gd name="T59" fmla="*/ 112 h 112"/>
              <a:gd name="T60" fmla="*/ 152 w 306"/>
              <a:gd name="T61" fmla="*/ 112 h 112"/>
              <a:gd name="T62" fmla="*/ 152 w 306"/>
              <a:gd name="T63" fmla="*/ 112 h 112"/>
              <a:gd name="T64" fmla="*/ 122 w 306"/>
              <a:gd name="T65" fmla="*/ 112 h 112"/>
              <a:gd name="T66" fmla="*/ 94 w 306"/>
              <a:gd name="T67" fmla="*/ 108 h 112"/>
              <a:gd name="T68" fmla="*/ 69 w 306"/>
              <a:gd name="T69" fmla="*/ 102 h 112"/>
              <a:gd name="T70" fmla="*/ 46 w 306"/>
              <a:gd name="T71" fmla="*/ 96 h 112"/>
              <a:gd name="T72" fmla="*/ 28 w 306"/>
              <a:gd name="T73" fmla="*/ 88 h 112"/>
              <a:gd name="T74" fmla="*/ 14 w 306"/>
              <a:gd name="T75" fmla="*/ 78 h 112"/>
              <a:gd name="T76" fmla="*/ 5 w 306"/>
              <a:gd name="T77" fmla="*/ 68 h 112"/>
              <a:gd name="T78" fmla="*/ 2 w 306"/>
              <a:gd name="T79" fmla="*/ 62 h 112"/>
              <a:gd name="T80" fmla="*/ 0 w 306"/>
              <a:gd name="T81" fmla="*/ 56 h 112"/>
              <a:gd name="T82" fmla="*/ 0 w 306"/>
              <a:gd name="T83" fmla="*/ 5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6" h="112">
                <a:moveTo>
                  <a:pt x="0" y="56"/>
                </a:moveTo>
                <a:lnTo>
                  <a:pt x="0" y="56"/>
                </a:lnTo>
                <a:lnTo>
                  <a:pt x="2" y="50"/>
                </a:lnTo>
                <a:lnTo>
                  <a:pt x="5" y="44"/>
                </a:lnTo>
                <a:lnTo>
                  <a:pt x="14" y="34"/>
                </a:lnTo>
                <a:lnTo>
                  <a:pt x="28" y="24"/>
                </a:lnTo>
                <a:lnTo>
                  <a:pt x="46" y="16"/>
                </a:lnTo>
                <a:lnTo>
                  <a:pt x="69" y="8"/>
                </a:lnTo>
                <a:lnTo>
                  <a:pt x="94" y="4"/>
                </a:lnTo>
                <a:lnTo>
                  <a:pt x="122" y="0"/>
                </a:lnTo>
                <a:lnTo>
                  <a:pt x="152" y="0"/>
                </a:lnTo>
                <a:lnTo>
                  <a:pt x="152" y="0"/>
                </a:lnTo>
                <a:lnTo>
                  <a:pt x="184" y="0"/>
                </a:lnTo>
                <a:lnTo>
                  <a:pt x="212" y="4"/>
                </a:lnTo>
                <a:lnTo>
                  <a:pt x="237" y="8"/>
                </a:lnTo>
                <a:lnTo>
                  <a:pt x="260" y="16"/>
                </a:lnTo>
                <a:lnTo>
                  <a:pt x="278" y="24"/>
                </a:lnTo>
                <a:lnTo>
                  <a:pt x="292" y="34"/>
                </a:lnTo>
                <a:lnTo>
                  <a:pt x="301" y="44"/>
                </a:lnTo>
                <a:lnTo>
                  <a:pt x="304" y="50"/>
                </a:lnTo>
                <a:lnTo>
                  <a:pt x="306" y="56"/>
                </a:lnTo>
                <a:lnTo>
                  <a:pt x="306" y="56"/>
                </a:lnTo>
                <a:lnTo>
                  <a:pt x="304" y="62"/>
                </a:lnTo>
                <a:lnTo>
                  <a:pt x="301" y="68"/>
                </a:lnTo>
                <a:lnTo>
                  <a:pt x="292" y="78"/>
                </a:lnTo>
                <a:lnTo>
                  <a:pt x="278" y="88"/>
                </a:lnTo>
                <a:lnTo>
                  <a:pt x="260" y="96"/>
                </a:lnTo>
                <a:lnTo>
                  <a:pt x="237" y="102"/>
                </a:lnTo>
                <a:lnTo>
                  <a:pt x="212" y="108"/>
                </a:lnTo>
                <a:lnTo>
                  <a:pt x="184" y="112"/>
                </a:lnTo>
                <a:lnTo>
                  <a:pt x="152" y="112"/>
                </a:lnTo>
                <a:lnTo>
                  <a:pt x="152" y="112"/>
                </a:lnTo>
                <a:lnTo>
                  <a:pt x="122" y="112"/>
                </a:lnTo>
                <a:lnTo>
                  <a:pt x="94" y="108"/>
                </a:lnTo>
                <a:lnTo>
                  <a:pt x="69" y="102"/>
                </a:lnTo>
                <a:lnTo>
                  <a:pt x="46" y="96"/>
                </a:lnTo>
                <a:lnTo>
                  <a:pt x="28" y="88"/>
                </a:lnTo>
                <a:lnTo>
                  <a:pt x="14" y="78"/>
                </a:lnTo>
                <a:lnTo>
                  <a:pt x="5" y="68"/>
                </a:lnTo>
                <a:lnTo>
                  <a:pt x="2" y="62"/>
                </a:lnTo>
                <a:lnTo>
                  <a:pt x="0" y="56"/>
                </a:lnTo>
                <a:lnTo>
                  <a:pt x="0" y="56"/>
                </a:lnTo>
                <a:close/>
              </a:path>
            </a:pathLst>
          </a:custGeom>
          <a:noFill/>
          <a:ln w="38100">
            <a:solidFill>
              <a:srgbClr val="D4712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7" name="Freeform 339"/>
          <p:cNvSpPr>
            <a:spLocks/>
          </p:cNvSpPr>
          <p:nvPr/>
        </p:nvSpPr>
        <p:spPr bwMode="auto">
          <a:xfrm>
            <a:off x="1604515" y="5295384"/>
            <a:ext cx="482600" cy="177800"/>
          </a:xfrm>
          <a:custGeom>
            <a:avLst/>
            <a:gdLst>
              <a:gd name="T0" fmla="*/ 0 w 304"/>
              <a:gd name="T1" fmla="*/ 56 h 112"/>
              <a:gd name="T2" fmla="*/ 0 w 304"/>
              <a:gd name="T3" fmla="*/ 56 h 112"/>
              <a:gd name="T4" fmla="*/ 0 w 304"/>
              <a:gd name="T5" fmla="*/ 50 h 112"/>
              <a:gd name="T6" fmla="*/ 3 w 304"/>
              <a:gd name="T7" fmla="*/ 44 h 112"/>
              <a:gd name="T8" fmla="*/ 12 w 304"/>
              <a:gd name="T9" fmla="*/ 34 h 112"/>
              <a:gd name="T10" fmla="*/ 26 w 304"/>
              <a:gd name="T11" fmla="*/ 24 h 112"/>
              <a:gd name="T12" fmla="*/ 44 w 304"/>
              <a:gd name="T13" fmla="*/ 16 h 112"/>
              <a:gd name="T14" fmla="*/ 67 w 304"/>
              <a:gd name="T15" fmla="*/ 8 h 112"/>
              <a:gd name="T16" fmla="*/ 92 w 304"/>
              <a:gd name="T17" fmla="*/ 4 h 112"/>
              <a:gd name="T18" fmla="*/ 120 w 304"/>
              <a:gd name="T19" fmla="*/ 0 h 112"/>
              <a:gd name="T20" fmla="*/ 152 w 304"/>
              <a:gd name="T21" fmla="*/ 0 h 112"/>
              <a:gd name="T22" fmla="*/ 152 w 304"/>
              <a:gd name="T23" fmla="*/ 0 h 112"/>
              <a:gd name="T24" fmla="*/ 182 w 304"/>
              <a:gd name="T25" fmla="*/ 0 h 112"/>
              <a:gd name="T26" fmla="*/ 209 w 304"/>
              <a:gd name="T27" fmla="*/ 4 h 112"/>
              <a:gd name="T28" fmla="*/ 237 w 304"/>
              <a:gd name="T29" fmla="*/ 8 h 112"/>
              <a:gd name="T30" fmla="*/ 258 w 304"/>
              <a:gd name="T31" fmla="*/ 16 h 112"/>
              <a:gd name="T32" fmla="*/ 278 w 304"/>
              <a:gd name="T33" fmla="*/ 24 h 112"/>
              <a:gd name="T34" fmla="*/ 292 w 304"/>
              <a:gd name="T35" fmla="*/ 34 h 112"/>
              <a:gd name="T36" fmla="*/ 299 w 304"/>
              <a:gd name="T37" fmla="*/ 44 h 112"/>
              <a:gd name="T38" fmla="*/ 301 w 304"/>
              <a:gd name="T39" fmla="*/ 50 h 112"/>
              <a:gd name="T40" fmla="*/ 304 w 304"/>
              <a:gd name="T41" fmla="*/ 56 h 112"/>
              <a:gd name="T42" fmla="*/ 304 w 304"/>
              <a:gd name="T43" fmla="*/ 56 h 112"/>
              <a:gd name="T44" fmla="*/ 301 w 304"/>
              <a:gd name="T45" fmla="*/ 62 h 112"/>
              <a:gd name="T46" fmla="*/ 299 w 304"/>
              <a:gd name="T47" fmla="*/ 68 h 112"/>
              <a:gd name="T48" fmla="*/ 292 w 304"/>
              <a:gd name="T49" fmla="*/ 78 h 112"/>
              <a:gd name="T50" fmla="*/ 278 w 304"/>
              <a:gd name="T51" fmla="*/ 88 h 112"/>
              <a:gd name="T52" fmla="*/ 258 w 304"/>
              <a:gd name="T53" fmla="*/ 96 h 112"/>
              <a:gd name="T54" fmla="*/ 237 w 304"/>
              <a:gd name="T55" fmla="*/ 102 h 112"/>
              <a:gd name="T56" fmla="*/ 209 w 304"/>
              <a:gd name="T57" fmla="*/ 108 h 112"/>
              <a:gd name="T58" fmla="*/ 182 w 304"/>
              <a:gd name="T59" fmla="*/ 112 h 112"/>
              <a:gd name="T60" fmla="*/ 152 w 304"/>
              <a:gd name="T61" fmla="*/ 112 h 112"/>
              <a:gd name="T62" fmla="*/ 152 w 304"/>
              <a:gd name="T63" fmla="*/ 112 h 112"/>
              <a:gd name="T64" fmla="*/ 120 w 304"/>
              <a:gd name="T65" fmla="*/ 112 h 112"/>
              <a:gd name="T66" fmla="*/ 92 w 304"/>
              <a:gd name="T67" fmla="*/ 108 h 112"/>
              <a:gd name="T68" fmla="*/ 67 w 304"/>
              <a:gd name="T69" fmla="*/ 102 h 112"/>
              <a:gd name="T70" fmla="*/ 44 w 304"/>
              <a:gd name="T71" fmla="*/ 96 h 112"/>
              <a:gd name="T72" fmla="*/ 26 w 304"/>
              <a:gd name="T73" fmla="*/ 88 h 112"/>
              <a:gd name="T74" fmla="*/ 12 w 304"/>
              <a:gd name="T75" fmla="*/ 78 h 112"/>
              <a:gd name="T76" fmla="*/ 3 w 304"/>
              <a:gd name="T77" fmla="*/ 68 h 112"/>
              <a:gd name="T78" fmla="*/ 0 w 304"/>
              <a:gd name="T79" fmla="*/ 62 h 112"/>
              <a:gd name="T80" fmla="*/ 0 w 304"/>
              <a:gd name="T81" fmla="*/ 56 h 112"/>
              <a:gd name="T82" fmla="*/ 0 w 304"/>
              <a:gd name="T83" fmla="*/ 5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4" h="112">
                <a:moveTo>
                  <a:pt x="0" y="56"/>
                </a:moveTo>
                <a:lnTo>
                  <a:pt x="0" y="56"/>
                </a:lnTo>
                <a:lnTo>
                  <a:pt x="0" y="50"/>
                </a:lnTo>
                <a:lnTo>
                  <a:pt x="3" y="44"/>
                </a:lnTo>
                <a:lnTo>
                  <a:pt x="12" y="34"/>
                </a:lnTo>
                <a:lnTo>
                  <a:pt x="26" y="24"/>
                </a:lnTo>
                <a:lnTo>
                  <a:pt x="44" y="16"/>
                </a:lnTo>
                <a:lnTo>
                  <a:pt x="67" y="8"/>
                </a:lnTo>
                <a:lnTo>
                  <a:pt x="92" y="4"/>
                </a:lnTo>
                <a:lnTo>
                  <a:pt x="120" y="0"/>
                </a:lnTo>
                <a:lnTo>
                  <a:pt x="152" y="0"/>
                </a:lnTo>
                <a:lnTo>
                  <a:pt x="152" y="0"/>
                </a:lnTo>
                <a:lnTo>
                  <a:pt x="182" y="0"/>
                </a:lnTo>
                <a:lnTo>
                  <a:pt x="209" y="4"/>
                </a:lnTo>
                <a:lnTo>
                  <a:pt x="237" y="8"/>
                </a:lnTo>
                <a:lnTo>
                  <a:pt x="258" y="16"/>
                </a:lnTo>
                <a:lnTo>
                  <a:pt x="278" y="24"/>
                </a:lnTo>
                <a:lnTo>
                  <a:pt x="292" y="34"/>
                </a:lnTo>
                <a:lnTo>
                  <a:pt x="299" y="44"/>
                </a:lnTo>
                <a:lnTo>
                  <a:pt x="301" y="50"/>
                </a:lnTo>
                <a:lnTo>
                  <a:pt x="304" y="56"/>
                </a:lnTo>
                <a:lnTo>
                  <a:pt x="304" y="56"/>
                </a:lnTo>
                <a:lnTo>
                  <a:pt x="301" y="62"/>
                </a:lnTo>
                <a:lnTo>
                  <a:pt x="299" y="68"/>
                </a:lnTo>
                <a:lnTo>
                  <a:pt x="292" y="78"/>
                </a:lnTo>
                <a:lnTo>
                  <a:pt x="278" y="88"/>
                </a:lnTo>
                <a:lnTo>
                  <a:pt x="258" y="96"/>
                </a:lnTo>
                <a:lnTo>
                  <a:pt x="237" y="102"/>
                </a:lnTo>
                <a:lnTo>
                  <a:pt x="209" y="108"/>
                </a:lnTo>
                <a:lnTo>
                  <a:pt x="182" y="112"/>
                </a:lnTo>
                <a:lnTo>
                  <a:pt x="152" y="112"/>
                </a:lnTo>
                <a:lnTo>
                  <a:pt x="152" y="112"/>
                </a:lnTo>
                <a:lnTo>
                  <a:pt x="120" y="112"/>
                </a:lnTo>
                <a:lnTo>
                  <a:pt x="92" y="108"/>
                </a:lnTo>
                <a:lnTo>
                  <a:pt x="67" y="102"/>
                </a:lnTo>
                <a:lnTo>
                  <a:pt x="44" y="96"/>
                </a:lnTo>
                <a:lnTo>
                  <a:pt x="26" y="88"/>
                </a:lnTo>
                <a:lnTo>
                  <a:pt x="12" y="78"/>
                </a:lnTo>
                <a:lnTo>
                  <a:pt x="3" y="68"/>
                </a:lnTo>
                <a:lnTo>
                  <a:pt x="0" y="62"/>
                </a:lnTo>
                <a:lnTo>
                  <a:pt x="0" y="56"/>
                </a:lnTo>
                <a:lnTo>
                  <a:pt x="0" y="56"/>
                </a:lnTo>
                <a:close/>
              </a:path>
            </a:pathLst>
          </a:custGeom>
          <a:noFill/>
          <a:ln w="38100">
            <a:solidFill>
              <a:srgbClr val="D4712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3" name="Content Placeholder 7"/>
          <p:cNvSpPr txBox="1">
            <a:spLocks/>
          </p:cNvSpPr>
          <p:nvPr/>
        </p:nvSpPr>
        <p:spPr>
          <a:xfrm>
            <a:off x="0" y="5715001"/>
            <a:ext cx="9144000" cy="9905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14300" indent="-114300"/>
            <a:r>
              <a:rPr lang="en-US" sz="2000" dirty="0"/>
              <a:t>As monopolists, set price to maximize total profit; each produces 35M albums at $14.</a:t>
            </a:r>
          </a:p>
          <a:p>
            <a:pPr marL="114300" indent="-114300"/>
            <a:r>
              <a:rPr lang="en-US" sz="2000" dirty="0"/>
              <a:t>As perfectly competitive firms, each sets P = 0; each produces 70M albums at $0.</a:t>
            </a:r>
          </a:p>
        </p:txBody>
      </p:sp>
      <p:sp>
        <p:nvSpPr>
          <p:cNvPr id="119" name="Rectangle 24"/>
          <p:cNvSpPr>
            <a:spLocks noChangeArrowheads="1"/>
          </p:cNvSpPr>
          <p:nvPr/>
        </p:nvSpPr>
        <p:spPr bwMode="auto">
          <a:xfrm>
            <a:off x="6029364" y="4848973"/>
            <a:ext cx="244960" cy="200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231F20"/>
                </a:solidFill>
                <a:effectLst/>
                <a:latin typeface="Univers LT Std 47 Cn Lt" charset="0"/>
                <a:cs typeface="Arial" pitchFamily="34" charset="0"/>
              </a:rPr>
              <a:t>MR</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0" name="Line 271"/>
          <p:cNvSpPr>
            <a:spLocks noChangeShapeType="1"/>
          </p:cNvSpPr>
          <p:nvPr/>
        </p:nvSpPr>
        <p:spPr bwMode="auto">
          <a:xfrm>
            <a:off x="4992175" y="4074044"/>
            <a:ext cx="974725" cy="989307"/>
          </a:xfrm>
          <a:prstGeom prst="line">
            <a:avLst/>
          </a:prstGeom>
          <a:noFill/>
          <a:ln w="38100">
            <a:solidFill>
              <a:srgbClr val="BFCF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1" name="Rectangle 24"/>
          <p:cNvSpPr>
            <a:spLocks noChangeArrowheads="1"/>
          </p:cNvSpPr>
          <p:nvPr/>
        </p:nvSpPr>
        <p:spPr bwMode="auto">
          <a:xfrm>
            <a:off x="7378013" y="4879255"/>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a:solidFill>
                  <a:srgbClr val="231F20"/>
                </a:solidFill>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2" name="Line 444"/>
          <p:cNvSpPr>
            <a:spLocks noChangeShapeType="1"/>
          </p:cNvSpPr>
          <p:nvPr/>
        </p:nvSpPr>
        <p:spPr bwMode="auto">
          <a:xfrm flipV="1">
            <a:off x="7293510" y="4768939"/>
            <a:ext cx="139807" cy="246549"/>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4" name="Freeform 442"/>
          <p:cNvSpPr>
            <a:spLocks/>
          </p:cNvSpPr>
          <p:nvPr/>
        </p:nvSpPr>
        <p:spPr bwMode="auto">
          <a:xfrm flipH="1">
            <a:off x="7286447" y="4935310"/>
            <a:ext cx="68102" cy="93226"/>
          </a:xfrm>
          <a:custGeom>
            <a:avLst/>
            <a:gdLst>
              <a:gd name="T0" fmla="*/ 44 w 44"/>
              <a:gd name="T1" fmla="*/ 42 h 42"/>
              <a:gd name="T2" fmla="*/ 30 w 44"/>
              <a:gd name="T3" fmla="*/ 0 h 42"/>
              <a:gd name="T4" fmla="*/ 30 w 44"/>
              <a:gd name="T5" fmla="*/ 0 h 42"/>
              <a:gd name="T6" fmla="*/ 30 w 44"/>
              <a:gd name="T7" fmla="*/ 2 h 42"/>
              <a:gd name="T8" fmla="*/ 25 w 44"/>
              <a:gd name="T9" fmla="*/ 8 h 42"/>
              <a:gd name="T10" fmla="*/ 15 w 44"/>
              <a:gd name="T11" fmla="*/ 14 h 42"/>
              <a:gd name="T12" fmla="*/ 8 w 44"/>
              <a:gd name="T13" fmla="*/ 16 h 42"/>
              <a:gd name="T14" fmla="*/ 0 w 44"/>
              <a:gd name="T15" fmla="*/ 18 h 42"/>
              <a:gd name="T16" fmla="*/ 44 w 44"/>
              <a:gd name="T1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2">
                <a:moveTo>
                  <a:pt x="44" y="42"/>
                </a:moveTo>
                <a:lnTo>
                  <a:pt x="30" y="0"/>
                </a:lnTo>
                <a:lnTo>
                  <a:pt x="30" y="0"/>
                </a:lnTo>
                <a:lnTo>
                  <a:pt x="30" y="2"/>
                </a:lnTo>
                <a:lnTo>
                  <a:pt x="25" y="8"/>
                </a:lnTo>
                <a:lnTo>
                  <a:pt x="15" y="14"/>
                </a:lnTo>
                <a:lnTo>
                  <a:pt x="8" y="16"/>
                </a:lnTo>
                <a:lnTo>
                  <a:pt x="0" y="18"/>
                </a:lnTo>
                <a:lnTo>
                  <a:pt x="44"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5" name="Line 444"/>
          <p:cNvSpPr>
            <a:spLocks noChangeShapeType="1"/>
          </p:cNvSpPr>
          <p:nvPr/>
        </p:nvSpPr>
        <p:spPr bwMode="auto">
          <a:xfrm flipV="1">
            <a:off x="5996297" y="3877225"/>
            <a:ext cx="139807" cy="246549"/>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6" name="Freeform 442"/>
          <p:cNvSpPr>
            <a:spLocks/>
          </p:cNvSpPr>
          <p:nvPr/>
        </p:nvSpPr>
        <p:spPr bwMode="auto">
          <a:xfrm flipH="1">
            <a:off x="5989234" y="4043596"/>
            <a:ext cx="68102" cy="93226"/>
          </a:xfrm>
          <a:custGeom>
            <a:avLst/>
            <a:gdLst>
              <a:gd name="T0" fmla="*/ 44 w 44"/>
              <a:gd name="T1" fmla="*/ 42 h 42"/>
              <a:gd name="T2" fmla="*/ 30 w 44"/>
              <a:gd name="T3" fmla="*/ 0 h 42"/>
              <a:gd name="T4" fmla="*/ 30 w 44"/>
              <a:gd name="T5" fmla="*/ 0 h 42"/>
              <a:gd name="T6" fmla="*/ 30 w 44"/>
              <a:gd name="T7" fmla="*/ 2 h 42"/>
              <a:gd name="T8" fmla="*/ 25 w 44"/>
              <a:gd name="T9" fmla="*/ 8 h 42"/>
              <a:gd name="T10" fmla="*/ 15 w 44"/>
              <a:gd name="T11" fmla="*/ 14 h 42"/>
              <a:gd name="T12" fmla="*/ 8 w 44"/>
              <a:gd name="T13" fmla="*/ 16 h 42"/>
              <a:gd name="T14" fmla="*/ 0 w 44"/>
              <a:gd name="T15" fmla="*/ 18 h 42"/>
              <a:gd name="T16" fmla="*/ 44 w 44"/>
              <a:gd name="T1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2">
                <a:moveTo>
                  <a:pt x="44" y="42"/>
                </a:moveTo>
                <a:lnTo>
                  <a:pt x="30" y="0"/>
                </a:lnTo>
                <a:lnTo>
                  <a:pt x="30" y="0"/>
                </a:lnTo>
                <a:lnTo>
                  <a:pt x="30" y="2"/>
                </a:lnTo>
                <a:lnTo>
                  <a:pt x="25" y="8"/>
                </a:lnTo>
                <a:lnTo>
                  <a:pt x="15" y="14"/>
                </a:lnTo>
                <a:lnTo>
                  <a:pt x="8" y="16"/>
                </a:lnTo>
                <a:lnTo>
                  <a:pt x="0" y="18"/>
                </a:lnTo>
                <a:lnTo>
                  <a:pt x="44"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Tree>
    <p:extLst>
      <p:ext uri="{BB962C8B-B14F-4D97-AF65-F5344CB8AC3E}">
        <p14:creationId xmlns:p14="http://schemas.microsoft.com/office/powerpoint/2010/main" val="387177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4"/>
                                        </p:tgtEl>
                                        <p:attrNameLst>
                                          <p:attrName>style.visibility</p:attrName>
                                        </p:attrNameLst>
                                      </p:cBhvr>
                                      <p:to>
                                        <p:strVal val="visible"/>
                                      </p:to>
                                    </p:set>
                                  </p:childTnLst>
                                  <p:subTnLst>
                                    <p:set>
                                      <p:cBhvr override="childStyle">
                                        <p:cTn dur="1" fill="hold" display="0" masterRel="nextClick" afterEffect="1"/>
                                        <p:tgtEl>
                                          <p:spTgt spid="114"/>
                                        </p:tgtEl>
                                        <p:attrNameLst>
                                          <p:attrName>style.visibility</p:attrName>
                                        </p:attrNameLst>
                                      </p:cBhvr>
                                      <p:to>
                                        <p:strVal val="hidden"/>
                                      </p:to>
                                    </p:set>
                                  </p:subTnLst>
                                </p:cTn>
                              </p:par>
                              <p:par>
                                <p:cTn id="9" presetID="1" presetClass="entr" presetSubtype="0" fill="hold" grpId="0" nodeType="withEffect">
                                  <p:stCondLst>
                                    <p:cond delay="0"/>
                                  </p:stCondLst>
                                  <p:childTnLst>
                                    <p:set>
                                      <p:cBhvr>
                                        <p:cTn id="10" dur="1" fill="hold">
                                          <p:stCondLst>
                                            <p:cond delay="0"/>
                                          </p:stCondLst>
                                        </p:cTn>
                                        <p:tgtEl>
                                          <p:spTgt spid="115"/>
                                        </p:tgtEl>
                                        <p:attrNameLst>
                                          <p:attrName>style.visibility</p:attrName>
                                        </p:attrNameLst>
                                      </p:cBhvr>
                                      <p:to>
                                        <p:strVal val="visible"/>
                                      </p:to>
                                    </p:set>
                                  </p:childTnLst>
                                  <p:subTnLst>
                                    <p:set>
                                      <p:cBhvr override="childStyle">
                                        <p:cTn dur="1" fill="hold" display="0" masterRel="nextClick" afterEffect="1"/>
                                        <p:tgtEl>
                                          <p:spTgt spid="115"/>
                                        </p:tgtEl>
                                        <p:attrNameLst>
                                          <p:attrName>style.visibility</p:attrName>
                                        </p:attrNameLst>
                                      </p:cBhvr>
                                      <p:to>
                                        <p:strVal val="hidden"/>
                                      </p:to>
                                    </p:set>
                                  </p:sub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par>
                                <p:cTn id="13" presetID="1" presetClass="entr" presetSubtype="0"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childTnLst>
                                  <p:subTnLst>
                                    <p:set>
                                      <p:cBhvr override="childStyle">
                                        <p:cTn dur="1" fill="hold" display="0" masterRel="nextClick" afterEffect="1"/>
                                        <p:tgtEl>
                                          <p:spTgt spid="44"/>
                                        </p:tgtEl>
                                        <p:attrNameLst>
                                          <p:attrName>style.visibility</p:attrName>
                                        </p:attrNameLst>
                                      </p:cBhvr>
                                      <p:to>
                                        <p:strVal val="hidden"/>
                                      </p:to>
                                    </p:set>
                                  </p:subTnLst>
                                </p:cTn>
                              </p:par>
                              <p:par>
                                <p:cTn id="15" presetID="1"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childTnLst>
                                  <p:subTnLst>
                                    <p:set>
                                      <p:cBhvr override="childStyle">
                                        <p:cTn dur="1" fill="hold" display="0" masterRel="nextClick" afterEffect="1"/>
                                        <p:tgtEl>
                                          <p:spTgt spid="43"/>
                                        </p:tgtEl>
                                        <p:attrNameLst>
                                          <p:attrName>style.visibility</p:attrName>
                                        </p:attrNameLst>
                                      </p:cBhvr>
                                      <p:to>
                                        <p:strVal val="hidden"/>
                                      </p:to>
                                    </p:set>
                                  </p:subTnLst>
                                </p:cTn>
                              </p:par>
                              <p:par>
                                <p:cTn id="17" presetID="1" presetClass="entr" presetSubtype="0"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7"/>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8"/>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39"/>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40"/>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26"/>
                                        </p:tgtEl>
                                        <p:attrNameLst>
                                          <p:attrName>style.visibility</p:attrName>
                                        </p:attrNameLst>
                                      </p:cBhvr>
                                      <p:to>
                                        <p:strVal val="visible"/>
                                      </p:to>
                                    </p:set>
                                  </p:childTnLst>
                                  <p:subTnLst>
                                    <p:set>
                                      <p:cBhvr override="childStyle">
                                        <p:cTn dur="1" fill="hold" display="0" masterRel="nextClick" afterEffect="1"/>
                                        <p:tgtEl>
                                          <p:spTgt spid="126"/>
                                        </p:tgtEl>
                                        <p:attrNameLst>
                                          <p:attrName>style.visibility</p:attrName>
                                        </p:attrNameLst>
                                      </p:cBhvr>
                                      <p:to>
                                        <p:strVal val="hidden"/>
                                      </p:to>
                                    </p:set>
                                  </p:subTnLst>
                                </p:cTn>
                              </p:par>
                              <p:par>
                                <p:cTn id="69" presetID="1" presetClass="entr" presetSubtype="0"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25"/>
                                        </p:tgtEl>
                                        <p:attrNameLst>
                                          <p:attrName>style.visibility</p:attrName>
                                        </p:attrNameLst>
                                      </p:cBhvr>
                                      <p:to>
                                        <p:strVal val="visible"/>
                                      </p:to>
                                    </p:set>
                                  </p:childTnLst>
                                  <p:subTnLst>
                                    <p:set>
                                      <p:cBhvr override="childStyle">
                                        <p:cTn dur="1" fill="hold" display="0" masterRel="nextClick" afterEffect="1"/>
                                        <p:tgtEl>
                                          <p:spTgt spid="125"/>
                                        </p:tgtEl>
                                        <p:attrNameLst>
                                          <p:attrName>style.visibility</p:attrName>
                                        </p:attrNameLst>
                                      </p:cBhvr>
                                      <p:to>
                                        <p:strVal val="hidden"/>
                                      </p:to>
                                    </p:set>
                                  </p:subTnLst>
                                </p:cTn>
                              </p:par>
                              <p:par>
                                <p:cTn id="73" presetID="1" presetClass="entr" presetSubtype="0" fill="hold" grpId="0" nodeType="withEffect">
                                  <p:stCondLst>
                                    <p:cond delay="0"/>
                                  </p:stCondLst>
                                  <p:childTnLst>
                                    <p:set>
                                      <p:cBhvr>
                                        <p:cTn id="74" dur="1" fill="hold">
                                          <p:stCondLst>
                                            <p:cond delay="0"/>
                                          </p:stCondLst>
                                        </p:cTn>
                                        <p:tgtEl>
                                          <p:spTgt spid="41"/>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23">
                                            <p:txEl>
                                              <p:pRg st="1" end="1"/>
                                            </p:txEl>
                                          </p:spTgt>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16"/>
                                        </p:tgtEl>
                                        <p:attrNameLst>
                                          <p:attrName>style.visibility</p:attrName>
                                        </p:attrNameLst>
                                      </p:cBhvr>
                                      <p:to>
                                        <p:strVal val="visible"/>
                                      </p:to>
                                    </p:set>
                                  </p:childTnLst>
                                  <p:subTnLst>
                                    <p:set>
                                      <p:cBhvr override="childStyle">
                                        <p:cTn dur="1" fill="hold" display="0" masterRel="nextClick" afterEffect="1"/>
                                        <p:tgtEl>
                                          <p:spTgt spid="116"/>
                                        </p:tgtEl>
                                        <p:attrNameLst>
                                          <p:attrName>style.visibility</p:attrName>
                                        </p:attrNameLst>
                                      </p:cBhvr>
                                      <p:to>
                                        <p:strVal val="hidden"/>
                                      </p:to>
                                    </p:set>
                                  </p:subTnLst>
                                </p:cTn>
                              </p:par>
                              <p:par>
                                <p:cTn id="81" presetID="1" presetClass="entr" presetSubtype="0" fill="hold" grpId="0" nodeType="withEffect">
                                  <p:stCondLst>
                                    <p:cond delay="0"/>
                                  </p:stCondLst>
                                  <p:childTnLst>
                                    <p:set>
                                      <p:cBhvr>
                                        <p:cTn id="82" dur="1" fill="hold">
                                          <p:stCondLst>
                                            <p:cond delay="0"/>
                                          </p:stCondLst>
                                        </p:cTn>
                                        <p:tgtEl>
                                          <p:spTgt spid="117"/>
                                        </p:tgtEl>
                                        <p:attrNameLst>
                                          <p:attrName>style.visibility</p:attrName>
                                        </p:attrNameLst>
                                      </p:cBhvr>
                                      <p:to>
                                        <p:strVal val="visible"/>
                                      </p:to>
                                    </p:set>
                                  </p:childTnLst>
                                  <p:subTnLst>
                                    <p:set>
                                      <p:cBhvr override="childStyle">
                                        <p:cTn dur="1" fill="hold" display="0" masterRel="nextClick" afterEffect="1"/>
                                        <p:tgtEl>
                                          <p:spTgt spid="117"/>
                                        </p:tgtEl>
                                        <p:attrNameLst>
                                          <p:attrName>style.visibility</p:attrName>
                                        </p:attrNameLst>
                                      </p:cBhvr>
                                      <p:to>
                                        <p:strVal val="hidden"/>
                                      </p:to>
                                    </p:set>
                                  </p:subTnLst>
                                </p:cTn>
                              </p:par>
                              <p:par>
                                <p:cTn id="83" presetID="1" presetClass="entr" presetSubtype="0" fill="hold" grpId="0" nodeType="withEffect">
                                  <p:stCondLst>
                                    <p:cond delay="0"/>
                                  </p:stCondLst>
                                  <p:childTnLst>
                                    <p:set>
                                      <p:cBhvr>
                                        <p:cTn id="84" dur="1" fill="hold">
                                          <p:stCondLst>
                                            <p:cond delay="0"/>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par>
                                <p:cTn id="85" presetID="1" presetClass="entr" presetSubtype="0" fill="hold" grpId="0" nodeType="withEffect">
                                  <p:stCondLst>
                                    <p:cond delay="0"/>
                                  </p:stCondLst>
                                  <p:childTnLst>
                                    <p:set>
                                      <p:cBhvr>
                                        <p:cTn id="86"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par>
                                <p:cTn id="87" presetID="1" presetClass="entr" presetSubtype="0" fill="hold" grpId="0" nodeType="withEffect">
                                  <p:stCondLst>
                                    <p:cond delay="0"/>
                                  </p:stCondLst>
                                  <p:childTnLst>
                                    <p:set>
                                      <p:cBhvr>
                                        <p:cTn id="88" dur="1" fill="hold">
                                          <p:stCondLst>
                                            <p:cond delay="0"/>
                                          </p:stCondLst>
                                        </p:cTn>
                                        <p:tgtEl>
                                          <p:spTgt spid="12"/>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47"/>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46"/>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45"/>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124"/>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1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animBg="1"/>
      <p:bldP spid="15" grpId="0"/>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p:bldP spid="44" grpId="0"/>
      <p:bldP spid="114" grpId="0" animBg="1"/>
      <p:bldP spid="115" grpId="0" animBg="1"/>
      <p:bldP spid="12" grpId="0" animBg="1"/>
      <p:bldP spid="6" grpId="0"/>
      <p:bldP spid="7" grpId="0"/>
      <p:bldP spid="45" grpId="0"/>
      <p:bldP spid="46" grpId="0"/>
      <p:bldP spid="47" grpId="0"/>
      <p:bldP spid="116" grpId="0" animBg="1"/>
      <p:bldP spid="117" grpId="0" animBg="1"/>
      <p:bldP spid="123" grpId="0" uiExpand="1" build="p"/>
      <p:bldP spid="122" grpId="0" animBg="1"/>
      <p:bldP spid="124" grpId="0" animBg="1"/>
      <p:bldP spid="125" grpId="0" animBg="1"/>
      <p:bldP spid="12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Oligopolies in competition III</a:t>
            </a:r>
          </a:p>
        </p:txBody>
      </p:sp>
      <p:sp>
        <p:nvSpPr>
          <p:cNvPr id="3" name="Content Placeholder 2"/>
          <p:cNvSpPr>
            <a:spLocks noGrp="1"/>
          </p:cNvSpPr>
          <p:nvPr>
            <p:ph idx="1"/>
          </p:nvPr>
        </p:nvSpPr>
        <p:spPr/>
        <p:txBody>
          <a:bodyPr>
            <a:normAutofit fontScale="85000" lnSpcReduction="10000"/>
          </a:bodyPr>
          <a:lstStyle/>
          <a:p>
            <a:r>
              <a:rPr lang="en-US" dirty="0"/>
              <a:t>Acting as joint monopolists, profits per firm are:</a:t>
            </a:r>
          </a:p>
          <a:p>
            <a:pPr marL="0" indent="0" algn="ctr">
              <a:buNone/>
            </a:pPr>
            <a:endParaRPr lang="en-US" sz="1600" dirty="0"/>
          </a:p>
          <a:p>
            <a:pPr marL="0" indent="0" algn="ctr">
              <a:buNone/>
            </a:pPr>
            <a:r>
              <a:rPr lang="en-US" dirty="0"/>
              <a:t>(35M × $14) - $100M = $390M.</a:t>
            </a:r>
          </a:p>
          <a:p>
            <a:pPr marL="0" indent="0" algn="ctr">
              <a:buNone/>
            </a:pPr>
            <a:endParaRPr lang="en-US" sz="1600" dirty="0"/>
          </a:p>
          <a:p>
            <a:r>
              <a:rPr lang="en-US" dirty="0"/>
              <a:t>Suppose Warner decides to produce another 5M albums without letting Universal know.</a:t>
            </a:r>
          </a:p>
          <a:p>
            <a:r>
              <a:rPr lang="en-US" dirty="0"/>
              <a:t>Profits are no longer equal between two firms.</a:t>
            </a:r>
          </a:p>
          <a:p>
            <a:r>
              <a:rPr lang="en-US" dirty="0"/>
              <a:t>The larger quantity l</a:t>
            </a:r>
            <a:r>
              <a:rPr lang="en-US" dirty="0">
                <a:sym typeface="Wingdings" pitchFamily="2" charset="2"/>
              </a:rPr>
              <a:t>owers the market price to $13:</a:t>
            </a:r>
          </a:p>
          <a:p>
            <a:pPr marL="0" indent="0">
              <a:buNone/>
            </a:pPr>
            <a:r>
              <a:rPr lang="en-US" dirty="0"/>
              <a:t>	</a:t>
            </a:r>
            <a:r>
              <a:rPr lang="en-US" u="sng" dirty="0"/>
              <a:t>Warner profits</a:t>
            </a:r>
            <a:r>
              <a:rPr lang="en-US" dirty="0"/>
              <a:t>: (40M × $13) - $100M = $420M.</a:t>
            </a:r>
          </a:p>
          <a:p>
            <a:pPr marL="0" indent="0">
              <a:buNone/>
            </a:pPr>
            <a:r>
              <a:rPr lang="en-US" dirty="0"/>
              <a:t>	</a:t>
            </a:r>
            <a:r>
              <a:rPr lang="en-US" u="sng" dirty="0"/>
              <a:t>Universal profits</a:t>
            </a:r>
            <a:r>
              <a:rPr lang="en-US" dirty="0"/>
              <a:t>: (35M × $13) - $100M = $355M.</a:t>
            </a:r>
          </a:p>
        </p:txBody>
      </p:sp>
    </p:spTree>
    <p:extLst>
      <p:ext uri="{BB962C8B-B14F-4D97-AF65-F5344CB8AC3E}">
        <p14:creationId xmlns:p14="http://schemas.microsoft.com/office/powerpoint/2010/main" val="1183157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Oligopolies in competition IV</a:t>
            </a:r>
          </a:p>
        </p:txBody>
      </p:sp>
      <p:sp>
        <p:nvSpPr>
          <p:cNvPr id="3" name="Content Placeholder 2"/>
          <p:cNvSpPr>
            <a:spLocks noGrp="1"/>
          </p:cNvSpPr>
          <p:nvPr>
            <p:ph idx="1"/>
          </p:nvPr>
        </p:nvSpPr>
        <p:spPr/>
        <p:txBody>
          <a:bodyPr>
            <a:normAutofit/>
          </a:bodyPr>
          <a:lstStyle/>
          <a:p>
            <a:r>
              <a:rPr lang="en-US" dirty="0"/>
              <a:t>If Universal now produces another 5M albums, market price is lowered to $12, and profits per firm are:</a:t>
            </a:r>
          </a:p>
          <a:p>
            <a:pPr marL="0" indent="0" algn="ctr">
              <a:buNone/>
            </a:pPr>
            <a:r>
              <a:rPr lang="en-US" dirty="0"/>
              <a:t>(40M × $12 ) - 100M = $380M</a:t>
            </a:r>
          </a:p>
          <a:p>
            <a:r>
              <a:rPr lang="en-US" dirty="0"/>
              <a:t>If Warner and Universal both increased quantity again by 5M, profits are:</a:t>
            </a:r>
          </a:p>
          <a:p>
            <a:pPr marL="0" indent="0" algn="ctr">
              <a:buNone/>
            </a:pPr>
            <a:r>
              <a:rPr lang="en-US" dirty="0"/>
              <a:t>(45M × $ 10) - 100M = $350M.</a:t>
            </a:r>
          </a:p>
        </p:txBody>
      </p:sp>
    </p:spTree>
    <p:extLst>
      <p:ext uri="{BB962C8B-B14F-4D97-AF65-F5344CB8AC3E}">
        <p14:creationId xmlns:p14="http://schemas.microsoft.com/office/powerpoint/2010/main" val="328923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Oligopolies in competition V</a:t>
            </a:r>
          </a:p>
        </p:txBody>
      </p:sp>
      <p:sp>
        <p:nvSpPr>
          <p:cNvPr id="3" name="Content Placeholder 2"/>
          <p:cNvSpPr>
            <a:spLocks noGrp="1"/>
          </p:cNvSpPr>
          <p:nvPr>
            <p:ph idx="1"/>
          </p:nvPr>
        </p:nvSpPr>
        <p:spPr/>
        <p:txBody>
          <a:bodyPr>
            <a:normAutofit fontScale="92500" lnSpcReduction="20000"/>
          </a:bodyPr>
          <a:lstStyle/>
          <a:p>
            <a:r>
              <a:rPr lang="en-US" dirty="0"/>
              <a:t>Each firm has an incentive to gain higher profits by increasing quantity, but this comes at a cost of a lower market price.</a:t>
            </a:r>
          </a:p>
          <a:p>
            <a:pPr lvl="1">
              <a:buClr>
                <a:schemeClr val="tx1"/>
              </a:buClr>
            </a:pPr>
            <a:r>
              <a:rPr lang="en-US" i="1" dirty="0">
                <a:solidFill>
                  <a:srgbClr val="C00000"/>
                </a:solidFill>
              </a:rPr>
              <a:t>Quantity effect</a:t>
            </a:r>
            <a:r>
              <a:rPr lang="en-US" dirty="0"/>
              <a:t>:</a:t>
            </a:r>
            <a:r>
              <a:rPr lang="en-US" b="1" dirty="0"/>
              <a:t> </a:t>
            </a:r>
            <a:r>
              <a:rPr lang="en-US" dirty="0"/>
              <a:t>Increase in total revenue from additional sales.</a:t>
            </a:r>
          </a:p>
          <a:p>
            <a:pPr lvl="1">
              <a:buClr>
                <a:schemeClr val="tx1"/>
              </a:buClr>
            </a:pPr>
            <a:r>
              <a:rPr lang="en-US" i="1" dirty="0">
                <a:solidFill>
                  <a:srgbClr val="C00000"/>
                </a:solidFill>
              </a:rPr>
              <a:t>Price effect</a:t>
            </a:r>
            <a:r>
              <a:rPr lang="en-US" i="1" dirty="0"/>
              <a:t>:</a:t>
            </a:r>
            <a:r>
              <a:rPr lang="en-US" b="1" i="1" dirty="0"/>
              <a:t> </a:t>
            </a:r>
            <a:r>
              <a:rPr lang="en-US" dirty="0"/>
              <a:t>Decrease in total revenue from price being pushed down from additional sales.</a:t>
            </a:r>
          </a:p>
          <a:p>
            <a:r>
              <a:rPr lang="en-US" dirty="0"/>
              <a:t>If the quantity effect is greater than the price effect, firms increase their quantity sold.</a:t>
            </a:r>
          </a:p>
          <a:p>
            <a:pPr lvl="1"/>
            <a:r>
              <a:rPr lang="en-US" dirty="0"/>
              <a:t>They will continue to increase output until the quantity effect equals the price effect.</a:t>
            </a:r>
          </a:p>
          <a:p>
            <a:r>
              <a:rPr lang="en-US" dirty="0"/>
              <a:t>Price effect is smaller when there are more firms.</a:t>
            </a:r>
          </a:p>
        </p:txBody>
      </p:sp>
    </p:spTree>
    <p:extLst>
      <p:ext uri="{BB962C8B-B14F-4D97-AF65-F5344CB8AC3E}">
        <p14:creationId xmlns:p14="http://schemas.microsoft.com/office/powerpoint/2010/main" val="554389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Oligopolies in competition VI</a:t>
            </a:r>
          </a:p>
        </p:txBody>
      </p:sp>
      <p:sp>
        <p:nvSpPr>
          <p:cNvPr id="3" name="Content Placeholder 2"/>
          <p:cNvSpPr>
            <a:spLocks noGrp="1"/>
          </p:cNvSpPr>
          <p:nvPr>
            <p:ph idx="1"/>
          </p:nvPr>
        </p:nvSpPr>
        <p:spPr/>
        <p:txBody>
          <a:bodyPr>
            <a:normAutofit fontScale="85000" lnSpcReduction="20000"/>
          </a:bodyPr>
          <a:lstStyle/>
          <a:p>
            <a:r>
              <a:rPr lang="en-US" dirty="0"/>
              <a:t>Suppose instead of two firms, there are three firms.</a:t>
            </a:r>
          </a:p>
          <a:p>
            <a:r>
              <a:rPr lang="en-US" dirty="0"/>
              <a:t>Acting as monopolists, they could sell at the monopoly price of $14 and divide 70 million albums equally.</a:t>
            </a:r>
          </a:p>
          <a:p>
            <a:r>
              <a:rPr lang="en-US" dirty="0"/>
              <a:t>Profits per firm are:</a:t>
            </a:r>
          </a:p>
          <a:p>
            <a:pPr marL="0" indent="0" algn="ctr">
              <a:buNone/>
            </a:pPr>
            <a:r>
              <a:rPr lang="en-US" dirty="0"/>
              <a:t>(23.3M × $14) - $100M = $226M.</a:t>
            </a:r>
          </a:p>
          <a:p>
            <a:r>
              <a:rPr lang="en-US" dirty="0"/>
              <a:t>If a record company produced an additional 5M albums, total production will be 75M albums and market price falls from $14 to $13.</a:t>
            </a:r>
          </a:p>
          <a:p>
            <a:pPr lvl="1">
              <a:buClr>
                <a:schemeClr val="tx1"/>
              </a:buClr>
            </a:pPr>
            <a:r>
              <a:rPr lang="en-US" i="1" dirty="0">
                <a:solidFill>
                  <a:srgbClr val="9D0505"/>
                </a:solidFill>
              </a:rPr>
              <a:t>Quantity effect</a:t>
            </a:r>
            <a:r>
              <a:rPr lang="en-US" dirty="0">
                <a:solidFill>
                  <a:srgbClr val="9D0505"/>
                </a:solidFill>
              </a:rPr>
              <a:t> </a:t>
            </a:r>
            <a:r>
              <a:rPr lang="en-US" dirty="0"/>
              <a:t>is (28.3 – 23.3)/23.3 = 21.5%.</a:t>
            </a:r>
          </a:p>
          <a:p>
            <a:pPr lvl="1">
              <a:buClr>
                <a:schemeClr val="tx1"/>
              </a:buClr>
            </a:pPr>
            <a:r>
              <a:rPr lang="en-US" i="1" dirty="0">
                <a:solidFill>
                  <a:srgbClr val="9D0505"/>
                </a:solidFill>
              </a:rPr>
              <a:t>Price effect</a:t>
            </a:r>
            <a:r>
              <a:rPr lang="en-US" dirty="0"/>
              <a:t> on profits is (13-14)/14 = -7%.</a:t>
            </a:r>
          </a:p>
          <a:p>
            <a:pPr>
              <a:buClr>
                <a:schemeClr val="tx1"/>
              </a:buClr>
            </a:pPr>
            <a:r>
              <a:rPr lang="en-US" dirty="0"/>
              <a:t>In the three-firm market, the equilibrium quantity for each firm is 35M albums, total market equilibrium quantity is 105M albums, and market price is $7.</a:t>
            </a:r>
          </a:p>
          <a:p>
            <a:pPr lvl="1"/>
            <a:endParaRPr lang="en-US" dirty="0"/>
          </a:p>
          <a:p>
            <a:pPr lvl="1"/>
            <a:endParaRPr lang="en-US" dirty="0"/>
          </a:p>
        </p:txBody>
      </p:sp>
    </p:spTree>
    <p:extLst>
      <p:ext uri="{BB962C8B-B14F-4D97-AF65-F5344CB8AC3E}">
        <p14:creationId xmlns:p14="http://schemas.microsoft.com/office/powerpoint/2010/main" val="99904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Oligopolies in competition VII</a:t>
            </a:r>
          </a:p>
        </p:txBody>
      </p:sp>
      <p:sp>
        <p:nvSpPr>
          <p:cNvPr id="3" name="Content Placeholder 2"/>
          <p:cNvSpPr>
            <a:spLocks noGrp="1"/>
          </p:cNvSpPr>
          <p:nvPr>
            <p:ph idx="1"/>
          </p:nvPr>
        </p:nvSpPr>
        <p:spPr>
          <a:xfrm>
            <a:off x="457200" y="1219199"/>
            <a:ext cx="8229600" cy="1245171"/>
          </a:xfrm>
        </p:spPr>
        <p:txBody>
          <a:bodyPr>
            <a:noAutofit/>
          </a:bodyPr>
          <a:lstStyle/>
          <a:p>
            <a:pPr marL="0" indent="0">
              <a:buNone/>
            </a:pPr>
            <a:r>
              <a:rPr lang="en-US" sz="2800" dirty="0"/>
              <a:t>As the number of firms grows, </a:t>
            </a:r>
            <a:r>
              <a:rPr lang="en-US" sz="2800" i="1" dirty="0">
                <a:solidFill>
                  <a:srgbClr val="9D0505"/>
                </a:solidFill>
              </a:rPr>
              <a:t>oligopoly market </a:t>
            </a:r>
            <a:r>
              <a:rPr lang="en-US" sz="2800" dirty="0"/>
              <a:t>becomes more competitive with higher quantity and lower price. </a:t>
            </a:r>
          </a:p>
        </p:txBody>
      </p:sp>
      <p:sp>
        <p:nvSpPr>
          <p:cNvPr id="4" name="Line 5"/>
          <p:cNvSpPr>
            <a:spLocks noChangeShapeType="1"/>
          </p:cNvSpPr>
          <p:nvPr/>
        </p:nvSpPr>
        <p:spPr bwMode="auto">
          <a:xfrm>
            <a:off x="2584597" y="3729802"/>
            <a:ext cx="3079281" cy="1958580"/>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8" name="Rectangle 162"/>
          <p:cNvSpPr>
            <a:spLocks noChangeArrowheads="1"/>
          </p:cNvSpPr>
          <p:nvPr/>
        </p:nvSpPr>
        <p:spPr bwMode="auto">
          <a:xfrm>
            <a:off x="3505140" y="2590800"/>
            <a:ext cx="14122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Univers LT Std 47 Cn Lt" charset="0"/>
                <a:cs typeface="Arial" pitchFamily="34" charset="0"/>
              </a:rPr>
              <a:t>Demand curve</a:t>
            </a:r>
            <a:endParaRPr kumimoji="0" lang="en-US" sz="1600" b="0" i="0" u="none" strike="noStrike" cap="none" normalizeH="0" baseline="0" dirty="0">
              <a:ln>
                <a:noFill/>
              </a:ln>
              <a:solidFill>
                <a:schemeClr val="tx1"/>
              </a:solidFill>
              <a:effectLst/>
              <a:latin typeface="Arial" pitchFamily="34" charset="0"/>
              <a:cs typeface="Arial" pitchFamily="34" charset="0"/>
            </a:endParaRPr>
          </a:p>
        </p:txBody>
      </p:sp>
      <p:sp>
        <p:nvSpPr>
          <p:cNvPr id="9" name="Line 163"/>
          <p:cNvSpPr>
            <a:spLocks noChangeShapeType="1"/>
          </p:cNvSpPr>
          <p:nvPr/>
        </p:nvSpPr>
        <p:spPr bwMode="auto">
          <a:xfrm flipV="1">
            <a:off x="2074625" y="3196709"/>
            <a:ext cx="0" cy="245032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10" name="Line 164"/>
          <p:cNvSpPr>
            <a:spLocks noChangeShapeType="1"/>
          </p:cNvSpPr>
          <p:nvPr/>
        </p:nvSpPr>
        <p:spPr bwMode="auto">
          <a:xfrm>
            <a:off x="2074625" y="5688382"/>
            <a:ext cx="436069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14" name="Rectangle 169"/>
          <p:cNvSpPr>
            <a:spLocks noChangeArrowheads="1"/>
          </p:cNvSpPr>
          <p:nvPr/>
        </p:nvSpPr>
        <p:spPr bwMode="auto">
          <a:xfrm>
            <a:off x="1940650" y="5672253"/>
            <a:ext cx="11381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0</a:t>
            </a:r>
            <a:endParaRPr kumimoji="0" lang="en-US" sz="1600" b="0" i="0" u="none" strike="noStrike" cap="none" normalizeH="0" baseline="0" dirty="0">
              <a:ln>
                <a:noFill/>
              </a:ln>
              <a:solidFill>
                <a:schemeClr val="tx1"/>
              </a:solidFill>
              <a:effectLst/>
              <a:latin typeface="Arial" pitchFamily="34" charset="0"/>
              <a:cs typeface="Arial" pitchFamily="34" charset="0"/>
            </a:endParaRPr>
          </a:p>
        </p:txBody>
      </p:sp>
      <p:sp>
        <p:nvSpPr>
          <p:cNvPr id="16" name="Rectangle 172"/>
          <p:cNvSpPr>
            <a:spLocks noChangeArrowheads="1"/>
          </p:cNvSpPr>
          <p:nvPr/>
        </p:nvSpPr>
        <p:spPr bwMode="auto">
          <a:xfrm>
            <a:off x="1869341" y="3011096"/>
            <a:ext cx="81111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Univers LT Std 47 Cn Lt" charset="0"/>
                <a:cs typeface="Arial" pitchFamily="34" charset="0"/>
              </a:rPr>
              <a:t>Price ($)</a:t>
            </a:r>
            <a:endParaRPr kumimoji="0" lang="en-US" sz="1600" b="0" i="0" u="none" strike="noStrike" cap="none" normalizeH="0" baseline="0" dirty="0">
              <a:ln>
                <a:noFill/>
              </a:ln>
              <a:solidFill>
                <a:schemeClr val="tx1"/>
              </a:solidFill>
              <a:effectLst/>
              <a:latin typeface="Arial" pitchFamily="34" charset="0"/>
              <a:cs typeface="Arial" pitchFamily="34" charset="0"/>
            </a:endParaRPr>
          </a:p>
        </p:txBody>
      </p:sp>
      <p:sp>
        <p:nvSpPr>
          <p:cNvPr id="17" name="Rectangle 177"/>
          <p:cNvSpPr>
            <a:spLocks noChangeArrowheads="1"/>
          </p:cNvSpPr>
          <p:nvPr/>
        </p:nvSpPr>
        <p:spPr bwMode="auto">
          <a:xfrm>
            <a:off x="3150753" y="6003945"/>
            <a:ext cx="179376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Univers LT Std 47 Cn Lt" charset="0"/>
                <a:cs typeface="Arial" pitchFamily="34" charset="0"/>
              </a:rPr>
              <a:t>Millions of albums</a:t>
            </a:r>
            <a:endParaRPr kumimoji="0" lang="en-US" sz="1600" b="0" i="0" u="none" strike="noStrike" cap="none" normalizeH="0" baseline="0" dirty="0">
              <a:ln>
                <a:noFill/>
              </a:ln>
              <a:solidFill>
                <a:schemeClr val="tx1"/>
              </a:solidFill>
              <a:effectLst/>
              <a:latin typeface="Arial" pitchFamily="34" charset="0"/>
              <a:cs typeface="Arial" pitchFamily="34" charset="0"/>
            </a:endParaRPr>
          </a:p>
        </p:txBody>
      </p:sp>
      <p:sp>
        <p:nvSpPr>
          <p:cNvPr id="48" name="Rectangle 236"/>
          <p:cNvSpPr>
            <a:spLocks noChangeArrowheads="1"/>
          </p:cNvSpPr>
          <p:nvPr/>
        </p:nvSpPr>
        <p:spPr bwMode="auto">
          <a:xfrm>
            <a:off x="5555833" y="5713600"/>
            <a:ext cx="34144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140</a:t>
            </a:r>
            <a:endParaRPr kumimoji="0" lang="en-US" sz="1600" b="0" i="0" u="none" strike="noStrike" cap="none" normalizeH="0" baseline="0" dirty="0">
              <a:ln>
                <a:noFill/>
              </a:ln>
              <a:solidFill>
                <a:schemeClr val="tx1"/>
              </a:solidFill>
              <a:effectLst/>
              <a:latin typeface="Arial" pitchFamily="34" charset="0"/>
              <a:cs typeface="Arial" pitchFamily="34" charset="0"/>
            </a:endParaRPr>
          </a:p>
        </p:txBody>
      </p:sp>
      <p:sp>
        <p:nvSpPr>
          <p:cNvPr id="11" name="Freeform 165"/>
          <p:cNvSpPr>
            <a:spLocks/>
          </p:cNvSpPr>
          <p:nvPr/>
        </p:nvSpPr>
        <p:spPr bwMode="auto">
          <a:xfrm>
            <a:off x="3830738" y="4495083"/>
            <a:ext cx="79954" cy="67247"/>
          </a:xfrm>
          <a:custGeom>
            <a:avLst/>
            <a:gdLst>
              <a:gd name="T0" fmla="*/ 37 w 37"/>
              <a:gd name="T1" fmla="*/ 16 h 32"/>
              <a:gd name="T2" fmla="*/ 37 w 37"/>
              <a:gd name="T3" fmla="*/ 16 h 32"/>
              <a:gd name="T4" fmla="*/ 35 w 37"/>
              <a:gd name="T5" fmla="*/ 22 h 32"/>
              <a:gd name="T6" fmla="*/ 30 w 37"/>
              <a:gd name="T7" fmla="*/ 28 h 32"/>
              <a:gd name="T8" fmla="*/ 26 w 37"/>
              <a:gd name="T9" fmla="*/ 30 h 32"/>
              <a:gd name="T10" fmla="*/ 19 w 37"/>
              <a:gd name="T11" fmla="*/ 32 h 32"/>
              <a:gd name="T12" fmla="*/ 19 w 37"/>
              <a:gd name="T13" fmla="*/ 32 h 32"/>
              <a:gd name="T14" fmla="*/ 10 w 37"/>
              <a:gd name="T15" fmla="*/ 30 h 32"/>
              <a:gd name="T16" fmla="*/ 5 w 37"/>
              <a:gd name="T17" fmla="*/ 28 h 32"/>
              <a:gd name="T18" fmla="*/ 0 w 37"/>
              <a:gd name="T19" fmla="*/ 22 h 32"/>
              <a:gd name="T20" fmla="*/ 0 w 37"/>
              <a:gd name="T21" fmla="*/ 16 h 32"/>
              <a:gd name="T22" fmla="*/ 0 w 37"/>
              <a:gd name="T23" fmla="*/ 16 h 32"/>
              <a:gd name="T24" fmla="*/ 0 w 37"/>
              <a:gd name="T25" fmla="*/ 10 h 32"/>
              <a:gd name="T26" fmla="*/ 5 w 37"/>
              <a:gd name="T27" fmla="*/ 4 h 32"/>
              <a:gd name="T28" fmla="*/ 10 w 37"/>
              <a:gd name="T29" fmla="*/ 2 h 32"/>
              <a:gd name="T30" fmla="*/ 19 w 37"/>
              <a:gd name="T31" fmla="*/ 0 h 32"/>
              <a:gd name="T32" fmla="*/ 19 w 37"/>
              <a:gd name="T33" fmla="*/ 0 h 32"/>
              <a:gd name="T34" fmla="*/ 26 w 37"/>
              <a:gd name="T35" fmla="*/ 2 h 32"/>
              <a:gd name="T36" fmla="*/ 30 w 37"/>
              <a:gd name="T37" fmla="*/ 4 h 32"/>
              <a:gd name="T38" fmla="*/ 35 w 37"/>
              <a:gd name="T39" fmla="*/ 10 h 32"/>
              <a:gd name="T40" fmla="*/ 37 w 37"/>
              <a:gd name="T41" fmla="*/ 16 h 32"/>
              <a:gd name="T42" fmla="*/ 37 w 37"/>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2">
                <a:moveTo>
                  <a:pt x="37" y="16"/>
                </a:moveTo>
                <a:lnTo>
                  <a:pt x="37" y="16"/>
                </a:lnTo>
                <a:lnTo>
                  <a:pt x="35" y="22"/>
                </a:lnTo>
                <a:lnTo>
                  <a:pt x="30" y="28"/>
                </a:lnTo>
                <a:lnTo>
                  <a:pt x="26" y="30"/>
                </a:lnTo>
                <a:lnTo>
                  <a:pt x="19" y="32"/>
                </a:lnTo>
                <a:lnTo>
                  <a:pt x="19" y="32"/>
                </a:lnTo>
                <a:lnTo>
                  <a:pt x="10" y="30"/>
                </a:lnTo>
                <a:lnTo>
                  <a:pt x="5" y="28"/>
                </a:lnTo>
                <a:lnTo>
                  <a:pt x="0" y="22"/>
                </a:lnTo>
                <a:lnTo>
                  <a:pt x="0" y="16"/>
                </a:lnTo>
                <a:lnTo>
                  <a:pt x="0" y="16"/>
                </a:lnTo>
                <a:lnTo>
                  <a:pt x="0" y="10"/>
                </a:lnTo>
                <a:lnTo>
                  <a:pt x="5" y="4"/>
                </a:lnTo>
                <a:lnTo>
                  <a:pt x="10" y="2"/>
                </a:lnTo>
                <a:lnTo>
                  <a:pt x="19" y="0"/>
                </a:lnTo>
                <a:lnTo>
                  <a:pt x="19" y="0"/>
                </a:lnTo>
                <a:lnTo>
                  <a:pt x="26" y="2"/>
                </a:lnTo>
                <a:lnTo>
                  <a:pt x="30" y="4"/>
                </a:lnTo>
                <a:lnTo>
                  <a:pt x="35" y="10"/>
                </a:lnTo>
                <a:lnTo>
                  <a:pt x="37" y="16"/>
                </a:lnTo>
                <a:lnTo>
                  <a:pt x="37"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3" name="Rectangle 167"/>
          <p:cNvSpPr>
            <a:spLocks noChangeArrowheads="1"/>
          </p:cNvSpPr>
          <p:nvPr/>
        </p:nvSpPr>
        <p:spPr bwMode="auto">
          <a:xfrm>
            <a:off x="1807718" y="4397731"/>
            <a:ext cx="227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14</a:t>
            </a:r>
            <a:endParaRPr kumimoji="0" lang="en-US" sz="1600" b="0" i="0" u="none" strike="noStrike" cap="none" normalizeH="0" baseline="0" dirty="0">
              <a:ln>
                <a:noFill/>
              </a:ln>
              <a:solidFill>
                <a:schemeClr val="tx1"/>
              </a:solidFill>
              <a:effectLst/>
              <a:latin typeface="Arial" pitchFamily="34" charset="0"/>
              <a:cs typeface="Arial" pitchFamily="34" charset="0"/>
            </a:endParaRPr>
          </a:p>
        </p:txBody>
      </p:sp>
      <p:sp>
        <p:nvSpPr>
          <p:cNvPr id="15" name="Rectangle 170"/>
          <p:cNvSpPr>
            <a:spLocks noChangeArrowheads="1"/>
          </p:cNvSpPr>
          <p:nvPr/>
        </p:nvSpPr>
        <p:spPr bwMode="auto">
          <a:xfrm>
            <a:off x="3796862" y="5672253"/>
            <a:ext cx="227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70</a:t>
            </a:r>
            <a:endParaRPr kumimoji="0" lang="en-US" sz="1600" b="0" i="0" u="none" strike="noStrike" cap="none" normalizeH="0" baseline="0" dirty="0">
              <a:ln>
                <a:noFill/>
              </a:ln>
              <a:solidFill>
                <a:schemeClr val="tx1"/>
              </a:solidFill>
              <a:effectLst/>
              <a:latin typeface="Arial" pitchFamily="34" charset="0"/>
              <a:cs typeface="Arial" pitchFamily="34" charset="0"/>
            </a:endParaRPr>
          </a:p>
        </p:txBody>
      </p:sp>
      <p:sp>
        <p:nvSpPr>
          <p:cNvPr id="18" name="Line 184"/>
          <p:cNvSpPr>
            <a:spLocks noChangeShapeType="1"/>
          </p:cNvSpPr>
          <p:nvPr/>
        </p:nvSpPr>
        <p:spPr bwMode="auto">
          <a:xfrm>
            <a:off x="2074625" y="4519959"/>
            <a:ext cx="4970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19" name="Line 185"/>
          <p:cNvSpPr>
            <a:spLocks noChangeShapeType="1"/>
          </p:cNvSpPr>
          <p:nvPr/>
        </p:nvSpPr>
        <p:spPr bwMode="auto">
          <a:xfrm>
            <a:off x="2167545" y="4519959"/>
            <a:ext cx="9940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20" name="Line 186"/>
          <p:cNvSpPr>
            <a:spLocks noChangeShapeType="1"/>
          </p:cNvSpPr>
          <p:nvPr/>
        </p:nvSpPr>
        <p:spPr bwMode="auto">
          <a:xfrm>
            <a:off x="2308002" y="4519959"/>
            <a:ext cx="9940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21" name="Line 187"/>
          <p:cNvSpPr>
            <a:spLocks noChangeShapeType="1"/>
          </p:cNvSpPr>
          <p:nvPr/>
        </p:nvSpPr>
        <p:spPr bwMode="auto">
          <a:xfrm>
            <a:off x="2446300" y="4519959"/>
            <a:ext cx="9940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22" name="Line 188"/>
          <p:cNvSpPr>
            <a:spLocks noChangeShapeType="1"/>
          </p:cNvSpPr>
          <p:nvPr/>
        </p:nvSpPr>
        <p:spPr bwMode="auto">
          <a:xfrm>
            <a:off x="2584597" y="4519959"/>
            <a:ext cx="9940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23" name="Line 189"/>
          <p:cNvSpPr>
            <a:spLocks noChangeShapeType="1"/>
          </p:cNvSpPr>
          <p:nvPr/>
        </p:nvSpPr>
        <p:spPr bwMode="auto">
          <a:xfrm>
            <a:off x="2725056" y="4519959"/>
            <a:ext cx="9940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24" name="Line 190"/>
          <p:cNvSpPr>
            <a:spLocks noChangeShapeType="1"/>
          </p:cNvSpPr>
          <p:nvPr/>
        </p:nvSpPr>
        <p:spPr bwMode="auto">
          <a:xfrm>
            <a:off x="2863354" y="4519959"/>
            <a:ext cx="9940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25" name="Line 191"/>
          <p:cNvSpPr>
            <a:spLocks noChangeShapeType="1"/>
          </p:cNvSpPr>
          <p:nvPr/>
        </p:nvSpPr>
        <p:spPr bwMode="auto">
          <a:xfrm>
            <a:off x="3001651" y="4519959"/>
            <a:ext cx="9940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26" name="Line 192"/>
          <p:cNvSpPr>
            <a:spLocks noChangeShapeType="1"/>
          </p:cNvSpPr>
          <p:nvPr/>
        </p:nvSpPr>
        <p:spPr bwMode="auto">
          <a:xfrm>
            <a:off x="3142109" y="4519959"/>
            <a:ext cx="9940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27" name="Line 193"/>
          <p:cNvSpPr>
            <a:spLocks noChangeShapeType="1"/>
          </p:cNvSpPr>
          <p:nvPr/>
        </p:nvSpPr>
        <p:spPr bwMode="auto">
          <a:xfrm>
            <a:off x="3280407" y="4519959"/>
            <a:ext cx="9940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28" name="Line 194"/>
          <p:cNvSpPr>
            <a:spLocks noChangeShapeType="1"/>
          </p:cNvSpPr>
          <p:nvPr/>
        </p:nvSpPr>
        <p:spPr bwMode="auto">
          <a:xfrm>
            <a:off x="3420866" y="4519959"/>
            <a:ext cx="9940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29" name="Line 195"/>
          <p:cNvSpPr>
            <a:spLocks noChangeShapeType="1"/>
          </p:cNvSpPr>
          <p:nvPr/>
        </p:nvSpPr>
        <p:spPr bwMode="auto">
          <a:xfrm>
            <a:off x="3559163" y="4519959"/>
            <a:ext cx="9940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30" name="Line 196"/>
          <p:cNvSpPr>
            <a:spLocks noChangeShapeType="1"/>
          </p:cNvSpPr>
          <p:nvPr/>
        </p:nvSpPr>
        <p:spPr bwMode="auto">
          <a:xfrm>
            <a:off x="3697461" y="4519959"/>
            <a:ext cx="2593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31" name="Line 197"/>
          <p:cNvSpPr>
            <a:spLocks noChangeShapeType="1"/>
          </p:cNvSpPr>
          <p:nvPr/>
        </p:nvSpPr>
        <p:spPr bwMode="auto">
          <a:xfrm>
            <a:off x="3747161" y="4519959"/>
            <a:ext cx="4970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32" name="Line 198"/>
          <p:cNvSpPr>
            <a:spLocks noChangeShapeType="1"/>
          </p:cNvSpPr>
          <p:nvPr/>
        </p:nvSpPr>
        <p:spPr bwMode="auto">
          <a:xfrm flipV="1">
            <a:off x="3872493" y="5596600"/>
            <a:ext cx="0" cy="4203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33" name="Line 199"/>
          <p:cNvSpPr>
            <a:spLocks noChangeShapeType="1"/>
          </p:cNvSpPr>
          <p:nvPr/>
        </p:nvSpPr>
        <p:spPr bwMode="auto">
          <a:xfrm flipV="1">
            <a:off x="3872493" y="5474714"/>
            <a:ext cx="0" cy="84059"/>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34" name="Line 200"/>
          <p:cNvSpPr>
            <a:spLocks noChangeShapeType="1"/>
          </p:cNvSpPr>
          <p:nvPr/>
        </p:nvSpPr>
        <p:spPr bwMode="auto">
          <a:xfrm flipV="1">
            <a:off x="3872493" y="5357031"/>
            <a:ext cx="0" cy="84059"/>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35" name="Line 201"/>
          <p:cNvSpPr>
            <a:spLocks noChangeShapeType="1"/>
          </p:cNvSpPr>
          <p:nvPr/>
        </p:nvSpPr>
        <p:spPr bwMode="auto">
          <a:xfrm flipV="1">
            <a:off x="3872493" y="5239348"/>
            <a:ext cx="0" cy="84059"/>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36" name="Line 202"/>
          <p:cNvSpPr>
            <a:spLocks noChangeShapeType="1"/>
          </p:cNvSpPr>
          <p:nvPr/>
        </p:nvSpPr>
        <p:spPr bwMode="auto">
          <a:xfrm flipV="1">
            <a:off x="3872493" y="5121665"/>
            <a:ext cx="0" cy="84059"/>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37" name="Line 203"/>
          <p:cNvSpPr>
            <a:spLocks noChangeShapeType="1"/>
          </p:cNvSpPr>
          <p:nvPr/>
        </p:nvSpPr>
        <p:spPr bwMode="auto">
          <a:xfrm flipV="1">
            <a:off x="3872493" y="5003982"/>
            <a:ext cx="0" cy="84059"/>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38" name="Line 204"/>
          <p:cNvSpPr>
            <a:spLocks noChangeShapeType="1"/>
          </p:cNvSpPr>
          <p:nvPr/>
        </p:nvSpPr>
        <p:spPr bwMode="auto">
          <a:xfrm flipV="1">
            <a:off x="3872493" y="4886299"/>
            <a:ext cx="0" cy="84059"/>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39" name="Line 206"/>
          <p:cNvSpPr>
            <a:spLocks noChangeShapeType="1"/>
          </p:cNvSpPr>
          <p:nvPr/>
        </p:nvSpPr>
        <p:spPr bwMode="auto">
          <a:xfrm flipV="1">
            <a:off x="3872493" y="4768617"/>
            <a:ext cx="0" cy="84059"/>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40" name="Line 207"/>
          <p:cNvSpPr>
            <a:spLocks noChangeShapeType="1"/>
          </p:cNvSpPr>
          <p:nvPr/>
        </p:nvSpPr>
        <p:spPr bwMode="auto">
          <a:xfrm flipV="1">
            <a:off x="3872493" y="4650934"/>
            <a:ext cx="0" cy="84059"/>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41" name="Line 208"/>
          <p:cNvSpPr>
            <a:spLocks noChangeShapeType="1"/>
          </p:cNvSpPr>
          <p:nvPr/>
        </p:nvSpPr>
        <p:spPr bwMode="auto">
          <a:xfrm flipV="1">
            <a:off x="3872493" y="4579483"/>
            <a:ext cx="0" cy="378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42" name="Line 209"/>
          <p:cNvSpPr>
            <a:spLocks noChangeShapeType="1"/>
          </p:cNvSpPr>
          <p:nvPr/>
        </p:nvSpPr>
        <p:spPr bwMode="auto">
          <a:xfrm flipV="1">
            <a:off x="3872493" y="4516439"/>
            <a:ext cx="0" cy="4203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43" name="Rectangle 210"/>
          <p:cNvSpPr>
            <a:spLocks noChangeArrowheads="1"/>
          </p:cNvSpPr>
          <p:nvPr/>
        </p:nvSpPr>
        <p:spPr bwMode="auto">
          <a:xfrm>
            <a:off x="3687912" y="3616663"/>
            <a:ext cx="96821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4D6D"/>
                </a:solidFill>
                <a:effectLst/>
                <a:latin typeface="Univers LT Std 47 Cn Lt" charset="0"/>
                <a:cs typeface="Arial" pitchFamily="34" charset="0"/>
              </a:rPr>
              <a:t>Monopoly</a:t>
            </a:r>
            <a:endParaRPr kumimoji="0" lang="en-US" sz="16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217"/>
          <p:cNvSpPr>
            <a:spLocks noChangeArrowheads="1"/>
          </p:cNvSpPr>
          <p:nvPr/>
        </p:nvSpPr>
        <p:spPr bwMode="auto">
          <a:xfrm>
            <a:off x="3696736" y="3826578"/>
            <a:ext cx="110767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4D6D"/>
                </a:solidFill>
                <a:effectLst/>
                <a:latin typeface="Univers LT Std 47 Cn Lt" charset="0"/>
                <a:cs typeface="Arial" pitchFamily="34" charset="0"/>
              </a:rPr>
              <a:t>equilibrium</a:t>
            </a:r>
            <a:endParaRPr kumimoji="0" lang="en-US" sz="1600" b="0" i="0" u="none" strike="noStrike" cap="none" normalizeH="0" baseline="0" dirty="0">
              <a:ln>
                <a:noFill/>
              </a:ln>
              <a:solidFill>
                <a:schemeClr val="tx1"/>
              </a:solidFill>
              <a:effectLst/>
              <a:latin typeface="Arial" pitchFamily="34" charset="0"/>
              <a:cs typeface="Arial" pitchFamily="34" charset="0"/>
            </a:endParaRPr>
          </a:p>
        </p:txBody>
      </p:sp>
      <p:sp>
        <p:nvSpPr>
          <p:cNvPr id="12" name="Freeform 166"/>
          <p:cNvSpPr>
            <a:spLocks/>
          </p:cNvSpPr>
          <p:nvPr/>
        </p:nvSpPr>
        <p:spPr bwMode="auto">
          <a:xfrm>
            <a:off x="5624982" y="5654758"/>
            <a:ext cx="79954" cy="67247"/>
          </a:xfrm>
          <a:custGeom>
            <a:avLst/>
            <a:gdLst>
              <a:gd name="T0" fmla="*/ 37 w 37"/>
              <a:gd name="T1" fmla="*/ 16 h 32"/>
              <a:gd name="T2" fmla="*/ 37 w 37"/>
              <a:gd name="T3" fmla="*/ 16 h 32"/>
              <a:gd name="T4" fmla="*/ 35 w 37"/>
              <a:gd name="T5" fmla="*/ 22 h 32"/>
              <a:gd name="T6" fmla="*/ 32 w 37"/>
              <a:gd name="T7" fmla="*/ 28 h 32"/>
              <a:gd name="T8" fmla="*/ 25 w 37"/>
              <a:gd name="T9" fmla="*/ 30 h 32"/>
              <a:gd name="T10" fmla="*/ 18 w 37"/>
              <a:gd name="T11" fmla="*/ 32 h 32"/>
              <a:gd name="T12" fmla="*/ 18 w 37"/>
              <a:gd name="T13" fmla="*/ 32 h 32"/>
              <a:gd name="T14" fmla="*/ 12 w 37"/>
              <a:gd name="T15" fmla="*/ 30 h 32"/>
              <a:gd name="T16" fmla="*/ 5 w 37"/>
              <a:gd name="T17" fmla="*/ 28 h 32"/>
              <a:gd name="T18" fmla="*/ 2 w 37"/>
              <a:gd name="T19" fmla="*/ 22 h 32"/>
              <a:gd name="T20" fmla="*/ 0 w 37"/>
              <a:gd name="T21" fmla="*/ 16 h 32"/>
              <a:gd name="T22" fmla="*/ 0 w 37"/>
              <a:gd name="T23" fmla="*/ 16 h 32"/>
              <a:gd name="T24" fmla="*/ 2 w 37"/>
              <a:gd name="T25" fmla="*/ 10 h 32"/>
              <a:gd name="T26" fmla="*/ 5 w 37"/>
              <a:gd name="T27" fmla="*/ 4 h 32"/>
              <a:gd name="T28" fmla="*/ 12 w 37"/>
              <a:gd name="T29" fmla="*/ 2 h 32"/>
              <a:gd name="T30" fmla="*/ 18 w 37"/>
              <a:gd name="T31" fmla="*/ 0 h 32"/>
              <a:gd name="T32" fmla="*/ 18 w 37"/>
              <a:gd name="T33" fmla="*/ 0 h 32"/>
              <a:gd name="T34" fmla="*/ 25 w 37"/>
              <a:gd name="T35" fmla="*/ 2 h 32"/>
              <a:gd name="T36" fmla="*/ 32 w 37"/>
              <a:gd name="T37" fmla="*/ 4 h 32"/>
              <a:gd name="T38" fmla="*/ 35 w 37"/>
              <a:gd name="T39" fmla="*/ 10 h 32"/>
              <a:gd name="T40" fmla="*/ 37 w 37"/>
              <a:gd name="T41" fmla="*/ 16 h 32"/>
              <a:gd name="T42" fmla="*/ 37 w 37"/>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2">
                <a:moveTo>
                  <a:pt x="37" y="16"/>
                </a:moveTo>
                <a:lnTo>
                  <a:pt x="37" y="16"/>
                </a:lnTo>
                <a:lnTo>
                  <a:pt x="35" y="22"/>
                </a:lnTo>
                <a:lnTo>
                  <a:pt x="32" y="28"/>
                </a:lnTo>
                <a:lnTo>
                  <a:pt x="25" y="30"/>
                </a:lnTo>
                <a:lnTo>
                  <a:pt x="18" y="32"/>
                </a:lnTo>
                <a:lnTo>
                  <a:pt x="18" y="32"/>
                </a:lnTo>
                <a:lnTo>
                  <a:pt x="12" y="30"/>
                </a:lnTo>
                <a:lnTo>
                  <a:pt x="5" y="28"/>
                </a:lnTo>
                <a:lnTo>
                  <a:pt x="2" y="22"/>
                </a:lnTo>
                <a:lnTo>
                  <a:pt x="0" y="16"/>
                </a:lnTo>
                <a:lnTo>
                  <a:pt x="0" y="16"/>
                </a:lnTo>
                <a:lnTo>
                  <a:pt x="2" y="10"/>
                </a:lnTo>
                <a:lnTo>
                  <a:pt x="5" y="4"/>
                </a:lnTo>
                <a:lnTo>
                  <a:pt x="12" y="2"/>
                </a:lnTo>
                <a:lnTo>
                  <a:pt x="18" y="0"/>
                </a:lnTo>
                <a:lnTo>
                  <a:pt x="18" y="0"/>
                </a:lnTo>
                <a:lnTo>
                  <a:pt x="25" y="2"/>
                </a:lnTo>
                <a:lnTo>
                  <a:pt x="32" y="4"/>
                </a:lnTo>
                <a:lnTo>
                  <a:pt x="35" y="10"/>
                </a:lnTo>
                <a:lnTo>
                  <a:pt x="37" y="16"/>
                </a:lnTo>
                <a:lnTo>
                  <a:pt x="37"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45" name="Rectangle 220"/>
          <p:cNvSpPr>
            <a:spLocks noChangeArrowheads="1"/>
          </p:cNvSpPr>
          <p:nvPr/>
        </p:nvSpPr>
        <p:spPr bwMode="auto">
          <a:xfrm>
            <a:off x="5940770" y="4951096"/>
            <a:ext cx="69570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D4712B"/>
                </a:solidFill>
                <a:effectLst/>
                <a:latin typeface="Univers LT Std 47 Cn Lt" charset="0"/>
                <a:cs typeface="Arial" pitchFamily="34" charset="0"/>
              </a:rPr>
              <a:t>Perfect</a:t>
            </a:r>
            <a:endParaRPr kumimoji="0" lang="en-US" sz="16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224"/>
          <p:cNvSpPr>
            <a:spLocks noChangeArrowheads="1"/>
          </p:cNvSpPr>
          <p:nvPr/>
        </p:nvSpPr>
        <p:spPr bwMode="auto">
          <a:xfrm>
            <a:off x="5940770" y="5106351"/>
            <a:ext cx="116378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D4712B"/>
                </a:solidFill>
                <a:effectLst/>
                <a:latin typeface="Univers LT Std 47 Cn Lt" charset="0"/>
                <a:cs typeface="Arial" pitchFamily="34" charset="0"/>
              </a:rPr>
              <a:t>competition</a:t>
            </a:r>
            <a:endParaRPr kumimoji="0" lang="en-US" sz="1600" b="0" i="0" u="none" strike="noStrike" cap="none" normalizeH="0" baseline="0" dirty="0">
              <a:ln>
                <a:noFill/>
              </a:ln>
              <a:solidFill>
                <a:schemeClr val="tx1"/>
              </a:solidFill>
              <a:effectLst/>
              <a:latin typeface="Arial" pitchFamily="34" charset="0"/>
              <a:cs typeface="Arial" pitchFamily="34" charset="0"/>
            </a:endParaRPr>
          </a:p>
        </p:txBody>
      </p:sp>
      <p:sp>
        <p:nvSpPr>
          <p:cNvPr id="47" name="Rectangle 233"/>
          <p:cNvSpPr>
            <a:spLocks noChangeArrowheads="1"/>
          </p:cNvSpPr>
          <p:nvPr/>
        </p:nvSpPr>
        <p:spPr bwMode="auto">
          <a:xfrm>
            <a:off x="5940770" y="5270521"/>
            <a:ext cx="110767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D4712B"/>
                </a:solidFill>
                <a:effectLst/>
                <a:latin typeface="Univers LT Std 47 Cn Lt" charset="0"/>
                <a:cs typeface="Arial" pitchFamily="34" charset="0"/>
              </a:rPr>
              <a:t>equilibrium</a:t>
            </a:r>
            <a:endParaRPr kumimoji="0" lang="en-US" sz="1600" b="0" i="0" u="none" strike="noStrike" cap="none" normalizeH="0" baseline="0" dirty="0">
              <a:ln>
                <a:noFill/>
              </a:ln>
              <a:solidFill>
                <a:schemeClr val="tx1"/>
              </a:solidFill>
              <a:effectLst/>
              <a:latin typeface="Arial" pitchFamily="34" charset="0"/>
              <a:cs typeface="Arial" pitchFamily="34" charset="0"/>
            </a:endParaRPr>
          </a:p>
        </p:txBody>
      </p:sp>
      <p:sp>
        <p:nvSpPr>
          <p:cNvPr id="119" name="Rectangle 24"/>
          <p:cNvSpPr>
            <a:spLocks noChangeArrowheads="1"/>
          </p:cNvSpPr>
          <p:nvPr/>
        </p:nvSpPr>
        <p:spPr bwMode="auto">
          <a:xfrm>
            <a:off x="3957518" y="5404595"/>
            <a:ext cx="31899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231F20"/>
                </a:solidFill>
                <a:effectLst/>
                <a:latin typeface="Univers LT Std 47 Cn Lt" charset="0"/>
                <a:cs typeface="Arial" pitchFamily="34" charset="0"/>
              </a:rPr>
              <a:t>MR</a:t>
            </a:r>
            <a:endParaRPr kumimoji="0" lang="en-US" sz="1600" b="0" i="0" u="none" strike="noStrike" cap="none" normalizeH="0" baseline="0" dirty="0">
              <a:ln>
                <a:noFill/>
              </a:ln>
              <a:solidFill>
                <a:schemeClr val="tx1"/>
              </a:solidFill>
              <a:effectLst/>
              <a:latin typeface="Arial" pitchFamily="34" charset="0"/>
              <a:cs typeface="Arial" pitchFamily="34" charset="0"/>
            </a:endParaRPr>
          </a:p>
        </p:txBody>
      </p:sp>
      <p:sp>
        <p:nvSpPr>
          <p:cNvPr id="120" name="Line 271"/>
          <p:cNvSpPr>
            <a:spLocks noChangeShapeType="1"/>
          </p:cNvSpPr>
          <p:nvPr/>
        </p:nvSpPr>
        <p:spPr bwMode="auto">
          <a:xfrm>
            <a:off x="2545701" y="4378770"/>
            <a:ext cx="1326792" cy="1309612"/>
          </a:xfrm>
          <a:prstGeom prst="line">
            <a:avLst/>
          </a:prstGeom>
          <a:noFill/>
          <a:ln w="38100">
            <a:solidFill>
              <a:srgbClr val="BFCF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121" name="Rectangle 24"/>
          <p:cNvSpPr>
            <a:spLocks noChangeArrowheads="1"/>
          </p:cNvSpPr>
          <p:nvPr/>
        </p:nvSpPr>
        <p:spPr bwMode="auto">
          <a:xfrm>
            <a:off x="5793294" y="5444682"/>
            <a:ext cx="14747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dirty="0">
                <a:solidFill>
                  <a:srgbClr val="231F20"/>
                </a:solidFill>
                <a:latin typeface="Univers LT Std 47 Cn Lt" charset="0"/>
                <a:cs typeface="Arial" pitchFamily="34" charset="0"/>
              </a:rPr>
              <a:t>D</a:t>
            </a:r>
            <a:endParaRPr kumimoji="0" lang="en-US" sz="1600" b="0" i="0" u="none" strike="noStrike" cap="none" normalizeH="0" baseline="0" dirty="0">
              <a:ln>
                <a:noFill/>
              </a:ln>
              <a:solidFill>
                <a:schemeClr val="tx1"/>
              </a:solidFill>
              <a:effectLst/>
              <a:latin typeface="Arial" pitchFamily="34" charset="0"/>
              <a:cs typeface="Arial" pitchFamily="34" charset="0"/>
            </a:endParaRPr>
          </a:p>
        </p:txBody>
      </p:sp>
      <p:sp>
        <p:nvSpPr>
          <p:cNvPr id="122" name="Line 444"/>
          <p:cNvSpPr>
            <a:spLocks noChangeShapeType="1"/>
          </p:cNvSpPr>
          <p:nvPr/>
        </p:nvSpPr>
        <p:spPr bwMode="auto">
          <a:xfrm flipV="1">
            <a:off x="5678269" y="5298649"/>
            <a:ext cx="190305" cy="32637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124" name="Freeform 442"/>
          <p:cNvSpPr>
            <a:spLocks/>
          </p:cNvSpPr>
          <p:nvPr/>
        </p:nvSpPr>
        <p:spPr bwMode="auto">
          <a:xfrm flipH="1">
            <a:off x="5668655" y="5518885"/>
            <a:ext cx="92700" cy="123410"/>
          </a:xfrm>
          <a:custGeom>
            <a:avLst/>
            <a:gdLst>
              <a:gd name="T0" fmla="*/ 44 w 44"/>
              <a:gd name="T1" fmla="*/ 42 h 42"/>
              <a:gd name="T2" fmla="*/ 30 w 44"/>
              <a:gd name="T3" fmla="*/ 0 h 42"/>
              <a:gd name="T4" fmla="*/ 30 w 44"/>
              <a:gd name="T5" fmla="*/ 0 h 42"/>
              <a:gd name="T6" fmla="*/ 30 w 44"/>
              <a:gd name="T7" fmla="*/ 2 h 42"/>
              <a:gd name="T8" fmla="*/ 25 w 44"/>
              <a:gd name="T9" fmla="*/ 8 h 42"/>
              <a:gd name="T10" fmla="*/ 15 w 44"/>
              <a:gd name="T11" fmla="*/ 14 h 42"/>
              <a:gd name="T12" fmla="*/ 8 w 44"/>
              <a:gd name="T13" fmla="*/ 16 h 42"/>
              <a:gd name="T14" fmla="*/ 0 w 44"/>
              <a:gd name="T15" fmla="*/ 18 h 42"/>
              <a:gd name="T16" fmla="*/ 44 w 44"/>
              <a:gd name="T1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2">
                <a:moveTo>
                  <a:pt x="44" y="42"/>
                </a:moveTo>
                <a:lnTo>
                  <a:pt x="30" y="0"/>
                </a:lnTo>
                <a:lnTo>
                  <a:pt x="30" y="0"/>
                </a:lnTo>
                <a:lnTo>
                  <a:pt x="30" y="2"/>
                </a:lnTo>
                <a:lnTo>
                  <a:pt x="25" y="8"/>
                </a:lnTo>
                <a:lnTo>
                  <a:pt x="15" y="14"/>
                </a:lnTo>
                <a:lnTo>
                  <a:pt x="8" y="16"/>
                </a:lnTo>
                <a:lnTo>
                  <a:pt x="0" y="18"/>
                </a:lnTo>
                <a:lnTo>
                  <a:pt x="44"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25" name="Line 444"/>
          <p:cNvSpPr>
            <a:spLocks noChangeShapeType="1"/>
          </p:cNvSpPr>
          <p:nvPr/>
        </p:nvSpPr>
        <p:spPr bwMode="auto">
          <a:xfrm flipV="1">
            <a:off x="3912508" y="4118227"/>
            <a:ext cx="190305" cy="32637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126" name="Freeform 442"/>
          <p:cNvSpPr>
            <a:spLocks/>
          </p:cNvSpPr>
          <p:nvPr/>
        </p:nvSpPr>
        <p:spPr bwMode="auto">
          <a:xfrm flipH="1">
            <a:off x="3902894" y="4338464"/>
            <a:ext cx="92700" cy="123410"/>
          </a:xfrm>
          <a:custGeom>
            <a:avLst/>
            <a:gdLst>
              <a:gd name="T0" fmla="*/ 44 w 44"/>
              <a:gd name="T1" fmla="*/ 42 h 42"/>
              <a:gd name="T2" fmla="*/ 30 w 44"/>
              <a:gd name="T3" fmla="*/ 0 h 42"/>
              <a:gd name="T4" fmla="*/ 30 w 44"/>
              <a:gd name="T5" fmla="*/ 0 h 42"/>
              <a:gd name="T6" fmla="*/ 30 w 44"/>
              <a:gd name="T7" fmla="*/ 2 h 42"/>
              <a:gd name="T8" fmla="*/ 25 w 44"/>
              <a:gd name="T9" fmla="*/ 8 h 42"/>
              <a:gd name="T10" fmla="*/ 15 w 44"/>
              <a:gd name="T11" fmla="*/ 14 h 42"/>
              <a:gd name="T12" fmla="*/ 8 w 44"/>
              <a:gd name="T13" fmla="*/ 16 h 42"/>
              <a:gd name="T14" fmla="*/ 0 w 44"/>
              <a:gd name="T15" fmla="*/ 18 h 42"/>
              <a:gd name="T16" fmla="*/ 44 w 44"/>
              <a:gd name="T1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2">
                <a:moveTo>
                  <a:pt x="44" y="42"/>
                </a:moveTo>
                <a:lnTo>
                  <a:pt x="30" y="0"/>
                </a:lnTo>
                <a:lnTo>
                  <a:pt x="30" y="0"/>
                </a:lnTo>
                <a:lnTo>
                  <a:pt x="30" y="2"/>
                </a:lnTo>
                <a:lnTo>
                  <a:pt x="25" y="8"/>
                </a:lnTo>
                <a:lnTo>
                  <a:pt x="15" y="14"/>
                </a:lnTo>
                <a:lnTo>
                  <a:pt x="8" y="16"/>
                </a:lnTo>
                <a:lnTo>
                  <a:pt x="0" y="18"/>
                </a:lnTo>
                <a:lnTo>
                  <a:pt x="44"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28" name="Rectangle 210"/>
          <p:cNvSpPr>
            <a:spLocks noChangeArrowheads="1"/>
          </p:cNvSpPr>
          <p:nvPr/>
        </p:nvSpPr>
        <p:spPr bwMode="auto">
          <a:xfrm>
            <a:off x="4531266" y="4079818"/>
            <a:ext cx="81913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2F1444"/>
                </a:solidFill>
                <a:effectLst/>
                <a:latin typeface="Univers LT Std 47 Cn Lt" charset="0"/>
                <a:cs typeface="Arial" pitchFamily="34" charset="0"/>
              </a:rPr>
              <a:t>Duopoly</a:t>
            </a:r>
            <a:endParaRPr kumimoji="0" lang="en-US" sz="1600" b="0" i="0" u="none" strike="noStrike" cap="none" normalizeH="0" baseline="0" dirty="0">
              <a:ln>
                <a:noFill/>
              </a:ln>
              <a:solidFill>
                <a:srgbClr val="2F1444"/>
              </a:solidFill>
              <a:effectLst/>
              <a:latin typeface="Arial" pitchFamily="34" charset="0"/>
              <a:cs typeface="Arial" pitchFamily="34" charset="0"/>
            </a:endParaRPr>
          </a:p>
        </p:txBody>
      </p:sp>
      <p:sp>
        <p:nvSpPr>
          <p:cNvPr id="129" name="Rectangle 217"/>
          <p:cNvSpPr>
            <a:spLocks noChangeArrowheads="1"/>
          </p:cNvSpPr>
          <p:nvPr/>
        </p:nvSpPr>
        <p:spPr bwMode="auto">
          <a:xfrm>
            <a:off x="4536707" y="4255659"/>
            <a:ext cx="110767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2F1444"/>
                </a:solidFill>
                <a:effectLst/>
                <a:latin typeface="Univers LT Std 47 Cn Lt" charset="0"/>
                <a:cs typeface="Arial" pitchFamily="34" charset="0"/>
              </a:rPr>
              <a:t>equilibrium</a:t>
            </a:r>
            <a:endParaRPr kumimoji="0" lang="en-US" sz="1600" b="0" i="0" u="none" strike="noStrike" cap="none" normalizeH="0" baseline="0" dirty="0">
              <a:ln>
                <a:noFill/>
              </a:ln>
              <a:solidFill>
                <a:srgbClr val="2F1444"/>
              </a:solidFill>
              <a:effectLst/>
              <a:latin typeface="Arial" pitchFamily="34" charset="0"/>
              <a:cs typeface="Arial" pitchFamily="34" charset="0"/>
            </a:endParaRPr>
          </a:p>
        </p:txBody>
      </p:sp>
      <p:sp>
        <p:nvSpPr>
          <p:cNvPr id="130" name="Line 444"/>
          <p:cNvSpPr>
            <a:spLocks noChangeShapeType="1"/>
          </p:cNvSpPr>
          <p:nvPr/>
        </p:nvSpPr>
        <p:spPr bwMode="auto">
          <a:xfrm flipV="1">
            <a:off x="4513805" y="4477866"/>
            <a:ext cx="190305" cy="32637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131" name="Freeform 442"/>
          <p:cNvSpPr>
            <a:spLocks/>
          </p:cNvSpPr>
          <p:nvPr/>
        </p:nvSpPr>
        <p:spPr bwMode="auto">
          <a:xfrm flipH="1">
            <a:off x="4504191" y="4698103"/>
            <a:ext cx="92700" cy="123410"/>
          </a:xfrm>
          <a:custGeom>
            <a:avLst/>
            <a:gdLst>
              <a:gd name="T0" fmla="*/ 44 w 44"/>
              <a:gd name="T1" fmla="*/ 42 h 42"/>
              <a:gd name="T2" fmla="*/ 30 w 44"/>
              <a:gd name="T3" fmla="*/ 0 h 42"/>
              <a:gd name="T4" fmla="*/ 30 w 44"/>
              <a:gd name="T5" fmla="*/ 0 h 42"/>
              <a:gd name="T6" fmla="*/ 30 w 44"/>
              <a:gd name="T7" fmla="*/ 2 h 42"/>
              <a:gd name="T8" fmla="*/ 25 w 44"/>
              <a:gd name="T9" fmla="*/ 8 h 42"/>
              <a:gd name="T10" fmla="*/ 15 w 44"/>
              <a:gd name="T11" fmla="*/ 14 h 42"/>
              <a:gd name="T12" fmla="*/ 8 w 44"/>
              <a:gd name="T13" fmla="*/ 16 h 42"/>
              <a:gd name="T14" fmla="*/ 0 w 44"/>
              <a:gd name="T15" fmla="*/ 18 h 42"/>
              <a:gd name="T16" fmla="*/ 44 w 44"/>
              <a:gd name="T1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2">
                <a:moveTo>
                  <a:pt x="44" y="42"/>
                </a:moveTo>
                <a:lnTo>
                  <a:pt x="30" y="0"/>
                </a:lnTo>
                <a:lnTo>
                  <a:pt x="30" y="0"/>
                </a:lnTo>
                <a:lnTo>
                  <a:pt x="30" y="2"/>
                </a:lnTo>
                <a:lnTo>
                  <a:pt x="25" y="8"/>
                </a:lnTo>
                <a:lnTo>
                  <a:pt x="15" y="14"/>
                </a:lnTo>
                <a:lnTo>
                  <a:pt x="8" y="16"/>
                </a:lnTo>
                <a:lnTo>
                  <a:pt x="0" y="18"/>
                </a:lnTo>
                <a:lnTo>
                  <a:pt x="44"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33" name="Rectangle 210"/>
          <p:cNvSpPr>
            <a:spLocks noChangeArrowheads="1"/>
          </p:cNvSpPr>
          <p:nvPr/>
        </p:nvSpPr>
        <p:spPr bwMode="auto">
          <a:xfrm>
            <a:off x="5096557" y="4525954"/>
            <a:ext cx="15583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FF0000"/>
                </a:solidFill>
                <a:effectLst/>
                <a:latin typeface="Univers LT Std 47 Cn Lt" charset="0"/>
                <a:cs typeface="Arial" pitchFamily="34" charset="0"/>
              </a:rPr>
              <a:t>Three-firm market</a:t>
            </a:r>
            <a:endParaRPr kumimoji="0" lang="en-US" sz="1600" b="0" i="0" u="none" strike="noStrike" cap="none" normalizeH="0" baseline="0" dirty="0">
              <a:ln>
                <a:noFill/>
              </a:ln>
              <a:solidFill>
                <a:srgbClr val="FF0000"/>
              </a:solidFill>
              <a:effectLst/>
              <a:latin typeface="Arial" pitchFamily="34" charset="0"/>
              <a:cs typeface="Arial" pitchFamily="34" charset="0"/>
            </a:endParaRPr>
          </a:p>
        </p:txBody>
      </p:sp>
      <p:sp>
        <p:nvSpPr>
          <p:cNvPr id="134" name="Rectangle 217"/>
          <p:cNvSpPr>
            <a:spLocks noChangeArrowheads="1"/>
          </p:cNvSpPr>
          <p:nvPr/>
        </p:nvSpPr>
        <p:spPr bwMode="auto">
          <a:xfrm>
            <a:off x="5101998" y="4701795"/>
            <a:ext cx="98424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FF0000"/>
                </a:solidFill>
                <a:effectLst/>
                <a:latin typeface="Univers LT Std 47 Cn Lt" charset="0"/>
                <a:cs typeface="Arial" pitchFamily="34" charset="0"/>
              </a:rPr>
              <a:t>equilibrium</a:t>
            </a:r>
            <a:endParaRPr kumimoji="0" lang="en-US" sz="1600" b="0" i="0" u="none" strike="noStrike" cap="none" normalizeH="0" baseline="0" dirty="0">
              <a:ln>
                <a:noFill/>
              </a:ln>
              <a:solidFill>
                <a:srgbClr val="FF0000"/>
              </a:solidFill>
              <a:effectLst/>
              <a:latin typeface="Arial" pitchFamily="34" charset="0"/>
              <a:cs typeface="Arial" pitchFamily="34" charset="0"/>
            </a:endParaRPr>
          </a:p>
        </p:txBody>
      </p:sp>
      <p:sp>
        <p:nvSpPr>
          <p:cNvPr id="135" name="Line 444"/>
          <p:cNvSpPr>
            <a:spLocks noChangeShapeType="1"/>
          </p:cNvSpPr>
          <p:nvPr/>
        </p:nvSpPr>
        <p:spPr bwMode="auto">
          <a:xfrm flipV="1">
            <a:off x="4844427" y="4734992"/>
            <a:ext cx="190305" cy="3111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136" name="Freeform 442"/>
          <p:cNvSpPr>
            <a:spLocks/>
          </p:cNvSpPr>
          <p:nvPr/>
        </p:nvSpPr>
        <p:spPr bwMode="auto">
          <a:xfrm flipH="1">
            <a:off x="4834813" y="4939970"/>
            <a:ext cx="92700" cy="123410"/>
          </a:xfrm>
          <a:custGeom>
            <a:avLst/>
            <a:gdLst>
              <a:gd name="T0" fmla="*/ 44 w 44"/>
              <a:gd name="T1" fmla="*/ 42 h 42"/>
              <a:gd name="T2" fmla="*/ 30 w 44"/>
              <a:gd name="T3" fmla="*/ 0 h 42"/>
              <a:gd name="T4" fmla="*/ 30 w 44"/>
              <a:gd name="T5" fmla="*/ 0 h 42"/>
              <a:gd name="T6" fmla="*/ 30 w 44"/>
              <a:gd name="T7" fmla="*/ 2 h 42"/>
              <a:gd name="T8" fmla="*/ 25 w 44"/>
              <a:gd name="T9" fmla="*/ 8 h 42"/>
              <a:gd name="T10" fmla="*/ 15 w 44"/>
              <a:gd name="T11" fmla="*/ 14 h 42"/>
              <a:gd name="T12" fmla="*/ 8 w 44"/>
              <a:gd name="T13" fmla="*/ 16 h 42"/>
              <a:gd name="T14" fmla="*/ 0 w 44"/>
              <a:gd name="T15" fmla="*/ 18 h 42"/>
              <a:gd name="T16" fmla="*/ 44 w 44"/>
              <a:gd name="T1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2">
                <a:moveTo>
                  <a:pt x="44" y="42"/>
                </a:moveTo>
                <a:lnTo>
                  <a:pt x="30" y="0"/>
                </a:lnTo>
                <a:lnTo>
                  <a:pt x="30" y="0"/>
                </a:lnTo>
                <a:lnTo>
                  <a:pt x="30" y="2"/>
                </a:lnTo>
                <a:lnTo>
                  <a:pt x="25" y="8"/>
                </a:lnTo>
                <a:lnTo>
                  <a:pt x="15" y="14"/>
                </a:lnTo>
                <a:lnTo>
                  <a:pt x="8" y="16"/>
                </a:lnTo>
                <a:lnTo>
                  <a:pt x="0" y="18"/>
                </a:lnTo>
                <a:lnTo>
                  <a:pt x="44"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37" name="Freeform 165"/>
          <p:cNvSpPr>
            <a:spLocks/>
          </p:cNvSpPr>
          <p:nvPr/>
        </p:nvSpPr>
        <p:spPr bwMode="auto">
          <a:xfrm>
            <a:off x="4424237" y="4890548"/>
            <a:ext cx="79954" cy="67247"/>
          </a:xfrm>
          <a:custGeom>
            <a:avLst/>
            <a:gdLst>
              <a:gd name="T0" fmla="*/ 37 w 37"/>
              <a:gd name="T1" fmla="*/ 16 h 32"/>
              <a:gd name="T2" fmla="*/ 37 w 37"/>
              <a:gd name="T3" fmla="*/ 16 h 32"/>
              <a:gd name="T4" fmla="*/ 35 w 37"/>
              <a:gd name="T5" fmla="*/ 22 h 32"/>
              <a:gd name="T6" fmla="*/ 30 w 37"/>
              <a:gd name="T7" fmla="*/ 28 h 32"/>
              <a:gd name="T8" fmla="*/ 26 w 37"/>
              <a:gd name="T9" fmla="*/ 30 h 32"/>
              <a:gd name="T10" fmla="*/ 19 w 37"/>
              <a:gd name="T11" fmla="*/ 32 h 32"/>
              <a:gd name="T12" fmla="*/ 19 w 37"/>
              <a:gd name="T13" fmla="*/ 32 h 32"/>
              <a:gd name="T14" fmla="*/ 10 w 37"/>
              <a:gd name="T15" fmla="*/ 30 h 32"/>
              <a:gd name="T16" fmla="*/ 5 w 37"/>
              <a:gd name="T17" fmla="*/ 28 h 32"/>
              <a:gd name="T18" fmla="*/ 0 w 37"/>
              <a:gd name="T19" fmla="*/ 22 h 32"/>
              <a:gd name="T20" fmla="*/ 0 w 37"/>
              <a:gd name="T21" fmla="*/ 16 h 32"/>
              <a:gd name="T22" fmla="*/ 0 w 37"/>
              <a:gd name="T23" fmla="*/ 16 h 32"/>
              <a:gd name="T24" fmla="*/ 0 w 37"/>
              <a:gd name="T25" fmla="*/ 10 h 32"/>
              <a:gd name="T26" fmla="*/ 5 w 37"/>
              <a:gd name="T27" fmla="*/ 4 h 32"/>
              <a:gd name="T28" fmla="*/ 10 w 37"/>
              <a:gd name="T29" fmla="*/ 2 h 32"/>
              <a:gd name="T30" fmla="*/ 19 w 37"/>
              <a:gd name="T31" fmla="*/ 0 h 32"/>
              <a:gd name="T32" fmla="*/ 19 w 37"/>
              <a:gd name="T33" fmla="*/ 0 h 32"/>
              <a:gd name="T34" fmla="*/ 26 w 37"/>
              <a:gd name="T35" fmla="*/ 2 h 32"/>
              <a:gd name="T36" fmla="*/ 30 w 37"/>
              <a:gd name="T37" fmla="*/ 4 h 32"/>
              <a:gd name="T38" fmla="*/ 35 w 37"/>
              <a:gd name="T39" fmla="*/ 10 h 32"/>
              <a:gd name="T40" fmla="*/ 37 w 37"/>
              <a:gd name="T41" fmla="*/ 16 h 32"/>
              <a:gd name="T42" fmla="*/ 37 w 37"/>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2">
                <a:moveTo>
                  <a:pt x="37" y="16"/>
                </a:moveTo>
                <a:lnTo>
                  <a:pt x="37" y="16"/>
                </a:lnTo>
                <a:lnTo>
                  <a:pt x="35" y="22"/>
                </a:lnTo>
                <a:lnTo>
                  <a:pt x="30" y="28"/>
                </a:lnTo>
                <a:lnTo>
                  <a:pt x="26" y="30"/>
                </a:lnTo>
                <a:lnTo>
                  <a:pt x="19" y="32"/>
                </a:lnTo>
                <a:lnTo>
                  <a:pt x="19" y="32"/>
                </a:lnTo>
                <a:lnTo>
                  <a:pt x="10" y="30"/>
                </a:lnTo>
                <a:lnTo>
                  <a:pt x="5" y="28"/>
                </a:lnTo>
                <a:lnTo>
                  <a:pt x="0" y="22"/>
                </a:lnTo>
                <a:lnTo>
                  <a:pt x="0" y="16"/>
                </a:lnTo>
                <a:lnTo>
                  <a:pt x="0" y="16"/>
                </a:lnTo>
                <a:lnTo>
                  <a:pt x="0" y="10"/>
                </a:lnTo>
                <a:lnTo>
                  <a:pt x="5" y="4"/>
                </a:lnTo>
                <a:lnTo>
                  <a:pt x="10" y="2"/>
                </a:lnTo>
                <a:lnTo>
                  <a:pt x="19" y="0"/>
                </a:lnTo>
                <a:lnTo>
                  <a:pt x="19" y="0"/>
                </a:lnTo>
                <a:lnTo>
                  <a:pt x="26" y="2"/>
                </a:lnTo>
                <a:lnTo>
                  <a:pt x="30" y="4"/>
                </a:lnTo>
                <a:lnTo>
                  <a:pt x="35" y="10"/>
                </a:lnTo>
                <a:lnTo>
                  <a:pt x="37" y="16"/>
                </a:lnTo>
                <a:lnTo>
                  <a:pt x="37"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
        <p:nvSpPr>
          <p:cNvPr id="138" name="Freeform 165"/>
          <p:cNvSpPr>
            <a:spLocks/>
          </p:cNvSpPr>
          <p:nvPr/>
        </p:nvSpPr>
        <p:spPr bwMode="auto">
          <a:xfrm>
            <a:off x="4765657" y="5110191"/>
            <a:ext cx="79954" cy="67247"/>
          </a:xfrm>
          <a:custGeom>
            <a:avLst/>
            <a:gdLst>
              <a:gd name="T0" fmla="*/ 37 w 37"/>
              <a:gd name="T1" fmla="*/ 16 h 32"/>
              <a:gd name="T2" fmla="*/ 37 w 37"/>
              <a:gd name="T3" fmla="*/ 16 h 32"/>
              <a:gd name="T4" fmla="*/ 35 w 37"/>
              <a:gd name="T5" fmla="*/ 22 h 32"/>
              <a:gd name="T6" fmla="*/ 30 w 37"/>
              <a:gd name="T7" fmla="*/ 28 h 32"/>
              <a:gd name="T8" fmla="*/ 26 w 37"/>
              <a:gd name="T9" fmla="*/ 30 h 32"/>
              <a:gd name="T10" fmla="*/ 19 w 37"/>
              <a:gd name="T11" fmla="*/ 32 h 32"/>
              <a:gd name="T12" fmla="*/ 19 w 37"/>
              <a:gd name="T13" fmla="*/ 32 h 32"/>
              <a:gd name="T14" fmla="*/ 10 w 37"/>
              <a:gd name="T15" fmla="*/ 30 h 32"/>
              <a:gd name="T16" fmla="*/ 5 w 37"/>
              <a:gd name="T17" fmla="*/ 28 h 32"/>
              <a:gd name="T18" fmla="*/ 0 w 37"/>
              <a:gd name="T19" fmla="*/ 22 h 32"/>
              <a:gd name="T20" fmla="*/ 0 w 37"/>
              <a:gd name="T21" fmla="*/ 16 h 32"/>
              <a:gd name="T22" fmla="*/ 0 w 37"/>
              <a:gd name="T23" fmla="*/ 16 h 32"/>
              <a:gd name="T24" fmla="*/ 0 w 37"/>
              <a:gd name="T25" fmla="*/ 10 h 32"/>
              <a:gd name="T26" fmla="*/ 5 w 37"/>
              <a:gd name="T27" fmla="*/ 4 h 32"/>
              <a:gd name="T28" fmla="*/ 10 w 37"/>
              <a:gd name="T29" fmla="*/ 2 h 32"/>
              <a:gd name="T30" fmla="*/ 19 w 37"/>
              <a:gd name="T31" fmla="*/ 0 h 32"/>
              <a:gd name="T32" fmla="*/ 19 w 37"/>
              <a:gd name="T33" fmla="*/ 0 h 32"/>
              <a:gd name="T34" fmla="*/ 26 w 37"/>
              <a:gd name="T35" fmla="*/ 2 h 32"/>
              <a:gd name="T36" fmla="*/ 30 w 37"/>
              <a:gd name="T37" fmla="*/ 4 h 32"/>
              <a:gd name="T38" fmla="*/ 35 w 37"/>
              <a:gd name="T39" fmla="*/ 10 h 32"/>
              <a:gd name="T40" fmla="*/ 37 w 37"/>
              <a:gd name="T41" fmla="*/ 16 h 32"/>
              <a:gd name="T42" fmla="*/ 37 w 37"/>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2">
                <a:moveTo>
                  <a:pt x="37" y="16"/>
                </a:moveTo>
                <a:lnTo>
                  <a:pt x="37" y="16"/>
                </a:lnTo>
                <a:lnTo>
                  <a:pt x="35" y="22"/>
                </a:lnTo>
                <a:lnTo>
                  <a:pt x="30" y="28"/>
                </a:lnTo>
                <a:lnTo>
                  <a:pt x="26" y="30"/>
                </a:lnTo>
                <a:lnTo>
                  <a:pt x="19" y="32"/>
                </a:lnTo>
                <a:lnTo>
                  <a:pt x="19" y="32"/>
                </a:lnTo>
                <a:lnTo>
                  <a:pt x="10" y="30"/>
                </a:lnTo>
                <a:lnTo>
                  <a:pt x="5" y="28"/>
                </a:lnTo>
                <a:lnTo>
                  <a:pt x="0" y="22"/>
                </a:lnTo>
                <a:lnTo>
                  <a:pt x="0" y="16"/>
                </a:lnTo>
                <a:lnTo>
                  <a:pt x="0" y="16"/>
                </a:lnTo>
                <a:lnTo>
                  <a:pt x="0" y="10"/>
                </a:lnTo>
                <a:lnTo>
                  <a:pt x="5" y="4"/>
                </a:lnTo>
                <a:lnTo>
                  <a:pt x="10" y="2"/>
                </a:lnTo>
                <a:lnTo>
                  <a:pt x="19" y="0"/>
                </a:lnTo>
                <a:lnTo>
                  <a:pt x="19" y="0"/>
                </a:lnTo>
                <a:lnTo>
                  <a:pt x="26" y="2"/>
                </a:lnTo>
                <a:lnTo>
                  <a:pt x="30" y="4"/>
                </a:lnTo>
                <a:lnTo>
                  <a:pt x="35" y="10"/>
                </a:lnTo>
                <a:lnTo>
                  <a:pt x="37" y="16"/>
                </a:lnTo>
                <a:lnTo>
                  <a:pt x="37"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dirty="0"/>
          </a:p>
        </p:txBody>
      </p:sp>
    </p:spTree>
    <p:extLst>
      <p:ext uri="{BB962C8B-B14F-4D97-AF65-F5344CB8AC3E}">
        <p14:creationId xmlns:p14="http://schemas.microsoft.com/office/powerpoint/2010/main" val="3935969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2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2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45" grpId="0"/>
      <p:bldP spid="46" grpId="0"/>
      <p:bldP spid="47" grpId="0"/>
      <p:bldP spid="122" grpId="0" animBg="1"/>
      <p:bldP spid="124" grpId="0" animBg="1"/>
      <p:bldP spid="128" grpId="0"/>
      <p:bldP spid="129" grpId="0"/>
      <p:bldP spid="130" grpId="0" animBg="1"/>
      <p:bldP spid="131" grpId="0" animBg="1"/>
      <p:bldP spid="133" grpId="0"/>
      <p:bldP spid="134" grpId="0"/>
      <p:bldP spid="135" grpId="0" animBg="1"/>
      <p:bldP spid="136" grpId="0" animBg="1"/>
      <p:bldP spid="137" grpId="0" animBg="1"/>
      <p:bldP spid="13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Compete or collude? I</a:t>
            </a:r>
          </a:p>
        </p:txBody>
      </p:sp>
      <p:sp>
        <p:nvSpPr>
          <p:cNvPr id="3" name="Content Placeholder 2"/>
          <p:cNvSpPr>
            <a:spLocks noGrp="1"/>
          </p:cNvSpPr>
          <p:nvPr>
            <p:ph idx="1"/>
          </p:nvPr>
        </p:nvSpPr>
        <p:spPr/>
        <p:txBody>
          <a:bodyPr>
            <a:normAutofit/>
          </a:bodyPr>
          <a:lstStyle/>
          <a:p>
            <a:r>
              <a:rPr lang="en-US" dirty="0"/>
              <a:t>The act of firms working together to make decisions about price and quantity is </a:t>
            </a:r>
            <a:r>
              <a:rPr lang="en-US" i="1" dirty="0">
                <a:solidFill>
                  <a:srgbClr val="9D0505"/>
                </a:solidFill>
              </a:rPr>
              <a:t>collusion</a:t>
            </a:r>
            <a:r>
              <a:rPr lang="en-US" dirty="0"/>
              <a:t>.</a:t>
            </a:r>
          </a:p>
          <a:p>
            <a:r>
              <a:rPr lang="en-US" dirty="0"/>
              <a:t>In the previous duopoly example with Warner and Universal:</a:t>
            </a:r>
          </a:p>
          <a:p>
            <a:pPr lvl="1"/>
            <a:r>
              <a:rPr lang="en-US" u="sng" dirty="0"/>
              <a:t>Compete</a:t>
            </a:r>
            <a:r>
              <a:rPr lang="en-US" dirty="0"/>
              <a:t>: $350M each in profits.</a:t>
            </a:r>
          </a:p>
          <a:p>
            <a:pPr lvl="1"/>
            <a:r>
              <a:rPr lang="en-US" u="sng" dirty="0"/>
              <a:t>Collude</a:t>
            </a:r>
            <a:r>
              <a:rPr lang="en-US" dirty="0"/>
              <a:t>: $390M each in profits.</a:t>
            </a:r>
          </a:p>
          <a:p>
            <a:r>
              <a:rPr lang="en-US" dirty="0"/>
              <a:t>Why would these firms not always choose to collude?</a:t>
            </a:r>
          </a:p>
        </p:txBody>
      </p:sp>
    </p:spTree>
    <p:extLst>
      <p:ext uri="{BB962C8B-B14F-4D97-AF65-F5344CB8AC3E}">
        <p14:creationId xmlns:p14="http://schemas.microsoft.com/office/powerpoint/2010/main" val="3665770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9D0505"/>
                </a:solidFill>
              </a:rPr>
              <a:t>Compete or collude? </a:t>
            </a:r>
            <a:r>
              <a:rPr lang="en-US" dirty="0"/>
              <a:t>II</a:t>
            </a:r>
            <a:endParaRPr lang="en-US" dirty="0">
              <a:solidFill>
                <a:srgbClr val="9D0505"/>
              </a:solidFill>
            </a:endParaRPr>
          </a:p>
        </p:txBody>
      </p:sp>
      <p:sp>
        <p:nvSpPr>
          <p:cNvPr id="96" name="Content Placeholder 2"/>
          <p:cNvSpPr>
            <a:spLocks noGrp="1"/>
          </p:cNvSpPr>
          <p:nvPr>
            <p:ph idx="1"/>
          </p:nvPr>
        </p:nvSpPr>
        <p:spPr>
          <a:xfrm>
            <a:off x="457200" y="1219199"/>
            <a:ext cx="8229600" cy="1096916"/>
          </a:xfrm>
        </p:spPr>
        <p:txBody>
          <a:bodyPr>
            <a:normAutofit/>
          </a:bodyPr>
          <a:lstStyle/>
          <a:p>
            <a:pPr marL="0" indent="0">
              <a:buNone/>
            </a:pPr>
            <a:r>
              <a:rPr lang="en-US" sz="2400" dirty="0"/>
              <a:t>The previous example of why firms don’t collude to make higher profits can be understood using the prisoner’s dilemma.</a:t>
            </a:r>
          </a:p>
        </p:txBody>
      </p:sp>
      <p:sp>
        <p:nvSpPr>
          <p:cNvPr id="5" name="Content Placeholder 4"/>
          <p:cNvSpPr>
            <a:spLocks noGrp="1"/>
          </p:cNvSpPr>
          <p:nvPr>
            <p:ph sz="half" idx="4294967295"/>
          </p:nvPr>
        </p:nvSpPr>
        <p:spPr>
          <a:xfrm>
            <a:off x="4830326" y="2590800"/>
            <a:ext cx="4191000" cy="3352800"/>
          </a:xfrm>
        </p:spPr>
        <p:txBody>
          <a:bodyPr>
            <a:normAutofit fontScale="70000" lnSpcReduction="20000"/>
          </a:bodyPr>
          <a:lstStyle/>
          <a:p>
            <a:r>
              <a:rPr lang="en-US" dirty="0"/>
              <a:t>Firms earn highest profits by colluding.</a:t>
            </a:r>
          </a:p>
          <a:p>
            <a:r>
              <a:rPr lang="en-US" dirty="0"/>
              <a:t>Firms earn lowest profits by competing.</a:t>
            </a:r>
          </a:p>
          <a:p>
            <a:r>
              <a:rPr lang="en-US" dirty="0"/>
              <a:t>Each firm has an incentive to renege on a collusion deal and compete regardless of what the other firm does.</a:t>
            </a:r>
          </a:p>
          <a:p>
            <a:r>
              <a:rPr lang="en-US" dirty="0"/>
              <a:t>Reneging on collusion leads to competitive equilibrium.</a:t>
            </a:r>
          </a:p>
        </p:txBody>
      </p:sp>
      <p:sp>
        <p:nvSpPr>
          <p:cNvPr id="6" name="AutoShape 3"/>
          <p:cNvSpPr>
            <a:spLocks noChangeAspect="1" noChangeArrowheads="1" noTextEdit="1"/>
          </p:cNvSpPr>
          <p:nvPr/>
        </p:nvSpPr>
        <p:spPr bwMode="auto">
          <a:xfrm>
            <a:off x="127000" y="2590800"/>
            <a:ext cx="4445000"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7" name="Rectangle 5"/>
          <p:cNvSpPr>
            <a:spLocks noChangeArrowheads="1"/>
          </p:cNvSpPr>
          <p:nvPr/>
        </p:nvSpPr>
        <p:spPr bwMode="auto">
          <a:xfrm rot="16200000">
            <a:off x="387196" y="3840423"/>
            <a:ext cx="557899" cy="182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Collude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 name="Rectangle 10"/>
          <p:cNvSpPr>
            <a:spLocks noChangeArrowheads="1"/>
          </p:cNvSpPr>
          <p:nvPr/>
        </p:nvSpPr>
        <p:spPr bwMode="auto">
          <a:xfrm rot="16200000">
            <a:off x="292993" y="3900957"/>
            <a:ext cx="109004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Produce 35M</a:t>
            </a:r>
            <a:r>
              <a:rPr kumimoji="0" lang="en-US" sz="900" b="0" i="0" u="none" strike="noStrike" cap="none" normalizeH="0" dirty="0">
                <a:ln>
                  <a:noFill/>
                </a:ln>
                <a:solidFill>
                  <a:srgbClr val="000000"/>
                </a:solidFill>
                <a:effectLst/>
                <a:latin typeface="Univers LT Std 57 Cn" charset="0"/>
                <a:cs typeface="Arial" pitchFamily="34" charset="0"/>
              </a:rPr>
              <a:t> </a:t>
            </a:r>
            <a:r>
              <a:rPr lang="en-US" sz="900" dirty="0">
                <a:solidFill>
                  <a:srgbClr val="000000"/>
                </a:solidFill>
                <a:latin typeface="Univers LT Std 57 Cn" charset="0"/>
                <a:cs typeface="Arial" pitchFamily="34" charset="0"/>
              </a:rPr>
              <a:t>albums</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9" name="Rectangle 19"/>
          <p:cNvSpPr>
            <a:spLocks noChangeArrowheads="1"/>
          </p:cNvSpPr>
          <p:nvPr/>
        </p:nvSpPr>
        <p:spPr bwMode="auto">
          <a:xfrm rot="16200000">
            <a:off x="340584" y="5087510"/>
            <a:ext cx="647983" cy="182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Compete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 name="Rectangle 26"/>
          <p:cNvSpPr>
            <a:spLocks noChangeArrowheads="1"/>
          </p:cNvSpPr>
          <p:nvPr/>
        </p:nvSpPr>
        <p:spPr bwMode="auto">
          <a:xfrm rot="16200000">
            <a:off x="291422" y="5099955"/>
            <a:ext cx="109004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000000"/>
                </a:solidFill>
                <a:effectLst/>
                <a:latin typeface="Univers LT Std 57 Cn" charset="0"/>
                <a:cs typeface="Arial" pitchFamily="34" charset="0"/>
              </a:rPr>
              <a:t>Produce 45M </a:t>
            </a:r>
            <a:r>
              <a:rPr lang="en-US" sz="900" dirty="0">
                <a:solidFill>
                  <a:srgbClr val="000000"/>
                </a:solidFill>
                <a:latin typeface="Univers LT Std 57 Cn" charset="0"/>
                <a:cs typeface="Arial" pitchFamily="34" charset="0"/>
              </a:rPr>
              <a:t>albums</a:t>
            </a:r>
            <a:endParaRPr kumimoji="0" lang="en-US" sz="900" b="0" i="0" u="none" strike="noStrike" cap="none" normalizeH="0" baseline="0" dirty="0">
              <a:ln>
                <a:noFill/>
              </a:ln>
              <a:solidFill>
                <a:schemeClr val="tx1"/>
              </a:solidFill>
              <a:effectLst/>
              <a:latin typeface="Arial" pitchFamily="34" charset="0"/>
              <a:cs typeface="Arial" pitchFamily="34" charset="0"/>
            </a:endParaRPr>
          </a:p>
        </p:txBody>
      </p:sp>
      <p:sp>
        <p:nvSpPr>
          <p:cNvPr id="11" name="Rectangle 35"/>
          <p:cNvSpPr>
            <a:spLocks noChangeArrowheads="1"/>
          </p:cNvSpPr>
          <p:nvPr/>
        </p:nvSpPr>
        <p:spPr bwMode="auto">
          <a:xfrm>
            <a:off x="3944175" y="3747455"/>
            <a:ext cx="595919" cy="182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 = 80m</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 name="Rectangle 38"/>
          <p:cNvSpPr>
            <a:spLocks noChangeArrowheads="1"/>
          </p:cNvSpPr>
          <p:nvPr/>
        </p:nvSpPr>
        <p:spPr bwMode="auto">
          <a:xfrm>
            <a:off x="2889429" y="4066749"/>
            <a:ext cx="525043" cy="182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 = $12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 name="Rectangle 41"/>
          <p:cNvSpPr>
            <a:spLocks noChangeArrowheads="1"/>
          </p:cNvSpPr>
          <p:nvPr/>
        </p:nvSpPr>
        <p:spPr bwMode="auto">
          <a:xfrm>
            <a:off x="497417" y="2590800"/>
            <a:ext cx="4069875" cy="369378"/>
          </a:xfrm>
          <a:prstGeom prst="rect">
            <a:avLst/>
          </a:prstGeom>
          <a:solidFill>
            <a:srgbClr val="558ED5"/>
          </a:solidFill>
          <a:ln>
            <a:noFill/>
          </a:ln>
        </p:spPr>
        <p:txBody>
          <a:bodyPr vert="horz" wrap="square" lIns="91440" tIns="45720" rIns="91440" bIns="45720" numCol="1" anchor="t" anchorCtr="0" compatLnSpc="1">
            <a:prstTxWarp prst="textNoShape">
              <a:avLst/>
            </a:prstTxWarp>
          </a:bodyPr>
          <a:lstStyle/>
          <a:p>
            <a:endParaRPr lang="en-US" sz="1200" dirty="0"/>
          </a:p>
        </p:txBody>
      </p:sp>
      <p:sp>
        <p:nvSpPr>
          <p:cNvPr id="14" name="Rectangle 42"/>
          <p:cNvSpPr>
            <a:spLocks noChangeArrowheads="1"/>
          </p:cNvSpPr>
          <p:nvPr/>
        </p:nvSpPr>
        <p:spPr bwMode="auto">
          <a:xfrm>
            <a:off x="127000" y="2960178"/>
            <a:ext cx="370417" cy="2851726"/>
          </a:xfrm>
          <a:prstGeom prst="rect">
            <a:avLst/>
          </a:prstGeom>
          <a:solidFill>
            <a:srgbClr val="E46C0A"/>
          </a:solidFill>
          <a:ln>
            <a:noFill/>
          </a:ln>
        </p:spPr>
        <p:txBody>
          <a:bodyPr vert="horz" wrap="square" lIns="91440" tIns="45720" rIns="91440" bIns="45720" numCol="1" anchor="t" anchorCtr="0" compatLnSpc="1">
            <a:prstTxWarp prst="textNoShape">
              <a:avLst/>
            </a:prstTxWarp>
          </a:bodyPr>
          <a:lstStyle/>
          <a:p>
            <a:endParaRPr lang="en-US" sz="1200" dirty="0"/>
          </a:p>
        </p:txBody>
      </p:sp>
      <p:sp>
        <p:nvSpPr>
          <p:cNvPr id="15" name="Line 43"/>
          <p:cNvSpPr>
            <a:spLocks noChangeShapeType="1"/>
          </p:cNvSpPr>
          <p:nvPr/>
        </p:nvSpPr>
        <p:spPr bwMode="auto">
          <a:xfrm>
            <a:off x="2776421" y="4580122"/>
            <a:ext cx="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 name="Line 44"/>
          <p:cNvSpPr>
            <a:spLocks noChangeShapeType="1"/>
          </p:cNvSpPr>
          <p:nvPr/>
        </p:nvSpPr>
        <p:spPr bwMode="auto">
          <a:xfrm>
            <a:off x="988690" y="3396859"/>
            <a:ext cx="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 name="Line 45"/>
          <p:cNvSpPr>
            <a:spLocks noChangeShapeType="1"/>
          </p:cNvSpPr>
          <p:nvPr/>
        </p:nvSpPr>
        <p:spPr bwMode="auto">
          <a:xfrm>
            <a:off x="2781130" y="4583252"/>
            <a:ext cx="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 name="Line 46"/>
          <p:cNvSpPr>
            <a:spLocks noChangeShapeType="1"/>
          </p:cNvSpPr>
          <p:nvPr/>
        </p:nvSpPr>
        <p:spPr bwMode="auto">
          <a:xfrm>
            <a:off x="988690" y="3387468"/>
            <a:ext cx="1787732" cy="1192654"/>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 name="Line 47"/>
          <p:cNvSpPr>
            <a:spLocks noChangeShapeType="1"/>
          </p:cNvSpPr>
          <p:nvPr/>
        </p:nvSpPr>
        <p:spPr bwMode="auto">
          <a:xfrm>
            <a:off x="2776421" y="4580122"/>
            <a:ext cx="1786162" cy="1227087"/>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 name="Line 48"/>
          <p:cNvSpPr>
            <a:spLocks noChangeShapeType="1"/>
          </p:cNvSpPr>
          <p:nvPr/>
        </p:nvSpPr>
        <p:spPr bwMode="auto">
          <a:xfrm>
            <a:off x="993398" y="4580122"/>
            <a:ext cx="1787732" cy="1227087"/>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 name="Line 49"/>
          <p:cNvSpPr>
            <a:spLocks noChangeShapeType="1"/>
          </p:cNvSpPr>
          <p:nvPr/>
        </p:nvSpPr>
        <p:spPr bwMode="auto">
          <a:xfrm>
            <a:off x="2781130" y="3392163"/>
            <a:ext cx="1781454" cy="1187959"/>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 name="Line 50"/>
          <p:cNvSpPr>
            <a:spLocks noChangeShapeType="1"/>
          </p:cNvSpPr>
          <p:nvPr/>
        </p:nvSpPr>
        <p:spPr bwMode="auto">
          <a:xfrm>
            <a:off x="497417" y="4580122"/>
            <a:ext cx="495982"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 name="Line 51"/>
          <p:cNvSpPr>
            <a:spLocks noChangeShapeType="1"/>
          </p:cNvSpPr>
          <p:nvPr/>
        </p:nvSpPr>
        <p:spPr bwMode="auto">
          <a:xfrm flipV="1">
            <a:off x="2781130" y="2960178"/>
            <a:ext cx="0" cy="43198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 name="Line 52"/>
          <p:cNvSpPr>
            <a:spLocks noChangeShapeType="1"/>
          </p:cNvSpPr>
          <p:nvPr/>
        </p:nvSpPr>
        <p:spPr bwMode="auto">
          <a:xfrm flipV="1">
            <a:off x="993398" y="4580122"/>
            <a:ext cx="0" cy="1227087"/>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 name="Rectangle 53"/>
          <p:cNvSpPr>
            <a:spLocks noChangeArrowheads="1"/>
          </p:cNvSpPr>
          <p:nvPr/>
        </p:nvSpPr>
        <p:spPr bwMode="auto">
          <a:xfrm>
            <a:off x="993398" y="3392163"/>
            <a:ext cx="1787732" cy="1187959"/>
          </a:xfrm>
          <a:prstGeom prst="rect">
            <a:avLst/>
          </a:prstGeom>
          <a:noFill/>
          <a:ln w="6">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 name="Line 54"/>
          <p:cNvSpPr>
            <a:spLocks noChangeShapeType="1"/>
          </p:cNvSpPr>
          <p:nvPr/>
        </p:nvSpPr>
        <p:spPr bwMode="auto">
          <a:xfrm>
            <a:off x="2781130" y="3392163"/>
            <a:ext cx="1781454"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 name="Rectangle 55"/>
          <p:cNvSpPr>
            <a:spLocks noChangeArrowheads="1"/>
          </p:cNvSpPr>
          <p:nvPr/>
        </p:nvSpPr>
        <p:spPr bwMode="auto">
          <a:xfrm>
            <a:off x="1770332" y="2667493"/>
            <a:ext cx="1657795" cy="182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FFFFFF"/>
                </a:solidFill>
                <a:effectLst/>
                <a:latin typeface="Univers LT Std 47 Cn Lt" charset="0"/>
                <a:cs typeface="Arial" pitchFamily="34" charset="0"/>
              </a:rPr>
              <a:t>Universal Music Group</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57"/>
          <p:cNvSpPr>
            <a:spLocks noChangeArrowheads="1"/>
          </p:cNvSpPr>
          <p:nvPr/>
        </p:nvSpPr>
        <p:spPr bwMode="auto">
          <a:xfrm>
            <a:off x="1742080" y="2991482"/>
            <a:ext cx="559467" cy="182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Collude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61"/>
          <p:cNvSpPr>
            <a:spLocks noChangeArrowheads="1"/>
          </p:cNvSpPr>
          <p:nvPr/>
        </p:nvSpPr>
        <p:spPr bwMode="auto">
          <a:xfrm>
            <a:off x="1376371" y="3171476"/>
            <a:ext cx="1275990"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Produce</a:t>
            </a:r>
            <a:r>
              <a:rPr kumimoji="0" lang="en-US" sz="1050" b="0" i="0" u="none" strike="noStrike" cap="none" normalizeH="0" dirty="0">
                <a:ln>
                  <a:noFill/>
                </a:ln>
                <a:solidFill>
                  <a:srgbClr val="000000"/>
                </a:solidFill>
                <a:effectLst/>
                <a:latin typeface="Univers LT Std 57 Cn" charset="0"/>
                <a:cs typeface="Arial" pitchFamily="34" charset="0"/>
              </a:rPr>
              <a:t> 35M albums</a:t>
            </a:r>
            <a:endParaRPr kumimoji="0" lang="en-US" sz="1050" b="0" i="0" u="none" strike="noStrike" cap="none" normalizeH="0" baseline="0" dirty="0">
              <a:ln>
                <a:noFill/>
              </a:ln>
              <a:solidFill>
                <a:schemeClr val="tx1"/>
              </a:solidFill>
              <a:effectLst/>
              <a:latin typeface="Arial" pitchFamily="34" charset="0"/>
              <a:cs typeface="Arial" pitchFamily="34" charset="0"/>
            </a:endParaRPr>
          </a:p>
        </p:txBody>
      </p:sp>
      <p:sp>
        <p:nvSpPr>
          <p:cNvPr id="30" name="Rectangle 70"/>
          <p:cNvSpPr>
            <a:spLocks noChangeArrowheads="1"/>
          </p:cNvSpPr>
          <p:nvPr/>
        </p:nvSpPr>
        <p:spPr bwMode="auto">
          <a:xfrm>
            <a:off x="3412094" y="2991482"/>
            <a:ext cx="649805" cy="182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Compete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77"/>
          <p:cNvSpPr>
            <a:spLocks noChangeArrowheads="1"/>
          </p:cNvSpPr>
          <p:nvPr/>
        </p:nvSpPr>
        <p:spPr bwMode="auto">
          <a:xfrm>
            <a:off x="3159394" y="3171476"/>
            <a:ext cx="1275990"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0" u="none" strike="noStrike" cap="none" normalizeH="0" baseline="0" dirty="0">
                <a:ln>
                  <a:noFill/>
                </a:ln>
                <a:solidFill>
                  <a:srgbClr val="000000"/>
                </a:solidFill>
                <a:effectLst/>
                <a:latin typeface="Univers LT Std 57 Cn" charset="0"/>
                <a:cs typeface="Arial" pitchFamily="34" charset="0"/>
              </a:rPr>
              <a:t>Produce 45M albums</a:t>
            </a:r>
            <a:endParaRPr kumimoji="0" lang="en-US" sz="105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86"/>
          <p:cNvSpPr>
            <a:spLocks noChangeArrowheads="1"/>
          </p:cNvSpPr>
          <p:nvPr/>
        </p:nvSpPr>
        <p:spPr bwMode="auto">
          <a:xfrm rot="16200000">
            <a:off x="-173397" y="4198495"/>
            <a:ext cx="988475" cy="182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FFFFFF"/>
                </a:solidFill>
                <a:effectLst/>
                <a:latin typeface="Univers LT Std 47 Cn Lt" charset="0"/>
                <a:cs typeface="Arial" pitchFamily="34" charset="0"/>
              </a:rPr>
              <a:t>Warner Music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87"/>
          <p:cNvSpPr>
            <a:spLocks noChangeArrowheads="1"/>
          </p:cNvSpPr>
          <p:nvPr/>
        </p:nvSpPr>
        <p:spPr bwMode="auto">
          <a:xfrm>
            <a:off x="1788382" y="3478248"/>
            <a:ext cx="87338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558ED5"/>
                </a:solidFill>
                <a:effectLst/>
                <a:latin typeface="Univers LT Std 47 Cn Lt" charset="0"/>
                <a:cs typeface="Arial" pitchFamily="34" charset="0"/>
              </a:rPr>
              <a:t>Profit: $390m</a:t>
            </a:r>
            <a:endParaRPr kumimoji="0" lang="en-US" sz="1200" b="0" i="0" u="none" strike="noStrike" cap="none" normalizeH="0" baseline="0" dirty="0">
              <a:ln>
                <a:noFill/>
              </a:ln>
              <a:solidFill>
                <a:srgbClr val="558ED5"/>
              </a:solidFill>
              <a:effectLst/>
              <a:latin typeface="Arial" pitchFamily="34" charset="0"/>
              <a:cs typeface="Arial" pitchFamily="34" charset="0"/>
            </a:endParaRPr>
          </a:p>
        </p:txBody>
      </p:sp>
      <p:sp>
        <p:nvSpPr>
          <p:cNvPr id="34" name="Rectangle 91"/>
          <p:cNvSpPr>
            <a:spLocks noChangeArrowheads="1"/>
          </p:cNvSpPr>
          <p:nvPr/>
        </p:nvSpPr>
        <p:spPr bwMode="auto">
          <a:xfrm>
            <a:off x="1096989" y="4332826"/>
            <a:ext cx="87338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Profit: $390m</a:t>
            </a:r>
            <a:endParaRPr kumimoji="0" lang="en-US" sz="1200" b="0" i="0" u="none" strike="noStrike" cap="none" normalizeH="0" baseline="0" dirty="0">
              <a:ln>
                <a:noFill/>
              </a:ln>
              <a:solidFill>
                <a:srgbClr val="E46C0A"/>
              </a:solidFill>
              <a:effectLst/>
              <a:latin typeface="Arial" pitchFamily="34" charset="0"/>
              <a:cs typeface="Arial" pitchFamily="34" charset="0"/>
            </a:endParaRPr>
          </a:p>
        </p:txBody>
      </p:sp>
      <p:sp>
        <p:nvSpPr>
          <p:cNvPr id="36" name="Rectangle 99"/>
          <p:cNvSpPr>
            <a:spLocks noChangeArrowheads="1"/>
          </p:cNvSpPr>
          <p:nvPr/>
        </p:nvSpPr>
        <p:spPr bwMode="auto">
          <a:xfrm>
            <a:off x="3944175" y="4926022"/>
            <a:ext cx="595919" cy="182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 = 90m</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102"/>
          <p:cNvSpPr>
            <a:spLocks noChangeArrowheads="1"/>
          </p:cNvSpPr>
          <p:nvPr/>
        </p:nvSpPr>
        <p:spPr bwMode="auto">
          <a:xfrm>
            <a:off x="2889429" y="4332826"/>
            <a:ext cx="87338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Profit: $320m</a:t>
            </a:r>
            <a:endParaRPr kumimoji="0" lang="en-US" sz="1200" b="0" i="0" u="none" strike="noStrike" cap="none" normalizeH="0" baseline="0" dirty="0">
              <a:ln>
                <a:noFill/>
              </a:ln>
              <a:solidFill>
                <a:srgbClr val="E46C0A"/>
              </a:solidFill>
              <a:effectLst/>
              <a:latin typeface="Arial" pitchFamily="34" charset="0"/>
              <a:cs typeface="Arial" pitchFamily="34" charset="0"/>
            </a:endParaRPr>
          </a:p>
        </p:txBody>
      </p:sp>
      <p:sp>
        <p:nvSpPr>
          <p:cNvPr id="38" name="Rectangle 106"/>
          <p:cNvSpPr>
            <a:spLocks noChangeArrowheads="1"/>
          </p:cNvSpPr>
          <p:nvPr/>
        </p:nvSpPr>
        <p:spPr bwMode="auto">
          <a:xfrm>
            <a:off x="2889429" y="5295400"/>
            <a:ext cx="525043" cy="182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a:t>
            </a:r>
            <a:r>
              <a:rPr kumimoji="0" lang="en-US" sz="1200" b="1" i="0" u="none" strike="noStrike" cap="none" normalizeH="0" dirty="0">
                <a:ln>
                  <a:noFill/>
                </a:ln>
                <a:solidFill>
                  <a:srgbClr val="000000"/>
                </a:solidFill>
                <a:effectLst/>
                <a:latin typeface="Univers LT Std 47 Cn Lt" charset="0"/>
                <a:cs typeface="Arial" pitchFamily="34" charset="0"/>
              </a:rPr>
              <a:t> = $10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9" name="Rectangle 109"/>
          <p:cNvSpPr>
            <a:spLocks noChangeArrowheads="1"/>
          </p:cNvSpPr>
          <p:nvPr/>
        </p:nvSpPr>
        <p:spPr bwMode="auto">
          <a:xfrm>
            <a:off x="2158013" y="3747455"/>
            <a:ext cx="595919" cy="182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 = 70m</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112"/>
          <p:cNvSpPr>
            <a:spLocks noChangeArrowheads="1"/>
          </p:cNvSpPr>
          <p:nvPr/>
        </p:nvSpPr>
        <p:spPr bwMode="auto">
          <a:xfrm>
            <a:off x="1096989" y="4066749"/>
            <a:ext cx="525043" cy="182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 = $14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1" name="Rectangle 115"/>
          <p:cNvSpPr>
            <a:spLocks noChangeArrowheads="1"/>
          </p:cNvSpPr>
          <p:nvPr/>
        </p:nvSpPr>
        <p:spPr bwMode="auto">
          <a:xfrm>
            <a:off x="2158013" y="4926022"/>
            <a:ext cx="595919" cy="182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 = 80m</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118"/>
          <p:cNvSpPr>
            <a:spLocks noChangeArrowheads="1"/>
          </p:cNvSpPr>
          <p:nvPr/>
        </p:nvSpPr>
        <p:spPr bwMode="auto">
          <a:xfrm>
            <a:off x="1096989" y="5295400"/>
            <a:ext cx="525043" cy="182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 = $12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95"/>
          <p:cNvSpPr>
            <a:spLocks noChangeArrowheads="1"/>
          </p:cNvSpPr>
          <p:nvPr/>
        </p:nvSpPr>
        <p:spPr bwMode="auto">
          <a:xfrm>
            <a:off x="3596517" y="3478248"/>
            <a:ext cx="87338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558ED5"/>
                </a:solidFill>
                <a:effectLst/>
                <a:latin typeface="Univers LT Std 47 Cn Lt" charset="0"/>
                <a:cs typeface="Arial" pitchFamily="34" charset="0"/>
              </a:rPr>
              <a:t>Profit: $440m</a:t>
            </a:r>
            <a:endParaRPr kumimoji="0" lang="en-US" sz="1200" b="0" i="0" u="none" strike="noStrike" cap="none" normalizeH="0" baseline="0" dirty="0">
              <a:ln>
                <a:noFill/>
              </a:ln>
              <a:solidFill>
                <a:srgbClr val="558ED5"/>
              </a:solidFill>
              <a:effectLst/>
              <a:latin typeface="Arial" pitchFamily="34" charset="0"/>
              <a:cs typeface="Arial" pitchFamily="34" charset="0"/>
            </a:endParaRPr>
          </a:p>
        </p:txBody>
      </p:sp>
      <p:sp>
        <p:nvSpPr>
          <p:cNvPr id="43" name="Rectangle 121"/>
          <p:cNvSpPr>
            <a:spLocks noChangeArrowheads="1"/>
          </p:cNvSpPr>
          <p:nvPr/>
        </p:nvSpPr>
        <p:spPr bwMode="auto">
          <a:xfrm>
            <a:off x="1788382" y="4656814"/>
            <a:ext cx="87338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558ED5"/>
                </a:solidFill>
                <a:effectLst/>
                <a:latin typeface="Univers LT Std 47 Cn Lt" charset="0"/>
                <a:cs typeface="Arial" pitchFamily="34" charset="0"/>
              </a:rPr>
              <a:t>Profit: $320m</a:t>
            </a:r>
            <a:endParaRPr kumimoji="0" lang="en-US" sz="1200" b="0" i="0" u="none" strike="noStrike" cap="none" normalizeH="0" baseline="0" dirty="0">
              <a:ln>
                <a:noFill/>
              </a:ln>
              <a:solidFill>
                <a:srgbClr val="558ED5"/>
              </a:solidFill>
              <a:effectLst/>
              <a:latin typeface="Arial" pitchFamily="34" charset="0"/>
              <a:cs typeface="Arial" pitchFamily="34" charset="0"/>
            </a:endParaRPr>
          </a:p>
        </p:txBody>
      </p:sp>
      <p:sp>
        <p:nvSpPr>
          <p:cNvPr id="44" name="Rectangle 127"/>
          <p:cNvSpPr>
            <a:spLocks noChangeArrowheads="1"/>
          </p:cNvSpPr>
          <p:nvPr/>
        </p:nvSpPr>
        <p:spPr bwMode="auto">
          <a:xfrm>
            <a:off x="1110331" y="5559913"/>
            <a:ext cx="87338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Profit: $440m</a:t>
            </a:r>
            <a:endParaRPr kumimoji="0" lang="en-US" sz="1200" b="0" i="0" u="none" strike="noStrike" cap="none" normalizeH="0" baseline="0" dirty="0">
              <a:ln>
                <a:noFill/>
              </a:ln>
              <a:solidFill>
                <a:srgbClr val="E46C0A"/>
              </a:solidFill>
              <a:effectLst/>
              <a:latin typeface="Arial" pitchFamily="34" charset="0"/>
              <a:cs typeface="Arial" pitchFamily="34" charset="0"/>
            </a:endParaRPr>
          </a:p>
        </p:txBody>
      </p:sp>
      <p:grpSp>
        <p:nvGrpSpPr>
          <p:cNvPr id="94" name="Group 93"/>
          <p:cNvGrpSpPr/>
          <p:nvPr/>
        </p:nvGrpSpPr>
        <p:grpSpPr>
          <a:xfrm>
            <a:off x="2884556" y="4656814"/>
            <a:ext cx="1585342" cy="1063779"/>
            <a:chOff x="2884556" y="4265495"/>
            <a:chExt cx="1585342" cy="1063779"/>
          </a:xfrm>
        </p:grpSpPr>
        <p:sp>
          <p:nvSpPr>
            <p:cNvPr id="45" name="Rectangle 128"/>
            <p:cNvSpPr>
              <a:spLocks noChangeArrowheads="1"/>
            </p:cNvSpPr>
            <p:nvPr/>
          </p:nvSpPr>
          <p:spPr bwMode="auto">
            <a:xfrm>
              <a:off x="3596517" y="4265495"/>
              <a:ext cx="87338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558ED5"/>
                  </a:solidFill>
                  <a:effectLst/>
                  <a:latin typeface="Univers LT Std 47 Cn Lt" charset="0"/>
                  <a:cs typeface="Arial" pitchFamily="34" charset="0"/>
                </a:rPr>
                <a:t>Profit: $350m</a:t>
              </a:r>
              <a:endParaRPr kumimoji="0" lang="en-US" sz="1200" b="0" i="0" u="none" strike="noStrike" cap="none" normalizeH="0" baseline="0" dirty="0">
                <a:ln>
                  <a:noFill/>
                </a:ln>
                <a:solidFill>
                  <a:srgbClr val="558ED5"/>
                </a:solidFill>
                <a:effectLst/>
                <a:latin typeface="Arial" pitchFamily="34" charset="0"/>
                <a:cs typeface="Arial" pitchFamily="34" charset="0"/>
              </a:endParaRPr>
            </a:p>
          </p:txBody>
        </p:sp>
        <p:sp>
          <p:nvSpPr>
            <p:cNvPr id="46" name="Rectangle 139"/>
            <p:cNvSpPr>
              <a:spLocks noChangeArrowheads="1"/>
            </p:cNvSpPr>
            <p:nvPr/>
          </p:nvSpPr>
          <p:spPr bwMode="auto">
            <a:xfrm>
              <a:off x="2884556" y="5144608"/>
              <a:ext cx="87338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Profit: $350m</a:t>
              </a:r>
              <a:endParaRPr kumimoji="0" lang="en-US" sz="1200" b="0" i="0" u="none" strike="noStrike" cap="none" normalizeH="0" baseline="0" dirty="0">
                <a:ln>
                  <a:noFill/>
                </a:ln>
                <a:solidFill>
                  <a:srgbClr val="E46C0A"/>
                </a:solidFill>
                <a:effectLst/>
                <a:latin typeface="Arial" pitchFamily="34" charset="0"/>
                <a:cs typeface="Arial" pitchFamily="34" charset="0"/>
              </a:endParaRPr>
            </a:p>
          </p:txBody>
        </p:sp>
      </p:grpSp>
      <p:sp>
        <p:nvSpPr>
          <p:cNvPr id="47" name="Line 140"/>
          <p:cNvSpPr>
            <a:spLocks noChangeShapeType="1"/>
          </p:cNvSpPr>
          <p:nvPr/>
        </p:nvSpPr>
        <p:spPr bwMode="auto">
          <a:xfrm flipH="1">
            <a:off x="4473118" y="5807209"/>
            <a:ext cx="89466"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8" name="Line 141"/>
          <p:cNvSpPr>
            <a:spLocks noChangeShapeType="1"/>
          </p:cNvSpPr>
          <p:nvPr/>
        </p:nvSpPr>
        <p:spPr bwMode="auto">
          <a:xfrm flipH="1">
            <a:off x="4328718" y="5807209"/>
            <a:ext cx="89466"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9" name="Line 142"/>
          <p:cNvSpPr>
            <a:spLocks noChangeShapeType="1"/>
          </p:cNvSpPr>
          <p:nvPr/>
        </p:nvSpPr>
        <p:spPr bwMode="auto">
          <a:xfrm flipH="1">
            <a:off x="4184319" y="5807209"/>
            <a:ext cx="89466"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0" name="Line 143"/>
          <p:cNvSpPr>
            <a:spLocks noChangeShapeType="1"/>
          </p:cNvSpPr>
          <p:nvPr/>
        </p:nvSpPr>
        <p:spPr bwMode="auto">
          <a:xfrm flipH="1">
            <a:off x="4039919" y="5807209"/>
            <a:ext cx="89466"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1" name="Line 144"/>
          <p:cNvSpPr>
            <a:spLocks noChangeShapeType="1"/>
          </p:cNvSpPr>
          <p:nvPr/>
        </p:nvSpPr>
        <p:spPr bwMode="auto">
          <a:xfrm flipH="1">
            <a:off x="3895519" y="5807209"/>
            <a:ext cx="89466"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2" name="Line 145"/>
          <p:cNvSpPr>
            <a:spLocks noChangeShapeType="1"/>
          </p:cNvSpPr>
          <p:nvPr/>
        </p:nvSpPr>
        <p:spPr bwMode="auto">
          <a:xfrm flipH="1">
            <a:off x="3751119" y="5807209"/>
            <a:ext cx="89466"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3" name="Line 146"/>
          <p:cNvSpPr>
            <a:spLocks noChangeShapeType="1"/>
          </p:cNvSpPr>
          <p:nvPr/>
        </p:nvSpPr>
        <p:spPr bwMode="auto">
          <a:xfrm flipH="1">
            <a:off x="3606720" y="5807209"/>
            <a:ext cx="89466"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4" name="Line 147"/>
          <p:cNvSpPr>
            <a:spLocks noChangeShapeType="1"/>
          </p:cNvSpPr>
          <p:nvPr/>
        </p:nvSpPr>
        <p:spPr bwMode="auto">
          <a:xfrm flipH="1">
            <a:off x="3462320" y="5807209"/>
            <a:ext cx="89466"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5" name="Line 148"/>
          <p:cNvSpPr>
            <a:spLocks noChangeShapeType="1"/>
          </p:cNvSpPr>
          <p:nvPr/>
        </p:nvSpPr>
        <p:spPr bwMode="auto">
          <a:xfrm flipH="1">
            <a:off x="3317920" y="5807209"/>
            <a:ext cx="89466"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6" name="Line 149"/>
          <p:cNvSpPr>
            <a:spLocks noChangeShapeType="1"/>
          </p:cNvSpPr>
          <p:nvPr/>
        </p:nvSpPr>
        <p:spPr bwMode="auto">
          <a:xfrm flipH="1">
            <a:off x="3173521" y="5807209"/>
            <a:ext cx="89466"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7" name="Line 150"/>
          <p:cNvSpPr>
            <a:spLocks noChangeShapeType="1"/>
          </p:cNvSpPr>
          <p:nvPr/>
        </p:nvSpPr>
        <p:spPr bwMode="auto">
          <a:xfrm flipH="1">
            <a:off x="3029121" y="5807209"/>
            <a:ext cx="89466"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8" name="Line 151"/>
          <p:cNvSpPr>
            <a:spLocks noChangeShapeType="1"/>
          </p:cNvSpPr>
          <p:nvPr/>
        </p:nvSpPr>
        <p:spPr bwMode="auto">
          <a:xfrm flipH="1">
            <a:off x="2884721" y="5807209"/>
            <a:ext cx="89466"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9" name="Freeform 152"/>
          <p:cNvSpPr>
            <a:spLocks/>
          </p:cNvSpPr>
          <p:nvPr/>
        </p:nvSpPr>
        <p:spPr bwMode="auto">
          <a:xfrm>
            <a:off x="2776421" y="5771210"/>
            <a:ext cx="53365" cy="35999"/>
          </a:xfrm>
          <a:custGeom>
            <a:avLst/>
            <a:gdLst>
              <a:gd name="T0" fmla="*/ 34 w 34"/>
              <a:gd name="T1" fmla="*/ 23 h 23"/>
              <a:gd name="T2" fmla="*/ 0 w 34"/>
              <a:gd name="T3" fmla="*/ 23 h 23"/>
              <a:gd name="T4" fmla="*/ 0 w 34"/>
              <a:gd name="T5" fmla="*/ 0 h 23"/>
            </a:gdLst>
            <a:ahLst/>
            <a:cxnLst>
              <a:cxn ang="0">
                <a:pos x="T0" y="T1"/>
              </a:cxn>
              <a:cxn ang="0">
                <a:pos x="T2" y="T3"/>
              </a:cxn>
              <a:cxn ang="0">
                <a:pos x="T4" y="T5"/>
              </a:cxn>
            </a:cxnLst>
            <a:rect l="0" t="0" r="r" b="b"/>
            <a:pathLst>
              <a:path w="34" h="23">
                <a:moveTo>
                  <a:pt x="34" y="23"/>
                </a:moveTo>
                <a:lnTo>
                  <a:pt x="0" y="23"/>
                </a:lnTo>
                <a:lnTo>
                  <a:pt x="0" y="0"/>
                </a:lnTo>
              </a:path>
            </a:pathLst>
          </a:custGeom>
          <a:noFill/>
          <a:ln w="12">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0" name="Line 153"/>
          <p:cNvSpPr>
            <a:spLocks noChangeShapeType="1"/>
          </p:cNvSpPr>
          <p:nvPr/>
        </p:nvSpPr>
        <p:spPr bwMode="auto">
          <a:xfrm flipV="1">
            <a:off x="2776421" y="5627215"/>
            <a:ext cx="0" cy="90779"/>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1" name="Line 154"/>
          <p:cNvSpPr>
            <a:spLocks noChangeShapeType="1"/>
          </p:cNvSpPr>
          <p:nvPr/>
        </p:nvSpPr>
        <p:spPr bwMode="auto">
          <a:xfrm flipV="1">
            <a:off x="2776421" y="5483220"/>
            <a:ext cx="0" cy="90779"/>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2" name="Line 155"/>
          <p:cNvSpPr>
            <a:spLocks noChangeShapeType="1"/>
          </p:cNvSpPr>
          <p:nvPr/>
        </p:nvSpPr>
        <p:spPr bwMode="auto">
          <a:xfrm flipV="1">
            <a:off x="2776421" y="5339225"/>
            <a:ext cx="0" cy="90779"/>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3" name="Line 156"/>
          <p:cNvSpPr>
            <a:spLocks noChangeShapeType="1"/>
          </p:cNvSpPr>
          <p:nvPr/>
        </p:nvSpPr>
        <p:spPr bwMode="auto">
          <a:xfrm flipV="1">
            <a:off x="2776421" y="5195230"/>
            <a:ext cx="0" cy="90779"/>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4" name="Line 157"/>
          <p:cNvSpPr>
            <a:spLocks noChangeShapeType="1"/>
          </p:cNvSpPr>
          <p:nvPr/>
        </p:nvSpPr>
        <p:spPr bwMode="auto">
          <a:xfrm flipV="1">
            <a:off x="2776421" y="5051235"/>
            <a:ext cx="0" cy="90779"/>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5" name="Line 158"/>
          <p:cNvSpPr>
            <a:spLocks noChangeShapeType="1"/>
          </p:cNvSpPr>
          <p:nvPr/>
        </p:nvSpPr>
        <p:spPr bwMode="auto">
          <a:xfrm flipV="1">
            <a:off x="2776421" y="4907240"/>
            <a:ext cx="0" cy="90779"/>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6" name="Line 159"/>
          <p:cNvSpPr>
            <a:spLocks noChangeShapeType="1"/>
          </p:cNvSpPr>
          <p:nvPr/>
        </p:nvSpPr>
        <p:spPr bwMode="auto">
          <a:xfrm flipV="1">
            <a:off x="2776421" y="4763245"/>
            <a:ext cx="0" cy="90779"/>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7" name="Line 160"/>
          <p:cNvSpPr>
            <a:spLocks noChangeShapeType="1"/>
          </p:cNvSpPr>
          <p:nvPr/>
        </p:nvSpPr>
        <p:spPr bwMode="auto">
          <a:xfrm flipV="1">
            <a:off x="2776421" y="4619250"/>
            <a:ext cx="0" cy="90779"/>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8" name="Line 161"/>
          <p:cNvSpPr>
            <a:spLocks noChangeShapeType="1"/>
          </p:cNvSpPr>
          <p:nvPr/>
        </p:nvSpPr>
        <p:spPr bwMode="auto">
          <a:xfrm>
            <a:off x="2788977" y="4580122"/>
            <a:ext cx="9103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9" name="Line 162"/>
          <p:cNvSpPr>
            <a:spLocks noChangeShapeType="1"/>
          </p:cNvSpPr>
          <p:nvPr/>
        </p:nvSpPr>
        <p:spPr bwMode="auto">
          <a:xfrm>
            <a:off x="2933377" y="4580122"/>
            <a:ext cx="9103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0" name="Line 163"/>
          <p:cNvSpPr>
            <a:spLocks noChangeShapeType="1"/>
          </p:cNvSpPr>
          <p:nvPr/>
        </p:nvSpPr>
        <p:spPr bwMode="auto">
          <a:xfrm>
            <a:off x="3077777" y="4580122"/>
            <a:ext cx="9103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1" name="Line 164"/>
          <p:cNvSpPr>
            <a:spLocks noChangeShapeType="1"/>
          </p:cNvSpPr>
          <p:nvPr/>
        </p:nvSpPr>
        <p:spPr bwMode="auto">
          <a:xfrm>
            <a:off x="3222177" y="4580122"/>
            <a:ext cx="9103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2" name="Line 165"/>
          <p:cNvSpPr>
            <a:spLocks noChangeShapeType="1"/>
          </p:cNvSpPr>
          <p:nvPr/>
        </p:nvSpPr>
        <p:spPr bwMode="auto">
          <a:xfrm>
            <a:off x="3366576" y="4580122"/>
            <a:ext cx="9103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3" name="Line 166"/>
          <p:cNvSpPr>
            <a:spLocks noChangeShapeType="1"/>
          </p:cNvSpPr>
          <p:nvPr/>
        </p:nvSpPr>
        <p:spPr bwMode="auto">
          <a:xfrm>
            <a:off x="3510976" y="4580122"/>
            <a:ext cx="9103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4" name="Line 167"/>
          <p:cNvSpPr>
            <a:spLocks noChangeShapeType="1"/>
          </p:cNvSpPr>
          <p:nvPr/>
        </p:nvSpPr>
        <p:spPr bwMode="auto">
          <a:xfrm>
            <a:off x="3655376" y="4580122"/>
            <a:ext cx="9103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5" name="Line 168"/>
          <p:cNvSpPr>
            <a:spLocks noChangeShapeType="1"/>
          </p:cNvSpPr>
          <p:nvPr/>
        </p:nvSpPr>
        <p:spPr bwMode="auto">
          <a:xfrm>
            <a:off x="3799775" y="4580122"/>
            <a:ext cx="9103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6" name="Line 169"/>
          <p:cNvSpPr>
            <a:spLocks noChangeShapeType="1"/>
          </p:cNvSpPr>
          <p:nvPr/>
        </p:nvSpPr>
        <p:spPr bwMode="auto">
          <a:xfrm>
            <a:off x="3944175" y="4580122"/>
            <a:ext cx="9103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7" name="Line 170"/>
          <p:cNvSpPr>
            <a:spLocks noChangeShapeType="1"/>
          </p:cNvSpPr>
          <p:nvPr/>
        </p:nvSpPr>
        <p:spPr bwMode="auto">
          <a:xfrm>
            <a:off x="4088575" y="4580122"/>
            <a:ext cx="9103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8" name="Line 171"/>
          <p:cNvSpPr>
            <a:spLocks noChangeShapeType="1"/>
          </p:cNvSpPr>
          <p:nvPr/>
        </p:nvSpPr>
        <p:spPr bwMode="auto">
          <a:xfrm>
            <a:off x="4232975" y="4580122"/>
            <a:ext cx="9103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9" name="Line 172"/>
          <p:cNvSpPr>
            <a:spLocks noChangeShapeType="1"/>
          </p:cNvSpPr>
          <p:nvPr/>
        </p:nvSpPr>
        <p:spPr bwMode="auto">
          <a:xfrm>
            <a:off x="4377374" y="4580122"/>
            <a:ext cx="9103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0" name="Freeform 173"/>
          <p:cNvSpPr>
            <a:spLocks/>
          </p:cNvSpPr>
          <p:nvPr/>
        </p:nvSpPr>
        <p:spPr bwMode="auto">
          <a:xfrm>
            <a:off x="4521774" y="4580122"/>
            <a:ext cx="40809" cy="43825"/>
          </a:xfrm>
          <a:custGeom>
            <a:avLst/>
            <a:gdLst>
              <a:gd name="T0" fmla="*/ 0 w 26"/>
              <a:gd name="T1" fmla="*/ 0 h 28"/>
              <a:gd name="T2" fmla="*/ 26 w 26"/>
              <a:gd name="T3" fmla="*/ 0 h 28"/>
              <a:gd name="T4" fmla="*/ 26 w 26"/>
              <a:gd name="T5" fmla="*/ 28 h 28"/>
            </a:gdLst>
            <a:ahLst/>
            <a:cxnLst>
              <a:cxn ang="0">
                <a:pos x="T0" y="T1"/>
              </a:cxn>
              <a:cxn ang="0">
                <a:pos x="T2" y="T3"/>
              </a:cxn>
              <a:cxn ang="0">
                <a:pos x="T4" y="T5"/>
              </a:cxn>
            </a:cxnLst>
            <a:rect l="0" t="0" r="r" b="b"/>
            <a:pathLst>
              <a:path w="26" h="28">
                <a:moveTo>
                  <a:pt x="0" y="0"/>
                </a:moveTo>
                <a:lnTo>
                  <a:pt x="26" y="0"/>
                </a:lnTo>
                <a:lnTo>
                  <a:pt x="26" y="28"/>
                </a:lnTo>
              </a:path>
            </a:pathLst>
          </a:custGeom>
          <a:noFill/>
          <a:ln w="12">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1" name="Line 174"/>
          <p:cNvSpPr>
            <a:spLocks noChangeShapeType="1"/>
          </p:cNvSpPr>
          <p:nvPr/>
        </p:nvSpPr>
        <p:spPr bwMode="auto">
          <a:xfrm>
            <a:off x="4562583" y="4678727"/>
            <a:ext cx="0" cy="8921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2" name="Line 175"/>
          <p:cNvSpPr>
            <a:spLocks noChangeShapeType="1"/>
          </p:cNvSpPr>
          <p:nvPr/>
        </p:nvSpPr>
        <p:spPr bwMode="auto">
          <a:xfrm>
            <a:off x="4562583" y="4822721"/>
            <a:ext cx="0" cy="8921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3" name="Line 176"/>
          <p:cNvSpPr>
            <a:spLocks noChangeShapeType="1"/>
          </p:cNvSpPr>
          <p:nvPr/>
        </p:nvSpPr>
        <p:spPr bwMode="auto">
          <a:xfrm>
            <a:off x="4562583" y="4966716"/>
            <a:ext cx="0" cy="8921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4" name="Line 177"/>
          <p:cNvSpPr>
            <a:spLocks noChangeShapeType="1"/>
          </p:cNvSpPr>
          <p:nvPr/>
        </p:nvSpPr>
        <p:spPr bwMode="auto">
          <a:xfrm>
            <a:off x="4562583" y="5110711"/>
            <a:ext cx="0" cy="8921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5" name="Line 178"/>
          <p:cNvSpPr>
            <a:spLocks noChangeShapeType="1"/>
          </p:cNvSpPr>
          <p:nvPr/>
        </p:nvSpPr>
        <p:spPr bwMode="auto">
          <a:xfrm>
            <a:off x="4562583" y="5254706"/>
            <a:ext cx="0" cy="8921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6" name="Line 179"/>
          <p:cNvSpPr>
            <a:spLocks noChangeShapeType="1"/>
          </p:cNvSpPr>
          <p:nvPr/>
        </p:nvSpPr>
        <p:spPr bwMode="auto">
          <a:xfrm>
            <a:off x="4562583" y="5398701"/>
            <a:ext cx="0" cy="8921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7" name="Line 180"/>
          <p:cNvSpPr>
            <a:spLocks noChangeShapeType="1"/>
          </p:cNvSpPr>
          <p:nvPr/>
        </p:nvSpPr>
        <p:spPr bwMode="auto">
          <a:xfrm>
            <a:off x="4562583" y="5542696"/>
            <a:ext cx="0" cy="8921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8" name="Line 181"/>
          <p:cNvSpPr>
            <a:spLocks noChangeShapeType="1"/>
          </p:cNvSpPr>
          <p:nvPr/>
        </p:nvSpPr>
        <p:spPr bwMode="auto">
          <a:xfrm>
            <a:off x="4562583" y="5686691"/>
            <a:ext cx="0" cy="8921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9" name="Line 182"/>
          <p:cNvSpPr>
            <a:spLocks noChangeShapeType="1"/>
          </p:cNvSpPr>
          <p:nvPr/>
        </p:nvSpPr>
        <p:spPr bwMode="auto">
          <a:xfrm>
            <a:off x="497417" y="2960178"/>
            <a:ext cx="4065166"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0" name="Line 183"/>
          <p:cNvSpPr>
            <a:spLocks noChangeShapeType="1"/>
          </p:cNvSpPr>
          <p:nvPr/>
        </p:nvSpPr>
        <p:spPr bwMode="auto">
          <a:xfrm>
            <a:off x="497417" y="2960178"/>
            <a:ext cx="0" cy="2847031"/>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1" name="Line 184"/>
          <p:cNvSpPr>
            <a:spLocks noChangeShapeType="1"/>
          </p:cNvSpPr>
          <p:nvPr/>
        </p:nvSpPr>
        <p:spPr bwMode="auto">
          <a:xfrm>
            <a:off x="4567292" y="2960178"/>
            <a:ext cx="0" cy="161994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2" name="Line 185"/>
          <p:cNvSpPr>
            <a:spLocks noChangeShapeType="1"/>
          </p:cNvSpPr>
          <p:nvPr/>
        </p:nvSpPr>
        <p:spPr bwMode="auto">
          <a:xfrm flipH="1">
            <a:off x="497417" y="5807209"/>
            <a:ext cx="2279004"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0" name="Right Arrow 99"/>
          <p:cNvSpPr/>
          <p:nvPr/>
        </p:nvSpPr>
        <p:spPr>
          <a:xfrm>
            <a:off x="2775589" y="3508038"/>
            <a:ext cx="801376" cy="9103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Down Arrow 100"/>
          <p:cNvSpPr/>
          <p:nvPr/>
        </p:nvSpPr>
        <p:spPr>
          <a:xfrm>
            <a:off x="1662450" y="4506119"/>
            <a:ext cx="125932" cy="98566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7" name="TextBox 96"/>
          <p:cNvSpPr txBox="1"/>
          <p:nvPr/>
        </p:nvSpPr>
        <p:spPr>
          <a:xfrm>
            <a:off x="2787695" y="4605546"/>
            <a:ext cx="1777706" cy="1200329"/>
          </a:xfrm>
          <a:prstGeom prst="rect">
            <a:avLst/>
          </a:prstGeom>
          <a:noFill/>
          <a:ln w="38100">
            <a:solidFill>
              <a:srgbClr val="FF0000"/>
            </a:solidFill>
          </a:ln>
          <a:effectLst>
            <a:outerShdw blurRad="50800" dist="50800" dir="5400000" algn="ctr" rotWithShape="0">
              <a:srgbClr val="000000">
                <a:alpha val="0"/>
              </a:srgbClr>
            </a:outerShdw>
          </a:effectLst>
        </p:spPr>
        <p:txBody>
          <a:bodyPr wrap="square" rtlCol="0">
            <a:spAutoFit/>
          </a:bodyPr>
          <a:lstStyle/>
          <a:p>
            <a:endParaRPr lang="en-US" dirty="0">
              <a:solidFill>
                <a:srgbClr val="558ED5"/>
              </a:solidFill>
            </a:endParaRPr>
          </a:p>
          <a:p>
            <a:endParaRPr lang="en-US" dirty="0">
              <a:solidFill>
                <a:srgbClr val="558ED5"/>
              </a:solidFill>
            </a:endParaRPr>
          </a:p>
          <a:p>
            <a:endParaRPr lang="en-US" dirty="0">
              <a:solidFill>
                <a:srgbClr val="558ED5"/>
              </a:solidFill>
            </a:endParaRPr>
          </a:p>
          <a:p>
            <a:endParaRPr lang="en-US" dirty="0">
              <a:solidFill>
                <a:srgbClr val="558ED5"/>
              </a:solidFill>
            </a:endParaRPr>
          </a:p>
        </p:txBody>
      </p:sp>
    </p:spTree>
    <p:extLst>
      <p:ext uri="{BB962C8B-B14F-4D97-AF65-F5344CB8AC3E}">
        <p14:creationId xmlns:p14="http://schemas.microsoft.com/office/powerpoint/2010/main" val="3993692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
                                            <p:txEl>
                                              <p:pRg st="2" end="2"/>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0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5">
                                            <p:txEl>
                                              <p:pRg st="3" end="3"/>
                                            </p:txEl>
                                          </p:spTgt>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9"/>
                                          </p:stCondLst>
                                        </p:cTn>
                                        <p:tgtEl>
                                          <p:spTgt spid="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build="p"/>
      <p:bldP spid="5" grpId="0" uiExpand="1" build="p"/>
      <p:bldP spid="11" grpId="0"/>
      <p:bldP spid="12" grpId="0"/>
      <p:bldP spid="33" grpId="0"/>
      <p:bldP spid="34" grpId="0"/>
      <p:bldP spid="36" grpId="0"/>
      <p:bldP spid="37" grpId="0"/>
      <p:bldP spid="38" grpId="0"/>
      <p:bldP spid="39" grpId="0"/>
      <p:bldP spid="40" grpId="0"/>
      <p:bldP spid="41" grpId="0"/>
      <p:bldP spid="42" grpId="0"/>
      <p:bldP spid="35" grpId="0"/>
      <p:bldP spid="43" grpId="0"/>
      <p:bldP spid="44" grpId="0"/>
      <p:bldP spid="100" grpId="0" animBg="1"/>
      <p:bldP spid="101" grpId="0" animBg="1"/>
      <p:bldP spid="9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sort of market?</a:t>
            </a:r>
          </a:p>
        </p:txBody>
      </p:sp>
      <p:sp>
        <p:nvSpPr>
          <p:cNvPr id="3" name="Content Placeholder 2"/>
          <p:cNvSpPr>
            <a:spLocks noGrp="1"/>
          </p:cNvSpPr>
          <p:nvPr>
            <p:ph idx="1"/>
          </p:nvPr>
        </p:nvSpPr>
        <p:spPr/>
        <p:txBody>
          <a:bodyPr>
            <a:normAutofit/>
          </a:bodyPr>
          <a:lstStyle/>
          <a:p>
            <a:pPr marL="0" indent="0">
              <a:buNone/>
            </a:pPr>
            <a:r>
              <a:rPr lang="en-US" dirty="0"/>
              <a:t>What sort of market is the music industry?</a:t>
            </a:r>
          </a:p>
        </p:txBody>
      </p:sp>
      <p:sp>
        <p:nvSpPr>
          <p:cNvPr id="33" name="Content Placeholder 2"/>
          <p:cNvSpPr txBox="1">
            <a:spLocks/>
          </p:cNvSpPr>
          <p:nvPr/>
        </p:nvSpPr>
        <p:spPr>
          <a:xfrm>
            <a:off x="4267200" y="1905000"/>
            <a:ext cx="4648200" cy="47244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t>Dominated by three labels.</a:t>
            </a:r>
          </a:p>
          <a:p>
            <a:pPr lvl="1"/>
            <a:r>
              <a:rPr lang="en-US" sz="1800" dirty="0"/>
              <a:t>None big enough to dominate the industry.</a:t>
            </a:r>
          </a:p>
          <a:p>
            <a:pPr lvl="1"/>
            <a:r>
              <a:rPr lang="en-US" sz="1800" dirty="0"/>
              <a:t>Not a monopoly market.</a:t>
            </a:r>
          </a:p>
          <a:p>
            <a:r>
              <a:rPr lang="en-US" sz="2400" dirty="0"/>
              <a:t>Products are not </a:t>
            </a:r>
            <a:r>
              <a:rPr lang="en-US" sz="2400" i="1" dirty="0">
                <a:solidFill>
                  <a:srgbClr val="9D0505"/>
                </a:solidFill>
              </a:rPr>
              <a:t>standard</a:t>
            </a:r>
            <a:r>
              <a:rPr lang="en-US" sz="2400" dirty="0"/>
              <a:t>.</a:t>
            </a:r>
          </a:p>
          <a:p>
            <a:pPr lvl="1"/>
            <a:r>
              <a:rPr lang="en-US" sz="1800" dirty="0"/>
              <a:t>Not a </a:t>
            </a:r>
            <a:r>
              <a:rPr lang="en-US" sz="1800" i="1" dirty="0">
                <a:solidFill>
                  <a:srgbClr val="9D0505"/>
                </a:solidFill>
              </a:rPr>
              <a:t>perfectly competitive market</a:t>
            </a:r>
            <a:r>
              <a:rPr lang="en-US" sz="1800" dirty="0"/>
              <a:t>.</a:t>
            </a:r>
          </a:p>
          <a:p>
            <a:r>
              <a:rPr lang="en-US" sz="2400" dirty="0"/>
              <a:t>Two markets lie between the extreme models of </a:t>
            </a:r>
            <a:r>
              <a:rPr lang="en-US" sz="2400" i="1" dirty="0">
                <a:solidFill>
                  <a:srgbClr val="9D0505"/>
                </a:solidFill>
              </a:rPr>
              <a:t>monopoly</a:t>
            </a:r>
            <a:r>
              <a:rPr lang="en-US" sz="2400" dirty="0"/>
              <a:t> and </a:t>
            </a:r>
            <a:r>
              <a:rPr lang="en-US" sz="2400" i="1" dirty="0">
                <a:solidFill>
                  <a:srgbClr val="9D0505"/>
                </a:solidFill>
              </a:rPr>
              <a:t>perfect competition</a:t>
            </a:r>
            <a:r>
              <a:rPr lang="en-US" sz="2400" dirty="0"/>
              <a:t>.</a:t>
            </a:r>
          </a:p>
          <a:p>
            <a:pPr lvl="1">
              <a:buClr>
                <a:schemeClr val="tx1"/>
              </a:buClr>
            </a:pPr>
            <a:r>
              <a:rPr lang="en-US" sz="1800" i="1" dirty="0">
                <a:solidFill>
                  <a:srgbClr val="9D0505"/>
                </a:solidFill>
              </a:rPr>
              <a:t>Oligopoly</a:t>
            </a:r>
            <a:r>
              <a:rPr lang="en-US" sz="1800" dirty="0"/>
              <a:t>.</a:t>
            </a:r>
          </a:p>
          <a:p>
            <a:pPr lvl="1">
              <a:buClr>
                <a:schemeClr val="tx1"/>
              </a:buClr>
            </a:pPr>
            <a:r>
              <a:rPr lang="en-US" sz="1800" i="1" dirty="0">
                <a:solidFill>
                  <a:srgbClr val="9D0505"/>
                </a:solidFill>
              </a:rPr>
              <a:t>Monopolistic competition</a:t>
            </a:r>
            <a:r>
              <a:rPr lang="en-US" sz="1800" dirty="0"/>
              <a:t>.</a:t>
            </a:r>
          </a:p>
        </p:txBody>
      </p:sp>
      <p:pic>
        <p:nvPicPr>
          <p:cNvPr id="5" name="Picture 4">
            <a:extLst>
              <a:ext uri="{FF2B5EF4-FFF2-40B4-BE49-F238E27FC236}">
                <a16:creationId xmlns:a16="http://schemas.microsoft.com/office/drawing/2014/main" id="{24127825-287A-43B0-AADB-728FDD82BD10}"/>
              </a:ext>
            </a:extLst>
          </p:cNvPr>
          <p:cNvPicPr>
            <a:picLocks noChangeAspect="1"/>
          </p:cNvPicPr>
          <p:nvPr/>
        </p:nvPicPr>
        <p:blipFill>
          <a:blip r:embed="rId3"/>
          <a:stretch>
            <a:fillRect/>
          </a:stretch>
        </p:blipFill>
        <p:spPr>
          <a:xfrm>
            <a:off x="381000" y="2057400"/>
            <a:ext cx="3681502" cy="3719512"/>
          </a:xfrm>
          <a:prstGeom prst="rect">
            <a:avLst/>
          </a:prstGeom>
        </p:spPr>
      </p:pic>
    </p:spTree>
    <p:extLst>
      <p:ext uri="{BB962C8B-B14F-4D97-AF65-F5344CB8AC3E}">
        <p14:creationId xmlns:p14="http://schemas.microsoft.com/office/powerpoint/2010/main" val="3337217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Compete or collude? III</a:t>
            </a:r>
          </a:p>
        </p:txBody>
      </p:sp>
      <p:sp>
        <p:nvSpPr>
          <p:cNvPr id="3" name="Content Placeholder 2"/>
          <p:cNvSpPr>
            <a:spLocks noGrp="1"/>
          </p:cNvSpPr>
          <p:nvPr>
            <p:ph idx="1"/>
          </p:nvPr>
        </p:nvSpPr>
        <p:spPr/>
        <p:txBody>
          <a:bodyPr>
            <a:normAutofit/>
          </a:bodyPr>
          <a:lstStyle/>
          <a:p>
            <a:r>
              <a:rPr lang="en-US" dirty="0"/>
              <a:t>In oligopoly markets, competing is a </a:t>
            </a:r>
            <a:r>
              <a:rPr lang="en-US" i="1" dirty="0">
                <a:solidFill>
                  <a:srgbClr val="9D0505"/>
                </a:solidFill>
              </a:rPr>
              <a:t>dominant strategy</a:t>
            </a:r>
            <a:r>
              <a:rPr lang="en-US" dirty="0">
                <a:solidFill>
                  <a:srgbClr val="9D0505"/>
                </a:solidFill>
              </a:rPr>
              <a:t> </a:t>
            </a:r>
            <a:r>
              <a:rPr lang="en-US" dirty="0"/>
              <a:t>for both firms.</a:t>
            </a:r>
          </a:p>
          <a:p>
            <a:pPr lvl="1"/>
            <a:r>
              <a:rPr lang="en-US" dirty="0"/>
              <a:t>A dominant strategy is one in which it is best for a firm to follow no matter what strategy other firms choose.</a:t>
            </a:r>
          </a:p>
          <a:p>
            <a:r>
              <a:rPr lang="en-US" dirty="0"/>
              <a:t>Since all firms in this game have a dominant strategy, the result is a </a:t>
            </a:r>
            <a:r>
              <a:rPr lang="en-US" i="1" dirty="0">
                <a:solidFill>
                  <a:srgbClr val="9D0505"/>
                </a:solidFill>
              </a:rPr>
              <a:t>Nash equilibrium</a:t>
            </a:r>
            <a:r>
              <a:rPr lang="en-US" dirty="0"/>
              <a:t>, an equilibrium in which each party chooses an action that is optimal given the choices of rivals.</a:t>
            </a:r>
          </a:p>
        </p:txBody>
      </p:sp>
    </p:spTree>
    <p:extLst>
      <p:ext uri="{BB962C8B-B14F-4D97-AF65-F5344CB8AC3E}">
        <p14:creationId xmlns:p14="http://schemas.microsoft.com/office/powerpoint/2010/main" val="1524876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Compete or collude? IV</a:t>
            </a:r>
          </a:p>
        </p:txBody>
      </p:sp>
      <p:sp>
        <p:nvSpPr>
          <p:cNvPr id="3" name="Content Placeholder 2"/>
          <p:cNvSpPr>
            <a:spLocks noGrp="1"/>
          </p:cNvSpPr>
          <p:nvPr>
            <p:ph idx="1"/>
          </p:nvPr>
        </p:nvSpPr>
        <p:spPr/>
        <p:txBody>
          <a:bodyPr>
            <a:normAutofit/>
          </a:bodyPr>
          <a:lstStyle/>
          <a:p>
            <a:pPr marL="0" indent="0">
              <a:buNone/>
            </a:pPr>
            <a:r>
              <a:rPr lang="en-US" dirty="0"/>
              <a:t>If the output decision is made repeatedly, both firms may take an initial chance that the other will hold up its end of an initial agreement to collude.</a:t>
            </a:r>
          </a:p>
          <a:p>
            <a:r>
              <a:rPr lang="en-US" dirty="0"/>
              <a:t>This strategy often holds firms together in a </a:t>
            </a:r>
            <a:r>
              <a:rPr lang="en-US" i="1" dirty="0">
                <a:solidFill>
                  <a:srgbClr val="9D0505"/>
                </a:solidFill>
              </a:rPr>
              <a:t>cartel</a:t>
            </a:r>
            <a:r>
              <a:rPr lang="en-US" dirty="0"/>
              <a:t>.</a:t>
            </a:r>
          </a:p>
          <a:p>
            <a:r>
              <a:rPr lang="en-US" dirty="0"/>
              <a:t>A cartel is a group of firms who collude to make collective production decisions.</a:t>
            </a:r>
          </a:p>
          <a:p>
            <a:r>
              <a:rPr lang="en-US" dirty="0"/>
              <a:t>Cartels are mostly illegal.</a:t>
            </a:r>
          </a:p>
        </p:txBody>
      </p:sp>
    </p:spTree>
    <p:extLst>
      <p:ext uri="{BB962C8B-B14F-4D97-AF65-F5344CB8AC3E}">
        <p14:creationId xmlns:p14="http://schemas.microsoft.com/office/powerpoint/2010/main" val="1260247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Oligopoly and public policy</a:t>
            </a:r>
          </a:p>
        </p:txBody>
      </p:sp>
      <p:sp>
        <p:nvSpPr>
          <p:cNvPr id="3" name="Content Placeholder 2"/>
          <p:cNvSpPr>
            <a:spLocks noGrp="1"/>
          </p:cNvSpPr>
          <p:nvPr>
            <p:ph idx="1"/>
          </p:nvPr>
        </p:nvSpPr>
        <p:spPr/>
        <p:txBody>
          <a:bodyPr>
            <a:normAutofit/>
          </a:bodyPr>
          <a:lstStyle/>
          <a:p>
            <a:r>
              <a:rPr lang="en-US" dirty="0"/>
              <a:t>The United States has strict laws prohibiting anti-competitive (colluding) behavior.</a:t>
            </a:r>
          </a:p>
          <a:p>
            <a:r>
              <a:rPr lang="en-US" dirty="0"/>
              <a:t>In 1960, the U.S. government reviewed annual bids it had received to supply heavy machinery.</a:t>
            </a:r>
          </a:p>
          <a:p>
            <a:pPr lvl="1"/>
            <a:r>
              <a:rPr lang="en-US" dirty="0"/>
              <a:t>Government agencies discovered that 47 manufacturers had submitted </a:t>
            </a:r>
            <a:r>
              <a:rPr lang="en-US" i="1" dirty="0"/>
              <a:t>identical </a:t>
            </a:r>
            <a:r>
              <a:rPr lang="en-US" dirty="0"/>
              <a:t>bids for the previous three years.</a:t>
            </a:r>
          </a:p>
          <a:p>
            <a:pPr lvl="1"/>
            <a:r>
              <a:rPr lang="en-US" dirty="0"/>
              <a:t>The estimated cost of this cartel to U.S. taxpayers was $175 million per year.</a:t>
            </a:r>
          </a:p>
        </p:txBody>
      </p:sp>
    </p:spTree>
    <p:extLst>
      <p:ext uri="{BB962C8B-B14F-4D97-AF65-F5344CB8AC3E}">
        <p14:creationId xmlns:p14="http://schemas.microsoft.com/office/powerpoint/2010/main" val="3620500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81000" y="2314059"/>
            <a:ext cx="2283979" cy="1861582"/>
            <a:chOff x="381000" y="2237859"/>
            <a:chExt cx="2283979" cy="1861582"/>
          </a:xfrm>
        </p:grpSpPr>
        <p:sp>
          <p:nvSpPr>
            <p:cNvPr id="36" name="Freeform 13"/>
            <p:cNvSpPr>
              <a:spLocks/>
            </p:cNvSpPr>
            <p:nvPr/>
          </p:nvSpPr>
          <p:spPr bwMode="auto">
            <a:xfrm>
              <a:off x="601229" y="3511550"/>
              <a:ext cx="1090613" cy="387350"/>
            </a:xfrm>
            <a:custGeom>
              <a:avLst/>
              <a:gdLst>
                <a:gd name="T0" fmla="*/ 0 w 687"/>
                <a:gd name="T1" fmla="*/ 0 h 244"/>
                <a:gd name="T2" fmla="*/ 0 w 687"/>
                <a:gd name="T3" fmla="*/ 244 h 244"/>
                <a:gd name="T4" fmla="*/ 687 w 687"/>
                <a:gd name="T5" fmla="*/ 2 h 244"/>
                <a:gd name="T6" fmla="*/ 687 w 687"/>
                <a:gd name="T7" fmla="*/ 0 h 244"/>
                <a:gd name="T8" fmla="*/ 0 w 687"/>
                <a:gd name="T9" fmla="*/ 0 h 244"/>
              </a:gdLst>
              <a:ahLst/>
              <a:cxnLst>
                <a:cxn ang="0">
                  <a:pos x="T0" y="T1"/>
                </a:cxn>
                <a:cxn ang="0">
                  <a:pos x="T2" y="T3"/>
                </a:cxn>
                <a:cxn ang="0">
                  <a:pos x="T4" y="T5"/>
                </a:cxn>
                <a:cxn ang="0">
                  <a:pos x="T6" y="T7"/>
                </a:cxn>
                <a:cxn ang="0">
                  <a:pos x="T8" y="T9"/>
                </a:cxn>
              </a:cxnLst>
              <a:rect l="0" t="0" r="r" b="b"/>
              <a:pathLst>
                <a:path w="687" h="244">
                  <a:moveTo>
                    <a:pt x="0" y="0"/>
                  </a:moveTo>
                  <a:lnTo>
                    <a:pt x="0" y="244"/>
                  </a:lnTo>
                  <a:lnTo>
                    <a:pt x="687" y="2"/>
                  </a:lnTo>
                  <a:lnTo>
                    <a:pt x="687" y="0"/>
                  </a:lnTo>
                  <a:lnTo>
                    <a:pt x="0" y="0"/>
                  </a:lnTo>
                  <a:close/>
                </a:path>
              </a:pathLst>
            </a:custGeom>
            <a:solidFill>
              <a:srgbClr val="6E9D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37" name="Freeform 14"/>
            <p:cNvSpPr>
              <a:spLocks/>
            </p:cNvSpPr>
            <p:nvPr/>
          </p:nvSpPr>
          <p:spPr bwMode="auto">
            <a:xfrm>
              <a:off x="601229" y="2790825"/>
              <a:ext cx="1090613" cy="720725"/>
            </a:xfrm>
            <a:custGeom>
              <a:avLst/>
              <a:gdLst>
                <a:gd name="T0" fmla="*/ 0 w 687"/>
                <a:gd name="T1" fmla="*/ 0 h 454"/>
                <a:gd name="T2" fmla="*/ 0 w 687"/>
                <a:gd name="T3" fmla="*/ 454 h 454"/>
                <a:gd name="T4" fmla="*/ 687 w 687"/>
                <a:gd name="T5" fmla="*/ 454 h 454"/>
                <a:gd name="T6" fmla="*/ 0 w 687"/>
                <a:gd name="T7" fmla="*/ 0 h 454"/>
              </a:gdLst>
              <a:ahLst/>
              <a:cxnLst>
                <a:cxn ang="0">
                  <a:pos x="T0" y="T1"/>
                </a:cxn>
                <a:cxn ang="0">
                  <a:pos x="T2" y="T3"/>
                </a:cxn>
                <a:cxn ang="0">
                  <a:pos x="T4" y="T5"/>
                </a:cxn>
                <a:cxn ang="0">
                  <a:pos x="T6" y="T7"/>
                </a:cxn>
              </a:cxnLst>
              <a:rect l="0" t="0" r="r" b="b"/>
              <a:pathLst>
                <a:path w="687" h="454">
                  <a:moveTo>
                    <a:pt x="0" y="0"/>
                  </a:moveTo>
                  <a:lnTo>
                    <a:pt x="0" y="454"/>
                  </a:lnTo>
                  <a:lnTo>
                    <a:pt x="687" y="454"/>
                  </a:lnTo>
                  <a:lnTo>
                    <a:pt x="0" y="0"/>
                  </a:lnTo>
                  <a:close/>
                </a:path>
              </a:pathLst>
            </a:custGeom>
            <a:solidFill>
              <a:srgbClr val="E095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38" name="Rectangle 15"/>
            <p:cNvSpPr>
              <a:spLocks noChangeArrowheads="1"/>
            </p:cNvSpPr>
            <p:nvPr/>
          </p:nvSpPr>
          <p:spPr bwMode="auto">
            <a:xfrm>
              <a:off x="980619" y="2237859"/>
              <a:ext cx="148758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Perfect competition</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2" name="Rectangle 29"/>
            <p:cNvSpPr>
              <a:spLocks noChangeArrowheads="1"/>
            </p:cNvSpPr>
            <p:nvPr/>
          </p:nvSpPr>
          <p:spPr bwMode="auto">
            <a:xfrm>
              <a:off x="2323667" y="3219450"/>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3" name="Rectangle 30"/>
            <p:cNvSpPr>
              <a:spLocks noChangeArrowheads="1"/>
            </p:cNvSpPr>
            <p:nvPr/>
          </p:nvSpPr>
          <p:spPr bwMode="auto">
            <a:xfrm>
              <a:off x="2323667" y="3733800"/>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6" name="Line 43"/>
            <p:cNvSpPr>
              <a:spLocks noChangeShapeType="1"/>
            </p:cNvSpPr>
            <p:nvPr/>
          </p:nvSpPr>
          <p:spPr bwMode="auto">
            <a:xfrm flipV="1">
              <a:off x="601229" y="2711450"/>
              <a:ext cx="0" cy="11874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7" name="Line 44"/>
            <p:cNvSpPr>
              <a:spLocks noChangeShapeType="1"/>
            </p:cNvSpPr>
            <p:nvPr/>
          </p:nvSpPr>
          <p:spPr bwMode="auto">
            <a:xfrm>
              <a:off x="601229" y="3898900"/>
              <a:ext cx="20637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8" name="Rectangle 45"/>
            <p:cNvSpPr>
              <a:spLocks noChangeArrowheads="1"/>
            </p:cNvSpPr>
            <p:nvPr/>
          </p:nvSpPr>
          <p:spPr bwMode="auto">
            <a:xfrm>
              <a:off x="381000" y="3406775"/>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0" name="Rectangle 47"/>
            <p:cNvSpPr>
              <a:spLocks noChangeArrowheads="1"/>
            </p:cNvSpPr>
            <p:nvPr/>
          </p:nvSpPr>
          <p:spPr bwMode="auto">
            <a:xfrm>
              <a:off x="1639454" y="3914775"/>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1" name="Line 48"/>
            <p:cNvSpPr>
              <a:spLocks noChangeShapeType="1"/>
            </p:cNvSpPr>
            <p:nvPr/>
          </p:nvSpPr>
          <p:spPr bwMode="auto">
            <a:xfrm>
              <a:off x="601229" y="3511550"/>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2" name="Line 49"/>
            <p:cNvSpPr>
              <a:spLocks noChangeShapeType="1"/>
            </p:cNvSpPr>
            <p:nvPr/>
          </p:nvSpPr>
          <p:spPr bwMode="auto">
            <a:xfrm>
              <a:off x="723467" y="3511550"/>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3" name="Line 50"/>
            <p:cNvSpPr>
              <a:spLocks noChangeShapeType="1"/>
            </p:cNvSpPr>
            <p:nvPr/>
          </p:nvSpPr>
          <p:spPr bwMode="auto">
            <a:xfrm>
              <a:off x="844117" y="3511550"/>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4" name="Line 51"/>
            <p:cNvSpPr>
              <a:spLocks noChangeShapeType="1"/>
            </p:cNvSpPr>
            <p:nvPr/>
          </p:nvSpPr>
          <p:spPr bwMode="auto">
            <a:xfrm>
              <a:off x="966354" y="3511550"/>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5" name="Line 52"/>
            <p:cNvSpPr>
              <a:spLocks noChangeShapeType="1"/>
            </p:cNvSpPr>
            <p:nvPr/>
          </p:nvSpPr>
          <p:spPr bwMode="auto">
            <a:xfrm>
              <a:off x="1088592" y="3511550"/>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6" name="Line 53"/>
            <p:cNvSpPr>
              <a:spLocks noChangeShapeType="1"/>
            </p:cNvSpPr>
            <p:nvPr/>
          </p:nvSpPr>
          <p:spPr bwMode="auto">
            <a:xfrm>
              <a:off x="1209242" y="3511550"/>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7" name="Line 54"/>
            <p:cNvSpPr>
              <a:spLocks noChangeShapeType="1"/>
            </p:cNvSpPr>
            <p:nvPr/>
          </p:nvSpPr>
          <p:spPr bwMode="auto">
            <a:xfrm>
              <a:off x="1331479" y="3511550"/>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8" name="Line 55"/>
            <p:cNvSpPr>
              <a:spLocks noChangeShapeType="1"/>
            </p:cNvSpPr>
            <p:nvPr/>
          </p:nvSpPr>
          <p:spPr bwMode="auto">
            <a:xfrm>
              <a:off x="1452129" y="3511550"/>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9" name="Line 56"/>
            <p:cNvSpPr>
              <a:spLocks noChangeShapeType="1"/>
            </p:cNvSpPr>
            <p:nvPr/>
          </p:nvSpPr>
          <p:spPr bwMode="auto">
            <a:xfrm>
              <a:off x="1574367" y="3511550"/>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0" name="Line 57"/>
            <p:cNvSpPr>
              <a:spLocks noChangeShapeType="1"/>
            </p:cNvSpPr>
            <p:nvPr/>
          </p:nvSpPr>
          <p:spPr bwMode="auto">
            <a:xfrm>
              <a:off x="1691842" y="3511550"/>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1" name="Line 58"/>
            <p:cNvSpPr>
              <a:spLocks noChangeShapeType="1"/>
            </p:cNvSpPr>
            <p:nvPr/>
          </p:nvSpPr>
          <p:spPr bwMode="auto">
            <a:xfrm>
              <a:off x="1691842" y="3613150"/>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2" name="Line 59"/>
            <p:cNvSpPr>
              <a:spLocks noChangeShapeType="1"/>
            </p:cNvSpPr>
            <p:nvPr/>
          </p:nvSpPr>
          <p:spPr bwMode="auto">
            <a:xfrm>
              <a:off x="1691842" y="3714750"/>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3" name="Line 60"/>
            <p:cNvSpPr>
              <a:spLocks noChangeShapeType="1"/>
            </p:cNvSpPr>
            <p:nvPr/>
          </p:nvSpPr>
          <p:spPr bwMode="auto">
            <a:xfrm>
              <a:off x="1691842" y="3816350"/>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4" name="Line 61"/>
            <p:cNvSpPr>
              <a:spLocks noChangeShapeType="1"/>
            </p:cNvSpPr>
            <p:nvPr/>
          </p:nvSpPr>
          <p:spPr bwMode="auto">
            <a:xfrm>
              <a:off x="601229" y="2790825"/>
              <a:ext cx="1668463" cy="1101725"/>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5" name="Line 62"/>
            <p:cNvSpPr>
              <a:spLocks noChangeShapeType="1"/>
            </p:cNvSpPr>
            <p:nvPr/>
          </p:nvSpPr>
          <p:spPr bwMode="auto">
            <a:xfrm flipV="1">
              <a:off x="601229" y="3311525"/>
              <a:ext cx="1668463" cy="587375"/>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6" name="Freeform 63"/>
            <p:cNvSpPr>
              <a:spLocks/>
            </p:cNvSpPr>
            <p:nvPr/>
          </p:nvSpPr>
          <p:spPr bwMode="auto">
            <a:xfrm>
              <a:off x="1661679" y="3486150"/>
              <a:ext cx="60325" cy="50800"/>
            </a:xfrm>
            <a:custGeom>
              <a:avLst/>
              <a:gdLst>
                <a:gd name="T0" fmla="*/ 38 w 38"/>
                <a:gd name="T1" fmla="*/ 16 h 32"/>
                <a:gd name="T2" fmla="*/ 38 w 38"/>
                <a:gd name="T3" fmla="*/ 16 h 32"/>
                <a:gd name="T4" fmla="*/ 38 w 38"/>
                <a:gd name="T5" fmla="*/ 24 h 32"/>
                <a:gd name="T6" fmla="*/ 34 w 38"/>
                <a:gd name="T7" fmla="*/ 28 h 32"/>
                <a:gd name="T8" fmla="*/ 27 w 38"/>
                <a:gd name="T9" fmla="*/ 32 h 32"/>
                <a:gd name="T10" fmla="*/ 19 w 38"/>
                <a:gd name="T11" fmla="*/ 32 h 32"/>
                <a:gd name="T12" fmla="*/ 19 w 38"/>
                <a:gd name="T13" fmla="*/ 32 h 32"/>
                <a:gd name="T14" fmla="*/ 12 w 38"/>
                <a:gd name="T15" fmla="*/ 32 h 32"/>
                <a:gd name="T16" fmla="*/ 7 w 38"/>
                <a:gd name="T17" fmla="*/ 28 h 32"/>
                <a:gd name="T18" fmla="*/ 3 w 38"/>
                <a:gd name="T19" fmla="*/ 24 h 32"/>
                <a:gd name="T20" fmla="*/ 0 w 38"/>
                <a:gd name="T21" fmla="*/ 16 h 32"/>
                <a:gd name="T22" fmla="*/ 0 w 38"/>
                <a:gd name="T23" fmla="*/ 16 h 32"/>
                <a:gd name="T24" fmla="*/ 3 w 38"/>
                <a:gd name="T25" fmla="*/ 10 h 32"/>
                <a:gd name="T26" fmla="*/ 7 w 38"/>
                <a:gd name="T27" fmla="*/ 6 h 32"/>
                <a:gd name="T28" fmla="*/ 12 w 38"/>
                <a:gd name="T29" fmla="*/ 2 h 32"/>
                <a:gd name="T30" fmla="*/ 19 w 38"/>
                <a:gd name="T31" fmla="*/ 0 h 32"/>
                <a:gd name="T32" fmla="*/ 19 w 38"/>
                <a:gd name="T33" fmla="*/ 0 h 32"/>
                <a:gd name="T34" fmla="*/ 27 w 38"/>
                <a:gd name="T35" fmla="*/ 2 h 32"/>
                <a:gd name="T36" fmla="*/ 34 w 38"/>
                <a:gd name="T37" fmla="*/ 6 h 32"/>
                <a:gd name="T38" fmla="*/ 38 w 38"/>
                <a:gd name="T39" fmla="*/ 10 h 32"/>
                <a:gd name="T40" fmla="*/ 38 w 38"/>
                <a:gd name="T41" fmla="*/ 16 h 32"/>
                <a:gd name="T42" fmla="*/ 38 w 38"/>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2">
                  <a:moveTo>
                    <a:pt x="38" y="16"/>
                  </a:moveTo>
                  <a:lnTo>
                    <a:pt x="38" y="16"/>
                  </a:lnTo>
                  <a:lnTo>
                    <a:pt x="38" y="24"/>
                  </a:lnTo>
                  <a:lnTo>
                    <a:pt x="34" y="28"/>
                  </a:lnTo>
                  <a:lnTo>
                    <a:pt x="27" y="32"/>
                  </a:lnTo>
                  <a:lnTo>
                    <a:pt x="19" y="32"/>
                  </a:lnTo>
                  <a:lnTo>
                    <a:pt x="19" y="32"/>
                  </a:lnTo>
                  <a:lnTo>
                    <a:pt x="12" y="32"/>
                  </a:lnTo>
                  <a:lnTo>
                    <a:pt x="7" y="28"/>
                  </a:lnTo>
                  <a:lnTo>
                    <a:pt x="3" y="24"/>
                  </a:lnTo>
                  <a:lnTo>
                    <a:pt x="0" y="16"/>
                  </a:lnTo>
                  <a:lnTo>
                    <a:pt x="0" y="16"/>
                  </a:lnTo>
                  <a:lnTo>
                    <a:pt x="3" y="10"/>
                  </a:lnTo>
                  <a:lnTo>
                    <a:pt x="7" y="6"/>
                  </a:lnTo>
                  <a:lnTo>
                    <a:pt x="12" y="2"/>
                  </a:lnTo>
                  <a:lnTo>
                    <a:pt x="19" y="0"/>
                  </a:lnTo>
                  <a:lnTo>
                    <a:pt x="19" y="0"/>
                  </a:lnTo>
                  <a:lnTo>
                    <a:pt x="27" y="2"/>
                  </a:lnTo>
                  <a:lnTo>
                    <a:pt x="34" y="6"/>
                  </a:lnTo>
                  <a:lnTo>
                    <a:pt x="38" y="10"/>
                  </a:lnTo>
                  <a:lnTo>
                    <a:pt x="38" y="16"/>
                  </a:lnTo>
                  <a:lnTo>
                    <a:pt x="38"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87" name="Rectangle 64"/>
            <p:cNvSpPr>
              <a:spLocks noChangeArrowheads="1"/>
            </p:cNvSpPr>
            <p:nvPr/>
          </p:nvSpPr>
          <p:spPr bwMode="auto">
            <a:xfrm>
              <a:off x="445654" y="2536825"/>
              <a:ext cx="60593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10" name="Group 9"/>
          <p:cNvGrpSpPr/>
          <p:nvPr/>
        </p:nvGrpSpPr>
        <p:grpSpPr>
          <a:xfrm>
            <a:off x="2734898" y="2332593"/>
            <a:ext cx="2463801" cy="1839357"/>
            <a:chOff x="2734898" y="2275443"/>
            <a:chExt cx="2463801" cy="1839357"/>
          </a:xfrm>
        </p:grpSpPr>
        <p:sp>
          <p:nvSpPr>
            <p:cNvPr id="32" name="Rectangle 9"/>
            <p:cNvSpPr>
              <a:spLocks noChangeArrowheads="1"/>
            </p:cNvSpPr>
            <p:nvPr/>
          </p:nvSpPr>
          <p:spPr bwMode="auto">
            <a:xfrm>
              <a:off x="4108087" y="3447534"/>
              <a:ext cx="1588" cy="1588"/>
            </a:xfrm>
            <a:prstGeom prst="rect">
              <a:avLst/>
            </a:prstGeom>
            <a:solidFill>
              <a:srgbClr val="D4712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33" name="Freeform 10"/>
            <p:cNvSpPr>
              <a:spLocks/>
            </p:cNvSpPr>
            <p:nvPr/>
          </p:nvSpPr>
          <p:spPr bwMode="auto">
            <a:xfrm>
              <a:off x="3134949" y="2806184"/>
              <a:ext cx="973138" cy="641350"/>
            </a:xfrm>
            <a:custGeom>
              <a:avLst/>
              <a:gdLst>
                <a:gd name="T0" fmla="*/ 0 w 613"/>
                <a:gd name="T1" fmla="*/ 0 h 404"/>
                <a:gd name="T2" fmla="*/ 0 w 613"/>
                <a:gd name="T3" fmla="*/ 404 h 404"/>
                <a:gd name="T4" fmla="*/ 613 w 613"/>
                <a:gd name="T5" fmla="*/ 404 h 404"/>
                <a:gd name="T6" fmla="*/ 0 w 613"/>
                <a:gd name="T7" fmla="*/ 0 h 404"/>
              </a:gdLst>
              <a:ahLst/>
              <a:cxnLst>
                <a:cxn ang="0">
                  <a:pos x="T0" y="T1"/>
                </a:cxn>
                <a:cxn ang="0">
                  <a:pos x="T2" y="T3"/>
                </a:cxn>
                <a:cxn ang="0">
                  <a:pos x="T4" y="T5"/>
                </a:cxn>
                <a:cxn ang="0">
                  <a:pos x="T6" y="T7"/>
                </a:cxn>
              </a:cxnLst>
              <a:rect l="0" t="0" r="r" b="b"/>
              <a:pathLst>
                <a:path w="613" h="404">
                  <a:moveTo>
                    <a:pt x="0" y="0"/>
                  </a:moveTo>
                  <a:lnTo>
                    <a:pt x="0" y="404"/>
                  </a:lnTo>
                  <a:lnTo>
                    <a:pt x="613" y="404"/>
                  </a:lnTo>
                  <a:lnTo>
                    <a:pt x="0" y="0"/>
                  </a:lnTo>
                  <a:close/>
                </a:path>
              </a:pathLst>
            </a:custGeom>
            <a:solidFill>
              <a:srgbClr val="E095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34" name="Freeform 11"/>
            <p:cNvSpPr>
              <a:spLocks/>
            </p:cNvSpPr>
            <p:nvPr/>
          </p:nvSpPr>
          <p:spPr bwMode="auto">
            <a:xfrm>
              <a:off x="3134949" y="3447534"/>
              <a:ext cx="973138" cy="466725"/>
            </a:xfrm>
            <a:custGeom>
              <a:avLst/>
              <a:gdLst>
                <a:gd name="T0" fmla="*/ 613 w 613"/>
                <a:gd name="T1" fmla="*/ 0 h 294"/>
                <a:gd name="T2" fmla="*/ 0 w 613"/>
                <a:gd name="T3" fmla="*/ 0 h 294"/>
                <a:gd name="T4" fmla="*/ 0 w 613"/>
                <a:gd name="T5" fmla="*/ 294 h 294"/>
                <a:gd name="T6" fmla="*/ 613 w 613"/>
                <a:gd name="T7" fmla="*/ 78 h 294"/>
                <a:gd name="T8" fmla="*/ 613 w 613"/>
                <a:gd name="T9" fmla="*/ 0 h 294"/>
                <a:gd name="T10" fmla="*/ 613 w 613"/>
                <a:gd name="T11" fmla="*/ 0 h 294"/>
              </a:gdLst>
              <a:ahLst/>
              <a:cxnLst>
                <a:cxn ang="0">
                  <a:pos x="T0" y="T1"/>
                </a:cxn>
                <a:cxn ang="0">
                  <a:pos x="T2" y="T3"/>
                </a:cxn>
                <a:cxn ang="0">
                  <a:pos x="T4" y="T5"/>
                </a:cxn>
                <a:cxn ang="0">
                  <a:pos x="T6" y="T7"/>
                </a:cxn>
                <a:cxn ang="0">
                  <a:pos x="T8" y="T9"/>
                </a:cxn>
                <a:cxn ang="0">
                  <a:pos x="T10" y="T11"/>
                </a:cxn>
              </a:cxnLst>
              <a:rect l="0" t="0" r="r" b="b"/>
              <a:pathLst>
                <a:path w="613" h="294">
                  <a:moveTo>
                    <a:pt x="613" y="0"/>
                  </a:moveTo>
                  <a:lnTo>
                    <a:pt x="0" y="0"/>
                  </a:lnTo>
                  <a:lnTo>
                    <a:pt x="0" y="294"/>
                  </a:lnTo>
                  <a:lnTo>
                    <a:pt x="613" y="78"/>
                  </a:lnTo>
                  <a:lnTo>
                    <a:pt x="613" y="0"/>
                  </a:lnTo>
                  <a:lnTo>
                    <a:pt x="613" y="0"/>
                  </a:lnTo>
                  <a:close/>
                </a:path>
              </a:pathLst>
            </a:custGeom>
            <a:solidFill>
              <a:srgbClr val="6E9D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35" name="Freeform 12"/>
            <p:cNvSpPr>
              <a:spLocks/>
            </p:cNvSpPr>
            <p:nvPr/>
          </p:nvSpPr>
          <p:spPr bwMode="auto">
            <a:xfrm>
              <a:off x="4108087" y="3447534"/>
              <a:ext cx="120650" cy="123825"/>
            </a:xfrm>
            <a:custGeom>
              <a:avLst/>
              <a:gdLst>
                <a:gd name="T0" fmla="*/ 0 w 76"/>
                <a:gd name="T1" fmla="*/ 0 h 78"/>
                <a:gd name="T2" fmla="*/ 0 w 76"/>
                <a:gd name="T3" fmla="*/ 78 h 78"/>
                <a:gd name="T4" fmla="*/ 76 w 76"/>
                <a:gd name="T5" fmla="*/ 50 h 78"/>
                <a:gd name="T6" fmla="*/ 0 w 76"/>
                <a:gd name="T7" fmla="*/ 0 h 78"/>
              </a:gdLst>
              <a:ahLst/>
              <a:cxnLst>
                <a:cxn ang="0">
                  <a:pos x="T0" y="T1"/>
                </a:cxn>
                <a:cxn ang="0">
                  <a:pos x="T2" y="T3"/>
                </a:cxn>
                <a:cxn ang="0">
                  <a:pos x="T4" y="T5"/>
                </a:cxn>
                <a:cxn ang="0">
                  <a:pos x="T6" y="T7"/>
                </a:cxn>
              </a:cxnLst>
              <a:rect l="0" t="0" r="r" b="b"/>
              <a:pathLst>
                <a:path w="76" h="78">
                  <a:moveTo>
                    <a:pt x="0" y="0"/>
                  </a:moveTo>
                  <a:lnTo>
                    <a:pt x="0" y="78"/>
                  </a:lnTo>
                  <a:lnTo>
                    <a:pt x="76" y="50"/>
                  </a:lnTo>
                  <a:lnTo>
                    <a:pt x="0" y="0"/>
                  </a:lnTo>
                  <a:close/>
                </a:path>
              </a:pathLst>
            </a:custGeom>
            <a:solidFill>
              <a:srgbClr val="9395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92" name="Rectangle 69"/>
            <p:cNvSpPr>
              <a:spLocks noChangeArrowheads="1"/>
            </p:cNvSpPr>
            <p:nvPr/>
          </p:nvSpPr>
          <p:spPr bwMode="auto">
            <a:xfrm>
              <a:off x="3225855" y="2275443"/>
              <a:ext cx="166231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Competitive oligopoly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3" name="Rectangle 70"/>
            <p:cNvSpPr>
              <a:spLocks noChangeArrowheads="1"/>
            </p:cNvSpPr>
            <p:nvPr/>
          </p:nvSpPr>
          <p:spPr bwMode="auto">
            <a:xfrm>
              <a:off x="4857387" y="3234809"/>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4" name="Rectangle 71"/>
            <p:cNvSpPr>
              <a:spLocks noChangeArrowheads="1"/>
            </p:cNvSpPr>
            <p:nvPr/>
          </p:nvSpPr>
          <p:spPr bwMode="auto">
            <a:xfrm>
              <a:off x="4857387" y="3749159"/>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7" name="Line 84"/>
            <p:cNvSpPr>
              <a:spLocks noChangeShapeType="1"/>
            </p:cNvSpPr>
            <p:nvPr/>
          </p:nvSpPr>
          <p:spPr bwMode="auto">
            <a:xfrm flipV="1">
              <a:off x="3134949" y="2726809"/>
              <a:ext cx="0" cy="11874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8" name="Line 85"/>
            <p:cNvSpPr>
              <a:spLocks noChangeShapeType="1"/>
            </p:cNvSpPr>
            <p:nvPr/>
          </p:nvSpPr>
          <p:spPr bwMode="auto">
            <a:xfrm>
              <a:off x="3134949" y="3914259"/>
              <a:ext cx="20637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9" name="Rectangle 86"/>
            <p:cNvSpPr>
              <a:spLocks noChangeArrowheads="1"/>
            </p:cNvSpPr>
            <p:nvPr/>
          </p:nvSpPr>
          <p:spPr bwMode="auto">
            <a:xfrm>
              <a:off x="2894416" y="3373993"/>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1" name="Rectangle 88"/>
            <p:cNvSpPr>
              <a:spLocks noChangeArrowheads="1"/>
            </p:cNvSpPr>
            <p:nvPr/>
          </p:nvSpPr>
          <p:spPr bwMode="auto">
            <a:xfrm>
              <a:off x="4050937" y="3930134"/>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2" name="Line 89"/>
            <p:cNvSpPr>
              <a:spLocks noChangeShapeType="1"/>
            </p:cNvSpPr>
            <p:nvPr/>
          </p:nvSpPr>
          <p:spPr bwMode="auto">
            <a:xfrm>
              <a:off x="3134949" y="3447534"/>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3" name="Line 90"/>
            <p:cNvSpPr>
              <a:spLocks noChangeShapeType="1"/>
            </p:cNvSpPr>
            <p:nvPr/>
          </p:nvSpPr>
          <p:spPr bwMode="auto">
            <a:xfrm>
              <a:off x="3257187" y="3447534"/>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4" name="Line 91"/>
            <p:cNvSpPr>
              <a:spLocks noChangeShapeType="1"/>
            </p:cNvSpPr>
            <p:nvPr/>
          </p:nvSpPr>
          <p:spPr bwMode="auto">
            <a:xfrm>
              <a:off x="3377837" y="3447534"/>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5" name="Line 92"/>
            <p:cNvSpPr>
              <a:spLocks noChangeShapeType="1"/>
            </p:cNvSpPr>
            <p:nvPr/>
          </p:nvSpPr>
          <p:spPr bwMode="auto">
            <a:xfrm>
              <a:off x="3500074" y="3447534"/>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6" name="Line 93"/>
            <p:cNvSpPr>
              <a:spLocks noChangeShapeType="1"/>
            </p:cNvSpPr>
            <p:nvPr/>
          </p:nvSpPr>
          <p:spPr bwMode="auto">
            <a:xfrm>
              <a:off x="3620724" y="3447534"/>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7" name="Line 94"/>
            <p:cNvSpPr>
              <a:spLocks noChangeShapeType="1"/>
            </p:cNvSpPr>
            <p:nvPr/>
          </p:nvSpPr>
          <p:spPr bwMode="auto">
            <a:xfrm>
              <a:off x="3742962" y="3447534"/>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8" name="Line 95"/>
            <p:cNvSpPr>
              <a:spLocks noChangeShapeType="1"/>
            </p:cNvSpPr>
            <p:nvPr/>
          </p:nvSpPr>
          <p:spPr bwMode="auto">
            <a:xfrm>
              <a:off x="3865199" y="3447534"/>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9" name="Line 96"/>
            <p:cNvSpPr>
              <a:spLocks noChangeShapeType="1"/>
            </p:cNvSpPr>
            <p:nvPr/>
          </p:nvSpPr>
          <p:spPr bwMode="auto">
            <a:xfrm>
              <a:off x="3985849" y="3447534"/>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0" name="Line 97"/>
            <p:cNvSpPr>
              <a:spLocks noChangeShapeType="1"/>
            </p:cNvSpPr>
            <p:nvPr/>
          </p:nvSpPr>
          <p:spPr bwMode="auto">
            <a:xfrm>
              <a:off x="4108087" y="3447534"/>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1" name="Line 98"/>
            <p:cNvSpPr>
              <a:spLocks noChangeShapeType="1"/>
            </p:cNvSpPr>
            <p:nvPr/>
          </p:nvSpPr>
          <p:spPr bwMode="auto">
            <a:xfrm>
              <a:off x="4108087" y="3549134"/>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2" name="Line 99"/>
            <p:cNvSpPr>
              <a:spLocks noChangeShapeType="1"/>
            </p:cNvSpPr>
            <p:nvPr/>
          </p:nvSpPr>
          <p:spPr bwMode="auto">
            <a:xfrm>
              <a:off x="4108087" y="3650734"/>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3" name="Line 100"/>
            <p:cNvSpPr>
              <a:spLocks noChangeShapeType="1"/>
            </p:cNvSpPr>
            <p:nvPr/>
          </p:nvSpPr>
          <p:spPr bwMode="auto">
            <a:xfrm>
              <a:off x="4108087" y="3752334"/>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4" name="Line 101"/>
            <p:cNvSpPr>
              <a:spLocks noChangeShapeType="1"/>
            </p:cNvSpPr>
            <p:nvPr/>
          </p:nvSpPr>
          <p:spPr bwMode="auto">
            <a:xfrm>
              <a:off x="4108087" y="3853934"/>
              <a:ext cx="0" cy="603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5" name="Line 102"/>
            <p:cNvSpPr>
              <a:spLocks noChangeShapeType="1"/>
            </p:cNvSpPr>
            <p:nvPr/>
          </p:nvSpPr>
          <p:spPr bwMode="auto">
            <a:xfrm>
              <a:off x="3134949" y="2806184"/>
              <a:ext cx="1668463" cy="1101725"/>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6" name="Line 103"/>
            <p:cNvSpPr>
              <a:spLocks noChangeShapeType="1"/>
            </p:cNvSpPr>
            <p:nvPr/>
          </p:nvSpPr>
          <p:spPr bwMode="auto">
            <a:xfrm flipV="1">
              <a:off x="3134949" y="3326884"/>
              <a:ext cx="1668463" cy="587375"/>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7" name="Freeform 104"/>
            <p:cNvSpPr>
              <a:spLocks/>
            </p:cNvSpPr>
            <p:nvPr/>
          </p:nvSpPr>
          <p:spPr bwMode="auto">
            <a:xfrm>
              <a:off x="4077924" y="3422134"/>
              <a:ext cx="60325" cy="50800"/>
            </a:xfrm>
            <a:custGeom>
              <a:avLst/>
              <a:gdLst>
                <a:gd name="T0" fmla="*/ 38 w 38"/>
                <a:gd name="T1" fmla="*/ 16 h 32"/>
                <a:gd name="T2" fmla="*/ 38 w 38"/>
                <a:gd name="T3" fmla="*/ 16 h 32"/>
                <a:gd name="T4" fmla="*/ 36 w 38"/>
                <a:gd name="T5" fmla="*/ 22 h 32"/>
                <a:gd name="T6" fmla="*/ 33 w 38"/>
                <a:gd name="T7" fmla="*/ 28 h 32"/>
                <a:gd name="T8" fmla="*/ 26 w 38"/>
                <a:gd name="T9" fmla="*/ 32 h 32"/>
                <a:gd name="T10" fmla="*/ 19 w 38"/>
                <a:gd name="T11" fmla="*/ 32 h 32"/>
                <a:gd name="T12" fmla="*/ 19 w 38"/>
                <a:gd name="T13" fmla="*/ 32 h 32"/>
                <a:gd name="T14" fmla="*/ 12 w 38"/>
                <a:gd name="T15" fmla="*/ 32 h 32"/>
                <a:gd name="T16" fmla="*/ 4 w 38"/>
                <a:gd name="T17" fmla="*/ 28 h 32"/>
                <a:gd name="T18" fmla="*/ 0 w 38"/>
                <a:gd name="T19" fmla="*/ 22 h 32"/>
                <a:gd name="T20" fmla="*/ 0 w 38"/>
                <a:gd name="T21" fmla="*/ 16 h 32"/>
                <a:gd name="T22" fmla="*/ 0 w 38"/>
                <a:gd name="T23" fmla="*/ 16 h 32"/>
                <a:gd name="T24" fmla="*/ 0 w 38"/>
                <a:gd name="T25" fmla="*/ 10 h 32"/>
                <a:gd name="T26" fmla="*/ 4 w 38"/>
                <a:gd name="T27" fmla="*/ 6 h 32"/>
                <a:gd name="T28" fmla="*/ 12 w 38"/>
                <a:gd name="T29" fmla="*/ 2 h 32"/>
                <a:gd name="T30" fmla="*/ 19 w 38"/>
                <a:gd name="T31" fmla="*/ 0 h 32"/>
                <a:gd name="T32" fmla="*/ 19 w 38"/>
                <a:gd name="T33" fmla="*/ 0 h 32"/>
                <a:gd name="T34" fmla="*/ 26 w 38"/>
                <a:gd name="T35" fmla="*/ 2 h 32"/>
                <a:gd name="T36" fmla="*/ 33 w 38"/>
                <a:gd name="T37" fmla="*/ 6 h 32"/>
                <a:gd name="T38" fmla="*/ 36 w 38"/>
                <a:gd name="T39" fmla="*/ 10 h 32"/>
                <a:gd name="T40" fmla="*/ 38 w 38"/>
                <a:gd name="T41" fmla="*/ 16 h 32"/>
                <a:gd name="T42" fmla="*/ 38 w 38"/>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2">
                  <a:moveTo>
                    <a:pt x="38" y="16"/>
                  </a:moveTo>
                  <a:lnTo>
                    <a:pt x="38" y="16"/>
                  </a:lnTo>
                  <a:lnTo>
                    <a:pt x="36" y="22"/>
                  </a:lnTo>
                  <a:lnTo>
                    <a:pt x="33" y="28"/>
                  </a:lnTo>
                  <a:lnTo>
                    <a:pt x="26" y="32"/>
                  </a:lnTo>
                  <a:lnTo>
                    <a:pt x="19" y="32"/>
                  </a:lnTo>
                  <a:lnTo>
                    <a:pt x="19" y="32"/>
                  </a:lnTo>
                  <a:lnTo>
                    <a:pt x="12" y="32"/>
                  </a:lnTo>
                  <a:lnTo>
                    <a:pt x="4" y="28"/>
                  </a:lnTo>
                  <a:lnTo>
                    <a:pt x="0" y="22"/>
                  </a:lnTo>
                  <a:lnTo>
                    <a:pt x="0" y="16"/>
                  </a:lnTo>
                  <a:lnTo>
                    <a:pt x="0" y="16"/>
                  </a:lnTo>
                  <a:lnTo>
                    <a:pt x="0" y="10"/>
                  </a:lnTo>
                  <a:lnTo>
                    <a:pt x="4" y="6"/>
                  </a:lnTo>
                  <a:lnTo>
                    <a:pt x="12" y="2"/>
                  </a:lnTo>
                  <a:lnTo>
                    <a:pt x="19" y="0"/>
                  </a:lnTo>
                  <a:lnTo>
                    <a:pt x="19" y="0"/>
                  </a:lnTo>
                  <a:lnTo>
                    <a:pt x="26" y="2"/>
                  </a:lnTo>
                  <a:lnTo>
                    <a:pt x="33" y="6"/>
                  </a:lnTo>
                  <a:lnTo>
                    <a:pt x="36" y="10"/>
                  </a:lnTo>
                  <a:lnTo>
                    <a:pt x="38" y="16"/>
                  </a:lnTo>
                  <a:lnTo>
                    <a:pt x="38"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28" name="Rectangle 64"/>
            <p:cNvSpPr>
              <a:spLocks noChangeArrowheads="1"/>
            </p:cNvSpPr>
            <p:nvPr/>
          </p:nvSpPr>
          <p:spPr bwMode="auto">
            <a:xfrm>
              <a:off x="2734898" y="2536309"/>
              <a:ext cx="60593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5" name="Group 4"/>
          <p:cNvGrpSpPr/>
          <p:nvPr/>
        </p:nvGrpSpPr>
        <p:grpSpPr>
          <a:xfrm>
            <a:off x="3111388" y="6477000"/>
            <a:ext cx="1643680" cy="203716"/>
            <a:chOff x="6885610" y="2788638"/>
            <a:chExt cx="1643680" cy="203716"/>
          </a:xfrm>
        </p:grpSpPr>
        <p:sp>
          <p:nvSpPr>
            <p:cNvPr id="219" name="Rectangle 196"/>
            <p:cNvSpPr>
              <a:spLocks noChangeArrowheads="1"/>
            </p:cNvSpPr>
            <p:nvPr/>
          </p:nvSpPr>
          <p:spPr bwMode="auto">
            <a:xfrm>
              <a:off x="7152310" y="2807688"/>
              <a:ext cx="137698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Consumer Surplus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 name="Rectangle 216"/>
            <p:cNvSpPr>
              <a:spLocks noChangeArrowheads="1"/>
            </p:cNvSpPr>
            <p:nvPr/>
          </p:nvSpPr>
          <p:spPr bwMode="auto">
            <a:xfrm>
              <a:off x="6885610" y="2788638"/>
              <a:ext cx="182563" cy="152400"/>
            </a:xfrm>
            <a:prstGeom prst="rect">
              <a:avLst/>
            </a:prstGeom>
            <a:solidFill>
              <a:srgbClr val="E095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6" name="Group 5"/>
          <p:cNvGrpSpPr/>
          <p:nvPr/>
        </p:nvGrpSpPr>
        <p:grpSpPr>
          <a:xfrm>
            <a:off x="4939539" y="6505317"/>
            <a:ext cx="1557133" cy="184666"/>
            <a:chOff x="8638210" y="2801338"/>
            <a:chExt cx="1557133" cy="184666"/>
          </a:xfrm>
        </p:grpSpPr>
        <p:sp>
          <p:nvSpPr>
            <p:cNvPr id="9" name="Rectangle 209"/>
            <p:cNvSpPr>
              <a:spLocks noChangeArrowheads="1"/>
            </p:cNvSpPr>
            <p:nvPr/>
          </p:nvSpPr>
          <p:spPr bwMode="auto">
            <a:xfrm>
              <a:off x="8903323" y="2801338"/>
              <a:ext cx="129202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Producer Surplus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 name="Rectangle 218"/>
            <p:cNvSpPr>
              <a:spLocks noChangeArrowheads="1"/>
            </p:cNvSpPr>
            <p:nvPr/>
          </p:nvSpPr>
          <p:spPr bwMode="auto">
            <a:xfrm>
              <a:off x="8638210" y="2807688"/>
              <a:ext cx="182563" cy="152400"/>
            </a:xfrm>
            <a:prstGeom prst="rect">
              <a:avLst/>
            </a:prstGeom>
            <a:solidFill>
              <a:srgbClr val="6E9DB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7" name="Group 6"/>
          <p:cNvGrpSpPr/>
          <p:nvPr/>
        </p:nvGrpSpPr>
        <p:grpSpPr>
          <a:xfrm>
            <a:off x="6705600" y="6467217"/>
            <a:ext cx="1480188" cy="184666"/>
            <a:chOff x="10315977" y="2807688"/>
            <a:chExt cx="1480188" cy="184666"/>
          </a:xfrm>
        </p:grpSpPr>
        <p:sp>
          <p:nvSpPr>
            <p:cNvPr id="17" name="Rectangle 217"/>
            <p:cNvSpPr>
              <a:spLocks noChangeArrowheads="1"/>
            </p:cNvSpPr>
            <p:nvPr/>
          </p:nvSpPr>
          <p:spPr bwMode="auto">
            <a:xfrm>
              <a:off x="10315977" y="2807688"/>
              <a:ext cx="182563" cy="152400"/>
            </a:xfrm>
            <a:prstGeom prst="rect">
              <a:avLst/>
            </a:prstGeom>
            <a:solidFill>
              <a:srgbClr val="4F56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9" name="Rectangle 219"/>
            <p:cNvSpPr>
              <a:spLocks noChangeArrowheads="1"/>
            </p:cNvSpPr>
            <p:nvPr/>
          </p:nvSpPr>
          <p:spPr bwMode="auto">
            <a:xfrm>
              <a:off x="10581089" y="2807688"/>
              <a:ext cx="121507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Deadweight loss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12" name="Group 11"/>
          <p:cNvGrpSpPr/>
          <p:nvPr/>
        </p:nvGrpSpPr>
        <p:grpSpPr>
          <a:xfrm>
            <a:off x="381000" y="4260592"/>
            <a:ext cx="2283979" cy="1861840"/>
            <a:chOff x="381000" y="4146292"/>
            <a:chExt cx="2283979" cy="1861840"/>
          </a:xfrm>
        </p:grpSpPr>
        <p:sp>
          <p:nvSpPr>
            <p:cNvPr id="28" name="Rectangle 5"/>
            <p:cNvSpPr>
              <a:spLocks noChangeArrowheads="1"/>
            </p:cNvSpPr>
            <p:nvPr/>
          </p:nvSpPr>
          <p:spPr bwMode="auto">
            <a:xfrm>
              <a:off x="1448954" y="5261491"/>
              <a:ext cx="1588" cy="1588"/>
            </a:xfrm>
            <a:prstGeom prst="rect">
              <a:avLst/>
            </a:prstGeom>
            <a:solidFill>
              <a:srgbClr val="E095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9" name="Freeform 6"/>
            <p:cNvSpPr>
              <a:spLocks/>
            </p:cNvSpPr>
            <p:nvPr/>
          </p:nvSpPr>
          <p:spPr bwMode="auto">
            <a:xfrm>
              <a:off x="601229" y="4699516"/>
              <a:ext cx="847725" cy="561975"/>
            </a:xfrm>
            <a:custGeom>
              <a:avLst/>
              <a:gdLst>
                <a:gd name="T0" fmla="*/ 534 w 534"/>
                <a:gd name="T1" fmla="*/ 354 h 354"/>
                <a:gd name="T2" fmla="*/ 0 w 534"/>
                <a:gd name="T3" fmla="*/ 0 h 354"/>
                <a:gd name="T4" fmla="*/ 0 w 534"/>
                <a:gd name="T5" fmla="*/ 354 h 354"/>
                <a:gd name="T6" fmla="*/ 534 w 534"/>
                <a:gd name="T7" fmla="*/ 354 h 354"/>
                <a:gd name="T8" fmla="*/ 534 w 534"/>
                <a:gd name="T9" fmla="*/ 354 h 354"/>
              </a:gdLst>
              <a:ahLst/>
              <a:cxnLst>
                <a:cxn ang="0">
                  <a:pos x="T0" y="T1"/>
                </a:cxn>
                <a:cxn ang="0">
                  <a:pos x="T2" y="T3"/>
                </a:cxn>
                <a:cxn ang="0">
                  <a:pos x="T4" y="T5"/>
                </a:cxn>
                <a:cxn ang="0">
                  <a:pos x="T6" y="T7"/>
                </a:cxn>
                <a:cxn ang="0">
                  <a:pos x="T8" y="T9"/>
                </a:cxn>
              </a:cxnLst>
              <a:rect l="0" t="0" r="r" b="b"/>
              <a:pathLst>
                <a:path w="534" h="354">
                  <a:moveTo>
                    <a:pt x="534" y="354"/>
                  </a:moveTo>
                  <a:lnTo>
                    <a:pt x="0" y="0"/>
                  </a:lnTo>
                  <a:lnTo>
                    <a:pt x="0" y="354"/>
                  </a:lnTo>
                  <a:lnTo>
                    <a:pt x="534" y="354"/>
                  </a:lnTo>
                  <a:lnTo>
                    <a:pt x="534" y="354"/>
                  </a:lnTo>
                  <a:close/>
                </a:path>
              </a:pathLst>
            </a:custGeom>
            <a:solidFill>
              <a:srgbClr val="E095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30" name="Freeform 7"/>
            <p:cNvSpPr>
              <a:spLocks/>
            </p:cNvSpPr>
            <p:nvPr/>
          </p:nvSpPr>
          <p:spPr bwMode="auto">
            <a:xfrm>
              <a:off x="1448954" y="5261491"/>
              <a:ext cx="242888" cy="244475"/>
            </a:xfrm>
            <a:custGeom>
              <a:avLst/>
              <a:gdLst>
                <a:gd name="T0" fmla="*/ 0 w 153"/>
                <a:gd name="T1" fmla="*/ 0 h 154"/>
                <a:gd name="T2" fmla="*/ 0 w 153"/>
                <a:gd name="T3" fmla="*/ 0 h 154"/>
                <a:gd name="T4" fmla="*/ 0 w 153"/>
                <a:gd name="T5" fmla="*/ 154 h 154"/>
                <a:gd name="T6" fmla="*/ 153 w 153"/>
                <a:gd name="T7" fmla="*/ 100 h 154"/>
                <a:gd name="T8" fmla="*/ 0 w 153"/>
                <a:gd name="T9" fmla="*/ 0 h 154"/>
              </a:gdLst>
              <a:ahLst/>
              <a:cxnLst>
                <a:cxn ang="0">
                  <a:pos x="T0" y="T1"/>
                </a:cxn>
                <a:cxn ang="0">
                  <a:pos x="T2" y="T3"/>
                </a:cxn>
                <a:cxn ang="0">
                  <a:pos x="T4" y="T5"/>
                </a:cxn>
                <a:cxn ang="0">
                  <a:pos x="T6" y="T7"/>
                </a:cxn>
                <a:cxn ang="0">
                  <a:pos x="T8" y="T9"/>
                </a:cxn>
              </a:cxnLst>
              <a:rect l="0" t="0" r="r" b="b"/>
              <a:pathLst>
                <a:path w="153" h="154">
                  <a:moveTo>
                    <a:pt x="0" y="0"/>
                  </a:moveTo>
                  <a:lnTo>
                    <a:pt x="0" y="0"/>
                  </a:lnTo>
                  <a:lnTo>
                    <a:pt x="0" y="154"/>
                  </a:lnTo>
                  <a:lnTo>
                    <a:pt x="153" y="100"/>
                  </a:lnTo>
                  <a:lnTo>
                    <a:pt x="0" y="0"/>
                  </a:lnTo>
                  <a:close/>
                </a:path>
              </a:pathLst>
            </a:custGeom>
            <a:solidFill>
              <a:srgbClr val="9395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31" name="Freeform 8"/>
            <p:cNvSpPr>
              <a:spLocks/>
            </p:cNvSpPr>
            <p:nvPr/>
          </p:nvSpPr>
          <p:spPr bwMode="auto">
            <a:xfrm>
              <a:off x="601229" y="5261491"/>
              <a:ext cx="847725" cy="542925"/>
            </a:xfrm>
            <a:custGeom>
              <a:avLst/>
              <a:gdLst>
                <a:gd name="T0" fmla="*/ 0 w 534"/>
                <a:gd name="T1" fmla="*/ 0 h 342"/>
                <a:gd name="T2" fmla="*/ 0 w 534"/>
                <a:gd name="T3" fmla="*/ 342 h 342"/>
                <a:gd name="T4" fmla="*/ 534 w 534"/>
                <a:gd name="T5" fmla="*/ 154 h 342"/>
                <a:gd name="T6" fmla="*/ 534 w 534"/>
                <a:gd name="T7" fmla="*/ 0 h 342"/>
                <a:gd name="T8" fmla="*/ 0 w 534"/>
                <a:gd name="T9" fmla="*/ 0 h 342"/>
              </a:gdLst>
              <a:ahLst/>
              <a:cxnLst>
                <a:cxn ang="0">
                  <a:pos x="T0" y="T1"/>
                </a:cxn>
                <a:cxn ang="0">
                  <a:pos x="T2" y="T3"/>
                </a:cxn>
                <a:cxn ang="0">
                  <a:pos x="T4" y="T5"/>
                </a:cxn>
                <a:cxn ang="0">
                  <a:pos x="T6" y="T7"/>
                </a:cxn>
                <a:cxn ang="0">
                  <a:pos x="T8" y="T9"/>
                </a:cxn>
              </a:cxnLst>
              <a:rect l="0" t="0" r="r" b="b"/>
              <a:pathLst>
                <a:path w="534" h="342">
                  <a:moveTo>
                    <a:pt x="0" y="0"/>
                  </a:moveTo>
                  <a:lnTo>
                    <a:pt x="0" y="342"/>
                  </a:lnTo>
                  <a:lnTo>
                    <a:pt x="534" y="154"/>
                  </a:lnTo>
                  <a:lnTo>
                    <a:pt x="534" y="0"/>
                  </a:lnTo>
                  <a:lnTo>
                    <a:pt x="0" y="0"/>
                  </a:lnTo>
                  <a:close/>
                </a:path>
              </a:pathLst>
            </a:custGeom>
            <a:solidFill>
              <a:srgbClr val="6E9D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33" name="Rectangle 110"/>
            <p:cNvSpPr>
              <a:spLocks noChangeArrowheads="1"/>
            </p:cNvSpPr>
            <p:nvPr/>
          </p:nvSpPr>
          <p:spPr bwMode="auto">
            <a:xfrm>
              <a:off x="1260607" y="4146292"/>
              <a:ext cx="70371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Collusion</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4" name="Rectangle 111"/>
            <p:cNvSpPr>
              <a:spLocks noChangeArrowheads="1"/>
            </p:cNvSpPr>
            <p:nvPr/>
          </p:nvSpPr>
          <p:spPr bwMode="auto">
            <a:xfrm>
              <a:off x="2323667" y="5128141"/>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5" name="Rectangle 112"/>
            <p:cNvSpPr>
              <a:spLocks noChangeArrowheads="1"/>
            </p:cNvSpPr>
            <p:nvPr/>
          </p:nvSpPr>
          <p:spPr bwMode="auto">
            <a:xfrm>
              <a:off x="2323667" y="5639316"/>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8" name="Line 125"/>
            <p:cNvSpPr>
              <a:spLocks noChangeShapeType="1"/>
            </p:cNvSpPr>
            <p:nvPr/>
          </p:nvSpPr>
          <p:spPr bwMode="auto">
            <a:xfrm flipV="1">
              <a:off x="601229" y="4620141"/>
              <a:ext cx="0" cy="11842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9" name="Line 126"/>
            <p:cNvSpPr>
              <a:spLocks noChangeShapeType="1"/>
            </p:cNvSpPr>
            <p:nvPr/>
          </p:nvSpPr>
          <p:spPr bwMode="auto">
            <a:xfrm>
              <a:off x="601229" y="5804416"/>
              <a:ext cx="20637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0" name="Rectangle 127"/>
            <p:cNvSpPr>
              <a:spLocks noChangeArrowheads="1"/>
            </p:cNvSpPr>
            <p:nvPr/>
          </p:nvSpPr>
          <p:spPr bwMode="auto">
            <a:xfrm>
              <a:off x="381000" y="5169158"/>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2" name="Rectangle 129"/>
            <p:cNvSpPr>
              <a:spLocks noChangeArrowheads="1"/>
            </p:cNvSpPr>
            <p:nvPr/>
          </p:nvSpPr>
          <p:spPr bwMode="auto">
            <a:xfrm>
              <a:off x="1396567" y="5823466"/>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70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3" name="Line 130"/>
            <p:cNvSpPr>
              <a:spLocks noChangeShapeType="1"/>
            </p:cNvSpPr>
            <p:nvPr/>
          </p:nvSpPr>
          <p:spPr bwMode="auto">
            <a:xfrm>
              <a:off x="601229" y="526149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4" name="Line 131"/>
            <p:cNvSpPr>
              <a:spLocks noChangeShapeType="1"/>
            </p:cNvSpPr>
            <p:nvPr/>
          </p:nvSpPr>
          <p:spPr bwMode="auto">
            <a:xfrm>
              <a:off x="723467" y="526149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5" name="Line 132"/>
            <p:cNvSpPr>
              <a:spLocks noChangeShapeType="1"/>
            </p:cNvSpPr>
            <p:nvPr/>
          </p:nvSpPr>
          <p:spPr bwMode="auto">
            <a:xfrm>
              <a:off x="844117" y="526149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6" name="Line 133"/>
            <p:cNvSpPr>
              <a:spLocks noChangeShapeType="1"/>
            </p:cNvSpPr>
            <p:nvPr/>
          </p:nvSpPr>
          <p:spPr bwMode="auto">
            <a:xfrm>
              <a:off x="966354" y="526149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7" name="Line 134"/>
            <p:cNvSpPr>
              <a:spLocks noChangeShapeType="1"/>
            </p:cNvSpPr>
            <p:nvPr/>
          </p:nvSpPr>
          <p:spPr bwMode="auto">
            <a:xfrm>
              <a:off x="1088592" y="526149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8" name="Line 135"/>
            <p:cNvSpPr>
              <a:spLocks noChangeShapeType="1"/>
            </p:cNvSpPr>
            <p:nvPr/>
          </p:nvSpPr>
          <p:spPr bwMode="auto">
            <a:xfrm>
              <a:off x="1209242" y="526149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9" name="Line 136"/>
            <p:cNvSpPr>
              <a:spLocks noChangeShapeType="1"/>
            </p:cNvSpPr>
            <p:nvPr/>
          </p:nvSpPr>
          <p:spPr bwMode="auto">
            <a:xfrm>
              <a:off x="1331479" y="526149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0" name="Line 137"/>
            <p:cNvSpPr>
              <a:spLocks noChangeShapeType="1"/>
            </p:cNvSpPr>
            <p:nvPr/>
          </p:nvSpPr>
          <p:spPr bwMode="auto">
            <a:xfrm>
              <a:off x="1448954" y="5261491"/>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1" name="Line 138"/>
            <p:cNvSpPr>
              <a:spLocks noChangeShapeType="1"/>
            </p:cNvSpPr>
            <p:nvPr/>
          </p:nvSpPr>
          <p:spPr bwMode="auto">
            <a:xfrm>
              <a:off x="1448954" y="5363091"/>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2" name="Line 139"/>
            <p:cNvSpPr>
              <a:spLocks noChangeShapeType="1"/>
            </p:cNvSpPr>
            <p:nvPr/>
          </p:nvSpPr>
          <p:spPr bwMode="auto">
            <a:xfrm>
              <a:off x="1448954" y="5464691"/>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3" name="Line 140"/>
            <p:cNvSpPr>
              <a:spLocks noChangeShapeType="1"/>
            </p:cNvSpPr>
            <p:nvPr/>
          </p:nvSpPr>
          <p:spPr bwMode="auto">
            <a:xfrm>
              <a:off x="1448954" y="5566291"/>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4" name="Line 141"/>
            <p:cNvSpPr>
              <a:spLocks noChangeShapeType="1"/>
            </p:cNvSpPr>
            <p:nvPr/>
          </p:nvSpPr>
          <p:spPr bwMode="auto">
            <a:xfrm>
              <a:off x="1448954" y="5667891"/>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5" name="Line 142"/>
            <p:cNvSpPr>
              <a:spLocks noChangeShapeType="1"/>
            </p:cNvSpPr>
            <p:nvPr/>
          </p:nvSpPr>
          <p:spPr bwMode="auto">
            <a:xfrm>
              <a:off x="1448954" y="5769491"/>
              <a:ext cx="0" cy="349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6" name="Line 143"/>
            <p:cNvSpPr>
              <a:spLocks noChangeShapeType="1"/>
            </p:cNvSpPr>
            <p:nvPr/>
          </p:nvSpPr>
          <p:spPr bwMode="auto">
            <a:xfrm>
              <a:off x="601229" y="4699516"/>
              <a:ext cx="1668463" cy="1101725"/>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7" name="Line 144"/>
            <p:cNvSpPr>
              <a:spLocks noChangeShapeType="1"/>
            </p:cNvSpPr>
            <p:nvPr/>
          </p:nvSpPr>
          <p:spPr bwMode="auto">
            <a:xfrm flipV="1">
              <a:off x="601229" y="5217041"/>
              <a:ext cx="1668463" cy="587375"/>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8" name="Freeform 145"/>
            <p:cNvSpPr>
              <a:spLocks/>
            </p:cNvSpPr>
            <p:nvPr/>
          </p:nvSpPr>
          <p:spPr bwMode="auto">
            <a:xfrm>
              <a:off x="1418792" y="5236091"/>
              <a:ext cx="60325" cy="50800"/>
            </a:xfrm>
            <a:custGeom>
              <a:avLst/>
              <a:gdLst>
                <a:gd name="T0" fmla="*/ 38 w 38"/>
                <a:gd name="T1" fmla="*/ 16 h 32"/>
                <a:gd name="T2" fmla="*/ 38 w 38"/>
                <a:gd name="T3" fmla="*/ 16 h 32"/>
                <a:gd name="T4" fmla="*/ 38 w 38"/>
                <a:gd name="T5" fmla="*/ 22 h 32"/>
                <a:gd name="T6" fmla="*/ 33 w 38"/>
                <a:gd name="T7" fmla="*/ 26 h 32"/>
                <a:gd name="T8" fmla="*/ 26 w 38"/>
                <a:gd name="T9" fmla="*/ 30 h 32"/>
                <a:gd name="T10" fmla="*/ 19 w 38"/>
                <a:gd name="T11" fmla="*/ 32 h 32"/>
                <a:gd name="T12" fmla="*/ 19 w 38"/>
                <a:gd name="T13" fmla="*/ 32 h 32"/>
                <a:gd name="T14" fmla="*/ 12 w 38"/>
                <a:gd name="T15" fmla="*/ 30 h 32"/>
                <a:gd name="T16" fmla="*/ 7 w 38"/>
                <a:gd name="T17" fmla="*/ 26 h 32"/>
                <a:gd name="T18" fmla="*/ 2 w 38"/>
                <a:gd name="T19" fmla="*/ 22 h 32"/>
                <a:gd name="T20" fmla="*/ 0 w 38"/>
                <a:gd name="T21" fmla="*/ 16 h 32"/>
                <a:gd name="T22" fmla="*/ 0 w 38"/>
                <a:gd name="T23" fmla="*/ 16 h 32"/>
                <a:gd name="T24" fmla="*/ 2 w 38"/>
                <a:gd name="T25" fmla="*/ 8 h 32"/>
                <a:gd name="T26" fmla="*/ 7 w 38"/>
                <a:gd name="T27" fmla="*/ 4 h 32"/>
                <a:gd name="T28" fmla="*/ 12 w 38"/>
                <a:gd name="T29" fmla="*/ 0 h 32"/>
                <a:gd name="T30" fmla="*/ 19 w 38"/>
                <a:gd name="T31" fmla="*/ 0 h 32"/>
                <a:gd name="T32" fmla="*/ 19 w 38"/>
                <a:gd name="T33" fmla="*/ 0 h 32"/>
                <a:gd name="T34" fmla="*/ 26 w 38"/>
                <a:gd name="T35" fmla="*/ 0 h 32"/>
                <a:gd name="T36" fmla="*/ 33 w 38"/>
                <a:gd name="T37" fmla="*/ 4 h 32"/>
                <a:gd name="T38" fmla="*/ 38 w 38"/>
                <a:gd name="T39" fmla="*/ 8 h 32"/>
                <a:gd name="T40" fmla="*/ 38 w 38"/>
                <a:gd name="T41" fmla="*/ 16 h 32"/>
                <a:gd name="T42" fmla="*/ 38 w 38"/>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2">
                  <a:moveTo>
                    <a:pt x="38" y="16"/>
                  </a:moveTo>
                  <a:lnTo>
                    <a:pt x="38" y="16"/>
                  </a:lnTo>
                  <a:lnTo>
                    <a:pt x="38" y="22"/>
                  </a:lnTo>
                  <a:lnTo>
                    <a:pt x="33" y="26"/>
                  </a:lnTo>
                  <a:lnTo>
                    <a:pt x="26" y="30"/>
                  </a:lnTo>
                  <a:lnTo>
                    <a:pt x="19" y="32"/>
                  </a:lnTo>
                  <a:lnTo>
                    <a:pt x="19" y="32"/>
                  </a:lnTo>
                  <a:lnTo>
                    <a:pt x="12" y="30"/>
                  </a:lnTo>
                  <a:lnTo>
                    <a:pt x="7" y="26"/>
                  </a:lnTo>
                  <a:lnTo>
                    <a:pt x="2" y="22"/>
                  </a:lnTo>
                  <a:lnTo>
                    <a:pt x="0" y="16"/>
                  </a:lnTo>
                  <a:lnTo>
                    <a:pt x="0" y="16"/>
                  </a:lnTo>
                  <a:lnTo>
                    <a:pt x="2" y="8"/>
                  </a:lnTo>
                  <a:lnTo>
                    <a:pt x="7" y="4"/>
                  </a:lnTo>
                  <a:lnTo>
                    <a:pt x="12" y="0"/>
                  </a:lnTo>
                  <a:lnTo>
                    <a:pt x="19" y="0"/>
                  </a:lnTo>
                  <a:lnTo>
                    <a:pt x="19" y="0"/>
                  </a:lnTo>
                  <a:lnTo>
                    <a:pt x="26" y="0"/>
                  </a:lnTo>
                  <a:lnTo>
                    <a:pt x="33" y="4"/>
                  </a:lnTo>
                  <a:lnTo>
                    <a:pt x="38" y="8"/>
                  </a:lnTo>
                  <a:lnTo>
                    <a:pt x="38" y="16"/>
                  </a:lnTo>
                  <a:lnTo>
                    <a:pt x="38"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29" name="Rectangle 64"/>
            <p:cNvSpPr>
              <a:spLocks noChangeArrowheads="1"/>
            </p:cNvSpPr>
            <p:nvPr/>
          </p:nvSpPr>
          <p:spPr bwMode="auto">
            <a:xfrm>
              <a:off x="449319" y="4387850"/>
              <a:ext cx="60593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20" name="Group 19"/>
          <p:cNvGrpSpPr/>
          <p:nvPr/>
        </p:nvGrpSpPr>
        <p:grpSpPr>
          <a:xfrm>
            <a:off x="2786118" y="4260473"/>
            <a:ext cx="2460136" cy="1842909"/>
            <a:chOff x="2786118" y="4165223"/>
            <a:chExt cx="2460136" cy="1842909"/>
          </a:xfrm>
        </p:grpSpPr>
        <p:sp>
          <p:nvSpPr>
            <p:cNvPr id="174" name="Rectangle 151"/>
            <p:cNvSpPr>
              <a:spLocks noChangeArrowheads="1"/>
            </p:cNvSpPr>
            <p:nvPr/>
          </p:nvSpPr>
          <p:spPr bwMode="auto">
            <a:xfrm>
              <a:off x="4033404" y="5261491"/>
              <a:ext cx="1588" cy="1588"/>
            </a:xfrm>
            <a:prstGeom prst="rect">
              <a:avLst/>
            </a:prstGeom>
            <a:solidFill>
              <a:srgbClr val="E095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75" name="Freeform 152"/>
            <p:cNvSpPr>
              <a:spLocks/>
            </p:cNvSpPr>
            <p:nvPr/>
          </p:nvSpPr>
          <p:spPr bwMode="auto">
            <a:xfrm>
              <a:off x="3182504" y="4699516"/>
              <a:ext cx="850900" cy="561975"/>
            </a:xfrm>
            <a:custGeom>
              <a:avLst/>
              <a:gdLst>
                <a:gd name="T0" fmla="*/ 536 w 536"/>
                <a:gd name="T1" fmla="*/ 354 h 354"/>
                <a:gd name="T2" fmla="*/ 0 w 536"/>
                <a:gd name="T3" fmla="*/ 0 h 354"/>
                <a:gd name="T4" fmla="*/ 0 w 536"/>
                <a:gd name="T5" fmla="*/ 354 h 354"/>
                <a:gd name="T6" fmla="*/ 536 w 536"/>
                <a:gd name="T7" fmla="*/ 354 h 354"/>
                <a:gd name="T8" fmla="*/ 536 w 536"/>
                <a:gd name="T9" fmla="*/ 354 h 354"/>
              </a:gdLst>
              <a:ahLst/>
              <a:cxnLst>
                <a:cxn ang="0">
                  <a:pos x="T0" y="T1"/>
                </a:cxn>
                <a:cxn ang="0">
                  <a:pos x="T2" y="T3"/>
                </a:cxn>
                <a:cxn ang="0">
                  <a:pos x="T4" y="T5"/>
                </a:cxn>
                <a:cxn ang="0">
                  <a:pos x="T6" y="T7"/>
                </a:cxn>
                <a:cxn ang="0">
                  <a:pos x="T8" y="T9"/>
                </a:cxn>
              </a:cxnLst>
              <a:rect l="0" t="0" r="r" b="b"/>
              <a:pathLst>
                <a:path w="536" h="354">
                  <a:moveTo>
                    <a:pt x="536" y="354"/>
                  </a:moveTo>
                  <a:lnTo>
                    <a:pt x="0" y="0"/>
                  </a:lnTo>
                  <a:lnTo>
                    <a:pt x="0" y="354"/>
                  </a:lnTo>
                  <a:lnTo>
                    <a:pt x="536" y="354"/>
                  </a:lnTo>
                  <a:lnTo>
                    <a:pt x="536" y="354"/>
                  </a:lnTo>
                  <a:close/>
                </a:path>
              </a:pathLst>
            </a:custGeom>
            <a:solidFill>
              <a:srgbClr val="E095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76" name="Freeform 153"/>
            <p:cNvSpPr>
              <a:spLocks/>
            </p:cNvSpPr>
            <p:nvPr/>
          </p:nvSpPr>
          <p:spPr bwMode="auto">
            <a:xfrm>
              <a:off x="4033404" y="5261491"/>
              <a:ext cx="242888" cy="244475"/>
            </a:xfrm>
            <a:custGeom>
              <a:avLst/>
              <a:gdLst>
                <a:gd name="T0" fmla="*/ 0 w 153"/>
                <a:gd name="T1" fmla="*/ 0 h 154"/>
                <a:gd name="T2" fmla="*/ 0 w 153"/>
                <a:gd name="T3" fmla="*/ 0 h 154"/>
                <a:gd name="T4" fmla="*/ 0 w 153"/>
                <a:gd name="T5" fmla="*/ 154 h 154"/>
                <a:gd name="T6" fmla="*/ 153 w 153"/>
                <a:gd name="T7" fmla="*/ 100 h 154"/>
                <a:gd name="T8" fmla="*/ 0 w 153"/>
                <a:gd name="T9" fmla="*/ 0 h 154"/>
              </a:gdLst>
              <a:ahLst/>
              <a:cxnLst>
                <a:cxn ang="0">
                  <a:pos x="T0" y="T1"/>
                </a:cxn>
                <a:cxn ang="0">
                  <a:pos x="T2" y="T3"/>
                </a:cxn>
                <a:cxn ang="0">
                  <a:pos x="T4" y="T5"/>
                </a:cxn>
                <a:cxn ang="0">
                  <a:pos x="T6" y="T7"/>
                </a:cxn>
                <a:cxn ang="0">
                  <a:pos x="T8" y="T9"/>
                </a:cxn>
              </a:cxnLst>
              <a:rect l="0" t="0" r="r" b="b"/>
              <a:pathLst>
                <a:path w="153" h="154">
                  <a:moveTo>
                    <a:pt x="0" y="0"/>
                  </a:moveTo>
                  <a:lnTo>
                    <a:pt x="0" y="0"/>
                  </a:lnTo>
                  <a:lnTo>
                    <a:pt x="0" y="154"/>
                  </a:lnTo>
                  <a:lnTo>
                    <a:pt x="153" y="100"/>
                  </a:lnTo>
                  <a:lnTo>
                    <a:pt x="0" y="0"/>
                  </a:lnTo>
                  <a:close/>
                </a:path>
              </a:pathLst>
            </a:custGeom>
            <a:solidFill>
              <a:srgbClr val="9395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77" name="Freeform 154"/>
            <p:cNvSpPr>
              <a:spLocks/>
            </p:cNvSpPr>
            <p:nvPr/>
          </p:nvSpPr>
          <p:spPr bwMode="auto">
            <a:xfrm>
              <a:off x="3182504" y="5261491"/>
              <a:ext cx="850900" cy="542925"/>
            </a:xfrm>
            <a:custGeom>
              <a:avLst/>
              <a:gdLst>
                <a:gd name="T0" fmla="*/ 0 w 536"/>
                <a:gd name="T1" fmla="*/ 0 h 342"/>
                <a:gd name="T2" fmla="*/ 0 w 536"/>
                <a:gd name="T3" fmla="*/ 342 h 342"/>
                <a:gd name="T4" fmla="*/ 536 w 536"/>
                <a:gd name="T5" fmla="*/ 154 h 342"/>
                <a:gd name="T6" fmla="*/ 536 w 536"/>
                <a:gd name="T7" fmla="*/ 0 h 342"/>
                <a:gd name="T8" fmla="*/ 0 w 536"/>
                <a:gd name="T9" fmla="*/ 0 h 342"/>
              </a:gdLst>
              <a:ahLst/>
              <a:cxnLst>
                <a:cxn ang="0">
                  <a:pos x="T0" y="T1"/>
                </a:cxn>
                <a:cxn ang="0">
                  <a:pos x="T2" y="T3"/>
                </a:cxn>
                <a:cxn ang="0">
                  <a:pos x="T4" y="T5"/>
                </a:cxn>
                <a:cxn ang="0">
                  <a:pos x="T6" y="T7"/>
                </a:cxn>
                <a:cxn ang="0">
                  <a:pos x="T8" y="T9"/>
                </a:cxn>
              </a:cxnLst>
              <a:rect l="0" t="0" r="r" b="b"/>
              <a:pathLst>
                <a:path w="536" h="342">
                  <a:moveTo>
                    <a:pt x="0" y="0"/>
                  </a:moveTo>
                  <a:lnTo>
                    <a:pt x="0" y="342"/>
                  </a:lnTo>
                  <a:lnTo>
                    <a:pt x="536" y="154"/>
                  </a:lnTo>
                  <a:lnTo>
                    <a:pt x="536" y="0"/>
                  </a:lnTo>
                  <a:lnTo>
                    <a:pt x="0" y="0"/>
                  </a:lnTo>
                  <a:close/>
                </a:path>
              </a:pathLst>
            </a:custGeom>
            <a:solidFill>
              <a:srgbClr val="6E9D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78" name="Rectangle 155"/>
            <p:cNvSpPr>
              <a:spLocks noChangeArrowheads="1"/>
            </p:cNvSpPr>
            <p:nvPr/>
          </p:nvSpPr>
          <p:spPr bwMode="auto">
            <a:xfrm>
              <a:off x="4904942" y="5128141"/>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9" name="Rectangle 156"/>
            <p:cNvSpPr>
              <a:spLocks noChangeArrowheads="1"/>
            </p:cNvSpPr>
            <p:nvPr/>
          </p:nvSpPr>
          <p:spPr bwMode="auto">
            <a:xfrm>
              <a:off x="4904942" y="5639316"/>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2" name="Line 169"/>
            <p:cNvSpPr>
              <a:spLocks noChangeShapeType="1"/>
            </p:cNvSpPr>
            <p:nvPr/>
          </p:nvSpPr>
          <p:spPr bwMode="auto">
            <a:xfrm flipV="1">
              <a:off x="3182504" y="4620141"/>
              <a:ext cx="0" cy="11842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3" name="Line 170"/>
            <p:cNvSpPr>
              <a:spLocks noChangeShapeType="1"/>
            </p:cNvSpPr>
            <p:nvPr/>
          </p:nvSpPr>
          <p:spPr bwMode="auto">
            <a:xfrm>
              <a:off x="3182504" y="5804416"/>
              <a:ext cx="20637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5" name="Rectangle 172"/>
            <p:cNvSpPr>
              <a:spLocks noChangeArrowheads="1"/>
            </p:cNvSpPr>
            <p:nvPr/>
          </p:nvSpPr>
          <p:spPr bwMode="auto">
            <a:xfrm>
              <a:off x="2976648" y="5178425"/>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6" name="Rectangle 173"/>
            <p:cNvSpPr>
              <a:spLocks noChangeArrowheads="1"/>
            </p:cNvSpPr>
            <p:nvPr/>
          </p:nvSpPr>
          <p:spPr bwMode="auto">
            <a:xfrm>
              <a:off x="3976254" y="5823466"/>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70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7" name="Line 174"/>
            <p:cNvSpPr>
              <a:spLocks noChangeShapeType="1"/>
            </p:cNvSpPr>
            <p:nvPr/>
          </p:nvSpPr>
          <p:spPr bwMode="auto">
            <a:xfrm>
              <a:off x="3182504" y="526149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8" name="Line 175"/>
            <p:cNvSpPr>
              <a:spLocks noChangeShapeType="1"/>
            </p:cNvSpPr>
            <p:nvPr/>
          </p:nvSpPr>
          <p:spPr bwMode="auto">
            <a:xfrm>
              <a:off x="3304742" y="5261491"/>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9" name="Line 176"/>
            <p:cNvSpPr>
              <a:spLocks noChangeShapeType="1"/>
            </p:cNvSpPr>
            <p:nvPr/>
          </p:nvSpPr>
          <p:spPr bwMode="auto">
            <a:xfrm>
              <a:off x="3425392" y="526149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0" name="Line 177"/>
            <p:cNvSpPr>
              <a:spLocks noChangeShapeType="1"/>
            </p:cNvSpPr>
            <p:nvPr/>
          </p:nvSpPr>
          <p:spPr bwMode="auto">
            <a:xfrm>
              <a:off x="3547629" y="526149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1" name="Line 178"/>
            <p:cNvSpPr>
              <a:spLocks noChangeShapeType="1"/>
            </p:cNvSpPr>
            <p:nvPr/>
          </p:nvSpPr>
          <p:spPr bwMode="auto">
            <a:xfrm>
              <a:off x="3668279" y="526149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2" name="Line 179"/>
            <p:cNvSpPr>
              <a:spLocks noChangeShapeType="1"/>
            </p:cNvSpPr>
            <p:nvPr/>
          </p:nvSpPr>
          <p:spPr bwMode="auto">
            <a:xfrm>
              <a:off x="3790517" y="526149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3" name="Line 180"/>
            <p:cNvSpPr>
              <a:spLocks noChangeShapeType="1"/>
            </p:cNvSpPr>
            <p:nvPr/>
          </p:nvSpPr>
          <p:spPr bwMode="auto">
            <a:xfrm>
              <a:off x="3912754" y="5261491"/>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4" name="Line 181"/>
            <p:cNvSpPr>
              <a:spLocks noChangeShapeType="1"/>
            </p:cNvSpPr>
            <p:nvPr/>
          </p:nvSpPr>
          <p:spPr bwMode="auto">
            <a:xfrm>
              <a:off x="4033404" y="5261491"/>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5" name="Line 182"/>
            <p:cNvSpPr>
              <a:spLocks noChangeShapeType="1"/>
            </p:cNvSpPr>
            <p:nvPr/>
          </p:nvSpPr>
          <p:spPr bwMode="auto">
            <a:xfrm>
              <a:off x="4033404" y="5363091"/>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6" name="Line 183"/>
            <p:cNvSpPr>
              <a:spLocks noChangeShapeType="1"/>
            </p:cNvSpPr>
            <p:nvPr/>
          </p:nvSpPr>
          <p:spPr bwMode="auto">
            <a:xfrm>
              <a:off x="4033404" y="5464691"/>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7" name="Line 184"/>
            <p:cNvSpPr>
              <a:spLocks noChangeShapeType="1"/>
            </p:cNvSpPr>
            <p:nvPr/>
          </p:nvSpPr>
          <p:spPr bwMode="auto">
            <a:xfrm>
              <a:off x="4033404" y="5566291"/>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8" name="Line 185"/>
            <p:cNvSpPr>
              <a:spLocks noChangeShapeType="1"/>
            </p:cNvSpPr>
            <p:nvPr/>
          </p:nvSpPr>
          <p:spPr bwMode="auto">
            <a:xfrm>
              <a:off x="4033404" y="5667891"/>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9" name="Line 186"/>
            <p:cNvSpPr>
              <a:spLocks noChangeShapeType="1"/>
            </p:cNvSpPr>
            <p:nvPr/>
          </p:nvSpPr>
          <p:spPr bwMode="auto">
            <a:xfrm>
              <a:off x="4033404" y="5769491"/>
              <a:ext cx="0" cy="349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0" name="Line 187"/>
            <p:cNvSpPr>
              <a:spLocks noChangeShapeType="1"/>
            </p:cNvSpPr>
            <p:nvPr/>
          </p:nvSpPr>
          <p:spPr bwMode="auto">
            <a:xfrm>
              <a:off x="3182504" y="4699516"/>
              <a:ext cx="1668463" cy="1101725"/>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1" name="Line 188"/>
            <p:cNvSpPr>
              <a:spLocks noChangeShapeType="1"/>
            </p:cNvSpPr>
            <p:nvPr/>
          </p:nvSpPr>
          <p:spPr bwMode="auto">
            <a:xfrm flipV="1">
              <a:off x="3182504" y="5217041"/>
              <a:ext cx="1668463" cy="587375"/>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2" name="Freeform 189"/>
            <p:cNvSpPr>
              <a:spLocks/>
            </p:cNvSpPr>
            <p:nvPr/>
          </p:nvSpPr>
          <p:spPr bwMode="auto">
            <a:xfrm>
              <a:off x="4003242" y="5236091"/>
              <a:ext cx="60325" cy="50800"/>
            </a:xfrm>
            <a:custGeom>
              <a:avLst/>
              <a:gdLst>
                <a:gd name="T0" fmla="*/ 38 w 38"/>
                <a:gd name="T1" fmla="*/ 16 h 32"/>
                <a:gd name="T2" fmla="*/ 38 w 38"/>
                <a:gd name="T3" fmla="*/ 16 h 32"/>
                <a:gd name="T4" fmla="*/ 36 w 38"/>
                <a:gd name="T5" fmla="*/ 22 h 32"/>
                <a:gd name="T6" fmla="*/ 31 w 38"/>
                <a:gd name="T7" fmla="*/ 26 h 32"/>
                <a:gd name="T8" fmla="*/ 26 w 38"/>
                <a:gd name="T9" fmla="*/ 30 h 32"/>
                <a:gd name="T10" fmla="*/ 19 w 38"/>
                <a:gd name="T11" fmla="*/ 32 h 32"/>
                <a:gd name="T12" fmla="*/ 19 w 38"/>
                <a:gd name="T13" fmla="*/ 32 h 32"/>
                <a:gd name="T14" fmla="*/ 10 w 38"/>
                <a:gd name="T15" fmla="*/ 30 h 32"/>
                <a:gd name="T16" fmla="*/ 5 w 38"/>
                <a:gd name="T17" fmla="*/ 26 h 32"/>
                <a:gd name="T18" fmla="*/ 0 w 38"/>
                <a:gd name="T19" fmla="*/ 22 h 32"/>
                <a:gd name="T20" fmla="*/ 0 w 38"/>
                <a:gd name="T21" fmla="*/ 16 h 32"/>
                <a:gd name="T22" fmla="*/ 0 w 38"/>
                <a:gd name="T23" fmla="*/ 16 h 32"/>
                <a:gd name="T24" fmla="*/ 0 w 38"/>
                <a:gd name="T25" fmla="*/ 8 h 32"/>
                <a:gd name="T26" fmla="*/ 5 w 38"/>
                <a:gd name="T27" fmla="*/ 4 h 32"/>
                <a:gd name="T28" fmla="*/ 10 w 38"/>
                <a:gd name="T29" fmla="*/ 0 h 32"/>
                <a:gd name="T30" fmla="*/ 19 w 38"/>
                <a:gd name="T31" fmla="*/ 0 h 32"/>
                <a:gd name="T32" fmla="*/ 19 w 38"/>
                <a:gd name="T33" fmla="*/ 0 h 32"/>
                <a:gd name="T34" fmla="*/ 26 w 38"/>
                <a:gd name="T35" fmla="*/ 0 h 32"/>
                <a:gd name="T36" fmla="*/ 31 w 38"/>
                <a:gd name="T37" fmla="*/ 4 h 32"/>
                <a:gd name="T38" fmla="*/ 36 w 38"/>
                <a:gd name="T39" fmla="*/ 8 h 32"/>
                <a:gd name="T40" fmla="*/ 38 w 38"/>
                <a:gd name="T41" fmla="*/ 16 h 32"/>
                <a:gd name="T42" fmla="*/ 38 w 38"/>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2">
                  <a:moveTo>
                    <a:pt x="38" y="16"/>
                  </a:moveTo>
                  <a:lnTo>
                    <a:pt x="38" y="16"/>
                  </a:lnTo>
                  <a:lnTo>
                    <a:pt x="36" y="22"/>
                  </a:lnTo>
                  <a:lnTo>
                    <a:pt x="31" y="26"/>
                  </a:lnTo>
                  <a:lnTo>
                    <a:pt x="26" y="30"/>
                  </a:lnTo>
                  <a:lnTo>
                    <a:pt x="19" y="32"/>
                  </a:lnTo>
                  <a:lnTo>
                    <a:pt x="19" y="32"/>
                  </a:lnTo>
                  <a:lnTo>
                    <a:pt x="10" y="30"/>
                  </a:lnTo>
                  <a:lnTo>
                    <a:pt x="5" y="26"/>
                  </a:lnTo>
                  <a:lnTo>
                    <a:pt x="0" y="22"/>
                  </a:lnTo>
                  <a:lnTo>
                    <a:pt x="0" y="16"/>
                  </a:lnTo>
                  <a:lnTo>
                    <a:pt x="0" y="16"/>
                  </a:lnTo>
                  <a:lnTo>
                    <a:pt x="0" y="8"/>
                  </a:lnTo>
                  <a:lnTo>
                    <a:pt x="5" y="4"/>
                  </a:lnTo>
                  <a:lnTo>
                    <a:pt x="10" y="0"/>
                  </a:lnTo>
                  <a:lnTo>
                    <a:pt x="19" y="0"/>
                  </a:lnTo>
                  <a:lnTo>
                    <a:pt x="19" y="0"/>
                  </a:lnTo>
                  <a:lnTo>
                    <a:pt x="26" y="0"/>
                  </a:lnTo>
                  <a:lnTo>
                    <a:pt x="31" y="4"/>
                  </a:lnTo>
                  <a:lnTo>
                    <a:pt x="36" y="8"/>
                  </a:lnTo>
                  <a:lnTo>
                    <a:pt x="38" y="16"/>
                  </a:lnTo>
                  <a:lnTo>
                    <a:pt x="38"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18" name="Rectangle 195"/>
            <p:cNvSpPr>
              <a:spLocks noChangeArrowheads="1"/>
            </p:cNvSpPr>
            <p:nvPr/>
          </p:nvSpPr>
          <p:spPr bwMode="auto">
            <a:xfrm>
              <a:off x="3877476" y="4165223"/>
              <a:ext cx="72936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Monopoly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0" name="Rectangle 64"/>
            <p:cNvSpPr>
              <a:spLocks noChangeArrowheads="1"/>
            </p:cNvSpPr>
            <p:nvPr/>
          </p:nvSpPr>
          <p:spPr bwMode="auto">
            <a:xfrm>
              <a:off x="2786118" y="4371975"/>
              <a:ext cx="60593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232" name="Rectangle 31"/>
          <p:cNvSpPr>
            <a:spLocks noChangeArrowheads="1"/>
          </p:cNvSpPr>
          <p:nvPr/>
        </p:nvSpPr>
        <p:spPr bwMode="auto">
          <a:xfrm>
            <a:off x="1029853" y="6179066"/>
            <a:ext cx="129362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Albums (millions)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3" name="Rectangle 31"/>
          <p:cNvSpPr>
            <a:spLocks noChangeArrowheads="1"/>
          </p:cNvSpPr>
          <p:nvPr/>
        </p:nvSpPr>
        <p:spPr bwMode="auto">
          <a:xfrm>
            <a:off x="3377953" y="6169541"/>
            <a:ext cx="129362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Albums (millions)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 name="Title 2"/>
          <p:cNvSpPr>
            <a:spLocks noGrp="1"/>
          </p:cNvSpPr>
          <p:nvPr>
            <p:ph type="title"/>
          </p:nvPr>
        </p:nvSpPr>
        <p:spPr/>
        <p:txBody>
          <a:bodyPr>
            <a:normAutofit fontScale="90000"/>
          </a:bodyPr>
          <a:lstStyle/>
          <a:p>
            <a:r>
              <a:rPr lang="en-US" dirty="0"/>
              <a:t>Deadweight loss under varying amounts of competition</a:t>
            </a:r>
          </a:p>
        </p:txBody>
      </p:sp>
      <p:sp>
        <p:nvSpPr>
          <p:cNvPr id="2" name="Content Placeholder 1"/>
          <p:cNvSpPr>
            <a:spLocks noGrp="1"/>
          </p:cNvSpPr>
          <p:nvPr>
            <p:ph idx="1"/>
          </p:nvPr>
        </p:nvSpPr>
        <p:spPr/>
        <p:txBody>
          <a:bodyPr>
            <a:normAutofit/>
          </a:bodyPr>
          <a:lstStyle/>
          <a:p>
            <a:pPr marL="0" indent="0">
              <a:lnSpc>
                <a:spcPct val="90000"/>
              </a:lnSpc>
              <a:buNone/>
            </a:pPr>
            <a:r>
              <a:rPr lang="en-US" sz="3000" dirty="0"/>
              <a:t>The deadweight losses incurred can be compared under varying amounts of competition.</a:t>
            </a:r>
          </a:p>
        </p:txBody>
      </p:sp>
      <p:sp>
        <p:nvSpPr>
          <p:cNvPr id="136" name="Content Placeholder 4"/>
          <p:cNvSpPr txBox="1">
            <a:spLocks/>
          </p:cNvSpPr>
          <p:nvPr/>
        </p:nvSpPr>
        <p:spPr>
          <a:xfrm>
            <a:off x="5334000" y="2352159"/>
            <a:ext cx="3581400" cy="409944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t>Perfectly competitive firms have zero DWL.</a:t>
            </a:r>
          </a:p>
          <a:p>
            <a:r>
              <a:rPr lang="en-US" sz="2400" dirty="0"/>
              <a:t>Competitive oligopolies have some DWL, but less than colluding oligopolies.</a:t>
            </a:r>
          </a:p>
          <a:p>
            <a:r>
              <a:rPr lang="en-US" sz="2400" dirty="0"/>
              <a:t>Colluding oligopolies and monopolies have identical DWL.</a:t>
            </a:r>
          </a:p>
          <a:p>
            <a:pPr lvl="1"/>
            <a:r>
              <a:rPr lang="en-US" sz="2200" dirty="0"/>
              <a:t>The DWL is the largest.</a:t>
            </a:r>
          </a:p>
        </p:txBody>
      </p:sp>
    </p:spTree>
    <p:extLst>
      <p:ext uri="{BB962C8B-B14F-4D97-AF65-F5344CB8AC3E}">
        <p14:creationId xmlns:p14="http://schemas.microsoft.com/office/powerpoint/2010/main" val="724469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6">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3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6">
                                            <p:txEl>
                                              <p:pRg st="2" end="2"/>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6">
                                            <p:txEl>
                                              <p:pRg st="3" end="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 grpId="0"/>
      <p:bldP spid="233" grpId="0"/>
      <p:bldP spid="136"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a:t>
            </a:r>
          </a:p>
        </p:txBody>
      </p:sp>
      <p:sp>
        <p:nvSpPr>
          <p:cNvPr id="3" name="Content Placeholder 2"/>
          <p:cNvSpPr>
            <a:spLocks noGrp="1"/>
          </p:cNvSpPr>
          <p:nvPr>
            <p:ph idx="1"/>
          </p:nvPr>
        </p:nvSpPr>
        <p:spPr/>
        <p:txBody>
          <a:bodyPr>
            <a:normAutofit fontScale="92500" lnSpcReduction="10000"/>
          </a:bodyPr>
          <a:lstStyle/>
          <a:p>
            <a:r>
              <a:rPr lang="en-US" dirty="0"/>
              <a:t>Two market structures were explored:</a:t>
            </a:r>
          </a:p>
          <a:p>
            <a:pPr lvl="1">
              <a:buClr>
                <a:schemeClr val="tx1"/>
              </a:buClr>
            </a:pPr>
            <a:r>
              <a:rPr lang="en-US" i="1" dirty="0">
                <a:solidFill>
                  <a:srgbClr val="9D0505"/>
                </a:solidFill>
              </a:rPr>
              <a:t>Monopolistic competition.</a:t>
            </a:r>
          </a:p>
          <a:p>
            <a:pPr lvl="1">
              <a:buClr>
                <a:schemeClr val="tx1"/>
              </a:buClr>
            </a:pPr>
            <a:r>
              <a:rPr lang="en-US" i="1" dirty="0">
                <a:solidFill>
                  <a:srgbClr val="9D0505"/>
                </a:solidFill>
              </a:rPr>
              <a:t>Oligopoly.</a:t>
            </a:r>
          </a:p>
          <a:p>
            <a:pPr>
              <a:buClr>
                <a:schemeClr val="tx1"/>
              </a:buClr>
            </a:pPr>
            <a:r>
              <a:rPr lang="en-US" i="1" dirty="0">
                <a:solidFill>
                  <a:srgbClr val="9D0505"/>
                </a:solidFill>
              </a:rPr>
              <a:t>Monopolistic competition </a:t>
            </a:r>
            <a:r>
              <a:rPr lang="en-US" dirty="0"/>
              <a:t>describes a market with many firms that sell goods and services that are similar, but slightly different.</a:t>
            </a:r>
          </a:p>
          <a:p>
            <a:pPr>
              <a:buClr>
                <a:schemeClr val="tx1"/>
              </a:buClr>
            </a:pPr>
            <a:r>
              <a:rPr lang="en-US" i="1" dirty="0">
                <a:solidFill>
                  <a:srgbClr val="9D0505"/>
                </a:solidFill>
              </a:rPr>
              <a:t>Oligopoly</a:t>
            </a:r>
            <a:r>
              <a:rPr lang="en-US" dirty="0"/>
              <a:t> describes a market with only a few firms that sell a similar good or service</a:t>
            </a:r>
          </a:p>
          <a:p>
            <a:pPr lvl="1"/>
            <a:r>
              <a:rPr lang="en-US" dirty="0"/>
              <a:t>Firms tend to know their competition.</a:t>
            </a:r>
          </a:p>
          <a:p>
            <a:pPr lvl="1"/>
            <a:r>
              <a:rPr lang="en-US" dirty="0"/>
              <a:t>Each firm has some price-setting power.</a:t>
            </a:r>
          </a:p>
          <a:p>
            <a:pPr lvl="1"/>
            <a:r>
              <a:rPr lang="en-US" dirty="0"/>
              <a:t>No one firm has total market control.</a:t>
            </a:r>
          </a:p>
        </p:txBody>
      </p:sp>
    </p:spTree>
    <p:extLst>
      <p:ext uri="{BB962C8B-B14F-4D97-AF65-F5344CB8AC3E}">
        <p14:creationId xmlns:p14="http://schemas.microsoft.com/office/powerpoint/2010/main" val="776872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II</a:t>
            </a:r>
          </a:p>
        </p:txBody>
      </p:sp>
      <p:sp>
        <p:nvSpPr>
          <p:cNvPr id="3" name="Content Placeholder 2"/>
          <p:cNvSpPr>
            <a:spLocks noGrp="1"/>
          </p:cNvSpPr>
          <p:nvPr>
            <p:ph idx="1"/>
          </p:nvPr>
        </p:nvSpPr>
        <p:spPr/>
        <p:txBody>
          <a:bodyPr>
            <a:normAutofit fontScale="85000" lnSpcReduction="20000"/>
          </a:bodyPr>
          <a:lstStyle/>
          <a:p>
            <a:r>
              <a:rPr lang="en-US" dirty="0"/>
              <a:t>In </a:t>
            </a:r>
            <a:r>
              <a:rPr lang="en-US" i="1" dirty="0">
                <a:solidFill>
                  <a:srgbClr val="9D0505"/>
                </a:solidFill>
              </a:rPr>
              <a:t>monopolistically competitive </a:t>
            </a:r>
            <a:r>
              <a:rPr lang="en-US" dirty="0"/>
              <a:t>markets, firms can earn short-run profits.</a:t>
            </a:r>
          </a:p>
          <a:p>
            <a:r>
              <a:rPr lang="en-US" dirty="0"/>
              <a:t>The less substitutable a good seems, the less likely consumers are to switch to other products if the price increases.</a:t>
            </a:r>
          </a:p>
          <a:p>
            <a:r>
              <a:rPr lang="en-US" dirty="0"/>
              <a:t>This provides incentives to producers to differentiate their products by:</a:t>
            </a:r>
          </a:p>
          <a:p>
            <a:pPr lvl="1"/>
            <a:r>
              <a:rPr lang="en-US" dirty="0"/>
              <a:t>Making them truly different.</a:t>
            </a:r>
          </a:p>
          <a:p>
            <a:pPr lvl="1"/>
            <a:r>
              <a:rPr lang="en-US" dirty="0"/>
              <a:t>Convincing consumers that they are different through advertising and branding.</a:t>
            </a:r>
          </a:p>
          <a:p>
            <a:pPr>
              <a:buClr>
                <a:schemeClr val="tx1"/>
              </a:buClr>
            </a:pPr>
            <a:r>
              <a:rPr lang="en-US" i="1" dirty="0">
                <a:solidFill>
                  <a:srgbClr val="9D0505"/>
                </a:solidFill>
              </a:rPr>
              <a:t>Advertising</a:t>
            </a:r>
            <a:r>
              <a:rPr lang="en-US" dirty="0"/>
              <a:t> and </a:t>
            </a:r>
            <a:r>
              <a:rPr lang="en-US" i="1" dirty="0">
                <a:solidFill>
                  <a:srgbClr val="9D0505"/>
                </a:solidFill>
              </a:rPr>
              <a:t>branding</a:t>
            </a:r>
            <a:r>
              <a:rPr lang="en-US" dirty="0"/>
              <a:t> either explicitly gives the desired information to the consumer or signals the quality of their products.</a:t>
            </a:r>
          </a:p>
        </p:txBody>
      </p:sp>
    </p:spTree>
    <p:extLst>
      <p:ext uri="{BB962C8B-B14F-4D97-AF65-F5344CB8AC3E}">
        <p14:creationId xmlns:p14="http://schemas.microsoft.com/office/powerpoint/2010/main" val="1534443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III</a:t>
            </a:r>
          </a:p>
        </p:txBody>
      </p:sp>
      <p:sp>
        <p:nvSpPr>
          <p:cNvPr id="3" name="Content Placeholder 2"/>
          <p:cNvSpPr>
            <a:spLocks noGrp="1"/>
          </p:cNvSpPr>
          <p:nvPr>
            <p:ph idx="1"/>
          </p:nvPr>
        </p:nvSpPr>
        <p:spPr/>
        <p:txBody>
          <a:bodyPr>
            <a:normAutofit fontScale="92500" lnSpcReduction="10000"/>
          </a:bodyPr>
          <a:lstStyle/>
          <a:p>
            <a:r>
              <a:rPr lang="en-US" dirty="0"/>
              <a:t>In </a:t>
            </a:r>
            <a:r>
              <a:rPr lang="en-US" i="1" dirty="0">
                <a:solidFill>
                  <a:srgbClr val="9D0505"/>
                </a:solidFill>
              </a:rPr>
              <a:t>oligopoly markets</a:t>
            </a:r>
            <a:r>
              <a:rPr lang="en-US" dirty="0"/>
              <a:t>, firms make strategic price and quantity decisions.</a:t>
            </a:r>
          </a:p>
          <a:p>
            <a:r>
              <a:rPr lang="en-US" dirty="0"/>
              <a:t>By </a:t>
            </a:r>
            <a:r>
              <a:rPr lang="en-US" i="1" dirty="0">
                <a:solidFill>
                  <a:srgbClr val="9D0505"/>
                </a:solidFill>
              </a:rPr>
              <a:t>colluding</a:t>
            </a:r>
            <a:r>
              <a:rPr lang="en-US" dirty="0"/>
              <a:t>, firms can maximize profits by producing the equivalent monopoly quantity and splitting revenues.</a:t>
            </a:r>
          </a:p>
          <a:p>
            <a:pPr lvl="1"/>
            <a:r>
              <a:rPr lang="en-US" dirty="0"/>
              <a:t>Profits increase when a colluding firm deviates by increasing quantity, which is the </a:t>
            </a:r>
            <a:r>
              <a:rPr lang="en-US" i="1" dirty="0">
                <a:solidFill>
                  <a:srgbClr val="9D0505"/>
                </a:solidFill>
              </a:rPr>
              <a:t>quantity effect</a:t>
            </a:r>
            <a:r>
              <a:rPr lang="en-US" dirty="0"/>
              <a:t>.</a:t>
            </a:r>
            <a:endParaRPr lang="en-US" u="sng" dirty="0"/>
          </a:p>
          <a:p>
            <a:pPr lvl="1"/>
            <a:r>
              <a:rPr lang="en-US" dirty="0"/>
              <a:t>Profits decrease when a colluding firm deviates by increasing quantity, which is the </a:t>
            </a:r>
            <a:r>
              <a:rPr lang="en-US" i="1" dirty="0">
                <a:solidFill>
                  <a:srgbClr val="9D0505"/>
                </a:solidFill>
              </a:rPr>
              <a:t>price effect</a:t>
            </a:r>
            <a:r>
              <a:rPr lang="en-US" dirty="0"/>
              <a:t>.</a:t>
            </a:r>
          </a:p>
          <a:p>
            <a:r>
              <a:rPr lang="en-US" dirty="0"/>
              <a:t>An </a:t>
            </a:r>
            <a:r>
              <a:rPr lang="en-US" i="1" dirty="0">
                <a:solidFill>
                  <a:srgbClr val="9D0505"/>
                </a:solidFill>
              </a:rPr>
              <a:t>oligopolist</a:t>
            </a:r>
            <a:r>
              <a:rPr lang="en-US" dirty="0"/>
              <a:t> increases output until the </a:t>
            </a:r>
            <a:r>
              <a:rPr lang="en-US" i="1" dirty="0">
                <a:solidFill>
                  <a:srgbClr val="9D0505"/>
                </a:solidFill>
              </a:rPr>
              <a:t>quantity effect</a:t>
            </a:r>
            <a:r>
              <a:rPr lang="en-US" dirty="0"/>
              <a:t> is equal to the price effect when </a:t>
            </a:r>
            <a:r>
              <a:rPr lang="en-US" i="1" dirty="0"/>
              <a:t>MC</a:t>
            </a:r>
            <a:r>
              <a:rPr lang="en-US" dirty="0"/>
              <a:t> = 0.</a:t>
            </a:r>
          </a:p>
        </p:txBody>
      </p:sp>
    </p:spTree>
    <p:extLst>
      <p:ext uri="{BB962C8B-B14F-4D97-AF65-F5344CB8AC3E}">
        <p14:creationId xmlns:p14="http://schemas.microsoft.com/office/powerpoint/2010/main" val="1903342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Oligopoly and monopolistic competition</a:t>
            </a:r>
          </a:p>
        </p:txBody>
      </p:sp>
      <p:sp>
        <p:nvSpPr>
          <p:cNvPr id="3" name="Content Placeholder 2"/>
          <p:cNvSpPr>
            <a:spLocks noGrp="1"/>
          </p:cNvSpPr>
          <p:nvPr>
            <p:ph idx="1"/>
          </p:nvPr>
        </p:nvSpPr>
        <p:spPr/>
        <p:txBody>
          <a:bodyPr>
            <a:normAutofit/>
          </a:bodyPr>
          <a:lstStyle/>
          <a:p>
            <a:r>
              <a:rPr lang="en-US" dirty="0"/>
              <a:t>An </a:t>
            </a:r>
            <a:r>
              <a:rPr lang="en-US" i="1" dirty="0">
                <a:solidFill>
                  <a:srgbClr val="9D0505"/>
                </a:solidFill>
              </a:rPr>
              <a:t>oligopoly</a:t>
            </a:r>
            <a:r>
              <a:rPr lang="en-US" dirty="0">
                <a:solidFill>
                  <a:srgbClr val="9D0505"/>
                </a:solidFill>
              </a:rPr>
              <a:t> </a:t>
            </a:r>
            <a:r>
              <a:rPr lang="en-US" dirty="0"/>
              <a:t>is a market with a few firms selling a similar good or service.</a:t>
            </a:r>
          </a:p>
          <a:p>
            <a:pPr lvl="1">
              <a:buClr>
                <a:schemeClr val="tx1"/>
              </a:buClr>
            </a:pPr>
            <a:r>
              <a:rPr lang="en-US" i="1" dirty="0">
                <a:solidFill>
                  <a:srgbClr val="9D0505"/>
                </a:solidFill>
              </a:rPr>
              <a:t>Strategic interactions </a:t>
            </a:r>
            <a:r>
              <a:rPr lang="en-US" dirty="0"/>
              <a:t>between a firm and its rivals have a major impact on its success.</a:t>
            </a:r>
          </a:p>
          <a:p>
            <a:pPr lvl="2"/>
            <a:r>
              <a:rPr lang="en-US" dirty="0"/>
              <a:t>An individual firm’s price and quantity affect others’ profitability.</a:t>
            </a:r>
          </a:p>
          <a:p>
            <a:pPr lvl="2"/>
            <a:r>
              <a:rPr lang="en-US" dirty="0"/>
              <a:t>No interaction in perfectly competitive or monopoly markets.</a:t>
            </a:r>
          </a:p>
          <a:p>
            <a:pPr lvl="1"/>
            <a:r>
              <a:rPr lang="en-US" dirty="0"/>
              <a:t>Existence of some </a:t>
            </a:r>
            <a:r>
              <a:rPr lang="en-US" i="1" dirty="0">
                <a:solidFill>
                  <a:srgbClr val="9D0505"/>
                </a:solidFill>
              </a:rPr>
              <a:t>barrier to entry</a:t>
            </a:r>
            <a:r>
              <a:rPr lang="en-US" dirty="0"/>
              <a:t>.</a:t>
            </a:r>
          </a:p>
          <a:p>
            <a:pPr lvl="2"/>
            <a:r>
              <a:rPr lang="en-US" dirty="0"/>
              <a:t>These barriers to entry may be overcome, but it may be costly.</a:t>
            </a:r>
          </a:p>
        </p:txBody>
      </p:sp>
    </p:spTree>
    <p:extLst>
      <p:ext uri="{BB962C8B-B14F-4D97-AF65-F5344CB8AC3E}">
        <p14:creationId xmlns:p14="http://schemas.microsoft.com/office/powerpoint/2010/main" val="2628248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Oligopoly and monopolistic competition continued</a:t>
            </a:r>
          </a:p>
        </p:txBody>
      </p:sp>
      <p:sp>
        <p:nvSpPr>
          <p:cNvPr id="3" name="Content Placeholder 2"/>
          <p:cNvSpPr>
            <a:spLocks noGrp="1"/>
          </p:cNvSpPr>
          <p:nvPr>
            <p:ph idx="1"/>
          </p:nvPr>
        </p:nvSpPr>
        <p:spPr/>
        <p:txBody>
          <a:bodyPr>
            <a:normAutofit fontScale="92500" lnSpcReduction="10000"/>
          </a:bodyPr>
          <a:lstStyle/>
          <a:p>
            <a:pPr>
              <a:buClr>
                <a:schemeClr val="tx1"/>
              </a:buClr>
            </a:pPr>
            <a:r>
              <a:rPr lang="en-US" i="1" dirty="0">
                <a:solidFill>
                  <a:srgbClr val="9D0505"/>
                </a:solidFill>
              </a:rPr>
              <a:t>Monopolistic competition</a:t>
            </a:r>
            <a:r>
              <a:rPr lang="en-US" dirty="0">
                <a:solidFill>
                  <a:srgbClr val="9D0505"/>
                </a:solidFill>
              </a:rPr>
              <a:t> </a:t>
            </a:r>
            <a:r>
              <a:rPr lang="en-US" dirty="0"/>
              <a:t>describes a market with many firms that sell similar, but differentiated, goods and services.</a:t>
            </a:r>
          </a:p>
          <a:p>
            <a:pPr lvl="1"/>
            <a:r>
              <a:rPr lang="en-US" dirty="0"/>
              <a:t>Able to earn a positive profit in the short run by selling a differentiated product.</a:t>
            </a:r>
          </a:p>
          <a:p>
            <a:pPr lvl="1"/>
            <a:r>
              <a:rPr lang="en-US" dirty="0"/>
              <a:t>Offer goods that are similar to competitors’ products but more attractive in some ways.</a:t>
            </a:r>
          </a:p>
          <a:p>
            <a:r>
              <a:rPr lang="en-US" dirty="0"/>
              <a:t>Firms have an interest in persuading customers that their products are unique, a practice known as </a:t>
            </a:r>
            <a:r>
              <a:rPr lang="en-US" i="1" dirty="0">
                <a:solidFill>
                  <a:srgbClr val="9D0505"/>
                </a:solidFill>
              </a:rPr>
              <a:t>product differentiation</a:t>
            </a:r>
            <a:r>
              <a:rPr lang="en-US" dirty="0"/>
              <a:t>.</a:t>
            </a:r>
          </a:p>
          <a:p>
            <a:pPr lvl="1"/>
            <a:r>
              <a:rPr lang="en-US" dirty="0"/>
              <a:t>This is the role of advertising and branding. </a:t>
            </a:r>
            <a:endParaRPr lang="en-US" u="sng" dirty="0"/>
          </a:p>
        </p:txBody>
      </p:sp>
    </p:spTree>
    <p:extLst>
      <p:ext uri="{BB962C8B-B14F-4D97-AF65-F5344CB8AC3E}">
        <p14:creationId xmlns:p14="http://schemas.microsoft.com/office/powerpoint/2010/main" val="884882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500" dirty="0"/>
              <a:t>Monopolistic competition in the short run I</a:t>
            </a:r>
          </a:p>
        </p:txBody>
      </p:sp>
      <p:sp>
        <p:nvSpPr>
          <p:cNvPr id="5" name="Content Placeholder 4"/>
          <p:cNvSpPr>
            <a:spLocks noGrp="1"/>
          </p:cNvSpPr>
          <p:nvPr>
            <p:ph idx="1"/>
          </p:nvPr>
        </p:nvSpPr>
        <p:spPr/>
        <p:txBody>
          <a:bodyPr>
            <a:normAutofit/>
          </a:bodyPr>
          <a:lstStyle/>
          <a:p>
            <a:pPr>
              <a:buClr>
                <a:schemeClr val="tx1"/>
              </a:buClr>
            </a:pPr>
            <a:r>
              <a:rPr lang="en-US" i="1" dirty="0">
                <a:solidFill>
                  <a:srgbClr val="9D0505"/>
                </a:solidFill>
              </a:rPr>
              <a:t>Monopolistically competitive </a:t>
            </a:r>
            <a:r>
              <a:rPr lang="en-US" dirty="0"/>
              <a:t>firms behave like a </a:t>
            </a:r>
            <a:r>
              <a:rPr lang="en-US" i="1" dirty="0">
                <a:solidFill>
                  <a:srgbClr val="9D0505"/>
                </a:solidFill>
              </a:rPr>
              <a:t>monopolist</a:t>
            </a:r>
            <a:r>
              <a:rPr lang="en-US" dirty="0"/>
              <a:t> in the short run.</a:t>
            </a:r>
          </a:p>
        </p:txBody>
      </p:sp>
      <p:sp>
        <p:nvSpPr>
          <p:cNvPr id="2281" name="Rectangle 10"/>
          <p:cNvSpPr>
            <a:spLocks noChangeArrowheads="1"/>
          </p:cNvSpPr>
          <p:nvPr/>
        </p:nvSpPr>
        <p:spPr bwMode="auto">
          <a:xfrm>
            <a:off x="512777" y="2590800"/>
            <a:ext cx="778049" cy="299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286" name="Rectangle 15"/>
          <p:cNvSpPr>
            <a:spLocks noChangeArrowheads="1"/>
          </p:cNvSpPr>
          <p:nvPr/>
        </p:nvSpPr>
        <p:spPr bwMode="auto">
          <a:xfrm>
            <a:off x="1381962" y="5807747"/>
            <a:ext cx="2426773" cy="299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Elvis records</a:t>
            </a:r>
            <a:r>
              <a:rPr kumimoji="0" lang="en-US" sz="1200" b="1" i="0" u="none" strike="noStrike" cap="none" normalizeH="0" dirty="0">
                <a:ln>
                  <a:noFill/>
                </a:ln>
                <a:solidFill>
                  <a:srgbClr val="000000"/>
                </a:solidFill>
                <a:effectLst/>
                <a:latin typeface="Univers LT Std 47 Cn Lt" charset="0"/>
                <a:cs typeface="Arial" pitchFamily="34" charset="0"/>
              </a:rPr>
              <a:t> (thousands)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00" name="Rectangle 28"/>
          <p:cNvSpPr>
            <a:spLocks noChangeArrowheads="1"/>
          </p:cNvSpPr>
          <p:nvPr/>
        </p:nvSpPr>
        <p:spPr bwMode="auto">
          <a:xfrm>
            <a:off x="4257363" y="3321596"/>
            <a:ext cx="306692" cy="299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02" name="Rectangle 30"/>
          <p:cNvSpPr>
            <a:spLocks noChangeArrowheads="1"/>
          </p:cNvSpPr>
          <p:nvPr/>
        </p:nvSpPr>
        <p:spPr bwMode="auto">
          <a:xfrm>
            <a:off x="2856965" y="5395613"/>
            <a:ext cx="306692" cy="299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MR</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048" name="Rectangle 32"/>
          <p:cNvSpPr>
            <a:spLocks noChangeArrowheads="1"/>
          </p:cNvSpPr>
          <p:nvPr/>
        </p:nvSpPr>
        <p:spPr bwMode="auto">
          <a:xfrm>
            <a:off x="4257363" y="3625236"/>
            <a:ext cx="390837" cy="299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ATC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050" name="Rectangle 34"/>
          <p:cNvSpPr>
            <a:spLocks noChangeArrowheads="1"/>
          </p:cNvSpPr>
          <p:nvPr/>
        </p:nvSpPr>
        <p:spPr bwMode="auto">
          <a:xfrm>
            <a:off x="4271632" y="5220634"/>
            <a:ext cx="142026" cy="299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21" name="Rectangle 180"/>
          <p:cNvSpPr>
            <a:spLocks noChangeArrowheads="1"/>
          </p:cNvSpPr>
          <p:nvPr/>
        </p:nvSpPr>
        <p:spPr bwMode="auto">
          <a:xfrm>
            <a:off x="714582" y="5658082"/>
            <a:ext cx="109093" cy="299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24" name="Line 183"/>
          <p:cNvSpPr>
            <a:spLocks noChangeShapeType="1"/>
          </p:cNvSpPr>
          <p:nvPr/>
        </p:nvSpPr>
        <p:spPr bwMode="auto">
          <a:xfrm>
            <a:off x="830772" y="3182642"/>
            <a:ext cx="3375631" cy="2099750"/>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 name="Line 213"/>
          <p:cNvSpPr>
            <a:spLocks noChangeShapeType="1"/>
          </p:cNvSpPr>
          <p:nvPr/>
        </p:nvSpPr>
        <p:spPr bwMode="auto">
          <a:xfrm flipV="1">
            <a:off x="830772" y="2832683"/>
            <a:ext cx="0" cy="27996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 name="Line 214"/>
          <p:cNvSpPr>
            <a:spLocks noChangeShapeType="1"/>
          </p:cNvSpPr>
          <p:nvPr/>
        </p:nvSpPr>
        <p:spPr bwMode="auto">
          <a:xfrm>
            <a:off x="830772" y="5632350"/>
            <a:ext cx="365285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 name="Line 215"/>
          <p:cNvSpPr>
            <a:spLocks noChangeShapeType="1"/>
          </p:cNvSpPr>
          <p:nvPr/>
        </p:nvSpPr>
        <p:spPr bwMode="auto">
          <a:xfrm flipV="1">
            <a:off x="830772" y="3532600"/>
            <a:ext cx="3375631" cy="2099750"/>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 name="Line 216"/>
          <p:cNvSpPr>
            <a:spLocks noChangeShapeType="1"/>
          </p:cNvSpPr>
          <p:nvPr/>
        </p:nvSpPr>
        <p:spPr bwMode="auto">
          <a:xfrm>
            <a:off x="830772" y="3182642"/>
            <a:ext cx="1971157" cy="2449709"/>
          </a:xfrm>
          <a:prstGeom prst="line">
            <a:avLst/>
          </a:prstGeom>
          <a:noFill/>
          <a:ln w="38100">
            <a:solidFill>
              <a:srgbClr val="BFCF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 name="Freeform 217"/>
          <p:cNvSpPr>
            <a:spLocks/>
          </p:cNvSpPr>
          <p:nvPr/>
        </p:nvSpPr>
        <p:spPr bwMode="auto">
          <a:xfrm>
            <a:off x="969384" y="3707579"/>
            <a:ext cx="3237018" cy="926360"/>
          </a:xfrm>
          <a:custGeom>
            <a:avLst/>
            <a:gdLst>
              <a:gd name="T0" fmla="*/ 0 w 1588"/>
              <a:gd name="T1" fmla="*/ 0 h 360"/>
              <a:gd name="T2" fmla="*/ 0 w 1588"/>
              <a:gd name="T3" fmla="*/ 0 h 360"/>
              <a:gd name="T4" fmla="*/ 45 w 1588"/>
              <a:gd name="T5" fmla="*/ 28 h 360"/>
              <a:gd name="T6" fmla="*/ 106 w 1588"/>
              <a:gd name="T7" fmla="*/ 70 h 360"/>
              <a:gd name="T8" fmla="*/ 180 w 1588"/>
              <a:gd name="T9" fmla="*/ 118 h 360"/>
              <a:gd name="T10" fmla="*/ 259 w 1588"/>
              <a:gd name="T11" fmla="*/ 172 h 360"/>
              <a:gd name="T12" fmla="*/ 343 w 1588"/>
              <a:gd name="T13" fmla="*/ 226 h 360"/>
              <a:gd name="T14" fmla="*/ 426 w 1588"/>
              <a:gd name="T15" fmla="*/ 274 h 360"/>
              <a:gd name="T16" fmla="*/ 468 w 1588"/>
              <a:gd name="T17" fmla="*/ 294 h 360"/>
              <a:gd name="T18" fmla="*/ 505 w 1588"/>
              <a:gd name="T19" fmla="*/ 312 h 360"/>
              <a:gd name="T20" fmla="*/ 542 w 1588"/>
              <a:gd name="T21" fmla="*/ 328 h 360"/>
              <a:gd name="T22" fmla="*/ 576 w 1588"/>
              <a:gd name="T23" fmla="*/ 340 h 360"/>
              <a:gd name="T24" fmla="*/ 576 w 1588"/>
              <a:gd name="T25" fmla="*/ 340 h 360"/>
              <a:gd name="T26" fmla="*/ 608 w 1588"/>
              <a:gd name="T27" fmla="*/ 348 h 360"/>
              <a:gd name="T28" fmla="*/ 638 w 1588"/>
              <a:gd name="T29" fmla="*/ 354 h 360"/>
              <a:gd name="T30" fmla="*/ 668 w 1588"/>
              <a:gd name="T31" fmla="*/ 358 h 360"/>
              <a:gd name="T32" fmla="*/ 697 w 1588"/>
              <a:gd name="T33" fmla="*/ 360 h 360"/>
              <a:gd name="T34" fmla="*/ 727 w 1588"/>
              <a:gd name="T35" fmla="*/ 360 h 360"/>
              <a:gd name="T36" fmla="*/ 754 w 1588"/>
              <a:gd name="T37" fmla="*/ 358 h 360"/>
              <a:gd name="T38" fmla="*/ 781 w 1588"/>
              <a:gd name="T39" fmla="*/ 356 h 360"/>
              <a:gd name="T40" fmla="*/ 808 w 1588"/>
              <a:gd name="T41" fmla="*/ 352 h 360"/>
              <a:gd name="T42" fmla="*/ 862 w 1588"/>
              <a:gd name="T43" fmla="*/ 342 h 360"/>
              <a:gd name="T44" fmla="*/ 916 w 1588"/>
              <a:gd name="T45" fmla="*/ 326 h 360"/>
              <a:gd name="T46" fmla="*/ 1037 w 1588"/>
              <a:gd name="T47" fmla="*/ 292 h 360"/>
              <a:gd name="T48" fmla="*/ 1037 w 1588"/>
              <a:gd name="T49" fmla="*/ 292 h 360"/>
              <a:gd name="T50" fmla="*/ 1101 w 1588"/>
              <a:gd name="T51" fmla="*/ 270 h 360"/>
              <a:gd name="T52" fmla="*/ 1167 w 1588"/>
              <a:gd name="T53" fmla="*/ 244 h 360"/>
              <a:gd name="T54" fmla="*/ 1236 w 1588"/>
              <a:gd name="T55" fmla="*/ 212 h 360"/>
              <a:gd name="T56" fmla="*/ 1305 w 1588"/>
              <a:gd name="T57" fmla="*/ 178 h 360"/>
              <a:gd name="T58" fmla="*/ 1448 w 1588"/>
              <a:gd name="T59" fmla="*/ 108 h 360"/>
              <a:gd name="T60" fmla="*/ 1519 w 1588"/>
              <a:gd name="T61" fmla="*/ 72 h 360"/>
              <a:gd name="T62" fmla="*/ 1588 w 1588"/>
              <a:gd name="T63" fmla="*/ 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88" h="360">
                <a:moveTo>
                  <a:pt x="0" y="0"/>
                </a:moveTo>
                <a:lnTo>
                  <a:pt x="0" y="0"/>
                </a:lnTo>
                <a:lnTo>
                  <a:pt x="45" y="28"/>
                </a:lnTo>
                <a:lnTo>
                  <a:pt x="106" y="70"/>
                </a:lnTo>
                <a:lnTo>
                  <a:pt x="180" y="118"/>
                </a:lnTo>
                <a:lnTo>
                  <a:pt x="259" y="172"/>
                </a:lnTo>
                <a:lnTo>
                  <a:pt x="343" y="226"/>
                </a:lnTo>
                <a:lnTo>
                  <a:pt x="426" y="274"/>
                </a:lnTo>
                <a:lnTo>
                  <a:pt x="468" y="294"/>
                </a:lnTo>
                <a:lnTo>
                  <a:pt x="505" y="312"/>
                </a:lnTo>
                <a:lnTo>
                  <a:pt x="542" y="328"/>
                </a:lnTo>
                <a:lnTo>
                  <a:pt x="576" y="340"/>
                </a:lnTo>
                <a:lnTo>
                  <a:pt x="576" y="340"/>
                </a:lnTo>
                <a:lnTo>
                  <a:pt x="608" y="348"/>
                </a:lnTo>
                <a:lnTo>
                  <a:pt x="638" y="354"/>
                </a:lnTo>
                <a:lnTo>
                  <a:pt x="668" y="358"/>
                </a:lnTo>
                <a:lnTo>
                  <a:pt x="697" y="360"/>
                </a:lnTo>
                <a:lnTo>
                  <a:pt x="727" y="360"/>
                </a:lnTo>
                <a:lnTo>
                  <a:pt x="754" y="358"/>
                </a:lnTo>
                <a:lnTo>
                  <a:pt x="781" y="356"/>
                </a:lnTo>
                <a:lnTo>
                  <a:pt x="808" y="352"/>
                </a:lnTo>
                <a:lnTo>
                  <a:pt x="862" y="342"/>
                </a:lnTo>
                <a:lnTo>
                  <a:pt x="916" y="326"/>
                </a:lnTo>
                <a:lnTo>
                  <a:pt x="1037" y="292"/>
                </a:lnTo>
                <a:lnTo>
                  <a:pt x="1037" y="292"/>
                </a:lnTo>
                <a:lnTo>
                  <a:pt x="1101" y="270"/>
                </a:lnTo>
                <a:lnTo>
                  <a:pt x="1167" y="244"/>
                </a:lnTo>
                <a:lnTo>
                  <a:pt x="1236" y="212"/>
                </a:lnTo>
                <a:lnTo>
                  <a:pt x="1305" y="178"/>
                </a:lnTo>
                <a:lnTo>
                  <a:pt x="1448" y="108"/>
                </a:lnTo>
                <a:lnTo>
                  <a:pt x="1519" y="72"/>
                </a:lnTo>
                <a:lnTo>
                  <a:pt x="1588" y="40"/>
                </a:lnTo>
              </a:path>
            </a:pathLst>
          </a:custGeom>
          <a:noFill/>
          <a:ln w="38100">
            <a:solidFill>
              <a:srgbClr val="774C6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24" name="Group 23"/>
          <p:cNvGrpSpPr/>
          <p:nvPr/>
        </p:nvGrpSpPr>
        <p:grpSpPr>
          <a:xfrm>
            <a:off x="2070134" y="4772893"/>
            <a:ext cx="218183" cy="1184519"/>
            <a:chOff x="3183192" y="5369492"/>
            <a:chExt cx="203005" cy="1043020"/>
          </a:xfrm>
        </p:grpSpPr>
        <p:sp>
          <p:nvSpPr>
            <p:cNvPr id="2422" name="Rectangle 181"/>
            <p:cNvSpPr>
              <a:spLocks noChangeArrowheads="1"/>
            </p:cNvSpPr>
            <p:nvPr/>
          </p:nvSpPr>
          <p:spPr bwMode="auto">
            <a:xfrm>
              <a:off x="3183192" y="6148939"/>
              <a:ext cx="203005" cy="26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47</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23" name="Group 22"/>
            <p:cNvGrpSpPr/>
            <p:nvPr/>
          </p:nvGrpSpPr>
          <p:grpSpPr>
            <a:xfrm>
              <a:off x="3215435" y="5369492"/>
              <a:ext cx="73969" cy="711472"/>
              <a:chOff x="3215435" y="5369492"/>
              <a:chExt cx="73969" cy="711472"/>
            </a:xfrm>
          </p:grpSpPr>
          <p:sp>
            <p:nvSpPr>
              <p:cNvPr id="8" name="Line 208"/>
              <p:cNvSpPr>
                <a:spLocks noChangeShapeType="1"/>
              </p:cNvSpPr>
              <p:nvPr/>
            </p:nvSpPr>
            <p:spPr bwMode="auto">
              <a:xfrm>
                <a:off x="3251470" y="5410277"/>
                <a:ext cx="0" cy="9063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 name="Line 209"/>
              <p:cNvSpPr>
                <a:spLocks noChangeShapeType="1"/>
              </p:cNvSpPr>
              <p:nvPr/>
            </p:nvSpPr>
            <p:spPr bwMode="auto">
              <a:xfrm>
                <a:off x="3251470" y="5555291"/>
                <a:ext cx="0" cy="9063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 name="Line 210"/>
              <p:cNvSpPr>
                <a:spLocks noChangeShapeType="1"/>
              </p:cNvSpPr>
              <p:nvPr/>
            </p:nvSpPr>
            <p:spPr bwMode="auto">
              <a:xfrm>
                <a:off x="3251470" y="5700304"/>
                <a:ext cx="0" cy="9063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 name="Line 211"/>
              <p:cNvSpPr>
                <a:spLocks noChangeShapeType="1"/>
              </p:cNvSpPr>
              <p:nvPr/>
            </p:nvSpPr>
            <p:spPr bwMode="auto">
              <a:xfrm>
                <a:off x="3251470" y="5845317"/>
                <a:ext cx="0" cy="9063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 name="Line 212"/>
              <p:cNvSpPr>
                <a:spLocks noChangeShapeType="1"/>
              </p:cNvSpPr>
              <p:nvPr/>
            </p:nvSpPr>
            <p:spPr bwMode="auto">
              <a:xfrm>
                <a:off x="3251470" y="5990331"/>
                <a:ext cx="0" cy="9063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 name="Freeform 219"/>
              <p:cNvSpPr>
                <a:spLocks/>
              </p:cNvSpPr>
              <p:nvPr/>
            </p:nvSpPr>
            <p:spPr bwMode="auto">
              <a:xfrm>
                <a:off x="3215435" y="5369492"/>
                <a:ext cx="73969" cy="72507"/>
              </a:xfrm>
              <a:custGeom>
                <a:avLst/>
                <a:gdLst>
                  <a:gd name="T0" fmla="*/ 39 w 39"/>
                  <a:gd name="T1" fmla="*/ 16 h 32"/>
                  <a:gd name="T2" fmla="*/ 39 w 39"/>
                  <a:gd name="T3" fmla="*/ 16 h 32"/>
                  <a:gd name="T4" fmla="*/ 37 w 39"/>
                  <a:gd name="T5" fmla="*/ 22 h 32"/>
                  <a:gd name="T6" fmla="*/ 32 w 39"/>
                  <a:gd name="T7" fmla="*/ 28 h 32"/>
                  <a:gd name="T8" fmla="*/ 27 w 39"/>
                  <a:gd name="T9" fmla="*/ 30 h 32"/>
                  <a:gd name="T10" fmla="*/ 19 w 39"/>
                  <a:gd name="T11" fmla="*/ 32 h 32"/>
                  <a:gd name="T12" fmla="*/ 19 w 39"/>
                  <a:gd name="T13" fmla="*/ 32 h 32"/>
                  <a:gd name="T14" fmla="*/ 12 w 39"/>
                  <a:gd name="T15" fmla="*/ 30 h 32"/>
                  <a:gd name="T16" fmla="*/ 5 w 39"/>
                  <a:gd name="T17" fmla="*/ 28 h 32"/>
                  <a:gd name="T18" fmla="*/ 0 w 39"/>
                  <a:gd name="T19" fmla="*/ 22 h 32"/>
                  <a:gd name="T20" fmla="*/ 0 w 39"/>
                  <a:gd name="T21" fmla="*/ 16 h 32"/>
                  <a:gd name="T22" fmla="*/ 0 w 39"/>
                  <a:gd name="T23" fmla="*/ 16 h 32"/>
                  <a:gd name="T24" fmla="*/ 0 w 39"/>
                  <a:gd name="T25" fmla="*/ 10 h 32"/>
                  <a:gd name="T26" fmla="*/ 5 w 39"/>
                  <a:gd name="T27" fmla="*/ 4 h 32"/>
                  <a:gd name="T28" fmla="*/ 12 w 39"/>
                  <a:gd name="T29" fmla="*/ 2 h 32"/>
                  <a:gd name="T30" fmla="*/ 19 w 39"/>
                  <a:gd name="T31" fmla="*/ 0 h 32"/>
                  <a:gd name="T32" fmla="*/ 19 w 39"/>
                  <a:gd name="T33" fmla="*/ 0 h 32"/>
                  <a:gd name="T34" fmla="*/ 27 w 39"/>
                  <a:gd name="T35" fmla="*/ 2 h 32"/>
                  <a:gd name="T36" fmla="*/ 32 w 39"/>
                  <a:gd name="T37" fmla="*/ 4 h 32"/>
                  <a:gd name="T38" fmla="*/ 37 w 39"/>
                  <a:gd name="T39" fmla="*/ 10 h 32"/>
                  <a:gd name="T40" fmla="*/ 39 w 39"/>
                  <a:gd name="T41" fmla="*/ 16 h 32"/>
                  <a:gd name="T42" fmla="*/ 39 w 39"/>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2">
                    <a:moveTo>
                      <a:pt x="39" y="16"/>
                    </a:moveTo>
                    <a:lnTo>
                      <a:pt x="39" y="16"/>
                    </a:lnTo>
                    <a:lnTo>
                      <a:pt x="37" y="22"/>
                    </a:lnTo>
                    <a:lnTo>
                      <a:pt x="32" y="28"/>
                    </a:lnTo>
                    <a:lnTo>
                      <a:pt x="27" y="30"/>
                    </a:lnTo>
                    <a:lnTo>
                      <a:pt x="19" y="32"/>
                    </a:lnTo>
                    <a:lnTo>
                      <a:pt x="19" y="32"/>
                    </a:lnTo>
                    <a:lnTo>
                      <a:pt x="12" y="30"/>
                    </a:lnTo>
                    <a:lnTo>
                      <a:pt x="5" y="28"/>
                    </a:lnTo>
                    <a:lnTo>
                      <a:pt x="0" y="22"/>
                    </a:lnTo>
                    <a:lnTo>
                      <a:pt x="0" y="16"/>
                    </a:lnTo>
                    <a:lnTo>
                      <a:pt x="0" y="16"/>
                    </a:lnTo>
                    <a:lnTo>
                      <a:pt x="0" y="10"/>
                    </a:lnTo>
                    <a:lnTo>
                      <a:pt x="5" y="4"/>
                    </a:lnTo>
                    <a:lnTo>
                      <a:pt x="12" y="2"/>
                    </a:lnTo>
                    <a:lnTo>
                      <a:pt x="19" y="0"/>
                    </a:lnTo>
                    <a:lnTo>
                      <a:pt x="19" y="0"/>
                    </a:lnTo>
                    <a:lnTo>
                      <a:pt x="27" y="2"/>
                    </a:lnTo>
                    <a:lnTo>
                      <a:pt x="32" y="4"/>
                    </a:lnTo>
                    <a:lnTo>
                      <a:pt x="37" y="10"/>
                    </a:lnTo>
                    <a:lnTo>
                      <a:pt x="39" y="16"/>
                    </a:lnTo>
                    <a:lnTo>
                      <a:pt x="39"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grpSp>
      <p:grpSp>
        <p:nvGrpSpPr>
          <p:cNvPr id="26" name="Group 25"/>
          <p:cNvGrpSpPr/>
          <p:nvPr/>
        </p:nvGrpSpPr>
        <p:grpSpPr>
          <a:xfrm>
            <a:off x="512776" y="3912601"/>
            <a:ext cx="1666449" cy="844854"/>
            <a:chOff x="1738880" y="4611967"/>
            <a:chExt cx="1550524" cy="743930"/>
          </a:xfrm>
        </p:grpSpPr>
        <p:sp>
          <p:nvSpPr>
            <p:cNvPr id="2418" name="Rectangle 177"/>
            <p:cNvSpPr>
              <a:spLocks noChangeArrowheads="1"/>
            </p:cNvSpPr>
            <p:nvPr/>
          </p:nvSpPr>
          <p:spPr bwMode="auto">
            <a:xfrm>
              <a:off x="1738880" y="4611967"/>
              <a:ext cx="356218" cy="26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4.70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25" name="Line 184"/>
            <p:cNvSpPr>
              <a:spLocks noChangeShapeType="1"/>
            </p:cNvSpPr>
            <p:nvPr/>
          </p:nvSpPr>
          <p:spPr bwMode="auto">
            <a:xfrm flipH="1">
              <a:off x="3158536" y="4685210"/>
              <a:ext cx="9293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26" name="Line 185"/>
            <p:cNvSpPr>
              <a:spLocks noChangeShapeType="1"/>
            </p:cNvSpPr>
            <p:nvPr/>
          </p:nvSpPr>
          <p:spPr bwMode="auto">
            <a:xfrm flipH="1">
              <a:off x="3008702" y="4685210"/>
              <a:ext cx="9483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27" name="Line 186"/>
            <p:cNvSpPr>
              <a:spLocks noChangeShapeType="1"/>
            </p:cNvSpPr>
            <p:nvPr/>
          </p:nvSpPr>
          <p:spPr bwMode="auto">
            <a:xfrm flipH="1">
              <a:off x="2860766" y="4685210"/>
              <a:ext cx="9293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28" name="Line 187"/>
            <p:cNvSpPr>
              <a:spLocks noChangeShapeType="1"/>
            </p:cNvSpPr>
            <p:nvPr/>
          </p:nvSpPr>
          <p:spPr bwMode="auto">
            <a:xfrm flipH="1">
              <a:off x="2710933" y="4685210"/>
              <a:ext cx="9293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29" name="Line 188"/>
            <p:cNvSpPr>
              <a:spLocks noChangeShapeType="1"/>
            </p:cNvSpPr>
            <p:nvPr/>
          </p:nvSpPr>
          <p:spPr bwMode="auto">
            <a:xfrm flipH="1">
              <a:off x="2561099" y="4685210"/>
              <a:ext cx="9293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30" name="Line 189"/>
            <p:cNvSpPr>
              <a:spLocks noChangeShapeType="1"/>
            </p:cNvSpPr>
            <p:nvPr/>
          </p:nvSpPr>
          <p:spPr bwMode="auto">
            <a:xfrm flipH="1">
              <a:off x="2411266" y="4685210"/>
              <a:ext cx="9483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31" name="Line 190"/>
            <p:cNvSpPr>
              <a:spLocks noChangeShapeType="1"/>
            </p:cNvSpPr>
            <p:nvPr/>
          </p:nvSpPr>
          <p:spPr bwMode="auto">
            <a:xfrm flipH="1">
              <a:off x="2263330" y="4685210"/>
              <a:ext cx="9293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32" name="Line 191"/>
            <p:cNvSpPr>
              <a:spLocks noChangeShapeType="1"/>
            </p:cNvSpPr>
            <p:nvPr/>
          </p:nvSpPr>
          <p:spPr bwMode="auto">
            <a:xfrm flipH="1">
              <a:off x="2113496" y="4685210"/>
              <a:ext cx="9293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43" name="Line 202"/>
            <p:cNvSpPr>
              <a:spLocks noChangeShapeType="1"/>
            </p:cNvSpPr>
            <p:nvPr/>
          </p:nvSpPr>
          <p:spPr bwMode="auto">
            <a:xfrm>
              <a:off x="3251470" y="4685210"/>
              <a:ext cx="0" cy="9063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44" name="Line 203"/>
            <p:cNvSpPr>
              <a:spLocks noChangeShapeType="1"/>
            </p:cNvSpPr>
            <p:nvPr/>
          </p:nvSpPr>
          <p:spPr bwMode="auto">
            <a:xfrm>
              <a:off x="3251470" y="4830224"/>
              <a:ext cx="0" cy="9063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45" name="Line 204"/>
            <p:cNvSpPr>
              <a:spLocks noChangeShapeType="1"/>
            </p:cNvSpPr>
            <p:nvPr/>
          </p:nvSpPr>
          <p:spPr bwMode="auto">
            <a:xfrm>
              <a:off x="3251470" y="4975237"/>
              <a:ext cx="0" cy="9063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 name="Line 206"/>
            <p:cNvSpPr>
              <a:spLocks noChangeShapeType="1"/>
            </p:cNvSpPr>
            <p:nvPr/>
          </p:nvSpPr>
          <p:spPr bwMode="auto">
            <a:xfrm>
              <a:off x="3251470" y="5120250"/>
              <a:ext cx="0" cy="9063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 name="Line 207"/>
            <p:cNvSpPr>
              <a:spLocks noChangeShapeType="1"/>
            </p:cNvSpPr>
            <p:nvPr/>
          </p:nvSpPr>
          <p:spPr bwMode="auto">
            <a:xfrm>
              <a:off x="3251470" y="5265264"/>
              <a:ext cx="0" cy="9063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 name="Freeform 220"/>
            <p:cNvSpPr>
              <a:spLocks/>
            </p:cNvSpPr>
            <p:nvPr/>
          </p:nvSpPr>
          <p:spPr bwMode="auto">
            <a:xfrm>
              <a:off x="3215435" y="4648957"/>
              <a:ext cx="73969" cy="72507"/>
            </a:xfrm>
            <a:custGeom>
              <a:avLst/>
              <a:gdLst>
                <a:gd name="T0" fmla="*/ 39 w 39"/>
                <a:gd name="T1" fmla="*/ 16 h 32"/>
                <a:gd name="T2" fmla="*/ 39 w 39"/>
                <a:gd name="T3" fmla="*/ 16 h 32"/>
                <a:gd name="T4" fmla="*/ 37 w 39"/>
                <a:gd name="T5" fmla="*/ 24 h 32"/>
                <a:gd name="T6" fmla="*/ 32 w 39"/>
                <a:gd name="T7" fmla="*/ 28 h 32"/>
                <a:gd name="T8" fmla="*/ 27 w 39"/>
                <a:gd name="T9" fmla="*/ 32 h 32"/>
                <a:gd name="T10" fmla="*/ 19 w 39"/>
                <a:gd name="T11" fmla="*/ 32 h 32"/>
                <a:gd name="T12" fmla="*/ 19 w 39"/>
                <a:gd name="T13" fmla="*/ 32 h 32"/>
                <a:gd name="T14" fmla="*/ 12 w 39"/>
                <a:gd name="T15" fmla="*/ 32 h 32"/>
                <a:gd name="T16" fmla="*/ 5 w 39"/>
                <a:gd name="T17" fmla="*/ 28 h 32"/>
                <a:gd name="T18" fmla="*/ 0 w 39"/>
                <a:gd name="T19" fmla="*/ 24 h 32"/>
                <a:gd name="T20" fmla="*/ 0 w 39"/>
                <a:gd name="T21" fmla="*/ 16 h 32"/>
                <a:gd name="T22" fmla="*/ 0 w 39"/>
                <a:gd name="T23" fmla="*/ 16 h 32"/>
                <a:gd name="T24" fmla="*/ 0 w 39"/>
                <a:gd name="T25" fmla="*/ 10 h 32"/>
                <a:gd name="T26" fmla="*/ 5 w 39"/>
                <a:gd name="T27" fmla="*/ 6 h 32"/>
                <a:gd name="T28" fmla="*/ 12 w 39"/>
                <a:gd name="T29" fmla="*/ 2 h 32"/>
                <a:gd name="T30" fmla="*/ 19 w 39"/>
                <a:gd name="T31" fmla="*/ 0 h 32"/>
                <a:gd name="T32" fmla="*/ 19 w 39"/>
                <a:gd name="T33" fmla="*/ 0 h 32"/>
                <a:gd name="T34" fmla="*/ 27 w 39"/>
                <a:gd name="T35" fmla="*/ 2 h 32"/>
                <a:gd name="T36" fmla="*/ 32 w 39"/>
                <a:gd name="T37" fmla="*/ 6 h 32"/>
                <a:gd name="T38" fmla="*/ 37 w 39"/>
                <a:gd name="T39" fmla="*/ 10 h 32"/>
                <a:gd name="T40" fmla="*/ 39 w 39"/>
                <a:gd name="T41" fmla="*/ 16 h 32"/>
                <a:gd name="T42" fmla="*/ 39 w 39"/>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2">
                  <a:moveTo>
                    <a:pt x="39" y="16"/>
                  </a:moveTo>
                  <a:lnTo>
                    <a:pt x="39" y="16"/>
                  </a:lnTo>
                  <a:lnTo>
                    <a:pt x="37" y="24"/>
                  </a:lnTo>
                  <a:lnTo>
                    <a:pt x="32" y="28"/>
                  </a:lnTo>
                  <a:lnTo>
                    <a:pt x="27" y="32"/>
                  </a:lnTo>
                  <a:lnTo>
                    <a:pt x="19" y="32"/>
                  </a:lnTo>
                  <a:lnTo>
                    <a:pt x="19" y="32"/>
                  </a:lnTo>
                  <a:lnTo>
                    <a:pt x="12" y="32"/>
                  </a:lnTo>
                  <a:lnTo>
                    <a:pt x="5" y="28"/>
                  </a:lnTo>
                  <a:lnTo>
                    <a:pt x="0" y="24"/>
                  </a:lnTo>
                  <a:lnTo>
                    <a:pt x="0" y="16"/>
                  </a:lnTo>
                  <a:lnTo>
                    <a:pt x="0" y="16"/>
                  </a:lnTo>
                  <a:lnTo>
                    <a:pt x="0" y="10"/>
                  </a:lnTo>
                  <a:lnTo>
                    <a:pt x="5" y="6"/>
                  </a:lnTo>
                  <a:lnTo>
                    <a:pt x="12" y="2"/>
                  </a:lnTo>
                  <a:lnTo>
                    <a:pt x="19" y="0"/>
                  </a:lnTo>
                  <a:lnTo>
                    <a:pt x="19" y="0"/>
                  </a:lnTo>
                  <a:lnTo>
                    <a:pt x="27" y="2"/>
                  </a:lnTo>
                  <a:lnTo>
                    <a:pt x="32" y="6"/>
                  </a:lnTo>
                  <a:lnTo>
                    <a:pt x="37" y="10"/>
                  </a:lnTo>
                  <a:lnTo>
                    <a:pt x="39" y="16"/>
                  </a:lnTo>
                  <a:lnTo>
                    <a:pt x="39"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74" name="Content Placeholder 2"/>
          <p:cNvSpPr txBox="1">
            <a:spLocks/>
          </p:cNvSpPr>
          <p:nvPr/>
        </p:nvSpPr>
        <p:spPr>
          <a:xfrm>
            <a:off x="4819730" y="3036923"/>
            <a:ext cx="3867070" cy="323715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t>Downward-sloping demand curve.</a:t>
            </a:r>
          </a:p>
          <a:p>
            <a:r>
              <a:rPr lang="en-US" sz="2400" dirty="0"/>
              <a:t>U-shaped ATC curve.</a:t>
            </a:r>
          </a:p>
          <a:p>
            <a:r>
              <a:rPr lang="en-US" sz="2400" dirty="0"/>
              <a:t>Produce where MR = MC.</a:t>
            </a:r>
          </a:p>
          <a:p>
            <a:r>
              <a:rPr lang="en-US" sz="2400" dirty="0"/>
              <a:t>Charge corresponding price on demand curve.</a:t>
            </a:r>
          </a:p>
        </p:txBody>
      </p:sp>
    </p:spTree>
    <p:extLst>
      <p:ext uri="{BB962C8B-B14F-4D97-AF65-F5344CB8AC3E}">
        <p14:creationId xmlns:p14="http://schemas.microsoft.com/office/powerpoint/2010/main" val="982340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5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0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4">
                                            <p:txEl>
                                              <p:pRg st="1" end="1"/>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4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30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4">
                                            <p:txEl>
                                              <p:pRg st="2" end="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4">
                                            <p:txEl>
                                              <p:pRg st="3" end="3"/>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0" grpId="0"/>
      <p:bldP spid="2302" grpId="0"/>
      <p:bldP spid="2048" grpId="0"/>
      <p:bldP spid="2050" grpId="0"/>
      <p:bldP spid="2424" grpId="0" animBg="1"/>
      <p:bldP spid="15" grpId="0" animBg="1"/>
      <p:bldP spid="16" grpId="0" animBg="1"/>
      <p:bldP spid="17" grpId="0" animBg="1"/>
      <p:bldP spid="74"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500" dirty="0"/>
              <a:t>Monopolistic competition in the short run II</a:t>
            </a:r>
          </a:p>
        </p:txBody>
      </p:sp>
      <p:sp>
        <p:nvSpPr>
          <p:cNvPr id="5" name="Content Placeholder 4"/>
          <p:cNvSpPr>
            <a:spLocks noGrp="1"/>
          </p:cNvSpPr>
          <p:nvPr>
            <p:ph idx="1"/>
          </p:nvPr>
        </p:nvSpPr>
        <p:spPr/>
        <p:txBody>
          <a:bodyPr>
            <a:normAutofit/>
          </a:bodyPr>
          <a:lstStyle/>
          <a:p>
            <a:pPr>
              <a:buClr>
                <a:schemeClr val="tx1"/>
              </a:buClr>
            </a:pPr>
            <a:r>
              <a:rPr lang="en-US" i="1" dirty="0">
                <a:solidFill>
                  <a:srgbClr val="9D0505"/>
                </a:solidFill>
              </a:rPr>
              <a:t>Monopolistically competitive </a:t>
            </a:r>
            <a:r>
              <a:rPr lang="en-US" dirty="0"/>
              <a:t>firms earn </a:t>
            </a:r>
            <a:r>
              <a:rPr lang="en-US" i="1" dirty="0">
                <a:solidFill>
                  <a:srgbClr val="9D0505"/>
                </a:solidFill>
              </a:rPr>
              <a:t>profits</a:t>
            </a:r>
            <a:r>
              <a:rPr lang="en-US" dirty="0"/>
              <a:t> in the short-run.</a:t>
            </a:r>
          </a:p>
        </p:txBody>
      </p:sp>
      <p:sp>
        <p:nvSpPr>
          <p:cNvPr id="2277" name="Rectangle 5"/>
          <p:cNvSpPr>
            <a:spLocks noChangeArrowheads="1"/>
          </p:cNvSpPr>
          <p:nvPr/>
        </p:nvSpPr>
        <p:spPr bwMode="auto">
          <a:xfrm>
            <a:off x="520694" y="4441903"/>
            <a:ext cx="1312745" cy="586695"/>
          </a:xfrm>
          <a:prstGeom prst="rect">
            <a:avLst/>
          </a:prstGeom>
          <a:solidFill>
            <a:srgbClr val="FEE7D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pic>
        <p:nvPicPr>
          <p:cNvPr id="205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3596" y="4421318"/>
            <a:ext cx="1315203" cy="617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78" name="Freeform 7"/>
          <p:cNvSpPr>
            <a:spLocks/>
          </p:cNvSpPr>
          <p:nvPr/>
        </p:nvSpPr>
        <p:spPr bwMode="auto">
          <a:xfrm>
            <a:off x="520694" y="3628765"/>
            <a:ext cx="1312745" cy="813139"/>
          </a:xfrm>
          <a:custGeom>
            <a:avLst/>
            <a:gdLst>
              <a:gd name="T0" fmla="*/ 0 w 644"/>
              <a:gd name="T1" fmla="*/ 0 h 316"/>
              <a:gd name="T2" fmla="*/ 0 w 644"/>
              <a:gd name="T3" fmla="*/ 316 h 316"/>
              <a:gd name="T4" fmla="*/ 644 w 644"/>
              <a:gd name="T5" fmla="*/ 316 h 316"/>
              <a:gd name="T6" fmla="*/ 0 w 644"/>
              <a:gd name="T7" fmla="*/ 0 h 316"/>
            </a:gdLst>
            <a:ahLst/>
            <a:cxnLst>
              <a:cxn ang="0">
                <a:pos x="T0" y="T1"/>
              </a:cxn>
              <a:cxn ang="0">
                <a:pos x="T2" y="T3"/>
              </a:cxn>
              <a:cxn ang="0">
                <a:pos x="T4" y="T5"/>
              </a:cxn>
              <a:cxn ang="0">
                <a:pos x="T6" y="T7"/>
              </a:cxn>
            </a:cxnLst>
            <a:rect l="0" t="0" r="r" b="b"/>
            <a:pathLst>
              <a:path w="644" h="316">
                <a:moveTo>
                  <a:pt x="0" y="0"/>
                </a:moveTo>
                <a:lnTo>
                  <a:pt x="0" y="316"/>
                </a:lnTo>
                <a:lnTo>
                  <a:pt x="644" y="316"/>
                </a:lnTo>
                <a:lnTo>
                  <a:pt x="0" y="0"/>
                </a:lnTo>
                <a:close/>
              </a:path>
            </a:pathLst>
          </a:custGeom>
          <a:solidFill>
            <a:srgbClr val="E095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279" name="Freeform 8"/>
          <p:cNvSpPr>
            <a:spLocks/>
          </p:cNvSpPr>
          <p:nvPr/>
        </p:nvSpPr>
        <p:spPr bwMode="auto">
          <a:xfrm>
            <a:off x="520694" y="5028597"/>
            <a:ext cx="1312745" cy="1049875"/>
          </a:xfrm>
          <a:custGeom>
            <a:avLst/>
            <a:gdLst>
              <a:gd name="T0" fmla="*/ 0 w 644"/>
              <a:gd name="T1" fmla="*/ 0 h 408"/>
              <a:gd name="T2" fmla="*/ 0 w 644"/>
              <a:gd name="T3" fmla="*/ 90 h 408"/>
              <a:gd name="T4" fmla="*/ 0 w 644"/>
              <a:gd name="T5" fmla="*/ 408 h 408"/>
              <a:gd name="T6" fmla="*/ 644 w 644"/>
              <a:gd name="T7" fmla="*/ 90 h 408"/>
              <a:gd name="T8" fmla="*/ 644 w 644"/>
              <a:gd name="T9" fmla="*/ 0 h 408"/>
              <a:gd name="T10" fmla="*/ 0 w 644"/>
              <a:gd name="T11" fmla="*/ 0 h 408"/>
            </a:gdLst>
            <a:ahLst/>
            <a:cxnLst>
              <a:cxn ang="0">
                <a:pos x="T0" y="T1"/>
              </a:cxn>
              <a:cxn ang="0">
                <a:pos x="T2" y="T3"/>
              </a:cxn>
              <a:cxn ang="0">
                <a:pos x="T4" y="T5"/>
              </a:cxn>
              <a:cxn ang="0">
                <a:pos x="T6" y="T7"/>
              </a:cxn>
              <a:cxn ang="0">
                <a:pos x="T8" y="T9"/>
              </a:cxn>
              <a:cxn ang="0">
                <a:pos x="T10" y="T11"/>
              </a:cxn>
            </a:cxnLst>
            <a:rect l="0" t="0" r="r" b="b"/>
            <a:pathLst>
              <a:path w="644" h="408">
                <a:moveTo>
                  <a:pt x="0" y="0"/>
                </a:moveTo>
                <a:lnTo>
                  <a:pt x="0" y="90"/>
                </a:lnTo>
                <a:lnTo>
                  <a:pt x="0" y="408"/>
                </a:lnTo>
                <a:lnTo>
                  <a:pt x="644" y="90"/>
                </a:lnTo>
                <a:lnTo>
                  <a:pt x="644" y="0"/>
                </a:lnTo>
                <a:lnTo>
                  <a:pt x="0" y="0"/>
                </a:lnTo>
                <a:close/>
              </a:path>
            </a:pathLst>
          </a:custGeom>
          <a:solidFill>
            <a:srgbClr val="6E9D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280" name="Freeform 9"/>
          <p:cNvSpPr>
            <a:spLocks/>
          </p:cNvSpPr>
          <p:nvPr/>
        </p:nvSpPr>
        <p:spPr bwMode="auto">
          <a:xfrm>
            <a:off x="1833439" y="4441903"/>
            <a:ext cx="658412" cy="818285"/>
          </a:xfrm>
          <a:custGeom>
            <a:avLst/>
            <a:gdLst>
              <a:gd name="T0" fmla="*/ 0 w 323"/>
              <a:gd name="T1" fmla="*/ 0 h 318"/>
              <a:gd name="T2" fmla="*/ 0 w 323"/>
              <a:gd name="T3" fmla="*/ 318 h 318"/>
              <a:gd name="T4" fmla="*/ 323 w 323"/>
              <a:gd name="T5" fmla="*/ 160 h 318"/>
              <a:gd name="T6" fmla="*/ 0 w 323"/>
              <a:gd name="T7" fmla="*/ 0 h 318"/>
            </a:gdLst>
            <a:ahLst/>
            <a:cxnLst>
              <a:cxn ang="0">
                <a:pos x="T0" y="T1"/>
              </a:cxn>
              <a:cxn ang="0">
                <a:pos x="T2" y="T3"/>
              </a:cxn>
              <a:cxn ang="0">
                <a:pos x="T4" y="T5"/>
              </a:cxn>
              <a:cxn ang="0">
                <a:pos x="T6" y="T7"/>
              </a:cxn>
            </a:cxnLst>
            <a:rect l="0" t="0" r="r" b="b"/>
            <a:pathLst>
              <a:path w="323" h="318">
                <a:moveTo>
                  <a:pt x="0" y="0"/>
                </a:moveTo>
                <a:lnTo>
                  <a:pt x="0" y="318"/>
                </a:lnTo>
                <a:lnTo>
                  <a:pt x="323" y="160"/>
                </a:lnTo>
                <a:lnTo>
                  <a:pt x="0" y="0"/>
                </a:lnTo>
                <a:close/>
              </a:path>
            </a:pathLst>
          </a:custGeom>
          <a:solidFill>
            <a:srgbClr val="9395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281" name="Rectangle 10"/>
          <p:cNvSpPr>
            <a:spLocks noChangeArrowheads="1"/>
          </p:cNvSpPr>
          <p:nvPr/>
        </p:nvSpPr>
        <p:spPr bwMode="auto">
          <a:xfrm>
            <a:off x="202699" y="3036923"/>
            <a:ext cx="778049" cy="299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286" name="Rectangle 15"/>
          <p:cNvSpPr>
            <a:spLocks noChangeArrowheads="1"/>
          </p:cNvSpPr>
          <p:nvPr/>
        </p:nvSpPr>
        <p:spPr bwMode="auto">
          <a:xfrm>
            <a:off x="1071884" y="6253870"/>
            <a:ext cx="2426773" cy="299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Elvis records</a:t>
            </a:r>
            <a:r>
              <a:rPr kumimoji="0" lang="en-US" sz="1200" b="1" i="0" u="none" strike="noStrike" cap="none" normalizeH="0" dirty="0">
                <a:ln>
                  <a:noFill/>
                </a:ln>
                <a:solidFill>
                  <a:srgbClr val="000000"/>
                </a:solidFill>
                <a:effectLst/>
                <a:latin typeface="Univers LT Std 47 Cn Lt" charset="0"/>
                <a:cs typeface="Arial" pitchFamily="34" charset="0"/>
              </a:rPr>
              <a:t> (thousands)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00" name="Rectangle 28"/>
          <p:cNvSpPr>
            <a:spLocks noChangeArrowheads="1"/>
          </p:cNvSpPr>
          <p:nvPr/>
        </p:nvSpPr>
        <p:spPr bwMode="auto">
          <a:xfrm>
            <a:off x="3947285" y="3767719"/>
            <a:ext cx="306692" cy="299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02" name="Rectangle 30"/>
          <p:cNvSpPr>
            <a:spLocks noChangeArrowheads="1"/>
          </p:cNvSpPr>
          <p:nvPr/>
        </p:nvSpPr>
        <p:spPr bwMode="auto">
          <a:xfrm>
            <a:off x="2546887" y="5841736"/>
            <a:ext cx="306692" cy="299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MR</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048" name="Rectangle 32"/>
          <p:cNvSpPr>
            <a:spLocks noChangeArrowheads="1"/>
          </p:cNvSpPr>
          <p:nvPr/>
        </p:nvSpPr>
        <p:spPr bwMode="auto">
          <a:xfrm>
            <a:off x="3947285" y="4071359"/>
            <a:ext cx="390837" cy="299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ATC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050" name="Rectangle 34"/>
          <p:cNvSpPr>
            <a:spLocks noChangeArrowheads="1"/>
          </p:cNvSpPr>
          <p:nvPr/>
        </p:nvSpPr>
        <p:spPr bwMode="auto">
          <a:xfrm>
            <a:off x="3961554" y="5666757"/>
            <a:ext cx="142026" cy="299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16" name="Rectangle 175"/>
          <p:cNvSpPr>
            <a:spLocks noChangeArrowheads="1"/>
          </p:cNvSpPr>
          <p:nvPr/>
        </p:nvSpPr>
        <p:spPr bwMode="auto">
          <a:xfrm>
            <a:off x="329574" y="4920522"/>
            <a:ext cx="109093" cy="299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21" name="Rectangle 180"/>
          <p:cNvSpPr>
            <a:spLocks noChangeArrowheads="1"/>
          </p:cNvSpPr>
          <p:nvPr/>
        </p:nvSpPr>
        <p:spPr bwMode="auto">
          <a:xfrm>
            <a:off x="404504" y="6104205"/>
            <a:ext cx="109093" cy="299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24" name="Line 183"/>
          <p:cNvSpPr>
            <a:spLocks noChangeShapeType="1"/>
          </p:cNvSpPr>
          <p:nvPr/>
        </p:nvSpPr>
        <p:spPr bwMode="auto">
          <a:xfrm>
            <a:off x="520694" y="3628765"/>
            <a:ext cx="3375631" cy="2099750"/>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35" name="Line 194"/>
          <p:cNvSpPr>
            <a:spLocks noChangeShapeType="1"/>
          </p:cNvSpPr>
          <p:nvPr/>
        </p:nvSpPr>
        <p:spPr bwMode="auto">
          <a:xfrm flipH="1">
            <a:off x="1572520" y="5028597"/>
            <a:ext cx="10192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36" name="Line 195"/>
          <p:cNvSpPr>
            <a:spLocks noChangeShapeType="1"/>
          </p:cNvSpPr>
          <p:nvPr/>
        </p:nvSpPr>
        <p:spPr bwMode="auto">
          <a:xfrm flipH="1">
            <a:off x="1413524" y="5028597"/>
            <a:ext cx="9988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37" name="Line 196"/>
          <p:cNvSpPr>
            <a:spLocks noChangeShapeType="1"/>
          </p:cNvSpPr>
          <p:nvPr/>
        </p:nvSpPr>
        <p:spPr bwMode="auto">
          <a:xfrm flipH="1">
            <a:off x="1252488" y="5028597"/>
            <a:ext cx="9988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38" name="Line 197"/>
          <p:cNvSpPr>
            <a:spLocks noChangeShapeType="1"/>
          </p:cNvSpPr>
          <p:nvPr/>
        </p:nvSpPr>
        <p:spPr bwMode="auto">
          <a:xfrm flipH="1">
            <a:off x="1091452" y="5028597"/>
            <a:ext cx="9988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39" name="Line 198"/>
          <p:cNvSpPr>
            <a:spLocks noChangeShapeType="1"/>
          </p:cNvSpPr>
          <p:nvPr/>
        </p:nvSpPr>
        <p:spPr bwMode="auto">
          <a:xfrm flipH="1">
            <a:off x="930417" y="5028597"/>
            <a:ext cx="10192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40" name="Line 199"/>
          <p:cNvSpPr>
            <a:spLocks noChangeShapeType="1"/>
          </p:cNvSpPr>
          <p:nvPr/>
        </p:nvSpPr>
        <p:spPr bwMode="auto">
          <a:xfrm flipH="1">
            <a:off x="771420" y="5028597"/>
            <a:ext cx="9988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41" name="Line 200"/>
          <p:cNvSpPr>
            <a:spLocks noChangeShapeType="1"/>
          </p:cNvSpPr>
          <p:nvPr/>
        </p:nvSpPr>
        <p:spPr bwMode="auto">
          <a:xfrm flipH="1">
            <a:off x="610384" y="5028597"/>
            <a:ext cx="9988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42" name="Line 201"/>
          <p:cNvSpPr>
            <a:spLocks noChangeShapeType="1"/>
          </p:cNvSpPr>
          <p:nvPr/>
        </p:nvSpPr>
        <p:spPr bwMode="auto">
          <a:xfrm flipH="1">
            <a:off x="520694" y="5028597"/>
            <a:ext cx="285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 name="Line 213"/>
          <p:cNvSpPr>
            <a:spLocks noChangeShapeType="1"/>
          </p:cNvSpPr>
          <p:nvPr/>
        </p:nvSpPr>
        <p:spPr bwMode="auto">
          <a:xfrm flipV="1">
            <a:off x="520694" y="3278806"/>
            <a:ext cx="0" cy="279966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 name="Line 214"/>
          <p:cNvSpPr>
            <a:spLocks noChangeShapeType="1"/>
          </p:cNvSpPr>
          <p:nvPr/>
        </p:nvSpPr>
        <p:spPr bwMode="auto">
          <a:xfrm>
            <a:off x="520694" y="6078473"/>
            <a:ext cx="365285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 name="Line 215"/>
          <p:cNvSpPr>
            <a:spLocks noChangeShapeType="1"/>
          </p:cNvSpPr>
          <p:nvPr/>
        </p:nvSpPr>
        <p:spPr bwMode="auto">
          <a:xfrm flipV="1">
            <a:off x="520694" y="3978723"/>
            <a:ext cx="3375631" cy="2099750"/>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 name="Line 216"/>
          <p:cNvSpPr>
            <a:spLocks noChangeShapeType="1"/>
          </p:cNvSpPr>
          <p:nvPr/>
        </p:nvSpPr>
        <p:spPr bwMode="auto">
          <a:xfrm>
            <a:off x="520694" y="3628765"/>
            <a:ext cx="1971157" cy="2449709"/>
          </a:xfrm>
          <a:prstGeom prst="line">
            <a:avLst/>
          </a:prstGeom>
          <a:noFill/>
          <a:ln w="38100">
            <a:solidFill>
              <a:srgbClr val="BFCF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 name="Freeform 217"/>
          <p:cNvSpPr>
            <a:spLocks/>
          </p:cNvSpPr>
          <p:nvPr/>
        </p:nvSpPr>
        <p:spPr bwMode="auto">
          <a:xfrm>
            <a:off x="659306" y="4153702"/>
            <a:ext cx="3237018" cy="926360"/>
          </a:xfrm>
          <a:custGeom>
            <a:avLst/>
            <a:gdLst>
              <a:gd name="T0" fmla="*/ 0 w 1588"/>
              <a:gd name="T1" fmla="*/ 0 h 360"/>
              <a:gd name="T2" fmla="*/ 0 w 1588"/>
              <a:gd name="T3" fmla="*/ 0 h 360"/>
              <a:gd name="T4" fmla="*/ 45 w 1588"/>
              <a:gd name="T5" fmla="*/ 28 h 360"/>
              <a:gd name="T6" fmla="*/ 106 w 1588"/>
              <a:gd name="T7" fmla="*/ 70 h 360"/>
              <a:gd name="T8" fmla="*/ 180 w 1588"/>
              <a:gd name="T9" fmla="*/ 118 h 360"/>
              <a:gd name="T10" fmla="*/ 259 w 1588"/>
              <a:gd name="T11" fmla="*/ 172 h 360"/>
              <a:gd name="T12" fmla="*/ 343 w 1588"/>
              <a:gd name="T13" fmla="*/ 226 h 360"/>
              <a:gd name="T14" fmla="*/ 426 w 1588"/>
              <a:gd name="T15" fmla="*/ 274 h 360"/>
              <a:gd name="T16" fmla="*/ 468 w 1588"/>
              <a:gd name="T17" fmla="*/ 294 h 360"/>
              <a:gd name="T18" fmla="*/ 505 w 1588"/>
              <a:gd name="T19" fmla="*/ 312 h 360"/>
              <a:gd name="T20" fmla="*/ 542 w 1588"/>
              <a:gd name="T21" fmla="*/ 328 h 360"/>
              <a:gd name="T22" fmla="*/ 576 w 1588"/>
              <a:gd name="T23" fmla="*/ 340 h 360"/>
              <a:gd name="T24" fmla="*/ 576 w 1588"/>
              <a:gd name="T25" fmla="*/ 340 h 360"/>
              <a:gd name="T26" fmla="*/ 608 w 1588"/>
              <a:gd name="T27" fmla="*/ 348 h 360"/>
              <a:gd name="T28" fmla="*/ 638 w 1588"/>
              <a:gd name="T29" fmla="*/ 354 h 360"/>
              <a:gd name="T30" fmla="*/ 668 w 1588"/>
              <a:gd name="T31" fmla="*/ 358 h 360"/>
              <a:gd name="T32" fmla="*/ 697 w 1588"/>
              <a:gd name="T33" fmla="*/ 360 h 360"/>
              <a:gd name="T34" fmla="*/ 727 w 1588"/>
              <a:gd name="T35" fmla="*/ 360 h 360"/>
              <a:gd name="T36" fmla="*/ 754 w 1588"/>
              <a:gd name="T37" fmla="*/ 358 h 360"/>
              <a:gd name="T38" fmla="*/ 781 w 1588"/>
              <a:gd name="T39" fmla="*/ 356 h 360"/>
              <a:gd name="T40" fmla="*/ 808 w 1588"/>
              <a:gd name="T41" fmla="*/ 352 h 360"/>
              <a:gd name="T42" fmla="*/ 862 w 1588"/>
              <a:gd name="T43" fmla="*/ 342 h 360"/>
              <a:gd name="T44" fmla="*/ 916 w 1588"/>
              <a:gd name="T45" fmla="*/ 326 h 360"/>
              <a:gd name="T46" fmla="*/ 1037 w 1588"/>
              <a:gd name="T47" fmla="*/ 292 h 360"/>
              <a:gd name="T48" fmla="*/ 1037 w 1588"/>
              <a:gd name="T49" fmla="*/ 292 h 360"/>
              <a:gd name="T50" fmla="*/ 1101 w 1588"/>
              <a:gd name="T51" fmla="*/ 270 h 360"/>
              <a:gd name="T52" fmla="*/ 1167 w 1588"/>
              <a:gd name="T53" fmla="*/ 244 h 360"/>
              <a:gd name="T54" fmla="*/ 1236 w 1588"/>
              <a:gd name="T55" fmla="*/ 212 h 360"/>
              <a:gd name="T56" fmla="*/ 1305 w 1588"/>
              <a:gd name="T57" fmla="*/ 178 h 360"/>
              <a:gd name="T58" fmla="*/ 1448 w 1588"/>
              <a:gd name="T59" fmla="*/ 108 h 360"/>
              <a:gd name="T60" fmla="*/ 1519 w 1588"/>
              <a:gd name="T61" fmla="*/ 72 h 360"/>
              <a:gd name="T62" fmla="*/ 1588 w 1588"/>
              <a:gd name="T63" fmla="*/ 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88" h="360">
                <a:moveTo>
                  <a:pt x="0" y="0"/>
                </a:moveTo>
                <a:lnTo>
                  <a:pt x="0" y="0"/>
                </a:lnTo>
                <a:lnTo>
                  <a:pt x="45" y="28"/>
                </a:lnTo>
                <a:lnTo>
                  <a:pt x="106" y="70"/>
                </a:lnTo>
                <a:lnTo>
                  <a:pt x="180" y="118"/>
                </a:lnTo>
                <a:lnTo>
                  <a:pt x="259" y="172"/>
                </a:lnTo>
                <a:lnTo>
                  <a:pt x="343" y="226"/>
                </a:lnTo>
                <a:lnTo>
                  <a:pt x="426" y="274"/>
                </a:lnTo>
                <a:lnTo>
                  <a:pt x="468" y="294"/>
                </a:lnTo>
                <a:lnTo>
                  <a:pt x="505" y="312"/>
                </a:lnTo>
                <a:lnTo>
                  <a:pt x="542" y="328"/>
                </a:lnTo>
                <a:lnTo>
                  <a:pt x="576" y="340"/>
                </a:lnTo>
                <a:lnTo>
                  <a:pt x="576" y="340"/>
                </a:lnTo>
                <a:lnTo>
                  <a:pt x="608" y="348"/>
                </a:lnTo>
                <a:lnTo>
                  <a:pt x="638" y="354"/>
                </a:lnTo>
                <a:lnTo>
                  <a:pt x="668" y="358"/>
                </a:lnTo>
                <a:lnTo>
                  <a:pt x="697" y="360"/>
                </a:lnTo>
                <a:lnTo>
                  <a:pt x="727" y="360"/>
                </a:lnTo>
                <a:lnTo>
                  <a:pt x="754" y="358"/>
                </a:lnTo>
                <a:lnTo>
                  <a:pt x="781" y="356"/>
                </a:lnTo>
                <a:lnTo>
                  <a:pt x="808" y="352"/>
                </a:lnTo>
                <a:lnTo>
                  <a:pt x="862" y="342"/>
                </a:lnTo>
                <a:lnTo>
                  <a:pt x="916" y="326"/>
                </a:lnTo>
                <a:lnTo>
                  <a:pt x="1037" y="292"/>
                </a:lnTo>
                <a:lnTo>
                  <a:pt x="1037" y="292"/>
                </a:lnTo>
                <a:lnTo>
                  <a:pt x="1101" y="270"/>
                </a:lnTo>
                <a:lnTo>
                  <a:pt x="1167" y="244"/>
                </a:lnTo>
                <a:lnTo>
                  <a:pt x="1236" y="212"/>
                </a:lnTo>
                <a:lnTo>
                  <a:pt x="1305" y="178"/>
                </a:lnTo>
                <a:lnTo>
                  <a:pt x="1448" y="108"/>
                </a:lnTo>
                <a:lnTo>
                  <a:pt x="1519" y="72"/>
                </a:lnTo>
                <a:lnTo>
                  <a:pt x="1588" y="40"/>
                </a:lnTo>
              </a:path>
            </a:pathLst>
          </a:custGeom>
          <a:noFill/>
          <a:ln w="38100">
            <a:solidFill>
              <a:srgbClr val="774C6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24" name="Group 23"/>
          <p:cNvGrpSpPr/>
          <p:nvPr/>
        </p:nvGrpSpPr>
        <p:grpSpPr>
          <a:xfrm>
            <a:off x="1760056" y="5219016"/>
            <a:ext cx="218183" cy="1184519"/>
            <a:chOff x="3183192" y="5369492"/>
            <a:chExt cx="203005" cy="1043020"/>
          </a:xfrm>
        </p:grpSpPr>
        <p:sp>
          <p:nvSpPr>
            <p:cNvPr id="2422" name="Rectangle 181"/>
            <p:cNvSpPr>
              <a:spLocks noChangeArrowheads="1"/>
            </p:cNvSpPr>
            <p:nvPr/>
          </p:nvSpPr>
          <p:spPr bwMode="auto">
            <a:xfrm>
              <a:off x="3183192" y="6148939"/>
              <a:ext cx="203005" cy="26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47</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23" name="Group 22"/>
            <p:cNvGrpSpPr/>
            <p:nvPr/>
          </p:nvGrpSpPr>
          <p:grpSpPr>
            <a:xfrm>
              <a:off x="3215435" y="5369492"/>
              <a:ext cx="73969" cy="711472"/>
              <a:chOff x="3215435" y="5369492"/>
              <a:chExt cx="73969" cy="711472"/>
            </a:xfrm>
          </p:grpSpPr>
          <p:sp>
            <p:nvSpPr>
              <p:cNvPr id="8" name="Line 208"/>
              <p:cNvSpPr>
                <a:spLocks noChangeShapeType="1"/>
              </p:cNvSpPr>
              <p:nvPr/>
            </p:nvSpPr>
            <p:spPr bwMode="auto">
              <a:xfrm>
                <a:off x="3251470" y="5410277"/>
                <a:ext cx="0" cy="9063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 name="Line 209"/>
              <p:cNvSpPr>
                <a:spLocks noChangeShapeType="1"/>
              </p:cNvSpPr>
              <p:nvPr/>
            </p:nvSpPr>
            <p:spPr bwMode="auto">
              <a:xfrm>
                <a:off x="3251470" y="5555291"/>
                <a:ext cx="0" cy="9063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 name="Line 210"/>
              <p:cNvSpPr>
                <a:spLocks noChangeShapeType="1"/>
              </p:cNvSpPr>
              <p:nvPr/>
            </p:nvSpPr>
            <p:spPr bwMode="auto">
              <a:xfrm>
                <a:off x="3251470" y="5700304"/>
                <a:ext cx="0" cy="9063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 name="Line 211"/>
              <p:cNvSpPr>
                <a:spLocks noChangeShapeType="1"/>
              </p:cNvSpPr>
              <p:nvPr/>
            </p:nvSpPr>
            <p:spPr bwMode="auto">
              <a:xfrm>
                <a:off x="3251470" y="5845317"/>
                <a:ext cx="0" cy="9063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 name="Line 212"/>
              <p:cNvSpPr>
                <a:spLocks noChangeShapeType="1"/>
              </p:cNvSpPr>
              <p:nvPr/>
            </p:nvSpPr>
            <p:spPr bwMode="auto">
              <a:xfrm>
                <a:off x="3251470" y="5990331"/>
                <a:ext cx="0" cy="9063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 name="Freeform 219"/>
              <p:cNvSpPr>
                <a:spLocks/>
              </p:cNvSpPr>
              <p:nvPr/>
            </p:nvSpPr>
            <p:spPr bwMode="auto">
              <a:xfrm>
                <a:off x="3215435" y="5369492"/>
                <a:ext cx="73969" cy="72507"/>
              </a:xfrm>
              <a:custGeom>
                <a:avLst/>
                <a:gdLst>
                  <a:gd name="T0" fmla="*/ 39 w 39"/>
                  <a:gd name="T1" fmla="*/ 16 h 32"/>
                  <a:gd name="T2" fmla="*/ 39 w 39"/>
                  <a:gd name="T3" fmla="*/ 16 h 32"/>
                  <a:gd name="T4" fmla="*/ 37 w 39"/>
                  <a:gd name="T5" fmla="*/ 22 h 32"/>
                  <a:gd name="T6" fmla="*/ 32 w 39"/>
                  <a:gd name="T7" fmla="*/ 28 h 32"/>
                  <a:gd name="T8" fmla="*/ 27 w 39"/>
                  <a:gd name="T9" fmla="*/ 30 h 32"/>
                  <a:gd name="T10" fmla="*/ 19 w 39"/>
                  <a:gd name="T11" fmla="*/ 32 h 32"/>
                  <a:gd name="T12" fmla="*/ 19 w 39"/>
                  <a:gd name="T13" fmla="*/ 32 h 32"/>
                  <a:gd name="T14" fmla="*/ 12 w 39"/>
                  <a:gd name="T15" fmla="*/ 30 h 32"/>
                  <a:gd name="T16" fmla="*/ 5 w 39"/>
                  <a:gd name="T17" fmla="*/ 28 h 32"/>
                  <a:gd name="T18" fmla="*/ 0 w 39"/>
                  <a:gd name="T19" fmla="*/ 22 h 32"/>
                  <a:gd name="T20" fmla="*/ 0 w 39"/>
                  <a:gd name="T21" fmla="*/ 16 h 32"/>
                  <a:gd name="T22" fmla="*/ 0 w 39"/>
                  <a:gd name="T23" fmla="*/ 16 h 32"/>
                  <a:gd name="T24" fmla="*/ 0 w 39"/>
                  <a:gd name="T25" fmla="*/ 10 h 32"/>
                  <a:gd name="T26" fmla="*/ 5 w 39"/>
                  <a:gd name="T27" fmla="*/ 4 h 32"/>
                  <a:gd name="T28" fmla="*/ 12 w 39"/>
                  <a:gd name="T29" fmla="*/ 2 h 32"/>
                  <a:gd name="T30" fmla="*/ 19 w 39"/>
                  <a:gd name="T31" fmla="*/ 0 h 32"/>
                  <a:gd name="T32" fmla="*/ 19 w 39"/>
                  <a:gd name="T33" fmla="*/ 0 h 32"/>
                  <a:gd name="T34" fmla="*/ 27 w 39"/>
                  <a:gd name="T35" fmla="*/ 2 h 32"/>
                  <a:gd name="T36" fmla="*/ 32 w 39"/>
                  <a:gd name="T37" fmla="*/ 4 h 32"/>
                  <a:gd name="T38" fmla="*/ 37 w 39"/>
                  <a:gd name="T39" fmla="*/ 10 h 32"/>
                  <a:gd name="T40" fmla="*/ 39 w 39"/>
                  <a:gd name="T41" fmla="*/ 16 h 32"/>
                  <a:gd name="T42" fmla="*/ 39 w 39"/>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2">
                    <a:moveTo>
                      <a:pt x="39" y="16"/>
                    </a:moveTo>
                    <a:lnTo>
                      <a:pt x="39" y="16"/>
                    </a:lnTo>
                    <a:lnTo>
                      <a:pt x="37" y="22"/>
                    </a:lnTo>
                    <a:lnTo>
                      <a:pt x="32" y="28"/>
                    </a:lnTo>
                    <a:lnTo>
                      <a:pt x="27" y="30"/>
                    </a:lnTo>
                    <a:lnTo>
                      <a:pt x="19" y="32"/>
                    </a:lnTo>
                    <a:lnTo>
                      <a:pt x="19" y="32"/>
                    </a:lnTo>
                    <a:lnTo>
                      <a:pt x="12" y="30"/>
                    </a:lnTo>
                    <a:lnTo>
                      <a:pt x="5" y="28"/>
                    </a:lnTo>
                    <a:lnTo>
                      <a:pt x="0" y="22"/>
                    </a:lnTo>
                    <a:lnTo>
                      <a:pt x="0" y="16"/>
                    </a:lnTo>
                    <a:lnTo>
                      <a:pt x="0" y="16"/>
                    </a:lnTo>
                    <a:lnTo>
                      <a:pt x="0" y="10"/>
                    </a:lnTo>
                    <a:lnTo>
                      <a:pt x="5" y="4"/>
                    </a:lnTo>
                    <a:lnTo>
                      <a:pt x="12" y="2"/>
                    </a:lnTo>
                    <a:lnTo>
                      <a:pt x="19" y="0"/>
                    </a:lnTo>
                    <a:lnTo>
                      <a:pt x="19" y="0"/>
                    </a:lnTo>
                    <a:lnTo>
                      <a:pt x="27" y="2"/>
                    </a:lnTo>
                    <a:lnTo>
                      <a:pt x="32" y="4"/>
                    </a:lnTo>
                    <a:lnTo>
                      <a:pt x="37" y="10"/>
                    </a:lnTo>
                    <a:lnTo>
                      <a:pt x="39" y="16"/>
                    </a:lnTo>
                    <a:lnTo>
                      <a:pt x="39"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grpSp>
      <p:sp>
        <p:nvSpPr>
          <p:cNvPr id="2434" name="Line 193"/>
          <p:cNvSpPr>
            <a:spLocks noChangeShapeType="1"/>
          </p:cNvSpPr>
          <p:nvPr/>
        </p:nvSpPr>
        <p:spPr bwMode="auto">
          <a:xfrm flipH="1">
            <a:off x="1733556" y="5028597"/>
            <a:ext cx="9988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 name="Freeform 218"/>
          <p:cNvSpPr>
            <a:spLocks/>
          </p:cNvSpPr>
          <p:nvPr/>
        </p:nvSpPr>
        <p:spPr bwMode="auto">
          <a:xfrm>
            <a:off x="1794710" y="4982279"/>
            <a:ext cx="79499" cy="82343"/>
          </a:xfrm>
          <a:custGeom>
            <a:avLst/>
            <a:gdLst>
              <a:gd name="T0" fmla="*/ 39 w 39"/>
              <a:gd name="T1" fmla="*/ 16 h 32"/>
              <a:gd name="T2" fmla="*/ 39 w 39"/>
              <a:gd name="T3" fmla="*/ 16 h 32"/>
              <a:gd name="T4" fmla="*/ 37 w 39"/>
              <a:gd name="T5" fmla="*/ 24 h 32"/>
              <a:gd name="T6" fmla="*/ 32 w 39"/>
              <a:gd name="T7" fmla="*/ 28 h 32"/>
              <a:gd name="T8" fmla="*/ 27 w 39"/>
              <a:gd name="T9" fmla="*/ 32 h 32"/>
              <a:gd name="T10" fmla="*/ 19 w 39"/>
              <a:gd name="T11" fmla="*/ 32 h 32"/>
              <a:gd name="T12" fmla="*/ 19 w 39"/>
              <a:gd name="T13" fmla="*/ 32 h 32"/>
              <a:gd name="T14" fmla="*/ 12 w 39"/>
              <a:gd name="T15" fmla="*/ 32 h 32"/>
              <a:gd name="T16" fmla="*/ 5 w 39"/>
              <a:gd name="T17" fmla="*/ 28 h 32"/>
              <a:gd name="T18" fmla="*/ 0 w 39"/>
              <a:gd name="T19" fmla="*/ 24 h 32"/>
              <a:gd name="T20" fmla="*/ 0 w 39"/>
              <a:gd name="T21" fmla="*/ 16 h 32"/>
              <a:gd name="T22" fmla="*/ 0 w 39"/>
              <a:gd name="T23" fmla="*/ 16 h 32"/>
              <a:gd name="T24" fmla="*/ 0 w 39"/>
              <a:gd name="T25" fmla="*/ 10 h 32"/>
              <a:gd name="T26" fmla="*/ 5 w 39"/>
              <a:gd name="T27" fmla="*/ 6 h 32"/>
              <a:gd name="T28" fmla="*/ 12 w 39"/>
              <a:gd name="T29" fmla="*/ 2 h 32"/>
              <a:gd name="T30" fmla="*/ 19 w 39"/>
              <a:gd name="T31" fmla="*/ 0 h 32"/>
              <a:gd name="T32" fmla="*/ 19 w 39"/>
              <a:gd name="T33" fmla="*/ 0 h 32"/>
              <a:gd name="T34" fmla="*/ 27 w 39"/>
              <a:gd name="T35" fmla="*/ 2 h 32"/>
              <a:gd name="T36" fmla="*/ 32 w 39"/>
              <a:gd name="T37" fmla="*/ 6 h 32"/>
              <a:gd name="T38" fmla="*/ 37 w 39"/>
              <a:gd name="T39" fmla="*/ 10 h 32"/>
              <a:gd name="T40" fmla="*/ 39 w 39"/>
              <a:gd name="T41" fmla="*/ 16 h 32"/>
              <a:gd name="T42" fmla="*/ 39 w 39"/>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2">
                <a:moveTo>
                  <a:pt x="39" y="16"/>
                </a:moveTo>
                <a:lnTo>
                  <a:pt x="39" y="16"/>
                </a:lnTo>
                <a:lnTo>
                  <a:pt x="37" y="24"/>
                </a:lnTo>
                <a:lnTo>
                  <a:pt x="32" y="28"/>
                </a:lnTo>
                <a:lnTo>
                  <a:pt x="27" y="32"/>
                </a:lnTo>
                <a:lnTo>
                  <a:pt x="19" y="32"/>
                </a:lnTo>
                <a:lnTo>
                  <a:pt x="19" y="32"/>
                </a:lnTo>
                <a:lnTo>
                  <a:pt x="12" y="32"/>
                </a:lnTo>
                <a:lnTo>
                  <a:pt x="5" y="28"/>
                </a:lnTo>
                <a:lnTo>
                  <a:pt x="0" y="24"/>
                </a:lnTo>
                <a:lnTo>
                  <a:pt x="0" y="16"/>
                </a:lnTo>
                <a:lnTo>
                  <a:pt x="0" y="16"/>
                </a:lnTo>
                <a:lnTo>
                  <a:pt x="0" y="10"/>
                </a:lnTo>
                <a:lnTo>
                  <a:pt x="5" y="6"/>
                </a:lnTo>
                <a:lnTo>
                  <a:pt x="12" y="2"/>
                </a:lnTo>
                <a:lnTo>
                  <a:pt x="19" y="0"/>
                </a:lnTo>
                <a:lnTo>
                  <a:pt x="19" y="0"/>
                </a:lnTo>
                <a:lnTo>
                  <a:pt x="27" y="2"/>
                </a:lnTo>
                <a:lnTo>
                  <a:pt x="32" y="6"/>
                </a:lnTo>
                <a:lnTo>
                  <a:pt x="37" y="10"/>
                </a:lnTo>
                <a:lnTo>
                  <a:pt x="39" y="16"/>
                </a:lnTo>
                <a:lnTo>
                  <a:pt x="39"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1" name="Rectangle 221"/>
          <p:cNvSpPr>
            <a:spLocks noChangeArrowheads="1"/>
          </p:cNvSpPr>
          <p:nvPr/>
        </p:nvSpPr>
        <p:spPr bwMode="auto">
          <a:xfrm>
            <a:off x="1024255" y="3404065"/>
            <a:ext cx="240535" cy="247029"/>
          </a:xfrm>
          <a:prstGeom prst="rect">
            <a:avLst/>
          </a:prstGeom>
          <a:solidFill>
            <a:srgbClr val="FEE7D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2" name="Rectangle 222"/>
          <p:cNvSpPr>
            <a:spLocks noChangeArrowheads="1"/>
          </p:cNvSpPr>
          <p:nvPr/>
        </p:nvSpPr>
        <p:spPr bwMode="auto">
          <a:xfrm>
            <a:off x="1374863" y="3069546"/>
            <a:ext cx="1745464" cy="299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Consumer surplus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234"/>
          <p:cNvSpPr>
            <a:spLocks noChangeArrowheads="1"/>
          </p:cNvSpPr>
          <p:nvPr/>
        </p:nvSpPr>
        <p:spPr bwMode="auto">
          <a:xfrm>
            <a:off x="1374863" y="3424651"/>
            <a:ext cx="2198298" cy="299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Profit/producer</a:t>
            </a:r>
            <a:r>
              <a:rPr kumimoji="0" lang="en-US" sz="1200" b="1" i="0" u="none" strike="noStrike" cap="none" normalizeH="0" dirty="0">
                <a:ln>
                  <a:noFill/>
                </a:ln>
                <a:solidFill>
                  <a:srgbClr val="000000"/>
                </a:solidFill>
                <a:effectLst/>
                <a:latin typeface="Univers LT Std 47 Cn Lt" charset="0"/>
                <a:cs typeface="Arial" pitchFamily="34" charset="0"/>
              </a:rPr>
              <a:t> surplus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244"/>
          <p:cNvSpPr>
            <a:spLocks noChangeArrowheads="1"/>
          </p:cNvSpPr>
          <p:nvPr/>
        </p:nvSpPr>
        <p:spPr bwMode="auto">
          <a:xfrm>
            <a:off x="1024255" y="3038666"/>
            <a:ext cx="240535" cy="247029"/>
          </a:xfrm>
          <a:prstGeom prst="rect">
            <a:avLst/>
          </a:prstGeom>
          <a:solidFill>
            <a:srgbClr val="E095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45" name="Rectangle 245"/>
          <p:cNvSpPr>
            <a:spLocks noChangeArrowheads="1"/>
          </p:cNvSpPr>
          <p:nvPr/>
        </p:nvSpPr>
        <p:spPr bwMode="auto">
          <a:xfrm>
            <a:off x="3347017" y="3015701"/>
            <a:ext cx="240535" cy="247029"/>
          </a:xfrm>
          <a:prstGeom prst="rect">
            <a:avLst/>
          </a:prstGeom>
          <a:solidFill>
            <a:srgbClr val="6E9DB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46" name="Rectangle 246"/>
          <p:cNvSpPr>
            <a:spLocks noChangeArrowheads="1"/>
          </p:cNvSpPr>
          <p:nvPr/>
        </p:nvSpPr>
        <p:spPr bwMode="auto">
          <a:xfrm>
            <a:off x="3347017" y="3386245"/>
            <a:ext cx="240535" cy="247029"/>
          </a:xfrm>
          <a:prstGeom prst="rect">
            <a:avLst/>
          </a:prstGeom>
          <a:solidFill>
            <a:srgbClr val="93959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pic>
        <p:nvPicPr>
          <p:cNvPr id="2295" name="Picture 24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7756" y="3378333"/>
            <a:ext cx="287418" cy="293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Line 248"/>
          <p:cNvSpPr>
            <a:spLocks noChangeShapeType="1"/>
          </p:cNvSpPr>
          <p:nvPr/>
        </p:nvSpPr>
        <p:spPr bwMode="auto">
          <a:xfrm flipH="1">
            <a:off x="1164907" y="3651094"/>
            <a:ext cx="9988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8" name="Freeform 249"/>
          <p:cNvSpPr>
            <a:spLocks/>
          </p:cNvSpPr>
          <p:nvPr/>
        </p:nvSpPr>
        <p:spPr bwMode="auto">
          <a:xfrm>
            <a:off x="1024255" y="3630508"/>
            <a:ext cx="79499" cy="20586"/>
          </a:xfrm>
          <a:custGeom>
            <a:avLst/>
            <a:gdLst>
              <a:gd name="T0" fmla="*/ 39 w 39"/>
              <a:gd name="T1" fmla="*/ 8 h 8"/>
              <a:gd name="T2" fmla="*/ 0 w 39"/>
              <a:gd name="T3" fmla="*/ 8 h 8"/>
              <a:gd name="T4" fmla="*/ 0 w 39"/>
              <a:gd name="T5" fmla="*/ 0 h 8"/>
            </a:gdLst>
            <a:ahLst/>
            <a:cxnLst>
              <a:cxn ang="0">
                <a:pos x="T0" y="T1"/>
              </a:cxn>
              <a:cxn ang="0">
                <a:pos x="T2" y="T3"/>
              </a:cxn>
              <a:cxn ang="0">
                <a:pos x="T4" y="T5"/>
              </a:cxn>
            </a:cxnLst>
            <a:rect l="0" t="0" r="r" b="b"/>
            <a:pathLst>
              <a:path w="39" h="8">
                <a:moveTo>
                  <a:pt x="39" y="8"/>
                </a:moveTo>
                <a:lnTo>
                  <a:pt x="0" y="8"/>
                </a:lnTo>
                <a:lnTo>
                  <a:pt x="0" y="0"/>
                </a:lnTo>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9" name="Line 250"/>
          <p:cNvSpPr>
            <a:spLocks noChangeShapeType="1"/>
          </p:cNvSpPr>
          <p:nvPr/>
        </p:nvSpPr>
        <p:spPr bwMode="auto">
          <a:xfrm flipV="1">
            <a:off x="1024255" y="3465822"/>
            <a:ext cx="0" cy="102929"/>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0" name="Line 251"/>
          <p:cNvSpPr>
            <a:spLocks noChangeShapeType="1"/>
          </p:cNvSpPr>
          <p:nvPr/>
        </p:nvSpPr>
        <p:spPr bwMode="auto">
          <a:xfrm>
            <a:off x="1024255" y="3404065"/>
            <a:ext cx="9988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1" name="Freeform 252"/>
          <p:cNvSpPr>
            <a:spLocks/>
          </p:cNvSpPr>
          <p:nvPr/>
        </p:nvSpPr>
        <p:spPr bwMode="auto">
          <a:xfrm>
            <a:off x="1183252" y="3404065"/>
            <a:ext cx="81537" cy="20586"/>
          </a:xfrm>
          <a:custGeom>
            <a:avLst/>
            <a:gdLst>
              <a:gd name="T0" fmla="*/ 0 w 40"/>
              <a:gd name="T1" fmla="*/ 0 h 8"/>
              <a:gd name="T2" fmla="*/ 40 w 40"/>
              <a:gd name="T3" fmla="*/ 0 h 8"/>
              <a:gd name="T4" fmla="*/ 40 w 40"/>
              <a:gd name="T5" fmla="*/ 8 h 8"/>
            </a:gdLst>
            <a:ahLst/>
            <a:cxnLst>
              <a:cxn ang="0">
                <a:pos x="T0" y="T1"/>
              </a:cxn>
              <a:cxn ang="0">
                <a:pos x="T2" y="T3"/>
              </a:cxn>
              <a:cxn ang="0">
                <a:pos x="T4" y="T5"/>
              </a:cxn>
            </a:cxnLst>
            <a:rect l="0" t="0" r="r" b="b"/>
            <a:pathLst>
              <a:path w="40" h="8">
                <a:moveTo>
                  <a:pt x="0" y="0"/>
                </a:moveTo>
                <a:lnTo>
                  <a:pt x="40" y="0"/>
                </a:lnTo>
                <a:lnTo>
                  <a:pt x="40" y="8"/>
                </a:lnTo>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2" name="Line 253"/>
          <p:cNvSpPr>
            <a:spLocks noChangeShapeType="1"/>
          </p:cNvSpPr>
          <p:nvPr/>
        </p:nvSpPr>
        <p:spPr bwMode="auto">
          <a:xfrm>
            <a:off x="1264789" y="3486408"/>
            <a:ext cx="0" cy="102929"/>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3" name="Rectangle 254"/>
          <p:cNvSpPr>
            <a:spLocks noChangeArrowheads="1"/>
          </p:cNvSpPr>
          <p:nvPr/>
        </p:nvSpPr>
        <p:spPr bwMode="auto">
          <a:xfrm>
            <a:off x="3697626" y="3046580"/>
            <a:ext cx="1636374" cy="299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Producer surplus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0" name="Rectangle 261"/>
          <p:cNvSpPr>
            <a:spLocks noChangeArrowheads="1"/>
          </p:cNvSpPr>
          <p:nvPr/>
        </p:nvSpPr>
        <p:spPr bwMode="auto">
          <a:xfrm>
            <a:off x="3697626" y="3417124"/>
            <a:ext cx="1560215" cy="299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Deadweight loss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26" name="Group 25"/>
          <p:cNvGrpSpPr/>
          <p:nvPr/>
        </p:nvGrpSpPr>
        <p:grpSpPr>
          <a:xfrm>
            <a:off x="198787" y="4368765"/>
            <a:ext cx="1670360" cy="834810"/>
            <a:chOff x="1735241" y="4620811"/>
            <a:chExt cx="1554163" cy="735086"/>
          </a:xfrm>
        </p:grpSpPr>
        <p:sp>
          <p:nvSpPr>
            <p:cNvPr id="2418" name="Rectangle 177"/>
            <p:cNvSpPr>
              <a:spLocks noChangeArrowheads="1"/>
            </p:cNvSpPr>
            <p:nvPr/>
          </p:nvSpPr>
          <p:spPr bwMode="auto">
            <a:xfrm>
              <a:off x="1735241" y="4620811"/>
              <a:ext cx="356218" cy="26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4.70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25" name="Line 184"/>
            <p:cNvSpPr>
              <a:spLocks noChangeShapeType="1"/>
            </p:cNvSpPr>
            <p:nvPr/>
          </p:nvSpPr>
          <p:spPr bwMode="auto">
            <a:xfrm flipH="1">
              <a:off x="3158536" y="4685210"/>
              <a:ext cx="9293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26" name="Line 185"/>
            <p:cNvSpPr>
              <a:spLocks noChangeShapeType="1"/>
            </p:cNvSpPr>
            <p:nvPr/>
          </p:nvSpPr>
          <p:spPr bwMode="auto">
            <a:xfrm flipH="1">
              <a:off x="3008702" y="4685210"/>
              <a:ext cx="9483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27" name="Line 186"/>
            <p:cNvSpPr>
              <a:spLocks noChangeShapeType="1"/>
            </p:cNvSpPr>
            <p:nvPr/>
          </p:nvSpPr>
          <p:spPr bwMode="auto">
            <a:xfrm flipH="1">
              <a:off x="2860766" y="4685210"/>
              <a:ext cx="9293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28" name="Line 187"/>
            <p:cNvSpPr>
              <a:spLocks noChangeShapeType="1"/>
            </p:cNvSpPr>
            <p:nvPr/>
          </p:nvSpPr>
          <p:spPr bwMode="auto">
            <a:xfrm flipH="1">
              <a:off x="2710933" y="4685210"/>
              <a:ext cx="9293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29" name="Line 188"/>
            <p:cNvSpPr>
              <a:spLocks noChangeShapeType="1"/>
            </p:cNvSpPr>
            <p:nvPr/>
          </p:nvSpPr>
          <p:spPr bwMode="auto">
            <a:xfrm flipH="1">
              <a:off x="2561099" y="4685210"/>
              <a:ext cx="9293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30" name="Line 189"/>
            <p:cNvSpPr>
              <a:spLocks noChangeShapeType="1"/>
            </p:cNvSpPr>
            <p:nvPr/>
          </p:nvSpPr>
          <p:spPr bwMode="auto">
            <a:xfrm flipH="1">
              <a:off x="2411266" y="4685210"/>
              <a:ext cx="9483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31" name="Line 190"/>
            <p:cNvSpPr>
              <a:spLocks noChangeShapeType="1"/>
            </p:cNvSpPr>
            <p:nvPr/>
          </p:nvSpPr>
          <p:spPr bwMode="auto">
            <a:xfrm flipH="1">
              <a:off x="2263330" y="4685210"/>
              <a:ext cx="9293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32" name="Line 191"/>
            <p:cNvSpPr>
              <a:spLocks noChangeShapeType="1"/>
            </p:cNvSpPr>
            <p:nvPr/>
          </p:nvSpPr>
          <p:spPr bwMode="auto">
            <a:xfrm flipH="1">
              <a:off x="2113496" y="4685210"/>
              <a:ext cx="9293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43" name="Line 202"/>
            <p:cNvSpPr>
              <a:spLocks noChangeShapeType="1"/>
            </p:cNvSpPr>
            <p:nvPr/>
          </p:nvSpPr>
          <p:spPr bwMode="auto">
            <a:xfrm>
              <a:off x="3251470" y="4685210"/>
              <a:ext cx="0" cy="9063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44" name="Line 203"/>
            <p:cNvSpPr>
              <a:spLocks noChangeShapeType="1"/>
            </p:cNvSpPr>
            <p:nvPr/>
          </p:nvSpPr>
          <p:spPr bwMode="auto">
            <a:xfrm>
              <a:off x="3251470" y="4830224"/>
              <a:ext cx="0" cy="9063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45" name="Line 204"/>
            <p:cNvSpPr>
              <a:spLocks noChangeShapeType="1"/>
            </p:cNvSpPr>
            <p:nvPr/>
          </p:nvSpPr>
          <p:spPr bwMode="auto">
            <a:xfrm>
              <a:off x="3251470" y="4975237"/>
              <a:ext cx="0" cy="9063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 name="Line 206"/>
            <p:cNvSpPr>
              <a:spLocks noChangeShapeType="1"/>
            </p:cNvSpPr>
            <p:nvPr/>
          </p:nvSpPr>
          <p:spPr bwMode="auto">
            <a:xfrm>
              <a:off x="3251470" y="5120250"/>
              <a:ext cx="0" cy="9063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 name="Line 207"/>
            <p:cNvSpPr>
              <a:spLocks noChangeShapeType="1"/>
            </p:cNvSpPr>
            <p:nvPr/>
          </p:nvSpPr>
          <p:spPr bwMode="auto">
            <a:xfrm>
              <a:off x="3251470" y="5265264"/>
              <a:ext cx="0" cy="9063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 name="Freeform 220"/>
            <p:cNvSpPr>
              <a:spLocks/>
            </p:cNvSpPr>
            <p:nvPr/>
          </p:nvSpPr>
          <p:spPr bwMode="auto">
            <a:xfrm>
              <a:off x="3215435" y="4648957"/>
              <a:ext cx="73969" cy="72507"/>
            </a:xfrm>
            <a:custGeom>
              <a:avLst/>
              <a:gdLst>
                <a:gd name="T0" fmla="*/ 39 w 39"/>
                <a:gd name="T1" fmla="*/ 16 h 32"/>
                <a:gd name="T2" fmla="*/ 39 w 39"/>
                <a:gd name="T3" fmla="*/ 16 h 32"/>
                <a:gd name="T4" fmla="*/ 37 w 39"/>
                <a:gd name="T5" fmla="*/ 24 h 32"/>
                <a:gd name="T6" fmla="*/ 32 w 39"/>
                <a:gd name="T7" fmla="*/ 28 h 32"/>
                <a:gd name="T8" fmla="*/ 27 w 39"/>
                <a:gd name="T9" fmla="*/ 32 h 32"/>
                <a:gd name="T10" fmla="*/ 19 w 39"/>
                <a:gd name="T11" fmla="*/ 32 h 32"/>
                <a:gd name="T12" fmla="*/ 19 w 39"/>
                <a:gd name="T13" fmla="*/ 32 h 32"/>
                <a:gd name="T14" fmla="*/ 12 w 39"/>
                <a:gd name="T15" fmla="*/ 32 h 32"/>
                <a:gd name="T16" fmla="*/ 5 w 39"/>
                <a:gd name="T17" fmla="*/ 28 h 32"/>
                <a:gd name="T18" fmla="*/ 0 w 39"/>
                <a:gd name="T19" fmla="*/ 24 h 32"/>
                <a:gd name="T20" fmla="*/ 0 w 39"/>
                <a:gd name="T21" fmla="*/ 16 h 32"/>
                <a:gd name="T22" fmla="*/ 0 w 39"/>
                <a:gd name="T23" fmla="*/ 16 h 32"/>
                <a:gd name="T24" fmla="*/ 0 w 39"/>
                <a:gd name="T25" fmla="*/ 10 h 32"/>
                <a:gd name="T26" fmla="*/ 5 w 39"/>
                <a:gd name="T27" fmla="*/ 6 h 32"/>
                <a:gd name="T28" fmla="*/ 12 w 39"/>
                <a:gd name="T29" fmla="*/ 2 h 32"/>
                <a:gd name="T30" fmla="*/ 19 w 39"/>
                <a:gd name="T31" fmla="*/ 0 h 32"/>
                <a:gd name="T32" fmla="*/ 19 w 39"/>
                <a:gd name="T33" fmla="*/ 0 h 32"/>
                <a:gd name="T34" fmla="*/ 27 w 39"/>
                <a:gd name="T35" fmla="*/ 2 h 32"/>
                <a:gd name="T36" fmla="*/ 32 w 39"/>
                <a:gd name="T37" fmla="*/ 6 h 32"/>
                <a:gd name="T38" fmla="*/ 37 w 39"/>
                <a:gd name="T39" fmla="*/ 10 h 32"/>
                <a:gd name="T40" fmla="*/ 39 w 39"/>
                <a:gd name="T41" fmla="*/ 16 h 32"/>
                <a:gd name="T42" fmla="*/ 39 w 39"/>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2">
                  <a:moveTo>
                    <a:pt x="39" y="16"/>
                  </a:moveTo>
                  <a:lnTo>
                    <a:pt x="39" y="16"/>
                  </a:lnTo>
                  <a:lnTo>
                    <a:pt x="37" y="24"/>
                  </a:lnTo>
                  <a:lnTo>
                    <a:pt x="32" y="28"/>
                  </a:lnTo>
                  <a:lnTo>
                    <a:pt x="27" y="32"/>
                  </a:lnTo>
                  <a:lnTo>
                    <a:pt x="19" y="32"/>
                  </a:lnTo>
                  <a:lnTo>
                    <a:pt x="19" y="32"/>
                  </a:lnTo>
                  <a:lnTo>
                    <a:pt x="12" y="32"/>
                  </a:lnTo>
                  <a:lnTo>
                    <a:pt x="5" y="28"/>
                  </a:lnTo>
                  <a:lnTo>
                    <a:pt x="0" y="24"/>
                  </a:lnTo>
                  <a:lnTo>
                    <a:pt x="0" y="16"/>
                  </a:lnTo>
                  <a:lnTo>
                    <a:pt x="0" y="16"/>
                  </a:lnTo>
                  <a:lnTo>
                    <a:pt x="0" y="10"/>
                  </a:lnTo>
                  <a:lnTo>
                    <a:pt x="5" y="6"/>
                  </a:lnTo>
                  <a:lnTo>
                    <a:pt x="12" y="2"/>
                  </a:lnTo>
                  <a:lnTo>
                    <a:pt x="19" y="0"/>
                  </a:lnTo>
                  <a:lnTo>
                    <a:pt x="19" y="0"/>
                  </a:lnTo>
                  <a:lnTo>
                    <a:pt x="27" y="2"/>
                  </a:lnTo>
                  <a:lnTo>
                    <a:pt x="32" y="6"/>
                  </a:lnTo>
                  <a:lnTo>
                    <a:pt x="37" y="10"/>
                  </a:lnTo>
                  <a:lnTo>
                    <a:pt x="39" y="16"/>
                  </a:lnTo>
                  <a:lnTo>
                    <a:pt x="39"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74" name="Content Placeholder 2"/>
          <p:cNvSpPr txBox="1">
            <a:spLocks/>
          </p:cNvSpPr>
          <p:nvPr/>
        </p:nvSpPr>
        <p:spPr>
          <a:xfrm>
            <a:off x="4915421" y="3099110"/>
            <a:ext cx="3861067" cy="323715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t>Firm earns profits by extracting consumer surplus.</a:t>
            </a:r>
          </a:p>
          <a:p>
            <a:r>
              <a:rPr lang="en-US" sz="2400" dirty="0"/>
              <a:t>Create </a:t>
            </a:r>
            <a:r>
              <a:rPr lang="en-US" sz="2400" i="1" dirty="0">
                <a:solidFill>
                  <a:srgbClr val="9D0505"/>
                </a:solidFill>
              </a:rPr>
              <a:t>deadweight loss</a:t>
            </a:r>
            <a:r>
              <a:rPr lang="en-US" sz="2400" dirty="0"/>
              <a:t>.</a:t>
            </a:r>
          </a:p>
          <a:p>
            <a:r>
              <a:rPr lang="en-US" sz="2400" dirty="0"/>
              <a:t>Monopolistic and monopolistically competitive firms are similar in the short run.</a:t>
            </a:r>
          </a:p>
        </p:txBody>
      </p:sp>
    </p:spTree>
    <p:extLst>
      <p:ext uri="{BB962C8B-B14F-4D97-AF65-F5344CB8AC3E}">
        <p14:creationId xmlns:p14="http://schemas.microsoft.com/office/powerpoint/2010/main" val="79182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4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5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0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30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4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4">
                                            <p:txEl>
                                              <p:pRg st="0" end="0"/>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44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44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43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43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43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43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43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43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442"/>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054"/>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277"/>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27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416"/>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27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44"/>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46"/>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2295"/>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47"/>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48"/>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49"/>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50"/>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51"/>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52"/>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60"/>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53"/>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74">
                                            <p:txEl>
                                              <p:pRg st="1" end="1"/>
                                            </p:txEl>
                                          </p:spTgt>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74">
                                            <p:txEl>
                                              <p:pRg st="2" end="2"/>
                                            </p:txEl>
                                          </p:spTgt>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22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7" grpId="0" animBg="1"/>
      <p:bldP spid="2278" grpId="0" animBg="1"/>
      <p:bldP spid="2279" grpId="0" animBg="1"/>
      <p:bldP spid="2280" grpId="0" animBg="1"/>
      <p:bldP spid="2300" grpId="0"/>
      <p:bldP spid="2302" grpId="0"/>
      <p:bldP spid="2048" grpId="0"/>
      <p:bldP spid="2050" grpId="0"/>
      <p:bldP spid="2416" grpId="0"/>
      <p:bldP spid="2424" grpId="0" animBg="1"/>
      <p:bldP spid="2435" grpId="0" animBg="1"/>
      <p:bldP spid="2436" grpId="0" animBg="1"/>
      <p:bldP spid="2437" grpId="0" animBg="1"/>
      <p:bldP spid="2438" grpId="0" animBg="1"/>
      <p:bldP spid="2439" grpId="0" animBg="1"/>
      <p:bldP spid="2440" grpId="0" animBg="1"/>
      <p:bldP spid="2441" grpId="0" animBg="1"/>
      <p:bldP spid="2442" grpId="0" animBg="1"/>
      <p:bldP spid="15" grpId="0" animBg="1"/>
      <p:bldP spid="16" grpId="0" animBg="1"/>
      <p:bldP spid="17" grpId="0" animBg="1"/>
      <p:bldP spid="2434" grpId="0" animBg="1"/>
      <p:bldP spid="18" grpId="0" animBg="1"/>
      <p:bldP spid="21" grpId="0" animBg="1"/>
      <p:bldP spid="22" grpId="0"/>
      <p:bldP spid="34" grpId="0"/>
      <p:bldP spid="44" grpId="0" animBg="1"/>
      <p:bldP spid="45" grpId="0" animBg="1"/>
      <p:bldP spid="46" grpId="0" animBg="1"/>
      <p:bldP spid="47" grpId="0" animBg="1"/>
      <p:bldP spid="48" grpId="0" animBg="1"/>
      <p:bldP spid="49" grpId="0" animBg="1"/>
      <p:bldP spid="50" grpId="0" animBg="1"/>
      <p:bldP spid="51" grpId="0" animBg="1"/>
      <p:bldP spid="52" grpId="0" animBg="1"/>
      <p:bldP spid="53" grpId="0"/>
      <p:bldP spid="60" grpId="0"/>
      <p:bldP spid="74"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Active Learning: Monopolistic competition in the short run</a:t>
            </a:r>
          </a:p>
        </p:txBody>
      </p:sp>
      <p:sp>
        <p:nvSpPr>
          <p:cNvPr id="5" name="Content Placeholder 4"/>
          <p:cNvSpPr>
            <a:spLocks noGrp="1"/>
          </p:cNvSpPr>
          <p:nvPr>
            <p:ph idx="1"/>
          </p:nvPr>
        </p:nvSpPr>
        <p:spPr/>
        <p:txBody>
          <a:bodyPr>
            <a:normAutofit/>
          </a:bodyPr>
          <a:lstStyle/>
          <a:p>
            <a:pPr marL="0" indent="0">
              <a:buNone/>
            </a:pPr>
            <a:r>
              <a:rPr lang="en-US" dirty="0"/>
              <a:t>In the short-run, what price and quantity should General Mills set for its ice cream, Häagen-Dazs?</a:t>
            </a:r>
          </a:p>
        </p:txBody>
      </p:sp>
      <p:sp>
        <p:nvSpPr>
          <p:cNvPr id="2281" name="Rectangle 10"/>
          <p:cNvSpPr>
            <a:spLocks noChangeArrowheads="1"/>
          </p:cNvSpPr>
          <p:nvPr/>
        </p:nvSpPr>
        <p:spPr bwMode="auto">
          <a:xfrm>
            <a:off x="1933096" y="2813631"/>
            <a:ext cx="60593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286" name="Rectangle 15"/>
          <p:cNvSpPr>
            <a:spLocks noChangeArrowheads="1"/>
          </p:cNvSpPr>
          <p:nvPr/>
        </p:nvSpPr>
        <p:spPr bwMode="auto">
          <a:xfrm>
            <a:off x="3044136" y="6246497"/>
            <a:ext cx="161922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200" b="1" dirty="0">
                <a:solidFill>
                  <a:srgbClr val="000000"/>
                </a:solidFill>
                <a:latin typeface="Univers LT Std 47 Cn Lt" charset="0"/>
                <a:cs typeface="Arial" pitchFamily="34" charset="0"/>
              </a:rPr>
              <a:t>Häagen-Dazs</a:t>
            </a:r>
            <a:r>
              <a:rPr kumimoji="0" lang="en-US" sz="1200" b="1" i="0" u="none" strike="noStrike" cap="none" normalizeH="0" dirty="0">
                <a:ln>
                  <a:noFill/>
                </a:ln>
                <a:solidFill>
                  <a:srgbClr val="000000"/>
                </a:solidFill>
                <a:effectLst/>
                <a:latin typeface="Univers LT Std 47 Cn Lt" charset="0"/>
                <a:cs typeface="Arial" pitchFamily="34" charset="0"/>
              </a:rPr>
              <a:t> (thousands)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00" name="Rectangle 28"/>
          <p:cNvSpPr>
            <a:spLocks noChangeArrowheads="1"/>
          </p:cNvSpPr>
          <p:nvPr/>
        </p:nvSpPr>
        <p:spPr bwMode="auto">
          <a:xfrm>
            <a:off x="6668542" y="3562428"/>
            <a:ext cx="23884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02" name="Rectangle 30"/>
          <p:cNvSpPr>
            <a:spLocks noChangeArrowheads="1"/>
          </p:cNvSpPr>
          <p:nvPr/>
        </p:nvSpPr>
        <p:spPr bwMode="auto">
          <a:xfrm>
            <a:off x="4897582" y="5687535"/>
            <a:ext cx="23884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MR</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048" name="Rectangle 32"/>
          <p:cNvSpPr>
            <a:spLocks noChangeArrowheads="1"/>
          </p:cNvSpPr>
          <p:nvPr/>
        </p:nvSpPr>
        <p:spPr bwMode="auto">
          <a:xfrm>
            <a:off x="6668542" y="3873548"/>
            <a:ext cx="30437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ATC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050" name="Rectangle 34"/>
          <p:cNvSpPr>
            <a:spLocks noChangeArrowheads="1"/>
          </p:cNvSpPr>
          <p:nvPr/>
        </p:nvSpPr>
        <p:spPr bwMode="auto">
          <a:xfrm>
            <a:off x="6686586" y="5508245"/>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21" name="Rectangle 180"/>
          <p:cNvSpPr>
            <a:spLocks noChangeArrowheads="1"/>
          </p:cNvSpPr>
          <p:nvPr/>
        </p:nvSpPr>
        <p:spPr bwMode="auto">
          <a:xfrm>
            <a:off x="2188301" y="5956469"/>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24" name="Line 183"/>
          <p:cNvSpPr>
            <a:spLocks noChangeShapeType="1"/>
          </p:cNvSpPr>
          <p:nvPr/>
        </p:nvSpPr>
        <p:spPr bwMode="auto">
          <a:xfrm>
            <a:off x="2335236" y="3420051"/>
            <a:ext cx="4268860" cy="2151473"/>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 name="Line 213"/>
          <p:cNvSpPr>
            <a:spLocks noChangeShapeType="1"/>
          </p:cNvSpPr>
          <p:nvPr/>
        </p:nvSpPr>
        <p:spPr bwMode="auto">
          <a:xfrm flipV="1">
            <a:off x="2335236" y="3061472"/>
            <a:ext cx="0" cy="286863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 name="Line 214"/>
          <p:cNvSpPr>
            <a:spLocks noChangeShapeType="1"/>
          </p:cNvSpPr>
          <p:nvPr/>
        </p:nvSpPr>
        <p:spPr bwMode="auto">
          <a:xfrm>
            <a:off x="2335236" y="5930104"/>
            <a:ext cx="461944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 name="Line 215"/>
          <p:cNvSpPr>
            <a:spLocks noChangeShapeType="1"/>
          </p:cNvSpPr>
          <p:nvPr/>
        </p:nvSpPr>
        <p:spPr bwMode="auto">
          <a:xfrm flipV="1">
            <a:off x="2335236" y="3778630"/>
            <a:ext cx="4268860" cy="2151473"/>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 name="Line 216"/>
          <p:cNvSpPr>
            <a:spLocks noChangeShapeType="1"/>
          </p:cNvSpPr>
          <p:nvPr/>
        </p:nvSpPr>
        <p:spPr bwMode="auto">
          <a:xfrm>
            <a:off x="2335236" y="3420051"/>
            <a:ext cx="2492747" cy="2510052"/>
          </a:xfrm>
          <a:prstGeom prst="line">
            <a:avLst/>
          </a:prstGeom>
          <a:noFill/>
          <a:ln w="38100">
            <a:solidFill>
              <a:srgbClr val="BFCF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 name="Freeform 217"/>
          <p:cNvSpPr>
            <a:spLocks/>
          </p:cNvSpPr>
          <p:nvPr/>
        </p:nvSpPr>
        <p:spPr bwMode="auto">
          <a:xfrm>
            <a:off x="2510527" y="3957920"/>
            <a:ext cx="4093569" cy="949179"/>
          </a:xfrm>
          <a:custGeom>
            <a:avLst/>
            <a:gdLst>
              <a:gd name="T0" fmla="*/ 0 w 1588"/>
              <a:gd name="T1" fmla="*/ 0 h 360"/>
              <a:gd name="T2" fmla="*/ 0 w 1588"/>
              <a:gd name="T3" fmla="*/ 0 h 360"/>
              <a:gd name="T4" fmla="*/ 45 w 1588"/>
              <a:gd name="T5" fmla="*/ 28 h 360"/>
              <a:gd name="T6" fmla="*/ 106 w 1588"/>
              <a:gd name="T7" fmla="*/ 70 h 360"/>
              <a:gd name="T8" fmla="*/ 180 w 1588"/>
              <a:gd name="T9" fmla="*/ 118 h 360"/>
              <a:gd name="T10" fmla="*/ 259 w 1588"/>
              <a:gd name="T11" fmla="*/ 172 h 360"/>
              <a:gd name="T12" fmla="*/ 343 w 1588"/>
              <a:gd name="T13" fmla="*/ 226 h 360"/>
              <a:gd name="T14" fmla="*/ 426 w 1588"/>
              <a:gd name="T15" fmla="*/ 274 h 360"/>
              <a:gd name="T16" fmla="*/ 468 w 1588"/>
              <a:gd name="T17" fmla="*/ 294 h 360"/>
              <a:gd name="T18" fmla="*/ 505 w 1588"/>
              <a:gd name="T19" fmla="*/ 312 h 360"/>
              <a:gd name="T20" fmla="*/ 542 w 1588"/>
              <a:gd name="T21" fmla="*/ 328 h 360"/>
              <a:gd name="T22" fmla="*/ 576 w 1588"/>
              <a:gd name="T23" fmla="*/ 340 h 360"/>
              <a:gd name="T24" fmla="*/ 576 w 1588"/>
              <a:gd name="T25" fmla="*/ 340 h 360"/>
              <a:gd name="T26" fmla="*/ 608 w 1588"/>
              <a:gd name="T27" fmla="*/ 348 h 360"/>
              <a:gd name="T28" fmla="*/ 638 w 1588"/>
              <a:gd name="T29" fmla="*/ 354 h 360"/>
              <a:gd name="T30" fmla="*/ 668 w 1588"/>
              <a:gd name="T31" fmla="*/ 358 h 360"/>
              <a:gd name="T32" fmla="*/ 697 w 1588"/>
              <a:gd name="T33" fmla="*/ 360 h 360"/>
              <a:gd name="T34" fmla="*/ 727 w 1588"/>
              <a:gd name="T35" fmla="*/ 360 h 360"/>
              <a:gd name="T36" fmla="*/ 754 w 1588"/>
              <a:gd name="T37" fmla="*/ 358 h 360"/>
              <a:gd name="T38" fmla="*/ 781 w 1588"/>
              <a:gd name="T39" fmla="*/ 356 h 360"/>
              <a:gd name="T40" fmla="*/ 808 w 1588"/>
              <a:gd name="T41" fmla="*/ 352 h 360"/>
              <a:gd name="T42" fmla="*/ 862 w 1588"/>
              <a:gd name="T43" fmla="*/ 342 h 360"/>
              <a:gd name="T44" fmla="*/ 916 w 1588"/>
              <a:gd name="T45" fmla="*/ 326 h 360"/>
              <a:gd name="T46" fmla="*/ 1037 w 1588"/>
              <a:gd name="T47" fmla="*/ 292 h 360"/>
              <a:gd name="T48" fmla="*/ 1037 w 1588"/>
              <a:gd name="T49" fmla="*/ 292 h 360"/>
              <a:gd name="T50" fmla="*/ 1101 w 1588"/>
              <a:gd name="T51" fmla="*/ 270 h 360"/>
              <a:gd name="T52" fmla="*/ 1167 w 1588"/>
              <a:gd name="T53" fmla="*/ 244 h 360"/>
              <a:gd name="T54" fmla="*/ 1236 w 1588"/>
              <a:gd name="T55" fmla="*/ 212 h 360"/>
              <a:gd name="T56" fmla="*/ 1305 w 1588"/>
              <a:gd name="T57" fmla="*/ 178 h 360"/>
              <a:gd name="T58" fmla="*/ 1448 w 1588"/>
              <a:gd name="T59" fmla="*/ 108 h 360"/>
              <a:gd name="T60" fmla="*/ 1519 w 1588"/>
              <a:gd name="T61" fmla="*/ 72 h 360"/>
              <a:gd name="T62" fmla="*/ 1588 w 1588"/>
              <a:gd name="T63" fmla="*/ 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88" h="360">
                <a:moveTo>
                  <a:pt x="0" y="0"/>
                </a:moveTo>
                <a:lnTo>
                  <a:pt x="0" y="0"/>
                </a:lnTo>
                <a:lnTo>
                  <a:pt x="45" y="28"/>
                </a:lnTo>
                <a:lnTo>
                  <a:pt x="106" y="70"/>
                </a:lnTo>
                <a:lnTo>
                  <a:pt x="180" y="118"/>
                </a:lnTo>
                <a:lnTo>
                  <a:pt x="259" y="172"/>
                </a:lnTo>
                <a:lnTo>
                  <a:pt x="343" y="226"/>
                </a:lnTo>
                <a:lnTo>
                  <a:pt x="426" y="274"/>
                </a:lnTo>
                <a:lnTo>
                  <a:pt x="468" y="294"/>
                </a:lnTo>
                <a:lnTo>
                  <a:pt x="505" y="312"/>
                </a:lnTo>
                <a:lnTo>
                  <a:pt x="542" y="328"/>
                </a:lnTo>
                <a:lnTo>
                  <a:pt x="576" y="340"/>
                </a:lnTo>
                <a:lnTo>
                  <a:pt x="576" y="340"/>
                </a:lnTo>
                <a:lnTo>
                  <a:pt x="608" y="348"/>
                </a:lnTo>
                <a:lnTo>
                  <a:pt x="638" y="354"/>
                </a:lnTo>
                <a:lnTo>
                  <a:pt x="668" y="358"/>
                </a:lnTo>
                <a:lnTo>
                  <a:pt x="697" y="360"/>
                </a:lnTo>
                <a:lnTo>
                  <a:pt x="727" y="360"/>
                </a:lnTo>
                <a:lnTo>
                  <a:pt x="754" y="358"/>
                </a:lnTo>
                <a:lnTo>
                  <a:pt x="781" y="356"/>
                </a:lnTo>
                <a:lnTo>
                  <a:pt x="808" y="352"/>
                </a:lnTo>
                <a:lnTo>
                  <a:pt x="862" y="342"/>
                </a:lnTo>
                <a:lnTo>
                  <a:pt x="916" y="326"/>
                </a:lnTo>
                <a:lnTo>
                  <a:pt x="1037" y="292"/>
                </a:lnTo>
                <a:lnTo>
                  <a:pt x="1037" y="292"/>
                </a:lnTo>
                <a:lnTo>
                  <a:pt x="1101" y="270"/>
                </a:lnTo>
                <a:lnTo>
                  <a:pt x="1167" y="244"/>
                </a:lnTo>
                <a:lnTo>
                  <a:pt x="1236" y="212"/>
                </a:lnTo>
                <a:lnTo>
                  <a:pt x="1305" y="178"/>
                </a:lnTo>
                <a:lnTo>
                  <a:pt x="1448" y="108"/>
                </a:lnTo>
                <a:lnTo>
                  <a:pt x="1519" y="72"/>
                </a:lnTo>
                <a:lnTo>
                  <a:pt x="1588" y="40"/>
                </a:lnTo>
              </a:path>
            </a:pathLst>
          </a:custGeom>
          <a:noFill/>
          <a:ln w="38100">
            <a:solidFill>
              <a:srgbClr val="774C6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22" name="Rectangle 181"/>
          <p:cNvSpPr>
            <a:spLocks noChangeArrowheads="1"/>
          </p:cNvSpPr>
          <p:nvPr/>
        </p:nvSpPr>
        <p:spPr bwMode="auto">
          <a:xfrm>
            <a:off x="3902547" y="5956469"/>
            <a:ext cx="20518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57 Cn" charset="0"/>
                <a:cs typeface="Arial" pitchFamily="34" charset="0"/>
              </a:rPr>
              <a:t>Q1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 name="Freeform 219"/>
          <p:cNvSpPr>
            <a:spLocks/>
          </p:cNvSpPr>
          <p:nvPr/>
        </p:nvSpPr>
        <p:spPr bwMode="auto">
          <a:xfrm>
            <a:off x="3946370" y="5049475"/>
            <a:ext cx="100536" cy="84372"/>
          </a:xfrm>
          <a:custGeom>
            <a:avLst/>
            <a:gdLst>
              <a:gd name="T0" fmla="*/ 39 w 39"/>
              <a:gd name="T1" fmla="*/ 16 h 32"/>
              <a:gd name="T2" fmla="*/ 39 w 39"/>
              <a:gd name="T3" fmla="*/ 16 h 32"/>
              <a:gd name="T4" fmla="*/ 37 w 39"/>
              <a:gd name="T5" fmla="*/ 22 h 32"/>
              <a:gd name="T6" fmla="*/ 32 w 39"/>
              <a:gd name="T7" fmla="*/ 28 h 32"/>
              <a:gd name="T8" fmla="*/ 27 w 39"/>
              <a:gd name="T9" fmla="*/ 30 h 32"/>
              <a:gd name="T10" fmla="*/ 19 w 39"/>
              <a:gd name="T11" fmla="*/ 32 h 32"/>
              <a:gd name="T12" fmla="*/ 19 w 39"/>
              <a:gd name="T13" fmla="*/ 32 h 32"/>
              <a:gd name="T14" fmla="*/ 12 w 39"/>
              <a:gd name="T15" fmla="*/ 30 h 32"/>
              <a:gd name="T16" fmla="*/ 5 w 39"/>
              <a:gd name="T17" fmla="*/ 28 h 32"/>
              <a:gd name="T18" fmla="*/ 0 w 39"/>
              <a:gd name="T19" fmla="*/ 22 h 32"/>
              <a:gd name="T20" fmla="*/ 0 w 39"/>
              <a:gd name="T21" fmla="*/ 16 h 32"/>
              <a:gd name="T22" fmla="*/ 0 w 39"/>
              <a:gd name="T23" fmla="*/ 16 h 32"/>
              <a:gd name="T24" fmla="*/ 0 w 39"/>
              <a:gd name="T25" fmla="*/ 10 h 32"/>
              <a:gd name="T26" fmla="*/ 5 w 39"/>
              <a:gd name="T27" fmla="*/ 4 h 32"/>
              <a:gd name="T28" fmla="*/ 12 w 39"/>
              <a:gd name="T29" fmla="*/ 2 h 32"/>
              <a:gd name="T30" fmla="*/ 19 w 39"/>
              <a:gd name="T31" fmla="*/ 0 h 32"/>
              <a:gd name="T32" fmla="*/ 19 w 39"/>
              <a:gd name="T33" fmla="*/ 0 h 32"/>
              <a:gd name="T34" fmla="*/ 27 w 39"/>
              <a:gd name="T35" fmla="*/ 2 h 32"/>
              <a:gd name="T36" fmla="*/ 32 w 39"/>
              <a:gd name="T37" fmla="*/ 4 h 32"/>
              <a:gd name="T38" fmla="*/ 37 w 39"/>
              <a:gd name="T39" fmla="*/ 10 h 32"/>
              <a:gd name="T40" fmla="*/ 39 w 39"/>
              <a:gd name="T41" fmla="*/ 16 h 32"/>
              <a:gd name="T42" fmla="*/ 39 w 39"/>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2">
                <a:moveTo>
                  <a:pt x="39" y="16"/>
                </a:moveTo>
                <a:lnTo>
                  <a:pt x="39" y="16"/>
                </a:lnTo>
                <a:lnTo>
                  <a:pt x="37" y="22"/>
                </a:lnTo>
                <a:lnTo>
                  <a:pt x="32" y="28"/>
                </a:lnTo>
                <a:lnTo>
                  <a:pt x="27" y="30"/>
                </a:lnTo>
                <a:lnTo>
                  <a:pt x="19" y="32"/>
                </a:lnTo>
                <a:lnTo>
                  <a:pt x="19" y="32"/>
                </a:lnTo>
                <a:lnTo>
                  <a:pt x="12" y="30"/>
                </a:lnTo>
                <a:lnTo>
                  <a:pt x="5" y="28"/>
                </a:lnTo>
                <a:lnTo>
                  <a:pt x="0" y="22"/>
                </a:lnTo>
                <a:lnTo>
                  <a:pt x="0" y="16"/>
                </a:lnTo>
                <a:lnTo>
                  <a:pt x="0" y="16"/>
                </a:lnTo>
                <a:lnTo>
                  <a:pt x="0" y="10"/>
                </a:lnTo>
                <a:lnTo>
                  <a:pt x="5" y="4"/>
                </a:lnTo>
                <a:lnTo>
                  <a:pt x="12" y="2"/>
                </a:lnTo>
                <a:lnTo>
                  <a:pt x="19" y="0"/>
                </a:lnTo>
                <a:lnTo>
                  <a:pt x="19" y="0"/>
                </a:lnTo>
                <a:lnTo>
                  <a:pt x="27" y="2"/>
                </a:lnTo>
                <a:lnTo>
                  <a:pt x="32" y="4"/>
                </a:lnTo>
                <a:lnTo>
                  <a:pt x="37" y="10"/>
                </a:lnTo>
                <a:lnTo>
                  <a:pt x="39" y="16"/>
                </a:lnTo>
                <a:lnTo>
                  <a:pt x="39"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4" name="Group 3"/>
          <p:cNvGrpSpPr/>
          <p:nvPr/>
        </p:nvGrpSpPr>
        <p:grpSpPr>
          <a:xfrm>
            <a:off x="2335236" y="4854366"/>
            <a:ext cx="1660113" cy="0"/>
            <a:chOff x="2335236" y="4854366"/>
            <a:chExt cx="1660113" cy="0"/>
          </a:xfrm>
        </p:grpSpPr>
        <p:sp>
          <p:nvSpPr>
            <p:cNvPr id="2435" name="Line 194"/>
            <p:cNvSpPr>
              <a:spLocks noChangeShapeType="1"/>
            </p:cNvSpPr>
            <p:nvPr/>
          </p:nvSpPr>
          <p:spPr bwMode="auto">
            <a:xfrm flipH="1">
              <a:off x="3665387" y="4854366"/>
              <a:ext cx="12889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36" name="Line 195"/>
            <p:cNvSpPr>
              <a:spLocks noChangeShapeType="1"/>
            </p:cNvSpPr>
            <p:nvPr/>
          </p:nvSpPr>
          <p:spPr bwMode="auto">
            <a:xfrm flipH="1">
              <a:off x="3464318"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37" name="Line 196"/>
            <p:cNvSpPr>
              <a:spLocks noChangeShapeType="1"/>
            </p:cNvSpPr>
            <p:nvPr/>
          </p:nvSpPr>
          <p:spPr bwMode="auto">
            <a:xfrm flipH="1">
              <a:off x="3260671"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38" name="Line 197"/>
            <p:cNvSpPr>
              <a:spLocks noChangeShapeType="1"/>
            </p:cNvSpPr>
            <p:nvPr/>
          </p:nvSpPr>
          <p:spPr bwMode="auto">
            <a:xfrm flipH="1">
              <a:off x="3057023"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39" name="Line 198"/>
            <p:cNvSpPr>
              <a:spLocks noChangeShapeType="1"/>
            </p:cNvSpPr>
            <p:nvPr/>
          </p:nvSpPr>
          <p:spPr bwMode="auto">
            <a:xfrm flipH="1">
              <a:off x="2853376" y="4854366"/>
              <a:ext cx="12889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40" name="Line 199"/>
            <p:cNvSpPr>
              <a:spLocks noChangeShapeType="1"/>
            </p:cNvSpPr>
            <p:nvPr/>
          </p:nvSpPr>
          <p:spPr bwMode="auto">
            <a:xfrm flipH="1">
              <a:off x="2652307"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41" name="Line 200"/>
            <p:cNvSpPr>
              <a:spLocks noChangeShapeType="1"/>
            </p:cNvSpPr>
            <p:nvPr/>
          </p:nvSpPr>
          <p:spPr bwMode="auto">
            <a:xfrm flipH="1">
              <a:off x="2448659"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42" name="Line 201"/>
            <p:cNvSpPr>
              <a:spLocks noChangeShapeType="1"/>
            </p:cNvSpPr>
            <p:nvPr/>
          </p:nvSpPr>
          <p:spPr bwMode="auto">
            <a:xfrm flipH="1">
              <a:off x="2335236" y="4854366"/>
              <a:ext cx="3609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34" name="Line 193"/>
            <p:cNvSpPr>
              <a:spLocks noChangeShapeType="1"/>
            </p:cNvSpPr>
            <p:nvPr/>
          </p:nvSpPr>
          <p:spPr bwMode="auto">
            <a:xfrm flipH="1">
              <a:off x="3869035"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18" name="Freeform 218"/>
          <p:cNvSpPr>
            <a:spLocks/>
          </p:cNvSpPr>
          <p:nvPr/>
        </p:nvSpPr>
        <p:spPr bwMode="auto">
          <a:xfrm>
            <a:off x="3946370" y="4806907"/>
            <a:ext cx="100536" cy="84372"/>
          </a:xfrm>
          <a:custGeom>
            <a:avLst/>
            <a:gdLst>
              <a:gd name="T0" fmla="*/ 39 w 39"/>
              <a:gd name="T1" fmla="*/ 16 h 32"/>
              <a:gd name="T2" fmla="*/ 39 w 39"/>
              <a:gd name="T3" fmla="*/ 16 h 32"/>
              <a:gd name="T4" fmla="*/ 37 w 39"/>
              <a:gd name="T5" fmla="*/ 24 h 32"/>
              <a:gd name="T6" fmla="*/ 32 w 39"/>
              <a:gd name="T7" fmla="*/ 28 h 32"/>
              <a:gd name="T8" fmla="*/ 27 w 39"/>
              <a:gd name="T9" fmla="*/ 32 h 32"/>
              <a:gd name="T10" fmla="*/ 19 w 39"/>
              <a:gd name="T11" fmla="*/ 32 h 32"/>
              <a:gd name="T12" fmla="*/ 19 w 39"/>
              <a:gd name="T13" fmla="*/ 32 h 32"/>
              <a:gd name="T14" fmla="*/ 12 w 39"/>
              <a:gd name="T15" fmla="*/ 32 h 32"/>
              <a:gd name="T16" fmla="*/ 5 w 39"/>
              <a:gd name="T17" fmla="*/ 28 h 32"/>
              <a:gd name="T18" fmla="*/ 0 w 39"/>
              <a:gd name="T19" fmla="*/ 24 h 32"/>
              <a:gd name="T20" fmla="*/ 0 w 39"/>
              <a:gd name="T21" fmla="*/ 16 h 32"/>
              <a:gd name="T22" fmla="*/ 0 w 39"/>
              <a:gd name="T23" fmla="*/ 16 h 32"/>
              <a:gd name="T24" fmla="*/ 0 w 39"/>
              <a:gd name="T25" fmla="*/ 10 h 32"/>
              <a:gd name="T26" fmla="*/ 5 w 39"/>
              <a:gd name="T27" fmla="*/ 6 h 32"/>
              <a:gd name="T28" fmla="*/ 12 w 39"/>
              <a:gd name="T29" fmla="*/ 2 h 32"/>
              <a:gd name="T30" fmla="*/ 19 w 39"/>
              <a:gd name="T31" fmla="*/ 0 h 32"/>
              <a:gd name="T32" fmla="*/ 19 w 39"/>
              <a:gd name="T33" fmla="*/ 0 h 32"/>
              <a:gd name="T34" fmla="*/ 27 w 39"/>
              <a:gd name="T35" fmla="*/ 2 h 32"/>
              <a:gd name="T36" fmla="*/ 32 w 39"/>
              <a:gd name="T37" fmla="*/ 6 h 32"/>
              <a:gd name="T38" fmla="*/ 37 w 39"/>
              <a:gd name="T39" fmla="*/ 10 h 32"/>
              <a:gd name="T40" fmla="*/ 39 w 39"/>
              <a:gd name="T41" fmla="*/ 16 h 32"/>
              <a:gd name="T42" fmla="*/ 39 w 39"/>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2">
                <a:moveTo>
                  <a:pt x="39" y="16"/>
                </a:moveTo>
                <a:lnTo>
                  <a:pt x="39" y="16"/>
                </a:lnTo>
                <a:lnTo>
                  <a:pt x="37" y="24"/>
                </a:lnTo>
                <a:lnTo>
                  <a:pt x="32" y="28"/>
                </a:lnTo>
                <a:lnTo>
                  <a:pt x="27" y="32"/>
                </a:lnTo>
                <a:lnTo>
                  <a:pt x="19" y="32"/>
                </a:lnTo>
                <a:lnTo>
                  <a:pt x="19" y="32"/>
                </a:lnTo>
                <a:lnTo>
                  <a:pt x="12" y="32"/>
                </a:lnTo>
                <a:lnTo>
                  <a:pt x="5" y="28"/>
                </a:lnTo>
                <a:lnTo>
                  <a:pt x="0" y="24"/>
                </a:lnTo>
                <a:lnTo>
                  <a:pt x="0" y="16"/>
                </a:lnTo>
                <a:lnTo>
                  <a:pt x="0" y="16"/>
                </a:lnTo>
                <a:lnTo>
                  <a:pt x="0" y="10"/>
                </a:lnTo>
                <a:lnTo>
                  <a:pt x="5" y="6"/>
                </a:lnTo>
                <a:lnTo>
                  <a:pt x="12" y="2"/>
                </a:lnTo>
                <a:lnTo>
                  <a:pt x="19" y="0"/>
                </a:lnTo>
                <a:lnTo>
                  <a:pt x="19" y="0"/>
                </a:lnTo>
                <a:lnTo>
                  <a:pt x="27" y="2"/>
                </a:lnTo>
                <a:lnTo>
                  <a:pt x="32" y="6"/>
                </a:lnTo>
                <a:lnTo>
                  <a:pt x="37" y="10"/>
                </a:lnTo>
                <a:lnTo>
                  <a:pt x="39" y="16"/>
                </a:lnTo>
                <a:lnTo>
                  <a:pt x="39"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418" name="Rectangle 177"/>
          <p:cNvSpPr>
            <a:spLocks noChangeArrowheads="1"/>
          </p:cNvSpPr>
          <p:nvPr/>
        </p:nvSpPr>
        <p:spPr bwMode="auto">
          <a:xfrm>
            <a:off x="1773124" y="4095023"/>
            <a:ext cx="18755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57 Cn" charset="0"/>
                <a:cs typeface="Arial" pitchFamily="34" charset="0"/>
              </a:rPr>
              <a:t>P1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25" name="Line 184"/>
          <p:cNvSpPr>
            <a:spLocks noChangeShapeType="1"/>
          </p:cNvSpPr>
          <p:nvPr/>
        </p:nvSpPr>
        <p:spPr bwMode="auto">
          <a:xfrm flipH="1">
            <a:off x="3869035" y="4253220"/>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26" name="Line 185"/>
          <p:cNvSpPr>
            <a:spLocks noChangeShapeType="1"/>
          </p:cNvSpPr>
          <p:nvPr/>
        </p:nvSpPr>
        <p:spPr bwMode="auto">
          <a:xfrm flipH="1">
            <a:off x="3665387" y="4253220"/>
            <a:ext cx="12889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27" name="Line 186"/>
          <p:cNvSpPr>
            <a:spLocks noChangeShapeType="1"/>
          </p:cNvSpPr>
          <p:nvPr/>
        </p:nvSpPr>
        <p:spPr bwMode="auto">
          <a:xfrm flipH="1">
            <a:off x="3464318" y="4253220"/>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28" name="Line 187"/>
          <p:cNvSpPr>
            <a:spLocks noChangeShapeType="1"/>
          </p:cNvSpPr>
          <p:nvPr/>
        </p:nvSpPr>
        <p:spPr bwMode="auto">
          <a:xfrm flipH="1">
            <a:off x="3260671" y="4253220"/>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29" name="Line 188"/>
          <p:cNvSpPr>
            <a:spLocks noChangeShapeType="1"/>
          </p:cNvSpPr>
          <p:nvPr/>
        </p:nvSpPr>
        <p:spPr bwMode="auto">
          <a:xfrm flipH="1">
            <a:off x="3057023" y="4253220"/>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30" name="Line 189"/>
          <p:cNvSpPr>
            <a:spLocks noChangeShapeType="1"/>
          </p:cNvSpPr>
          <p:nvPr/>
        </p:nvSpPr>
        <p:spPr bwMode="auto">
          <a:xfrm flipH="1">
            <a:off x="2853376" y="4253220"/>
            <a:ext cx="12889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31" name="Line 190"/>
          <p:cNvSpPr>
            <a:spLocks noChangeShapeType="1"/>
          </p:cNvSpPr>
          <p:nvPr/>
        </p:nvSpPr>
        <p:spPr bwMode="auto">
          <a:xfrm flipH="1">
            <a:off x="2652307" y="4253220"/>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32" name="Line 191"/>
          <p:cNvSpPr>
            <a:spLocks noChangeShapeType="1"/>
          </p:cNvSpPr>
          <p:nvPr/>
        </p:nvSpPr>
        <p:spPr bwMode="auto">
          <a:xfrm flipH="1">
            <a:off x="2448659" y="4253220"/>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33" name="Line 192"/>
          <p:cNvSpPr>
            <a:spLocks noChangeShapeType="1"/>
          </p:cNvSpPr>
          <p:nvPr/>
        </p:nvSpPr>
        <p:spPr bwMode="auto">
          <a:xfrm flipH="1">
            <a:off x="2335236" y="4253220"/>
            <a:ext cx="3609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25" name="Group 24"/>
          <p:cNvGrpSpPr/>
          <p:nvPr/>
        </p:nvGrpSpPr>
        <p:grpSpPr>
          <a:xfrm>
            <a:off x="3995347" y="4253220"/>
            <a:ext cx="1" cy="1624150"/>
            <a:chOff x="3995347" y="4253220"/>
            <a:chExt cx="1" cy="1624150"/>
          </a:xfrm>
        </p:grpSpPr>
        <p:sp>
          <p:nvSpPr>
            <p:cNvPr id="8" name="Line 208"/>
            <p:cNvSpPr>
              <a:spLocks noChangeShapeType="1"/>
            </p:cNvSpPr>
            <p:nvPr/>
          </p:nvSpPr>
          <p:spPr bwMode="auto">
            <a:xfrm>
              <a:off x="3995347" y="5096934"/>
              <a:ext cx="0" cy="10546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 name="Line 209"/>
            <p:cNvSpPr>
              <a:spLocks noChangeShapeType="1"/>
            </p:cNvSpPr>
            <p:nvPr/>
          </p:nvSpPr>
          <p:spPr bwMode="auto">
            <a:xfrm>
              <a:off x="3995347" y="5265678"/>
              <a:ext cx="0" cy="10546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 name="Line 210"/>
            <p:cNvSpPr>
              <a:spLocks noChangeShapeType="1"/>
            </p:cNvSpPr>
            <p:nvPr/>
          </p:nvSpPr>
          <p:spPr bwMode="auto">
            <a:xfrm>
              <a:off x="3995347" y="5434420"/>
              <a:ext cx="0" cy="10546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 name="Line 211"/>
            <p:cNvSpPr>
              <a:spLocks noChangeShapeType="1"/>
            </p:cNvSpPr>
            <p:nvPr/>
          </p:nvSpPr>
          <p:spPr bwMode="auto">
            <a:xfrm>
              <a:off x="3995347" y="5603162"/>
              <a:ext cx="0" cy="10546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 name="Line 212"/>
            <p:cNvSpPr>
              <a:spLocks noChangeShapeType="1"/>
            </p:cNvSpPr>
            <p:nvPr/>
          </p:nvSpPr>
          <p:spPr bwMode="auto">
            <a:xfrm>
              <a:off x="3995347" y="5771906"/>
              <a:ext cx="0" cy="10546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43" name="Line 202"/>
            <p:cNvSpPr>
              <a:spLocks noChangeShapeType="1"/>
            </p:cNvSpPr>
            <p:nvPr/>
          </p:nvSpPr>
          <p:spPr bwMode="auto">
            <a:xfrm>
              <a:off x="3995348" y="4253220"/>
              <a:ext cx="0" cy="10546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44" name="Line 203"/>
            <p:cNvSpPr>
              <a:spLocks noChangeShapeType="1"/>
            </p:cNvSpPr>
            <p:nvPr/>
          </p:nvSpPr>
          <p:spPr bwMode="auto">
            <a:xfrm>
              <a:off x="3995348" y="4421963"/>
              <a:ext cx="0" cy="10546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45" name="Line 204"/>
            <p:cNvSpPr>
              <a:spLocks noChangeShapeType="1"/>
            </p:cNvSpPr>
            <p:nvPr/>
          </p:nvSpPr>
          <p:spPr bwMode="auto">
            <a:xfrm>
              <a:off x="3995348" y="4590706"/>
              <a:ext cx="0" cy="10546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 name="Line 206"/>
            <p:cNvSpPr>
              <a:spLocks noChangeShapeType="1"/>
            </p:cNvSpPr>
            <p:nvPr/>
          </p:nvSpPr>
          <p:spPr bwMode="auto">
            <a:xfrm>
              <a:off x="3995348" y="4759448"/>
              <a:ext cx="0" cy="10546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 name="Line 207"/>
            <p:cNvSpPr>
              <a:spLocks noChangeShapeType="1"/>
            </p:cNvSpPr>
            <p:nvPr/>
          </p:nvSpPr>
          <p:spPr bwMode="auto">
            <a:xfrm>
              <a:off x="3995348" y="4928192"/>
              <a:ext cx="0" cy="10546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20" name="Freeform 220"/>
          <p:cNvSpPr>
            <a:spLocks/>
          </p:cNvSpPr>
          <p:nvPr/>
        </p:nvSpPr>
        <p:spPr bwMode="auto">
          <a:xfrm>
            <a:off x="3946370" y="4211034"/>
            <a:ext cx="100536" cy="84372"/>
          </a:xfrm>
          <a:custGeom>
            <a:avLst/>
            <a:gdLst>
              <a:gd name="T0" fmla="*/ 39 w 39"/>
              <a:gd name="T1" fmla="*/ 16 h 32"/>
              <a:gd name="T2" fmla="*/ 39 w 39"/>
              <a:gd name="T3" fmla="*/ 16 h 32"/>
              <a:gd name="T4" fmla="*/ 37 w 39"/>
              <a:gd name="T5" fmla="*/ 24 h 32"/>
              <a:gd name="T6" fmla="*/ 32 w 39"/>
              <a:gd name="T7" fmla="*/ 28 h 32"/>
              <a:gd name="T8" fmla="*/ 27 w 39"/>
              <a:gd name="T9" fmla="*/ 32 h 32"/>
              <a:gd name="T10" fmla="*/ 19 w 39"/>
              <a:gd name="T11" fmla="*/ 32 h 32"/>
              <a:gd name="T12" fmla="*/ 19 w 39"/>
              <a:gd name="T13" fmla="*/ 32 h 32"/>
              <a:gd name="T14" fmla="*/ 12 w 39"/>
              <a:gd name="T15" fmla="*/ 32 h 32"/>
              <a:gd name="T16" fmla="*/ 5 w 39"/>
              <a:gd name="T17" fmla="*/ 28 h 32"/>
              <a:gd name="T18" fmla="*/ 0 w 39"/>
              <a:gd name="T19" fmla="*/ 24 h 32"/>
              <a:gd name="T20" fmla="*/ 0 w 39"/>
              <a:gd name="T21" fmla="*/ 16 h 32"/>
              <a:gd name="T22" fmla="*/ 0 w 39"/>
              <a:gd name="T23" fmla="*/ 16 h 32"/>
              <a:gd name="T24" fmla="*/ 0 w 39"/>
              <a:gd name="T25" fmla="*/ 10 h 32"/>
              <a:gd name="T26" fmla="*/ 5 w 39"/>
              <a:gd name="T27" fmla="*/ 6 h 32"/>
              <a:gd name="T28" fmla="*/ 12 w 39"/>
              <a:gd name="T29" fmla="*/ 2 h 32"/>
              <a:gd name="T30" fmla="*/ 19 w 39"/>
              <a:gd name="T31" fmla="*/ 0 h 32"/>
              <a:gd name="T32" fmla="*/ 19 w 39"/>
              <a:gd name="T33" fmla="*/ 0 h 32"/>
              <a:gd name="T34" fmla="*/ 27 w 39"/>
              <a:gd name="T35" fmla="*/ 2 h 32"/>
              <a:gd name="T36" fmla="*/ 32 w 39"/>
              <a:gd name="T37" fmla="*/ 6 h 32"/>
              <a:gd name="T38" fmla="*/ 37 w 39"/>
              <a:gd name="T39" fmla="*/ 10 h 32"/>
              <a:gd name="T40" fmla="*/ 39 w 39"/>
              <a:gd name="T41" fmla="*/ 16 h 32"/>
              <a:gd name="T42" fmla="*/ 39 w 39"/>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2">
                <a:moveTo>
                  <a:pt x="39" y="16"/>
                </a:moveTo>
                <a:lnTo>
                  <a:pt x="39" y="16"/>
                </a:lnTo>
                <a:lnTo>
                  <a:pt x="37" y="24"/>
                </a:lnTo>
                <a:lnTo>
                  <a:pt x="32" y="28"/>
                </a:lnTo>
                <a:lnTo>
                  <a:pt x="27" y="32"/>
                </a:lnTo>
                <a:lnTo>
                  <a:pt x="19" y="32"/>
                </a:lnTo>
                <a:lnTo>
                  <a:pt x="19" y="32"/>
                </a:lnTo>
                <a:lnTo>
                  <a:pt x="12" y="32"/>
                </a:lnTo>
                <a:lnTo>
                  <a:pt x="5" y="28"/>
                </a:lnTo>
                <a:lnTo>
                  <a:pt x="0" y="24"/>
                </a:lnTo>
                <a:lnTo>
                  <a:pt x="0" y="16"/>
                </a:lnTo>
                <a:lnTo>
                  <a:pt x="0" y="16"/>
                </a:lnTo>
                <a:lnTo>
                  <a:pt x="0" y="10"/>
                </a:lnTo>
                <a:lnTo>
                  <a:pt x="5" y="6"/>
                </a:lnTo>
                <a:lnTo>
                  <a:pt x="12" y="2"/>
                </a:lnTo>
                <a:lnTo>
                  <a:pt x="19" y="0"/>
                </a:lnTo>
                <a:lnTo>
                  <a:pt x="19" y="0"/>
                </a:lnTo>
                <a:lnTo>
                  <a:pt x="27" y="2"/>
                </a:lnTo>
                <a:lnTo>
                  <a:pt x="32" y="6"/>
                </a:lnTo>
                <a:lnTo>
                  <a:pt x="37" y="10"/>
                </a:lnTo>
                <a:lnTo>
                  <a:pt x="39" y="16"/>
                </a:lnTo>
                <a:lnTo>
                  <a:pt x="39"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75" name="Rectangle 177"/>
          <p:cNvSpPr>
            <a:spLocks noChangeArrowheads="1"/>
          </p:cNvSpPr>
          <p:nvPr/>
        </p:nvSpPr>
        <p:spPr bwMode="auto">
          <a:xfrm>
            <a:off x="1752600" y="4996934"/>
            <a:ext cx="18755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57 Cn" charset="0"/>
                <a:cs typeface="Arial" pitchFamily="34" charset="0"/>
              </a:rPr>
              <a:t>P4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6" name="Rectangle 177"/>
          <p:cNvSpPr>
            <a:spLocks noChangeArrowheads="1"/>
          </p:cNvSpPr>
          <p:nvPr/>
        </p:nvSpPr>
        <p:spPr bwMode="auto">
          <a:xfrm>
            <a:off x="1752600" y="4572000"/>
            <a:ext cx="18755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57 Cn" charset="0"/>
                <a:cs typeface="Arial" pitchFamily="34" charset="0"/>
              </a:rPr>
              <a:t>P2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78" name="Group 77"/>
          <p:cNvGrpSpPr/>
          <p:nvPr/>
        </p:nvGrpSpPr>
        <p:grpSpPr>
          <a:xfrm>
            <a:off x="2335234" y="5070231"/>
            <a:ext cx="1660113" cy="0"/>
            <a:chOff x="2335236" y="4854366"/>
            <a:chExt cx="1660113" cy="0"/>
          </a:xfrm>
        </p:grpSpPr>
        <p:sp>
          <p:nvSpPr>
            <p:cNvPr id="79" name="Line 194"/>
            <p:cNvSpPr>
              <a:spLocks noChangeShapeType="1"/>
            </p:cNvSpPr>
            <p:nvPr/>
          </p:nvSpPr>
          <p:spPr bwMode="auto">
            <a:xfrm flipH="1">
              <a:off x="3665387" y="4854366"/>
              <a:ext cx="12889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0" name="Line 195"/>
            <p:cNvSpPr>
              <a:spLocks noChangeShapeType="1"/>
            </p:cNvSpPr>
            <p:nvPr/>
          </p:nvSpPr>
          <p:spPr bwMode="auto">
            <a:xfrm flipH="1">
              <a:off x="3464318"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1" name="Line 196"/>
            <p:cNvSpPr>
              <a:spLocks noChangeShapeType="1"/>
            </p:cNvSpPr>
            <p:nvPr/>
          </p:nvSpPr>
          <p:spPr bwMode="auto">
            <a:xfrm flipH="1">
              <a:off x="3260671"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2" name="Line 197"/>
            <p:cNvSpPr>
              <a:spLocks noChangeShapeType="1"/>
            </p:cNvSpPr>
            <p:nvPr/>
          </p:nvSpPr>
          <p:spPr bwMode="auto">
            <a:xfrm flipH="1">
              <a:off x="3057023"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3" name="Line 198"/>
            <p:cNvSpPr>
              <a:spLocks noChangeShapeType="1"/>
            </p:cNvSpPr>
            <p:nvPr/>
          </p:nvSpPr>
          <p:spPr bwMode="auto">
            <a:xfrm flipH="1">
              <a:off x="2853376" y="4854366"/>
              <a:ext cx="12889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4" name="Line 199"/>
            <p:cNvSpPr>
              <a:spLocks noChangeShapeType="1"/>
            </p:cNvSpPr>
            <p:nvPr/>
          </p:nvSpPr>
          <p:spPr bwMode="auto">
            <a:xfrm flipH="1">
              <a:off x="2652307"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5" name="Line 200"/>
            <p:cNvSpPr>
              <a:spLocks noChangeShapeType="1"/>
            </p:cNvSpPr>
            <p:nvPr/>
          </p:nvSpPr>
          <p:spPr bwMode="auto">
            <a:xfrm flipH="1">
              <a:off x="2448659"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6" name="Line 201"/>
            <p:cNvSpPr>
              <a:spLocks noChangeShapeType="1"/>
            </p:cNvSpPr>
            <p:nvPr/>
          </p:nvSpPr>
          <p:spPr bwMode="auto">
            <a:xfrm flipH="1">
              <a:off x="2335236" y="4854366"/>
              <a:ext cx="3609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7" name="Line 193"/>
            <p:cNvSpPr>
              <a:spLocks noChangeShapeType="1"/>
            </p:cNvSpPr>
            <p:nvPr/>
          </p:nvSpPr>
          <p:spPr bwMode="auto">
            <a:xfrm flipH="1">
              <a:off x="3869035"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98" name="Group 97"/>
          <p:cNvGrpSpPr/>
          <p:nvPr/>
        </p:nvGrpSpPr>
        <p:grpSpPr>
          <a:xfrm>
            <a:off x="2335236" y="4670220"/>
            <a:ext cx="2449496" cy="47970"/>
            <a:chOff x="2335236" y="4854366"/>
            <a:chExt cx="1660113" cy="0"/>
          </a:xfrm>
        </p:grpSpPr>
        <p:sp>
          <p:nvSpPr>
            <p:cNvPr id="99" name="Line 194"/>
            <p:cNvSpPr>
              <a:spLocks noChangeShapeType="1"/>
            </p:cNvSpPr>
            <p:nvPr/>
          </p:nvSpPr>
          <p:spPr bwMode="auto">
            <a:xfrm flipH="1">
              <a:off x="3665387" y="4854366"/>
              <a:ext cx="12889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0" name="Line 195"/>
            <p:cNvSpPr>
              <a:spLocks noChangeShapeType="1"/>
            </p:cNvSpPr>
            <p:nvPr/>
          </p:nvSpPr>
          <p:spPr bwMode="auto">
            <a:xfrm flipH="1">
              <a:off x="3464318"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1" name="Line 196"/>
            <p:cNvSpPr>
              <a:spLocks noChangeShapeType="1"/>
            </p:cNvSpPr>
            <p:nvPr/>
          </p:nvSpPr>
          <p:spPr bwMode="auto">
            <a:xfrm flipH="1">
              <a:off x="3260671"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2" name="Line 197"/>
            <p:cNvSpPr>
              <a:spLocks noChangeShapeType="1"/>
            </p:cNvSpPr>
            <p:nvPr/>
          </p:nvSpPr>
          <p:spPr bwMode="auto">
            <a:xfrm flipH="1">
              <a:off x="3057023"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3" name="Line 198"/>
            <p:cNvSpPr>
              <a:spLocks noChangeShapeType="1"/>
            </p:cNvSpPr>
            <p:nvPr/>
          </p:nvSpPr>
          <p:spPr bwMode="auto">
            <a:xfrm flipH="1">
              <a:off x="2853376" y="4854366"/>
              <a:ext cx="12889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4" name="Line 199"/>
            <p:cNvSpPr>
              <a:spLocks noChangeShapeType="1"/>
            </p:cNvSpPr>
            <p:nvPr/>
          </p:nvSpPr>
          <p:spPr bwMode="auto">
            <a:xfrm flipH="1">
              <a:off x="2652307"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5" name="Line 200"/>
            <p:cNvSpPr>
              <a:spLocks noChangeShapeType="1"/>
            </p:cNvSpPr>
            <p:nvPr/>
          </p:nvSpPr>
          <p:spPr bwMode="auto">
            <a:xfrm flipH="1">
              <a:off x="2448659"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6" name="Line 201"/>
            <p:cNvSpPr>
              <a:spLocks noChangeShapeType="1"/>
            </p:cNvSpPr>
            <p:nvPr/>
          </p:nvSpPr>
          <p:spPr bwMode="auto">
            <a:xfrm flipH="1">
              <a:off x="2335236" y="4854366"/>
              <a:ext cx="3609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7" name="Line 193"/>
            <p:cNvSpPr>
              <a:spLocks noChangeShapeType="1"/>
            </p:cNvSpPr>
            <p:nvPr/>
          </p:nvSpPr>
          <p:spPr bwMode="auto">
            <a:xfrm flipH="1">
              <a:off x="3869035"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108" name="Freeform 220"/>
          <p:cNvSpPr>
            <a:spLocks/>
          </p:cNvSpPr>
          <p:nvPr/>
        </p:nvSpPr>
        <p:spPr bwMode="auto">
          <a:xfrm>
            <a:off x="4795188" y="4611798"/>
            <a:ext cx="100536" cy="84372"/>
          </a:xfrm>
          <a:custGeom>
            <a:avLst/>
            <a:gdLst>
              <a:gd name="T0" fmla="*/ 39 w 39"/>
              <a:gd name="T1" fmla="*/ 16 h 32"/>
              <a:gd name="T2" fmla="*/ 39 w 39"/>
              <a:gd name="T3" fmla="*/ 16 h 32"/>
              <a:gd name="T4" fmla="*/ 37 w 39"/>
              <a:gd name="T5" fmla="*/ 24 h 32"/>
              <a:gd name="T6" fmla="*/ 32 w 39"/>
              <a:gd name="T7" fmla="*/ 28 h 32"/>
              <a:gd name="T8" fmla="*/ 27 w 39"/>
              <a:gd name="T9" fmla="*/ 32 h 32"/>
              <a:gd name="T10" fmla="*/ 19 w 39"/>
              <a:gd name="T11" fmla="*/ 32 h 32"/>
              <a:gd name="T12" fmla="*/ 19 w 39"/>
              <a:gd name="T13" fmla="*/ 32 h 32"/>
              <a:gd name="T14" fmla="*/ 12 w 39"/>
              <a:gd name="T15" fmla="*/ 32 h 32"/>
              <a:gd name="T16" fmla="*/ 5 w 39"/>
              <a:gd name="T17" fmla="*/ 28 h 32"/>
              <a:gd name="T18" fmla="*/ 0 w 39"/>
              <a:gd name="T19" fmla="*/ 24 h 32"/>
              <a:gd name="T20" fmla="*/ 0 w 39"/>
              <a:gd name="T21" fmla="*/ 16 h 32"/>
              <a:gd name="T22" fmla="*/ 0 w 39"/>
              <a:gd name="T23" fmla="*/ 16 h 32"/>
              <a:gd name="T24" fmla="*/ 0 w 39"/>
              <a:gd name="T25" fmla="*/ 10 h 32"/>
              <a:gd name="T26" fmla="*/ 5 w 39"/>
              <a:gd name="T27" fmla="*/ 6 h 32"/>
              <a:gd name="T28" fmla="*/ 12 w 39"/>
              <a:gd name="T29" fmla="*/ 2 h 32"/>
              <a:gd name="T30" fmla="*/ 19 w 39"/>
              <a:gd name="T31" fmla="*/ 0 h 32"/>
              <a:gd name="T32" fmla="*/ 19 w 39"/>
              <a:gd name="T33" fmla="*/ 0 h 32"/>
              <a:gd name="T34" fmla="*/ 27 w 39"/>
              <a:gd name="T35" fmla="*/ 2 h 32"/>
              <a:gd name="T36" fmla="*/ 32 w 39"/>
              <a:gd name="T37" fmla="*/ 6 h 32"/>
              <a:gd name="T38" fmla="*/ 37 w 39"/>
              <a:gd name="T39" fmla="*/ 10 h 32"/>
              <a:gd name="T40" fmla="*/ 39 w 39"/>
              <a:gd name="T41" fmla="*/ 16 h 32"/>
              <a:gd name="T42" fmla="*/ 39 w 39"/>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2">
                <a:moveTo>
                  <a:pt x="39" y="16"/>
                </a:moveTo>
                <a:lnTo>
                  <a:pt x="39" y="16"/>
                </a:lnTo>
                <a:lnTo>
                  <a:pt x="37" y="24"/>
                </a:lnTo>
                <a:lnTo>
                  <a:pt x="32" y="28"/>
                </a:lnTo>
                <a:lnTo>
                  <a:pt x="27" y="32"/>
                </a:lnTo>
                <a:lnTo>
                  <a:pt x="19" y="32"/>
                </a:lnTo>
                <a:lnTo>
                  <a:pt x="19" y="32"/>
                </a:lnTo>
                <a:lnTo>
                  <a:pt x="12" y="32"/>
                </a:lnTo>
                <a:lnTo>
                  <a:pt x="5" y="28"/>
                </a:lnTo>
                <a:lnTo>
                  <a:pt x="0" y="24"/>
                </a:lnTo>
                <a:lnTo>
                  <a:pt x="0" y="16"/>
                </a:lnTo>
                <a:lnTo>
                  <a:pt x="0" y="16"/>
                </a:lnTo>
                <a:lnTo>
                  <a:pt x="0" y="10"/>
                </a:lnTo>
                <a:lnTo>
                  <a:pt x="5" y="6"/>
                </a:lnTo>
                <a:lnTo>
                  <a:pt x="12" y="2"/>
                </a:lnTo>
                <a:lnTo>
                  <a:pt x="19" y="0"/>
                </a:lnTo>
                <a:lnTo>
                  <a:pt x="19" y="0"/>
                </a:lnTo>
                <a:lnTo>
                  <a:pt x="27" y="2"/>
                </a:lnTo>
                <a:lnTo>
                  <a:pt x="32" y="6"/>
                </a:lnTo>
                <a:lnTo>
                  <a:pt x="37" y="10"/>
                </a:lnTo>
                <a:lnTo>
                  <a:pt x="39" y="16"/>
                </a:lnTo>
                <a:lnTo>
                  <a:pt x="39"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09" name="Rectangle 177"/>
          <p:cNvSpPr>
            <a:spLocks noChangeArrowheads="1"/>
          </p:cNvSpPr>
          <p:nvPr/>
        </p:nvSpPr>
        <p:spPr bwMode="auto">
          <a:xfrm>
            <a:off x="1752600" y="4768334"/>
            <a:ext cx="18755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57 Cn" charset="0"/>
                <a:cs typeface="Arial" pitchFamily="34" charset="0"/>
              </a:rPr>
              <a:t>P3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0" name="Rectangle 181"/>
          <p:cNvSpPr>
            <a:spLocks noChangeArrowheads="1"/>
          </p:cNvSpPr>
          <p:nvPr/>
        </p:nvSpPr>
        <p:spPr bwMode="auto">
          <a:xfrm>
            <a:off x="4824016" y="5987534"/>
            <a:ext cx="20518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57 Cn" charset="0"/>
                <a:cs typeface="Arial" pitchFamily="34" charset="0"/>
              </a:rPr>
              <a:t>Q2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134" name="Group 133"/>
          <p:cNvGrpSpPr/>
          <p:nvPr/>
        </p:nvGrpSpPr>
        <p:grpSpPr>
          <a:xfrm rot="16200000">
            <a:off x="4306174" y="5207077"/>
            <a:ext cx="1244835" cy="201217"/>
            <a:chOff x="2335236" y="4854366"/>
            <a:chExt cx="1660113" cy="0"/>
          </a:xfrm>
        </p:grpSpPr>
        <p:sp>
          <p:nvSpPr>
            <p:cNvPr id="135" name="Line 194"/>
            <p:cNvSpPr>
              <a:spLocks noChangeShapeType="1"/>
            </p:cNvSpPr>
            <p:nvPr/>
          </p:nvSpPr>
          <p:spPr bwMode="auto">
            <a:xfrm flipH="1">
              <a:off x="3665387" y="4854366"/>
              <a:ext cx="12889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6" name="Line 195"/>
            <p:cNvSpPr>
              <a:spLocks noChangeShapeType="1"/>
            </p:cNvSpPr>
            <p:nvPr/>
          </p:nvSpPr>
          <p:spPr bwMode="auto">
            <a:xfrm flipH="1">
              <a:off x="3464318"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7" name="Line 196"/>
            <p:cNvSpPr>
              <a:spLocks noChangeShapeType="1"/>
            </p:cNvSpPr>
            <p:nvPr/>
          </p:nvSpPr>
          <p:spPr bwMode="auto">
            <a:xfrm flipH="1">
              <a:off x="3260671"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8" name="Line 197"/>
            <p:cNvSpPr>
              <a:spLocks noChangeShapeType="1"/>
            </p:cNvSpPr>
            <p:nvPr/>
          </p:nvSpPr>
          <p:spPr bwMode="auto">
            <a:xfrm flipH="1">
              <a:off x="3057023"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9" name="Line 198"/>
            <p:cNvSpPr>
              <a:spLocks noChangeShapeType="1"/>
            </p:cNvSpPr>
            <p:nvPr/>
          </p:nvSpPr>
          <p:spPr bwMode="auto">
            <a:xfrm flipH="1">
              <a:off x="2853376" y="4854366"/>
              <a:ext cx="12889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0" name="Line 199"/>
            <p:cNvSpPr>
              <a:spLocks noChangeShapeType="1"/>
            </p:cNvSpPr>
            <p:nvPr/>
          </p:nvSpPr>
          <p:spPr bwMode="auto">
            <a:xfrm flipH="1">
              <a:off x="2652307"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1" name="Line 200"/>
            <p:cNvSpPr>
              <a:spLocks noChangeShapeType="1"/>
            </p:cNvSpPr>
            <p:nvPr/>
          </p:nvSpPr>
          <p:spPr bwMode="auto">
            <a:xfrm flipH="1">
              <a:off x="2448659"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2" name="Line 201"/>
            <p:cNvSpPr>
              <a:spLocks noChangeShapeType="1"/>
            </p:cNvSpPr>
            <p:nvPr/>
          </p:nvSpPr>
          <p:spPr bwMode="auto">
            <a:xfrm flipH="1">
              <a:off x="2335236" y="4854366"/>
              <a:ext cx="3609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3" name="Line 193"/>
            <p:cNvSpPr>
              <a:spLocks noChangeShapeType="1"/>
            </p:cNvSpPr>
            <p:nvPr/>
          </p:nvSpPr>
          <p:spPr bwMode="auto">
            <a:xfrm flipH="1">
              <a:off x="3869035"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Tree>
    <p:extLst>
      <p:ext uri="{BB962C8B-B14F-4D97-AF65-F5344CB8AC3E}">
        <p14:creationId xmlns:p14="http://schemas.microsoft.com/office/powerpoint/2010/main" val="36930334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Active Learning Solution I</a:t>
            </a:r>
          </a:p>
        </p:txBody>
      </p:sp>
      <p:sp>
        <p:nvSpPr>
          <p:cNvPr id="5" name="Content Placeholder 4"/>
          <p:cNvSpPr>
            <a:spLocks noGrp="1"/>
          </p:cNvSpPr>
          <p:nvPr>
            <p:ph idx="1"/>
          </p:nvPr>
        </p:nvSpPr>
        <p:spPr/>
        <p:txBody>
          <a:bodyPr>
            <a:normAutofit/>
          </a:bodyPr>
          <a:lstStyle/>
          <a:p>
            <a:pPr marL="0" indent="0">
              <a:buNone/>
            </a:pPr>
            <a:r>
              <a:rPr lang="en-US" dirty="0"/>
              <a:t>In the short-run, what price and quantity should General Mills set for its ice cream, Häagen-Dazs?</a:t>
            </a:r>
          </a:p>
        </p:txBody>
      </p:sp>
      <p:sp>
        <p:nvSpPr>
          <p:cNvPr id="2281" name="Rectangle 10"/>
          <p:cNvSpPr>
            <a:spLocks noChangeArrowheads="1"/>
          </p:cNvSpPr>
          <p:nvPr/>
        </p:nvSpPr>
        <p:spPr bwMode="auto">
          <a:xfrm>
            <a:off x="1933096" y="2813631"/>
            <a:ext cx="983930" cy="306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286" name="Rectangle 15"/>
          <p:cNvSpPr>
            <a:spLocks noChangeArrowheads="1"/>
          </p:cNvSpPr>
          <p:nvPr/>
        </p:nvSpPr>
        <p:spPr bwMode="auto">
          <a:xfrm>
            <a:off x="3044136" y="6246497"/>
            <a:ext cx="161922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200" b="1" dirty="0">
                <a:solidFill>
                  <a:srgbClr val="000000"/>
                </a:solidFill>
                <a:latin typeface="Univers LT Std 47 Cn Lt" charset="0"/>
                <a:cs typeface="Arial" pitchFamily="34" charset="0"/>
              </a:rPr>
              <a:t>Häagen-Dazs </a:t>
            </a:r>
            <a:r>
              <a:rPr kumimoji="0" lang="en-US" sz="1200" b="1" i="0" u="none" strike="noStrike" cap="none" normalizeH="0" dirty="0">
                <a:ln>
                  <a:noFill/>
                </a:ln>
                <a:solidFill>
                  <a:srgbClr val="000000"/>
                </a:solidFill>
                <a:effectLst/>
                <a:latin typeface="Univers LT Std 47 Cn Lt" charset="0"/>
                <a:cs typeface="Arial" pitchFamily="34" charset="0"/>
              </a:rPr>
              <a:t>(thousands)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00" name="Rectangle 28"/>
          <p:cNvSpPr>
            <a:spLocks noChangeArrowheads="1"/>
          </p:cNvSpPr>
          <p:nvPr/>
        </p:nvSpPr>
        <p:spPr bwMode="auto">
          <a:xfrm>
            <a:off x="6668542" y="3562428"/>
            <a:ext cx="387846" cy="306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02" name="Rectangle 30"/>
          <p:cNvSpPr>
            <a:spLocks noChangeArrowheads="1"/>
          </p:cNvSpPr>
          <p:nvPr/>
        </p:nvSpPr>
        <p:spPr bwMode="auto">
          <a:xfrm>
            <a:off x="4897582" y="5687535"/>
            <a:ext cx="387846" cy="306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MR</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048" name="Rectangle 32"/>
          <p:cNvSpPr>
            <a:spLocks noChangeArrowheads="1"/>
          </p:cNvSpPr>
          <p:nvPr/>
        </p:nvSpPr>
        <p:spPr bwMode="auto">
          <a:xfrm>
            <a:off x="6668542" y="3873548"/>
            <a:ext cx="494257" cy="306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ATC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050" name="Rectangle 34"/>
          <p:cNvSpPr>
            <a:spLocks noChangeArrowheads="1"/>
          </p:cNvSpPr>
          <p:nvPr/>
        </p:nvSpPr>
        <p:spPr bwMode="auto">
          <a:xfrm>
            <a:off x="6686586" y="5508245"/>
            <a:ext cx="179608" cy="306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21" name="Rectangle 180"/>
          <p:cNvSpPr>
            <a:spLocks noChangeArrowheads="1"/>
          </p:cNvSpPr>
          <p:nvPr/>
        </p:nvSpPr>
        <p:spPr bwMode="auto">
          <a:xfrm>
            <a:off x="2188301" y="5956469"/>
            <a:ext cx="137960" cy="306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24" name="Line 183"/>
          <p:cNvSpPr>
            <a:spLocks noChangeShapeType="1"/>
          </p:cNvSpPr>
          <p:nvPr/>
        </p:nvSpPr>
        <p:spPr bwMode="auto">
          <a:xfrm>
            <a:off x="2335236" y="3420051"/>
            <a:ext cx="4268860" cy="2151473"/>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 name="Line 213"/>
          <p:cNvSpPr>
            <a:spLocks noChangeShapeType="1"/>
          </p:cNvSpPr>
          <p:nvPr/>
        </p:nvSpPr>
        <p:spPr bwMode="auto">
          <a:xfrm flipV="1">
            <a:off x="2335236" y="3061472"/>
            <a:ext cx="0" cy="286863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 name="Line 214"/>
          <p:cNvSpPr>
            <a:spLocks noChangeShapeType="1"/>
          </p:cNvSpPr>
          <p:nvPr/>
        </p:nvSpPr>
        <p:spPr bwMode="auto">
          <a:xfrm>
            <a:off x="2335236" y="5930104"/>
            <a:ext cx="461944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 name="Line 215"/>
          <p:cNvSpPr>
            <a:spLocks noChangeShapeType="1"/>
          </p:cNvSpPr>
          <p:nvPr/>
        </p:nvSpPr>
        <p:spPr bwMode="auto">
          <a:xfrm flipV="1">
            <a:off x="2335236" y="3778630"/>
            <a:ext cx="4268860" cy="2151473"/>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 name="Line 216"/>
          <p:cNvSpPr>
            <a:spLocks noChangeShapeType="1"/>
          </p:cNvSpPr>
          <p:nvPr/>
        </p:nvSpPr>
        <p:spPr bwMode="auto">
          <a:xfrm>
            <a:off x="2335236" y="3420051"/>
            <a:ext cx="2492747" cy="2510052"/>
          </a:xfrm>
          <a:prstGeom prst="line">
            <a:avLst/>
          </a:prstGeom>
          <a:noFill/>
          <a:ln w="38100">
            <a:solidFill>
              <a:srgbClr val="BFCF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 name="Freeform 217"/>
          <p:cNvSpPr>
            <a:spLocks/>
          </p:cNvSpPr>
          <p:nvPr/>
        </p:nvSpPr>
        <p:spPr bwMode="auto">
          <a:xfrm>
            <a:off x="2510527" y="3957920"/>
            <a:ext cx="4093569" cy="949179"/>
          </a:xfrm>
          <a:custGeom>
            <a:avLst/>
            <a:gdLst>
              <a:gd name="T0" fmla="*/ 0 w 1588"/>
              <a:gd name="T1" fmla="*/ 0 h 360"/>
              <a:gd name="T2" fmla="*/ 0 w 1588"/>
              <a:gd name="T3" fmla="*/ 0 h 360"/>
              <a:gd name="T4" fmla="*/ 45 w 1588"/>
              <a:gd name="T5" fmla="*/ 28 h 360"/>
              <a:gd name="T6" fmla="*/ 106 w 1588"/>
              <a:gd name="T7" fmla="*/ 70 h 360"/>
              <a:gd name="T8" fmla="*/ 180 w 1588"/>
              <a:gd name="T9" fmla="*/ 118 h 360"/>
              <a:gd name="T10" fmla="*/ 259 w 1588"/>
              <a:gd name="T11" fmla="*/ 172 h 360"/>
              <a:gd name="T12" fmla="*/ 343 w 1588"/>
              <a:gd name="T13" fmla="*/ 226 h 360"/>
              <a:gd name="T14" fmla="*/ 426 w 1588"/>
              <a:gd name="T15" fmla="*/ 274 h 360"/>
              <a:gd name="T16" fmla="*/ 468 w 1588"/>
              <a:gd name="T17" fmla="*/ 294 h 360"/>
              <a:gd name="T18" fmla="*/ 505 w 1588"/>
              <a:gd name="T19" fmla="*/ 312 h 360"/>
              <a:gd name="T20" fmla="*/ 542 w 1588"/>
              <a:gd name="T21" fmla="*/ 328 h 360"/>
              <a:gd name="T22" fmla="*/ 576 w 1588"/>
              <a:gd name="T23" fmla="*/ 340 h 360"/>
              <a:gd name="T24" fmla="*/ 576 w 1588"/>
              <a:gd name="T25" fmla="*/ 340 h 360"/>
              <a:gd name="T26" fmla="*/ 608 w 1588"/>
              <a:gd name="T27" fmla="*/ 348 h 360"/>
              <a:gd name="T28" fmla="*/ 638 w 1588"/>
              <a:gd name="T29" fmla="*/ 354 h 360"/>
              <a:gd name="T30" fmla="*/ 668 w 1588"/>
              <a:gd name="T31" fmla="*/ 358 h 360"/>
              <a:gd name="T32" fmla="*/ 697 w 1588"/>
              <a:gd name="T33" fmla="*/ 360 h 360"/>
              <a:gd name="T34" fmla="*/ 727 w 1588"/>
              <a:gd name="T35" fmla="*/ 360 h 360"/>
              <a:gd name="T36" fmla="*/ 754 w 1588"/>
              <a:gd name="T37" fmla="*/ 358 h 360"/>
              <a:gd name="T38" fmla="*/ 781 w 1588"/>
              <a:gd name="T39" fmla="*/ 356 h 360"/>
              <a:gd name="T40" fmla="*/ 808 w 1588"/>
              <a:gd name="T41" fmla="*/ 352 h 360"/>
              <a:gd name="T42" fmla="*/ 862 w 1588"/>
              <a:gd name="T43" fmla="*/ 342 h 360"/>
              <a:gd name="T44" fmla="*/ 916 w 1588"/>
              <a:gd name="T45" fmla="*/ 326 h 360"/>
              <a:gd name="T46" fmla="*/ 1037 w 1588"/>
              <a:gd name="T47" fmla="*/ 292 h 360"/>
              <a:gd name="T48" fmla="*/ 1037 w 1588"/>
              <a:gd name="T49" fmla="*/ 292 h 360"/>
              <a:gd name="T50" fmla="*/ 1101 w 1588"/>
              <a:gd name="T51" fmla="*/ 270 h 360"/>
              <a:gd name="T52" fmla="*/ 1167 w 1588"/>
              <a:gd name="T53" fmla="*/ 244 h 360"/>
              <a:gd name="T54" fmla="*/ 1236 w 1588"/>
              <a:gd name="T55" fmla="*/ 212 h 360"/>
              <a:gd name="T56" fmla="*/ 1305 w 1588"/>
              <a:gd name="T57" fmla="*/ 178 h 360"/>
              <a:gd name="T58" fmla="*/ 1448 w 1588"/>
              <a:gd name="T59" fmla="*/ 108 h 360"/>
              <a:gd name="T60" fmla="*/ 1519 w 1588"/>
              <a:gd name="T61" fmla="*/ 72 h 360"/>
              <a:gd name="T62" fmla="*/ 1588 w 1588"/>
              <a:gd name="T63" fmla="*/ 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88" h="360">
                <a:moveTo>
                  <a:pt x="0" y="0"/>
                </a:moveTo>
                <a:lnTo>
                  <a:pt x="0" y="0"/>
                </a:lnTo>
                <a:lnTo>
                  <a:pt x="45" y="28"/>
                </a:lnTo>
                <a:lnTo>
                  <a:pt x="106" y="70"/>
                </a:lnTo>
                <a:lnTo>
                  <a:pt x="180" y="118"/>
                </a:lnTo>
                <a:lnTo>
                  <a:pt x="259" y="172"/>
                </a:lnTo>
                <a:lnTo>
                  <a:pt x="343" y="226"/>
                </a:lnTo>
                <a:lnTo>
                  <a:pt x="426" y="274"/>
                </a:lnTo>
                <a:lnTo>
                  <a:pt x="468" y="294"/>
                </a:lnTo>
                <a:lnTo>
                  <a:pt x="505" y="312"/>
                </a:lnTo>
                <a:lnTo>
                  <a:pt x="542" y="328"/>
                </a:lnTo>
                <a:lnTo>
                  <a:pt x="576" y="340"/>
                </a:lnTo>
                <a:lnTo>
                  <a:pt x="576" y="340"/>
                </a:lnTo>
                <a:lnTo>
                  <a:pt x="608" y="348"/>
                </a:lnTo>
                <a:lnTo>
                  <a:pt x="638" y="354"/>
                </a:lnTo>
                <a:lnTo>
                  <a:pt x="668" y="358"/>
                </a:lnTo>
                <a:lnTo>
                  <a:pt x="697" y="360"/>
                </a:lnTo>
                <a:lnTo>
                  <a:pt x="727" y="360"/>
                </a:lnTo>
                <a:lnTo>
                  <a:pt x="754" y="358"/>
                </a:lnTo>
                <a:lnTo>
                  <a:pt x="781" y="356"/>
                </a:lnTo>
                <a:lnTo>
                  <a:pt x="808" y="352"/>
                </a:lnTo>
                <a:lnTo>
                  <a:pt x="862" y="342"/>
                </a:lnTo>
                <a:lnTo>
                  <a:pt x="916" y="326"/>
                </a:lnTo>
                <a:lnTo>
                  <a:pt x="1037" y="292"/>
                </a:lnTo>
                <a:lnTo>
                  <a:pt x="1037" y="292"/>
                </a:lnTo>
                <a:lnTo>
                  <a:pt x="1101" y="270"/>
                </a:lnTo>
                <a:lnTo>
                  <a:pt x="1167" y="244"/>
                </a:lnTo>
                <a:lnTo>
                  <a:pt x="1236" y="212"/>
                </a:lnTo>
                <a:lnTo>
                  <a:pt x="1305" y="178"/>
                </a:lnTo>
                <a:lnTo>
                  <a:pt x="1448" y="108"/>
                </a:lnTo>
                <a:lnTo>
                  <a:pt x="1519" y="72"/>
                </a:lnTo>
                <a:lnTo>
                  <a:pt x="1588" y="40"/>
                </a:lnTo>
              </a:path>
            </a:pathLst>
          </a:custGeom>
          <a:noFill/>
          <a:ln w="38100">
            <a:solidFill>
              <a:srgbClr val="774C6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22" name="Rectangle 181"/>
          <p:cNvSpPr>
            <a:spLocks noChangeArrowheads="1"/>
          </p:cNvSpPr>
          <p:nvPr/>
        </p:nvSpPr>
        <p:spPr bwMode="auto">
          <a:xfrm>
            <a:off x="3902547" y="5956469"/>
            <a:ext cx="20518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57 Cn" charset="0"/>
                <a:cs typeface="Arial" pitchFamily="34" charset="0"/>
              </a:rPr>
              <a:t>Q1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 name="Freeform 219"/>
          <p:cNvSpPr>
            <a:spLocks/>
          </p:cNvSpPr>
          <p:nvPr/>
        </p:nvSpPr>
        <p:spPr bwMode="auto">
          <a:xfrm>
            <a:off x="3946370" y="5049475"/>
            <a:ext cx="100536" cy="84372"/>
          </a:xfrm>
          <a:custGeom>
            <a:avLst/>
            <a:gdLst>
              <a:gd name="T0" fmla="*/ 39 w 39"/>
              <a:gd name="T1" fmla="*/ 16 h 32"/>
              <a:gd name="T2" fmla="*/ 39 w 39"/>
              <a:gd name="T3" fmla="*/ 16 h 32"/>
              <a:gd name="T4" fmla="*/ 37 w 39"/>
              <a:gd name="T5" fmla="*/ 22 h 32"/>
              <a:gd name="T6" fmla="*/ 32 w 39"/>
              <a:gd name="T7" fmla="*/ 28 h 32"/>
              <a:gd name="T8" fmla="*/ 27 w 39"/>
              <a:gd name="T9" fmla="*/ 30 h 32"/>
              <a:gd name="T10" fmla="*/ 19 w 39"/>
              <a:gd name="T11" fmla="*/ 32 h 32"/>
              <a:gd name="T12" fmla="*/ 19 w 39"/>
              <a:gd name="T13" fmla="*/ 32 h 32"/>
              <a:gd name="T14" fmla="*/ 12 w 39"/>
              <a:gd name="T15" fmla="*/ 30 h 32"/>
              <a:gd name="T16" fmla="*/ 5 w 39"/>
              <a:gd name="T17" fmla="*/ 28 h 32"/>
              <a:gd name="T18" fmla="*/ 0 w 39"/>
              <a:gd name="T19" fmla="*/ 22 h 32"/>
              <a:gd name="T20" fmla="*/ 0 w 39"/>
              <a:gd name="T21" fmla="*/ 16 h 32"/>
              <a:gd name="T22" fmla="*/ 0 w 39"/>
              <a:gd name="T23" fmla="*/ 16 h 32"/>
              <a:gd name="T24" fmla="*/ 0 w 39"/>
              <a:gd name="T25" fmla="*/ 10 h 32"/>
              <a:gd name="T26" fmla="*/ 5 w 39"/>
              <a:gd name="T27" fmla="*/ 4 h 32"/>
              <a:gd name="T28" fmla="*/ 12 w 39"/>
              <a:gd name="T29" fmla="*/ 2 h 32"/>
              <a:gd name="T30" fmla="*/ 19 w 39"/>
              <a:gd name="T31" fmla="*/ 0 h 32"/>
              <a:gd name="T32" fmla="*/ 19 w 39"/>
              <a:gd name="T33" fmla="*/ 0 h 32"/>
              <a:gd name="T34" fmla="*/ 27 w 39"/>
              <a:gd name="T35" fmla="*/ 2 h 32"/>
              <a:gd name="T36" fmla="*/ 32 w 39"/>
              <a:gd name="T37" fmla="*/ 4 h 32"/>
              <a:gd name="T38" fmla="*/ 37 w 39"/>
              <a:gd name="T39" fmla="*/ 10 h 32"/>
              <a:gd name="T40" fmla="*/ 39 w 39"/>
              <a:gd name="T41" fmla="*/ 16 h 32"/>
              <a:gd name="T42" fmla="*/ 39 w 39"/>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2">
                <a:moveTo>
                  <a:pt x="39" y="16"/>
                </a:moveTo>
                <a:lnTo>
                  <a:pt x="39" y="16"/>
                </a:lnTo>
                <a:lnTo>
                  <a:pt x="37" y="22"/>
                </a:lnTo>
                <a:lnTo>
                  <a:pt x="32" y="28"/>
                </a:lnTo>
                <a:lnTo>
                  <a:pt x="27" y="30"/>
                </a:lnTo>
                <a:lnTo>
                  <a:pt x="19" y="32"/>
                </a:lnTo>
                <a:lnTo>
                  <a:pt x="19" y="32"/>
                </a:lnTo>
                <a:lnTo>
                  <a:pt x="12" y="30"/>
                </a:lnTo>
                <a:lnTo>
                  <a:pt x="5" y="28"/>
                </a:lnTo>
                <a:lnTo>
                  <a:pt x="0" y="22"/>
                </a:lnTo>
                <a:lnTo>
                  <a:pt x="0" y="16"/>
                </a:lnTo>
                <a:lnTo>
                  <a:pt x="0" y="16"/>
                </a:lnTo>
                <a:lnTo>
                  <a:pt x="0" y="10"/>
                </a:lnTo>
                <a:lnTo>
                  <a:pt x="5" y="4"/>
                </a:lnTo>
                <a:lnTo>
                  <a:pt x="12" y="2"/>
                </a:lnTo>
                <a:lnTo>
                  <a:pt x="19" y="0"/>
                </a:lnTo>
                <a:lnTo>
                  <a:pt x="19" y="0"/>
                </a:lnTo>
                <a:lnTo>
                  <a:pt x="27" y="2"/>
                </a:lnTo>
                <a:lnTo>
                  <a:pt x="32" y="4"/>
                </a:lnTo>
                <a:lnTo>
                  <a:pt x="37" y="10"/>
                </a:lnTo>
                <a:lnTo>
                  <a:pt x="39" y="16"/>
                </a:lnTo>
                <a:lnTo>
                  <a:pt x="39"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4" name="Group 3"/>
          <p:cNvGrpSpPr/>
          <p:nvPr/>
        </p:nvGrpSpPr>
        <p:grpSpPr>
          <a:xfrm>
            <a:off x="2335236" y="4854366"/>
            <a:ext cx="1660113" cy="0"/>
            <a:chOff x="2335236" y="4854366"/>
            <a:chExt cx="1660113" cy="0"/>
          </a:xfrm>
        </p:grpSpPr>
        <p:sp>
          <p:nvSpPr>
            <p:cNvPr id="2435" name="Line 194"/>
            <p:cNvSpPr>
              <a:spLocks noChangeShapeType="1"/>
            </p:cNvSpPr>
            <p:nvPr/>
          </p:nvSpPr>
          <p:spPr bwMode="auto">
            <a:xfrm flipH="1">
              <a:off x="3665387" y="4854366"/>
              <a:ext cx="12889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36" name="Line 195"/>
            <p:cNvSpPr>
              <a:spLocks noChangeShapeType="1"/>
            </p:cNvSpPr>
            <p:nvPr/>
          </p:nvSpPr>
          <p:spPr bwMode="auto">
            <a:xfrm flipH="1">
              <a:off x="3464318"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37" name="Line 196"/>
            <p:cNvSpPr>
              <a:spLocks noChangeShapeType="1"/>
            </p:cNvSpPr>
            <p:nvPr/>
          </p:nvSpPr>
          <p:spPr bwMode="auto">
            <a:xfrm flipH="1">
              <a:off x="3260671"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38" name="Line 197"/>
            <p:cNvSpPr>
              <a:spLocks noChangeShapeType="1"/>
            </p:cNvSpPr>
            <p:nvPr/>
          </p:nvSpPr>
          <p:spPr bwMode="auto">
            <a:xfrm flipH="1">
              <a:off x="3057023"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39" name="Line 198"/>
            <p:cNvSpPr>
              <a:spLocks noChangeShapeType="1"/>
            </p:cNvSpPr>
            <p:nvPr/>
          </p:nvSpPr>
          <p:spPr bwMode="auto">
            <a:xfrm flipH="1">
              <a:off x="2853376" y="4854366"/>
              <a:ext cx="12889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40" name="Line 199"/>
            <p:cNvSpPr>
              <a:spLocks noChangeShapeType="1"/>
            </p:cNvSpPr>
            <p:nvPr/>
          </p:nvSpPr>
          <p:spPr bwMode="auto">
            <a:xfrm flipH="1">
              <a:off x="2652307"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41" name="Line 200"/>
            <p:cNvSpPr>
              <a:spLocks noChangeShapeType="1"/>
            </p:cNvSpPr>
            <p:nvPr/>
          </p:nvSpPr>
          <p:spPr bwMode="auto">
            <a:xfrm flipH="1">
              <a:off x="2448659"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42" name="Line 201"/>
            <p:cNvSpPr>
              <a:spLocks noChangeShapeType="1"/>
            </p:cNvSpPr>
            <p:nvPr/>
          </p:nvSpPr>
          <p:spPr bwMode="auto">
            <a:xfrm flipH="1">
              <a:off x="2335236" y="4854366"/>
              <a:ext cx="3609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34" name="Line 193"/>
            <p:cNvSpPr>
              <a:spLocks noChangeShapeType="1"/>
            </p:cNvSpPr>
            <p:nvPr/>
          </p:nvSpPr>
          <p:spPr bwMode="auto">
            <a:xfrm flipH="1">
              <a:off x="3869035"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18" name="Freeform 218"/>
          <p:cNvSpPr>
            <a:spLocks/>
          </p:cNvSpPr>
          <p:nvPr/>
        </p:nvSpPr>
        <p:spPr bwMode="auto">
          <a:xfrm>
            <a:off x="3946370" y="4806907"/>
            <a:ext cx="100536" cy="84372"/>
          </a:xfrm>
          <a:custGeom>
            <a:avLst/>
            <a:gdLst>
              <a:gd name="T0" fmla="*/ 39 w 39"/>
              <a:gd name="T1" fmla="*/ 16 h 32"/>
              <a:gd name="T2" fmla="*/ 39 w 39"/>
              <a:gd name="T3" fmla="*/ 16 h 32"/>
              <a:gd name="T4" fmla="*/ 37 w 39"/>
              <a:gd name="T5" fmla="*/ 24 h 32"/>
              <a:gd name="T6" fmla="*/ 32 w 39"/>
              <a:gd name="T7" fmla="*/ 28 h 32"/>
              <a:gd name="T8" fmla="*/ 27 w 39"/>
              <a:gd name="T9" fmla="*/ 32 h 32"/>
              <a:gd name="T10" fmla="*/ 19 w 39"/>
              <a:gd name="T11" fmla="*/ 32 h 32"/>
              <a:gd name="T12" fmla="*/ 19 w 39"/>
              <a:gd name="T13" fmla="*/ 32 h 32"/>
              <a:gd name="T14" fmla="*/ 12 w 39"/>
              <a:gd name="T15" fmla="*/ 32 h 32"/>
              <a:gd name="T16" fmla="*/ 5 w 39"/>
              <a:gd name="T17" fmla="*/ 28 h 32"/>
              <a:gd name="T18" fmla="*/ 0 w 39"/>
              <a:gd name="T19" fmla="*/ 24 h 32"/>
              <a:gd name="T20" fmla="*/ 0 w 39"/>
              <a:gd name="T21" fmla="*/ 16 h 32"/>
              <a:gd name="T22" fmla="*/ 0 w 39"/>
              <a:gd name="T23" fmla="*/ 16 h 32"/>
              <a:gd name="T24" fmla="*/ 0 w 39"/>
              <a:gd name="T25" fmla="*/ 10 h 32"/>
              <a:gd name="T26" fmla="*/ 5 w 39"/>
              <a:gd name="T27" fmla="*/ 6 h 32"/>
              <a:gd name="T28" fmla="*/ 12 w 39"/>
              <a:gd name="T29" fmla="*/ 2 h 32"/>
              <a:gd name="T30" fmla="*/ 19 w 39"/>
              <a:gd name="T31" fmla="*/ 0 h 32"/>
              <a:gd name="T32" fmla="*/ 19 w 39"/>
              <a:gd name="T33" fmla="*/ 0 h 32"/>
              <a:gd name="T34" fmla="*/ 27 w 39"/>
              <a:gd name="T35" fmla="*/ 2 h 32"/>
              <a:gd name="T36" fmla="*/ 32 w 39"/>
              <a:gd name="T37" fmla="*/ 6 h 32"/>
              <a:gd name="T38" fmla="*/ 37 w 39"/>
              <a:gd name="T39" fmla="*/ 10 h 32"/>
              <a:gd name="T40" fmla="*/ 39 w 39"/>
              <a:gd name="T41" fmla="*/ 16 h 32"/>
              <a:gd name="T42" fmla="*/ 39 w 39"/>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2">
                <a:moveTo>
                  <a:pt x="39" y="16"/>
                </a:moveTo>
                <a:lnTo>
                  <a:pt x="39" y="16"/>
                </a:lnTo>
                <a:lnTo>
                  <a:pt x="37" y="24"/>
                </a:lnTo>
                <a:lnTo>
                  <a:pt x="32" y="28"/>
                </a:lnTo>
                <a:lnTo>
                  <a:pt x="27" y="32"/>
                </a:lnTo>
                <a:lnTo>
                  <a:pt x="19" y="32"/>
                </a:lnTo>
                <a:lnTo>
                  <a:pt x="19" y="32"/>
                </a:lnTo>
                <a:lnTo>
                  <a:pt x="12" y="32"/>
                </a:lnTo>
                <a:lnTo>
                  <a:pt x="5" y="28"/>
                </a:lnTo>
                <a:lnTo>
                  <a:pt x="0" y="24"/>
                </a:lnTo>
                <a:lnTo>
                  <a:pt x="0" y="16"/>
                </a:lnTo>
                <a:lnTo>
                  <a:pt x="0" y="16"/>
                </a:lnTo>
                <a:lnTo>
                  <a:pt x="0" y="10"/>
                </a:lnTo>
                <a:lnTo>
                  <a:pt x="5" y="6"/>
                </a:lnTo>
                <a:lnTo>
                  <a:pt x="12" y="2"/>
                </a:lnTo>
                <a:lnTo>
                  <a:pt x="19" y="0"/>
                </a:lnTo>
                <a:lnTo>
                  <a:pt x="19" y="0"/>
                </a:lnTo>
                <a:lnTo>
                  <a:pt x="27" y="2"/>
                </a:lnTo>
                <a:lnTo>
                  <a:pt x="32" y="6"/>
                </a:lnTo>
                <a:lnTo>
                  <a:pt x="37" y="10"/>
                </a:lnTo>
                <a:lnTo>
                  <a:pt x="39" y="16"/>
                </a:lnTo>
                <a:lnTo>
                  <a:pt x="39"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418" name="Rectangle 177"/>
          <p:cNvSpPr>
            <a:spLocks noChangeArrowheads="1"/>
          </p:cNvSpPr>
          <p:nvPr/>
        </p:nvSpPr>
        <p:spPr bwMode="auto">
          <a:xfrm>
            <a:off x="1773124" y="4095023"/>
            <a:ext cx="18755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57 Cn" charset="0"/>
                <a:cs typeface="Arial" pitchFamily="34" charset="0"/>
              </a:rPr>
              <a:t>P1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25" name="Line 184"/>
          <p:cNvSpPr>
            <a:spLocks noChangeShapeType="1"/>
          </p:cNvSpPr>
          <p:nvPr/>
        </p:nvSpPr>
        <p:spPr bwMode="auto">
          <a:xfrm flipH="1">
            <a:off x="3869035" y="4253220"/>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26" name="Line 185"/>
          <p:cNvSpPr>
            <a:spLocks noChangeShapeType="1"/>
          </p:cNvSpPr>
          <p:nvPr/>
        </p:nvSpPr>
        <p:spPr bwMode="auto">
          <a:xfrm flipH="1">
            <a:off x="3665387" y="4253220"/>
            <a:ext cx="12889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27" name="Line 186"/>
          <p:cNvSpPr>
            <a:spLocks noChangeShapeType="1"/>
          </p:cNvSpPr>
          <p:nvPr/>
        </p:nvSpPr>
        <p:spPr bwMode="auto">
          <a:xfrm flipH="1">
            <a:off x="3464318" y="4253220"/>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28" name="Line 187"/>
          <p:cNvSpPr>
            <a:spLocks noChangeShapeType="1"/>
          </p:cNvSpPr>
          <p:nvPr/>
        </p:nvSpPr>
        <p:spPr bwMode="auto">
          <a:xfrm flipH="1">
            <a:off x="3260671" y="4253220"/>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29" name="Line 188"/>
          <p:cNvSpPr>
            <a:spLocks noChangeShapeType="1"/>
          </p:cNvSpPr>
          <p:nvPr/>
        </p:nvSpPr>
        <p:spPr bwMode="auto">
          <a:xfrm flipH="1">
            <a:off x="3057023" y="4253220"/>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30" name="Line 189"/>
          <p:cNvSpPr>
            <a:spLocks noChangeShapeType="1"/>
          </p:cNvSpPr>
          <p:nvPr/>
        </p:nvSpPr>
        <p:spPr bwMode="auto">
          <a:xfrm flipH="1">
            <a:off x="2853376" y="4253220"/>
            <a:ext cx="12889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31" name="Line 190"/>
          <p:cNvSpPr>
            <a:spLocks noChangeShapeType="1"/>
          </p:cNvSpPr>
          <p:nvPr/>
        </p:nvSpPr>
        <p:spPr bwMode="auto">
          <a:xfrm flipH="1">
            <a:off x="2652307" y="4253220"/>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32" name="Line 191"/>
          <p:cNvSpPr>
            <a:spLocks noChangeShapeType="1"/>
          </p:cNvSpPr>
          <p:nvPr/>
        </p:nvSpPr>
        <p:spPr bwMode="auto">
          <a:xfrm flipH="1">
            <a:off x="2448659" y="4253220"/>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33" name="Line 192"/>
          <p:cNvSpPr>
            <a:spLocks noChangeShapeType="1"/>
          </p:cNvSpPr>
          <p:nvPr/>
        </p:nvSpPr>
        <p:spPr bwMode="auto">
          <a:xfrm flipH="1">
            <a:off x="2335236" y="4253220"/>
            <a:ext cx="3609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25" name="Group 24"/>
          <p:cNvGrpSpPr/>
          <p:nvPr/>
        </p:nvGrpSpPr>
        <p:grpSpPr>
          <a:xfrm>
            <a:off x="3995347" y="4253220"/>
            <a:ext cx="1" cy="1624150"/>
            <a:chOff x="3995347" y="4253220"/>
            <a:chExt cx="1" cy="1624150"/>
          </a:xfrm>
        </p:grpSpPr>
        <p:sp>
          <p:nvSpPr>
            <p:cNvPr id="8" name="Line 208"/>
            <p:cNvSpPr>
              <a:spLocks noChangeShapeType="1"/>
            </p:cNvSpPr>
            <p:nvPr/>
          </p:nvSpPr>
          <p:spPr bwMode="auto">
            <a:xfrm>
              <a:off x="3995347" y="5096934"/>
              <a:ext cx="0" cy="10546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 name="Line 209"/>
            <p:cNvSpPr>
              <a:spLocks noChangeShapeType="1"/>
            </p:cNvSpPr>
            <p:nvPr/>
          </p:nvSpPr>
          <p:spPr bwMode="auto">
            <a:xfrm>
              <a:off x="3995347" y="5265678"/>
              <a:ext cx="0" cy="10546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 name="Line 210"/>
            <p:cNvSpPr>
              <a:spLocks noChangeShapeType="1"/>
            </p:cNvSpPr>
            <p:nvPr/>
          </p:nvSpPr>
          <p:spPr bwMode="auto">
            <a:xfrm>
              <a:off x="3995347" y="5434420"/>
              <a:ext cx="0" cy="10546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 name="Line 211"/>
            <p:cNvSpPr>
              <a:spLocks noChangeShapeType="1"/>
            </p:cNvSpPr>
            <p:nvPr/>
          </p:nvSpPr>
          <p:spPr bwMode="auto">
            <a:xfrm>
              <a:off x="3995347" y="5603162"/>
              <a:ext cx="0" cy="10546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 name="Line 212"/>
            <p:cNvSpPr>
              <a:spLocks noChangeShapeType="1"/>
            </p:cNvSpPr>
            <p:nvPr/>
          </p:nvSpPr>
          <p:spPr bwMode="auto">
            <a:xfrm>
              <a:off x="3995347" y="5771906"/>
              <a:ext cx="0" cy="10546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43" name="Line 202"/>
            <p:cNvSpPr>
              <a:spLocks noChangeShapeType="1"/>
            </p:cNvSpPr>
            <p:nvPr/>
          </p:nvSpPr>
          <p:spPr bwMode="auto">
            <a:xfrm>
              <a:off x="3995348" y="4253220"/>
              <a:ext cx="0" cy="10546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44" name="Line 203"/>
            <p:cNvSpPr>
              <a:spLocks noChangeShapeType="1"/>
            </p:cNvSpPr>
            <p:nvPr/>
          </p:nvSpPr>
          <p:spPr bwMode="auto">
            <a:xfrm>
              <a:off x="3995348" y="4421963"/>
              <a:ext cx="0" cy="10546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45" name="Line 204"/>
            <p:cNvSpPr>
              <a:spLocks noChangeShapeType="1"/>
            </p:cNvSpPr>
            <p:nvPr/>
          </p:nvSpPr>
          <p:spPr bwMode="auto">
            <a:xfrm>
              <a:off x="3995348" y="4590706"/>
              <a:ext cx="0" cy="10546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 name="Line 206"/>
            <p:cNvSpPr>
              <a:spLocks noChangeShapeType="1"/>
            </p:cNvSpPr>
            <p:nvPr/>
          </p:nvSpPr>
          <p:spPr bwMode="auto">
            <a:xfrm>
              <a:off x="3995348" y="4759448"/>
              <a:ext cx="0" cy="10546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 name="Line 207"/>
            <p:cNvSpPr>
              <a:spLocks noChangeShapeType="1"/>
            </p:cNvSpPr>
            <p:nvPr/>
          </p:nvSpPr>
          <p:spPr bwMode="auto">
            <a:xfrm>
              <a:off x="3995348" y="4928192"/>
              <a:ext cx="0" cy="10546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20" name="Freeform 220"/>
          <p:cNvSpPr>
            <a:spLocks/>
          </p:cNvSpPr>
          <p:nvPr/>
        </p:nvSpPr>
        <p:spPr bwMode="auto">
          <a:xfrm>
            <a:off x="3946370" y="4211034"/>
            <a:ext cx="100536" cy="84372"/>
          </a:xfrm>
          <a:custGeom>
            <a:avLst/>
            <a:gdLst>
              <a:gd name="T0" fmla="*/ 39 w 39"/>
              <a:gd name="T1" fmla="*/ 16 h 32"/>
              <a:gd name="T2" fmla="*/ 39 w 39"/>
              <a:gd name="T3" fmla="*/ 16 h 32"/>
              <a:gd name="T4" fmla="*/ 37 w 39"/>
              <a:gd name="T5" fmla="*/ 24 h 32"/>
              <a:gd name="T6" fmla="*/ 32 w 39"/>
              <a:gd name="T7" fmla="*/ 28 h 32"/>
              <a:gd name="T8" fmla="*/ 27 w 39"/>
              <a:gd name="T9" fmla="*/ 32 h 32"/>
              <a:gd name="T10" fmla="*/ 19 w 39"/>
              <a:gd name="T11" fmla="*/ 32 h 32"/>
              <a:gd name="T12" fmla="*/ 19 w 39"/>
              <a:gd name="T13" fmla="*/ 32 h 32"/>
              <a:gd name="T14" fmla="*/ 12 w 39"/>
              <a:gd name="T15" fmla="*/ 32 h 32"/>
              <a:gd name="T16" fmla="*/ 5 w 39"/>
              <a:gd name="T17" fmla="*/ 28 h 32"/>
              <a:gd name="T18" fmla="*/ 0 w 39"/>
              <a:gd name="T19" fmla="*/ 24 h 32"/>
              <a:gd name="T20" fmla="*/ 0 w 39"/>
              <a:gd name="T21" fmla="*/ 16 h 32"/>
              <a:gd name="T22" fmla="*/ 0 w 39"/>
              <a:gd name="T23" fmla="*/ 16 h 32"/>
              <a:gd name="T24" fmla="*/ 0 w 39"/>
              <a:gd name="T25" fmla="*/ 10 h 32"/>
              <a:gd name="T26" fmla="*/ 5 w 39"/>
              <a:gd name="T27" fmla="*/ 6 h 32"/>
              <a:gd name="T28" fmla="*/ 12 w 39"/>
              <a:gd name="T29" fmla="*/ 2 h 32"/>
              <a:gd name="T30" fmla="*/ 19 w 39"/>
              <a:gd name="T31" fmla="*/ 0 h 32"/>
              <a:gd name="T32" fmla="*/ 19 w 39"/>
              <a:gd name="T33" fmla="*/ 0 h 32"/>
              <a:gd name="T34" fmla="*/ 27 w 39"/>
              <a:gd name="T35" fmla="*/ 2 h 32"/>
              <a:gd name="T36" fmla="*/ 32 w 39"/>
              <a:gd name="T37" fmla="*/ 6 h 32"/>
              <a:gd name="T38" fmla="*/ 37 w 39"/>
              <a:gd name="T39" fmla="*/ 10 h 32"/>
              <a:gd name="T40" fmla="*/ 39 w 39"/>
              <a:gd name="T41" fmla="*/ 16 h 32"/>
              <a:gd name="T42" fmla="*/ 39 w 39"/>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2">
                <a:moveTo>
                  <a:pt x="39" y="16"/>
                </a:moveTo>
                <a:lnTo>
                  <a:pt x="39" y="16"/>
                </a:lnTo>
                <a:lnTo>
                  <a:pt x="37" y="24"/>
                </a:lnTo>
                <a:lnTo>
                  <a:pt x="32" y="28"/>
                </a:lnTo>
                <a:lnTo>
                  <a:pt x="27" y="32"/>
                </a:lnTo>
                <a:lnTo>
                  <a:pt x="19" y="32"/>
                </a:lnTo>
                <a:lnTo>
                  <a:pt x="19" y="32"/>
                </a:lnTo>
                <a:lnTo>
                  <a:pt x="12" y="32"/>
                </a:lnTo>
                <a:lnTo>
                  <a:pt x="5" y="28"/>
                </a:lnTo>
                <a:lnTo>
                  <a:pt x="0" y="24"/>
                </a:lnTo>
                <a:lnTo>
                  <a:pt x="0" y="16"/>
                </a:lnTo>
                <a:lnTo>
                  <a:pt x="0" y="16"/>
                </a:lnTo>
                <a:lnTo>
                  <a:pt x="0" y="10"/>
                </a:lnTo>
                <a:lnTo>
                  <a:pt x="5" y="6"/>
                </a:lnTo>
                <a:lnTo>
                  <a:pt x="12" y="2"/>
                </a:lnTo>
                <a:lnTo>
                  <a:pt x="19" y="0"/>
                </a:lnTo>
                <a:lnTo>
                  <a:pt x="19" y="0"/>
                </a:lnTo>
                <a:lnTo>
                  <a:pt x="27" y="2"/>
                </a:lnTo>
                <a:lnTo>
                  <a:pt x="32" y="6"/>
                </a:lnTo>
                <a:lnTo>
                  <a:pt x="37" y="10"/>
                </a:lnTo>
                <a:lnTo>
                  <a:pt x="39" y="16"/>
                </a:lnTo>
                <a:lnTo>
                  <a:pt x="39"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75" name="Rectangle 177"/>
          <p:cNvSpPr>
            <a:spLocks noChangeArrowheads="1"/>
          </p:cNvSpPr>
          <p:nvPr/>
        </p:nvSpPr>
        <p:spPr bwMode="auto">
          <a:xfrm>
            <a:off x="1752600" y="4996934"/>
            <a:ext cx="18755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57 Cn" charset="0"/>
                <a:cs typeface="Arial" pitchFamily="34" charset="0"/>
              </a:rPr>
              <a:t>P4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6" name="Rectangle 177"/>
          <p:cNvSpPr>
            <a:spLocks noChangeArrowheads="1"/>
          </p:cNvSpPr>
          <p:nvPr/>
        </p:nvSpPr>
        <p:spPr bwMode="auto">
          <a:xfrm>
            <a:off x="1752600" y="4572000"/>
            <a:ext cx="18755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57 Cn" charset="0"/>
                <a:cs typeface="Arial" pitchFamily="34" charset="0"/>
              </a:rPr>
              <a:t>P2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78" name="Group 77"/>
          <p:cNvGrpSpPr/>
          <p:nvPr/>
        </p:nvGrpSpPr>
        <p:grpSpPr>
          <a:xfrm>
            <a:off x="2335234" y="5070231"/>
            <a:ext cx="1660113" cy="0"/>
            <a:chOff x="2335236" y="4854366"/>
            <a:chExt cx="1660113" cy="0"/>
          </a:xfrm>
        </p:grpSpPr>
        <p:sp>
          <p:nvSpPr>
            <p:cNvPr id="79" name="Line 194"/>
            <p:cNvSpPr>
              <a:spLocks noChangeShapeType="1"/>
            </p:cNvSpPr>
            <p:nvPr/>
          </p:nvSpPr>
          <p:spPr bwMode="auto">
            <a:xfrm flipH="1">
              <a:off x="3665387" y="4854366"/>
              <a:ext cx="12889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0" name="Line 195"/>
            <p:cNvSpPr>
              <a:spLocks noChangeShapeType="1"/>
            </p:cNvSpPr>
            <p:nvPr/>
          </p:nvSpPr>
          <p:spPr bwMode="auto">
            <a:xfrm flipH="1">
              <a:off x="3464318"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1" name="Line 196"/>
            <p:cNvSpPr>
              <a:spLocks noChangeShapeType="1"/>
            </p:cNvSpPr>
            <p:nvPr/>
          </p:nvSpPr>
          <p:spPr bwMode="auto">
            <a:xfrm flipH="1">
              <a:off x="3260671"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2" name="Line 197"/>
            <p:cNvSpPr>
              <a:spLocks noChangeShapeType="1"/>
            </p:cNvSpPr>
            <p:nvPr/>
          </p:nvSpPr>
          <p:spPr bwMode="auto">
            <a:xfrm flipH="1">
              <a:off x="3057023"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3" name="Line 198"/>
            <p:cNvSpPr>
              <a:spLocks noChangeShapeType="1"/>
            </p:cNvSpPr>
            <p:nvPr/>
          </p:nvSpPr>
          <p:spPr bwMode="auto">
            <a:xfrm flipH="1">
              <a:off x="2853376" y="4854366"/>
              <a:ext cx="12889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4" name="Line 199"/>
            <p:cNvSpPr>
              <a:spLocks noChangeShapeType="1"/>
            </p:cNvSpPr>
            <p:nvPr/>
          </p:nvSpPr>
          <p:spPr bwMode="auto">
            <a:xfrm flipH="1">
              <a:off x="2652307"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5" name="Line 200"/>
            <p:cNvSpPr>
              <a:spLocks noChangeShapeType="1"/>
            </p:cNvSpPr>
            <p:nvPr/>
          </p:nvSpPr>
          <p:spPr bwMode="auto">
            <a:xfrm flipH="1">
              <a:off x="2448659"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6" name="Line 201"/>
            <p:cNvSpPr>
              <a:spLocks noChangeShapeType="1"/>
            </p:cNvSpPr>
            <p:nvPr/>
          </p:nvSpPr>
          <p:spPr bwMode="auto">
            <a:xfrm flipH="1">
              <a:off x="2335236" y="4854366"/>
              <a:ext cx="3609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7" name="Line 193"/>
            <p:cNvSpPr>
              <a:spLocks noChangeShapeType="1"/>
            </p:cNvSpPr>
            <p:nvPr/>
          </p:nvSpPr>
          <p:spPr bwMode="auto">
            <a:xfrm flipH="1">
              <a:off x="3869035"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98" name="Group 97"/>
          <p:cNvGrpSpPr/>
          <p:nvPr/>
        </p:nvGrpSpPr>
        <p:grpSpPr>
          <a:xfrm>
            <a:off x="2335236" y="4670220"/>
            <a:ext cx="2449496" cy="47970"/>
            <a:chOff x="2335236" y="4854366"/>
            <a:chExt cx="1660113" cy="0"/>
          </a:xfrm>
        </p:grpSpPr>
        <p:sp>
          <p:nvSpPr>
            <p:cNvPr id="99" name="Line 194"/>
            <p:cNvSpPr>
              <a:spLocks noChangeShapeType="1"/>
            </p:cNvSpPr>
            <p:nvPr/>
          </p:nvSpPr>
          <p:spPr bwMode="auto">
            <a:xfrm flipH="1">
              <a:off x="3665387" y="4854366"/>
              <a:ext cx="12889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0" name="Line 195"/>
            <p:cNvSpPr>
              <a:spLocks noChangeShapeType="1"/>
            </p:cNvSpPr>
            <p:nvPr/>
          </p:nvSpPr>
          <p:spPr bwMode="auto">
            <a:xfrm flipH="1">
              <a:off x="3464318"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1" name="Line 196"/>
            <p:cNvSpPr>
              <a:spLocks noChangeShapeType="1"/>
            </p:cNvSpPr>
            <p:nvPr/>
          </p:nvSpPr>
          <p:spPr bwMode="auto">
            <a:xfrm flipH="1">
              <a:off x="3260671"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2" name="Line 197"/>
            <p:cNvSpPr>
              <a:spLocks noChangeShapeType="1"/>
            </p:cNvSpPr>
            <p:nvPr/>
          </p:nvSpPr>
          <p:spPr bwMode="auto">
            <a:xfrm flipH="1">
              <a:off x="3057023"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3" name="Line 198"/>
            <p:cNvSpPr>
              <a:spLocks noChangeShapeType="1"/>
            </p:cNvSpPr>
            <p:nvPr/>
          </p:nvSpPr>
          <p:spPr bwMode="auto">
            <a:xfrm flipH="1">
              <a:off x="2853376" y="4854366"/>
              <a:ext cx="12889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4" name="Line 199"/>
            <p:cNvSpPr>
              <a:spLocks noChangeShapeType="1"/>
            </p:cNvSpPr>
            <p:nvPr/>
          </p:nvSpPr>
          <p:spPr bwMode="auto">
            <a:xfrm flipH="1">
              <a:off x="2652307"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5" name="Line 200"/>
            <p:cNvSpPr>
              <a:spLocks noChangeShapeType="1"/>
            </p:cNvSpPr>
            <p:nvPr/>
          </p:nvSpPr>
          <p:spPr bwMode="auto">
            <a:xfrm flipH="1">
              <a:off x="2448659"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6" name="Line 201"/>
            <p:cNvSpPr>
              <a:spLocks noChangeShapeType="1"/>
            </p:cNvSpPr>
            <p:nvPr/>
          </p:nvSpPr>
          <p:spPr bwMode="auto">
            <a:xfrm flipH="1">
              <a:off x="2335236" y="4854366"/>
              <a:ext cx="3609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7" name="Line 193"/>
            <p:cNvSpPr>
              <a:spLocks noChangeShapeType="1"/>
            </p:cNvSpPr>
            <p:nvPr/>
          </p:nvSpPr>
          <p:spPr bwMode="auto">
            <a:xfrm flipH="1">
              <a:off x="3869035"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108" name="Freeform 220"/>
          <p:cNvSpPr>
            <a:spLocks/>
          </p:cNvSpPr>
          <p:nvPr/>
        </p:nvSpPr>
        <p:spPr bwMode="auto">
          <a:xfrm>
            <a:off x="4795188" y="4611798"/>
            <a:ext cx="100536" cy="84372"/>
          </a:xfrm>
          <a:custGeom>
            <a:avLst/>
            <a:gdLst>
              <a:gd name="T0" fmla="*/ 39 w 39"/>
              <a:gd name="T1" fmla="*/ 16 h 32"/>
              <a:gd name="T2" fmla="*/ 39 w 39"/>
              <a:gd name="T3" fmla="*/ 16 h 32"/>
              <a:gd name="T4" fmla="*/ 37 w 39"/>
              <a:gd name="T5" fmla="*/ 24 h 32"/>
              <a:gd name="T6" fmla="*/ 32 w 39"/>
              <a:gd name="T7" fmla="*/ 28 h 32"/>
              <a:gd name="T8" fmla="*/ 27 w 39"/>
              <a:gd name="T9" fmla="*/ 32 h 32"/>
              <a:gd name="T10" fmla="*/ 19 w 39"/>
              <a:gd name="T11" fmla="*/ 32 h 32"/>
              <a:gd name="T12" fmla="*/ 19 w 39"/>
              <a:gd name="T13" fmla="*/ 32 h 32"/>
              <a:gd name="T14" fmla="*/ 12 w 39"/>
              <a:gd name="T15" fmla="*/ 32 h 32"/>
              <a:gd name="T16" fmla="*/ 5 w 39"/>
              <a:gd name="T17" fmla="*/ 28 h 32"/>
              <a:gd name="T18" fmla="*/ 0 w 39"/>
              <a:gd name="T19" fmla="*/ 24 h 32"/>
              <a:gd name="T20" fmla="*/ 0 w 39"/>
              <a:gd name="T21" fmla="*/ 16 h 32"/>
              <a:gd name="T22" fmla="*/ 0 w 39"/>
              <a:gd name="T23" fmla="*/ 16 h 32"/>
              <a:gd name="T24" fmla="*/ 0 w 39"/>
              <a:gd name="T25" fmla="*/ 10 h 32"/>
              <a:gd name="T26" fmla="*/ 5 w 39"/>
              <a:gd name="T27" fmla="*/ 6 h 32"/>
              <a:gd name="T28" fmla="*/ 12 w 39"/>
              <a:gd name="T29" fmla="*/ 2 h 32"/>
              <a:gd name="T30" fmla="*/ 19 w 39"/>
              <a:gd name="T31" fmla="*/ 0 h 32"/>
              <a:gd name="T32" fmla="*/ 19 w 39"/>
              <a:gd name="T33" fmla="*/ 0 h 32"/>
              <a:gd name="T34" fmla="*/ 27 w 39"/>
              <a:gd name="T35" fmla="*/ 2 h 32"/>
              <a:gd name="T36" fmla="*/ 32 w 39"/>
              <a:gd name="T37" fmla="*/ 6 h 32"/>
              <a:gd name="T38" fmla="*/ 37 w 39"/>
              <a:gd name="T39" fmla="*/ 10 h 32"/>
              <a:gd name="T40" fmla="*/ 39 w 39"/>
              <a:gd name="T41" fmla="*/ 16 h 32"/>
              <a:gd name="T42" fmla="*/ 39 w 39"/>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2">
                <a:moveTo>
                  <a:pt x="39" y="16"/>
                </a:moveTo>
                <a:lnTo>
                  <a:pt x="39" y="16"/>
                </a:lnTo>
                <a:lnTo>
                  <a:pt x="37" y="24"/>
                </a:lnTo>
                <a:lnTo>
                  <a:pt x="32" y="28"/>
                </a:lnTo>
                <a:lnTo>
                  <a:pt x="27" y="32"/>
                </a:lnTo>
                <a:lnTo>
                  <a:pt x="19" y="32"/>
                </a:lnTo>
                <a:lnTo>
                  <a:pt x="19" y="32"/>
                </a:lnTo>
                <a:lnTo>
                  <a:pt x="12" y="32"/>
                </a:lnTo>
                <a:lnTo>
                  <a:pt x="5" y="28"/>
                </a:lnTo>
                <a:lnTo>
                  <a:pt x="0" y="24"/>
                </a:lnTo>
                <a:lnTo>
                  <a:pt x="0" y="16"/>
                </a:lnTo>
                <a:lnTo>
                  <a:pt x="0" y="16"/>
                </a:lnTo>
                <a:lnTo>
                  <a:pt x="0" y="10"/>
                </a:lnTo>
                <a:lnTo>
                  <a:pt x="5" y="6"/>
                </a:lnTo>
                <a:lnTo>
                  <a:pt x="12" y="2"/>
                </a:lnTo>
                <a:lnTo>
                  <a:pt x="19" y="0"/>
                </a:lnTo>
                <a:lnTo>
                  <a:pt x="19" y="0"/>
                </a:lnTo>
                <a:lnTo>
                  <a:pt x="27" y="2"/>
                </a:lnTo>
                <a:lnTo>
                  <a:pt x="32" y="6"/>
                </a:lnTo>
                <a:lnTo>
                  <a:pt x="37" y="10"/>
                </a:lnTo>
                <a:lnTo>
                  <a:pt x="39" y="16"/>
                </a:lnTo>
                <a:lnTo>
                  <a:pt x="39"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09" name="Rectangle 177"/>
          <p:cNvSpPr>
            <a:spLocks noChangeArrowheads="1"/>
          </p:cNvSpPr>
          <p:nvPr/>
        </p:nvSpPr>
        <p:spPr bwMode="auto">
          <a:xfrm>
            <a:off x="1752600" y="4768334"/>
            <a:ext cx="18755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57 Cn" charset="0"/>
                <a:cs typeface="Arial" pitchFamily="34" charset="0"/>
              </a:rPr>
              <a:t>P3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0" name="Rectangle 181"/>
          <p:cNvSpPr>
            <a:spLocks noChangeArrowheads="1"/>
          </p:cNvSpPr>
          <p:nvPr/>
        </p:nvSpPr>
        <p:spPr bwMode="auto">
          <a:xfrm>
            <a:off x="4824016" y="5987534"/>
            <a:ext cx="20518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57 Cn" charset="0"/>
                <a:cs typeface="Arial" pitchFamily="34" charset="0"/>
              </a:rPr>
              <a:t>Q2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134" name="Group 133"/>
          <p:cNvGrpSpPr/>
          <p:nvPr/>
        </p:nvGrpSpPr>
        <p:grpSpPr>
          <a:xfrm rot="16200000">
            <a:off x="4306174" y="5207077"/>
            <a:ext cx="1244835" cy="201217"/>
            <a:chOff x="2335236" y="4854366"/>
            <a:chExt cx="1660113" cy="0"/>
          </a:xfrm>
        </p:grpSpPr>
        <p:sp>
          <p:nvSpPr>
            <p:cNvPr id="135" name="Line 194"/>
            <p:cNvSpPr>
              <a:spLocks noChangeShapeType="1"/>
            </p:cNvSpPr>
            <p:nvPr/>
          </p:nvSpPr>
          <p:spPr bwMode="auto">
            <a:xfrm flipH="1">
              <a:off x="3665387" y="4854366"/>
              <a:ext cx="12889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6" name="Line 195"/>
            <p:cNvSpPr>
              <a:spLocks noChangeShapeType="1"/>
            </p:cNvSpPr>
            <p:nvPr/>
          </p:nvSpPr>
          <p:spPr bwMode="auto">
            <a:xfrm flipH="1">
              <a:off x="3464318"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7" name="Line 196"/>
            <p:cNvSpPr>
              <a:spLocks noChangeShapeType="1"/>
            </p:cNvSpPr>
            <p:nvPr/>
          </p:nvSpPr>
          <p:spPr bwMode="auto">
            <a:xfrm flipH="1">
              <a:off x="3260671"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8" name="Line 197"/>
            <p:cNvSpPr>
              <a:spLocks noChangeShapeType="1"/>
            </p:cNvSpPr>
            <p:nvPr/>
          </p:nvSpPr>
          <p:spPr bwMode="auto">
            <a:xfrm flipH="1">
              <a:off x="3057023"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9" name="Line 198"/>
            <p:cNvSpPr>
              <a:spLocks noChangeShapeType="1"/>
            </p:cNvSpPr>
            <p:nvPr/>
          </p:nvSpPr>
          <p:spPr bwMode="auto">
            <a:xfrm flipH="1">
              <a:off x="2853376" y="4854366"/>
              <a:ext cx="12889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0" name="Line 199"/>
            <p:cNvSpPr>
              <a:spLocks noChangeShapeType="1"/>
            </p:cNvSpPr>
            <p:nvPr/>
          </p:nvSpPr>
          <p:spPr bwMode="auto">
            <a:xfrm flipH="1">
              <a:off x="2652307"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1" name="Line 200"/>
            <p:cNvSpPr>
              <a:spLocks noChangeShapeType="1"/>
            </p:cNvSpPr>
            <p:nvPr/>
          </p:nvSpPr>
          <p:spPr bwMode="auto">
            <a:xfrm flipH="1">
              <a:off x="2448659"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2" name="Line 201"/>
            <p:cNvSpPr>
              <a:spLocks noChangeShapeType="1"/>
            </p:cNvSpPr>
            <p:nvPr/>
          </p:nvSpPr>
          <p:spPr bwMode="auto">
            <a:xfrm flipH="1">
              <a:off x="2335236" y="4854366"/>
              <a:ext cx="3609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3" name="Line 193"/>
            <p:cNvSpPr>
              <a:spLocks noChangeShapeType="1"/>
            </p:cNvSpPr>
            <p:nvPr/>
          </p:nvSpPr>
          <p:spPr bwMode="auto">
            <a:xfrm flipH="1">
              <a:off x="3869035" y="4854366"/>
              <a:ext cx="1263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89" name="Freeform 339"/>
          <p:cNvSpPr>
            <a:spLocks/>
          </p:cNvSpPr>
          <p:nvPr/>
        </p:nvSpPr>
        <p:spPr bwMode="auto">
          <a:xfrm>
            <a:off x="1625600" y="4087580"/>
            <a:ext cx="482600" cy="177800"/>
          </a:xfrm>
          <a:custGeom>
            <a:avLst/>
            <a:gdLst>
              <a:gd name="T0" fmla="*/ 0 w 304"/>
              <a:gd name="T1" fmla="*/ 56 h 112"/>
              <a:gd name="T2" fmla="*/ 0 w 304"/>
              <a:gd name="T3" fmla="*/ 56 h 112"/>
              <a:gd name="T4" fmla="*/ 0 w 304"/>
              <a:gd name="T5" fmla="*/ 50 h 112"/>
              <a:gd name="T6" fmla="*/ 3 w 304"/>
              <a:gd name="T7" fmla="*/ 44 h 112"/>
              <a:gd name="T8" fmla="*/ 12 w 304"/>
              <a:gd name="T9" fmla="*/ 34 h 112"/>
              <a:gd name="T10" fmla="*/ 26 w 304"/>
              <a:gd name="T11" fmla="*/ 24 h 112"/>
              <a:gd name="T12" fmla="*/ 44 w 304"/>
              <a:gd name="T13" fmla="*/ 16 h 112"/>
              <a:gd name="T14" fmla="*/ 67 w 304"/>
              <a:gd name="T15" fmla="*/ 8 h 112"/>
              <a:gd name="T16" fmla="*/ 92 w 304"/>
              <a:gd name="T17" fmla="*/ 4 h 112"/>
              <a:gd name="T18" fmla="*/ 120 w 304"/>
              <a:gd name="T19" fmla="*/ 0 h 112"/>
              <a:gd name="T20" fmla="*/ 152 w 304"/>
              <a:gd name="T21" fmla="*/ 0 h 112"/>
              <a:gd name="T22" fmla="*/ 152 w 304"/>
              <a:gd name="T23" fmla="*/ 0 h 112"/>
              <a:gd name="T24" fmla="*/ 182 w 304"/>
              <a:gd name="T25" fmla="*/ 0 h 112"/>
              <a:gd name="T26" fmla="*/ 209 w 304"/>
              <a:gd name="T27" fmla="*/ 4 h 112"/>
              <a:gd name="T28" fmla="*/ 237 w 304"/>
              <a:gd name="T29" fmla="*/ 8 h 112"/>
              <a:gd name="T30" fmla="*/ 258 w 304"/>
              <a:gd name="T31" fmla="*/ 16 h 112"/>
              <a:gd name="T32" fmla="*/ 278 w 304"/>
              <a:gd name="T33" fmla="*/ 24 h 112"/>
              <a:gd name="T34" fmla="*/ 292 w 304"/>
              <a:gd name="T35" fmla="*/ 34 h 112"/>
              <a:gd name="T36" fmla="*/ 299 w 304"/>
              <a:gd name="T37" fmla="*/ 44 h 112"/>
              <a:gd name="T38" fmla="*/ 301 w 304"/>
              <a:gd name="T39" fmla="*/ 50 h 112"/>
              <a:gd name="T40" fmla="*/ 304 w 304"/>
              <a:gd name="T41" fmla="*/ 56 h 112"/>
              <a:gd name="T42" fmla="*/ 304 w 304"/>
              <a:gd name="T43" fmla="*/ 56 h 112"/>
              <a:gd name="T44" fmla="*/ 301 w 304"/>
              <a:gd name="T45" fmla="*/ 62 h 112"/>
              <a:gd name="T46" fmla="*/ 299 w 304"/>
              <a:gd name="T47" fmla="*/ 68 h 112"/>
              <a:gd name="T48" fmla="*/ 292 w 304"/>
              <a:gd name="T49" fmla="*/ 78 h 112"/>
              <a:gd name="T50" fmla="*/ 278 w 304"/>
              <a:gd name="T51" fmla="*/ 88 h 112"/>
              <a:gd name="T52" fmla="*/ 258 w 304"/>
              <a:gd name="T53" fmla="*/ 96 h 112"/>
              <a:gd name="T54" fmla="*/ 237 w 304"/>
              <a:gd name="T55" fmla="*/ 102 h 112"/>
              <a:gd name="T56" fmla="*/ 209 w 304"/>
              <a:gd name="T57" fmla="*/ 108 h 112"/>
              <a:gd name="T58" fmla="*/ 182 w 304"/>
              <a:gd name="T59" fmla="*/ 112 h 112"/>
              <a:gd name="T60" fmla="*/ 152 w 304"/>
              <a:gd name="T61" fmla="*/ 112 h 112"/>
              <a:gd name="T62" fmla="*/ 152 w 304"/>
              <a:gd name="T63" fmla="*/ 112 h 112"/>
              <a:gd name="T64" fmla="*/ 120 w 304"/>
              <a:gd name="T65" fmla="*/ 112 h 112"/>
              <a:gd name="T66" fmla="*/ 92 w 304"/>
              <a:gd name="T67" fmla="*/ 108 h 112"/>
              <a:gd name="T68" fmla="*/ 67 w 304"/>
              <a:gd name="T69" fmla="*/ 102 h 112"/>
              <a:gd name="T70" fmla="*/ 44 w 304"/>
              <a:gd name="T71" fmla="*/ 96 h 112"/>
              <a:gd name="T72" fmla="*/ 26 w 304"/>
              <a:gd name="T73" fmla="*/ 88 h 112"/>
              <a:gd name="T74" fmla="*/ 12 w 304"/>
              <a:gd name="T75" fmla="*/ 78 h 112"/>
              <a:gd name="T76" fmla="*/ 3 w 304"/>
              <a:gd name="T77" fmla="*/ 68 h 112"/>
              <a:gd name="T78" fmla="*/ 0 w 304"/>
              <a:gd name="T79" fmla="*/ 62 h 112"/>
              <a:gd name="T80" fmla="*/ 0 w 304"/>
              <a:gd name="T81" fmla="*/ 56 h 112"/>
              <a:gd name="T82" fmla="*/ 0 w 304"/>
              <a:gd name="T83" fmla="*/ 5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4" h="112">
                <a:moveTo>
                  <a:pt x="0" y="56"/>
                </a:moveTo>
                <a:lnTo>
                  <a:pt x="0" y="56"/>
                </a:lnTo>
                <a:lnTo>
                  <a:pt x="0" y="50"/>
                </a:lnTo>
                <a:lnTo>
                  <a:pt x="3" y="44"/>
                </a:lnTo>
                <a:lnTo>
                  <a:pt x="12" y="34"/>
                </a:lnTo>
                <a:lnTo>
                  <a:pt x="26" y="24"/>
                </a:lnTo>
                <a:lnTo>
                  <a:pt x="44" y="16"/>
                </a:lnTo>
                <a:lnTo>
                  <a:pt x="67" y="8"/>
                </a:lnTo>
                <a:lnTo>
                  <a:pt x="92" y="4"/>
                </a:lnTo>
                <a:lnTo>
                  <a:pt x="120" y="0"/>
                </a:lnTo>
                <a:lnTo>
                  <a:pt x="152" y="0"/>
                </a:lnTo>
                <a:lnTo>
                  <a:pt x="152" y="0"/>
                </a:lnTo>
                <a:lnTo>
                  <a:pt x="182" y="0"/>
                </a:lnTo>
                <a:lnTo>
                  <a:pt x="209" y="4"/>
                </a:lnTo>
                <a:lnTo>
                  <a:pt x="237" y="8"/>
                </a:lnTo>
                <a:lnTo>
                  <a:pt x="258" y="16"/>
                </a:lnTo>
                <a:lnTo>
                  <a:pt x="278" y="24"/>
                </a:lnTo>
                <a:lnTo>
                  <a:pt x="292" y="34"/>
                </a:lnTo>
                <a:lnTo>
                  <a:pt x="299" y="44"/>
                </a:lnTo>
                <a:lnTo>
                  <a:pt x="301" y="50"/>
                </a:lnTo>
                <a:lnTo>
                  <a:pt x="304" y="56"/>
                </a:lnTo>
                <a:lnTo>
                  <a:pt x="304" y="56"/>
                </a:lnTo>
                <a:lnTo>
                  <a:pt x="301" y="62"/>
                </a:lnTo>
                <a:lnTo>
                  <a:pt x="299" y="68"/>
                </a:lnTo>
                <a:lnTo>
                  <a:pt x="292" y="78"/>
                </a:lnTo>
                <a:lnTo>
                  <a:pt x="278" y="88"/>
                </a:lnTo>
                <a:lnTo>
                  <a:pt x="258" y="96"/>
                </a:lnTo>
                <a:lnTo>
                  <a:pt x="237" y="102"/>
                </a:lnTo>
                <a:lnTo>
                  <a:pt x="209" y="108"/>
                </a:lnTo>
                <a:lnTo>
                  <a:pt x="182" y="112"/>
                </a:lnTo>
                <a:lnTo>
                  <a:pt x="152" y="112"/>
                </a:lnTo>
                <a:lnTo>
                  <a:pt x="152" y="112"/>
                </a:lnTo>
                <a:lnTo>
                  <a:pt x="120" y="112"/>
                </a:lnTo>
                <a:lnTo>
                  <a:pt x="92" y="108"/>
                </a:lnTo>
                <a:lnTo>
                  <a:pt x="67" y="102"/>
                </a:lnTo>
                <a:lnTo>
                  <a:pt x="44" y="96"/>
                </a:lnTo>
                <a:lnTo>
                  <a:pt x="26" y="88"/>
                </a:lnTo>
                <a:lnTo>
                  <a:pt x="12" y="78"/>
                </a:lnTo>
                <a:lnTo>
                  <a:pt x="3" y="68"/>
                </a:lnTo>
                <a:lnTo>
                  <a:pt x="0" y="62"/>
                </a:lnTo>
                <a:lnTo>
                  <a:pt x="0" y="56"/>
                </a:lnTo>
                <a:lnTo>
                  <a:pt x="0" y="56"/>
                </a:lnTo>
                <a:close/>
              </a:path>
            </a:pathLst>
          </a:custGeom>
          <a:noFill/>
          <a:ln w="38100">
            <a:solidFill>
              <a:srgbClr val="D4712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0" name="Freeform 339"/>
          <p:cNvSpPr>
            <a:spLocks/>
          </p:cNvSpPr>
          <p:nvPr/>
        </p:nvSpPr>
        <p:spPr bwMode="auto">
          <a:xfrm>
            <a:off x="3755338" y="5945359"/>
            <a:ext cx="482600" cy="177800"/>
          </a:xfrm>
          <a:custGeom>
            <a:avLst/>
            <a:gdLst>
              <a:gd name="T0" fmla="*/ 0 w 304"/>
              <a:gd name="T1" fmla="*/ 56 h 112"/>
              <a:gd name="T2" fmla="*/ 0 w 304"/>
              <a:gd name="T3" fmla="*/ 56 h 112"/>
              <a:gd name="T4" fmla="*/ 0 w 304"/>
              <a:gd name="T5" fmla="*/ 50 h 112"/>
              <a:gd name="T6" fmla="*/ 3 w 304"/>
              <a:gd name="T7" fmla="*/ 44 h 112"/>
              <a:gd name="T8" fmla="*/ 12 w 304"/>
              <a:gd name="T9" fmla="*/ 34 h 112"/>
              <a:gd name="T10" fmla="*/ 26 w 304"/>
              <a:gd name="T11" fmla="*/ 24 h 112"/>
              <a:gd name="T12" fmla="*/ 44 w 304"/>
              <a:gd name="T13" fmla="*/ 16 h 112"/>
              <a:gd name="T14" fmla="*/ 67 w 304"/>
              <a:gd name="T15" fmla="*/ 8 h 112"/>
              <a:gd name="T16" fmla="*/ 92 w 304"/>
              <a:gd name="T17" fmla="*/ 4 h 112"/>
              <a:gd name="T18" fmla="*/ 120 w 304"/>
              <a:gd name="T19" fmla="*/ 0 h 112"/>
              <a:gd name="T20" fmla="*/ 152 w 304"/>
              <a:gd name="T21" fmla="*/ 0 h 112"/>
              <a:gd name="T22" fmla="*/ 152 w 304"/>
              <a:gd name="T23" fmla="*/ 0 h 112"/>
              <a:gd name="T24" fmla="*/ 182 w 304"/>
              <a:gd name="T25" fmla="*/ 0 h 112"/>
              <a:gd name="T26" fmla="*/ 209 w 304"/>
              <a:gd name="T27" fmla="*/ 4 h 112"/>
              <a:gd name="T28" fmla="*/ 237 w 304"/>
              <a:gd name="T29" fmla="*/ 8 h 112"/>
              <a:gd name="T30" fmla="*/ 258 w 304"/>
              <a:gd name="T31" fmla="*/ 16 h 112"/>
              <a:gd name="T32" fmla="*/ 278 w 304"/>
              <a:gd name="T33" fmla="*/ 24 h 112"/>
              <a:gd name="T34" fmla="*/ 292 w 304"/>
              <a:gd name="T35" fmla="*/ 34 h 112"/>
              <a:gd name="T36" fmla="*/ 299 w 304"/>
              <a:gd name="T37" fmla="*/ 44 h 112"/>
              <a:gd name="T38" fmla="*/ 301 w 304"/>
              <a:gd name="T39" fmla="*/ 50 h 112"/>
              <a:gd name="T40" fmla="*/ 304 w 304"/>
              <a:gd name="T41" fmla="*/ 56 h 112"/>
              <a:gd name="T42" fmla="*/ 304 w 304"/>
              <a:gd name="T43" fmla="*/ 56 h 112"/>
              <a:gd name="T44" fmla="*/ 301 w 304"/>
              <a:gd name="T45" fmla="*/ 62 h 112"/>
              <a:gd name="T46" fmla="*/ 299 w 304"/>
              <a:gd name="T47" fmla="*/ 68 h 112"/>
              <a:gd name="T48" fmla="*/ 292 w 304"/>
              <a:gd name="T49" fmla="*/ 78 h 112"/>
              <a:gd name="T50" fmla="*/ 278 w 304"/>
              <a:gd name="T51" fmla="*/ 88 h 112"/>
              <a:gd name="T52" fmla="*/ 258 w 304"/>
              <a:gd name="T53" fmla="*/ 96 h 112"/>
              <a:gd name="T54" fmla="*/ 237 w 304"/>
              <a:gd name="T55" fmla="*/ 102 h 112"/>
              <a:gd name="T56" fmla="*/ 209 w 304"/>
              <a:gd name="T57" fmla="*/ 108 h 112"/>
              <a:gd name="T58" fmla="*/ 182 w 304"/>
              <a:gd name="T59" fmla="*/ 112 h 112"/>
              <a:gd name="T60" fmla="*/ 152 w 304"/>
              <a:gd name="T61" fmla="*/ 112 h 112"/>
              <a:gd name="T62" fmla="*/ 152 w 304"/>
              <a:gd name="T63" fmla="*/ 112 h 112"/>
              <a:gd name="T64" fmla="*/ 120 w 304"/>
              <a:gd name="T65" fmla="*/ 112 h 112"/>
              <a:gd name="T66" fmla="*/ 92 w 304"/>
              <a:gd name="T67" fmla="*/ 108 h 112"/>
              <a:gd name="T68" fmla="*/ 67 w 304"/>
              <a:gd name="T69" fmla="*/ 102 h 112"/>
              <a:gd name="T70" fmla="*/ 44 w 304"/>
              <a:gd name="T71" fmla="*/ 96 h 112"/>
              <a:gd name="T72" fmla="*/ 26 w 304"/>
              <a:gd name="T73" fmla="*/ 88 h 112"/>
              <a:gd name="T74" fmla="*/ 12 w 304"/>
              <a:gd name="T75" fmla="*/ 78 h 112"/>
              <a:gd name="T76" fmla="*/ 3 w 304"/>
              <a:gd name="T77" fmla="*/ 68 h 112"/>
              <a:gd name="T78" fmla="*/ 0 w 304"/>
              <a:gd name="T79" fmla="*/ 62 h 112"/>
              <a:gd name="T80" fmla="*/ 0 w 304"/>
              <a:gd name="T81" fmla="*/ 56 h 112"/>
              <a:gd name="T82" fmla="*/ 0 w 304"/>
              <a:gd name="T83" fmla="*/ 5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4" h="112">
                <a:moveTo>
                  <a:pt x="0" y="56"/>
                </a:moveTo>
                <a:lnTo>
                  <a:pt x="0" y="56"/>
                </a:lnTo>
                <a:lnTo>
                  <a:pt x="0" y="50"/>
                </a:lnTo>
                <a:lnTo>
                  <a:pt x="3" y="44"/>
                </a:lnTo>
                <a:lnTo>
                  <a:pt x="12" y="34"/>
                </a:lnTo>
                <a:lnTo>
                  <a:pt x="26" y="24"/>
                </a:lnTo>
                <a:lnTo>
                  <a:pt x="44" y="16"/>
                </a:lnTo>
                <a:lnTo>
                  <a:pt x="67" y="8"/>
                </a:lnTo>
                <a:lnTo>
                  <a:pt x="92" y="4"/>
                </a:lnTo>
                <a:lnTo>
                  <a:pt x="120" y="0"/>
                </a:lnTo>
                <a:lnTo>
                  <a:pt x="152" y="0"/>
                </a:lnTo>
                <a:lnTo>
                  <a:pt x="152" y="0"/>
                </a:lnTo>
                <a:lnTo>
                  <a:pt x="182" y="0"/>
                </a:lnTo>
                <a:lnTo>
                  <a:pt x="209" y="4"/>
                </a:lnTo>
                <a:lnTo>
                  <a:pt x="237" y="8"/>
                </a:lnTo>
                <a:lnTo>
                  <a:pt x="258" y="16"/>
                </a:lnTo>
                <a:lnTo>
                  <a:pt x="278" y="24"/>
                </a:lnTo>
                <a:lnTo>
                  <a:pt x="292" y="34"/>
                </a:lnTo>
                <a:lnTo>
                  <a:pt x="299" y="44"/>
                </a:lnTo>
                <a:lnTo>
                  <a:pt x="301" y="50"/>
                </a:lnTo>
                <a:lnTo>
                  <a:pt x="304" y="56"/>
                </a:lnTo>
                <a:lnTo>
                  <a:pt x="304" y="56"/>
                </a:lnTo>
                <a:lnTo>
                  <a:pt x="301" y="62"/>
                </a:lnTo>
                <a:lnTo>
                  <a:pt x="299" y="68"/>
                </a:lnTo>
                <a:lnTo>
                  <a:pt x="292" y="78"/>
                </a:lnTo>
                <a:lnTo>
                  <a:pt x="278" y="88"/>
                </a:lnTo>
                <a:lnTo>
                  <a:pt x="258" y="96"/>
                </a:lnTo>
                <a:lnTo>
                  <a:pt x="237" y="102"/>
                </a:lnTo>
                <a:lnTo>
                  <a:pt x="209" y="108"/>
                </a:lnTo>
                <a:lnTo>
                  <a:pt x="182" y="112"/>
                </a:lnTo>
                <a:lnTo>
                  <a:pt x="152" y="112"/>
                </a:lnTo>
                <a:lnTo>
                  <a:pt x="152" y="112"/>
                </a:lnTo>
                <a:lnTo>
                  <a:pt x="120" y="112"/>
                </a:lnTo>
                <a:lnTo>
                  <a:pt x="92" y="108"/>
                </a:lnTo>
                <a:lnTo>
                  <a:pt x="67" y="102"/>
                </a:lnTo>
                <a:lnTo>
                  <a:pt x="44" y="96"/>
                </a:lnTo>
                <a:lnTo>
                  <a:pt x="26" y="88"/>
                </a:lnTo>
                <a:lnTo>
                  <a:pt x="12" y="78"/>
                </a:lnTo>
                <a:lnTo>
                  <a:pt x="3" y="68"/>
                </a:lnTo>
                <a:lnTo>
                  <a:pt x="0" y="62"/>
                </a:lnTo>
                <a:lnTo>
                  <a:pt x="0" y="56"/>
                </a:lnTo>
                <a:lnTo>
                  <a:pt x="0" y="56"/>
                </a:lnTo>
                <a:close/>
              </a:path>
            </a:pathLst>
          </a:custGeom>
          <a:noFill/>
          <a:ln w="38100">
            <a:solidFill>
              <a:srgbClr val="D4712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Tree>
    <p:extLst>
      <p:ext uri="{BB962C8B-B14F-4D97-AF65-F5344CB8AC3E}">
        <p14:creationId xmlns:p14="http://schemas.microsoft.com/office/powerpoint/2010/main" val="2308583937"/>
      </p:ext>
    </p:extLst>
  </p:cSld>
  <p:clrMapOvr>
    <a:masterClrMapping/>
  </p:clrMapOvr>
</p:sld>
</file>

<file path=ppt/theme/theme1.xml><?xml version="1.0" encoding="utf-8"?>
<a:theme xmlns:a="http://schemas.openxmlformats.org/drawingml/2006/main" name="Chapter 3 - Gilpin - With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1815</TotalTime>
  <Words>3796</Words>
  <Application>Microsoft Office PowerPoint</Application>
  <PresentationFormat>On-screen Show (4:3)</PresentationFormat>
  <Paragraphs>492</Paragraphs>
  <Slides>36</Slides>
  <Notes>28</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36</vt:i4>
      </vt:variant>
    </vt:vector>
  </HeadingPairs>
  <TitlesOfParts>
    <vt:vector size="44" baseType="lpstr">
      <vt:lpstr>Arial</vt:lpstr>
      <vt:lpstr>Calibri</vt:lpstr>
      <vt:lpstr>Calibri Light</vt:lpstr>
      <vt:lpstr>Mathematical Pi LT Std 4</vt:lpstr>
      <vt:lpstr>Univers LT Std 47 Cn Lt</vt:lpstr>
      <vt:lpstr>Univers LT Std 57 Cn</vt:lpstr>
      <vt:lpstr>Chapter 3 - Gilpin - With Template</vt:lpstr>
      <vt:lpstr>Worksheet</vt:lpstr>
      <vt:lpstr>Chapter 15</vt:lpstr>
      <vt:lpstr>What will you learn in this chapter?</vt:lpstr>
      <vt:lpstr>What sort of market?</vt:lpstr>
      <vt:lpstr>Oligopoly and monopolistic competition</vt:lpstr>
      <vt:lpstr>Oligopoly and monopolistic competition continued</vt:lpstr>
      <vt:lpstr>Monopolistic competition in the short run I</vt:lpstr>
      <vt:lpstr>Monopolistic competition in the short run II</vt:lpstr>
      <vt:lpstr>Active Learning: Monopolistic competition in the short run</vt:lpstr>
      <vt:lpstr>Active Learning Solution I</vt:lpstr>
      <vt:lpstr>Comparing characteristics of market models</vt:lpstr>
      <vt:lpstr>Monopolistic competition in the long run I</vt:lpstr>
      <vt:lpstr>Monopolistic competition in the long run II</vt:lpstr>
      <vt:lpstr>Monopolistic competition in the long run III</vt:lpstr>
      <vt:lpstr>The welfare costs of monopolistic competition</vt:lpstr>
      <vt:lpstr>Fight the (market) power!</vt:lpstr>
      <vt:lpstr>What really sells loans?</vt:lpstr>
      <vt:lpstr>Product differentiation, advertising, and branding</vt:lpstr>
      <vt:lpstr>Advertising as a signal</vt:lpstr>
      <vt:lpstr>Coke, Pepsi, and the not-so-secret formula</vt:lpstr>
      <vt:lpstr>Oligopoly</vt:lpstr>
      <vt:lpstr>Oligopolies in competition I</vt:lpstr>
      <vt:lpstr>Oligopolies in competition II</vt:lpstr>
      <vt:lpstr>Oligopolies in competition III</vt:lpstr>
      <vt:lpstr>Oligopolies in competition IV</vt:lpstr>
      <vt:lpstr>Oligopolies in competition V</vt:lpstr>
      <vt:lpstr>Oligopolies in competition VI</vt:lpstr>
      <vt:lpstr>Oligopolies in competition VII</vt:lpstr>
      <vt:lpstr>Compete or collude? I</vt:lpstr>
      <vt:lpstr>Compete or collude? II</vt:lpstr>
      <vt:lpstr>Compete or collude? III</vt:lpstr>
      <vt:lpstr>Compete or collude? IV</vt:lpstr>
      <vt:lpstr>Oligopoly and public policy</vt:lpstr>
      <vt:lpstr>Deadweight loss under varying amounts of competition</vt:lpstr>
      <vt:lpstr>Summary I</vt:lpstr>
      <vt:lpstr>Summary II</vt:lpstr>
      <vt:lpstr>Summary III</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Gilpin, Gregory</dc:creator>
  <cp:lastModifiedBy>Higgason, Jackie</cp:lastModifiedBy>
  <cp:revision>156</cp:revision>
  <dcterms:created xsi:type="dcterms:W3CDTF">2013-04-05T16:26:37Z</dcterms:created>
  <dcterms:modified xsi:type="dcterms:W3CDTF">2020-04-14T03:35:49Z</dcterms:modified>
</cp:coreProperties>
</file>