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8.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312" r:id="rId3"/>
    <p:sldId id="313" r:id="rId4"/>
    <p:sldId id="314" r:id="rId5"/>
    <p:sldId id="358" r:id="rId6"/>
    <p:sldId id="316" r:id="rId7"/>
    <p:sldId id="359" r:id="rId8"/>
    <p:sldId id="360" r:id="rId9"/>
    <p:sldId id="318" r:id="rId10"/>
    <p:sldId id="320" r:id="rId11"/>
    <p:sldId id="321" r:id="rId12"/>
    <p:sldId id="322" r:id="rId13"/>
    <p:sldId id="323" r:id="rId14"/>
    <p:sldId id="324" r:id="rId15"/>
    <p:sldId id="326" r:id="rId16"/>
    <p:sldId id="327" r:id="rId17"/>
    <p:sldId id="328" r:id="rId18"/>
    <p:sldId id="331" r:id="rId19"/>
    <p:sldId id="332" r:id="rId20"/>
    <p:sldId id="334" r:id="rId21"/>
    <p:sldId id="335" r:id="rId22"/>
    <p:sldId id="361" r:id="rId23"/>
    <p:sldId id="362" r:id="rId24"/>
    <p:sldId id="336" r:id="rId25"/>
    <p:sldId id="337" r:id="rId26"/>
    <p:sldId id="338" r:id="rId27"/>
    <p:sldId id="339" r:id="rId28"/>
    <p:sldId id="340" r:id="rId29"/>
    <p:sldId id="341" r:id="rId30"/>
    <p:sldId id="342" r:id="rId31"/>
    <p:sldId id="343" r:id="rId32"/>
    <p:sldId id="344" r:id="rId33"/>
    <p:sldId id="351" r:id="rId34"/>
    <p:sldId id="353" r:id="rId35"/>
    <p:sldId id="354" r:id="rId36"/>
    <p:sldId id="363" r:id="rId37"/>
    <p:sldId id="355" r:id="rId38"/>
    <p:sldId id="357"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ECB88C"/>
    <a:srgbClr val="E09560"/>
    <a:srgbClr val="BED9C7"/>
    <a:srgbClr val="558ED5"/>
    <a:srgbClr val="E46C0A"/>
    <a:srgbClr val="8EB4E3"/>
    <a:srgbClr val="DAF0FD"/>
    <a:srgbClr val="F1F9FE"/>
    <a:srgbClr val="E4E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08" autoAdjust="0"/>
    <p:restoredTop sz="71860" autoAdjust="0"/>
  </p:normalViewPr>
  <p:slideViewPr>
    <p:cSldViewPr>
      <p:cViewPr varScale="1">
        <p:scale>
          <a:sx n="52" d="100"/>
          <a:sy n="52" d="100"/>
        </p:scale>
        <p:origin x="1644"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5" d="100"/>
          <a:sy n="85" d="100"/>
        </p:scale>
        <p:origin x="-3150"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MR</c:v>
                </c:pt>
              </c:strCache>
            </c:strRef>
          </c:tx>
          <c:spPr>
            <a:ln w="38100"/>
          </c:spPr>
          <c:marker>
            <c:symbol val="none"/>
          </c:marker>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Sheet1!$B$2:$B$12</c:f>
              <c:numCache>
                <c:formatCode>General</c:formatCode>
                <c:ptCount val="11"/>
                <c:pt idx="0">
                  <c:v>10</c:v>
                </c:pt>
                <c:pt idx="1">
                  <c:v>8</c:v>
                </c:pt>
                <c:pt idx="2">
                  <c:v>6</c:v>
                </c:pt>
                <c:pt idx="3">
                  <c:v>4</c:v>
                </c:pt>
                <c:pt idx="4">
                  <c:v>2</c:v>
                </c:pt>
                <c:pt idx="5">
                  <c:v>0</c:v>
                </c:pt>
              </c:numCache>
            </c:numRef>
          </c:val>
          <c:smooth val="0"/>
          <c:extLst>
            <c:ext xmlns:c16="http://schemas.microsoft.com/office/drawing/2014/chart" uri="{C3380CC4-5D6E-409C-BE32-E72D297353CC}">
              <c16:uniqueId val="{00000000-F96E-4033-9E95-5BEB8778F29D}"/>
            </c:ext>
          </c:extLst>
        </c:ser>
        <c:ser>
          <c:idx val="1"/>
          <c:order val="1"/>
          <c:tx>
            <c:strRef>
              <c:f>Sheet1!$C$1</c:f>
              <c:strCache>
                <c:ptCount val="1"/>
                <c:pt idx="0">
                  <c:v>D</c:v>
                </c:pt>
              </c:strCache>
            </c:strRef>
          </c:tx>
          <c:spPr>
            <a:ln w="38100"/>
          </c:spPr>
          <c:marker>
            <c:symbol val="none"/>
          </c:marker>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Sheet1!$C$2:$C$12</c:f>
              <c:numCache>
                <c:formatCode>General</c:formatCode>
                <c:ptCount val="11"/>
                <c:pt idx="0">
                  <c:v>10</c:v>
                </c:pt>
                <c:pt idx="1">
                  <c:v>9</c:v>
                </c:pt>
                <c:pt idx="2">
                  <c:v>8</c:v>
                </c:pt>
                <c:pt idx="3">
                  <c:v>7</c:v>
                </c:pt>
                <c:pt idx="4">
                  <c:v>6</c:v>
                </c:pt>
                <c:pt idx="5">
                  <c:v>5</c:v>
                </c:pt>
                <c:pt idx="6">
                  <c:v>4</c:v>
                </c:pt>
                <c:pt idx="7">
                  <c:v>3</c:v>
                </c:pt>
                <c:pt idx="8">
                  <c:v>2</c:v>
                </c:pt>
                <c:pt idx="9">
                  <c:v>1</c:v>
                </c:pt>
                <c:pt idx="10">
                  <c:v>0</c:v>
                </c:pt>
              </c:numCache>
            </c:numRef>
          </c:val>
          <c:smooth val="0"/>
          <c:extLst>
            <c:ext xmlns:c16="http://schemas.microsoft.com/office/drawing/2014/chart" uri="{C3380CC4-5D6E-409C-BE32-E72D297353CC}">
              <c16:uniqueId val="{00000001-F96E-4033-9E95-5BEB8778F29D}"/>
            </c:ext>
          </c:extLst>
        </c:ser>
        <c:ser>
          <c:idx val="2"/>
          <c:order val="2"/>
          <c:tx>
            <c:strRef>
              <c:f>Sheet1!$D$1</c:f>
              <c:strCache>
                <c:ptCount val="1"/>
                <c:pt idx="0">
                  <c:v>MC</c:v>
                </c:pt>
              </c:strCache>
            </c:strRef>
          </c:tx>
          <c:spPr>
            <a:ln w="38100"/>
          </c:spPr>
          <c:marker>
            <c:symbol val="none"/>
          </c:marker>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Sheet1!$D$2:$D$12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val>
          <c:smooth val="0"/>
          <c:extLst>
            <c:ext xmlns:c16="http://schemas.microsoft.com/office/drawing/2014/chart" uri="{C3380CC4-5D6E-409C-BE32-E72D297353CC}">
              <c16:uniqueId val="{00000002-F96E-4033-9E95-5BEB8778F29D}"/>
            </c:ext>
          </c:extLst>
        </c:ser>
        <c:dLbls>
          <c:showLegendKey val="0"/>
          <c:showVal val="0"/>
          <c:showCatName val="0"/>
          <c:showSerName val="0"/>
          <c:showPercent val="0"/>
          <c:showBubbleSize val="0"/>
        </c:dLbls>
        <c:smooth val="0"/>
        <c:axId val="380224656"/>
        <c:axId val="380221912"/>
      </c:lineChart>
      <c:catAx>
        <c:axId val="380224656"/>
        <c:scaling>
          <c:orientation val="minMax"/>
        </c:scaling>
        <c:delete val="0"/>
        <c:axPos val="b"/>
        <c:numFmt formatCode="General" sourceLinked="1"/>
        <c:majorTickMark val="out"/>
        <c:minorTickMark val="none"/>
        <c:tickLblPos val="nextTo"/>
        <c:spPr>
          <a:ln>
            <a:solidFill>
              <a:schemeClr val="tx1"/>
            </a:solidFill>
          </a:ln>
        </c:spPr>
        <c:crossAx val="380221912"/>
        <c:crosses val="autoZero"/>
        <c:auto val="1"/>
        <c:lblAlgn val="ctr"/>
        <c:lblOffset val="100"/>
        <c:tickLblSkip val="1"/>
        <c:noMultiLvlLbl val="0"/>
      </c:catAx>
      <c:valAx>
        <c:axId val="380221912"/>
        <c:scaling>
          <c:orientation val="minMax"/>
        </c:scaling>
        <c:delete val="0"/>
        <c:axPos val="l"/>
        <c:numFmt formatCode="General" sourceLinked="1"/>
        <c:majorTickMark val="out"/>
        <c:minorTickMark val="none"/>
        <c:tickLblPos val="nextTo"/>
        <c:spPr>
          <a:ln>
            <a:solidFill>
              <a:schemeClr val="tx1"/>
            </a:solidFill>
          </a:ln>
        </c:spPr>
        <c:crossAx val="380224656"/>
        <c:crosses val="autoZero"/>
        <c:crossBetween val="midCat"/>
        <c:majorUnit val="1"/>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MR</c:v>
                </c:pt>
              </c:strCache>
            </c:strRef>
          </c:tx>
          <c:spPr>
            <a:ln w="38100"/>
          </c:spPr>
          <c:marker>
            <c:symbol val="none"/>
          </c:marker>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Sheet1!$B$2:$B$12</c:f>
              <c:numCache>
                <c:formatCode>General</c:formatCode>
                <c:ptCount val="11"/>
                <c:pt idx="0">
                  <c:v>10</c:v>
                </c:pt>
                <c:pt idx="1">
                  <c:v>8</c:v>
                </c:pt>
                <c:pt idx="2">
                  <c:v>6</c:v>
                </c:pt>
                <c:pt idx="3">
                  <c:v>4</c:v>
                </c:pt>
                <c:pt idx="4">
                  <c:v>2</c:v>
                </c:pt>
                <c:pt idx="5">
                  <c:v>0</c:v>
                </c:pt>
              </c:numCache>
            </c:numRef>
          </c:val>
          <c:smooth val="0"/>
          <c:extLst>
            <c:ext xmlns:c16="http://schemas.microsoft.com/office/drawing/2014/chart" uri="{C3380CC4-5D6E-409C-BE32-E72D297353CC}">
              <c16:uniqueId val="{00000000-5257-4B6F-9290-7EDCC38A2B3A}"/>
            </c:ext>
          </c:extLst>
        </c:ser>
        <c:ser>
          <c:idx val="1"/>
          <c:order val="1"/>
          <c:tx>
            <c:strRef>
              <c:f>Sheet1!$C$1</c:f>
              <c:strCache>
                <c:ptCount val="1"/>
                <c:pt idx="0">
                  <c:v>D</c:v>
                </c:pt>
              </c:strCache>
            </c:strRef>
          </c:tx>
          <c:spPr>
            <a:ln w="38100"/>
          </c:spPr>
          <c:marker>
            <c:symbol val="none"/>
          </c:marker>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Sheet1!$C$2:$C$12</c:f>
              <c:numCache>
                <c:formatCode>General</c:formatCode>
                <c:ptCount val="11"/>
                <c:pt idx="0">
                  <c:v>10</c:v>
                </c:pt>
                <c:pt idx="1">
                  <c:v>9</c:v>
                </c:pt>
                <c:pt idx="2">
                  <c:v>8</c:v>
                </c:pt>
                <c:pt idx="3">
                  <c:v>7</c:v>
                </c:pt>
                <c:pt idx="4">
                  <c:v>6</c:v>
                </c:pt>
                <c:pt idx="5">
                  <c:v>5</c:v>
                </c:pt>
                <c:pt idx="6">
                  <c:v>4</c:v>
                </c:pt>
                <c:pt idx="7">
                  <c:v>3</c:v>
                </c:pt>
                <c:pt idx="8">
                  <c:v>2</c:v>
                </c:pt>
                <c:pt idx="9">
                  <c:v>1</c:v>
                </c:pt>
                <c:pt idx="10">
                  <c:v>0</c:v>
                </c:pt>
              </c:numCache>
            </c:numRef>
          </c:val>
          <c:smooth val="0"/>
          <c:extLst>
            <c:ext xmlns:c16="http://schemas.microsoft.com/office/drawing/2014/chart" uri="{C3380CC4-5D6E-409C-BE32-E72D297353CC}">
              <c16:uniqueId val="{00000001-5257-4B6F-9290-7EDCC38A2B3A}"/>
            </c:ext>
          </c:extLst>
        </c:ser>
        <c:ser>
          <c:idx val="2"/>
          <c:order val="2"/>
          <c:tx>
            <c:strRef>
              <c:f>Sheet1!$D$1</c:f>
              <c:strCache>
                <c:ptCount val="1"/>
                <c:pt idx="0">
                  <c:v>MC</c:v>
                </c:pt>
              </c:strCache>
            </c:strRef>
          </c:tx>
          <c:spPr>
            <a:ln w="38100"/>
          </c:spPr>
          <c:marker>
            <c:symbol val="none"/>
          </c:marker>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Sheet1!$D$2:$D$12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val>
          <c:smooth val="0"/>
          <c:extLst>
            <c:ext xmlns:c16="http://schemas.microsoft.com/office/drawing/2014/chart" uri="{C3380CC4-5D6E-409C-BE32-E72D297353CC}">
              <c16:uniqueId val="{00000002-5257-4B6F-9290-7EDCC38A2B3A}"/>
            </c:ext>
          </c:extLst>
        </c:ser>
        <c:dLbls>
          <c:showLegendKey val="0"/>
          <c:showVal val="0"/>
          <c:showCatName val="0"/>
          <c:showSerName val="0"/>
          <c:showPercent val="0"/>
          <c:showBubbleSize val="0"/>
        </c:dLbls>
        <c:smooth val="0"/>
        <c:axId val="380223088"/>
        <c:axId val="380222696"/>
      </c:lineChart>
      <c:catAx>
        <c:axId val="380223088"/>
        <c:scaling>
          <c:orientation val="minMax"/>
        </c:scaling>
        <c:delete val="0"/>
        <c:axPos val="b"/>
        <c:numFmt formatCode="General" sourceLinked="1"/>
        <c:majorTickMark val="out"/>
        <c:minorTickMark val="none"/>
        <c:tickLblPos val="nextTo"/>
        <c:crossAx val="380222696"/>
        <c:crosses val="autoZero"/>
        <c:auto val="1"/>
        <c:lblAlgn val="ctr"/>
        <c:lblOffset val="100"/>
        <c:tickLblSkip val="1"/>
        <c:noMultiLvlLbl val="0"/>
      </c:catAx>
      <c:valAx>
        <c:axId val="380222696"/>
        <c:scaling>
          <c:orientation val="minMax"/>
        </c:scaling>
        <c:delete val="0"/>
        <c:axPos val="l"/>
        <c:numFmt formatCode="General" sourceLinked="1"/>
        <c:majorTickMark val="out"/>
        <c:minorTickMark val="none"/>
        <c:tickLblPos val="nextTo"/>
        <c:spPr>
          <a:ln>
            <a:solidFill>
              <a:schemeClr val="tx1"/>
            </a:solidFill>
          </a:ln>
        </c:spPr>
        <c:crossAx val="380223088"/>
        <c:crosses val="autoZero"/>
        <c:crossBetween val="midCat"/>
        <c:majorUnit val="1"/>
      </c:valAx>
    </c:plotArea>
    <c:plotVisOnly val="1"/>
    <c:dispBlanksAs val="gap"/>
    <c:showDLblsOverMax val="0"/>
  </c:chart>
  <c:txPr>
    <a:bodyPr/>
    <a:lstStyle/>
    <a:p>
      <a:pPr>
        <a:defRPr sz="1800"/>
      </a:pPr>
      <a:endParaRPr lang="en-US"/>
    </a:p>
  </c:txPr>
  <c:externalData r:id="rId1">
    <c:autoUpdate val="0"/>
  </c:externalData>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drawing1.xml><?xml version="1.0" encoding="utf-8"?>
<c:userShapes xmlns:c="http://schemas.openxmlformats.org/drawingml/2006/chart">
  <cdr:relSizeAnchor xmlns:cdr="http://schemas.openxmlformats.org/drawingml/2006/chartDrawing">
    <cdr:from>
      <cdr:x>0.9</cdr:x>
      <cdr:y>0.75</cdr:y>
    </cdr:from>
    <cdr:to>
      <cdr:x>0.975</cdr:x>
      <cdr:y>0.8625</cdr:y>
    </cdr:to>
    <cdr:sp macro="" textlink="">
      <cdr:nvSpPr>
        <cdr:cNvPr id="3" name="TextBox 1"/>
        <cdr:cNvSpPr txBox="1"/>
      </cdr:nvSpPr>
      <cdr:spPr>
        <a:xfrm xmlns:a="http://schemas.openxmlformats.org/drawingml/2006/main">
          <a:off x="5486400" y="3048000"/>
          <a:ext cx="457200" cy="4572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D</a:t>
          </a:r>
        </a:p>
      </cdr:txBody>
    </cdr:sp>
  </cdr:relSizeAnchor>
  <cdr:relSizeAnchor xmlns:cdr="http://schemas.openxmlformats.org/drawingml/2006/chartDrawing">
    <cdr:from>
      <cdr:x>0.5125</cdr:x>
      <cdr:y>0.76875</cdr:y>
    </cdr:from>
    <cdr:to>
      <cdr:x>0.6375</cdr:x>
      <cdr:y>0.88125</cdr:y>
    </cdr:to>
    <cdr:sp macro="" textlink="">
      <cdr:nvSpPr>
        <cdr:cNvPr id="4" name="TextBox 1"/>
        <cdr:cNvSpPr txBox="1"/>
      </cdr:nvSpPr>
      <cdr:spPr>
        <a:xfrm xmlns:a="http://schemas.openxmlformats.org/drawingml/2006/main">
          <a:off x="3124200" y="3124200"/>
          <a:ext cx="762000" cy="4572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MR</a:t>
          </a:r>
        </a:p>
      </cdr:txBody>
    </cdr:sp>
  </cdr:relSizeAnchor>
</c:userShapes>
</file>

<file path=ppt/drawings/drawing2.xml><?xml version="1.0" encoding="utf-8"?>
<c:userShapes xmlns:c="http://schemas.openxmlformats.org/drawingml/2006/chart">
  <cdr:relSizeAnchor xmlns:cdr="http://schemas.openxmlformats.org/drawingml/2006/chartDrawing">
    <cdr:from>
      <cdr:x>0.8125</cdr:x>
      <cdr:y>0.0375</cdr:y>
    </cdr:from>
    <cdr:to>
      <cdr:x>1</cdr:x>
      <cdr:y>0.15</cdr:y>
    </cdr:to>
    <cdr:sp macro="" textlink="">
      <cdr:nvSpPr>
        <cdr:cNvPr id="2" name="TextBox 1"/>
        <cdr:cNvSpPr txBox="1"/>
      </cdr:nvSpPr>
      <cdr:spPr>
        <a:xfrm xmlns:a="http://schemas.openxmlformats.org/drawingml/2006/main">
          <a:off x="5029200" y="152400"/>
          <a:ext cx="1143000" cy="4572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MC = ATC</a:t>
          </a:r>
        </a:p>
      </cdr:txBody>
    </cdr:sp>
  </cdr:relSizeAnchor>
  <cdr:relSizeAnchor xmlns:cdr="http://schemas.openxmlformats.org/drawingml/2006/chartDrawing">
    <cdr:from>
      <cdr:x>0.9</cdr:x>
      <cdr:y>0.75</cdr:y>
    </cdr:from>
    <cdr:to>
      <cdr:x>0.975</cdr:x>
      <cdr:y>0.8625</cdr:y>
    </cdr:to>
    <cdr:sp macro="" textlink="">
      <cdr:nvSpPr>
        <cdr:cNvPr id="3" name="TextBox 1"/>
        <cdr:cNvSpPr txBox="1"/>
      </cdr:nvSpPr>
      <cdr:spPr>
        <a:xfrm xmlns:a="http://schemas.openxmlformats.org/drawingml/2006/main">
          <a:off x="5486400" y="3048000"/>
          <a:ext cx="457200" cy="4572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D</a:t>
          </a:r>
        </a:p>
      </cdr:txBody>
    </cdr:sp>
  </cdr:relSizeAnchor>
  <cdr:relSizeAnchor xmlns:cdr="http://schemas.openxmlformats.org/drawingml/2006/chartDrawing">
    <cdr:from>
      <cdr:x>0.5125</cdr:x>
      <cdr:y>0.76875</cdr:y>
    </cdr:from>
    <cdr:to>
      <cdr:x>0.65</cdr:x>
      <cdr:y>0.88125</cdr:y>
    </cdr:to>
    <cdr:sp macro="" textlink="">
      <cdr:nvSpPr>
        <cdr:cNvPr id="4" name="TextBox 1"/>
        <cdr:cNvSpPr txBox="1"/>
      </cdr:nvSpPr>
      <cdr:spPr>
        <a:xfrm xmlns:a="http://schemas.openxmlformats.org/drawingml/2006/main">
          <a:off x="3124200" y="3124200"/>
          <a:ext cx="838200" cy="4572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MR</a:t>
          </a:r>
        </a:p>
      </cdr:txBody>
    </cdr:sp>
  </cdr:relSizeAnchor>
  <cdr:relSizeAnchor xmlns:cdr="http://schemas.openxmlformats.org/drawingml/2006/chartDrawing">
    <cdr:from>
      <cdr:x>0.0875</cdr:x>
      <cdr:y>0.39375</cdr:y>
    </cdr:from>
    <cdr:to>
      <cdr:x>0.35</cdr:x>
      <cdr:y>0.39375</cdr:y>
    </cdr:to>
    <cdr:cxnSp macro="">
      <cdr:nvCxnSpPr>
        <cdr:cNvPr id="5" name="Straight Connector 4">
          <a:extLst xmlns:a="http://schemas.openxmlformats.org/drawingml/2006/main">
            <a:ext uri="{FF2B5EF4-FFF2-40B4-BE49-F238E27FC236}">
              <a16:creationId xmlns:a16="http://schemas.microsoft.com/office/drawing/2014/main" id="{22EADB9F-E2A1-485C-9888-A81A641B1BBE}"/>
            </a:ext>
          </a:extLst>
        </cdr:cNvPr>
        <cdr:cNvCxnSpPr/>
      </cdr:nvCxnSpPr>
      <cdr:spPr>
        <a:xfrm xmlns:a="http://schemas.openxmlformats.org/drawingml/2006/main" flipH="1">
          <a:off x="533400" y="1600200"/>
          <a:ext cx="1600200" cy="0"/>
        </a:xfrm>
        <a:prstGeom xmlns:a="http://schemas.openxmlformats.org/drawingml/2006/main" prst="line">
          <a:avLst/>
        </a:prstGeom>
        <a:ln xmlns:a="http://schemas.openxmlformats.org/drawingml/2006/main" w="38100">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0.35</cdr:x>
      <cdr:y>0.39375</cdr:y>
    </cdr:from>
    <cdr:to>
      <cdr:x>0.35</cdr:x>
      <cdr:y>0.57851</cdr:y>
    </cdr:to>
    <cdr:cxnSp macro="">
      <cdr:nvCxnSpPr>
        <cdr:cNvPr id="7" name="Straight Connector 6">
          <a:extLst xmlns:a="http://schemas.openxmlformats.org/drawingml/2006/main">
            <a:ext uri="{FF2B5EF4-FFF2-40B4-BE49-F238E27FC236}">
              <a16:creationId xmlns:a16="http://schemas.microsoft.com/office/drawing/2014/main" id="{67FA117D-2417-4201-99E3-9EE83941A078}"/>
            </a:ext>
          </a:extLst>
        </cdr:cNvPr>
        <cdr:cNvCxnSpPr/>
      </cdr:nvCxnSpPr>
      <cdr:spPr>
        <a:xfrm xmlns:a="http://schemas.openxmlformats.org/drawingml/2006/main" flipV="1">
          <a:off x="2133600" y="1600200"/>
          <a:ext cx="0" cy="750866"/>
        </a:xfrm>
        <a:prstGeom xmlns:a="http://schemas.openxmlformats.org/drawingml/2006/main" prst="line">
          <a:avLst/>
        </a:prstGeom>
        <a:ln xmlns:a="http://schemas.openxmlformats.org/drawingml/2006/main" w="38100">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This chapter presents</a:t>
            </a:r>
            <a:r>
              <a:rPr lang="en-US" baseline="0" dirty="0"/>
              <a:t> a market with a complete lack of competition—a monopoly market. Most students are very aware of these markets and may have strong feelings for or against these firms. Students may also not have sufficient knowledge to distinguish between a monopolist and a monopolistically competitive (or oligopolistic) firm. When discussing monopolists, use examples such as electric distribution companies and local water companies, among others. To motivate the chapter, have students discuss the costs and benefits of a monopoly controlling a particular market. For example, most residents would prefer one set of electrical lines rather than two or three. Maintenance could shut down many roads if three distinct lines are being serviced. It may also be inefficient, as the scale of production is too small.</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Total revenue </a:t>
            </a:r>
            <a:r>
              <a:rPr lang="en-US" dirty="0"/>
              <a:t>is quantity times price received for each</a:t>
            </a:r>
            <a:r>
              <a:rPr lang="en-US" baseline="0" dirty="0"/>
              <a:t> unit. </a:t>
            </a:r>
            <a:endParaRPr lang="en-US" b="1" dirty="0"/>
          </a:p>
        </p:txBody>
      </p:sp>
      <p:sp>
        <p:nvSpPr>
          <p:cNvPr id="4" name="Slide Number Placeholder 3"/>
          <p:cNvSpPr>
            <a:spLocks noGrp="1"/>
          </p:cNvSpPr>
          <p:nvPr>
            <p:ph type="sldNum" sz="quarter" idx="10"/>
          </p:nvPr>
        </p:nvSpPr>
        <p:spPr/>
        <p:txBody>
          <a:bodyPr/>
          <a:lstStyle/>
          <a:p>
            <a:fld id="{DE039F57-2E1C-4FC2-AABC-E2D3D29B83B2}" type="slidenum">
              <a:rPr lang="en-US" smtClean="0"/>
              <a:t>10</a:t>
            </a:fld>
            <a:endParaRPr lang="en-US" dirty="0"/>
          </a:p>
        </p:txBody>
      </p:sp>
    </p:spTree>
    <p:extLst>
      <p:ext uri="{BB962C8B-B14F-4D97-AF65-F5344CB8AC3E}">
        <p14:creationId xmlns:p14="http://schemas.microsoft.com/office/powerpoint/2010/main" val="413374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Average revenue is calculated by dividing total revenue by quantity sold. Note that average revenue is also equal to the price for each given quantity.</a:t>
            </a:r>
          </a:p>
        </p:txBody>
      </p:sp>
      <p:sp>
        <p:nvSpPr>
          <p:cNvPr id="4" name="Slide Number Placeholder 3"/>
          <p:cNvSpPr>
            <a:spLocks noGrp="1"/>
          </p:cNvSpPr>
          <p:nvPr>
            <p:ph type="sldNum" sz="quarter" idx="10"/>
          </p:nvPr>
        </p:nvSpPr>
        <p:spPr/>
        <p:txBody>
          <a:bodyPr/>
          <a:lstStyle/>
          <a:p>
            <a:fld id="{DE039F57-2E1C-4FC2-AABC-E2D3D29B83B2}" type="slidenum">
              <a:rPr lang="en-US" smtClean="0"/>
              <a:t>11</a:t>
            </a:fld>
            <a:endParaRPr lang="en-US" dirty="0"/>
          </a:p>
        </p:txBody>
      </p:sp>
    </p:spTree>
    <p:extLst>
      <p:ext uri="{BB962C8B-B14F-4D97-AF65-F5344CB8AC3E}">
        <p14:creationId xmlns:p14="http://schemas.microsoft.com/office/powerpoint/2010/main" val="413374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Marginal revenue is calculated by finding the difference in total revenue at a given quantity and total revenue at a quantity one unit less.</a:t>
            </a:r>
            <a:endParaRPr lang="en-US" b="1" dirty="0"/>
          </a:p>
        </p:txBody>
      </p:sp>
      <p:sp>
        <p:nvSpPr>
          <p:cNvPr id="4" name="Slide Number Placeholder 3"/>
          <p:cNvSpPr>
            <a:spLocks noGrp="1"/>
          </p:cNvSpPr>
          <p:nvPr>
            <p:ph type="sldNum" sz="quarter" idx="10"/>
          </p:nvPr>
        </p:nvSpPr>
        <p:spPr/>
        <p:txBody>
          <a:bodyPr/>
          <a:lstStyle/>
          <a:p>
            <a:fld id="{DE039F57-2E1C-4FC2-AABC-E2D3D29B83B2}" type="slidenum">
              <a:rPr lang="en-US" smtClean="0"/>
              <a:t>12</a:t>
            </a:fld>
            <a:endParaRPr lang="en-US" dirty="0"/>
          </a:p>
        </p:txBody>
      </p:sp>
    </p:spTree>
    <p:extLst>
      <p:ext uri="{BB962C8B-B14F-4D97-AF65-F5344CB8AC3E}">
        <p14:creationId xmlns:p14="http://schemas.microsoft.com/office/powerpoint/2010/main" val="413374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a:t>
            </a:r>
            <a:r>
              <a:rPr lang="en-US" b="0" baseline="0" dirty="0"/>
              <a:t> revenue-maximizing level of production for the textbook-producing monopolist is the interval between 3 and 4, which is the quantity where marginal revenue equals 0. If we were to graph the curve associated with the above information, marginal revenue would cross the x-axis at 3.5 textbooks.</a:t>
            </a:r>
            <a:endParaRPr lang="en-US" b="1" dirty="0"/>
          </a:p>
        </p:txBody>
      </p:sp>
      <p:sp>
        <p:nvSpPr>
          <p:cNvPr id="4" name="Slide Number Placeholder 3"/>
          <p:cNvSpPr>
            <a:spLocks noGrp="1"/>
          </p:cNvSpPr>
          <p:nvPr>
            <p:ph type="sldNum" sz="quarter" idx="10"/>
          </p:nvPr>
        </p:nvSpPr>
        <p:spPr/>
        <p:txBody>
          <a:bodyPr/>
          <a:lstStyle/>
          <a:p>
            <a:fld id="{DE039F57-2E1C-4FC2-AABC-E2D3D29B83B2}" type="slidenum">
              <a:rPr lang="en-US" smtClean="0"/>
              <a:t>13</a:t>
            </a:fld>
            <a:endParaRPr lang="en-US" dirty="0"/>
          </a:p>
        </p:txBody>
      </p:sp>
    </p:spTree>
    <p:extLst>
      <p:ext uri="{BB962C8B-B14F-4D97-AF65-F5344CB8AC3E}">
        <p14:creationId xmlns:p14="http://schemas.microsoft.com/office/powerpoint/2010/main" val="4133749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The marginal decision-making</a:t>
            </a:r>
            <a:r>
              <a:rPr lang="en-US" u="none" baseline="0" dirty="0"/>
              <a:t> process is the same for both monopolies and firms in perfectly competitive markets because quantities below the intersection of the MR and MC curves will have MR higher than MC. Monopolies can increase profits by selling a higher quantity. Quantities above the intersection of the MR and MC curves will have a MC higher than MR. Monopolies can increase profits by selling a lower quantity. These are the same criteria used in determining quantities in perfectly competitive markets. </a:t>
            </a:r>
          </a:p>
          <a:p>
            <a:pPr marL="0" indent="0">
              <a:buFontTx/>
              <a:buNone/>
            </a:pPr>
            <a:endParaRPr lang="en-US" u="none" baseline="0" dirty="0"/>
          </a:p>
          <a:p>
            <a:pPr marL="0" indent="0">
              <a:buFontTx/>
              <a:buNone/>
            </a:pPr>
            <a:endParaRPr lang="en-US" u="none" dirty="0"/>
          </a:p>
        </p:txBody>
      </p:sp>
      <p:sp>
        <p:nvSpPr>
          <p:cNvPr id="4" name="Slide Number Placeholder 3"/>
          <p:cNvSpPr>
            <a:spLocks noGrp="1"/>
          </p:cNvSpPr>
          <p:nvPr>
            <p:ph type="sldNum" sz="quarter" idx="10"/>
          </p:nvPr>
        </p:nvSpPr>
        <p:spPr/>
        <p:txBody>
          <a:bodyPr/>
          <a:lstStyle/>
          <a:p>
            <a:fld id="{DE039F57-2E1C-4FC2-AABC-E2D3D29B83B2}" type="slidenum">
              <a:rPr lang="en-US" smtClean="0"/>
              <a:t>14</a:t>
            </a:fld>
            <a:endParaRPr lang="en-US" dirty="0"/>
          </a:p>
        </p:txBody>
      </p:sp>
    </p:spTree>
    <p:extLst>
      <p:ext uri="{BB962C8B-B14F-4D97-AF65-F5344CB8AC3E}">
        <p14:creationId xmlns:p14="http://schemas.microsoft.com/office/powerpoint/2010/main" val="40259245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Note that the only </a:t>
            </a:r>
            <a:r>
              <a:rPr lang="en-US" b="0" u="none" baseline="0" dirty="0"/>
              <a:t>difference</a:t>
            </a:r>
            <a:r>
              <a:rPr lang="en-US" b="0" baseline="0" dirty="0"/>
              <a:t> between the cost and revenue curves for a monopoly and those in a perfectly competitive market are the </a:t>
            </a:r>
            <a:r>
              <a:rPr lang="en-US" b="0" u="none" baseline="0" dirty="0"/>
              <a:t>marginal and average revenue curves</a:t>
            </a:r>
            <a:r>
              <a:rPr lang="en-US" b="0" baseline="0" dirty="0"/>
              <a:t>, both of which </a:t>
            </a:r>
            <a:r>
              <a:rPr lang="en-US" b="0" u="none" baseline="0" dirty="0"/>
              <a:t>slope downward for a monopoly. In perfectly competitive markets, these curves are horizontal at the market price. </a:t>
            </a:r>
            <a:r>
              <a:rPr lang="en-US" baseline="0" dirty="0"/>
              <a:t>The profit-maximizing quantity for a monopolist is found at the intersection of the MC and MR curves. Price is determined by the point on the demand curve that corresponds to the profit-maximizing quantity. Note to students that t</a:t>
            </a:r>
            <a:r>
              <a:rPr lang="en-US" b="0" u="none" baseline="0" dirty="0"/>
              <a:t>he MC curve intersects the ATC at the minimum of ATC.</a:t>
            </a:r>
            <a:endParaRPr lang="en-US" b="0" u="sng" dirty="0"/>
          </a:p>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15</a:t>
            </a:fld>
            <a:endParaRPr lang="en-US" dirty="0"/>
          </a:p>
        </p:txBody>
      </p:sp>
    </p:spTree>
    <p:extLst>
      <p:ext uri="{BB962C8B-B14F-4D97-AF65-F5344CB8AC3E}">
        <p14:creationId xmlns:p14="http://schemas.microsoft.com/office/powerpoint/2010/main" val="4228642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Remind students that f</a:t>
            </a:r>
            <a:r>
              <a:rPr lang="en-US" dirty="0"/>
              <a:t>irms in a competitive market produce</a:t>
            </a:r>
            <a:r>
              <a:rPr lang="en-US" baseline="0" dirty="0"/>
              <a:t> where P = MC = ATC in the long run. If the price is higher than MC, there is entry, which increases supply and drives the price down until profits are zero. However, when there is a monopoly, other firms cannot enter because of the barriers to entry. Therefore, monopolists are able to keep prices higher than ATC. Note to students that the maximizing quantity of output for a monopolist is not at the bottom of the ATC curve similar to firms in a perfect competition industry.</a:t>
            </a:r>
          </a:p>
        </p:txBody>
      </p:sp>
      <p:sp>
        <p:nvSpPr>
          <p:cNvPr id="4" name="Slide Number Placeholder 3"/>
          <p:cNvSpPr>
            <a:spLocks noGrp="1"/>
          </p:cNvSpPr>
          <p:nvPr>
            <p:ph type="sldNum" sz="quarter" idx="10"/>
          </p:nvPr>
        </p:nvSpPr>
        <p:spPr/>
        <p:txBody>
          <a:bodyPr/>
          <a:lstStyle/>
          <a:p>
            <a:fld id="{DE039F57-2E1C-4FC2-AABC-E2D3D29B83B2}" type="slidenum">
              <a:rPr lang="en-US" smtClean="0"/>
              <a:t>16</a:t>
            </a:fld>
            <a:endParaRPr lang="en-US" dirty="0"/>
          </a:p>
        </p:txBody>
      </p:sp>
    </p:spTree>
    <p:extLst>
      <p:ext uri="{BB962C8B-B14F-4D97-AF65-F5344CB8AC3E}">
        <p14:creationId xmlns:p14="http://schemas.microsoft.com/office/powerpoint/2010/main" val="42286425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17</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profit-maximizing</a:t>
            </a:r>
            <a:r>
              <a:rPr lang="en-US" baseline="0" dirty="0"/>
              <a:t> quantity is found where the MR and MC curves intersect: at a</a:t>
            </a:r>
            <a:r>
              <a:rPr lang="en-US" baseline="0" dirty="0">
                <a:sym typeface="Wingdings" pitchFamily="2" charset="2"/>
              </a:rPr>
              <a:t> quantity of 3. </a:t>
            </a:r>
            <a:r>
              <a:rPr lang="en-US" dirty="0"/>
              <a:t>T</a:t>
            </a:r>
            <a:r>
              <a:rPr lang="en-US" baseline="0" dirty="0"/>
              <a:t>he monopolist’s price is found by locating the point on the </a:t>
            </a:r>
            <a:r>
              <a:rPr lang="en-US" b="0" baseline="0" dirty="0"/>
              <a:t>demand curve associated with the profit-maximizing quantity, </a:t>
            </a:r>
            <a:r>
              <a:rPr lang="en-US" b="0" i="1" baseline="0" dirty="0"/>
              <a:t>not</a:t>
            </a:r>
            <a:r>
              <a:rPr lang="en-US" b="0" i="0" baseline="0" dirty="0"/>
              <a:t> the price where MR and MC intersect. The price is $7. </a:t>
            </a:r>
            <a:endParaRPr lang="en-US" dirty="0"/>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18</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20</a:t>
            </a:fld>
            <a:endParaRPr lang="en-US" dirty="0"/>
          </a:p>
        </p:txBody>
      </p:sp>
    </p:spTree>
    <p:extLst>
      <p:ext uri="{BB962C8B-B14F-4D97-AF65-F5344CB8AC3E}">
        <p14:creationId xmlns:p14="http://schemas.microsoft.com/office/powerpoint/2010/main" val="3480177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a:t>
            </a:fld>
            <a:endParaRPr lang="en-US" dirty="0"/>
          </a:p>
        </p:txBody>
      </p:sp>
    </p:spTree>
    <p:extLst>
      <p:ext uri="{BB962C8B-B14F-4D97-AF65-F5344CB8AC3E}">
        <p14:creationId xmlns:p14="http://schemas.microsoft.com/office/powerpoint/2010/main" val="3944520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Remind</a:t>
            </a:r>
            <a:r>
              <a:rPr lang="en-US" b="0" baseline="0" dirty="0"/>
              <a:t> students that a </a:t>
            </a:r>
            <a:r>
              <a:rPr lang="en-US" b="0" dirty="0"/>
              <a:t>positive statement states how things </a:t>
            </a:r>
            <a:r>
              <a:rPr lang="en-US" b="0" i="1" dirty="0"/>
              <a:t>are</a:t>
            </a:r>
            <a:r>
              <a:rPr lang="en-US" b="0" i="0" dirty="0"/>
              <a:t>, versus a normative statement,</a:t>
            </a:r>
            <a:r>
              <a:rPr lang="en-US" b="0" i="0" baseline="0" dirty="0"/>
              <a:t> which is a judgment on how things </a:t>
            </a:r>
            <a:r>
              <a:rPr lang="en-US" b="0" i="1" baseline="0" dirty="0"/>
              <a:t>should</a:t>
            </a:r>
            <a:r>
              <a:rPr lang="en-US" b="0" i="0" baseline="0" dirty="0"/>
              <a:t> be. Often, the argument that the benefit of certain monopolies exceeds the deadweight loss is similar to that for taxes, even though they also produce a DWL. For example, some people support taxes to provide benefits to the poor or military families. </a:t>
            </a:r>
          </a:p>
          <a:p>
            <a:endParaRPr lang="en-US" b="0" i="0" baseline="0" dirty="0"/>
          </a:p>
        </p:txBody>
      </p:sp>
      <p:sp>
        <p:nvSpPr>
          <p:cNvPr id="4" name="Slide Number Placeholder 3"/>
          <p:cNvSpPr>
            <a:spLocks noGrp="1"/>
          </p:cNvSpPr>
          <p:nvPr>
            <p:ph type="sldNum" sz="quarter" idx="10"/>
          </p:nvPr>
        </p:nvSpPr>
        <p:spPr/>
        <p:txBody>
          <a:bodyPr/>
          <a:lstStyle/>
          <a:p>
            <a:fld id="{DE039F57-2E1C-4FC2-AABC-E2D3D29B83B2}" type="slidenum">
              <a:rPr lang="en-US" smtClean="0"/>
              <a:t>21</a:t>
            </a:fld>
            <a:endParaRPr lang="en-US" dirty="0"/>
          </a:p>
        </p:txBody>
      </p:sp>
    </p:spTree>
    <p:extLst>
      <p:ext uri="{BB962C8B-B14F-4D97-AF65-F5344CB8AC3E}">
        <p14:creationId xmlns:p14="http://schemas.microsoft.com/office/powerpoint/2010/main" val="1642968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caveat to the new sites impacting monopoly prices is if </a:t>
            </a:r>
            <a:r>
              <a:rPr lang="en-US" sz="1200" baseline="0" dirty="0"/>
              <a:t>all new sellers become exclusive sellers of particular tickets, then all monopolists within isolated markets.</a:t>
            </a:r>
            <a:endParaRPr lang="en-US" sz="1200" dirty="0"/>
          </a:p>
        </p:txBody>
      </p:sp>
      <p:sp>
        <p:nvSpPr>
          <p:cNvPr id="4" name="Slide Number Placeholder 3"/>
          <p:cNvSpPr>
            <a:spLocks noGrp="1"/>
          </p:cNvSpPr>
          <p:nvPr>
            <p:ph type="sldNum" sz="quarter" idx="10"/>
          </p:nvPr>
        </p:nvSpPr>
        <p:spPr/>
        <p:txBody>
          <a:bodyPr/>
          <a:lstStyle/>
          <a:p>
            <a:fld id="{DE039F57-2E1C-4FC2-AABC-E2D3D29B83B2}" type="slidenum">
              <a:rPr lang="en-US" smtClean="0"/>
              <a:t>23</a:t>
            </a:fld>
            <a:endParaRPr lang="en-US" dirty="0"/>
          </a:p>
        </p:txBody>
      </p:sp>
    </p:spTree>
    <p:extLst>
      <p:ext uri="{BB962C8B-B14F-4D97-AF65-F5344CB8AC3E}">
        <p14:creationId xmlns:p14="http://schemas.microsoft.com/office/powerpoint/2010/main" val="1659843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24</a:t>
            </a:fld>
            <a:endParaRPr lang="en-US" dirty="0"/>
          </a:p>
        </p:txBody>
      </p:sp>
    </p:spTree>
    <p:extLst>
      <p:ext uri="{BB962C8B-B14F-4D97-AF65-F5344CB8AC3E}">
        <p14:creationId xmlns:p14="http://schemas.microsoft.com/office/powerpoint/2010/main" val="3309087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a:t>
            </a:r>
            <a:r>
              <a:rPr lang="en-US" b="0" baseline="0" dirty="0"/>
              <a:t> S</a:t>
            </a:r>
            <a:r>
              <a:rPr lang="en-US" b="0" dirty="0"/>
              <a:t>herman Antitrust Act of 1890</a:t>
            </a:r>
            <a:r>
              <a:rPr lang="en-US" b="0" baseline="0" dirty="0"/>
              <a:t> </a:t>
            </a:r>
            <a:r>
              <a:rPr lang="en-US" b="0" dirty="0"/>
              <a:t>allows</a:t>
            </a:r>
            <a:r>
              <a:rPr lang="en-US" b="0" baseline="0" dirty="0"/>
              <a:t> the federal government to investigate and prosecute corporations that engage in anti-competitive practices to stifle competition (such as price fixing and bid rigging). </a:t>
            </a:r>
            <a:r>
              <a:rPr lang="en-US" b="0" dirty="0"/>
              <a:t>The</a:t>
            </a:r>
            <a:r>
              <a:rPr lang="en-US" b="0" baseline="0" dirty="0"/>
              <a:t> act has been used to break up monopolies in a variety of industries, including railroad, oil, aluminum, tobacco, and telecommunication. </a:t>
            </a:r>
          </a:p>
          <a:p>
            <a:endParaRPr lang="en-US" b="0" baseline="0" dirty="0"/>
          </a:p>
          <a:p>
            <a:r>
              <a:rPr lang="en-US" b="0" baseline="0" dirty="0"/>
              <a:t>As a recent example, in 1999, the U.S. government sued Microsoft for anti-competitive behavior with relation to their Internet Explorer browser. The Clayton Antitrust Act of 1914 prevents monopolies from forming in the first place by defining what constitutes monopolizing activities. The act is used when two firms that want to merge would result in one company having too much market power. The Clayton Antitrust Act blocked a proposed merger between Office Depot and Staples in 1997, and also a proposed merger between AT&amp;T and T-Mobile in 2011. </a:t>
            </a:r>
          </a:p>
          <a:p>
            <a:endParaRPr lang="en-US" b="0" baseline="0" dirty="0"/>
          </a:p>
          <a:p>
            <a:r>
              <a:rPr lang="en-US" dirty="0"/>
              <a:t>The government has only infrequently used the power to block mergers outright. More often, the government investigates a potential merger and allows it to go forward. For instance, in 2017 Amazon purchased the high-end grocery chain Whole Foods. In 2018 Disney purchased many of Fox's entertainment offerings, including the 21st Century Fox movie studio and a 30 percent stake in the streaming service Hulu</a:t>
            </a:r>
            <a:endParaRPr lang="en-US" b="0" baseline="0" dirty="0"/>
          </a:p>
          <a:p>
            <a:endParaRPr lang="en-US" b="0" baseline="0" dirty="0"/>
          </a:p>
          <a:p>
            <a:r>
              <a:rPr lang="en-US" b="0" baseline="0" dirty="0"/>
              <a:t>Critics believe that antitrust laws could break up a natural monopoly or break a large company into several smaller firms that do not operate at an efficient scale. </a:t>
            </a:r>
            <a:endParaRPr lang="en-US" b="1" baseline="0" dirty="0"/>
          </a:p>
        </p:txBody>
      </p:sp>
      <p:sp>
        <p:nvSpPr>
          <p:cNvPr id="4" name="Slide Number Placeholder 3"/>
          <p:cNvSpPr>
            <a:spLocks noGrp="1"/>
          </p:cNvSpPr>
          <p:nvPr>
            <p:ph type="sldNum" sz="quarter" idx="10"/>
          </p:nvPr>
        </p:nvSpPr>
        <p:spPr/>
        <p:txBody>
          <a:bodyPr/>
          <a:lstStyle/>
          <a:p>
            <a:fld id="{DE039F57-2E1C-4FC2-AABC-E2D3D29B83B2}" type="slidenum">
              <a:rPr lang="en-US" smtClean="0"/>
              <a:t>25</a:t>
            </a:fld>
            <a:endParaRPr lang="en-US" dirty="0"/>
          </a:p>
        </p:txBody>
      </p:sp>
    </p:spTree>
    <p:extLst>
      <p:ext uri="{BB962C8B-B14F-4D97-AF65-F5344CB8AC3E}">
        <p14:creationId xmlns:p14="http://schemas.microsoft.com/office/powerpoint/2010/main" val="1965384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Two examples of publically-owned monopolies are the </a:t>
            </a:r>
            <a:r>
              <a:rPr lang="en-US" baseline="0" dirty="0"/>
              <a:t>U.S. Postal Service (delivering mail) and Amtrak (providing train services).</a:t>
            </a:r>
          </a:p>
          <a:p>
            <a:pPr marL="171450" indent="-171450">
              <a:buFontTx/>
              <a:buChar char="-"/>
            </a:pPr>
            <a:endParaRPr lang="en-US" baseline="0" dirty="0"/>
          </a:p>
          <a:p>
            <a:pPr marL="0" indent="0">
              <a:buFontTx/>
              <a:buNone/>
            </a:pPr>
            <a:r>
              <a:rPr lang="en-US" b="1" baseline="0" dirty="0"/>
              <a:t>Benefits of public monopolies:</a:t>
            </a:r>
          </a:p>
          <a:p>
            <a:pPr marL="171450" indent="-171450">
              <a:buFontTx/>
              <a:buChar char="-"/>
            </a:pPr>
            <a:r>
              <a:rPr lang="en-US" b="0" baseline="0" dirty="0"/>
              <a:t>The U.S. Postal Service delivers everywhere in the U.S., while a private company might not be willing to bear the costs associated with delivering to remote areas. </a:t>
            </a:r>
          </a:p>
          <a:p>
            <a:pPr marL="171450" indent="-171450">
              <a:buFontTx/>
              <a:buChar char="-"/>
            </a:pPr>
            <a:r>
              <a:rPr lang="en-US" b="0" baseline="0" dirty="0"/>
              <a:t>Note that even though public monopolies can set prices lower than unregulated monopolies, there will still be a DWL—it will just be diminished.</a:t>
            </a:r>
          </a:p>
          <a:p>
            <a:pPr marL="171450" indent="-171450">
              <a:buFontTx/>
              <a:buChar char="-"/>
            </a:pPr>
            <a:endParaRPr lang="en-US" b="0" baseline="0" dirty="0"/>
          </a:p>
          <a:p>
            <a:pPr marL="0" indent="0">
              <a:buFontTx/>
              <a:buNone/>
            </a:pPr>
            <a:r>
              <a:rPr lang="en-US" b="1" baseline="0" dirty="0"/>
              <a:t>Costs of public monopolies:</a:t>
            </a:r>
          </a:p>
          <a:p>
            <a:pPr marL="171450" indent="-171450">
              <a:buFontTx/>
              <a:buChar char="-"/>
            </a:pPr>
            <a:r>
              <a:rPr lang="en-US" b="0" baseline="0" dirty="0"/>
              <a:t>Politicians might feel pressured to set prices lower than they would be in a competitive market; this will result in shortages.</a:t>
            </a:r>
          </a:p>
          <a:p>
            <a:pPr marL="171450" indent="-171450">
              <a:buFontTx/>
              <a:buChar char="-"/>
            </a:pPr>
            <a:r>
              <a:rPr lang="en-US" b="0" baseline="0" dirty="0"/>
              <a:t>Public monopolies might not be as concerned with improving efficiency and providing better services or lower costs. </a:t>
            </a:r>
          </a:p>
          <a:p>
            <a:pPr marL="171450" indent="-171450">
              <a:buFontTx/>
              <a:buChar char="-"/>
            </a:pPr>
            <a:r>
              <a:rPr lang="en-US" b="0" baseline="0" dirty="0"/>
              <a:t>Public monopolies can remain in operation even when they does not provide a service at a price that enough people are willing to pay, by covering losses with tax revenue.</a:t>
            </a:r>
          </a:p>
          <a:p>
            <a:pPr marL="0" indent="0">
              <a:buFontTx/>
              <a:buNone/>
            </a:pPr>
            <a:endParaRPr lang="en-US" b="1" baseline="0" dirty="0"/>
          </a:p>
        </p:txBody>
      </p:sp>
      <p:sp>
        <p:nvSpPr>
          <p:cNvPr id="4" name="Slide Number Placeholder 3"/>
          <p:cNvSpPr>
            <a:spLocks noGrp="1"/>
          </p:cNvSpPr>
          <p:nvPr>
            <p:ph type="sldNum" sz="quarter" idx="10"/>
          </p:nvPr>
        </p:nvSpPr>
        <p:spPr/>
        <p:txBody>
          <a:bodyPr/>
          <a:lstStyle/>
          <a:p>
            <a:fld id="{DE039F57-2E1C-4FC2-AABC-E2D3D29B83B2}" type="slidenum">
              <a:rPr lang="en-US" smtClean="0"/>
              <a:t>26</a:t>
            </a:fld>
            <a:endParaRPr lang="en-US" dirty="0"/>
          </a:p>
        </p:txBody>
      </p:sp>
    </p:spTree>
    <p:extLst>
      <p:ext uri="{BB962C8B-B14F-4D97-AF65-F5344CB8AC3E}">
        <p14:creationId xmlns:p14="http://schemas.microsoft.com/office/powerpoint/2010/main" val="33516755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Price ceiling above MC but below monopoly pricing:</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baseline="0" dirty="0"/>
              <a:t>Average revenue is the same thing as the demand curve for a monopolist.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baseline="0" dirty="0"/>
              <a:t>Note that the firm operates where price intersects average revenue to maximize profits.</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Price ceiling at efficient price: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baseline="0" dirty="0"/>
              <a:t>The publically owned natural monopoly loses money because it is producing at a quantity</a:t>
            </a:r>
            <a:r>
              <a:rPr lang="en-US" b="1" baseline="0" dirty="0"/>
              <a:t> </a:t>
            </a:r>
            <a:r>
              <a:rPr lang="en-US" b="0" baseline="0" dirty="0"/>
              <a:t>where price is less than ATC.</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baseline="0" dirty="0"/>
              <a:t>Examples include the Amtrak and U.S. Postal service, both of which lost money in 2013.</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Note to students that p</a:t>
            </a:r>
            <a:r>
              <a:rPr lang="en-US" b="0" baseline="0" dirty="0"/>
              <a:t>ublic ownership has become less common in favor of regulation [next slide].</a:t>
            </a:r>
          </a:p>
        </p:txBody>
      </p:sp>
      <p:sp>
        <p:nvSpPr>
          <p:cNvPr id="4" name="Slide Number Placeholder 3"/>
          <p:cNvSpPr>
            <a:spLocks noGrp="1"/>
          </p:cNvSpPr>
          <p:nvPr>
            <p:ph type="sldNum" sz="quarter" idx="10"/>
          </p:nvPr>
        </p:nvSpPr>
        <p:spPr/>
        <p:txBody>
          <a:bodyPr/>
          <a:lstStyle/>
          <a:p>
            <a:fld id="{DE039F57-2E1C-4FC2-AABC-E2D3D29B83B2}" type="slidenum">
              <a:rPr lang="en-US" smtClean="0"/>
              <a:t>27</a:t>
            </a:fld>
            <a:endParaRPr lang="en-US" dirty="0"/>
          </a:p>
        </p:txBody>
      </p:sp>
    </p:spTree>
    <p:extLst>
      <p:ext uri="{BB962C8B-B14F-4D97-AF65-F5344CB8AC3E}">
        <p14:creationId xmlns:p14="http://schemas.microsoft.com/office/powerpoint/2010/main" val="2902835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Price controls are common in utility markets. Private monopolies of utilities like electricity, tap water, and natural gas are still allowed to exist, but the government puts a limit on what they can charge. Private monopolies have the incentive to reduce costs, some of which should be passed along to consumers through lower prices. However, if regulators set the price so low that all of the cost savings is passed to the consumers, firms do not have an incentive to reduce costs. </a:t>
            </a:r>
            <a:r>
              <a:rPr lang="en-US" b="0" dirty="0"/>
              <a:t>Additionally, if the price is set so</a:t>
            </a:r>
            <a:r>
              <a:rPr lang="en-US" b="0" baseline="0" dirty="0"/>
              <a:t> low that monopolists cannot cover their costs, regulation could drive firms out of business. </a:t>
            </a:r>
            <a:endParaRPr lang="en-US" b="0" dirty="0"/>
          </a:p>
        </p:txBody>
      </p:sp>
      <p:sp>
        <p:nvSpPr>
          <p:cNvPr id="4" name="Slide Number Placeholder 3"/>
          <p:cNvSpPr>
            <a:spLocks noGrp="1"/>
          </p:cNvSpPr>
          <p:nvPr>
            <p:ph type="sldNum" sz="quarter" idx="10"/>
          </p:nvPr>
        </p:nvSpPr>
        <p:spPr/>
        <p:txBody>
          <a:bodyPr/>
          <a:lstStyle/>
          <a:p>
            <a:fld id="{DE039F57-2E1C-4FC2-AABC-E2D3D29B83B2}" type="slidenum">
              <a:rPr lang="en-US" smtClean="0"/>
              <a:t>28</a:t>
            </a:fld>
            <a:endParaRPr lang="en-US" dirty="0"/>
          </a:p>
        </p:txBody>
      </p:sp>
    </p:spTree>
    <p:extLst>
      <p:ext uri="{BB962C8B-B14F-4D97-AF65-F5344CB8AC3E}">
        <p14:creationId xmlns:p14="http://schemas.microsoft.com/office/powerpoint/2010/main" val="27619565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0" dirty="0"/>
              <a:t>The distribution of electricity is a natural monopoly,</a:t>
            </a:r>
            <a:r>
              <a:rPr lang="en-US" b="0" baseline="0" dirty="0"/>
              <a:t> but often the generation of electricity is not. For example, in New Zealand (and many U.S. states), the generation and supply processes are separated. Electricity firms compete in the generation process, but use the same wires for delivery. Another example is when several train service providers exist, but use the same set of tracks. </a:t>
            </a:r>
            <a:endParaRPr lang="en-US" b="0" dirty="0"/>
          </a:p>
        </p:txBody>
      </p:sp>
      <p:sp>
        <p:nvSpPr>
          <p:cNvPr id="4" name="Slide Number Placeholder 3"/>
          <p:cNvSpPr>
            <a:spLocks noGrp="1"/>
          </p:cNvSpPr>
          <p:nvPr>
            <p:ph type="sldNum" sz="quarter" idx="10"/>
          </p:nvPr>
        </p:nvSpPr>
        <p:spPr/>
        <p:txBody>
          <a:bodyPr/>
          <a:lstStyle/>
          <a:p>
            <a:fld id="{DE039F57-2E1C-4FC2-AABC-E2D3D29B83B2}" type="slidenum">
              <a:rPr lang="en-US" smtClean="0"/>
              <a:t>29</a:t>
            </a:fld>
            <a:endParaRPr lang="en-US" dirty="0"/>
          </a:p>
        </p:txBody>
      </p:sp>
    </p:spTree>
    <p:extLst>
      <p:ext uri="{BB962C8B-B14F-4D97-AF65-F5344CB8AC3E}">
        <p14:creationId xmlns:p14="http://schemas.microsoft.com/office/powerpoint/2010/main" val="14241922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doing</a:t>
            </a:r>
            <a:r>
              <a:rPr lang="en-US" baseline="0" dirty="0"/>
              <a:t> nothing does not deny the existence of a monopoly. Instead, it is a decision to consider when the problems caused by government intervention might be worse than the existing costs associated with the monopoly. </a:t>
            </a: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30</a:t>
            </a:fld>
            <a:endParaRPr lang="en-US" dirty="0"/>
          </a:p>
        </p:txBody>
      </p:sp>
    </p:spTree>
    <p:extLst>
      <p:ext uri="{BB962C8B-B14F-4D97-AF65-F5344CB8AC3E}">
        <p14:creationId xmlns:p14="http://schemas.microsoft.com/office/powerpoint/2010/main" val="1813576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Firms with monopoly power can charge higher prices to consumers with a higher willingness to pay. </a:t>
            </a:r>
            <a:r>
              <a:rPr lang="en-US" b="0" baseline="0" dirty="0"/>
              <a:t>Price discrimination is impossible in perfectly competitive markets. The more monopoly power a firm has, the more it is able to price discriminate. </a:t>
            </a:r>
            <a:endParaRPr lang="en-US" b="1" dirty="0"/>
          </a:p>
          <a:p>
            <a:endParaRPr lang="en-US" b="1" dirty="0"/>
          </a:p>
          <a:p>
            <a:r>
              <a:rPr lang="en-US" b="1" dirty="0"/>
              <a:t>Examples</a:t>
            </a:r>
            <a:r>
              <a:rPr lang="en-US" b="1" baseline="0" dirty="0"/>
              <a:t> of price discrimination:</a:t>
            </a:r>
          </a:p>
          <a:p>
            <a:pPr marL="171450" indent="-171450">
              <a:buFontTx/>
              <a:buChar char="-"/>
            </a:pPr>
            <a:r>
              <a:rPr lang="en-US" b="0" baseline="0" dirty="0"/>
              <a:t>Discounts given for people with student ID cards or proof of senior citizen status (movie theatres, public transportation).</a:t>
            </a:r>
          </a:p>
          <a:p>
            <a:pPr marL="171450" indent="-171450">
              <a:buFontTx/>
              <a:buChar char="-"/>
            </a:pPr>
            <a:r>
              <a:rPr lang="en-US" b="0" baseline="0" dirty="0"/>
              <a:t>Student discounts for computer software purchased through their university website.</a:t>
            </a:r>
          </a:p>
          <a:p>
            <a:pPr marL="171450" indent="-171450">
              <a:buFontTx/>
              <a:buChar char="-"/>
            </a:pPr>
            <a:r>
              <a:rPr lang="en-US" b="0" baseline="0" dirty="0"/>
              <a:t>Microsoft segregates groups of customers to charge them (closer to) their willingness to pay. They often charge different prices to students, standard computer users, and people using Microsoft products for their business. (See next slide.)	</a:t>
            </a:r>
          </a:p>
        </p:txBody>
      </p:sp>
      <p:sp>
        <p:nvSpPr>
          <p:cNvPr id="4" name="Slide Number Placeholder 3"/>
          <p:cNvSpPr>
            <a:spLocks noGrp="1"/>
          </p:cNvSpPr>
          <p:nvPr>
            <p:ph type="sldNum" sz="quarter" idx="10"/>
          </p:nvPr>
        </p:nvSpPr>
        <p:spPr/>
        <p:txBody>
          <a:bodyPr/>
          <a:lstStyle/>
          <a:p>
            <a:fld id="{DE039F57-2E1C-4FC2-AABC-E2D3D29B83B2}" type="slidenum">
              <a:rPr lang="en-US" smtClean="0"/>
              <a:t>31</a:t>
            </a:fld>
            <a:endParaRPr lang="en-US" dirty="0"/>
          </a:p>
        </p:txBody>
      </p:sp>
    </p:spTree>
    <p:extLst>
      <p:ext uri="{BB962C8B-B14F-4D97-AF65-F5344CB8AC3E}">
        <p14:creationId xmlns:p14="http://schemas.microsoft.com/office/powerpoint/2010/main" val="3929004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mn-lt"/>
              </a:rPr>
              <a:t>Emphasize</a:t>
            </a:r>
            <a:r>
              <a:rPr lang="en-US" sz="1200" baseline="0" dirty="0">
                <a:latin typeface="+mn-lt"/>
              </a:rPr>
              <a:t> that firms in a perfectly competitive market have no choice but to accept the market price for their good or service because they face so much competition. But </a:t>
            </a:r>
            <a:r>
              <a:rPr lang="en-US" sz="1200" b="0" i="0" u="none" baseline="0" dirty="0">
                <a:latin typeface="+mn-lt"/>
              </a:rPr>
              <a:t>monopolists face little to no competition a</a:t>
            </a:r>
            <a:r>
              <a:rPr lang="en-US" sz="1200" b="0" i="0" baseline="0" dirty="0">
                <a:latin typeface="+mn-lt"/>
              </a:rPr>
              <a:t>nd are therefore able to </a:t>
            </a:r>
            <a:r>
              <a:rPr lang="en-US" sz="1200" b="0" i="0" u="none" baseline="0" dirty="0">
                <a:latin typeface="+mn-lt"/>
              </a:rPr>
              <a:t>control the prices they charge for their products. </a:t>
            </a:r>
            <a:r>
              <a:rPr lang="en-US" sz="1200" b="0" i="0" baseline="0" dirty="0">
                <a:latin typeface="+mn-lt"/>
              </a:rPr>
              <a:t>The lack of a close substitute for a monopolist’s product is essential to a firm exerting monopolist power in influencing market prices. Water is an example of a good with no close substitutes. If a firm has monopoly power over water, it can set the price of water at whatever it wants, and consumers have no choice but to pay that price. However, a firm with monopoly power over a good like orange juice does not have the same power, because if the firm sets this price too high consumers will buy a substitute good instead, like apple juice. </a:t>
            </a:r>
          </a:p>
          <a:p>
            <a:endParaRPr lang="en-US" i="0" baseline="0" dirty="0"/>
          </a:p>
          <a:p>
            <a:r>
              <a:rPr lang="en-US" b="0" i="0" baseline="0" dirty="0"/>
              <a:t>Perfect monopoly </a:t>
            </a:r>
            <a:r>
              <a:rPr lang="en-US" i="0" baseline="0" dirty="0"/>
              <a:t>refers to when a firm controls 100% of the market for its product. </a:t>
            </a:r>
            <a:r>
              <a:rPr lang="en-US" b="0" i="0" baseline="0" dirty="0"/>
              <a:t>Monopoly power </a:t>
            </a:r>
            <a:r>
              <a:rPr lang="en-US" i="0" baseline="0" dirty="0"/>
              <a:t>refers to when a firm controls not quite the entire market for its product, but enough to manipulate the price. DeBeers can be used as an example of monopoly power, because the firm controlled 80-90% of the diamond market. While the firm wasn’t a perfect monopoly, it had enough market power to largely influence the market price of diamonds. </a:t>
            </a:r>
          </a:p>
          <a:p>
            <a:pPr rtl="0" eaLnBrk="1" fontAlgn="auto" latinLnBrk="0" hangingPunct="1"/>
            <a:endParaRPr lang="en-US" sz="1200" b="1" i="0" u="none" strike="noStrike" kern="1200" baseline="0" dirty="0">
              <a:solidFill>
                <a:schemeClr val="tx1"/>
              </a:solidFill>
              <a:effectLst/>
              <a:latin typeface="+mn-lt"/>
              <a:ea typeface="+mn-ea"/>
              <a:cs typeface="+mn-cs"/>
            </a:endParaRPr>
          </a:p>
          <a:p>
            <a:pPr rtl="0" eaLnBrk="1" fontAlgn="auto" latinLnBrk="0" hangingPunct="1"/>
            <a:r>
              <a:rPr lang="en-US" sz="1200" b="1" i="0" u="sng" strike="noStrike" kern="1200" baseline="0" dirty="0">
                <a:solidFill>
                  <a:schemeClr val="tx1"/>
                </a:solidFill>
                <a:effectLst/>
                <a:latin typeface="+mn-lt"/>
                <a:ea typeface="+mn-ea"/>
                <a:cs typeface="+mn-cs"/>
              </a:rPr>
              <a:t>Barriers to entry</a:t>
            </a:r>
          </a:p>
          <a:p>
            <a:pPr rtl="0" eaLnBrk="1" fontAlgn="auto" latinLnBrk="0" hangingPunct="1"/>
            <a:r>
              <a:rPr lang="en-US" sz="1200" b="1" i="0" u="none" strike="noStrike" kern="1200" baseline="0" dirty="0">
                <a:solidFill>
                  <a:schemeClr val="tx1"/>
                </a:solidFill>
                <a:effectLst/>
                <a:latin typeface="+mn-lt"/>
                <a:ea typeface="+mn-ea"/>
                <a:cs typeface="+mn-cs"/>
              </a:rPr>
              <a:t>Scarce resources: </a:t>
            </a:r>
          </a:p>
          <a:p>
            <a:pPr marL="171450"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Some key resource or input into the production process is scarce and therefore a new firm cannot enter the market without gaining control of the resource or input. </a:t>
            </a:r>
          </a:p>
          <a:p>
            <a:pPr marL="628650" lvl="1"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For example, DeBeers controlling the diamond mines to keep diamonds scarce.</a:t>
            </a:r>
          </a:p>
          <a:p>
            <a:pPr rtl="0" eaLnBrk="1" fontAlgn="auto" latinLnBrk="0" hangingPunct="1"/>
            <a:endParaRPr lang="en-US" sz="1200" b="0" i="0" u="none" strike="noStrike" kern="1200" baseline="0" dirty="0">
              <a:solidFill>
                <a:schemeClr val="tx1"/>
              </a:solidFill>
              <a:effectLst/>
              <a:latin typeface="+mn-lt"/>
              <a:ea typeface="+mn-ea"/>
              <a:cs typeface="+mn-cs"/>
            </a:endParaRPr>
          </a:p>
          <a:p>
            <a:pPr rtl="0" eaLnBrk="1" fontAlgn="auto" latinLnBrk="0" hangingPunct="1"/>
            <a:r>
              <a:rPr lang="en-US" sz="1200" b="1" i="0" u="none" strike="noStrike" kern="1200" baseline="0" dirty="0">
                <a:solidFill>
                  <a:schemeClr val="tx1"/>
                </a:solidFill>
                <a:effectLst/>
                <a:latin typeface="+mn-lt"/>
                <a:ea typeface="+mn-ea"/>
                <a:cs typeface="+mn-cs"/>
              </a:rPr>
              <a:t>Economies of scale:</a:t>
            </a:r>
          </a:p>
          <a:p>
            <a:pPr marL="171450"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When economies of scale are powerful, sometimes it doesn’t make sense for two or more firms to compete, because the required infrastructure is too costly to replicate. </a:t>
            </a:r>
          </a:p>
          <a:p>
            <a:pPr marL="171450"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Consider the electricity-supply industry. If competition existed between two or more firms, each would need to build power plants and large distribution systems (poles, wires, etc.) for the areas they serve. Building this infrastructure is extremely expensive relative to the marginal cost of providing another unit of electricity. Therefore, one large firm has the cost advantage of providing all of the electricity supply in a region.</a:t>
            </a:r>
          </a:p>
          <a:p>
            <a:pPr marL="628650" lvl="1"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The distribution of electricity is an example of a natural monopoly. Natural monopolies can be the ‘natural’ outcome of competitive forces, as new firms do not have incentive to enter the market (they would have to invest in significant upfront fixed costs and would incur higher production costs than the monopoly). </a:t>
            </a:r>
          </a:p>
          <a:p>
            <a:pPr rtl="0" eaLnBrk="1" fontAlgn="auto" latinLnBrk="0" hangingPunct="1"/>
            <a:endParaRPr lang="en-US" sz="1200" b="1" i="0" u="none" strike="noStrike" kern="1200" baseline="0" dirty="0">
              <a:solidFill>
                <a:schemeClr val="tx1"/>
              </a:solidFill>
              <a:effectLst/>
              <a:latin typeface="+mn-lt"/>
              <a:ea typeface="+mn-ea"/>
              <a:cs typeface="+mn-cs"/>
            </a:endParaRPr>
          </a:p>
          <a:p>
            <a:r>
              <a:rPr lang="en-US" sz="1200" b="1" i="0" u="none" strike="noStrike" kern="1200" baseline="0" dirty="0">
                <a:solidFill>
                  <a:schemeClr val="tx1"/>
                </a:solidFill>
                <a:effectLst/>
                <a:latin typeface="+mn-lt"/>
                <a:ea typeface="+mn-ea"/>
                <a:cs typeface="+mn-cs"/>
              </a:rPr>
              <a:t>Government intervention:</a:t>
            </a:r>
          </a:p>
          <a:p>
            <a:pPr marL="171450" indent="-171450">
              <a:buFontTx/>
              <a:buChar char="-"/>
            </a:pPr>
            <a:r>
              <a:rPr lang="en-US" sz="1200" b="0" i="0" u="none" strike="noStrike" kern="1200" baseline="0" dirty="0">
                <a:solidFill>
                  <a:schemeClr val="tx1"/>
                </a:solidFill>
                <a:latin typeface="+mn-lt"/>
                <a:ea typeface="+mn-ea"/>
                <a:cs typeface="+mn-cs"/>
              </a:rPr>
              <a:t>Governments may create or sustain monopolies where they would not otherwise exist. Examples of government intervention:</a:t>
            </a:r>
            <a:endParaRPr lang="en-US" sz="1200" b="0" i="0" u="none" strike="noStrike" kern="1200" baseline="0" dirty="0">
              <a:solidFill>
                <a:schemeClr val="tx1"/>
              </a:solidFill>
              <a:effectLst/>
              <a:latin typeface="+mn-lt"/>
              <a:ea typeface="+mn-ea"/>
              <a:cs typeface="+mn-cs"/>
            </a:endParaRPr>
          </a:p>
          <a:p>
            <a:pPr marL="628650" lvl="1" indent="-171450">
              <a:buFontTx/>
              <a:buChar char="-"/>
            </a:pPr>
            <a:r>
              <a:rPr lang="en-US" sz="1200" b="0" i="0" u="none" strike="noStrike" kern="1200" baseline="0" dirty="0">
                <a:solidFill>
                  <a:schemeClr val="tx1"/>
                </a:solidFill>
                <a:effectLst/>
                <a:latin typeface="+mn-lt"/>
                <a:ea typeface="+mn-ea"/>
                <a:cs typeface="+mn-cs"/>
              </a:rPr>
              <a:t>Many U.S. state governments have created monopolies on the sale of alcoholic beverages.</a:t>
            </a:r>
          </a:p>
          <a:p>
            <a:pPr marL="628650" lvl="1" indent="-171450">
              <a:buFontTx/>
              <a:buChar char="-"/>
            </a:pPr>
            <a:r>
              <a:rPr lang="en-US" sz="1200" b="0" i="0" u="none" strike="noStrike" kern="1200" baseline="0" dirty="0">
                <a:solidFill>
                  <a:schemeClr val="tx1"/>
                </a:solidFill>
                <a:effectLst/>
                <a:latin typeface="+mn-lt"/>
                <a:ea typeface="+mn-ea"/>
                <a:cs typeface="+mn-cs"/>
              </a:rPr>
              <a:t>In Iran, the construction industry is controlled by an elite branch of the national army.</a:t>
            </a:r>
          </a:p>
          <a:p>
            <a:pPr marL="628650" lvl="1" indent="-171450">
              <a:buFontTx/>
              <a:buChar char="-"/>
            </a:pPr>
            <a:r>
              <a:rPr lang="en-US" sz="1200" b="0" i="0" u="none" strike="noStrike" kern="1200" baseline="0" dirty="0">
                <a:solidFill>
                  <a:schemeClr val="tx1"/>
                </a:solidFill>
                <a:effectLst/>
                <a:latin typeface="+mn-lt"/>
                <a:ea typeface="+mn-ea"/>
                <a:cs typeface="+mn-cs"/>
              </a:rPr>
              <a:t>Intellectual property rights are regulated through patents and copyrights, which give an individual or firm the exclusive right to produce and sell a product or service for a given period of time. Examples include chemical formulas developed by pharmaceutical companies and creative works like movies and music. Note that intellectual property protection has both costs and benefits. It can create the incentive for firms to invest in research and creative activities, but the downside is that prices are set higher than they would be in a competitive market, thus decreasing consumer and total surplus. </a:t>
            </a:r>
          </a:p>
          <a:p>
            <a:endParaRPr lang="en-US" sz="1200" b="0" i="0" u="none" strike="noStrike" kern="1200" baseline="0" dirty="0">
              <a:solidFill>
                <a:schemeClr val="tx1"/>
              </a:solidFill>
              <a:effectLst/>
              <a:latin typeface="+mn-lt"/>
              <a:ea typeface="+mn-ea"/>
              <a:cs typeface="+mn-cs"/>
            </a:endParaRPr>
          </a:p>
          <a:p>
            <a:r>
              <a:rPr lang="en-US" sz="1200" b="1" i="0" u="none" strike="noStrike" kern="1200" baseline="0" dirty="0">
                <a:solidFill>
                  <a:schemeClr val="tx1"/>
                </a:solidFill>
                <a:effectLst/>
                <a:latin typeface="+mn-lt"/>
                <a:ea typeface="+mn-ea"/>
                <a:cs typeface="+mn-cs"/>
              </a:rPr>
              <a:t>Aggressive tactics:</a:t>
            </a:r>
            <a:r>
              <a:rPr lang="en-US" sz="1200" b="0" i="0" u="none" strike="noStrike" kern="1200" baseline="0" dirty="0">
                <a:solidFill>
                  <a:schemeClr val="tx1"/>
                </a:solidFill>
                <a:effectLst/>
                <a:latin typeface="+mn-lt"/>
                <a:ea typeface="+mn-ea"/>
                <a:cs typeface="+mn-cs"/>
              </a:rPr>
              <a:t> </a:t>
            </a:r>
          </a:p>
          <a:p>
            <a:pPr marL="171450" indent="-171450">
              <a:buFontTx/>
              <a:buChar char="-"/>
            </a:pPr>
            <a:r>
              <a:rPr lang="en-US" sz="1200" b="0" i="0" u="none" strike="noStrike" kern="1200" baseline="0" dirty="0">
                <a:solidFill>
                  <a:schemeClr val="tx1"/>
                </a:solidFill>
                <a:effectLst/>
                <a:latin typeface="+mn-lt"/>
                <a:ea typeface="+mn-ea"/>
                <a:cs typeface="+mn-cs"/>
              </a:rPr>
              <a:t>DeBeers is a classic example of a company that used aggressive tactics. DeBeers offered to buy up companies that discovered new diamond mines. The firm also excluded merchants from exclusive diamond sale “sightings” if the merchants did not stop stockpiling their gems. DeBeers employed these tactics so it could keep the market price of diamonds high.</a:t>
            </a:r>
          </a:p>
          <a:p>
            <a:pPr marL="171450" indent="-171450">
              <a:buFontTx/>
              <a:buChar char="-"/>
            </a:pPr>
            <a:r>
              <a:rPr lang="en-US" sz="1200" b="0" i="0" u="none" strike="noStrike" kern="1200" baseline="0" dirty="0">
                <a:solidFill>
                  <a:schemeClr val="tx1"/>
                </a:solidFill>
                <a:effectLst/>
                <a:latin typeface="+mn-lt"/>
                <a:ea typeface="+mn-ea"/>
                <a:cs typeface="+mn-cs"/>
              </a:rPr>
              <a:t>It is often claimed that another company using aggressive tactics is Walmart, which has been sued several times for predatory pricing—a tactic where a company temporarily slashes its prices, forcing rival companies out of business, only to raise prices once competitors exit the market. Predatory pricing can be used by large companies because they can sustain short-term losses until their rivals are forced out of the market. By doing this, they establish monopoly power for themselves, which allows them to set the market prices.</a:t>
            </a:r>
          </a:p>
          <a:p>
            <a:pPr marL="171450" indent="-171450">
              <a:buFontTx/>
              <a:buChar char="-"/>
            </a:pPr>
            <a:r>
              <a:rPr lang="en-US" sz="1200" b="0" i="0" u="none" strike="noStrike" kern="1200" baseline="0" dirty="0">
                <a:solidFill>
                  <a:schemeClr val="tx1"/>
                </a:solidFill>
                <a:effectLst/>
                <a:latin typeface="+mn-lt"/>
                <a:ea typeface="+mn-ea"/>
                <a:cs typeface="+mn-cs"/>
              </a:rPr>
              <a:t>Note that some aggressive tactics are not unwelcome to smaller firms. Consider Google, which controls 4/5 of the world’s Internet searches. In an effort to avoid another company with a better search algorithm taking over as the world’s top search provider, Google buys companies with promising search technology. Many web entrepreneurs set up businesses with the hopes that Google, or another industry giant, will buy them out at a lucrative price.</a:t>
            </a:r>
            <a:endParaRPr lang="en-US" sz="1200" b="0" i="0" u="sng"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3</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Tx/>
              <a:buNone/>
            </a:pPr>
            <a:r>
              <a:rPr lang="en-US" b="0" baseline="0" dirty="0"/>
              <a:t>This example assumes that all members of each group have the exact same willingness to pay.</a:t>
            </a:r>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32</a:t>
            </a:fld>
            <a:endParaRPr lang="en-US" dirty="0"/>
          </a:p>
        </p:txBody>
      </p:sp>
    </p:spTree>
    <p:extLst>
      <p:ext uri="{BB962C8B-B14F-4D97-AF65-F5344CB8AC3E}">
        <p14:creationId xmlns:p14="http://schemas.microsoft.com/office/powerpoint/2010/main" val="25530451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Profit = TR - FC</a:t>
            </a:r>
            <a:r>
              <a:rPr lang="en-US" baseline="0" dirty="0"/>
              <a:t> </a:t>
            </a:r>
            <a:r>
              <a:rPr lang="en-US" sz="3200" dirty="0"/>
              <a:t>= (3 million × $75) - $50 million</a:t>
            </a:r>
            <a:r>
              <a:rPr lang="en-US" sz="3200" baseline="0" dirty="0"/>
              <a:t> </a:t>
            </a:r>
            <a:r>
              <a:rPr lang="en-US" sz="3200" dirty="0"/>
              <a:t>= $225 million - $50 million = </a:t>
            </a:r>
            <a:r>
              <a:rPr lang="en-US" sz="3200" u="none" dirty="0"/>
              <a:t>$175 million.</a:t>
            </a:r>
          </a:p>
          <a:p>
            <a:endParaRPr lang="en-US" b="0" baseline="0" dirty="0"/>
          </a:p>
        </p:txBody>
      </p:sp>
      <p:sp>
        <p:nvSpPr>
          <p:cNvPr id="4" name="Slide Number Placeholder 3"/>
          <p:cNvSpPr>
            <a:spLocks noGrp="1"/>
          </p:cNvSpPr>
          <p:nvPr>
            <p:ph type="sldNum" sz="quarter" idx="10"/>
          </p:nvPr>
        </p:nvSpPr>
        <p:spPr/>
        <p:txBody>
          <a:bodyPr/>
          <a:lstStyle/>
          <a:p>
            <a:fld id="{DE039F57-2E1C-4FC2-AABC-E2D3D29B83B2}" type="slidenum">
              <a:rPr lang="en-US" smtClean="0"/>
              <a:t>33</a:t>
            </a:fld>
            <a:endParaRPr lang="en-US" dirty="0"/>
          </a:p>
        </p:txBody>
      </p:sp>
    </p:spTree>
    <p:extLst>
      <p:ext uri="{BB962C8B-B14F-4D97-AF65-F5344CB8AC3E}">
        <p14:creationId xmlns:p14="http://schemas.microsoft.com/office/powerpoint/2010/main" val="4133749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Note that when engaging in </a:t>
            </a:r>
            <a:r>
              <a:rPr lang="en-US" b="0" dirty="0"/>
              <a:t>price discrimination, Microsoft charges</a:t>
            </a:r>
            <a:r>
              <a:rPr lang="en-US" b="0" baseline="0" dirty="0"/>
              <a:t> each customer group its willingness to pay.</a:t>
            </a:r>
            <a:endParaRPr lang="en-US" b="0" dirty="0"/>
          </a:p>
          <a:p>
            <a:pPr marL="0" indent="0">
              <a:buNone/>
            </a:pPr>
            <a:endParaRPr lang="en-US" sz="1200" b="1" i="0" baseline="0" dirty="0"/>
          </a:p>
          <a:p>
            <a:pPr marL="0" indent="0">
              <a:buNone/>
            </a:pPr>
            <a:r>
              <a:rPr lang="en-US" sz="1200" dirty="0"/>
              <a:t>Profit = TR - FC</a:t>
            </a:r>
            <a:br>
              <a:rPr lang="en-US" sz="1200" dirty="0"/>
            </a:br>
            <a:r>
              <a:rPr lang="en-US" sz="1200" dirty="0"/>
              <a:t>= (1 mil. × $225) + (1 mil. × $150) + (1 mil. × $75) - $50 mil.</a:t>
            </a:r>
            <a:br>
              <a:rPr lang="en-US" sz="1200" dirty="0"/>
            </a:br>
            <a:r>
              <a:rPr lang="en-US" sz="1200" dirty="0"/>
              <a:t>= $450 mil. - $50 mil.</a:t>
            </a:r>
            <a:br>
              <a:rPr lang="en-US" sz="1200" dirty="0"/>
            </a:br>
            <a:r>
              <a:rPr lang="en-US" sz="1200" dirty="0"/>
              <a:t>= </a:t>
            </a:r>
            <a:r>
              <a:rPr lang="en-US" sz="1200" u="sng" dirty="0"/>
              <a:t>$400 million</a:t>
            </a:r>
          </a:p>
          <a:p>
            <a:endParaRPr lang="en-US" b="0" i="0" baseline="0" dirty="0"/>
          </a:p>
          <a:p>
            <a:r>
              <a:rPr lang="en-US" sz="1200" dirty="0"/>
              <a:t>Microsoft earns an additional $150 million in profits if it can price discriminate ($400 million - $250 million).</a:t>
            </a:r>
            <a:r>
              <a:rPr lang="en-US" b="1" i="0" baseline="0" dirty="0"/>
              <a:t> </a:t>
            </a:r>
            <a:r>
              <a:rPr lang="en-US" b="0" i="0" baseline="0" dirty="0"/>
              <a:t>Perfect price discrimination requires complete and accurate knowledge of each customer’s willingness to pay. In imperfect price discrimination, not all students are willing to pay the full $75, so</a:t>
            </a:r>
            <a:r>
              <a:rPr lang="en-US" b="0" i="0" baseline="0" dirty="0">
                <a:sym typeface="Wingdings" pitchFamily="2" charset="2"/>
              </a:rPr>
              <a:t> some mutually beneficial trades don’t take place.</a:t>
            </a:r>
            <a:endParaRPr lang="en-US" b="0" i="0" baseline="0" dirty="0"/>
          </a:p>
          <a:p>
            <a:endParaRPr lang="en-US" b="0" i="0" baseline="0" dirty="0"/>
          </a:p>
        </p:txBody>
      </p:sp>
      <p:sp>
        <p:nvSpPr>
          <p:cNvPr id="4" name="Slide Number Placeholder 3"/>
          <p:cNvSpPr>
            <a:spLocks noGrp="1"/>
          </p:cNvSpPr>
          <p:nvPr>
            <p:ph type="sldNum" sz="quarter" idx="10"/>
          </p:nvPr>
        </p:nvSpPr>
        <p:spPr/>
        <p:txBody>
          <a:bodyPr/>
          <a:lstStyle/>
          <a:p>
            <a:fld id="{DE039F57-2E1C-4FC2-AABC-E2D3D29B83B2}" type="slidenum">
              <a:rPr lang="en-US" smtClean="0"/>
              <a:t>34</a:t>
            </a:fld>
            <a:endParaRPr lang="en-US" dirty="0"/>
          </a:p>
        </p:txBody>
      </p:sp>
    </p:spTree>
    <p:extLst>
      <p:ext uri="{BB962C8B-B14F-4D97-AF65-F5344CB8AC3E}">
        <p14:creationId xmlns:p14="http://schemas.microsoft.com/office/powerpoint/2010/main" val="6530941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What are groups of customers? </a:t>
            </a:r>
            <a:r>
              <a:rPr lang="en-US" b="0" baseline="0" dirty="0"/>
              <a:t>Consider the Microsoft example. The firm’s price discrimination strategy does not work well if anyone can claim to be a student to pay the lower price. This strategy requires verifying these customers as students, which is often done by asking colleges to identify who is a student, or requiring the use of a student ID number or university email. </a:t>
            </a:r>
          </a:p>
          <a:p>
            <a:endParaRPr lang="en-US" b="0" baseline="0" dirty="0"/>
          </a:p>
          <a:p>
            <a:r>
              <a:rPr lang="en-US" b="0" baseline="0" dirty="0"/>
              <a:t>Resale creates the opportunity for people in the low willingness to pay group to buy a good at a lower price and sell it to people in the higher willingness to pay group at a higher price (but lower than their highest willingness to pay). Firms use legal enforcement</a:t>
            </a:r>
            <a:r>
              <a:rPr lang="en-US" b="0" i="0" baseline="0" dirty="0"/>
              <a:t> against individuals who cheat the system.</a:t>
            </a:r>
          </a:p>
          <a:p>
            <a:endParaRPr lang="en-US" b="0" i="0" baseline="0" dirty="0"/>
          </a:p>
          <a:p>
            <a:endParaRPr lang="en-US" b="1" dirty="0"/>
          </a:p>
        </p:txBody>
      </p:sp>
      <p:sp>
        <p:nvSpPr>
          <p:cNvPr id="4" name="Slide Number Placeholder 3"/>
          <p:cNvSpPr>
            <a:spLocks noGrp="1"/>
          </p:cNvSpPr>
          <p:nvPr>
            <p:ph type="sldNum" sz="quarter" idx="10"/>
          </p:nvPr>
        </p:nvSpPr>
        <p:spPr/>
        <p:txBody>
          <a:bodyPr/>
          <a:lstStyle/>
          <a:p>
            <a:fld id="{DE039F57-2E1C-4FC2-AABC-E2D3D29B83B2}" type="slidenum">
              <a:rPr lang="en-US" smtClean="0"/>
              <a:t>35</a:t>
            </a:fld>
            <a:endParaRPr lang="en-US" dirty="0"/>
          </a:p>
        </p:txBody>
      </p:sp>
    </p:spTree>
    <p:extLst>
      <p:ext uri="{BB962C8B-B14F-4D97-AF65-F5344CB8AC3E}">
        <p14:creationId xmlns:p14="http://schemas.microsoft.com/office/powerpoint/2010/main" val="1392297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DE039F57-2E1C-4FC2-AABC-E2D3D29B83B2}" type="slidenum">
              <a:rPr lang="en-US" smtClean="0"/>
              <a:t>36</a:t>
            </a:fld>
            <a:endParaRPr lang="en-US" dirty="0"/>
          </a:p>
        </p:txBody>
      </p:sp>
    </p:spTree>
    <p:extLst>
      <p:ext uri="{BB962C8B-B14F-4D97-AF65-F5344CB8AC3E}">
        <p14:creationId xmlns:p14="http://schemas.microsoft.com/office/powerpoint/2010/main" val="5332168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37</a:t>
            </a:fld>
            <a:endParaRPr lang="en-US" dirty="0"/>
          </a:p>
        </p:txBody>
      </p:sp>
    </p:spTree>
    <p:extLst>
      <p:ext uri="{BB962C8B-B14F-4D97-AF65-F5344CB8AC3E}">
        <p14:creationId xmlns:p14="http://schemas.microsoft.com/office/powerpoint/2010/main" val="20754140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38</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4</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5</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Individual </a:t>
            </a:r>
            <a:r>
              <a:rPr lang="en-US" b="0" u="none" dirty="0"/>
              <a:t>firms </a:t>
            </a:r>
            <a:r>
              <a:rPr lang="en-US" b="0" dirty="0"/>
              <a:t>in a </a:t>
            </a:r>
            <a:r>
              <a:rPr lang="en-US" b="0" u="none" dirty="0"/>
              <a:t>perfectly competitive market</a:t>
            </a:r>
            <a:r>
              <a:rPr lang="en-US" b="0" u="none" baseline="0" dirty="0"/>
              <a:t> face a horizontal demand curve, </a:t>
            </a:r>
            <a:r>
              <a:rPr lang="en-US" baseline="0" dirty="0"/>
              <a:t>even though the demand curve for the whole market slopes downward. This is because each firm is too small to affect the market price. Firms can sell as much as they want at the market price, but if they try to charge more, consumers will buy from competitors and the firm will not sell anything. It is important to note </a:t>
            </a:r>
            <a:r>
              <a:rPr lang="en-US" b="0" baseline="0" dirty="0"/>
              <a:t>that the demand curve is horizontal at the equilibrium market price of $2,500. </a:t>
            </a:r>
            <a:r>
              <a:rPr lang="en-US" dirty="0"/>
              <a:t>In contrast, </a:t>
            </a:r>
            <a:r>
              <a:rPr lang="en-US" b="0" u="none" dirty="0"/>
              <a:t>monopolists</a:t>
            </a:r>
            <a:r>
              <a:rPr lang="en-US" b="0" dirty="0"/>
              <a:t> face a downward-sloping</a:t>
            </a:r>
            <a:r>
              <a:rPr lang="en-US" b="0" baseline="0" dirty="0"/>
              <a:t> market demand curve. The demand curve is downward sloping because monopolists can choose any price without being undercut by other firms. This is because monopolists are the only seller of their good (refer back to the definition of a monopoly). However, monopolists are still constrained by market demand. The law of demand tells us that, ceteris paribus, the quantity demanded falls as price rises. For example, monopolists can choose a high price for diamonds, like $5,000, but they will sell a lower quantity (3 diamonds) than if they were to price diamonds at a lower price, like $2,500 (where they would sell 8 diamonds).</a:t>
            </a:r>
          </a:p>
          <a:p>
            <a:endParaRPr lang="en-US" b="0" baseline="0" dirty="0"/>
          </a:p>
          <a:p>
            <a:r>
              <a:rPr lang="en-US" b="0" baseline="0" dirty="0"/>
              <a:t>When picking a price, monopolists control the price/quantity outcome by allowing consumers to choose the quantity demanded at that price. When setting the quantity of a good to sell, they restrict the quantity supplied and allow prices to adjust to where Q</a:t>
            </a:r>
            <a:r>
              <a:rPr lang="en-US" b="0" baseline="-25000" dirty="0"/>
              <a:t>d</a:t>
            </a:r>
            <a:r>
              <a:rPr lang="en-US" b="0" baseline="0" dirty="0"/>
              <a:t> equals Q</a:t>
            </a:r>
            <a:r>
              <a:rPr lang="en-US" b="0" baseline="-25000" dirty="0"/>
              <a:t>s</a:t>
            </a:r>
            <a:r>
              <a:rPr lang="en-US" b="0" baseline="0" dirty="0"/>
              <a:t>. The resulting price/quantity combination is the same regardless of whether a monopolist chooses a price or quantity to supply.</a:t>
            </a:r>
          </a:p>
        </p:txBody>
      </p:sp>
      <p:sp>
        <p:nvSpPr>
          <p:cNvPr id="4" name="Slide Number Placeholder 3"/>
          <p:cNvSpPr>
            <a:spLocks noGrp="1"/>
          </p:cNvSpPr>
          <p:nvPr>
            <p:ph type="sldNum" sz="quarter" idx="10"/>
          </p:nvPr>
        </p:nvSpPr>
        <p:spPr/>
        <p:txBody>
          <a:bodyPr/>
          <a:lstStyle/>
          <a:p>
            <a:fld id="{DE039F57-2E1C-4FC2-AABC-E2D3D29B83B2}" type="slidenum">
              <a:rPr lang="en-US" smtClean="0"/>
              <a:t>6</a:t>
            </a:fld>
            <a:endParaRPr lang="en-US" dirty="0"/>
          </a:p>
        </p:txBody>
      </p:sp>
    </p:spTree>
    <p:extLst>
      <p:ext uri="{BB962C8B-B14F-4D97-AF65-F5344CB8AC3E}">
        <p14:creationId xmlns:p14="http://schemas.microsoft.com/office/powerpoint/2010/main" val="3291015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the class that total revenue is</a:t>
            </a:r>
            <a:r>
              <a:rPr lang="en-US" baseline="0" dirty="0"/>
              <a:t> price times quantity sold. </a:t>
            </a:r>
            <a:r>
              <a:rPr lang="en-US" b="0" baseline="0" dirty="0"/>
              <a:t>The q</a:t>
            </a:r>
            <a:r>
              <a:rPr lang="en-US" b="0" dirty="0"/>
              <a:t>uantity effect</a:t>
            </a:r>
            <a:r>
              <a:rPr lang="en-US" b="0" i="1" baseline="0" dirty="0"/>
              <a:t> </a:t>
            </a:r>
            <a:r>
              <a:rPr lang="en-US" b="0" i="0" baseline="0" dirty="0"/>
              <a:t>indicates that</a:t>
            </a:r>
            <a:r>
              <a:rPr lang="en-US" b="0" i="0" dirty="0"/>
              <a:t> additional</a:t>
            </a:r>
            <a:r>
              <a:rPr lang="en-US" b="0" i="0" baseline="0" dirty="0"/>
              <a:t> money is brought in with the sale of each additional unit, so total revenue increases. The price effect indicates that each additional unit sold drives the price of all units down, so</a:t>
            </a:r>
            <a:r>
              <a:rPr lang="en-US" b="0" i="0" baseline="0" dirty="0">
                <a:sym typeface="Wingdings" pitchFamily="2" charset="2"/>
              </a:rPr>
              <a:t> total revenue decreases. </a:t>
            </a:r>
            <a:r>
              <a:rPr lang="en-US" dirty="0"/>
              <a:t>In</a:t>
            </a:r>
            <a:r>
              <a:rPr lang="en-US" baseline="0" dirty="0"/>
              <a:t> perfectly competitive markets, a firm can sell as much as it wants without changing the market price. Therefore, the marginal revenue from each additional unit is always constant and equal to the market price. In contrast, the marginal revenue for monopolists decreases with each additional unit sold. </a:t>
            </a:r>
            <a:r>
              <a:rPr lang="en-US" b="0" i="0" baseline="0" dirty="0">
                <a:sym typeface="Wingdings" pitchFamily="2" charset="2"/>
              </a:rPr>
              <a:t>In perfectly competitive markets there is no price effect, so marginal revenue is entirely determined by the quantity effect.</a:t>
            </a:r>
          </a:p>
          <a:p>
            <a:endParaRPr lang="en-US" b="0" i="0" baseline="0" dirty="0">
              <a:sym typeface="Wingdings" pitchFamily="2" charset="2"/>
            </a:endParaRP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7</a:t>
            </a:fld>
            <a:endParaRPr lang="en-US" dirty="0"/>
          </a:p>
        </p:txBody>
      </p:sp>
    </p:spTree>
    <p:extLst>
      <p:ext uri="{BB962C8B-B14F-4D97-AF65-F5344CB8AC3E}">
        <p14:creationId xmlns:p14="http://schemas.microsoft.com/office/powerpoint/2010/main" val="2075342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Total</a:t>
            </a:r>
            <a:r>
              <a:rPr lang="en-US" baseline="0" dirty="0"/>
              <a:t> revenue (TR) is equal to Price × Quantity.</a:t>
            </a:r>
          </a:p>
          <a:p>
            <a:r>
              <a:rPr lang="en-US" baseline="0" dirty="0"/>
              <a:t>Marginal revenue is the difference in total revenue as quantity increases. For example, from a quantity of 2 to 3 diamonds, the marginal revenue is 15,000 - 11,000 = 4,000</a:t>
            </a:r>
          </a:p>
          <a:p>
            <a:r>
              <a:rPr lang="en-US" baseline="0" dirty="0"/>
              <a:t>The average revenue is total revenue divided by quantity.</a:t>
            </a:r>
          </a:p>
          <a:p>
            <a:r>
              <a:rPr lang="en-US" baseline="0" dirty="0"/>
              <a:t>Average revenue is also equal to price.</a:t>
            </a: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8</a:t>
            </a:fld>
            <a:endParaRPr lang="en-US" dirty="0"/>
          </a:p>
        </p:txBody>
      </p:sp>
    </p:spTree>
    <p:extLst>
      <p:ext uri="{BB962C8B-B14F-4D97-AF65-F5344CB8AC3E}">
        <p14:creationId xmlns:p14="http://schemas.microsoft.com/office/powerpoint/2010/main" val="2272538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figure above shows total,</a:t>
            </a:r>
            <a:r>
              <a:rPr lang="en-US" baseline="0" dirty="0"/>
              <a:t> average, and marginal revenue at various quantities for De Beers. </a:t>
            </a:r>
            <a:br>
              <a:rPr lang="en-US" baseline="0" dirty="0"/>
            </a:br>
            <a:endParaRPr lang="en-US" baseline="0" dirty="0"/>
          </a:p>
          <a:p>
            <a:r>
              <a:rPr lang="en-US" b="1" baseline="0" dirty="0"/>
              <a:t>Total revenue</a:t>
            </a:r>
          </a:p>
          <a:p>
            <a:r>
              <a:rPr lang="en-US" b="0" baseline="0" dirty="0"/>
              <a:t>Remind students that TR = P × Q.</a:t>
            </a:r>
          </a:p>
          <a:p>
            <a:endParaRPr lang="en-US" b="0" baseline="0" dirty="0"/>
          </a:p>
          <a:p>
            <a:r>
              <a:rPr lang="en-US" b="1" baseline="0" dirty="0"/>
              <a:t>Marginal Revenue</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The additional revenue brought in from the sale of each additional unit. Note that marginal revenue is decreasing because each additional unit brings in less revenue than the previous.</a:t>
            </a:r>
            <a:r>
              <a:rPr lang="en-US" b="1" baseline="0" dirty="0"/>
              <a:t> </a:t>
            </a:r>
            <a:r>
              <a:rPr lang="en-US" b="0" baseline="0" dirty="0"/>
              <a:t>A negative MR occurs </a:t>
            </a:r>
            <a:r>
              <a:rPr lang="en-US" b="0" i="0" baseline="0" dirty="0">
                <a:sym typeface="Wingdings" pitchFamily="2" charset="2"/>
              </a:rPr>
              <a:t>when the price effect is bigger than the quantity effect. When MR is negative, total revenue is decreasing. This is why the revenue-maximizing quantity is the quantity at which the MR curve crosses the x-axis (i.e., when MR = 0)</a:t>
            </a:r>
            <a:endParaRPr lang="en-US" b="0" baseline="0" dirty="0"/>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Average revenue</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a:sym typeface="Wingdings" pitchFamily="2" charset="2"/>
              </a:rPr>
              <a:t>Note that average revenue is the market demand curve at any quantity sold. Average revenue (AR) is always greater than marginal revenue, because each additional unit sold brings less revenue than the last unit.</a:t>
            </a:r>
          </a:p>
        </p:txBody>
      </p:sp>
      <p:sp>
        <p:nvSpPr>
          <p:cNvPr id="4" name="Slide Number Placeholder 3"/>
          <p:cNvSpPr>
            <a:spLocks noGrp="1"/>
          </p:cNvSpPr>
          <p:nvPr>
            <p:ph type="sldNum" sz="quarter" idx="10"/>
          </p:nvPr>
        </p:nvSpPr>
        <p:spPr/>
        <p:txBody>
          <a:bodyPr/>
          <a:lstStyle/>
          <a:p>
            <a:fld id="{DE039F57-2E1C-4FC2-AABC-E2D3D29B83B2}" type="slidenum">
              <a:rPr lang="en-US" smtClean="0"/>
              <a:t>9</a:t>
            </a:fld>
            <a:endParaRPr lang="en-US" dirty="0"/>
          </a:p>
        </p:txBody>
      </p:sp>
    </p:spTree>
    <p:extLst>
      <p:ext uri="{BB962C8B-B14F-4D97-AF65-F5344CB8AC3E}">
        <p14:creationId xmlns:p14="http://schemas.microsoft.com/office/powerpoint/2010/main" val="24862352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946F3A98-ED6B-4F96-B6C8-8071990CE450}"/>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980547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14-</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984718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14-</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983848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3E25ED92-D700-4A31-BA03-A4A1C85FD4D1}" type="datetimeFigureOut">
              <a:rPr lang="en-US" smtClean="0"/>
              <a:t>4/13/2020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5D07E34A-7B3F-48AD-A0FA-15C236114AF4}" type="slidenum">
              <a:rPr lang="en-US" smtClean="0"/>
              <a:t>‹#›</a:t>
            </a:fld>
            <a:endParaRPr lang="en-US" dirty="0"/>
          </a:p>
        </p:txBody>
      </p:sp>
    </p:spTree>
    <p:extLst>
      <p:ext uri="{BB962C8B-B14F-4D97-AF65-F5344CB8AC3E}">
        <p14:creationId xmlns:p14="http://schemas.microsoft.com/office/powerpoint/2010/main" val="1706873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5A21075-C774-4778-B96C-DA1FCAB98763}" type="datetimeFigureOut">
              <a:rPr lang="en-US" smtClean="0"/>
              <a:t>4/13/2020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E21DB8A5-98F3-41B0-B07F-80E7DD5AC835}" type="slidenum">
              <a:rPr lang="en-US" smtClean="0"/>
              <a:t>‹#›</a:t>
            </a:fld>
            <a:endParaRPr lang="en-US" dirty="0"/>
          </a:p>
        </p:txBody>
      </p:sp>
    </p:spTree>
    <p:extLst>
      <p:ext uri="{BB962C8B-B14F-4D97-AF65-F5344CB8AC3E}">
        <p14:creationId xmlns:p14="http://schemas.microsoft.com/office/powerpoint/2010/main" val="21312920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400800"/>
            <a:ext cx="86868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3" r:id="rId4"/>
    <p:sldLayoutId id="2147483654" r:id="rId5"/>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4.emf"/><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5.e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6.vml"/><Relationship Id="rId4" Type="http://schemas.openxmlformats.org/officeDocument/2006/relationships/image" Target="../media/image7.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Chapter 14</a:t>
            </a:r>
            <a:endParaRPr lang="en-US" dirty="0"/>
          </a:p>
        </p:txBody>
      </p:sp>
      <p:sp>
        <p:nvSpPr>
          <p:cNvPr id="3" name="Subtitle 2"/>
          <p:cNvSpPr>
            <a:spLocks noGrp="1"/>
          </p:cNvSpPr>
          <p:nvPr>
            <p:ph type="body" sz="quarter" idx="10"/>
          </p:nvPr>
        </p:nvSpPr>
        <p:spPr/>
        <p:txBody>
          <a:bodyPr/>
          <a:lstStyle/>
          <a:p>
            <a:r>
              <a:rPr lang="en-US"/>
              <a:t>Monopoly</a:t>
            </a:r>
            <a:endParaRPr lang="en-US" dirty="0"/>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9D0505"/>
                </a:solidFill>
                <a:latin typeface="+mn-lt"/>
              </a:rPr>
              <a:t>Active </a:t>
            </a:r>
            <a:r>
              <a:rPr lang="en-US" dirty="0"/>
              <a:t>L</a:t>
            </a:r>
            <a:r>
              <a:rPr lang="en-US" dirty="0">
                <a:solidFill>
                  <a:srgbClr val="9D0505"/>
                </a:solidFill>
                <a:latin typeface="+mn-lt"/>
              </a:rPr>
              <a:t>earning: Determine</a:t>
            </a:r>
            <a:r>
              <a:rPr lang="en-US" dirty="0"/>
              <a:t> </a:t>
            </a:r>
            <a:br>
              <a:rPr lang="en-US" dirty="0"/>
            </a:br>
            <a:r>
              <a:rPr lang="en-US" dirty="0">
                <a:solidFill>
                  <a:srgbClr val="9D0505"/>
                </a:solidFill>
                <a:latin typeface="+mn-lt"/>
              </a:rPr>
              <a:t>revenue-maximizing quantity</a:t>
            </a:r>
          </a:p>
        </p:txBody>
      </p:sp>
      <p:sp>
        <p:nvSpPr>
          <p:cNvPr id="7" name="Content Placeholder 2"/>
          <p:cNvSpPr>
            <a:spLocks noGrp="1"/>
          </p:cNvSpPr>
          <p:nvPr>
            <p:ph idx="1"/>
          </p:nvPr>
        </p:nvSpPr>
        <p:spPr/>
        <p:txBody>
          <a:bodyPr>
            <a:normAutofit/>
          </a:bodyPr>
          <a:lstStyle/>
          <a:p>
            <a:pPr marL="0" indent="0">
              <a:buNone/>
            </a:pPr>
            <a:r>
              <a:rPr lang="en-US" dirty="0"/>
              <a:t>Fill in the following table and identify the monopolist’s revenue-maximizing level of production.</a:t>
            </a:r>
          </a:p>
        </p:txBody>
      </p:sp>
      <p:graphicFrame>
        <p:nvGraphicFramePr>
          <p:cNvPr id="3" name="Object 2"/>
          <p:cNvGraphicFramePr>
            <a:graphicFrameLocks noChangeAspect="1"/>
          </p:cNvGraphicFramePr>
          <p:nvPr>
            <p:extLst>
              <p:ext uri="{D42A27DB-BD31-4B8C-83A1-F6EECF244321}">
                <p14:modId xmlns:p14="http://schemas.microsoft.com/office/powerpoint/2010/main" val="303102901"/>
              </p:ext>
            </p:extLst>
          </p:nvPr>
        </p:nvGraphicFramePr>
        <p:xfrm>
          <a:off x="781050" y="2819400"/>
          <a:ext cx="6959600" cy="2971800"/>
        </p:xfrm>
        <a:graphic>
          <a:graphicData uri="http://schemas.openxmlformats.org/presentationml/2006/ole">
            <mc:AlternateContent xmlns:mc="http://schemas.openxmlformats.org/markup-compatibility/2006">
              <mc:Choice xmlns:v="urn:schemas-microsoft-com:vml" Requires="v">
                <p:oleObj spid="_x0000_s5155" name="Worksheet" r:id="rId4" imgW="3371754" imgH="1438288" progId="Excel.Sheet.8">
                  <p:embed/>
                </p:oleObj>
              </mc:Choice>
              <mc:Fallback>
                <p:oleObj name="Worksheet" r:id="rId4" imgW="3371754" imgH="1438288" progId="Excel.Sheet.8">
                  <p:embed/>
                  <p:pic>
                    <p:nvPicPr>
                      <p:cNvPr id="0" name="Object 2"/>
                      <p:cNvPicPr>
                        <a:picLocks noChangeAspect="1" noChangeArrowheads="1"/>
                      </p:cNvPicPr>
                      <p:nvPr/>
                    </p:nvPicPr>
                    <p:blipFill>
                      <a:blip r:embed="rId5"/>
                      <a:srcRect/>
                      <a:stretch>
                        <a:fillRect/>
                      </a:stretch>
                    </p:blipFill>
                    <p:spPr bwMode="auto">
                      <a:xfrm>
                        <a:off x="781050" y="2819400"/>
                        <a:ext cx="6959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56294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rgbClr val="9D0505"/>
                </a:solidFill>
                <a:latin typeface="+mn-lt"/>
              </a:rPr>
              <a:t>Active Learning</a:t>
            </a:r>
            <a:r>
              <a:rPr lang="en-US" dirty="0"/>
              <a:t> Solution II</a:t>
            </a:r>
            <a:endParaRPr lang="en-US" dirty="0">
              <a:solidFill>
                <a:srgbClr val="9D0505"/>
              </a:solidFill>
              <a:latin typeface="+mn-lt"/>
            </a:endParaRPr>
          </a:p>
        </p:txBody>
      </p:sp>
      <p:sp>
        <p:nvSpPr>
          <p:cNvPr id="7" name="Content Placeholder 2"/>
          <p:cNvSpPr>
            <a:spLocks noGrp="1"/>
          </p:cNvSpPr>
          <p:nvPr>
            <p:ph idx="1"/>
          </p:nvPr>
        </p:nvSpPr>
        <p:spPr/>
        <p:txBody>
          <a:bodyPr>
            <a:normAutofit/>
          </a:bodyPr>
          <a:lstStyle/>
          <a:p>
            <a:pPr marL="0" indent="0">
              <a:buNone/>
            </a:pPr>
            <a:r>
              <a:rPr lang="en-US" dirty="0"/>
              <a:t>Fill in the following table and identify the monopolist’s revenue-maximizing level of production.</a:t>
            </a:r>
          </a:p>
        </p:txBody>
      </p:sp>
      <p:graphicFrame>
        <p:nvGraphicFramePr>
          <p:cNvPr id="3" name="Object 2"/>
          <p:cNvGraphicFramePr>
            <a:graphicFrameLocks noChangeAspect="1"/>
          </p:cNvGraphicFramePr>
          <p:nvPr>
            <p:extLst>
              <p:ext uri="{D42A27DB-BD31-4B8C-83A1-F6EECF244321}">
                <p14:modId xmlns:p14="http://schemas.microsoft.com/office/powerpoint/2010/main" val="2733290941"/>
              </p:ext>
            </p:extLst>
          </p:nvPr>
        </p:nvGraphicFramePr>
        <p:xfrm>
          <a:off x="781050" y="2819400"/>
          <a:ext cx="6959600" cy="2971800"/>
        </p:xfrm>
        <a:graphic>
          <a:graphicData uri="http://schemas.openxmlformats.org/presentationml/2006/ole">
            <mc:AlternateContent xmlns:mc="http://schemas.openxmlformats.org/markup-compatibility/2006">
              <mc:Choice xmlns:v="urn:schemas-microsoft-com:vml" Requires="v">
                <p:oleObj spid="_x0000_s6178" name="Worksheet" r:id="rId4" imgW="3371754" imgH="1438288" progId="Excel.Sheet.8">
                  <p:embed/>
                </p:oleObj>
              </mc:Choice>
              <mc:Fallback>
                <p:oleObj name="Worksheet" r:id="rId4" imgW="3371754" imgH="1438288" progId="Excel.Sheet.8">
                  <p:embed/>
                  <p:pic>
                    <p:nvPicPr>
                      <p:cNvPr id="0" name="Object 2"/>
                      <p:cNvPicPr>
                        <a:picLocks noChangeAspect="1" noChangeArrowheads="1"/>
                      </p:cNvPicPr>
                      <p:nvPr/>
                    </p:nvPicPr>
                    <p:blipFill>
                      <a:blip r:embed="rId5"/>
                      <a:srcRect/>
                      <a:stretch>
                        <a:fillRect/>
                      </a:stretch>
                    </p:blipFill>
                    <p:spPr bwMode="auto">
                      <a:xfrm>
                        <a:off x="781050" y="2819400"/>
                        <a:ext cx="6959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40122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rgbClr val="9D0505"/>
                </a:solidFill>
                <a:latin typeface="+mn-lt"/>
              </a:rPr>
              <a:t>Active </a:t>
            </a:r>
            <a:r>
              <a:rPr lang="en-US" dirty="0"/>
              <a:t>L</a:t>
            </a:r>
            <a:r>
              <a:rPr lang="en-US" dirty="0">
                <a:solidFill>
                  <a:srgbClr val="9D0505"/>
                </a:solidFill>
                <a:latin typeface="+mn-lt"/>
              </a:rPr>
              <a:t>earning</a:t>
            </a:r>
            <a:r>
              <a:rPr lang="en-US" dirty="0"/>
              <a:t> Solution III</a:t>
            </a:r>
            <a:endParaRPr lang="en-US" dirty="0">
              <a:solidFill>
                <a:srgbClr val="9D0505"/>
              </a:solidFill>
              <a:latin typeface="+mn-lt"/>
            </a:endParaRPr>
          </a:p>
        </p:txBody>
      </p:sp>
      <p:sp>
        <p:nvSpPr>
          <p:cNvPr id="7" name="Content Placeholder 2"/>
          <p:cNvSpPr>
            <a:spLocks noGrp="1"/>
          </p:cNvSpPr>
          <p:nvPr>
            <p:ph idx="1"/>
          </p:nvPr>
        </p:nvSpPr>
        <p:spPr/>
        <p:txBody>
          <a:bodyPr>
            <a:normAutofit/>
          </a:bodyPr>
          <a:lstStyle/>
          <a:p>
            <a:pPr marL="0" indent="0">
              <a:buNone/>
            </a:pPr>
            <a:r>
              <a:rPr lang="en-US" dirty="0"/>
              <a:t>Fill in the following table and identify the monopolist’s revenue-maximizing level of production.</a:t>
            </a:r>
          </a:p>
        </p:txBody>
      </p:sp>
      <p:graphicFrame>
        <p:nvGraphicFramePr>
          <p:cNvPr id="3" name="Object 2"/>
          <p:cNvGraphicFramePr>
            <a:graphicFrameLocks noChangeAspect="1"/>
          </p:cNvGraphicFramePr>
          <p:nvPr>
            <p:extLst>
              <p:ext uri="{D42A27DB-BD31-4B8C-83A1-F6EECF244321}">
                <p14:modId xmlns:p14="http://schemas.microsoft.com/office/powerpoint/2010/main" val="1917656687"/>
              </p:ext>
            </p:extLst>
          </p:nvPr>
        </p:nvGraphicFramePr>
        <p:xfrm>
          <a:off x="781050" y="2819400"/>
          <a:ext cx="6959600" cy="2971800"/>
        </p:xfrm>
        <a:graphic>
          <a:graphicData uri="http://schemas.openxmlformats.org/presentationml/2006/ole">
            <mc:AlternateContent xmlns:mc="http://schemas.openxmlformats.org/markup-compatibility/2006">
              <mc:Choice xmlns:v="urn:schemas-microsoft-com:vml" Requires="v">
                <p:oleObj spid="_x0000_s8226" name="Worksheet" r:id="rId4" imgW="3371754" imgH="1438288" progId="Excel.Sheet.8">
                  <p:embed/>
                </p:oleObj>
              </mc:Choice>
              <mc:Fallback>
                <p:oleObj name="Worksheet" r:id="rId4" imgW="3371754" imgH="1438288" progId="Excel.Shee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050" y="2819400"/>
                        <a:ext cx="6959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79780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solidFill>
                  <a:srgbClr val="9D0505"/>
                </a:solidFill>
                <a:latin typeface="+mn-lt"/>
              </a:rPr>
              <a:t>Active </a:t>
            </a:r>
            <a:r>
              <a:rPr lang="en-US" dirty="0"/>
              <a:t>L</a:t>
            </a:r>
            <a:r>
              <a:rPr lang="en-US" dirty="0">
                <a:solidFill>
                  <a:srgbClr val="9D0505"/>
                </a:solidFill>
                <a:latin typeface="+mn-lt"/>
              </a:rPr>
              <a:t>earning</a:t>
            </a:r>
            <a:r>
              <a:rPr lang="en-US" dirty="0"/>
              <a:t> Solution IV</a:t>
            </a:r>
            <a:endParaRPr lang="en-US" dirty="0">
              <a:solidFill>
                <a:srgbClr val="9D0505"/>
              </a:solidFill>
              <a:latin typeface="+mn-lt"/>
            </a:endParaRPr>
          </a:p>
        </p:txBody>
      </p:sp>
      <p:sp>
        <p:nvSpPr>
          <p:cNvPr id="6" name="Content Placeholder 2"/>
          <p:cNvSpPr>
            <a:spLocks noGrp="1"/>
          </p:cNvSpPr>
          <p:nvPr>
            <p:ph idx="1"/>
          </p:nvPr>
        </p:nvSpPr>
        <p:spPr/>
        <p:txBody>
          <a:bodyPr>
            <a:normAutofit/>
          </a:bodyPr>
          <a:lstStyle/>
          <a:p>
            <a:pPr marL="0" indent="0">
              <a:buNone/>
            </a:pPr>
            <a:r>
              <a:rPr lang="en-US" dirty="0"/>
              <a:t>Fill in the following table and identify the monopolist’s revenue-maximizing level of production.</a:t>
            </a:r>
          </a:p>
        </p:txBody>
      </p:sp>
      <p:graphicFrame>
        <p:nvGraphicFramePr>
          <p:cNvPr id="3" name="Object 2"/>
          <p:cNvGraphicFramePr>
            <a:graphicFrameLocks noChangeAspect="1"/>
          </p:cNvGraphicFramePr>
          <p:nvPr>
            <p:extLst>
              <p:ext uri="{D42A27DB-BD31-4B8C-83A1-F6EECF244321}">
                <p14:modId xmlns:p14="http://schemas.microsoft.com/office/powerpoint/2010/main" val="1917656687"/>
              </p:ext>
            </p:extLst>
          </p:nvPr>
        </p:nvGraphicFramePr>
        <p:xfrm>
          <a:off x="781050" y="2819400"/>
          <a:ext cx="6959600" cy="2971800"/>
        </p:xfrm>
        <a:graphic>
          <a:graphicData uri="http://schemas.openxmlformats.org/presentationml/2006/ole">
            <mc:AlternateContent xmlns:mc="http://schemas.openxmlformats.org/markup-compatibility/2006">
              <mc:Choice xmlns:v="urn:schemas-microsoft-com:vml" Requires="v">
                <p:oleObj spid="_x0000_s7202" name="Worksheet" r:id="rId4" imgW="3371754" imgH="1438288" progId="Excel.Sheet.8">
                  <p:embed/>
                </p:oleObj>
              </mc:Choice>
              <mc:Fallback>
                <p:oleObj name="Worksheet" r:id="rId4" imgW="3371754" imgH="1438288" progId="Excel.Shee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050" y="2819400"/>
                        <a:ext cx="6959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Box 9"/>
          <p:cNvSpPr txBox="1"/>
          <p:nvPr/>
        </p:nvSpPr>
        <p:spPr>
          <a:xfrm>
            <a:off x="762000" y="4495800"/>
            <a:ext cx="6934200" cy="646331"/>
          </a:xfrm>
          <a:prstGeom prst="rect">
            <a:avLst/>
          </a:prstGeom>
          <a:noFill/>
          <a:ln w="38100">
            <a:solidFill>
              <a:srgbClr val="FF0000"/>
            </a:solidFill>
          </a:ln>
        </p:spPr>
        <p:txBody>
          <a:bodyPr wrap="square" rtlCol="0">
            <a:spAutoFit/>
          </a:bodyPr>
          <a:lstStyle/>
          <a:p>
            <a:endParaRPr lang="en-US" dirty="0"/>
          </a:p>
          <a:p>
            <a:endParaRPr lang="en-US" dirty="0"/>
          </a:p>
        </p:txBody>
      </p:sp>
    </p:spTree>
    <p:extLst>
      <p:ext uri="{BB962C8B-B14F-4D97-AF65-F5344CB8AC3E}">
        <p14:creationId xmlns:p14="http://schemas.microsoft.com/office/powerpoint/2010/main" val="1694104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Monopoly profit-maximizing quantity</a:t>
            </a:r>
          </a:p>
        </p:txBody>
      </p:sp>
      <p:sp>
        <p:nvSpPr>
          <p:cNvPr id="5" name="Content Placeholder 4"/>
          <p:cNvSpPr>
            <a:spLocks noGrp="1"/>
          </p:cNvSpPr>
          <p:nvPr>
            <p:ph idx="1"/>
          </p:nvPr>
        </p:nvSpPr>
        <p:spPr/>
        <p:txBody>
          <a:bodyPr>
            <a:normAutofit/>
          </a:bodyPr>
          <a:lstStyle/>
          <a:p>
            <a:r>
              <a:rPr lang="en-US" dirty="0"/>
              <a:t>While revenue is important, firms maximize profits.</a:t>
            </a:r>
          </a:p>
          <a:p>
            <a:r>
              <a:rPr lang="en-US" dirty="0"/>
              <a:t>The profit-maximizing quantity of output for a monopoly is found where marginal revenue equals marginal cost.</a:t>
            </a:r>
          </a:p>
          <a:p>
            <a:pPr lvl="1"/>
            <a:r>
              <a:rPr lang="en-US" dirty="0"/>
              <a:t>This is the same marginal decision-making analysis used in perfectly competitive markets. </a:t>
            </a:r>
          </a:p>
        </p:txBody>
      </p:sp>
    </p:spTree>
    <p:extLst>
      <p:ext uri="{BB962C8B-B14F-4D97-AF65-F5344CB8AC3E}">
        <p14:creationId xmlns:p14="http://schemas.microsoft.com/office/powerpoint/2010/main" val="3488366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Monopoly profit maximization I</a:t>
            </a:r>
          </a:p>
        </p:txBody>
      </p:sp>
      <p:sp>
        <p:nvSpPr>
          <p:cNvPr id="3" name="Content Placeholder 2"/>
          <p:cNvSpPr>
            <a:spLocks noGrp="1"/>
          </p:cNvSpPr>
          <p:nvPr>
            <p:ph idx="4294967295"/>
          </p:nvPr>
        </p:nvSpPr>
        <p:spPr>
          <a:xfrm>
            <a:off x="5690985" y="2070556"/>
            <a:ext cx="3319462" cy="4551362"/>
          </a:xfrm>
        </p:spPr>
        <p:txBody>
          <a:bodyPr>
            <a:normAutofit fontScale="77500" lnSpcReduction="20000"/>
          </a:bodyPr>
          <a:lstStyle/>
          <a:p>
            <a:r>
              <a:rPr lang="en-US" dirty="0"/>
              <a:t>The profit-maximizing quantity is identified where </a:t>
            </a:r>
            <a:r>
              <a:rPr lang="en-US" i="1" dirty="0">
                <a:solidFill>
                  <a:srgbClr val="9D0505"/>
                </a:solidFill>
              </a:rPr>
              <a:t>MR = MC</a:t>
            </a:r>
            <a:r>
              <a:rPr lang="en-US" dirty="0"/>
              <a:t>, point B.</a:t>
            </a:r>
          </a:p>
          <a:p>
            <a:r>
              <a:rPr lang="en-US" dirty="0"/>
              <a:t>The price is determined by the point on the demand curve that corresponds to the profit-maximizing quantity, point A.</a:t>
            </a:r>
          </a:p>
          <a:p>
            <a:r>
              <a:rPr lang="en-US" dirty="0"/>
              <a:t>Price is higher than the marginal revenue.</a:t>
            </a:r>
          </a:p>
        </p:txBody>
      </p:sp>
      <p:sp>
        <p:nvSpPr>
          <p:cNvPr id="133" name="Line 21"/>
          <p:cNvSpPr>
            <a:spLocks noChangeShapeType="1"/>
          </p:cNvSpPr>
          <p:nvPr/>
        </p:nvSpPr>
        <p:spPr bwMode="auto">
          <a:xfrm>
            <a:off x="879325" y="5928900"/>
            <a:ext cx="4670062"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33"/>
          <p:cNvSpPr>
            <a:spLocks/>
          </p:cNvSpPr>
          <p:nvPr/>
        </p:nvSpPr>
        <p:spPr bwMode="auto">
          <a:xfrm>
            <a:off x="2209800" y="3581737"/>
            <a:ext cx="2971800" cy="833113"/>
          </a:xfrm>
          <a:custGeom>
            <a:avLst/>
            <a:gdLst>
              <a:gd name="T0" fmla="*/ 0 w 1614"/>
              <a:gd name="T1" fmla="*/ 206 h 360"/>
              <a:gd name="T2" fmla="*/ 0 w 1614"/>
              <a:gd name="T3" fmla="*/ 206 h 360"/>
              <a:gd name="T4" fmla="*/ 88 w 1614"/>
              <a:gd name="T5" fmla="*/ 262 h 360"/>
              <a:gd name="T6" fmla="*/ 146 w 1614"/>
              <a:gd name="T7" fmla="*/ 296 h 360"/>
              <a:gd name="T8" fmla="*/ 174 w 1614"/>
              <a:gd name="T9" fmla="*/ 310 h 360"/>
              <a:gd name="T10" fmla="*/ 202 w 1614"/>
              <a:gd name="T11" fmla="*/ 322 h 360"/>
              <a:gd name="T12" fmla="*/ 202 w 1614"/>
              <a:gd name="T13" fmla="*/ 322 h 360"/>
              <a:gd name="T14" fmla="*/ 252 w 1614"/>
              <a:gd name="T15" fmla="*/ 338 h 360"/>
              <a:gd name="T16" fmla="*/ 302 w 1614"/>
              <a:gd name="T17" fmla="*/ 350 h 360"/>
              <a:gd name="T18" fmla="*/ 352 w 1614"/>
              <a:gd name="T19" fmla="*/ 358 h 360"/>
              <a:gd name="T20" fmla="*/ 378 w 1614"/>
              <a:gd name="T21" fmla="*/ 360 h 360"/>
              <a:gd name="T22" fmla="*/ 404 w 1614"/>
              <a:gd name="T23" fmla="*/ 360 h 360"/>
              <a:gd name="T24" fmla="*/ 404 w 1614"/>
              <a:gd name="T25" fmla="*/ 360 h 360"/>
              <a:gd name="T26" fmla="*/ 428 w 1614"/>
              <a:gd name="T27" fmla="*/ 360 h 360"/>
              <a:gd name="T28" fmla="*/ 454 w 1614"/>
              <a:gd name="T29" fmla="*/ 356 h 360"/>
              <a:gd name="T30" fmla="*/ 504 w 1614"/>
              <a:gd name="T31" fmla="*/ 348 h 360"/>
              <a:gd name="T32" fmla="*/ 606 w 1614"/>
              <a:gd name="T33" fmla="*/ 322 h 360"/>
              <a:gd name="T34" fmla="*/ 606 w 1614"/>
              <a:gd name="T35" fmla="*/ 322 h 360"/>
              <a:gd name="T36" fmla="*/ 684 w 1614"/>
              <a:gd name="T37" fmla="*/ 304 h 360"/>
              <a:gd name="T38" fmla="*/ 740 w 1614"/>
              <a:gd name="T39" fmla="*/ 288 h 360"/>
              <a:gd name="T40" fmla="*/ 808 w 1614"/>
              <a:gd name="T41" fmla="*/ 268 h 360"/>
              <a:gd name="T42" fmla="*/ 808 w 1614"/>
              <a:gd name="T43" fmla="*/ 268 h 360"/>
              <a:gd name="T44" fmla="*/ 966 w 1614"/>
              <a:gd name="T45" fmla="*/ 216 h 360"/>
              <a:gd name="T46" fmla="*/ 1174 w 1614"/>
              <a:gd name="T47" fmla="*/ 146 h 360"/>
              <a:gd name="T48" fmla="*/ 1614 w 1614"/>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14" h="360">
                <a:moveTo>
                  <a:pt x="0" y="206"/>
                </a:moveTo>
                <a:lnTo>
                  <a:pt x="0" y="206"/>
                </a:lnTo>
                <a:lnTo>
                  <a:pt x="88" y="262"/>
                </a:lnTo>
                <a:lnTo>
                  <a:pt x="146" y="296"/>
                </a:lnTo>
                <a:lnTo>
                  <a:pt x="174" y="310"/>
                </a:lnTo>
                <a:lnTo>
                  <a:pt x="202" y="322"/>
                </a:lnTo>
                <a:lnTo>
                  <a:pt x="202" y="322"/>
                </a:lnTo>
                <a:lnTo>
                  <a:pt x="252" y="338"/>
                </a:lnTo>
                <a:lnTo>
                  <a:pt x="302" y="350"/>
                </a:lnTo>
                <a:lnTo>
                  <a:pt x="352" y="358"/>
                </a:lnTo>
                <a:lnTo>
                  <a:pt x="378" y="360"/>
                </a:lnTo>
                <a:lnTo>
                  <a:pt x="404" y="360"/>
                </a:lnTo>
                <a:lnTo>
                  <a:pt x="404" y="360"/>
                </a:lnTo>
                <a:lnTo>
                  <a:pt x="428" y="360"/>
                </a:lnTo>
                <a:lnTo>
                  <a:pt x="454" y="356"/>
                </a:lnTo>
                <a:lnTo>
                  <a:pt x="504" y="348"/>
                </a:lnTo>
                <a:lnTo>
                  <a:pt x="606" y="322"/>
                </a:lnTo>
                <a:lnTo>
                  <a:pt x="606" y="322"/>
                </a:lnTo>
                <a:lnTo>
                  <a:pt x="684" y="304"/>
                </a:lnTo>
                <a:lnTo>
                  <a:pt x="740" y="288"/>
                </a:lnTo>
                <a:lnTo>
                  <a:pt x="808" y="268"/>
                </a:lnTo>
                <a:lnTo>
                  <a:pt x="808" y="268"/>
                </a:lnTo>
                <a:lnTo>
                  <a:pt x="966" y="216"/>
                </a:lnTo>
                <a:lnTo>
                  <a:pt x="1174" y="146"/>
                </a:lnTo>
                <a:lnTo>
                  <a:pt x="1614" y="0"/>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135" name="Group 134"/>
          <p:cNvGrpSpPr/>
          <p:nvPr/>
        </p:nvGrpSpPr>
        <p:grpSpPr>
          <a:xfrm>
            <a:off x="1314395" y="5935842"/>
            <a:ext cx="4357564" cy="303383"/>
            <a:chOff x="2024373" y="5046385"/>
            <a:chExt cx="4357564" cy="303383"/>
          </a:xfrm>
        </p:grpSpPr>
        <p:sp>
          <p:nvSpPr>
            <p:cNvPr id="136" name="Line 22"/>
            <p:cNvSpPr>
              <a:spLocks noChangeShapeType="1"/>
            </p:cNvSpPr>
            <p:nvPr/>
          </p:nvSpPr>
          <p:spPr bwMode="auto">
            <a:xfrm>
              <a:off x="6263993"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7" name="Line 23"/>
            <p:cNvSpPr>
              <a:spLocks noChangeShapeType="1"/>
            </p:cNvSpPr>
            <p:nvPr/>
          </p:nvSpPr>
          <p:spPr bwMode="auto">
            <a:xfrm>
              <a:off x="5796524"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8" name="Line 24"/>
            <p:cNvSpPr>
              <a:spLocks noChangeShapeType="1"/>
            </p:cNvSpPr>
            <p:nvPr/>
          </p:nvSpPr>
          <p:spPr bwMode="auto">
            <a:xfrm>
              <a:off x="5329055"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9" name="Line 25"/>
            <p:cNvSpPr>
              <a:spLocks noChangeShapeType="1"/>
            </p:cNvSpPr>
            <p:nvPr/>
          </p:nvSpPr>
          <p:spPr bwMode="auto">
            <a:xfrm>
              <a:off x="4861586"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26"/>
            <p:cNvSpPr>
              <a:spLocks noChangeShapeType="1"/>
            </p:cNvSpPr>
            <p:nvPr/>
          </p:nvSpPr>
          <p:spPr bwMode="auto">
            <a:xfrm>
              <a:off x="4398745"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27"/>
            <p:cNvSpPr>
              <a:spLocks noChangeShapeType="1"/>
            </p:cNvSpPr>
            <p:nvPr/>
          </p:nvSpPr>
          <p:spPr bwMode="auto">
            <a:xfrm>
              <a:off x="3926648"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Line 28"/>
            <p:cNvSpPr>
              <a:spLocks noChangeShapeType="1"/>
            </p:cNvSpPr>
            <p:nvPr/>
          </p:nvSpPr>
          <p:spPr bwMode="auto">
            <a:xfrm>
              <a:off x="3463807"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Line 29"/>
            <p:cNvSpPr>
              <a:spLocks noChangeShapeType="1"/>
            </p:cNvSpPr>
            <p:nvPr/>
          </p:nvSpPr>
          <p:spPr bwMode="auto">
            <a:xfrm>
              <a:off x="2991710"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Line 30"/>
            <p:cNvSpPr>
              <a:spLocks noChangeShapeType="1"/>
            </p:cNvSpPr>
            <p:nvPr/>
          </p:nvSpPr>
          <p:spPr bwMode="auto">
            <a:xfrm>
              <a:off x="2528869"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Line 31"/>
            <p:cNvSpPr>
              <a:spLocks noChangeShapeType="1"/>
            </p:cNvSpPr>
            <p:nvPr/>
          </p:nvSpPr>
          <p:spPr bwMode="auto">
            <a:xfrm>
              <a:off x="2061400"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Rectangle 43"/>
            <p:cNvSpPr>
              <a:spLocks noChangeArrowheads="1"/>
            </p:cNvSpPr>
            <p:nvPr/>
          </p:nvSpPr>
          <p:spPr bwMode="auto">
            <a:xfrm>
              <a:off x="2024373"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147" name="Rectangle 44"/>
            <p:cNvSpPr>
              <a:spLocks noChangeArrowheads="1"/>
            </p:cNvSpPr>
            <p:nvPr/>
          </p:nvSpPr>
          <p:spPr bwMode="auto">
            <a:xfrm>
              <a:off x="2491842"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148" name="Rectangle 45"/>
            <p:cNvSpPr>
              <a:spLocks noChangeArrowheads="1"/>
            </p:cNvSpPr>
            <p:nvPr/>
          </p:nvSpPr>
          <p:spPr bwMode="auto">
            <a:xfrm>
              <a:off x="2959311"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a:t>
              </a:r>
              <a:endParaRPr kumimoji="0" lang="en-US" sz="1400" b="0" i="0" u="none" strike="noStrike" cap="none" normalizeH="0" baseline="0" dirty="0">
                <a:ln>
                  <a:noFill/>
                </a:ln>
                <a:solidFill>
                  <a:schemeClr val="tx1"/>
                </a:solidFill>
                <a:effectLst/>
                <a:cs typeface="Arial" pitchFamily="34" charset="0"/>
              </a:endParaRPr>
            </a:p>
          </p:txBody>
        </p:sp>
        <p:sp>
          <p:nvSpPr>
            <p:cNvPr id="149" name="Rectangle 46"/>
            <p:cNvSpPr>
              <a:spLocks noChangeArrowheads="1"/>
            </p:cNvSpPr>
            <p:nvPr/>
          </p:nvSpPr>
          <p:spPr bwMode="auto">
            <a:xfrm>
              <a:off x="3426780"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a:t>
              </a:r>
              <a:endParaRPr kumimoji="0" lang="en-US" sz="1400" b="0" i="0" u="none" strike="noStrike" cap="none" normalizeH="0" baseline="0" dirty="0">
                <a:ln>
                  <a:noFill/>
                </a:ln>
                <a:solidFill>
                  <a:schemeClr val="tx1"/>
                </a:solidFill>
                <a:effectLst/>
                <a:cs typeface="Arial" pitchFamily="34" charset="0"/>
              </a:endParaRPr>
            </a:p>
          </p:txBody>
        </p:sp>
        <p:sp>
          <p:nvSpPr>
            <p:cNvPr id="150" name="Rectangle 47"/>
            <p:cNvSpPr>
              <a:spLocks noChangeArrowheads="1"/>
            </p:cNvSpPr>
            <p:nvPr/>
          </p:nvSpPr>
          <p:spPr bwMode="auto">
            <a:xfrm>
              <a:off x="3894249"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151" name="Rectangle 48"/>
            <p:cNvSpPr>
              <a:spLocks noChangeArrowheads="1"/>
            </p:cNvSpPr>
            <p:nvPr/>
          </p:nvSpPr>
          <p:spPr bwMode="auto">
            <a:xfrm>
              <a:off x="4361718"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6</a:t>
              </a:r>
              <a:endParaRPr kumimoji="0" lang="en-US" sz="1400" b="0" i="0" u="none" strike="noStrike" cap="none" normalizeH="0" baseline="0" dirty="0">
                <a:ln>
                  <a:noFill/>
                </a:ln>
                <a:solidFill>
                  <a:schemeClr val="tx1"/>
                </a:solidFill>
                <a:effectLst/>
                <a:cs typeface="Arial" pitchFamily="34" charset="0"/>
              </a:endParaRPr>
            </a:p>
          </p:txBody>
        </p:sp>
        <p:sp>
          <p:nvSpPr>
            <p:cNvPr id="152" name="Rectangle 49"/>
            <p:cNvSpPr>
              <a:spLocks noChangeArrowheads="1"/>
            </p:cNvSpPr>
            <p:nvPr/>
          </p:nvSpPr>
          <p:spPr bwMode="auto">
            <a:xfrm>
              <a:off x="4829187"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7</a:t>
              </a:r>
              <a:endParaRPr kumimoji="0" lang="en-US" sz="1400" b="0" i="0" u="none" strike="noStrike" cap="none" normalizeH="0" baseline="0" dirty="0">
                <a:ln>
                  <a:noFill/>
                </a:ln>
                <a:solidFill>
                  <a:schemeClr val="tx1"/>
                </a:solidFill>
                <a:effectLst/>
                <a:cs typeface="Arial" pitchFamily="34" charset="0"/>
              </a:endParaRPr>
            </a:p>
          </p:txBody>
        </p:sp>
        <p:sp>
          <p:nvSpPr>
            <p:cNvPr id="153" name="Rectangle 50"/>
            <p:cNvSpPr>
              <a:spLocks noChangeArrowheads="1"/>
            </p:cNvSpPr>
            <p:nvPr/>
          </p:nvSpPr>
          <p:spPr bwMode="auto">
            <a:xfrm>
              <a:off x="5296656"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8</a:t>
              </a:r>
              <a:endParaRPr kumimoji="0" lang="en-US" sz="1400" b="0" i="0" u="none" strike="noStrike" cap="none" normalizeH="0" baseline="0" dirty="0">
                <a:ln>
                  <a:noFill/>
                </a:ln>
                <a:solidFill>
                  <a:schemeClr val="tx1"/>
                </a:solidFill>
                <a:effectLst/>
                <a:cs typeface="Arial" pitchFamily="34" charset="0"/>
              </a:endParaRPr>
            </a:p>
          </p:txBody>
        </p:sp>
        <p:sp>
          <p:nvSpPr>
            <p:cNvPr id="154" name="Rectangle 51"/>
            <p:cNvSpPr>
              <a:spLocks noChangeArrowheads="1"/>
            </p:cNvSpPr>
            <p:nvPr/>
          </p:nvSpPr>
          <p:spPr bwMode="auto">
            <a:xfrm>
              <a:off x="5764125"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9</a:t>
              </a:r>
              <a:endParaRPr kumimoji="0" lang="en-US" sz="1400" b="0" i="0" u="none" strike="noStrike" cap="none" normalizeH="0" baseline="0" dirty="0">
                <a:ln>
                  <a:noFill/>
                </a:ln>
                <a:solidFill>
                  <a:schemeClr val="tx1"/>
                </a:solidFill>
                <a:effectLst/>
                <a:cs typeface="Arial" pitchFamily="34" charset="0"/>
              </a:endParaRPr>
            </a:p>
          </p:txBody>
        </p:sp>
        <p:sp>
          <p:nvSpPr>
            <p:cNvPr id="155" name="Rectangle 52"/>
            <p:cNvSpPr>
              <a:spLocks noChangeArrowheads="1"/>
            </p:cNvSpPr>
            <p:nvPr/>
          </p:nvSpPr>
          <p:spPr bwMode="auto">
            <a:xfrm>
              <a:off x="6199195" y="5134324"/>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10</a:t>
              </a:r>
              <a:endParaRPr kumimoji="0" lang="en-US" sz="1400" b="0" i="0" u="none" strike="noStrike" cap="none" normalizeH="0" baseline="0" dirty="0">
                <a:ln>
                  <a:noFill/>
                </a:ln>
                <a:solidFill>
                  <a:schemeClr val="tx1"/>
                </a:solidFill>
                <a:effectLst/>
                <a:cs typeface="Arial" pitchFamily="34" charset="0"/>
              </a:endParaRPr>
            </a:p>
          </p:txBody>
        </p:sp>
      </p:grpSp>
      <p:sp>
        <p:nvSpPr>
          <p:cNvPr id="196" name="Rectangle 108"/>
          <p:cNvSpPr>
            <a:spLocks noChangeArrowheads="1"/>
          </p:cNvSpPr>
          <p:nvPr/>
        </p:nvSpPr>
        <p:spPr bwMode="auto">
          <a:xfrm>
            <a:off x="228600" y="2070556"/>
            <a:ext cx="119962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MC, MR, ATC ($)</a:t>
            </a:r>
            <a:endParaRPr kumimoji="0" lang="en-US" sz="4000" b="1" i="0" u="none" strike="noStrike" cap="none" normalizeH="0" baseline="0" dirty="0">
              <a:ln>
                <a:noFill/>
              </a:ln>
              <a:solidFill>
                <a:schemeClr val="tx1"/>
              </a:solidFill>
              <a:effectLst/>
              <a:cs typeface="Arial" pitchFamily="34" charset="0"/>
            </a:endParaRPr>
          </a:p>
        </p:txBody>
      </p:sp>
      <p:sp>
        <p:nvSpPr>
          <p:cNvPr id="197" name="Rectangle 109"/>
          <p:cNvSpPr>
            <a:spLocks noChangeArrowheads="1"/>
          </p:cNvSpPr>
          <p:nvPr/>
        </p:nvSpPr>
        <p:spPr bwMode="auto">
          <a:xfrm>
            <a:off x="2135339" y="6324600"/>
            <a:ext cx="218923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Quantity of violet diamonds</a:t>
            </a:r>
            <a:endParaRPr kumimoji="0" lang="en-US" sz="4000" b="1" i="0" u="none" strike="noStrike" cap="none" normalizeH="0" baseline="0" dirty="0">
              <a:ln>
                <a:noFill/>
              </a:ln>
              <a:solidFill>
                <a:schemeClr val="tx1"/>
              </a:solidFill>
              <a:effectLst/>
              <a:cs typeface="Arial" pitchFamily="34" charset="0"/>
            </a:endParaRPr>
          </a:p>
        </p:txBody>
      </p:sp>
      <p:sp>
        <p:nvSpPr>
          <p:cNvPr id="198" name="Rectangle 110"/>
          <p:cNvSpPr>
            <a:spLocks noChangeArrowheads="1"/>
          </p:cNvSpPr>
          <p:nvPr/>
        </p:nvSpPr>
        <p:spPr bwMode="auto">
          <a:xfrm>
            <a:off x="5142087" y="2614961"/>
            <a:ext cx="2789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MC</a:t>
            </a:r>
            <a:endParaRPr kumimoji="0" lang="en-US" sz="1400" b="1" i="0" u="none" strike="noStrike" cap="none" normalizeH="0" baseline="0" dirty="0">
              <a:ln>
                <a:noFill/>
              </a:ln>
              <a:solidFill>
                <a:schemeClr val="tx1"/>
              </a:solidFill>
              <a:effectLst/>
              <a:latin typeface="Arial" pitchFamily="34" charset="0"/>
              <a:cs typeface="Arial" pitchFamily="34" charset="0"/>
            </a:endParaRPr>
          </a:p>
        </p:txBody>
      </p:sp>
      <p:sp>
        <p:nvSpPr>
          <p:cNvPr id="199" name="Rectangle 111"/>
          <p:cNvSpPr>
            <a:spLocks noChangeArrowheads="1"/>
          </p:cNvSpPr>
          <p:nvPr/>
        </p:nvSpPr>
        <p:spPr bwMode="auto">
          <a:xfrm>
            <a:off x="5114317" y="5035617"/>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1" i="0" u="none" strike="noStrike" cap="none" normalizeH="0" baseline="0" dirty="0">
              <a:ln>
                <a:noFill/>
              </a:ln>
              <a:solidFill>
                <a:schemeClr val="tx1"/>
              </a:solidFill>
              <a:effectLst/>
              <a:latin typeface="Arial" pitchFamily="34" charset="0"/>
              <a:cs typeface="Arial" pitchFamily="34" charset="0"/>
            </a:endParaRPr>
          </a:p>
        </p:txBody>
      </p:sp>
      <p:sp>
        <p:nvSpPr>
          <p:cNvPr id="200" name="Rectangle 112"/>
          <p:cNvSpPr>
            <a:spLocks noChangeArrowheads="1"/>
          </p:cNvSpPr>
          <p:nvPr/>
        </p:nvSpPr>
        <p:spPr bwMode="auto">
          <a:xfrm>
            <a:off x="4109953" y="5669709"/>
            <a:ext cx="2789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MR</a:t>
            </a:r>
            <a:endParaRPr kumimoji="0" lang="en-US" sz="1400" b="1" i="0" u="none" strike="noStrike" cap="none" normalizeH="0" baseline="0" dirty="0">
              <a:ln>
                <a:noFill/>
              </a:ln>
              <a:solidFill>
                <a:schemeClr val="tx1"/>
              </a:solidFill>
              <a:effectLst/>
              <a:latin typeface="Arial" pitchFamily="34" charset="0"/>
              <a:cs typeface="Arial" pitchFamily="34" charset="0"/>
            </a:endParaRPr>
          </a:p>
        </p:txBody>
      </p:sp>
      <p:sp>
        <p:nvSpPr>
          <p:cNvPr id="201" name="Rectangle 113"/>
          <p:cNvSpPr>
            <a:spLocks noChangeArrowheads="1"/>
          </p:cNvSpPr>
          <p:nvPr/>
        </p:nvSpPr>
        <p:spPr bwMode="auto">
          <a:xfrm>
            <a:off x="5257800" y="3429000"/>
            <a:ext cx="3553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ATC</a:t>
            </a:r>
            <a:endParaRPr kumimoji="0" lang="en-US" sz="1400" b="1" i="0" u="none" strike="noStrike" cap="none" normalizeH="0" baseline="0" dirty="0">
              <a:ln>
                <a:noFill/>
              </a:ln>
              <a:solidFill>
                <a:schemeClr val="tx1"/>
              </a:solidFill>
              <a:effectLst/>
              <a:latin typeface="Arial" pitchFamily="34" charset="0"/>
              <a:cs typeface="Arial" pitchFamily="34" charset="0"/>
            </a:endParaRPr>
          </a:p>
        </p:txBody>
      </p:sp>
      <p:grpSp>
        <p:nvGrpSpPr>
          <p:cNvPr id="239" name="Group 238"/>
          <p:cNvGrpSpPr/>
          <p:nvPr/>
        </p:nvGrpSpPr>
        <p:grpSpPr>
          <a:xfrm>
            <a:off x="389670" y="2253945"/>
            <a:ext cx="582223" cy="3789619"/>
            <a:chOff x="1136675" y="1828267"/>
            <a:chExt cx="582223" cy="3789619"/>
          </a:xfrm>
        </p:grpSpPr>
        <p:sp>
          <p:nvSpPr>
            <p:cNvPr id="203" name="Line 11"/>
            <p:cNvSpPr>
              <a:spLocks noChangeShapeType="1"/>
            </p:cNvSpPr>
            <p:nvPr/>
          </p:nvSpPr>
          <p:spPr bwMode="auto">
            <a:xfrm flipV="1">
              <a:off x="1626330" y="1916207"/>
              <a:ext cx="0" cy="3587015"/>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4" name="Line 12"/>
            <p:cNvSpPr>
              <a:spLocks noChangeShapeType="1"/>
            </p:cNvSpPr>
            <p:nvPr/>
          </p:nvSpPr>
          <p:spPr bwMode="auto">
            <a:xfrm>
              <a:off x="1626330" y="1916207"/>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5" name="Line 13"/>
            <p:cNvSpPr>
              <a:spLocks noChangeShapeType="1"/>
            </p:cNvSpPr>
            <p:nvPr/>
          </p:nvSpPr>
          <p:spPr bwMode="auto">
            <a:xfrm>
              <a:off x="1626330" y="2365163"/>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6" name="Line 14"/>
            <p:cNvSpPr>
              <a:spLocks noChangeShapeType="1"/>
            </p:cNvSpPr>
            <p:nvPr/>
          </p:nvSpPr>
          <p:spPr bwMode="auto">
            <a:xfrm>
              <a:off x="1626330" y="2814118"/>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7" name="Line 15"/>
            <p:cNvSpPr>
              <a:spLocks noChangeShapeType="1"/>
            </p:cNvSpPr>
            <p:nvPr/>
          </p:nvSpPr>
          <p:spPr bwMode="auto">
            <a:xfrm>
              <a:off x="1626330" y="3263073"/>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8" name="Line 16"/>
            <p:cNvSpPr>
              <a:spLocks noChangeShapeType="1"/>
            </p:cNvSpPr>
            <p:nvPr/>
          </p:nvSpPr>
          <p:spPr bwMode="auto">
            <a:xfrm>
              <a:off x="1626330" y="3707400"/>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9" name="Line 17"/>
            <p:cNvSpPr>
              <a:spLocks noChangeShapeType="1"/>
            </p:cNvSpPr>
            <p:nvPr/>
          </p:nvSpPr>
          <p:spPr bwMode="auto">
            <a:xfrm>
              <a:off x="1626330" y="4156356"/>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0" name="Line 18"/>
            <p:cNvSpPr>
              <a:spLocks noChangeShapeType="1"/>
            </p:cNvSpPr>
            <p:nvPr/>
          </p:nvSpPr>
          <p:spPr bwMode="auto">
            <a:xfrm>
              <a:off x="1626330" y="4605311"/>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1" name="Line 19"/>
            <p:cNvSpPr>
              <a:spLocks noChangeShapeType="1"/>
            </p:cNvSpPr>
            <p:nvPr/>
          </p:nvSpPr>
          <p:spPr bwMode="auto">
            <a:xfrm>
              <a:off x="1626330" y="5054266"/>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2" name="Line 20"/>
            <p:cNvSpPr>
              <a:spLocks noChangeShapeType="1"/>
            </p:cNvSpPr>
            <p:nvPr/>
          </p:nvSpPr>
          <p:spPr bwMode="auto">
            <a:xfrm>
              <a:off x="1626330" y="5503222"/>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3" name="Line 32"/>
            <p:cNvSpPr>
              <a:spLocks noChangeShapeType="1"/>
            </p:cNvSpPr>
            <p:nvPr/>
          </p:nvSpPr>
          <p:spPr bwMode="auto">
            <a:xfrm>
              <a:off x="1626330" y="5443053"/>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4" name="Rectangle 34"/>
            <p:cNvSpPr>
              <a:spLocks noChangeArrowheads="1"/>
            </p:cNvSpPr>
            <p:nvPr/>
          </p:nvSpPr>
          <p:spPr bwMode="auto">
            <a:xfrm>
              <a:off x="1455672" y="540244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15" name="Rectangle 35"/>
            <p:cNvSpPr>
              <a:spLocks noChangeArrowheads="1"/>
            </p:cNvSpPr>
            <p:nvPr/>
          </p:nvSpPr>
          <p:spPr bwMode="auto">
            <a:xfrm>
              <a:off x="1136680" y="4966327"/>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1,000</a:t>
              </a:r>
              <a:endParaRPr kumimoji="0" lang="en-US" sz="1400" b="0" i="0" u="none" strike="noStrike" cap="none" normalizeH="0" baseline="0" dirty="0">
                <a:ln>
                  <a:noFill/>
                </a:ln>
                <a:solidFill>
                  <a:schemeClr val="tx1"/>
                </a:solidFill>
                <a:effectLst/>
                <a:cs typeface="Arial" pitchFamily="34" charset="0"/>
              </a:endParaRPr>
            </a:p>
          </p:txBody>
        </p:sp>
        <p:sp>
          <p:nvSpPr>
            <p:cNvPr id="216" name="Rectangle 36"/>
            <p:cNvSpPr>
              <a:spLocks noChangeArrowheads="1"/>
            </p:cNvSpPr>
            <p:nvPr/>
          </p:nvSpPr>
          <p:spPr bwMode="auto">
            <a:xfrm>
              <a:off x="1136675" y="4509240"/>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2,000</a:t>
              </a:r>
              <a:endParaRPr kumimoji="0" lang="en-US" sz="1400" b="0" i="0" u="none" strike="noStrike" cap="none" normalizeH="0" baseline="0" dirty="0">
                <a:ln>
                  <a:noFill/>
                </a:ln>
                <a:solidFill>
                  <a:schemeClr val="tx1"/>
                </a:solidFill>
                <a:effectLst/>
                <a:cs typeface="Arial" pitchFamily="34" charset="0"/>
              </a:endParaRPr>
            </a:p>
          </p:txBody>
        </p:sp>
        <p:sp>
          <p:nvSpPr>
            <p:cNvPr id="217" name="Rectangle 37"/>
            <p:cNvSpPr>
              <a:spLocks noChangeArrowheads="1"/>
            </p:cNvSpPr>
            <p:nvPr/>
          </p:nvSpPr>
          <p:spPr bwMode="auto">
            <a:xfrm>
              <a:off x="1136676" y="4048634"/>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3,000</a:t>
              </a:r>
              <a:endParaRPr kumimoji="0" lang="en-US" sz="1400" b="0" i="0" u="none" strike="noStrike" cap="none" normalizeH="0" baseline="0" dirty="0">
                <a:ln>
                  <a:noFill/>
                </a:ln>
                <a:solidFill>
                  <a:schemeClr val="tx1"/>
                </a:solidFill>
                <a:effectLst/>
                <a:cs typeface="Arial" pitchFamily="34" charset="0"/>
              </a:endParaRPr>
            </a:p>
          </p:txBody>
        </p:sp>
        <p:sp>
          <p:nvSpPr>
            <p:cNvPr id="218" name="Rectangle 38"/>
            <p:cNvSpPr>
              <a:spLocks noChangeArrowheads="1"/>
            </p:cNvSpPr>
            <p:nvPr/>
          </p:nvSpPr>
          <p:spPr bwMode="auto">
            <a:xfrm>
              <a:off x="1136680" y="3640065"/>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4,000</a:t>
              </a:r>
              <a:endParaRPr kumimoji="0" lang="en-US" sz="1400" b="0" i="0" u="none" strike="noStrike" cap="none" normalizeH="0" baseline="0" dirty="0">
                <a:ln>
                  <a:noFill/>
                </a:ln>
                <a:solidFill>
                  <a:schemeClr val="tx1"/>
                </a:solidFill>
                <a:effectLst/>
                <a:cs typeface="Arial" pitchFamily="34" charset="0"/>
              </a:endParaRPr>
            </a:p>
          </p:txBody>
        </p:sp>
        <p:sp>
          <p:nvSpPr>
            <p:cNvPr id="219" name="Rectangle 39"/>
            <p:cNvSpPr>
              <a:spLocks noChangeArrowheads="1"/>
            </p:cNvSpPr>
            <p:nvPr/>
          </p:nvSpPr>
          <p:spPr bwMode="auto">
            <a:xfrm>
              <a:off x="1136678" y="3155351"/>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5,000</a:t>
              </a:r>
              <a:endParaRPr kumimoji="0" lang="en-US" sz="1400" b="0" i="0" u="none" strike="noStrike" cap="none" normalizeH="0" baseline="0" dirty="0">
                <a:ln>
                  <a:noFill/>
                </a:ln>
                <a:solidFill>
                  <a:schemeClr val="tx1"/>
                </a:solidFill>
                <a:effectLst/>
                <a:cs typeface="Arial" pitchFamily="34" charset="0"/>
              </a:endParaRPr>
            </a:p>
          </p:txBody>
        </p:sp>
        <p:sp>
          <p:nvSpPr>
            <p:cNvPr id="220" name="Rectangle 40"/>
            <p:cNvSpPr>
              <a:spLocks noChangeArrowheads="1"/>
            </p:cNvSpPr>
            <p:nvPr/>
          </p:nvSpPr>
          <p:spPr bwMode="auto">
            <a:xfrm>
              <a:off x="1136679" y="2726178"/>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6,000</a:t>
              </a:r>
              <a:endParaRPr kumimoji="0" lang="en-US" sz="1400" b="0" i="0" u="none" strike="noStrike" cap="none" normalizeH="0" baseline="0" dirty="0">
                <a:ln>
                  <a:noFill/>
                </a:ln>
                <a:solidFill>
                  <a:schemeClr val="tx1"/>
                </a:solidFill>
                <a:effectLst/>
                <a:cs typeface="Arial" pitchFamily="34" charset="0"/>
              </a:endParaRPr>
            </a:p>
          </p:txBody>
        </p:sp>
        <p:sp>
          <p:nvSpPr>
            <p:cNvPr id="221" name="Rectangle 41"/>
            <p:cNvSpPr>
              <a:spLocks noChangeArrowheads="1"/>
            </p:cNvSpPr>
            <p:nvPr/>
          </p:nvSpPr>
          <p:spPr bwMode="auto">
            <a:xfrm>
              <a:off x="1136680" y="2257441"/>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7,000</a:t>
              </a:r>
              <a:endParaRPr kumimoji="0" lang="en-US" sz="1400" b="0" i="0" u="none" strike="noStrike" cap="none" normalizeH="0" baseline="0" dirty="0">
                <a:ln>
                  <a:noFill/>
                </a:ln>
                <a:solidFill>
                  <a:schemeClr val="tx1"/>
                </a:solidFill>
                <a:effectLst/>
                <a:cs typeface="Arial" pitchFamily="34" charset="0"/>
              </a:endParaRPr>
            </a:p>
          </p:txBody>
        </p:sp>
        <p:sp>
          <p:nvSpPr>
            <p:cNvPr id="222" name="Rectangle 42"/>
            <p:cNvSpPr>
              <a:spLocks noChangeArrowheads="1"/>
            </p:cNvSpPr>
            <p:nvPr/>
          </p:nvSpPr>
          <p:spPr bwMode="auto">
            <a:xfrm>
              <a:off x="1136680" y="1828267"/>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8,000</a:t>
              </a:r>
              <a:endParaRPr kumimoji="0" lang="en-US" sz="1400" b="0" i="0" u="none" strike="noStrike" cap="none" normalizeH="0" baseline="0" dirty="0">
                <a:ln>
                  <a:noFill/>
                </a:ln>
                <a:solidFill>
                  <a:schemeClr val="tx1"/>
                </a:solidFill>
                <a:effectLst/>
                <a:cs typeface="Arial" pitchFamily="34" charset="0"/>
              </a:endParaRPr>
            </a:p>
          </p:txBody>
        </p:sp>
        <p:sp>
          <p:nvSpPr>
            <p:cNvPr id="223" name="Line 82"/>
            <p:cNvSpPr>
              <a:spLocks noChangeShapeType="1"/>
            </p:cNvSpPr>
            <p:nvPr/>
          </p:nvSpPr>
          <p:spPr bwMode="auto">
            <a:xfrm>
              <a:off x="1626330" y="4415546"/>
              <a:ext cx="9256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4" name="Line 95"/>
            <p:cNvSpPr>
              <a:spLocks noChangeShapeType="1"/>
            </p:cNvSpPr>
            <p:nvPr/>
          </p:nvSpPr>
          <p:spPr bwMode="auto">
            <a:xfrm>
              <a:off x="1621702" y="3471352"/>
              <a:ext cx="9256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5" name="Rectangle 114"/>
            <p:cNvSpPr>
              <a:spLocks noChangeArrowheads="1"/>
            </p:cNvSpPr>
            <p:nvPr/>
          </p:nvSpPr>
          <p:spPr bwMode="auto">
            <a:xfrm>
              <a:off x="1136677" y="3383412"/>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4,500</a:t>
              </a:r>
              <a:endParaRPr kumimoji="0" lang="en-US" sz="1400" b="0" i="0" u="none" strike="noStrike" cap="none" normalizeH="0" baseline="0" dirty="0">
                <a:ln>
                  <a:noFill/>
                </a:ln>
                <a:solidFill>
                  <a:schemeClr val="tx1"/>
                </a:solidFill>
                <a:effectLst/>
                <a:cs typeface="Arial" pitchFamily="34" charset="0"/>
              </a:endParaRPr>
            </a:p>
          </p:txBody>
        </p:sp>
      </p:grpSp>
      <p:sp>
        <p:nvSpPr>
          <p:cNvPr id="227" name="Freeform 116"/>
          <p:cNvSpPr>
            <a:spLocks/>
          </p:cNvSpPr>
          <p:nvPr/>
        </p:nvSpPr>
        <p:spPr bwMode="auto">
          <a:xfrm>
            <a:off x="2906567" y="4248788"/>
            <a:ext cx="106453" cy="115710"/>
          </a:xfrm>
          <a:custGeom>
            <a:avLst/>
            <a:gdLst>
              <a:gd name="T0" fmla="*/ 0 w 46"/>
              <a:gd name="T1" fmla="*/ 50 h 50"/>
              <a:gd name="T2" fmla="*/ 46 w 46"/>
              <a:gd name="T3" fmla="*/ 22 h 50"/>
              <a:gd name="T4" fmla="*/ 46 w 46"/>
              <a:gd name="T5" fmla="*/ 22 h 50"/>
              <a:gd name="T6" fmla="*/ 42 w 46"/>
              <a:gd name="T7" fmla="*/ 22 h 50"/>
              <a:gd name="T8" fmla="*/ 34 w 46"/>
              <a:gd name="T9" fmla="*/ 18 h 50"/>
              <a:gd name="T10" fmla="*/ 28 w 46"/>
              <a:gd name="T11" fmla="*/ 16 h 50"/>
              <a:gd name="T12" fmla="*/ 24 w 46"/>
              <a:gd name="T13" fmla="*/ 12 h 50"/>
              <a:gd name="T14" fmla="*/ 20 w 46"/>
              <a:gd name="T15" fmla="*/ 6 h 50"/>
              <a:gd name="T16" fmla="*/ 16 w 46"/>
              <a:gd name="T17" fmla="*/ 0 h 50"/>
              <a:gd name="T18" fmla="*/ 0 w 46"/>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50">
                <a:moveTo>
                  <a:pt x="0" y="50"/>
                </a:moveTo>
                <a:lnTo>
                  <a:pt x="46" y="22"/>
                </a:lnTo>
                <a:lnTo>
                  <a:pt x="46" y="22"/>
                </a:lnTo>
                <a:lnTo>
                  <a:pt x="42" y="22"/>
                </a:lnTo>
                <a:lnTo>
                  <a:pt x="34" y="18"/>
                </a:lnTo>
                <a:lnTo>
                  <a:pt x="28" y="16"/>
                </a:lnTo>
                <a:lnTo>
                  <a:pt x="24" y="12"/>
                </a:lnTo>
                <a:lnTo>
                  <a:pt x="20" y="6"/>
                </a:lnTo>
                <a:lnTo>
                  <a:pt x="16" y="0"/>
                </a:lnTo>
                <a:lnTo>
                  <a:pt x="0"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9" name="Line 118"/>
          <p:cNvSpPr>
            <a:spLocks noChangeShapeType="1"/>
          </p:cNvSpPr>
          <p:nvPr/>
        </p:nvSpPr>
        <p:spPr bwMode="auto">
          <a:xfrm flipH="1">
            <a:off x="1346794" y="2790841"/>
            <a:ext cx="3735124" cy="2869612"/>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0" name="Line 119"/>
          <p:cNvSpPr>
            <a:spLocks noChangeShapeType="1"/>
          </p:cNvSpPr>
          <p:nvPr/>
        </p:nvSpPr>
        <p:spPr bwMode="auto">
          <a:xfrm>
            <a:off x="879325" y="3013004"/>
            <a:ext cx="3159275" cy="2702989"/>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1" name="Line 120"/>
          <p:cNvSpPr>
            <a:spLocks noChangeShapeType="1"/>
          </p:cNvSpPr>
          <p:nvPr/>
        </p:nvSpPr>
        <p:spPr bwMode="auto">
          <a:xfrm>
            <a:off x="879325" y="3013004"/>
            <a:ext cx="4216478" cy="199484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73" name="Group 272"/>
          <p:cNvGrpSpPr/>
          <p:nvPr/>
        </p:nvGrpSpPr>
        <p:grpSpPr>
          <a:xfrm>
            <a:off x="2749201" y="4632946"/>
            <a:ext cx="0" cy="1277440"/>
            <a:chOff x="3496206" y="4207268"/>
            <a:chExt cx="0" cy="1277440"/>
          </a:xfrm>
        </p:grpSpPr>
        <p:grpSp>
          <p:nvGrpSpPr>
            <p:cNvPr id="241" name="Group 240"/>
            <p:cNvGrpSpPr/>
            <p:nvPr/>
          </p:nvGrpSpPr>
          <p:grpSpPr>
            <a:xfrm>
              <a:off x="3496206" y="4503486"/>
              <a:ext cx="0" cy="981222"/>
              <a:chOff x="3496206" y="4503486"/>
              <a:chExt cx="0" cy="981222"/>
            </a:xfrm>
          </p:grpSpPr>
          <p:sp>
            <p:nvSpPr>
              <p:cNvPr id="156" name="Line 53"/>
              <p:cNvSpPr>
                <a:spLocks noChangeShapeType="1"/>
              </p:cNvSpPr>
              <p:nvPr/>
            </p:nvSpPr>
            <p:spPr bwMode="auto">
              <a:xfrm flipV="1">
                <a:off x="3496206" y="5392140"/>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40" name="Group 239"/>
              <p:cNvGrpSpPr/>
              <p:nvPr/>
            </p:nvGrpSpPr>
            <p:grpSpPr>
              <a:xfrm>
                <a:off x="3496206" y="4503486"/>
                <a:ext cx="0" cy="833113"/>
                <a:chOff x="3496206" y="4503486"/>
                <a:chExt cx="0" cy="833113"/>
              </a:xfrm>
            </p:grpSpPr>
            <p:sp>
              <p:nvSpPr>
                <p:cNvPr id="157" name="Line 54"/>
                <p:cNvSpPr>
                  <a:spLocks noChangeShapeType="1"/>
                </p:cNvSpPr>
                <p:nvPr/>
              </p:nvSpPr>
              <p:spPr bwMode="auto">
                <a:xfrm flipV="1">
                  <a:off x="3496206" y="5244031"/>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55"/>
                <p:cNvSpPr>
                  <a:spLocks noChangeShapeType="1"/>
                </p:cNvSpPr>
                <p:nvPr/>
              </p:nvSpPr>
              <p:spPr bwMode="auto">
                <a:xfrm flipV="1">
                  <a:off x="3496206" y="5095922"/>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56"/>
                <p:cNvSpPr>
                  <a:spLocks noChangeShapeType="1"/>
                </p:cNvSpPr>
                <p:nvPr/>
              </p:nvSpPr>
              <p:spPr bwMode="auto">
                <a:xfrm flipV="1">
                  <a:off x="3496206" y="4947813"/>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57"/>
                <p:cNvSpPr>
                  <a:spLocks noChangeShapeType="1"/>
                </p:cNvSpPr>
                <p:nvPr/>
              </p:nvSpPr>
              <p:spPr bwMode="auto">
                <a:xfrm flipV="1">
                  <a:off x="3496206" y="4799704"/>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58"/>
                <p:cNvSpPr>
                  <a:spLocks noChangeShapeType="1"/>
                </p:cNvSpPr>
                <p:nvPr/>
              </p:nvSpPr>
              <p:spPr bwMode="auto">
                <a:xfrm flipV="1">
                  <a:off x="3496206" y="4651595"/>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Line 59"/>
                <p:cNvSpPr>
                  <a:spLocks noChangeShapeType="1"/>
                </p:cNvSpPr>
                <p:nvPr/>
              </p:nvSpPr>
              <p:spPr bwMode="auto">
                <a:xfrm flipV="1">
                  <a:off x="3496206" y="4503486"/>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163" name="Line 60"/>
            <p:cNvSpPr>
              <a:spLocks noChangeShapeType="1"/>
            </p:cNvSpPr>
            <p:nvPr/>
          </p:nvSpPr>
          <p:spPr bwMode="auto">
            <a:xfrm flipV="1">
              <a:off x="3496206" y="4355377"/>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4" name="Line 61"/>
            <p:cNvSpPr>
              <a:spLocks noChangeShapeType="1"/>
            </p:cNvSpPr>
            <p:nvPr/>
          </p:nvSpPr>
          <p:spPr bwMode="auto">
            <a:xfrm flipV="1">
              <a:off x="3496206" y="4207268"/>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233" name="Freeform 122"/>
          <p:cNvSpPr>
            <a:spLocks/>
          </p:cNvSpPr>
          <p:nvPr/>
        </p:nvSpPr>
        <p:spPr bwMode="auto">
          <a:xfrm>
            <a:off x="2712174" y="4545006"/>
            <a:ext cx="74054" cy="74054"/>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8" y="32"/>
                </a:lnTo>
                <a:lnTo>
                  <a:pt x="4" y="28"/>
                </a:lnTo>
                <a:lnTo>
                  <a:pt x="0" y="22"/>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2" name="TextBox 241"/>
          <p:cNvSpPr txBox="1"/>
          <p:nvPr/>
        </p:nvSpPr>
        <p:spPr>
          <a:xfrm>
            <a:off x="2562770" y="5960700"/>
            <a:ext cx="381000" cy="341606"/>
          </a:xfrm>
          <a:prstGeom prst="rect">
            <a:avLst/>
          </a:prstGeom>
          <a:noFill/>
          <a:ln w="38100">
            <a:solidFill>
              <a:srgbClr val="FF0000"/>
            </a:solidFill>
          </a:ln>
        </p:spPr>
        <p:txBody>
          <a:bodyPr wrap="square" rtlCol="0">
            <a:spAutoFit/>
          </a:bodyPr>
          <a:lstStyle/>
          <a:p>
            <a:endParaRPr lang="en-US" dirty="0"/>
          </a:p>
        </p:txBody>
      </p:sp>
      <p:grpSp>
        <p:nvGrpSpPr>
          <p:cNvPr id="276" name="Group 275"/>
          <p:cNvGrpSpPr/>
          <p:nvPr/>
        </p:nvGrpSpPr>
        <p:grpSpPr>
          <a:xfrm>
            <a:off x="2749201" y="3897030"/>
            <a:ext cx="0" cy="680375"/>
            <a:chOff x="3496206" y="3471352"/>
            <a:chExt cx="0" cy="680375"/>
          </a:xfrm>
        </p:grpSpPr>
        <p:sp>
          <p:nvSpPr>
            <p:cNvPr id="165" name="Line 62"/>
            <p:cNvSpPr>
              <a:spLocks noChangeShapeType="1"/>
            </p:cNvSpPr>
            <p:nvPr/>
          </p:nvSpPr>
          <p:spPr bwMode="auto">
            <a:xfrm flipV="1">
              <a:off x="3496206" y="4059159"/>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Line 63"/>
            <p:cNvSpPr>
              <a:spLocks noChangeShapeType="1"/>
            </p:cNvSpPr>
            <p:nvPr/>
          </p:nvSpPr>
          <p:spPr bwMode="auto">
            <a:xfrm flipV="1">
              <a:off x="3496206" y="3911050"/>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7" name="Line 64"/>
            <p:cNvSpPr>
              <a:spLocks noChangeShapeType="1"/>
            </p:cNvSpPr>
            <p:nvPr/>
          </p:nvSpPr>
          <p:spPr bwMode="auto">
            <a:xfrm flipV="1">
              <a:off x="3496206" y="3762941"/>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8" name="Line 65"/>
            <p:cNvSpPr>
              <a:spLocks noChangeShapeType="1"/>
            </p:cNvSpPr>
            <p:nvPr/>
          </p:nvSpPr>
          <p:spPr bwMode="auto">
            <a:xfrm flipV="1">
              <a:off x="3496206" y="3614832"/>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9" name="Line 66"/>
            <p:cNvSpPr>
              <a:spLocks noChangeShapeType="1"/>
            </p:cNvSpPr>
            <p:nvPr/>
          </p:nvSpPr>
          <p:spPr bwMode="auto">
            <a:xfrm flipV="1">
              <a:off x="3496206" y="3471352"/>
              <a:ext cx="0" cy="8794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232" name="Freeform 121"/>
          <p:cNvSpPr>
            <a:spLocks/>
          </p:cNvSpPr>
          <p:nvPr/>
        </p:nvSpPr>
        <p:spPr bwMode="auto">
          <a:xfrm>
            <a:off x="2712174" y="3860002"/>
            <a:ext cx="74054" cy="74054"/>
          </a:xfrm>
          <a:custGeom>
            <a:avLst/>
            <a:gdLst>
              <a:gd name="T0" fmla="*/ 32 w 32"/>
              <a:gd name="T1" fmla="*/ 16 h 32"/>
              <a:gd name="T2" fmla="*/ 32 w 32"/>
              <a:gd name="T3" fmla="*/ 16 h 32"/>
              <a:gd name="T4" fmla="*/ 30 w 32"/>
              <a:gd name="T5" fmla="*/ 24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4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4"/>
                </a:lnTo>
                <a:lnTo>
                  <a:pt x="26" y="28"/>
                </a:lnTo>
                <a:lnTo>
                  <a:pt x="22" y="32"/>
                </a:lnTo>
                <a:lnTo>
                  <a:pt x="16" y="32"/>
                </a:lnTo>
                <a:lnTo>
                  <a:pt x="16" y="32"/>
                </a:lnTo>
                <a:lnTo>
                  <a:pt x="8" y="32"/>
                </a:lnTo>
                <a:lnTo>
                  <a:pt x="4" y="28"/>
                </a:lnTo>
                <a:lnTo>
                  <a:pt x="0" y="24"/>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cxnSp>
        <p:nvCxnSpPr>
          <p:cNvPr id="262" name="Straight Connector 261"/>
          <p:cNvCxnSpPr>
            <a:stCxn id="232" idx="10"/>
            <a:endCxn id="224" idx="0"/>
          </p:cNvCxnSpPr>
          <p:nvPr/>
        </p:nvCxnSpPr>
        <p:spPr>
          <a:xfrm flipH="1">
            <a:off x="874697" y="3897029"/>
            <a:ext cx="1837477" cy="1"/>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71" name="TextBox 270"/>
          <p:cNvSpPr txBox="1"/>
          <p:nvPr/>
        </p:nvSpPr>
        <p:spPr>
          <a:xfrm>
            <a:off x="336141" y="3754885"/>
            <a:ext cx="517425" cy="341606"/>
          </a:xfrm>
          <a:prstGeom prst="rect">
            <a:avLst/>
          </a:prstGeom>
          <a:noFill/>
          <a:ln w="38100">
            <a:solidFill>
              <a:srgbClr val="FF0000"/>
            </a:solidFill>
          </a:ln>
        </p:spPr>
        <p:txBody>
          <a:bodyPr wrap="square" rtlCol="0">
            <a:spAutoFit/>
          </a:bodyPr>
          <a:lstStyle/>
          <a:p>
            <a:endParaRPr lang="en-US" dirty="0"/>
          </a:p>
        </p:txBody>
      </p:sp>
      <p:sp>
        <p:nvSpPr>
          <p:cNvPr id="84" name="Content Placeholder 2"/>
          <p:cNvSpPr txBox="1">
            <a:spLocks/>
          </p:cNvSpPr>
          <p:nvPr/>
        </p:nvSpPr>
        <p:spPr>
          <a:xfrm>
            <a:off x="457200" y="1066800"/>
            <a:ext cx="8229600" cy="7515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dirty="0"/>
          </a:p>
        </p:txBody>
      </p:sp>
      <p:sp>
        <p:nvSpPr>
          <p:cNvPr id="85" name="Content Placeholder 4"/>
          <p:cNvSpPr txBox="1">
            <a:spLocks/>
          </p:cNvSpPr>
          <p:nvPr/>
        </p:nvSpPr>
        <p:spPr>
          <a:xfrm>
            <a:off x="457200" y="990600"/>
            <a:ext cx="8229600" cy="8513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a:t>A monopolist’s profit maximizing price and quantity can be found graphically.</a:t>
            </a:r>
          </a:p>
        </p:txBody>
      </p:sp>
      <p:sp>
        <p:nvSpPr>
          <p:cNvPr id="4" name="Rectangle 3"/>
          <p:cNvSpPr/>
          <p:nvPr/>
        </p:nvSpPr>
        <p:spPr>
          <a:xfrm>
            <a:off x="2733664" y="3611383"/>
            <a:ext cx="303288" cy="338554"/>
          </a:xfrm>
          <a:prstGeom prst="rect">
            <a:avLst/>
          </a:prstGeom>
          <a:noFill/>
        </p:spPr>
        <p:txBody>
          <a:bodyPr wrap="none" lIns="91440" tIns="45720" rIns="91440" bIns="45720">
            <a:spAutoFit/>
          </a:bodyPr>
          <a:lstStyle/>
          <a:p>
            <a:pPr algn="ctr"/>
            <a:r>
              <a:rPr lang="en-US" sz="1600" b="1" cap="none" spc="0" dirty="0">
                <a:ln w="0"/>
                <a:latin typeface="Calibri Light" panose="020F0302020204030204" pitchFamily="34" charset="0"/>
              </a:rPr>
              <a:t>A</a:t>
            </a:r>
          </a:p>
        </p:txBody>
      </p:sp>
      <p:sp>
        <p:nvSpPr>
          <p:cNvPr id="87" name="Rectangle 86"/>
          <p:cNvSpPr/>
          <p:nvPr/>
        </p:nvSpPr>
        <p:spPr>
          <a:xfrm>
            <a:off x="2777433" y="4429296"/>
            <a:ext cx="303288" cy="338554"/>
          </a:xfrm>
          <a:prstGeom prst="rect">
            <a:avLst/>
          </a:prstGeom>
          <a:noFill/>
        </p:spPr>
        <p:txBody>
          <a:bodyPr wrap="none" lIns="91440" tIns="45720" rIns="91440" bIns="45720">
            <a:spAutoFit/>
          </a:bodyPr>
          <a:lstStyle/>
          <a:p>
            <a:pPr algn="ctr"/>
            <a:r>
              <a:rPr lang="en-US" sz="1600" b="1" cap="none" spc="0" dirty="0">
                <a:ln w="0"/>
                <a:latin typeface="Calibri Light" panose="020F0302020204030204" pitchFamily="34" charset="0"/>
              </a:rPr>
              <a:t>B</a:t>
            </a:r>
          </a:p>
        </p:txBody>
      </p:sp>
    </p:spTree>
    <p:extLst>
      <p:ext uri="{BB962C8B-B14F-4D97-AF65-F5344CB8AC3E}">
        <p14:creationId xmlns:p14="http://schemas.microsoft.com/office/powerpoint/2010/main" val="1807898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7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6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7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p:bldP spid="199" grpId="0"/>
      <p:bldP spid="200" grpId="0"/>
      <p:bldP spid="229" grpId="0" animBg="1"/>
      <p:bldP spid="230" grpId="0" animBg="1"/>
      <p:bldP spid="231" grpId="0" animBg="1"/>
      <p:bldP spid="233" grpId="0" animBg="1"/>
      <p:bldP spid="242" grpId="0" animBg="1"/>
      <p:bldP spid="232" grpId="0" animBg="1"/>
      <p:bldP spid="271" grpId="0" animBg="1"/>
      <p:bldP spid="4" grpId="0"/>
      <p:bldP spid="8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4697" y="3749258"/>
            <a:ext cx="1875581" cy="488300"/>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US" dirty="0"/>
              <a:t>Monopoly profit maximization II</a:t>
            </a:r>
          </a:p>
        </p:txBody>
      </p:sp>
      <p:sp>
        <p:nvSpPr>
          <p:cNvPr id="92" name="Content Placeholder 2"/>
          <p:cNvSpPr>
            <a:spLocks noGrp="1"/>
          </p:cNvSpPr>
          <p:nvPr>
            <p:ph idx="4294967295"/>
          </p:nvPr>
        </p:nvSpPr>
        <p:spPr>
          <a:xfrm>
            <a:off x="5741928" y="1923089"/>
            <a:ext cx="3290887" cy="4278312"/>
          </a:xfrm>
        </p:spPr>
        <p:txBody>
          <a:bodyPr>
            <a:normAutofit fontScale="77500" lnSpcReduction="20000"/>
          </a:bodyPr>
          <a:lstStyle/>
          <a:p>
            <a:r>
              <a:rPr lang="en-US" dirty="0"/>
              <a:t>Profit per unit =</a:t>
            </a:r>
          </a:p>
          <a:p>
            <a:pPr marL="0" indent="0">
              <a:buNone/>
            </a:pPr>
            <a:r>
              <a:rPr lang="en-US" dirty="0"/>
              <a:t> 	P - ATC.</a:t>
            </a:r>
          </a:p>
          <a:p>
            <a:r>
              <a:rPr lang="en-US" dirty="0"/>
              <a:t>Vertical distance between A and B.</a:t>
            </a:r>
          </a:p>
          <a:p>
            <a:r>
              <a:rPr lang="en-US" dirty="0"/>
              <a:t>Profit = (P - ATC) × Q.</a:t>
            </a:r>
          </a:p>
          <a:p>
            <a:r>
              <a:rPr lang="en-US" dirty="0"/>
              <a:t>Since P &gt; MC and barriers to entry exist, monopolists earn positive economic profits in the long-run.</a:t>
            </a:r>
          </a:p>
        </p:txBody>
      </p:sp>
      <p:sp>
        <p:nvSpPr>
          <p:cNvPr id="133" name="Line 21"/>
          <p:cNvSpPr>
            <a:spLocks noChangeShapeType="1"/>
          </p:cNvSpPr>
          <p:nvPr/>
        </p:nvSpPr>
        <p:spPr bwMode="auto">
          <a:xfrm>
            <a:off x="879325" y="5776500"/>
            <a:ext cx="4670062"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33"/>
          <p:cNvSpPr>
            <a:spLocks/>
          </p:cNvSpPr>
          <p:nvPr/>
        </p:nvSpPr>
        <p:spPr bwMode="auto">
          <a:xfrm>
            <a:off x="2206491" y="3429337"/>
            <a:ext cx="3051309" cy="833113"/>
          </a:xfrm>
          <a:custGeom>
            <a:avLst/>
            <a:gdLst>
              <a:gd name="T0" fmla="*/ 0 w 1614"/>
              <a:gd name="T1" fmla="*/ 206 h 360"/>
              <a:gd name="T2" fmla="*/ 0 w 1614"/>
              <a:gd name="T3" fmla="*/ 206 h 360"/>
              <a:gd name="T4" fmla="*/ 88 w 1614"/>
              <a:gd name="T5" fmla="*/ 262 h 360"/>
              <a:gd name="T6" fmla="*/ 146 w 1614"/>
              <a:gd name="T7" fmla="*/ 296 h 360"/>
              <a:gd name="T8" fmla="*/ 174 w 1614"/>
              <a:gd name="T9" fmla="*/ 310 h 360"/>
              <a:gd name="T10" fmla="*/ 202 w 1614"/>
              <a:gd name="T11" fmla="*/ 322 h 360"/>
              <a:gd name="T12" fmla="*/ 202 w 1614"/>
              <a:gd name="T13" fmla="*/ 322 h 360"/>
              <a:gd name="T14" fmla="*/ 252 w 1614"/>
              <a:gd name="T15" fmla="*/ 338 h 360"/>
              <a:gd name="T16" fmla="*/ 302 w 1614"/>
              <a:gd name="T17" fmla="*/ 350 h 360"/>
              <a:gd name="T18" fmla="*/ 352 w 1614"/>
              <a:gd name="T19" fmla="*/ 358 h 360"/>
              <a:gd name="T20" fmla="*/ 378 w 1614"/>
              <a:gd name="T21" fmla="*/ 360 h 360"/>
              <a:gd name="T22" fmla="*/ 404 w 1614"/>
              <a:gd name="T23" fmla="*/ 360 h 360"/>
              <a:gd name="T24" fmla="*/ 404 w 1614"/>
              <a:gd name="T25" fmla="*/ 360 h 360"/>
              <a:gd name="T26" fmla="*/ 428 w 1614"/>
              <a:gd name="T27" fmla="*/ 360 h 360"/>
              <a:gd name="T28" fmla="*/ 454 w 1614"/>
              <a:gd name="T29" fmla="*/ 356 h 360"/>
              <a:gd name="T30" fmla="*/ 504 w 1614"/>
              <a:gd name="T31" fmla="*/ 348 h 360"/>
              <a:gd name="T32" fmla="*/ 606 w 1614"/>
              <a:gd name="T33" fmla="*/ 322 h 360"/>
              <a:gd name="T34" fmla="*/ 606 w 1614"/>
              <a:gd name="T35" fmla="*/ 322 h 360"/>
              <a:gd name="T36" fmla="*/ 684 w 1614"/>
              <a:gd name="T37" fmla="*/ 304 h 360"/>
              <a:gd name="T38" fmla="*/ 740 w 1614"/>
              <a:gd name="T39" fmla="*/ 288 h 360"/>
              <a:gd name="T40" fmla="*/ 808 w 1614"/>
              <a:gd name="T41" fmla="*/ 268 h 360"/>
              <a:gd name="T42" fmla="*/ 808 w 1614"/>
              <a:gd name="T43" fmla="*/ 268 h 360"/>
              <a:gd name="T44" fmla="*/ 966 w 1614"/>
              <a:gd name="T45" fmla="*/ 216 h 360"/>
              <a:gd name="T46" fmla="*/ 1174 w 1614"/>
              <a:gd name="T47" fmla="*/ 146 h 360"/>
              <a:gd name="T48" fmla="*/ 1614 w 1614"/>
              <a:gd name="T49"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14" h="360">
                <a:moveTo>
                  <a:pt x="0" y="206"/>
                </a:moveTo>
                <a:lnTo>
                  <a:pt x="0" y="206"/>
                </a:lnTo>
                <a:lnTo>
                  <a:pt x="88" y="262"/>
                </a:lnTo>
                <a:lnTo>
                  <a:pt x="146" y="296"/>
                </a:lnTo>
                <a:lnTo>
                  <a:pt x="174" y="310"/>
                </a:lnTo>
                <a:lnTo>
                  <a:pt x="202" y="322"/>
                </a:lnTo>
                <a:lnTo>
                  <a:pt x="202" y="322"/>
                </a:lnTo>
                <a:lnTo>
                  <a:pt x="252" y="338"/>
                </a:lnTo>
                <a:lnTo>
                  <a:pt x="302" y="350"/>
                </a:lnTo>
                <a:lnTo>
                  <a:pt x="352" y="358"/>
                </a:lnTo>
                <a:lnTo>
                  <a:pt x="378" y="360"/>
                </a:lnTo>
                <a:lnTo>
                  <a:pt x="404" y="360"/>
                </a:lnTo>
                <a:lnTo>
                  <a:pt x="404" y="360"/>
                </a:lnTo>
                <a:lnTo>
                  <a:pt x="428" y="360"/>
                </a:lnTo>
                <a:lnTo>
                  <a:pt x="454" y="356"/>
                </a:lnTo>
                <a:lnTo>
                  <a:pt x="504" y="348"/>
                </a:lnTo>
                <a:lnTo>
                  <a:pt x="606" y="322"/>
                </a:lnTo>
                <a:lnTo>
                  <a:pt x="606" y="322"/>
                </a:lnTo>
                <a:lnTo>
                  <a:pt x="684" y="304"/>
                </a:lnTo>
                <a:lnTo>
                  <a:pt x="740" y="288"/>
                </a:lnTo>
                <a:lnTo>
                  <a:pt x="808" y="268"/>
                </a:lnTo>
                <a:lnTo>
                  <a:pt x="808" y="268"/>
                </a:lnTo>
                <a:lnTo>
                  <a:pt x="966" y="216"/>
                </a:lnTo>
                <a:lnTo>
                  <a:pt x="1174" y="146"/>
                </a:lnTo>
                <a:lnTo>
                  <a:pt x="1614" y="0"/>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135" name="Group 134"/>
          <p:cNvGrpSpPr/>
          <p:nvPr/>
        </p:nvGrpSpPr>
        <p:grpSpPr>
          <a:xfrm>
            <a:off x="1314395" y="5783442"/>
            <a:ext cx="4357564" cy="303383"/>
            <a:chOff x="2024373" y="5046385"/>
            <a:chExt cx="4357564" cy="303383"/>
          </a:xfrm>
        </p:grpSpPr>
        <p:sp>
          <p:nvSpPr>
            <p:cNvPr id="136" name="Line 22"/>
            <p:cNvSpPr>
              <a:spLocks noChangeShapeType="1"/>
            </p:cNvSpPr>
            <p:nvPr/>
          </p:nvSpPr>
          <p:spPr bwMode="auto">
            <a:xfrm>
              <a:off x="6263993"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7" name="Line 23"/>
            <p:cNvSpPr>
              <a:spLocks noChangeShapeType="1"/>
            </p:cNvSpPr>
            <p:nvPr/>
          </p:nvSpPr>
          <p:spPr bwMode="auto">
            <a:xfrm>
              <a:off x="5796524"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8" name="Line 24"/>
            <p:cNvSpPr>
              <a:spLocks noChangeShapeType="1"/>
            </p:cNvSpPr>
            <p:nvPr/>
          </p:nvSpPr>
          <p:spPr bwMode="auto">
            <a:xfrm>
              <a:off x="5329055"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9" name="Line 25"/>
            <p:cNvSpPr>
              <a:spLocks noChangeShapeType="1"/>
            </p:cNvSpPr>
            <p:nvPr/>
          </p:nvSpPr>
          <p:spPr bwMode="auto">
            <a:xfrm>
              <a:off x="4861586"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26"/>
            <p:cNvSpPr>
              <a:spLocks noChangeShapeType="1"/>
            </p:cNvSpPr>
            <p:nvPr/>
          </p:nvSpPr>
          <p:spPr bwMode="auto">
            <a:xfrm>
              <a:off x="4398745"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27"/>
            <p:cNvSpPr>
              <a:spLocks noChangeShapeType="1"/>
            </p:cNvSpPr>
            <p:nvPr/>
          </p:nvSpPr>
          <p:spPr bwMode="auto">
            <a:xfrm>
              <a:off x="3926648"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Line 28"/>
            <p:cNvSpPr>
              <a:spLocks noChangeShapeType="1"/>
            </p:cNvSpPr>
            <p:nvPr/>
          </p:nvSpPr>
          <p:spPr bwMode="auto">
            <a:xfrm>
              <a:off x="3463807"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Line 29"/>
            <p:cNvSpPr>
              <a:spLocks noChangeShapeType="1"/>
            </p:cNvSpPr>
            <p:nvPr/>
          </p:nvSpPr>
          <p:spPr bwMode="auto">
            <a:xfrm>
              <a:off x="2991710"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Line 30"/>
            <p:cNvSpPr>
              <a:spLocks noChangeShapeType="1"/>
            </p:cNvSpPr>
            <p:nvPr/>
          </p:nvSpPr>
          <p:spPr bwMode="auto">
            <a:xfrm>
              <a:off x="2528869"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Line 31"/>
            <p:cNvSpPr>
              <a:spLocks noChangeShapeType="1"/>
            </p:cNvSpPr>
            <p:nvPr/>
          </p:nvSpPr>
          <p:spPr bwMode="auto">
            <a:xfrm>
              <a:off x="2061400" y="5046385"/>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Rectangle 43"/>
            <p:cNvSpPr>
              <a:spLocks noChangeArrowheads="1"/>
            </p:cNvSpPr>
            <p:nvPr/>
          </p:nvSpPr>
          <p:spPr bwMode="auto">
            <a:xfrm>
              <a:off x="2024373"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147" name="Rectangle 44"/>
            <p:cNvSpPr>
              <a:spLocks noChangeArrowheads="1"/>
            </p:cNvSpPr>
            <p:nvPr/>
          </p:nvSpPr>
          <p:spPr bwMode="auto">
            <a:xfrm>
              <a:off x="2491842"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148" name="Rectangle 45"/>
            <p:cNvSpPr>
              <a:spLocks noChangeArrowheads="1"/>
            </p:cNvSpPr>
            <p:nvPr/>
          </p:nvSpPr>
          <p:spPr bwMode="auto">
            <a:xfrm>
              <a:off x="2959311"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a:t>
              </a:r>
              <a:endParaRPr kumimoji="0" lang="en-US" sz="1400" b="0" i="0" u="none" strike="noStrike" cap="none" normalizeH="0" baseline="0" dirty="0">
                <a:ln>
                  <a:noFill/>
                </a:ln>
                <a:solidFill>
                  <a:schemeClr val="tx1"/>
                </a:solidFill>
                <a:effectLst/>
                <a:cs typeface="Arial" pitchFamily="34" charset="0"/>
              </a:endParaRPr>
            </a:p>
          </p:txBody>
        </p:sp>
        <p:sp>
          <p:nvSpPr>
            <p:cNvPr id="149" name="Rectangle 46"/>
            <p:cNvSpPr>
              <a:spLocks noChangeArrowheads="1"/>
            </p:cNvSpPr>
            <p:nvPr/>
          </p:nvSpPr>
          <p:spPr bwMode="auto">
            <a:xfrm>
              <a:off x="3426780"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a:t>
              </a:r>
              <a:endParaRPr kumimoji="0" lang="en-US" sz="1400" b="0" i="0" u="none" strike="noStrike" cap="none" normalizeH="0" baseline="0" dirty="0">
                <a:ln>
                  <a:noFill/>
                </a:ln>
                <a:solidFill>
                  <a:schemeClr val="tx1"/>
                </a:solidFill>
                <a:effectLst/>
                <a:cs typeface="Arial" pitchFamily="34" charset="0"/>
              </a:endParaRPr>
            </a:p>
          </p:txBody>
        </p:sp>
        <p:sp>
          <p:nvSpPr>
            <p:cNvPr id="150" name="Rectangle 47"/>
            <p:cNvSpPr>
              <a:spLocks noChangeArrowheads="1"/>
            </p:cNvSpPr>
            <p:nvPr/>
          </p:nvSpPr>
          <p:spPr bwMode="auto">
            <a:xfrm>
              <a:off x="3894249"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151" name="Rectangle 48"/>
            <p:cNvSpPr>
              <a:spLocks noChangeArrowheads="1"/>
            </p:cNvSpPr>
            <p:nvPr/>
          </p:nvSpPr>
          <p:spPr bwMode="auto">
            <a:xfrm>
              <a:off x="4361718"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6</a:t>
              </a:r>
              <a:endParaRPr kumimoji="0" lang="en-US" sz="1400" b="0" i="0" u="none" strike="noStrike" cap="none" normalizeH="0" baseline="0" dirty="0">
                <a:ln>
                  <a:noFill/>
                </a:ln>
                <a:solidFill>
                  <a:schemeClr val="tx1"/>
                </a:solidFill>
                <a:effectLst/>
                <a:cs typeface="Arial" pitchFamily="34" charset="0"/>
              </a:endParaRPr>
            </a:p>
          </p:txBody>
        </p:sp>
        <p:sp>
          <p:nvSpPr>
            <p:cNvPr id="152" name="Rectangle 49"/>
            <p:cNvSpPr>
              <a:spLocks noChangeArrowheads="1"/>
            </p:cNvSpPr>
            <p:nvPr/>
          </p:nvSpPr>
          <p:spPr bwMode="auto">
            <a:xfrm>
              <a:off x="4829187"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7</a:t>
              </a:r>
              <a:endParaRPr kumimoji="0" lang="en-US" sz="1400" b="0" i="0" u="none" strike="noStrike" cap="none" normalizeH="0" baseline="0" dirty="0">
                <a:ln>
                  <a:noFill/>
                </a:ln>
                <a:solidFill>
                  <a:schemeClr val="tx1"/>
                </a:solidFill>
                <a:effectLst/>
                <a:cs typeface="Arial" pitchFamily="34" charset="0"/>
              </a:endParaRPr>
            </a:p>
          </p:txBody>
        </p:sp>
        <p:sp>
          <p:nvSpPr>
            <p:cNvPr id="153" name="Rectangle 50"/>
            <p:cNvSpPr>
              <a:spLocks noChangeArrowheads="1"/>
            </p:cNvSpPr>
            <p:nvPr/>
          </p:nvSpPr>
          <p:spPr bwMode="auto">
            <a:xfrm>
              <a:off x="5296656"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8</a:t>
              </a:r>
              <a:endParaRPr kumimoji="0" lang="en-US" sz="1400" b="0" i="0" u="none" strike="noStrike" cap="none" normalizeH="0" baseline="0" dirty="0">
                <a:ln>
                  <a:noFill/>
                </a:ln>
                <a:solidFill>
                  <a:schemeClr val="tx1"/>
                </a:solidFill>
                <a:effectLst/>
                <a:cs typeface="Arial" pitchFamily="34" charset="0"/>
              </a:endParaRPr>
            </a:p>
          </p:txBody>
        </p:sp>
        <p:sp>
          <p:nvSpPr>
            <p:cNvPr id="154" name="Rectangle 51"/>
            <p:cNvSpPr>
              <a:spLocks noChangeArrowheads="1"/>
            </p:cNvSpPr>
            <p:nvPr/>
          </p:nvSpPr>
          <p:spPr bwMode="auto">
            <a:xfrm>
              <a:off x="5764125" y="513432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9</a:t>
              </a:r>
              <a:endParaRPr kumimoji="0" lang="en-US" sz="1400" b="0" i="0" u="none" strike="noStrike" cap="none" normalizeH="0" baseline="0" dirty="0">
                <a:ln>
                  <a:noFill/>
                </a:ln>
                <a:solidFill>
                  <a:schemeClr val="tx1"/>
                </a:solidFill>
                <a:effectLst/>
                <a:cs typeface="Arial" pitchFamily="34" charset="0"/>
              </a:endParaRPr>
            </a:p>
          </p:txBody>
        </p:sp>
        <p:sp>
          <p:nvSpPr>
            <p:cNvPr id="155" name="Rectangle 52"/>
            <p:cNvSpPr>
              <a:spLocks noChangeArrowheads="1"/>
            </p:cNvSpPr>
            <p:nvPr/>
          </p:nvSpPr>
          <p:spPr bwMode="auto">
            <a:xfrm>
              <a:off x="6199195" y="5134324"/>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10</a:t>
              </a:r>
              <a:endParaRPr kumimoji="0" lang="en-US" sz="1400" b="0" i="0" u="none" strike="noStrike" cap="none" normalizeH="0" baseline="0" dirty="0">
                <a:ln>
                  <a:noFill/>
                </a:ln>
                <a:solidFill>
                  <a:schemeClr val="tx1"/>
                </a:solidFill>
                <a:effectLst/>
                <a:cs typeface="Arial" pitchFamily="34" charset="0"/>
              </a:endParaRPr>
            </a:p>
          </p:txBody>
        </p:sp>
      </p:grpSp>
      <p:sp>
        <p:nvSpPr>
          <p:cNvPr id="196" name="Rectangle 108"/>
          <p:cNvSpPr>
            <a:spLocks noChangeArrowheads="1"/>
          </p:cNvSpPr>
          <p:nvPr/>
        </p:nvSpPr>
        <p:spPr bwMode="auto">
          <a:xfrm>
            <a:off x="228600" y="1786779"/>
            <a:ext cx="119962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MC, MR, ATC ($)</a:t>
            </a:r>
            <a:endParaRPr kumimoji="0" lang="en-US" sz="4000" b="1" i="0" u="none" strike="noStrike" cap="none" normalizeH="0" baseline="0" dirty="0">
              <a:ln>
                <a:noFill/>
              </a:ln>
              <a:solidFill>
                <a:schemeClr val="tx1"/>
              </a:solidFill>
              <a:effectLst/>
              <a:cs typeface="Arial" pitchFamily="34" charset="0"/>
            </a:endParaRPr>
          </a:p>
        </p:txBody>
      </p:sp>
      <p:sp>
        <p:nvSpPr>
          <p:cNvPr id="197" name="Rectangle 109"/>
          <p:cNvSpPr>
            <a:spLocks noChangeArrowheads="1"/>
          </p:cNvSpPr>
          <p:nvPr/>
        </p:nvSpPr>
        <p:spPr bwMode="auto">
          <a:xfrm>
            <a:off x="2135339" y="6261556"/>
            <a:ext cx="218923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Quantity of violet diamonds</a:t>
            </a:r>
            <a:endParaRPr kumimoji="0" lang="en-US" sz="4000" b="1" i="0" u="none" strike="noStrike" cap="none" normalizeH="0" baseline="0" dirty="0">
              <a:ln>
                <a:noFill/>
              </a:ln>
              <a:solidFill>
                <a:schemeClr val="tx1"/>
              </a:solidFill>
              <a:effectLst/>
              <a:cs typeface="Arial" pitchFamily="34" charset="0"/>
            </a:endParaRPr>
          </a:p>
        </p:txBody>
      </p:sp>
      <p:sp>
        <p:nvSpPr>
          <p:cNvPr id="198" name="Rectangle 110"/>
          <p:cNvSpPr>
            <a:spLocks noChangeArrowheads="1"/>
          </p:cNvSpPr>
          <p:nvPr/>
        </p:nvSpPr>
        <p:spPr bwMode="auto">
          <a:xfrm>
            <a:off x="5142087" y="2462561"/>
            <a:ext cx="2789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MC</a:t>
            </a:r>
            <a:endParaRPr kumimoji="0" lang="en-US" sz="1400" b="1" i="0" u="none" strike="noStrike" cap="none" normalizeH="0" baseline="0" dirty="0">
              <a:ln>
                <a:noFill/>
              </a:ln>
              <a:solidFill>
                <a:schemeClr val="tx1"/>
              </a:solidFill>
              <a:effectLst/>
              <a:latin typeface="Arial" pitchFamily="34" charset="0"/>
              <a:cs typeface="Arial" pitchFamily="34" charset="0"/>
            </a:endParaRPr>
          </a:p>
        </p:txBody>
      </p:sp>
      <p:sp>
        <p:nvSpPr>
          <p:cNvPr id="199" name="Rectangle 111"/>
          <p:cNvSpPr>
            <a:spLocks noChangeArrowheads="1"/>
          </p:cNvSpPr>
          <p:nvPr/>
        </p:nvSpPr>
        <p:spPr bwMode="auto">
          <a:xfrm>
            <a:off x="5114317" y="4883217"/>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1" i="0" u="none" strike="noStrike" cap="none" normalizeH="0" baseline="0" dirty="0">
              <a:ln>
                <a:noFill/>
              </a:ln>
              <a:solidFill>
                <a:schemeClr val="tx1"/>
              </a:solidFill>
              <a:effectLst/>
              <a:latin typeface="Arial" pitchFamily="34" charset="0"/>
              <a:cs typeface="Arial" pitchFamily="34" charset="0"/>
            </a:endParaRPr>
          </a:p>
        </p:txBody>
      </p:sp>
      <p:sp>
        <p:nvSpPr>
          <p:cNvPr id="200" name="Rectangle 112"/>
          <p:cNvSpPr>
            <a:spLocks noChangeArrowheads="1"/>
          </p:cNvSpPr>
          <p:nvPr/>
        </p:nvSpPr>
        <p:spPr bwMode="auto">
          <a:xfrm>
            <a:off x="4109953" y="5517309"/>
            <a:ext cx="2789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MR</a:t>
            </a:r>
            <a:endParaRPr kumimoji="0" lang="en-US" sz="1400" b="1" i="0" u="none" strike="noStrike" cap="none" normalizeH="0" baseline="0" dirty="0">
              <a:ln>
                <a:noFill/>
              </a:ln>
              <a:solidFill>
                <a:schemeClr val="tx1"/>
              </a:solidFill>
              <a:effectLst/>
              <a:latin typeface="Arial" pitchFamily="34" charset="0"/>
              <a:cs typeface="Arial" pitchFamily="34" charset="0"/>
            </a:endParaRPr>
          </a:p>
        </p:txBody>
      </p:sp>
      <p:sp>
        <p:nvSpPr>
          <p:cNvPr id="201" name="Rectangle 113"/>
          <p:cNvSpPr>
            <a:spLocks noChangeArrowheads="1"/>
          </p:cNvSpPr>
          <p:nvPr/>
        </p:nvSpPr>
        <p:spPr bwMode="auto">
          <a:xfrm>
            <a:off x="5105400" y="3137356"/>
            <a:ext cx="3553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ATC</a:t>
            </a:r>
            <a:endParaRPr kumimoji="0" lang="en-US" sz="1400" b="1" i="0" u="none" strike="noStrike" cap="none" normalizeH="0" baseline="0" dirty="0">
              <a:ln>
                <a:noFill/>
              </a:ln>
              <a:solidFill>
                <a:schemeClr val="tx1"/>
              </a:solidFill>
              <a:effectLst/>
              <a:latin typeface="Arial" pitchFamily="34" charset="0"/>
              <a:cs typeface="Arial" pitchFamily="34" charset="0"/>
            </a:endParaRPr>
          </a:p>
        </p:txBody>
      </p:sp>
      <p:grpSp>
        <p:nvGrpSpPr>
          <p:cNvPr id="239" name="Group 238"/>
          <p:cNvGrpSpPr/>
          <p:nvPr/>
        </p:nvGrpSpPr>
        <p:grpSpPr>
          <a:xfrm>
            <a:off x="389670" y="2101545"/>
            <a:ext cx="582223" cy="3789619"/>
            <a:chOff x="1136675" y="1828267"/>
            <a:chExt cx="582223" cy="3789619"/>
          </a:xfrm>
        </p:grpSpPr>
        <p:sp>
          <p:nvSpPr>
            <p:cNvPr id="203" name="Line 11"/>
            <p:cNvSpPr>
              <a:spLocks noChangeShapeType="1"/>
            </p:cNvSpPr>
            <p:nvPr/>
          </p:nvSpPr>
          <p:spPr bwMode="auto">
            <a:xfrm flipV="1">
              <a:off x="1626330" y="1916207"/>
              <a:ext cx="0" cy="3587015"/>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4" name="Line 12"/>
            <p:cNvSpPr>
              <a:spLocks noChangeShapeType="1"/>
            </p:cNvSpPr>
            <p:nvPr/>
          </p:nvSpPr>
          <p:spPr bwMode="auto">
            <a:xfrm>
              <a:off x="1626330" y="1916207"/>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5" name="Line 13"/>
            <p:cNvSpPr>
              <a:spLocks noChangeShapeType="1"/>
            </p:cNvSpPr>
            <p:nvPr/>
          </p:nvSpPr>
          <p:spPr bwMode="auto">
            <a:xfrm>
              <a:off x="1626330" y="2365163"/>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6" name="Line 14"/>
            <p:cNvSpPr>
              <a:spLocks noChangeShapeType="1"/>
            </p:cNvSpPr>
            <p:nvPr/>
          </p:nvSpPr>
          <p:spPr bwMode="auto">
            <a:xfrm>
              <a:off x="1626330" y="2814118"/>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7" name="Line 15"/>
            <p:cNvSpPr>
              <a:spLocks noChangeShapeType="1"/>
            </p:cNvSpPr>
            <p:nvPr/>
          </p:nvSpPr>
          <p:spPr bwMode="auto">
            <a:xfrm>
              <a:off x="1626330" y="3263073"/>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8" name="Line 16"/>
            <p:cNvSpPr>
              <a:spLocks noChangeShapeType="1"/>
            </p:cNvSpPr>
            <p:nvPr/>
          </p:nvSpPr>
          <p:spPr bwMode="auto">
            <a:xfrm>
              <a:off x="1626330" y="3707400"/>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9" name="Line 17"/>
            <p:cNvSpPr>
              <a:spLocks noChangeShapeType="1"/>
            </p:cNvSpPr>
            <p:nvPr/>
          </p:nvSpPr>
          <p:spPr bwMode="auto">
            <a:xfrm>
              <a:off x="1626330" y="4156356"/>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0" name="Line 18"/>
            <p:cNvSpPr>
              <a:spLocks noChangeShapeType="1"/>
            </p:cNvSpPr>
            <p:nvPr/>
          </p:nvSpPr>
          <p:spPr bwMode="auto">
            <a:xfrm>
              <a:off x="1626330" y="4605311"/>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1" name="Line 19"/>
            <p:cNvSpPr>
              <a:spLocks noChangeShapeType="1"/>
            </p:cNvSpPr>
            <p:nvPr/>
          </p:nvSpPr>
          <p:spPr bwMode="auto">
            <a:xfrm>
              <a:off x="1626330" y="5054266"/>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2" name="Line 20"/>
            <p:cNvSpPr>
              <a:spLocks noChangeShapeType="1"/>
            </p:cNvSpPr>
            <p:nvPr/>
          </p:nvSpPr>
          <p:spPr bwMode="auto">
            <a:xfrm>
              <a:off x="1626330" y="5503222"/>
              <a:ext cx="5554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3" name="Line 32"/>
            <p:cNvSpPr>
              <a:spLocks noChangeShapeType="1"/>
            </p:cNvSpPr>
            <p:nvPr/>
          </p:nvSpPr>
          <p:spPr bwMode="auto">
            <a:xfrm>
              <a:off x="1626330" y="5443053"/>
              <a:ext cx="0" cy="5554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4" name="Rectangle 34"/>
            <p:cNvSpPr>
              <a:spLocks noChangeArrowheads="1"/>
            </p:cNvSpPr>
            <p:nvPr/>
          </p:nvSpPr>
          <p:spPr bwMode="auto">
            <a:xfrm>
              <a:off x="1455672" y="540244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15" name="Rectangle 35"/>
            <p:cNvSpPr>
              <a:spLocks noChangeArrowheads="1"/>
            </p:cNvSpPr>
            <p:nvPr/>
          </p:nvSpPr>
          <p:spPr bwMode="auto">
            <a:xfrm>
              <a:off x="1136680" y="4966327"/>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1,000</a:t>
              </a:r>
              <a:endParaRPr kumimoji="0" lang="en-US" sz="1400" b="0" i="0" u="none" strike="noStrike" cap="none" normalizeH="0" baseline="0" dirty="0">
                <a:ln>
                  <a:noFill/>
                </a:ln>
                <a:solidFill>
                  <a:schemeClr val="tx1"/>
                </a:solidFill>
                <a:effectLst/>
                <a:cs typeface="Arial" pitchFamily="34" charset="0"/>
              </a:endParaRPr>
            </a:p>
          </p:txBody>
        </p:sp>
        <p:sp>
          <p:nvSpPr>
            <p:cNvPr id="216" name="Rectangle 36"/>
            <p:cNvSpPr>
              <a:spLocks noChangeArrowheads="1"/>
            </p:cNvSpPr>
            <p:nvPr/>
          </p:nvSpPr>
          <p:spPr bwMode="auto">
            <a:xfrm>
              <a:off x="1136675" y="4509240"/>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2,000</a:t>
              </a:r>
              <a:endParaRPr kumimoji="0" lang="en-US" sz="1400" b="0" i="0" u="none" strike="noStrike" cap="none" normalizeH="0" baseline="0" dirty="0">
                <a:ln>
                  <a:noFill/>
                </a:ln>
                <a:solidFill>
                  <a:schemeClr val="tx1"/>
                </a:solidFill>
                <a:effectLst/>
                <a:cs typeface="Arial" pitchFamily="34" charset="0"/>
              </a:endParaRPr>
            </a:p>
          </p:txBody>
        </p:sp>
        <p:sp>
          <p:nvSpPr>
            <p:cNvPr id="217" name="Rectangle 37"/>
            <p:cNvSpPr>
              <a:spLocks noChangeArrowheads="1"/>
            </p:cNvSpPr>
            <p:nvPr/>
          </p:nvSpPr>
          <p:spPr bwMode="auto">
            <a:xfrm>
              <a:off x="1136676" y="4048634"/>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3,000</a:t>
              </a:r>
              <a:endParaRPr kumimoji="0" lang="en-US" sz="1400" b="0" i="0" u="none" strike="noStrike" cap="none" normalizeH="0" baseline="0" dirty="0">
                <a:ln>
                  <a:noFill/>
                </a:ln>
                <a:solidFill>
                  <a:schemeClr val="tx1"/>
                </a:solidFill>
                <a:effectLst/>
                <a:cs typeface="Arial" pitchFamily="34" charset="0"/>
              </a:endParaRPr>
            </a:p>
          </p:txBody>
        </p:sp>
        <p:sp>
          <p:nvSpPr>
            <p:cNvPr id="218" name="Rectangle 38"/>
            <p:cNvSpPr>
              <a:spLocks noChangeArrowheads="1"/>
            </p:cNvSpPr>
            <p:nvPr/>
          </p:nvSpPr>
          <p:spPr bwMode="auto">
            <a:xfrm>
              <a:off x="1136680" y="3640065"/>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4,000</a:t>
              </a:r>
              <a:endParaRPr kumimoji="0" lang="en-US" sz="1400" b="0" i="0" u="none" strike="noStrike" cap="none" normalizeH="0" baseline="0" dirty="0">
                <a:ln>
                  <a:noFill/>
                </a:ln>
                <a:solidFill>
                  <a:schemeClr val="tx1"/>
                </a:solidFill>
                <a:effectLst/>
                <a:cs typeface="Arial" pitchFamily="34" charset="0"/>
              </a:endParaRPr>
            </a:p>
          </p:txBody>
        </p:sp>
        <p:sp>
          <p:nvSpPr>
            <p:cNvPr id="219" name="Rectangle 39"/>
            <p:cNvSpPr>
              <a:spLocks noChangeArrowheads="1"/>
            </p:cNvSpPr>
            <p:nvPr/>
          </p:nvSpPr>
          <p:spPr bwMode="auto">
            <a:xfrm>
              <a:off x="1136678" y="3155351"/>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5,000</a:t>
              </a:r>
              <a:endParaRPr kumimoji="0" lang="en-US" sz="1400" b="0" i="0" u="none" strike="noStrike" cap="none" normalizeH="0" baseline="0" dirty="0">
                <a:ln>
                  <a:noFill/>
                </a:ln>
                <a:solidFill>
                  <a:schemeClr val="tx1"/>
                </a:solidFill>
                <a:effectLst/>
                <a:cs typeface="Arial" pitchFamily="34" charset="0"/>
              </a:endParaRPr>
            </a:p>
          </p:txBody>
        </p:sp>
        <p:sp>
          <p:nvSpPr>
            <p:cNvPr id="220" name="Rectangle 40"/>
            <p:cNvSpPr>
              <a:spLocks noChangeArrowheads="1"/>
            </p:cNvSpPr>
            <p:nvPr/>
          </p:nvSpPr>
          <p:spPr bwMode="auto">
            <a:xfrm>
              <a:off x="1136679" y="2726178"/>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6,000</a:t>
              </a:r>
              <a:endParaRPr kumimoji="0" lang="en-US" sz="1400" b="0" i="0" u="none" strike="noStrike" cap="none" normalizeH="0" baseline="0" dirty="0">
                <a:ln>
                  <a:noFill/>
                </a:ln>
                <a:solidFill>
                  <a:schemeClr val="tx1"/>
                </a:solidFill>
                <a:effectLst/>
                <a:cs typeface="Arial" pitchFamily="34" charset="0"/>
              </a:endParaRPr>
            </a:p>
          </p:txBody>
        </p:sp>
        <p:sp>
          <p:nvSpPr>
            <p:cNvPr id="221" name="Rectangle 41"/>
            <p:cNvSpPr>
              <a:spLocks noChangeArrowheads="1"/>
            </p:cNvSpPr>
            <p:nvPr/>
          </p:nvSpPr>
          <p:spPr bwMode="auto">
            <a:xfrm>
              <a:off x="1136680" y="2257441"/>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7,000</a:t>
              </a:r>
              <a:endParaRPr kumimoji="0" lang="en-US" sz="1400" b="0" i="0" u="none" strike="noStrike" cap="none" normalizeH="0" baseline="0" dirty="0">
                <a:ln>
                  <a:noFill/>
                </a:ln>
                <a:solidFill>
                  <a:schemeClr val="tx1"/>
                </a:solidFill>
                <a:effectLst/>
                <a:cs typeface="Arial" pitchFamily="34" charset="0"/>
              </a:endParaRPr>
            </a:p>
          </p:txBody>
        </p:sp>
        <p:sp>
          <p:nvSpPr>
            <p:cNvPr id="222" name="Rectangle 42"/>
            <p:cNvSpPr>
              <a:spLocks noChangeArrowheads="1"/>
            </p:cNvSpPr>
            <p:nvPr/>
          </p:nvSpPr>
          <p:spPr bwMode="auto">
            <a:xfrm>
              <a:off x="1136680" y="1828267"/>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8,000</a:t>
              </a:r>
              <a:endParaRPr kumimoji="0" lang="en-US" sz="1400" b="0" i="0" u="none" strike="noStrike" cap="none" normalizeH="0" baseline="0" dirty="0">
                <a:ln>
                  <a:noFill/>
                </a:ln>
                <a:solidFill>
                  <a:schemeClr val="tx1"/>
                </a:solidFill>
                <a:effectLst/>
                <a:cs typeface="Arial" pitchFamily="34" charset="0"/>
              </a:endParaRPr>
            </a:p>
          </p:txBody>
        </p:sp>
        <p:sp>
          <p:nvSpPr>
            <p:cNvPr id="223" name="Line 82"/>
            <p:cNvSpPr>
              <a:spLocks noChangeShapeType="1"/>
            </p:cNvSpPr>
            <p:nvPr/>
          </p:nvSpPr>
          <p:spPr bwMode="auto">
            <a:xfrm>
              <a:off x="1626330" y="4415546"/>
              <a:ext cx="9256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4" name="Line 95"/>
            <p:cNvSpPr>
              <a:spLocks noChangeShapeType="1"/>
            </p:cNvSpPr>
            <p:nvPr/>
          </p:nvSpPr>
          <p:spPr bwMode="auto">
            <a:xfrm>
              <a:off x="1621702" y="3471352"/>
              <a:ext cx="9256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5" name="Rectangle 114"/>
            <p:cNvSpPr>
              <a:spLocks noChangeArrowheads="1"/>
            </p:cNvSpPr>
            <p:nvPr/>
          </p:nvSpPr>
          <p:spPr bwMode="auto">
            <a:xfrm>
              <a:off x="1136677" y="3383412"/>
              <a:ext cx="4103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4,500</a:t>
              </a:r>
              <a:endParaRPr kumimoji="0" lang="en-US" sz="1400" b="0" i="0" u="none" strike="noStrike" cap="none" normalizeH="0" baseline="0" dirty="0">
                <a:ln>
                  <a:noFill/>
                </a:ln>
                <a:solidFill>
                  <a:schemeClr val="tx1"/>
                </a:solidFill>
                <a:effectLst/>
                <a:cs typeface="Arial" pitchFamily="34" charset="0"/>
              </a:endParaRPr>
            </a:p>
          </p:txBody>
        </p:sp>
      </p:grpSp>
      <p:sp>
        <p:nvSpPr>
          <p:cNvPr id="227" name="Freeform 116"/>
          <p:cNvSpPr>
            <a:spLocks/>
          </p:cNvSpPr>
          <p:nvPr/>
        </p:nvSpPr>
        <p:spPr bwMode="auto">
          <a:xfrm>
            <a:off x="2906567" y="4096388"/>
            <a:ext cx="106453" cy="115710"/>
          </a:xfrm>
          <a:custGeom>
            <a:avLst/>
            <a:gdLst>
              <a:gd name="T0" fmla="*/ 0 w 46"/>
              <a:gd name="T1" fmla="*/ 50 h 50"/>
              <a:gd name="T2" fmla="*/ 46 w 46"/>
              <a:gd name="T3" fmla="*/ 22 h 50"/>
              <a:gd name="T4" fmla="*/ 46 w 46"/>
              <a:gd name="T5" fmla="*/ 22 h 50"/>
              <a:gd name="T6" fmla="*/ 42 w 46"/>
              <a:gd name="T7" fmla="*/ 22 h 50"/>
              <a:gd name="T8" fmla="*/ 34 w 46"/>
              <a:gd name="T9" fmla="*/ 18 h 50"/>
              <a:gd name="T10" fmla="*/ 28 w 46"/>
              <a:gd name="T11" fmla="*/ 16 h 50"/>
              <a:gd name="T12" fmla="*/ 24 w 46"/>
              <a:gd name="T13" fmla="*/ 12 h 50"/>
              <a:gd name="T14" fmla="*/ 20 w 46"/>
              <a:gd name="T15" fmla="*/ 6 h 50"/>
              <a:gd name="T16" fmla="*/ 16 w 46"/>
              <a:gd name="T17" fmla="*/ 0 h 50"/>
              <a:gd name="T18" fmla="*/ 0 w 46"/>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50">
                <a:moveTo>
                  <a:pt x="0" y="50"/>
                </a:moveTo>
                <a:lnTo>
                  <a:pt x="46" y="22"/>
                </a:lnTo>
                <a:lnTo>
                  <a:pt x="46" y="22"/>
                </a:lnTo>
                <a:lnTo>
                  <a:pt x="42" y="22"/>
                </a:lnTo>
                <a:lnTo>
                  <a:pt x="34" y="18"/>
                </a:lnTo>
                <a:lnTo>
                  <a:pt x="28" y="16"/>
                </a:lnTo>
                <a:lnTo>
                  <a:pt x="24" y="12"/>
                </a:lnTo>
                <a:lnTo>
                  <a:pt x="20" y="6"/>
                </a:lnTo>
                <a:lnTo>
                  <a:pt x="16" y="0"/>
                </a:lnTo>
                <a:lnTo>
                  <a:pt x="0"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9" name="Line 118"/>
          <p:cNvSpPr>
            <a:spLocks noChangeShapeType="1"/>
          </p:cNvSpPr>
          <p:nvPr/>
        </p:nvSpPr>
        <p:spPr bwMode="auto">
          <a:xfrm flipH="1">
            <a:off x="1346794" y="2638441"/>
            <a:ext cx="3735124" cy="2869612"/>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0" name="Line 119"/>
          <p:cNvSpPr>
            <a:spLocks noChangeShapeType="1"/>
          </p:cNvSpPr>
          <p:nvPr/>
        </p:nvSpPr>
        <p:spPr bwMode="auto">
          <a:xfrm>
            <a:off x="907095" y="2860604"/>
            <a:ext cx="3055305" cy="2601164"/>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1" name="Line 120"/>
          <p:cNvSpPr>
            <a:spLocks noChangeShapeType="1"/>
          </p:cNvSpPr>
          <p:nvPr/>
        </p:nvSpPr>
        <p:spPr bwMode="auto">
          <a:xfrm>
            <a:off x="879325" y="2860604"/>
            <a:ext cx="4216478" cy="199484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73" name="Group 272"/>
          <p:cNvGrpSpPr/>
          <p:nvPr/>
        </p:nvGrpSpPr>
        <p:grpSpPr>
          <a:xfrm>
            <a:off x="2749201" y="4480546"/>
            <a:ext cx="0" cy="1277440"/>
            <a:chOff x="3496206" y="4207268"/>
            <a:chExt cx="0" cy="1277440"/>
          </a:xfrm>
        </p:grpSpPr>
        <p:grpSp>
          <p:nvGrpSpPr>
            <p:cNvPr id="241" name="Group 240"/>
            <p:cNvGrpSpPr/>
            <p:nvPr/>
          </p:nvGrpSpPr>
          <p:grpSpPr>
            <a:xfrm>
              <a:off x="3496206" y="4503486"/>
              <a:ext cx="0" cy="981222"/>
              <a:chOff x="3496206" y="4503486"/>
              <a:chExt cx="0" cy="981222"/>
            </a:xfrm>
          </p:grpSpPr>
          <p:sp>
            <p:nvSpPr>
              <p:cNvPr id="156" name="Line 53"/>
              <p:cNvSpPr>
                <a:spLocks noChangeShapeType="1"/>
              </p:cNvSpPr>
              <p:nvPr/>
            </p:nvSpPr>
            <p:spPr bwMode="auto">
              <a:xfrm flipV="1">
                <a:off x="3496206" y="5392140"/>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40" name="Group 239"/>
              <p:cNvGrpSpPr/>
              <p:nvPr/>
            </p:nvGrpSpPr>
            <p:grpSpPr>
              <a:xfrm>
                <a:off x="3496206" y="4503486"/>
                <a:ext cx="0" cy="833113"/>
                <a:chOff x="3496206" y="4503486"/>
                <a:chExt cx="0" cy="833113"/>
              </a:xfrm>
            </p:grpSpPr>
            <p:sp>
              <p:nvSpPr>
                <p:cNvPr id="157" name="Line 54"/>
                <p:cNvSpPr>
                  <a:spLocks noChangeShapeType="1"/>
                </p:cNvSpPr>
                <p:nvPr/>
              </p:nvSpPr>
              <p:spPr bwMode="auto">
                <a:xfrm flipV="1">
                  <a:off x="3496206" y="5244031"/>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55"/>
                <p:cNvSpPr>
                  <a:spLocks noChangeShapeType="1"/>
                </p:cNvSpPr>
                <p:nvPr/>
              </p:nvSpPr>
              <p:spPr bwMode="auto">
                <a:xfrm flipV="1">
                  <a:off x="3496206" y="5095922"/>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56"/>
                <p:cNvSpPr>
                  <a:spLocks noChangeShapeType="1"/>
                </p:cNvSpPr>
                <p:nvPr/>
              </p:nvSpPr>
              <p:spPr bwMode="auto">
                <a:xfrm flipV="1">
                  <a:off x="3496206" y="4947813"/>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57"/>
                <p:cNvSpPr>
                  <a:spLocks noChangeShapeType="1"/>
                </p:cNvSpPr>
                <p:nvPr/>
              </p:nvSpPr>
              <p:spPr bwMode="auto">
                <a:xfrm flipV="1">
                  <a:off x="3496206" y="4799704"/>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58"/>
                <p:cNvSpPr>
                  <a:spLocks noChangeShapeType="1"/>
                </p:cNvSpPr>
                <p:nvPr/>
              </p:nvSpPr>
              <p:spPr bwMode="auto">
                <a:xfrm flipV="1">
                  <a:off x="3496206" y="4651595"/>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Line 59"/>
                <p:cNvSpPr>
                  <a:spLocks noChangeShapeType="1"/>
                </p:cNvSpPr>
                <p:nvPr/>
              </p:nvSpPr>
              <p:spPr bwMode="auto">
                <a:xfrm flipV="1">
                  <a:off x="3496206" y="4503486"/>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163" name="Line 60"/>
            <p:cNvSpPr>
              <a:spLocks noChangeShapeType="1"/>
            </p:cNvSpPr>
            <p:nvPr/>
          </p:nvSpPr>
          <p:spPr bwMode="auto">
            <a:xfrm flipV="1">
              <a:off x="3496206" y="4355377"/>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4" name="Line 61"/>
            <p:cNvSpPr>
              <a:spLocks noChangeShapeType="1"/>
            </p:cNvSpPr>
            <p:nvPr/>
          </p:nvSpPr>
          <p:spPr bwMode="auto">
            <a:xfrm flipV="1">
              <a:off x="3496206" y="4207268"/>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242" name="TextBox 241"/>
          <p:cNvSpPr txBox="1"/>
          <p:nvPr/>
        </p:nvSpPr>
        <p:spPr>
          <a:xfrm>
            <a:off x="2562770" y="5808300"/>
            <a:ext cx="381000" cy="341606"/>
          </a:xfrm>
          <a:prstGeom prst="rect">
            <a:avLst/>
          </a:prstGeom>
          <a:noFill/>
          <a:ln w="38100">
            <a:solidFill>
              <a:srgbClr val="FF0000"/>
            </a:solidFill>
          </a:ln>
        </p:spPr>
        <p:txBody>
          <a:bodyPr wrap="square" rtlCol="0">
            <a:spAutoFit/>
          </a:bodyPr>
          <a:lstStyle/>
          <a:p>
            <a:endParaRPr lang="en-US" dirty="0"/>
          </a:p>
        </p:txBody>
      </p:sp>
      <p:grpSp>
        <p:nvGrpSpPr>
          <p:cNvPr id="276" name="Group 275"/>
          <p:cNvGrpSpPr/>
          <p:nvPr/>
        </p:nvGrpSpPr>
        <p:grpSpPr>
          <a:xfrm>
            <a:off x="2749201" y="3744630"/>
            <a:ext cx="0" cy="680375"/>
            <a:chOff x="3496206" y="3471352"/>
            <a:chExt cx="0" cy="680375"/>
          </a:xfrm>
        </p:grpSpPr>
        <p:sp>
          <p:nvSpPr>
            <p:cNvPr id="165" name="Line 62"/>
            <p:cNvSpPr>
              <a:spLocks noChangeShapeType="1"/>
            </p:cNvSpPr>
            <p:nvPr/>
          </p:nvSpPr>
          <p:spPr bwMode="auto">
            <a:xfrm flipV="1">
              <a:off x="3496206" y="4059159"/>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Line 63"/>
            <p:cNvSpPr>
              <a:spLocks noChangeShapeType="1"/>
            </p:cNvSpPr>
            <p:nvPr/>
          </p:nvSpPr>
          <p:spPr bwMode="auto">
            <a:xfrm flipV="1">
              <a:off x="3496206" y="3911050"/>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7" name="Line 64"/>
            <p:cNvSpPr>
              <a:spLocks noChangeShapeType="1"/>
            </p:cNvSpPr>
            <p:nvPr/>
          </p:nvSpPr>
          <p:spPr bwMode="auto">
            <a:xfrm flipV="1">
              <a:off x="3496206" y="3762941"/>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8" name="Line 65"/>
            <p:cNvSpPr>
              <a:spLocks noChangeShapeType="1"/>
            </p:cNvSpPr>
            <p:nvPr/>
          </p:nvSpPr>
          <p:spPr bwMode="auto">
            <a:xfrm flipV="1">
              <a:off x="3496206" y="3614832"/>
              <a:ext cx="0" cy="9256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9" name="Line 66"/>
            <p:cNvSpPr>
              <a:spLocks noChangeShapeType="1"/>
            </p:cNvSpPr>
            <p:nvPr/>
          </p:nvSpPr>
          <p:spPr bwMode="auto">
            <a:xfrm flipV="1">
              <a:off x="3496206" y="3471352"/>
              <a:ext cx="0" cy="8794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262" name="Straight Connector 261"/>
          <p:cNvCxnSpPr>
            <a:stCxn id="232" idx="10"/>
            <a:endCxn id="224" idx="0"/>
          </p:cNvCxnSpPr>
          <p:nvPr/>
        </p:nvCxnSpPr>
        <p:spPr>
          <a:xfrm flipH="1">
            <a:off x="874697" y="3744629"/>
            <a:ext cx="1837477" cy="1"/>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71" name="TextBox 270"/>
          <p:cNvSpPr txBox="1"/>
          <p:nvPr/>
        </p:nvSpPr>
        <p:spPr>
          <a:xfrm>
            <a:off x="336141" y="3602485"/>
            <a:ext cx="517425" cy="341606"/>
          </a:xfrm>
          <a:prstGeom prst="rect">
            <a:avLst/>
          </a:prstGeom>
          <a:noFill/>
          <a:ln w="38100">
            <a:solidFill>
              <a:srgbClr val="FF0000"/>
            </a:solidFill>
          </a:ln>
        </p:spPr>
        <p:txBody>
          <a:bodyPr wrap="square" rtlCol="0">
            <a:spAutoFit/>
          </a:bodyPr>
          <a:lstStyle/>
          <a:p>
            <a:endParaRPr lang="en-US" dirty="0"/>
          </a:p>
        </p:txBody>
      </p:sp>
      <p:sp>
        <p:nvSpPr>
          <p:cNvPr id="86" name="Freeform 126"/>
          <p:cNvSpPr>
            <a:spLocks/>
          </p:cNvSpPr>
          <p:nvPr/>
        </p:nvSpPr>
        <p:spPr bwMode="auto">
          <a:xfrm>
            <a:off x="2851308" y="3742314"/>
            <a:ext cx="45719" cy="493727"/>
          </a:xfrm>
          <a:custGeom>
            <a:avLst/>
            <a:gdLst>
              <a:gd name="T0" fmla="*/ 12 w 28"/>
              <a:gd name="T1" fmla="*/ 240 h 412"/>
              <a:gd name="T2" fmla="*/ 12 w 28"/>
              <a:gd name="T3" fmla="*/ 240 h 412"/>
              <a:gd name="T4" fmla="*/ 12 w 28"/>
              <a:gd name="T5" fmla="*/ 232 h 412"/>
              <a:gd name="T6" fmla="*/ 14 w 28"/>
              <a:gd name="T7" fmla="*/ 228 h 412"/>
              <a:gd name="T8" fmla="*/ 18 w 28"/>
              <a:gd name="T9" fmla="*/ 224 h 412"/>
              <a:gd name="T10" fmla="*/ 22 w 28"/>
              <a:gd name="T11" fmla="*/ 222 h 412"/>
              <a:gd name="T12" fmla="*/ 22 w 28"/>
              <a:gd name="T13" fmla="*/ 220 h 412"/>
              <a:gd name="T14" fmla="*/ 22 w 28"/>
              <a:gd name="T15" fmla="*/ 220 h 412"/>
              <a:gd name="T16" fmla="*/ 18 w 28"/>
              <a:gd name="T17" fmla="*/ 218 h 412"/>
              <a:gd name="T18" fmla="*/ 14 w 28"/>
              <a:gd name="T19" fmla="*/ 214 h 412"/>
              <a:gd name="T20" fmla="*/ 12 w 28"/>
              <a:gd name="T21" fmla="*/ 208 h 412"/>
              <a:gd name="T22" fmla="*/ 12 w 28"/>
              <a:gd name="T23" fmla="*/ 202 h 412"/>
              <a:gd name="T24" fmla="*/ 12 w 28"/>
              <a:gd name="T25" fmla="*/ 18 h 412"/>
              <a:gd name="T26" fmla="*/ 12 w 28"/>
              <a:gd name="T27" fmla="*/ 18 h 412"/>
              <a:gd name="T28" fmla="*/ 12 w 28"/>
              <a:gd name="T29" fmla="*/ 12 h 412"/>
              <a:gd name="T30" fmla="*/ 8 w 28"/>
              <a:gd name="T31" fmla="*/ 6 h 412"/>
              <a:gd name="T32" fmla="*/ 4 w 28"/>
              <a:gd name="T33" fmla="*/ 4 h 412"/>
              <a:gd name="T34" fmla="*/ 0 w 28"/>
              <a:gd name="T35" fmla="*/ 2 h 412"/>
              <a:gd name="T36" fmla="*/ 0 w 28"/>
              <a:gd name="T37" fmla="*/ 0 h 412"/>
              <a:gd name="T38" fmla="*/ 0 w 28"/>
              <a:gd name="T39" fmla="*/ 0 h 412"/>
              <a:gd name="T40" fmla="*/ 4 w 28"/>
              <a:gd name="T41" fmla="*/ 2 h 412"/>
              <a:gd name="T42" fmla="*/ 10 w 28"/>
              <a:gd name="T43" fmla="*/ 4 h 412"/>
              <a:gd name="T44" fmla="*/ 16 w 28"/>
              <a:gd name="T45" fmla="*/ 10 h 412"/>
              <a:gd name="T46" fmla="*/ 18 w 28"/>
              <a:gd name="T47" fmla="*/ 18 h 412"/>
              <a:gd name="T48" fmla="*/ 18 w 28"/>
              <a:gd name="T49" fmla="*/ 206 h 412"/>
              <a:gd name="T50" fmla="*/ 18 w 28"/>
              <a:gd name="T51" fmla="*/ 206 h 412"/>
              <a:gd name="T52" fmla="*/ 18 w 28"/>
              <a:gd name="T53" fmla="*/ 210 h 412"/>
              <a:gd name="T54" fmla="*/ 20 w 28"/>
              <a:gd name="T55" fmla="*/ 214 h 412"/>
              <a:gd name="T56" fmla="*/ 22 w 28"/>
              <a:gd name="T57" fmla="*/ 218 h 412"/>
              <a:gd name="T58" fmla="*/ 28 w 28"/>
              <a:gd name="T59" fmla="*/ 220 h 412"/>
              <a:gd name="T60" fmla="*/ 28 w 28"/>
              <a:gd name="T61" fmla="*/ 222 h 412"/>
              <a:gd name="T62" fmla="*/ 28 w 28"/>
              <a:gd name="T63" fmla="*/ 222 h 412"/>
              <a:gd name="T64" fmla="*/ 22 w 28"/>
              <a:gd name="T65" fmla="*/ 224 h 412"/>
              <a:gd name="T66" fmla="*/ 20 w 28"/>
              <a:gd name="T67" fmla="*/ 226 h 412"/>
              <a:gd name="T68" fmla="*/ 18 w 28"/>
              <a:gd name="T69" fmla="*/ 232 h 412"/>
              <a:gd name="T70" fmla="*/ 18 w 28"/>
              <a:gd name="T71" fmla="*/ 236 h 412"/>
              <a:gd name="T72" fmla="*/ 18 w 28"/>
              <a:gd name="T73" fmla="*/ 394 h 412"/>
              <a:gd name="T74" fmla="*/ 18 w 28"/>
              <a:gd name="T75" fmla="*/ 394 h 412"/>
              <a:gd name="T76" fmla="*/ 16 w 28"/>
              <a:gd name="T77" fmla="*/ 402 h 412"/>
              <a:gd name="T78" fmla="*/ 10 w 28"/>
              <a:gd name="T79" fmla="*/ 408 h 412"/>
              <a:gd name="T80" fmla="*/ 4 w 28"/>
              <a:gd name="T81" fmla="*/ 410 h 412"/>
              <a:gd name="T82" fmla="*/ 0 w 28"/>
              <a:gd name="T83" fmla="*/ 412 h 412"/>
              <a:gd name="T84" fmla="*/ 0 w 28"/>
              <a:gd name="T85" fmla="*/ 410 h 412"/>
              <a:gd name="T86" fmla="*/ 0 w 28"/>
              <a:gd name="T87" fmla="*/ 410 h 412"/>
              <a:gd name="T88" fmla="*/ 4 w 28"/>
              <a:gd name="T89" fmla="*/ 408 h 412"/>
              <a:gd name="T90" fmla="*/ 8 w 28"/>
              <a:gd name="T91" fmla="*/ 404 h 412"/>
              <a:gd name="T92" fmla="*/ 12 w 28"/>
              <a:gd name="T93" fmla="*/ 400 h 412"/>
              <a:gd name="T94" fmla="*/ 12 w 28"/>
              <a:gd name="T95" fmla="*/ 394 h 412"/>
              <a:gd name="T96" fmla="*/ 12 w 28"/>
              <a:gd name="T97" fmla="*/ 24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 h="412">
                <a:moveTo>
                  <a:pt x="12" y="240"/>
                </a:moveTo>
                <a:lnTo>
                  <a:pt x="12" y="240"/>
                </a:lnTo>
                <a:lnTo>
                  <a:pt x="12" y="232"/>
                </a:lnTo>
                <a:lnTo>
                  <a:pt x="14" y="228"/>
                </a:lnTo>
                <a:lnTo>
                  <a:pt x="18" y="224"/>
                </a:lnTo>
                <a:lnTo>
                  <a:pt x="22" y="222"/>
                </a:lnTo>
                <a:lnTo>
                  <a:pt x="22" y="220"/>
                </a:lnTo>
                <a:lnTo>
                  <a:pt x="22" y="220"/>
                </a:lnTo>
                <a:lnTo>
                  <a:pt x="18" y="218"/>
                </a:lnTo>
                <a:lnTo>
                  <a:pt x="14" y="214"/>
                </a:lnTo>
                <a:lnTo>
                  <a:pt x="12" y="208"/>
                </a:lnTo>
                <a:lnTo>
                  <a:pt x="12" y="202"/>
                </a:lnTo>
                <a:lnTo>
                  <a:pt x="12" y="18"/>
                </a:lnTo>
                <a:lnTo>
                  <a:pt x="12" y="18"/>
                </a:lnTo>
                <a:lnTo>
                  <a:pt x="12" y="12"/>
                </a:lnTo>
                <a:lnTo>
                  <a:pt x="8" y="6"/>
                </a:lnTo>
                <a:lnTo>
                  <a:pt x="4" y="4"/>
                </a:lnTo>
                <a:lnTo>
                  <a:pt x="0" y="2"/>
                </a:lnTo>
                <a:lnTo>
                  <a:pt x="0" y="0"/>
                </a:lnTo>
                <a:lnTo>
                  <a:pt x="0" y="0"/>
                </a:lnTo>
                <a:lnTo>
                  <a:pt x="4" y="2"/>
                </a:lnTo>
                <a:lnTo>
                  <a:pt x="10" y="4"/>
                </a:lnTo>
                <a:lnTo>
                  <a:pt x="16" y="10"/>
                </a:lnTo>
                <a:lnTo>
                  <a:pt x="18" y="18"/>
                </a:lnTo>
                <a:lnTo>
                  <a:pt x="18" y="206"/>
                </a:lnTo>
                <a:lnTo>
                  <a:pt x="18" y="206"/>
                </a:lnTo>
                <a:lnTo>
                  <a:pt x="18" y="210"/>
                </a:lnTo>
                <a:lnTo>
                  <a:pt x="20" y="214"/>
                </a:lnTo>
                <a:lnTo>
                  <a:pt x="22" y="218"/>
                </a:lnTo>
                <a:lnTo>
                  <a:pt x="28" y="220"/>
                </a:lnTo>
                <a:lnTo>
                  <a:pt x="28" y="222"/>
                </a:lnTo>
                <a:lnTo>
                  <a:pt x="28" y="222"/>
                </a:lnTo>
                <a:lnTo>
                  <a:pt x="22" y="224"/>
                </a:lnTo>
                <a:lnTo>
                  <a:pt x="20" y="226"/>
                </a:lnTo>
                <a:lnTo>
                  <a:pt x="18" y="232"/>
                </a:lnTo>
                <a:lnTo>
                  <a:pt x="18" y="236"/>
                </a:lnTo>
                <a:lnTo>
                  <a:pt x="18" y="394"/>
                </a:lnTo>
                <a:lnTo>
                  <a:pt x="18" y="394"/>
                </a:lnTo>
                <a:lnTo>
                  <a:pt x="16" y="402"/>
                </a:lnTo>
                <a:lnTo>
                  <a:pt x="10" y="408"/>
                </a:lnTo>
                <a:lnTo>
                  <a:pt x="4" y="410"/>
                </a:lnTo>
                <a:lnTo>
                  <a:pt x="0" y="412"/>
                </a:lnTo>
                <a:lnTo>
                  <a:pt x="0" y="410"/>
                </a:lnTo>
                <a:lnTo>
                  <a:pt x="0" y="410"/>
                </a:lnTo>
                <a:lnTo>
                  <a:pt x="4" y="408"/>
                </a:lnTo>
                <a:lnTo>
                  <a:pt x="8" y="404"/>
                </a:lnTo>
                <a:lnTo>
                  <a:pt x="12" y="400"/>
                </a:lnTo>
                <a:lnTo>
                  <a:pt x="12" y="394"/>
                </a:lnTo>
                <a:lnTo>
                  <a:pt x="12" y="240"/>
                </a:lnTo>
                <a:close/>
              </a:path>
            </a:pathLst>
          </a:custGeom>
          <a:solidFill>
            <a:srgbClr val="000000"/>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2" name="Freeform 121"/>
          <p:cNvSpPr>
            <a:spLocks/>
          </p:cNvSpPr>
          <p:nvPr/>
        </p:nvSpPr>
        <p:spPr bwMode="auto">
          <a:xfrm>
            <a:off x="2712174" y="3707602"/>
            <a:ext cx="74054" cy="74054"/>
          </a:xfrm>
          <a:custGeom>
            <a:avLst/>
            <a:gdLst>
              <a:gd name="T0" fmla="*/ 32 w 32"/>
              <a:gd name="T1" fmla="*/ 16 h 32"/>
              <a:gd name="T2" fmla="*/ 32 w 32"/>
              <a:gd name="T3" fmla="*/ 16 h 32"/>
              <a:gd name="T4" fmla="*/ 30 w 32"/>
              <a:gd name="T5" fmla="*/ 24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4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4"/>
                </a:lnTo>
                <a:lnTo>
                  <a:pt x="26" y="28"/>
                </a:lnTo>
                <a:lnTo>
                  <a:pt x="22" y="32"/>
                </a:lnTo>
                <a:lnTo>
                  <a:pt x="16" y="32"/>
                </a:lnTo>
                <a:lnTo>
                  <a:pt x="16" y="32"/>
                </a:lnTo>
                <a:lnTo>
                  <a:pt x="8" y="32"/>
                </a:lnTo>
                <a:lnTo>
                  <a:pt x="4" y="28"/>
                </a:lnTo>
                <a:lnTo>
                  <a:pt x="0" y="24"/>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3" name="Freeform 122"/>
          <p:cNvSpPr>
            <a:spLocks/>
          </p:cNvSpPr>
          <p:nvPr/>
        </p:nvSpPr>
        <p:spPr bwMode="auto">
          <a:xfrm>
            <a:off x="2712174" y="4392606"/>
            <a:ext cx="74054" cy="74054"/>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8" y="32"/>
                </a:lnTo>
                <a:lnTo>
                  <a:pt x="4" y="28"/>
                </a:lnTo>
                <a:lnTo>
                  <a:pt x="0" y="22"/>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7" name="Freeform 122"/>
          <p:cNvSpPr>
            <a:spLocks/>
          </p:cNvSpPr>
          <p:nvPr/>
        </p:nvSpPr>
        <p:spPr bwMode="auto">
          <a:xfrm>
            <a:off x="2715587" y="4206902"/>
            <a:ext cx="74054" cy="74054"/>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8" y="32"/>
                </a:lnTo>
                <a:lnTo>
                  <a:pt x="4" y="28"/>
                </a:lnTo>
                <a:lnTo>
                  <a:pt x="0" y="22"/>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 name="TextBox 3"/>
          <p:cNvSpPr txBox="1"/>
          <p:nvPr/>
        </p:nvSpPr>
        <p:spPr>
          <a:xfrm>
            <a:off x="1827550" y="1918055"/>
            <a:ext cx="1677649" cy="338554"/>
          </a:xfrm>
          <a:prstGeom prst="rect">
            <a:avLst/>
          </a:prstGeom>
          <a:solidFill>
            <a:srgbClr val="BED9C7"/>
          </a:solidFill>
        </p:spPr>
        <p:txBody>
          <a:bodyPr wrap="square" rtlCol="0">
            <a:spAutoFit/>
          </a:bodyPr>
          <a:lstStyle/>
          <a:p>
            <a:pPr algn="ctr"/>
            <a:r>
              <a:rPr lang="en-US" sz="1600" i="1" dirty="0"/>
              <a:t>Monopoly profit</a:t>
            </a:r>
          </a:p>
        </p:txBody>
      </p:sp>
      <p:cxnSp>
        <p:nvCxnSpPr>
          <p:cNvPr id="89" name="Straight Arrow Connector 88"/>
          <p:cNvCxnSpPr/>
          <p:nvPr/>
        </p:nvCxnSpPr>
        <p:spPr>
          <a:xfrm flipH="1">
            <a:off x="2135339" y="2564386"/>
            <a:ext cx="318056" cy="137000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3013020" y="2564386"/>
            <a:ext cx="1375856" cy="338554"/>
          </a:xfrm>
          <a:prstGeom prst="rect">
            <a:avLst/>
          </a:prstGeom>
          <a:solidFill>
            <a:srgbClr val="BED9C7"/>
          </a:solidFill>
        </p:spPr>
        <p:txBody>
          <a:bodyPr wrap="square" rtlCol="0">
            <a:spAutoFit/>
          </a:bodyPr>
          <a:lstStyle/>
          <a:p>
            <a:r>
              <a:rPr lang="en-US" sz="1600" i="1" dirty="0"/>
              <a:t>Profit per unit</a:t>
            </a:r>
          </a:p>
        </p:txBody>
      </p:sp>
      <p:cxnSp>
        <p:nvCxnSpPr>
          <p:cNvPr id="94" name="Straight Arrow Connector 93"/>
          <p:cNvCxnSpPr/>
          <p:nvPr/>
        </p:nvCxnSpPr>
        <p:spPr>
          <a:xfrm flipH="1">
            <a:off x="2941184" y="2944282"/>
            <a:ext cx="724092" cy="105774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5" name="Content Placeholder 2"/>
          <p:cNvSpPr txBox="1">
            <a:spLocks/>
          </p:cNvSpPr>
          <p:nvPr/>
        </p:nvSpPr>
        <p:spPr>
          <a:xfrm>
            <a:off x="457200" y="838200"/>
            <a:ext cx="8229600" cy="7515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dirty="0"/>
          </a:p>
        </p:txBody>
      </p:sp>
      <p:sp>
        <p:nvSpPr>
          <p:cNvPr id="97" name="Content Placeholder 4"/>
          <p:cNvSpPr txBox="1">
            <a:spLocks/>
          </p:cNvSpPr>
          <p:nvPr/>
        </p:nvSpPr>
        <p:spPr>
          <a:xfrm>
            <a:off x="457200" y="1066800"/>
            <a:ext cx="8229600" cy="491379"/>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A monopolist’s profits can be found graphically.</a:t>
            </a:r>
          </a:p>
        </p:txBody>
      </p:sp>
      <p:sp>
        <p:nvSpPr>
          <p:cNvPr id="96" name="Rectangle 95"/>
          <p:cNvSpPr/>
          <p:nvPr/>
        </p:nvSpPr>
        <p:spPr>
          <a:xfrm>
            <a:off x="2858495" y="3448532"/>
            <a:ext cx="303288" cy="338554"/>
          </a:xfrm>
          <a:prstGeom prst="rect">
            <a:avLst/>
          </a:prstGeom>
          <a:noFill/>
        </p:spPr>
        <p:txBody>
          <a:bodyPr wrap="none" lIns="91440" tIns="45720" rIns="91440" bIns="45720">
            <a:spAutoFit/>
          </a:bodyPr>
          <a:lstStyle/>
          <a:p>
            <a:pPr algn="ctr"/>
            <a:r>
              <a:rPr lang="en-US" sz="1600" b="1" cap="none" spc="0" dirty="0">
                <a:ln w="0"/>
                <a:latin typeface="Calibri Light" panose="020F0302020204030204" pitchFamily="34" charset="0"/>
              </a:rPr>
              <a:t>A</a:t>
            </a:r>
          </a:p>
        </p:txBody>
      </p:sp>
      <p:sp>
        <p:nvSpPr>
          <p:cNvPr id="98" name="Rectangle 97"/>
          <p:cNvSpPr/>
          <p:nvPr/>
        </p:nvSpPr>
        <p:spPr>
          <a:xfrm>
            <a:off x="2811872" y="3973852"/>
            <a:ext cx="303288" cy="338554"/>
          </a:xfrm>
          <a:prstGeom prst="rect">
            <a:avLst/>
          </a:prstGeom>
          <a:noFill/>
        </p:spPr>
        <p:txBody>
          <a:bodyPr wrap="none" lIns="91440" tIns="45720" rIns="91440" bIns="45720">
            <a:spAutoFit/>
          </a:bodyPr>
          <a:lstStyle/>
          <a:p>
            <a:pPr algn="ctr"/>
            <a:r>
              <a:rPr lang="en-US" sz="1600" b="1" cap="none" spc="0" dirty="0">
                <a:ln w="0"/>
                <a:latin typeface="Calibri Light" panose="020F0302020204030204" pitchFamily="34" charset="0"/>
              </a:rPr>
              <a:t>B</a:t>
            </a:r>
          </a:p>
        </p:txBody>
      </p:sp>
    </p:spTree>
    <p:extLst>
      <p:ext uri="{BB962C8B-B14F-4D97-AF65-F5344CB8AC3E}">
        <p14:creationId xmlns:p14="http://schemas.microsoft.com/office/powerpoint/2010/main" val="387163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4" grpId="0" animBg="1"/>
      <p:bldP spid="93" grpId="0" animBg="1"/>
      <p:bldP spid="96" grpId="0"/>
      <p:bldP spid="9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Determine profit-maximizing price and quantity and profit</a:t>
            </a:r>
          </a:p>
        </p:txBody>
      </p:sp>
      <p:sp>
        <p:nvSpPr>
          <p:cNvPr id="3" name="Content Placeholder 2"/>
          <p:cNvSpPr>
            <a:spLocks noGrp="1"/>
          </p:cNvSpPr>
          <p:nvPr>
            <p:ph idx="1"/>
          </p:nvPr>
        </p:nvSpPr>
        <p:spPr/>
        <p:txBody>
          <a:bodyPr>
            <a:normAutofit/>
          </a:bodyPr>
          <a:lstStyle/>
          <a:p>
            <a:pPr marL="0" indent="0">
              <a:buNone/>
            </a:pPr>
            <a:r>
              <a:rPr lang="en-US" sz="2600" dirty="0"/>
              <a:t>Use the following graph to determine a coffee-producing monopolist’s profit-maximizing price and quantity and profit.</a:t>
            </a:r>
          </a:p>
        </p:txBody>
      </p:sp>
      <p:graphicFrame>
        <p:nvGraphicFramePr>
          <p:cNvPr id="4" name="Chart 3"/>
          <p:cNvGraphicFramePr/>
          <p:nvPr>
            <p:extLst>
              <p:ext uri="{D42A27DB-BD31-4B8C-83A1-F6EECF244321}">
                <p14:modId xmlns:p14="http://schemas.microsoft.com/office/powerpoint/2010/main" val="1658900316"/>
              </p:ext>
            </p:extLst>
          </p:nvPr>
        </p:nvGraphicFramePr>
        <p:xfrm>
          <a:off x="1676400" y="2286000"/>
          <a:ext cx="60960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27" name="TextBox 1"/>
          <p:cNvSpPr txBox="1"/>
          <p:nvPr/>
        </p:nvSpPr>
        <p:spPr>
          <a:xfrm>
            <a:off x="1600200" y="2133600"/>
            <a:ext cx="457200" cy="4572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t>P</a:t>
            </a:r>
          </a:p>
        </p:txBody>
      </p:sp>
      <p:sp>
        <p:nvSpPr>
          <p:cNvPr id="28" name="TextBox 1"/>
          <p:cNvSpPr txBox="1"/>
          <p:nvPr/>
        </p:nvSpPr>
        <p:spPr>
          <a:xfrm>
            <a:off x="7772400" y="5943600"/>
            <a:ext cx="457200" cy="4572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t>Q</a:t>
            </a:r>
          </a:p>
        </p:txBody>
      </p:sp>
      <p:sp>
        <p:nvSpPr>
          <p:cNvPr id="7" name="TextBox 1"/>
          <p:cNvSpPr txBox="1"/>
          <p:nvPr/>
        </p:nvSpPr>
        <p:spPr>
          <a:xfrm>
            <a:off x="6553200" y="2374900"/>
            <a:ext cx="1219200" cy="4572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t>MC = ATC</a:t>
            </a:r>
          </a:p>
        </p:txBody>
      </p:sp>
      <p:sp>
        <p:nvSpPr>
          <p:cNvPr id="8" name="Content Placeholder 2"/>
          <p:cNvSpPr txBox="1">
            <a:spLocks/>
          </p:cNvSpPr>
          <p:nvPr/>
        </p:nvSpPr>
        <p:spPr>
          <a:xfrm>
            <a:off x="457200" y="1305899"/>
            <a:ext cx="8229600" cy="7515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a:p>
        </p:txBody>
      </p:sp>
    </p:spTree>
    <p:extLst>
      <p:ext uri="{BB962C8B-B14F-4D97-AF65-F5344CB8AC3E}">
        <p14:creationId xmlns:p14="http://schemas.microsoft.com/office/powerpoint/2010/main" val="30479069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V</a:t>
            </a:r>
          </a:p>
        </p:txBody>
      </p:sp>
      <p:sp>
        <p:nvSpPr>
          <p:cNvPr id="16" name="Content Placeholder 2"/>
          <p:cNvSpPr>
            <a:spLocks noGrp="1"/>
          </p:cNvSpPr>
          <p:nvPr>
            <p:ph idx="1"/>
          </p:nvPr>
        </p:nvSpPr>
        <p:spPr/>
        <p:txBody>
          <a:bodyPr>
            <a:normAutofit/>
          </a:bodyPr>
          <a:lstStyle/>
          <a:p>
            <a:pPr marL="0" indent="0">
              <a:buNone/>
            </a:pPr>
            <a:r>
              <a:rPr lang="en-US" sz="2600" dirty="0"/>
              <a:t>Use the following graph to determine a coffee-producing monopolist’s profit-maximizing price and quantity and profit.</a:t>
            </a:r>
          </a:p>
        </p:txBody>
      </p:sp>
      <p:graphicFrame>
        <p:nvGraphicFramePr>
          <p:cNvPr id="4" name="Chart 3"/>
          <p:cNvGraphicFramePr/>
          <p:nvPr>
            <p:extLst>
              <p:ext uri="{D42A27DB-BD31-4B8C-83A1-F6EECF244321}">
                <p14:modId xmlns:p14="http://schemas.microsoft.com/office/powerpoint/2010/main" val="4113659045"/>
              </p:ext>
            </p:extLst>
          </p:nvPr>
        </p:nvGraphicFramePr>
        <p:xfrm>
          <a:off x="1676400" y="2286000"/>
          <a:ext cx="60960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27" name="TextBox 1"/>
          <p:cNvSpPr txBox="1"/>
          <p:nvPr/>
        </p:nvSpPr>
        <p:spPr>
          <a:xfrm>
            <a:off x="1600200" y="2133600"/>
            <a:ext cx="457200" cy="4572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t>P</a:t>
            </a:r>
          </a:p>
        </p:txBody>
      </p:sp>
      <p:sp>
        <p:nvSpPr>
          <p:cNvPr id="28" name="TextBox 1"/>
          <p:cNvSpPr txBox="1"/>
          <p:nvPr/>
        </p:nvSpPr>
        <p:spPr>
          <a:xfrm>
            <a:off x="7772400" y="5943600"/>
            <a:ext cx="457200" cy="4572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b="1" dirty="0"/>
              <a:t>Q</a:t>
            </a:r>
          </a:p>
        </p:txBody>
      </p:sp>
      <p:cxnSp>
        <p:nvCxnSpPr>
          <p:cNvPr id="6" name="Straight Connector 5"/>
          <p:cNvCxnSpPr/>
          <p:nvPr/>
        </p:nvCxnSpPr>
        <p:spPr>
          <a:xfrm flipV="1">
            <a:off x="3810000" y="4724400"/>
            <a:ext cx="0" cy="1143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752600" y="3701534"/>
            <a:ext cx="381000" cy="369332"/>
          </a:xfrm>
          <a:prstGeom prst="rect">
            <a:avLst/>
          </a:prstGeom>
          <a:noFill/>
          <a:ln w="38100">
            <a:solidFill>
              <a:srgbClr val="FF0000"/>
            </a:solidFill>
          </a:ln>
        </p:spPr>
        <p:txBody>
          <a:bodyPr wrap="square" rtlCol="0">
            <a:spAutoFit/>
          </a:bodyPr>
          <a:lstStyle/>
          <a:p>
            <a:endParaRPr lang="en-US" dirty="0"/>
          </a:p>
        </p:txBody>
      </p:sp>
      <p:sp>
        <p:nvSpPr>
          <p:cNvPr id="12" name="TextBox 11"/>
          <p:cNvSpPr txBox="1"/>
          <p:nvPr/>
        </p:nvSpPr>
        <p:spPr>
          <a:xfrm>
            <a:off x="3619500" y="5943600"/>
            <a:ext cx="381000" cy="369332"/>
          </a:xfrm>
          <a:prstGeom prst="rect">
            <a:avLst/>
          </a:prstGeom>
          <a:noFill/>
          <a:ln w="38100">
            <a:solidFill>
              <a:srgbClr val="FF0000"/>
            </a:solidFill>
          </a:ln>
        </p:spPr>
        <p:txBody>
          <a:bodyPr wrap="square" rtlCol="0">
            <a:spAutoFit/>
          </a:bodyPr>
          <a:lstStyle/>
          <a:p>
            <a:endParaRPr lang="en-US" dirty="0"/>
          </a:p>
        </p:txBody>
      </p:sp>
      <p:sp>
        <p:nvSpPr>
          <p:cNvPr id="5" name="Rectangle 4"/>
          <p:cNvSpPr/>
          <p:nvPr/>
        </p:nvSpPr>
        <p:spPr>
          <a:xfrm>
            <a:off x="2209800" y="3886200"/>
            <a:ext cx="1600200" cy="838200"/>
          </a:xfrm>
          <a:prstGeom prst="rect">
            <a:avLst/>
          </a:prstGeom>
          <a:solidFill>
            <a:schemeClr val="accent6">
              <a:alpha val="6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Arrow Connector 13"/>
          <p:cNvCxnSpPr/>
          <p:nvPr/>
        </p:nvCxnSpPr>
        <p:spPr>
          <a:xfrm flipH="1">
            <a:off x="3505200" y="3064133"/>
            <a:ext cx="1066800" cy="100673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286220" y="2410599"/>
            <a:ext cx="1495063" cy="646331"/>
          </a:xfrm>
          <a:prstGeom prst="rect">
            <a:avLst/>
          </a:prstGeom>
          <a:solidFill>
            <a:srgbClr val="BED9C7"/>
          </a:solidFill>
        </p:spPr>
        <p:txBody>
          <a:bodyPr wrap="square" rtlCol="0">
            <a:spAutoFit/>
          </a:bodyPr>
          <a:lstStyle/>
          <a:p>
            <a:r>
              <a:rPr lang="en-US" i="1" dirty="0"/>
              <a:t>Monopolist’s profit</a:t>
            </a:r>
          </a:p>
        </p:txBody>
      </p:sp>
      <p:sp>
        <p:nvSpPr>
          <p:cNvPr id="10" name="TextBox 9"/>
          <p:cNvSpPr txBox="1"/>
          <p:nvPr/>
        </p:nvSpPr>
        <p:spPr>
          <a:xfrm>
            <a:off x="2209799" y="3974807"/>
            <a:ext cx="1600201" cy="646331"/>
          </a:xfrm>
          <a:prstGeom prst="rect">
            <a:avLst/>
          </a:prstGeom>
          <a:noFill/>
        </p:spPr>
        <p:txBody>
          <a:bodyPr wrap="square" rtlCol="0">
            <a:spAutoFit/>
          </a:bodyPr>
          <a:lstStyle/>
          <a:p>
            <a:r>
              <a:rPr lang="en-US" b="1" dirty="0"/>
              <a:t>Profit =</a:t>
            </a:r>
          </a:p>
          <a:p>
            <a:r>
              <a:rPr lang="en-US" b="1" dirty="0"/>
              <a:t> ($7-$4)×3 = $9</a:t>
            </a:r>
          </a:p>
        </p:txBody>
      </p:sp>
    </p:spTree>
    <p:extLst>
      <p:ext uri="{BB962C8B-B14F-4D97-AF65-F5344CB8AC3E}">
        <p14:creationId xmlns:p14="http://schemas.microsoft.com/office/powerpoint/2010/main" val="1847093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27" grpId="0"/>
      <p:bldP spid="28" grpId="0"/>
      <p:bldP spid="11" grpId="0" animBg="1"/>
      <p:bldP spid="12" grpId="0" animBg="1"/>
      <p:bldP spid="5"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Problems with monopoly</a:t>
            </a:r>
          </a:p>
        </p:txBody>
      </p:sp>
      <p:sp>
        <p:nvSpPr>
          <p:cNvPr id="3" name="Content Placeholder 2"/>
          <p:cNvSpPr>
            <a:spLocks noGrp="1"/>
          </p:cNvSpPr>
          <p:nvPr>
            <p:ph idx="1"/>
          </p:nvPr>
        </p:nvSpPr>
        <p:spPr/>
        <p:txBody>
          <a:bodyPr>
            <a:normAutofit fontScale="92500" lnSpcReduction="20000"/>
          </a:bodyPr>
          <a:lstStyle/>
          <a:p>
            <a:pPr>
              <a:buClr>
                <a:schemeClr val="tx1"/>
              </a:buClr>
            </a:pPr>
            <a:r>
              <a:rPr lang="en-US" dirty="0"/>
              <a:t>Monopoly power benefits monopolists but causes social welfare losses.</a:t>
            </a:r>
          </a:p>
          <a:p>
            <a:r>
              <a:rPr lang="en-US" dirty="0"/>
              <a:t>In a competitive market, the equilibrium price and quantity maximize total surplus.</a:t>
            </a:r>
          </a:p>
          <a:p>
            <a:pPr>
              <a:buClr>
                <a:schemeClr val="tx1"/>
              </a:buClr>
            </a:pPr>
            <a:r>
              <a:rPr lang="en-US" dirty="0"/>
              <a:t>Monopolists produce at a lower quantity than the efficient level.</a:t>
            </a:r>
          </a:p>
          <a:p>
            <a:pPr lvl="1">
              <a:buClr>
                <a:schemeClr val="tx1"/>
              </a:buClr>
            </a:pPr>
            <a:r>
              <a:rPr lang="en-US" i="1" dirty="0">
                <a:solidFill>
                  <a:srgbClr val="9D0505"/>
                </a:solidFill>
              </a:rPr>
              <a:t>Total surplus </a:t>
            </a:r>
            <a:r>
              <a:rPr lang="en-US" dirty="0"/>
              <a:t>is not maximized.</a:t>
            </a:r>
          </a:p>
          <a:p>
            <a:pPr lvl="1">
              <a:buClr>
                <a:schemeClr val="tx1"/>
              </a:buClr>
            </a:pPr>
            <a:r>
              <a:rPr lang="en-US" i="1" dirty="0">
                <a:solidFill>
                  <a:srgbClr val="9D0505"/>
                </a:solidFill>
              </a:rPr>
              <a:t>Producer surplus </a:t>
            </a:r>
            <a:r>
              <a:rPr lang="en-US" dirty="0"/>
              <a:t>(monopolist profit) increases.</a:t>
            </a:r>
          </a:p>
          <a:p>
            <a:pPr lvl="1">
              <a:buClr>
                <a:schemeClr val="tx1"/>
              </a:buClr>
            </a:pPr>
            <a:r>
              <a:rPr lang="en-US" i="1" dirty="0">
                <a:solidFill>
                  <a:srgbClr val="9D0505"/>
                </a:solidFill>
              </a:rPr>
              <a:t>Consumer surplus </a:t>
            </a:r>
            <a:r>
              <a:rPr lang="en-US" dirty="0"/>
              <a:t>decreases.</a:t>
            </a:r>
          </a:p>
          <a:p>
            <a:pPr lvl="1"/>
            <a:r>
              <a:rPr lang="en-US" dirty="0"/>
              <a:t>The loss of total surplus is a </a:t>
            </a:r>
            <a:r>
              <a:rPr lang="en-US" i="1" dirty="0">
                <a:solidFill>
                  <a:srgbClr val="9D0505"/>
                </a:solidFill>
              </a:rPr>
              <a:t>deadweight loss </a:t>
            </a:r>
            <a:r>
              <a:rPr lang="en-US" dirty="0"/>
              <a:t>equal to the total surplus under perfect competition minus the total surplus under a monopoly.</a:t>
            </a:r>
          </a:p>
        </p:txBody>
      </p:sp>
    </p:spTree>
    <p:extLst>
      <p:ext uri="{BB962C8B-B14F-4D97-AF65-F5344CB8AC3E}">
        <p14:creationId xmlns:p14="http://schemas.microsoft.com/office/powerpoint/2010/main" val="301624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a:bodyPr>
          <a:lstStyle/>
          <a:p>
            <a:r>
              <a:rPr lang="en-US" dirty="0"/>
              <a:t>What are the four </a:t>
            </a:r>
            <a:r>
              <a:rPr lang="en-US" i="1" dirty="0">
                <a:solidFill>
                  <a:srgbClr val="9D0505"/>
                </a:solidFill>
              </a:rPr>
              <a:t>barriers to entry</a:t>
            </a:r>
            <a:r>
              <a:rPr lang="en-US" dirty="0"/>
              <a:t>.</a:t>
            </a:r>
          </a:p>
          <a:p>
            <a:r>
              <a:rPr lang="en-US" dirty="0"/>
              <a:t>Why </a:t>
            </a:r>
            <a:r>
              <a:rPr lang="en-US" i="1" dirty="0">
                <a:solidFill>
                  <a:srgbClr val="9D0505"/>
                </a:solidFill>
              </a:rPr>
              <a:t>monopolists</a:t>
            </a:r>
            <a:r>
              <a:rPr lang="en-US" dirty="0"/>
              <a:t> are constrained by demand.</a:t>
            </a:r>
          </a:p>
          <a:p>
            <a:r>
              <a:rPr lang="en-US" dirty="0"/>
              <a:t>How </a:t>
            </a:r>
            <a:r>
              <a:rPr lang="en-US" i="1" dirty="0">
                <a:solidFill>
                  <a:srgbClr val="9D0505"/>
                </a:solidFill>
              </a:rPr>
              <a:t>monopolists</a:t>
            </a:r>
            <a:r>
              <a:rPr lang="en-US" dirty="0"/>
              <a:t> set price and quantity.</a:t>
            </a:r>
          </a:p>
          <a:p>
            <a:r>
              <a:rPr lang="en-US" dirty="0"/>
              <a:t>What </a:t>
            </a:r>
            <a:r>
              <a:rPr lang="en-US" i="1" dirty="0">
                <a:solidFill>
                  <a:srgbClr val="9D0505"/>
                </a:solidFill>
              </a:rPr>
              <a:t>social welfare</a:t>
            </a:r>
            <a:r>
              <a:rPr lang="en-US" dirty="0"/>
              <a:t> losses are associated with monopolies.</a:t>
            </a:r>
          </a:p>
          <a:p>
            <a:r>
              <a:rPr lang="en-US" dirty="0"/>
              <a:t>What the common public policy responses to monopolies are.</a:t>
            </a:r>
          </a:p>
          <a:p>
            <a:r>
              <a:rPr lang="en-US" dirty="0"/>
              <a:t>Why firms have incentives to price discriminate.</a:t>
            </a:r>
          </a:p>
        </p:txBody>
      </p:sp>
    </p:spTree>
    <p:extLst>
      <p:ext uri="{BB962C8B-B14F-4D97-AF65-F5344CB8AC3E}">
        <p14:creationId xmlns:p14="http://schemas.microsoft.com/office/powerpoint/2010/main" val="96058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Freeform 63"/>
          <p:cNvSpPr>
            <a:spLocks/>
          </p:cNvSpPr>
          <p:nvPr/>
        </p:nvSpPr>
        <p:spPr bwMode="auto">
          <a:xfrm>
            <a:off x="4946624" y="3641471"/>
            <a:ext cx="995919" cy="403682"/>
          </a:xfrm>
          <a:custGeom>
            <a:avLst/>
            <a:gdLst>
              <a:gd name="T0" fmla="*/ 0 w 788"/>
              <a:gd name="T1" fmla="*/ 0 h 308"/>
              <a:gd name="T2" fmla="*/ 788 w 788"/>
              <a:gd name="T3" fmla="*/ 0 h 308"/>
              <a:gd name="T4" fmla="*/ 0 w 788"/>
              <a:gd name="T5" fmla="*/ 308 h 308"/>
              <a:gd name="T6" fmla="*/ 0 w 788"/>
              <a:gd name="T7" fmla="*/ 0 h 308"/>
            </a:gdLst>
            <a:ahLst/>
            <a:cxnLst>
              <a:cxn ang="0">
                <a:pos x="T0" y="T1"/>
              </a:cxn>
              <a:cxn ang="0">
                <a:pos x="T2" y="T3"/>
              </a:cxn>
              <a:cxn ang="0">
                <a:pos x="T4" y="T5"/>
              </a:cxn>
              <a:cxn ang="0">
                <a:pos x="T6" y="T7"/>
              </a:cxn>
            </a:cxnLst>
            <a:rect l="0" t="0" r="r" b="b"/>
            <a:pathLst>
              <a:path w="788" h="308">
                <a:moveTo>
                  <a:pt x="0" y="0"/>
                </a:moveTo>
                <a:lnTo>
                  <a:pt x="788" y="0"/>
                </a:lnTo>
                <a:lnTo>
                  <a:pt x="0" y="308"/>
                </a:lnTo>
                <a:lnTo>
                  <a:pt x="0" y="0"/>
                </a:lnTo>
                <a:close/>
              </a:path>
            </a:pathLst>
          </a:custGeom>
          <a:solidFill>
            <a:srgbClr val="6E9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Rectangle 10"/>
          <p:cNvSpPr>
            <a:spLocks noChangeArrowheads="1"/>
          </p:cNvSpPr>
          <p:nvPr/>
        </p:nvSpPr>
        <p:spPr bwMode="auto">
          <a:xfrm>
            <a:off x="4953822" y="3019768"/>
            <a:ext cx="1020382" cy="621703"/>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normAutofit/>
          </a:bodyPr>
          <a:lstStyle/>
          <a:p>
            <a:r>
              <a:rPr lang="en-US" dirty="0"/>
              <a:t>The welfare costs of monopoly I</a:t>
            </a:r>
          </a:p>
        </p:txBody>
      </p:sp>
      <p:sp>
        <p:nvSpPr>
          <p:cNvPr id="433" name="AutoShape 4"/>
          <p:cNvSpPr>
            <a:spLocks noChangeAspect="1" noChangeArrowheads="1" noTextEdit="1"/>
          </p:cNvSpPr>
          <p:nvPr/>
        </p:nvSpPr>
        <p:spPr bwMode="auto">
          <a:xfrm>
            <a:off x="948561" y="1516213"/>
            <a:ext cx="7143562" cy="481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59" name="Group 858"/>
          <p:cNvGrpSpPr/>
          <p:nvPr/>
        </p:nvGrpSpPr>
        <p:grpSpPr>
          <a:xfrm>
            <a:off x="4178002" y="2810365"/>
            <a:ext cx="242686" cy="215444"/>
            <a:chOff x="4178005" y="2810365"/>
            <a:chExt cx="177008" cy="215444"/>
          </a:xfrm>
        </p:grpSpPr>
        <p:sp>
          <p:nvSpPr>
            <p:cNvPr id="719" name="Rectangle 66"/>
            <p:cNvSpPr>
              <a:spLocks noChangeArrowheads="1"/>
            </p:cNvSpPr>
            <p:nvPr/>
          </p:nvSpPr>
          <p:spPr bwMode="auto">
            <a:xfrm>
              <a:off x="4178005" y="2810365"/>
              <a:ext cx="1145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a:t>
              </a:r>
              <a:endParaRPr kumimoji="0" lang="en-US" sz="1400" b="1" i="0" u="none" strike="noStrike" cap="none" normalizeH="0" baseline="0" dirty="0">
                <a:ln>
                  <a:noFill/>
                </a:ln>
                <a:solidFill>
                  <a:schemeClr val="tx1"/>
                </a:solidFill>
                <a:effectLst/>
                <a:cs typeface="Arial" pitchFamily="34" charset="0"/>
              </a:endParaRPr>
            </a:p>
          </p:txBody>
        </p:sp>
        <p:sp>
          <p:nvSpPr>
            <p:cNvPr id="720" name="Rectangle 67"/>
            <p:cNvSpPr>
              <a:spLocks noChangeArrowheads="1"/>
            </p:cNvSpPr>
            <p:nvPr/>
          </p:nvSpPr>
          <p:spPr bwMode="auto">
            <a:xfrm>
              <a:off x="4284862" y="2810365"/>
              <a:ext cx="701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C</a:t>
              </a:r>
              <a:endParaRPr kumimoji="0" lang="en-US" sz="1400" b="1" i="0" u="none" strike="noStrike" cap="none" normalizeH="0" baseline="0" dirty="0">
                <a:ln>
                  <a:noFill/>
                </a:ln>
                <a:solidFill>
                  <a:schemeClr val="tx1"/>
                </a:solidFill>
                <a:effectLst/>
                <a:cs typeface="Arial" pitchFamily="34" charset="0"/>
              </a:endParaRPr>
            </a:p>
          </p:txBody>
        </p:sp>
      </p:grpSp>
      <p:sp>
        <p:nvSpPr>
          <p:cNvPr id="680" name="Freeform 27"/>
          <p:cNvSpPr>
            <a:spLocks/>
          </p:cNvSpPr>
          <p:nvPr/>
        </p:nvSpPr>
        <p:spPr bwMode="auto">
          <a:xfrm>
            <a:off x="4945790" y="2224632"/>
            <a:ext cx="1028990" cy="803403"/>
          </a:xfrm>
          <a:custGeom>
            <a:avLst/>
            <a:gdLst>
              <a:gd name="T0" fmla="*/ 0 w 520"/>
              <a:gd name="T1" fmla="*/ 406 h 406"/>
              <a:gd name="T2" fmla="*/ 520 w 520"/>
              <a:gd name="T3" fmla="*/ 406 h 406"/>
              <a:gd name="T4" fmla="*/ 0 w 520"/>
              <a:gd name="T5" fmla="*/ 0 h 406"/>
              <a:gd name="T6" fmla="*/ 0 w 520"/>
              <a:gd name="T7" fmla="*/ 406 h 406"/>
            </a:gdLst>
            <a:ahLst/>
            <a:cxnLst>
              <a:cxn ang="0">
                <a:pos x="T0" y="T1"/>
              </a:cxn>
              <a:cxn ang="0">
                <a:pos x="T2" y="T3"/>
              </a:cxn>
              <a:cxn ang="0">
                <a:pos x="T4" y="T5"/>
              </a:cxn>
              <a:cxn ang="0">
                <a:pos x="T6" y="T7"/>
              </a:cxn>
            </a:cxnLst>
            <a:rect l="0" t="0" r="r" b="b"/>
            <a:pathLst>
              <a:path w="520" h="406">
                <a:moveTo>
                  <a:pt x="0" y="406"/>
                </a:moveTo>
                <a:lnTo>
                  <a:pt x="520" y="406"/>
                </a:lnTo>
                <a:lnTo>
                  <a:pt x="0" y="0"/>
                </a:lnTo>
                <a:lnTo>
                  <a:pt x="0" y="406"/>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1" name="Freeform 28"/>
          <p:cNvSpPr>
            <a:spLocks/>
          </p:cNvSpPr>
          <p:nvPr/>
        </p:nvSpPr>
        <p:spPr bwMode="auto">
          <a:xfrm>
            <a:off x="5974779" y="3028036"/>
            <a:ext cx="530325" cy="617394"/>
          </a:xfrm>
          <a:custGeom>
            <a:avLst/>
            <a:gdLst>
              <a:gd name="T0" fmla="*/ 268 w 268"/>
              <a:gd name="T1" fmla="*/ 208 h 312"/>
              <a:gd name="T2" fmla="*/ 0 w 268"/>
              <a:gd name="T3" fmla="*/ 0 h 312"/>
              <a:gd name="T4" fmla="*/ 0 w 268"/>
              <a:gd name="T5" fmla="*/ 312 h 312"/>
              <a:gd name="T6" fmla="*/ 268 w 268"/>
              <a:gd name="T7" fmla="*/ 208 h 312"/>
            </a:gdLst>
            <a:ahLst/>
            <a:cxnLst>
              <a:cxn ang="0">
                <a:pos x="T0" y="T1"/>
              </a:cxn>
              <a:cxn ang="0">
                <a:pos x="T2" y="T3"/>
              </a:cxn>
              <a:cxn ang="0">
                <a:pos x="T4" y="T5"/>
              </a:cxn>
              <a:cxn ang="0">
                <a:pos x="T6" y="T7"/>
              </a:cxn>
            </a:cxnLst>
            <a:rect l="0" t="0" r="r" b="b"/>
            <a:pathLst>
              <a:path w="268" h="312">
                <a:moveTo>
                  <a:pt x="268" y="208"/>
                </a:moveTo>
                <a:lnTo>
                  <a:pt x="0" y="0"/>
                </a:lnTo>
                <a:lnTo>
                  <a:pt x="0" y="312"/>
                </a:lnTo>
                <a:lnTo>
                  <a:pt x="268" y="208"/>
                </a:lnTo>
                <a:close/>
              </a:path>
            </a:pathLst>
          </a:cu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2" name="Freeform 29"/>
          <p:cNvSpPr>
            <a:spLocks/>
          </p:cNvSpPr>
          <p:nvPr/>
        </p:nvSpPr>
        <p:spPr bwMode="auto">
          <a:xfrm>
            <a:off x="1249343" y="2224632"/>
            <a:ext cx="1559315" cy="1214999"/>
          </a:xfrm>
          <a:custGeom>
            <a:avLst/>
            <a:gdLst>
              <a:gd name="T0" fmla="*/ 0 w 788"/>
              <a:gd name="T1" fmla="*/ 614 h 614"/>
              <a:gd name="T2" fmla="*/ 0 w 788"/>
              <a:gd name="T3" fmla="*/ 0 h 614"/>
              <a:gd name="T4" fmla="*/ 788 w 788"/>
              <a:gd name="T5" fmla="*/ 614 h 614"/>
              <a:gd name="T6" fmla="*/ 0 w 788"/>
              <a:gd name="T7" fmla="*/ 614 h 614"/>
            </a:gdLst>
            <a:ahLst/>
            <a:cxnLst>
              <a:cxn ang="0">
                <a:pos x="T0" y="T1"/>
              </a:cxn>
              <a:cxn ang="0">
                <a:pos x="T2" y="T3"/>
              </a:cxn>
              <a:cxn ang="0">
                <a:pos x="T4" y="T5"/>
              </a:cxn>
              <a:cxn ang="0">
                <a:pos x="T6" y="T7"/>
              </a:cxn>
            </a:cxnLst>
            <a:rect l="0" t="0" r="r" b="b"/>
            <a:pathLst>
              <a:path w="788" h="614">
                <a:moveTo>
                  <a:pt x="0" y="614"/>
                </a:moveTo>
                <a:lnTo>
                  <a:pt x="0" y="0"/>
                </a:lnTo>
                <a:lnTo>
                  <a:pt x="788" y="614"/>
                </a:lnTo>
                <a:lnTo>
                  <a:pt x="0" y="614"/>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6" name="Freeform 63"/>
          <p:cNvSpPr>
            <a:spLocks/>
          </p:cNvSpPr>
          <p:nvPr/>
        </p:nvSpPr>
        <p:spPr bwMode="auto">
          <a:xfrm>
            <a:off x="1237816" y="3439362"/>
            <a:ext cx="1559315" cy="609478"/>
          </a:xfrm>
          <a:custGeom>
            <a:avLst/>
            <a:gdLst>
              <a:gd name="T0" fmla="*/ 0 w 788"/>
              <a:gd name="T1" fmla="*/ 0 h 308"/>
              <a:gd name="T2" fmla="*/ 788 w 788"/>
              <a:gd name="T3" fmla="*/ 0 h 308"/>
              <a:gd name="T4" fmla="*/ 0 w 788"/>
              <a:gd name="T5" fmla="*/ 308 h 308"/>
              <a:gd name="T6" fmla="*/ 0 w 788"/>
              <a:gd name="T7" fmla="*/ 0 h 308"/>
            </a:gdLst>
            <a:ahLst/>
            <a:cxnLst>
              <a:cxn ang="0">
                <a:pos x="T0" y="T1"/>
              </a:cxn>
              <a:cxn ang="0">
                <a:pos x="T2" y="T3"/>
              </a:cxn>
              <a:cxn ang="0">
                <a:pos x="T4" y="T5"/>
              </a:cxn>
              <a:cxn ang="0">
                <a:pos x="T6" y="T7"/>
              </a:cxn>
            </a:cxnLst>
            <a:rect l="0" t="0" r="r" b="b"/>
            <a:pathLst>
              <a:path w="788" h="308">
                <a:moveTo>
                  <a:pt x="0" y="0"/>
                </a:moveTo>
                <a:lnTo>
                  <a:pt x="788" y="0"/>
                </a:lnTo>
                <a:lnTo>
                  <a:pt x="0" y="308"/>
                </a:lnTo>
                <a:lnTo>
                  <a:pt x="0" y="0"/>
                </a:lnTo>
                <a:close/>
              </a:path>
            </a:pathLst>
          </a:custGeom>
          <a:solidFill>
            <a:srgbClr val="6E9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7" name="Freeform 64"/>
          <p:cNvSpPr>
            <a:spLocks noEditPoints="1"/>
          </p:cNvSpPr>
          <p:nvPr/>
        </p:nvSpPr>
        <p:spPr bwMode="auto">
          <a:xfrm>
            <a:off x="2800742" y="3471293"/>
            <a:ext cx="7915" cy="1385178"/>
          </a:xfrm>
          <a:custGeom>
            <a:avLst/>
            <a:gdLst>
              <a:gd name="T0" fmla="*/ 4 w 4"/>
              <a:gd name="T1" fmla="*/ 40 h 700"/>
              <a:gd name="T2" fmla="*/ 4 w 4"/>
              <a:gd name="T3" fmla="*/ 0 h 700"/>
              <a:gd name="T4" fmla="*/ 0 w 4"/>
              <a:gd name="T5" fmla="*/ 0 h 700"/>
              <a:gd name="T6" fmla="*/ 0 w 4"/>
              <a:gd name="T7" fmla="*/ 40 h 700"/>
              <a:gd name="T8" fmla="*/ 4 w 4"/>
              <a:gd name="T9" fmla="*/ 40 h 700"/>
              <a:gd name="T10" fmla="*/ 4 w 4"/>
              <a:gd name="T11" fmla="*/ 100 h 700"/>
              <a:gd name="T12" fmla="*/ 4 w 4"/>
              <a:gd name="T13" fmla="*/ 60 h 700"/>
              <a:gd name="T14" fmla="*/ 0 w 4"/>
              <a:gd name="T15" fmla="*/ 60 h 700"/>
              <a:gd name="T16" fmla="*/ 0 w 4"/>
              <a:gd name="T17" fmla="*/ 100 h 700"/>
              <a:gd name="T18" fmla="*/ 4 w 4"/>
              <a:gd name="T19" fmla="*/ 100 h 700"/>
              <a:gd name="T20" fmla="*/ 4 w 4"/>
              <a:gd name="T21" fmla="*/ 160 h 700"/>
              <a:gd name="T22" fmla="*/ 4 w 4"/>
              <a:gd name="T23" fmla="*/ 120 h 700"/>
              <a:gd name="T24" fmla="*/ 0 w 4"/>
              <a:gd name="T25" fmla="*/ 120 h 700"/>
              <a:gd name="T26" fmla="*/ 0 w 4"/>
              <a:gd name="T27" fmla="*/ 160 h 700"/>
              <a:gd name="T28" fmla="*/ 4 w 4"/>
              <a:gd name="T29" fmla="*/ 160 h 700"/>
              <a:gd name="T30" fmla="*/ 4 w 4"/>
              <a:gd name="T31" fmla="*/ 220 h 700"/>
              <a:gd name="T32" fmla="*/ 4 w 4"/>
              <a:gd name="T33" fmla="*/ 180 h 700"/>
              <a:gd name="T34" fmla="*/ 0 w 4"/>
              <a:gd name="T35" fmla="*/ 180 h 700"/>
              <a:gd name="T36" fmla="*/ 0 w 4"/>
              <a:gd name="T37" fmla="*/ 220 h 700"/>
              <a:gd name="T38" fmla="*/ 4 w 4"/>
              <a:gd name="T39" fmla="*/ 220 h 700"/>
              <a:gd name="T40" fmla="*/ 4 w 4"/>
              <a:gd name="T41" fmla="*/ 280 h 700"/>
              <a:gd name="T42" fmla="*/ 4 w 4"/>
              <a:gd name="T43" fmla="*/ 240 h 700"/>
              <a:gd name="T44" fmla="*/ 0 w 4"/>
              <a:gd name="T45" fmla="*/ 240 h 700"/>
              <a:gd name="T46" fmla="*/ 0 w 4"/>
              <a:gd name="T47" fmla="*/ 280 h 700"/>
              <a:gd name="T48" fmla="*/ 4 w 4"/>
              <a:gd name="T49" fmla="*/ 280 h 700"/>
              <a:gd name="T50" fmla="*/ 4 w 4"/>
              <a:gd name="T51" fmla="*/ 340 h 700"/>
              <a:gd name="T52" fmla="*/ 4 w 4"/>
              <a:gd name="T53" fmla="*/ 300 h 700"/>
              <a:gd name="T54" fmla="*/ 0 w 4"/>
              <a:gd name="T55" fmla="*/ 300 h 700"/>
              <a:gd name="T56" fmla="*/ 0 w 4"/>
              <a:gd name="T57" fmla="*/ 340 h 700"/>
              <a:gd name="T58" fmla="*/ 4 w 4"/>
              <a:gd name="T59" fmla="*/ 340 h 700"/>
              <a:gd name="T60" fmla="*/ 4 w 4"/>
              <a:gd name="T61" fmla="*/ 400 h 700"/>
              <a:gd name="T62" fmla="*/ 4 w 4"/>
              <a:gd name="T63" fmla="*/ 360 h 700"/>
              <a:gd name="T64" fmla="*/ 0 w 4"/>
              <a:gd name="T65" fmla="*/ 360 h 700"/>
              <a:gd name="T66" fmla="*/ 0 w 4"/>
              <a:gd name="T67" fmla="*/ 400 h 700"/>
              <a:gd name="T68" fmla="*/ 4 w 4"/>
              <a:gd name="T69" fmla="*/ 400 h 700"/>
              <a:gd name="T70" fmla="*/ 4 w 4"/>
              <a:gd name="T71" fmla="*/ 460 h 700"/>
              <a:gd name="T72" fmla="*/ 4 w 4"/>
              <a:gd name="T73" fmla="*/ 420 h 700"/>
              <a:gd name="T74" fmla="*/ 0 w 4"/>
              <a:gd name="T75" fmla="*/ 420 h 700"/>
              <a:gd name="T76" fmla="*/ 0 w 4"/>
              <a:gd name="T77" fmla="*/ 460 h 700"/>
              <a:gd name="T78" fmla="*/ 4 w 4"/>
              <a:gd name="T79" fmla="*/ 460 h 700"/>
              <a:gd name="T80" fmla="*/ 4 w 4"/>
              <a:gd name="T81" fmla="*/ 520 h 700"/>
              <a:gd name="T82" fmla="*/ 4 w 4"/>
              <a:gd name="T83" fmla="*/ 480 h 700"/>
              <a:gd name="T84" fmla="*/ 0 w 4"/>
              <a:gd name="T85" fmla="*/ 480 h 700"/>
              <a:gd name="T86" fmla="*/ 0 w 4"/>
              <a:gd name="T87" fmla="*/ 520 h 700"/>
              <a:gd name="T88" fmla="*/ 4 w 4"/>
              <a:gd name="T89" fmla="*/ 520 h 700"/>
              <a:gd name="T90" fmla="*/ 4 w 4"/>
              <a:gd name="T91" fmla="*/ 580 h 700"/>
              <a:gd name="T92" fmla="*/ 4 w 4"/>
              <a:gd name="T93" fmla="*/ 540 h 700"/>
              <a:gd name="T94" fmla="*/ 0 w 4"/>
              <a:gd name="T95" fmla="*/ 540 h 700"/>
              <a:gd name="T96" fmla="*/ 0 w 4"/>
              <a:gd name="T97" fmla="*/ 580 h 700"/>
              <a:gd name="T98" fmla="*/ 4 w 4"/>
              <a:gd name="T99" fmla="*/ 580 h 700"/>
              <a:gd name="T100" fmla="*/ 4 w 4"/>
              <a:gd name="T101" fmla="*/ 640 h 700"/>
              <a:gd name="T102" fmla="*/ 4 w 4"/>
              <a:gd name="T103" fmla="*/ 600 h 700"/>
              <a:gd name="T104" fmla="*/ 0 w 4"/>
              <a:gd name="T105" fmla="*/ 600 h 700"/>
              <a:gd name="T106" fmla="*/ 0 w 4"/>
              <a:gd name="T107" fmla="*/ 640 h 700"/>
              <a:gd name="T108" fmla="*/ 4 w 4"/>
              <a:gd name="T109" fmla="*/ 640 h 700"/>
              <a:gd name="T110" fmla="*/ 4 w 4"/>
              <a:gd name="T111" fmla="*/ 700 h 700"/>
              <a:gd name="T112" fmla="*/ 4 w 4"/>
              <a:gd name="T113" fmla="*/ 660 h 700"/>
              <a:gd name="T114" fmla="*/ 0 w 4"/>
              <a:gd name="T115" fmla="*/ 660 h 700"/>
              <a:gd name="T116" fmla="*/ 0 w 4"/>
              <a:gd name="T117" fmla="*/ 700 h 700"/>
              <a:gd name="T118" fmla="*/ 4 w 4"/>
              <a:gd name="T119"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 h="700">
                <a:moveTo>
                  <a:pt x="4" y="40"/>
                </a:moveTo>
                <a:lnTo>
                  <a:pt x="4" y="0"/>
                </a:lnTo>
                <a:lnTo>
                  <a:pt x="0" y="0"/>
                </a:lnTo>
                <a:lnTo>
                  <a:pt x="0" y="40"/>
                </a:lnTo>
                <a:lnTo>
                  <a:pt x="4" y="40"/>
                </a:lnTo>
                <a:close/>
                <a:moveTo>
                  <a:pt x="4" y="100"/>
                </a:moveTo>
                <a:lnTo>
                  <a:pt x="4" y="60"/>
                </a:lnTo>
                <a:lnTo>
                  <a:pt x="0" y="60"/>
                </a:lnTo>
                <a:lnTo>
                  <a:pt x="0" y="100"/>
                </a:lnTo>
                <a:lnTo>
                  <a:pt x="4" y="100"/>
                </a:lnTo>
                <a:close/>
                <a:moveTo>
                  <a:pt x="4" y="160"/>
                </a:moveTo>
                <a:lnTo>
                  <a:pt x="4" y="120"/>
                </a:lnTo>
                <a:lnTo>
                  <a:pt x="0" y="120"/>
                </a:lnTo>
                <a:lnTo>
                  <a:pt x="0" y="160"/>
                </a:lnTo>
                <a:lnTo>
                  <a:pt x="4" y="160"/>
                </a:lnTo>
                <a:close/>
                <a:moveTo>
                  <a:pt x="4" y="220"/>
                </a:moveTo>
                <a:lnTo>
                  <a:pt x="4" y="180"/>
                </a:lnTo>
                <a:lnTo>
                  <a:pt x="0" y="180"/>
                </a:lnTo>
                <a:lnTo>
                  <a:pt x="0" y="220"/>
                </a:lnTo>
                <a:lnTo>
                  <a:pt x="4" y="220"/>
                </a:lnTo>
                <a:close/>
                <a:moveTo>
                  <a:pt x="4" y="280"/>
                </a:moveTo>
                <a:lnTo>
                  <a:pt x="4" y="240"/>
                </a:lnTo>
                <a:lnTo>
                  <a:pt x="0" y="240"/>
                </a:lnTo>
                <a:lnTo>
                  <a:pt x="0" y="280"/>
                </a:lnTo>
                <a:lnTo>
                  <a:pt x="4" y="280"/>
                </a:lnTo>
                <a:close/>
                <a:moveTo>
                  <a:pt x="4" y="340"/>
                </a:moveTo>
                <a:lnTo>
                  <a:pt x="4" y="300"/>
                </a:lnTo>
                <a:lnTo>
                  <a:pt x="0" y="300"/>
                </a:lnTo>
                <a:lnTo>
                  <a:pt x="0" y="340"/>
                </a:lnTo>
                <a:lnTo>
                  <a:pt x="4" y="340"/>
                </a:lnTo>
                <a:close/>
                <a:moveTo>
                  <a:pt x="4" y="400"/>
                </a:moveTo>
                <a:lnTo>
                  <a:pt x="4" y="360"/>
                </a:lnTo>
                <a:lnTo>
                  <a:pt x="0" y="360"/>
                </a:lnTo>
                <a:lnTo>
                  <a:pt x="0" y="400"/>
                </a:lnTo>
                <a:lnTo>
                  <a:pt x="4" y="400"/>
                </a:lnTo>
                <a:close/>
                <a:moveTo>
                  <a:pt x="4" y="460"/>
                </a:moveTo>
                <a:lnTo>
                  <a:pt x="4" y="420"/>
                </a:lnTo>
                <a:lnTo>
                  <a:pt x="0" y="420"/>
                </a:lnTo>
                <a:lnTo>
                  <a:pt x="0" y="460"/>
                </a:lnTo>
                <a:lnTo>
                  <a:pt x="4" y="460"/>
                </a:lnTo>
                <a:close/>
                <a:moveTo>
                  <a:pt x="4" y="520"/>
                </a:moveTo>
                <a:lnTo>
                  <a:pt x="4" y="480"/>
                </a:lnTo>
                <a:lnTo>
                  <a:pt x="0" y="480"/>
                </a:lnTo>
                <a:lnTo>
                  <a:pt x="0" y="520"/>
                </a:lnTo>
                <a:lnTo>
                  <a:pt x="4" y="520"/>
                </a:lnTo>
                <a:close/>
                <a:moveTo>
                  <a:pt x="4" y="580"/>
                </a:moveTo>
                <a:lnTo>
                  <a:pt x="4" y="540"/>
                </a:lnTo>
                <a:lnTo>
                  <a:pt x="0" y="540"/>
                </a:lnTo>
                <a:lnTo>
                  <a:pt x="0" y="580"/>
                </a:lnTo>
                <a:lnTo>
                  <a:pt x="4" y="580"/>
                </a:lnTo>
                <a:close/>
                <a:moveTo>
                  <a:pt x="4" y="640"/>
                </a:moveTo>
                <a:lnTo>
                  <a:pt x="4" y="600"/>
                </a:lnTo>
                <a:lnTo>
                  <a:pt x="0" y="600"/>
                </a:lnTo>
                <a:lnTo>
                  <a:pt x="0" y="640"/>
                </a:lnTo>
                <a:lnTo>
                  <a:pt x="4" y="640"/>
                </a:lnTo>
                <a:close/>
                <a:moveTo>
                  <a:pt x="4" y="700"/>
                </a:moveTo>
                <a:lnTo>
                  <a:pt x="4" y="660"/>
                </a:lnTo>
                <a:lnTo>
                  <a:pt x="0" y="660"/>
                </a:lnTo>
                <a:lnTo>
                  <a:pt x="0" y="700"/>
                </a:lnTo>
                <a:lnTo>
                  <a:pt x="4" y="700"/>
                </a:lnTo>
                <a:close/>
              </a:path>
            </a:pathLst>
          </a:custGeom>
          <a:solidFill>
            <a:srgbClr val="000000"/>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 name="Rectangle 68"/>
          <p:cNvSpPr>
            <a:spLocks noChangeArrowheads="1"/>
          </p:cNvSpPr>
          <p:nvPr/>
        </p:nvSpPr>
        <p:spPr bwMode="auto">
          <a:xfrm>
            <a:off x="4154259" y="4429044"/>
            <a:ext cx="1138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D</a:t>
            </a:r>
            <a:endParaRPr kumimoji="0" lang="en-US" sz="1400" b="1" i="0" u="none" strike="noStrike" cap="none" normalizeH="0" baseline="0" dirty="0">
              <a:ln>
                <a:noFill/>
              </a:ln>
              <a:solidFill>
                <a:schemeClr val="tx1"/>
              </a:solidFill>
              <a:effectLst/>
              <a:cs typeface="Arial" pitchFamily="34" charset="0"/>
            </a:endParaRPr>
          </a:p>
        </p:txBody>
      </p:sp>
      <p:grpSp>
        <p:nvGrpSpPr>
          <p:cNvPr id="873" name="Group 872"/>
          <p:cNvGrpSpPr/>
          <p:nvPr/>
        </p:nvGrpSpPr>
        <p:grpSpPr>
          <a:xfrm>
            <a:off x="3113388" y="4648200"/>
            <a:ext cx="255331" cy="215444"/>
            <a:chOff x="3113402" y="4690249"/>
            <a:chExt cx="159636" cy="215444"/>
          </a:xfrm>
        </p:grpSpPr>
        <p:sp>
          <p:nvSpPr>
            <p:cNvPr id="722" name="Rectangle 69"/>
            <p:cNvSpPr>
              <a:spLocks noChangeArrowheads="1"/>
            </p:cNvSpPr>
            <p:nvPr/>
          </p:nvSpPr>
          <p:spPr bwMode="auto">
            <a:xfrm>
              <a:off x="3113402" y="4690249"/>
              <a:ext cx="9821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a:t>
              </a:r>
              <a:endParaRPr kumimoji="0" lang="en-US" sz="1400" b="1" i="0" u="none" strike="noStrike" cap="none" normalizeH="0" baseline="0" dirty="0">
                <a:ln>
                  <a:noFill/>
                </a:ln>
                <a:solidFill>
                  <a:schemeClr val="tx1"/>
                </a:solidFill>
                <a:effectLst/>
                <a:cs typeface="Arial" pitchFamily="34" charset="0"/>
              </a:endParaRPr>
            </a:p>
          </p:txBody>
        </p:sp>
        <p:sp>
          <p:nvSpPr>
            <p:cNvPr id="723" name="Rectangle 70"/>
            <p:cNvSpPr>
              <a:spLocks noChangeArrowheads="1"/>
            </p:cNvSpPr>
            <p:nvPr/>
          </p:nvSpPr>
          <p:spPr bwMode="auto">
            <a:xfrm>
              <a:off x="3209898" y="4690249"/>
              <a:ext cx="6314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R</a:t>
              </a:r>
              <a:endParaRPr kumimoji="0" lang="en-US" sz="1400" b="1" i="0" u="none" strike="noStrike" cap="none" normalizeH="0" baseline="0" dirty="0">
                <a:ln>
                  <a:noFill/>
                </a:ln>
                <a:solidFill>
                  <a:schemeClr val="tx1"/>
                </a:solidFill>
                <a:effectLst/>
                <a:cs typeface="Arial" pitchFamily="34" charset="0"/>
              </a:endParaRPr>
            </a:p>
          </p:txBody>
        </p:sp>
      </p:grpSp>
      <p:sp>
        <p:nvSpPr>
          <p:cNvPr id="725" name="Freeform 72"/>
          <p:cNvSpPr>
            <a:spLocks noEditPoints="1"/>
          </p:cNvSpPr>
          <p:nvPr/>
        </p:nvSpPr>
        <p:spPr bwMode="auto">
          <a:xfrm>
            <a:off x="1249343" y="3435674"/>
            <a:ext cx="1559315" cy="7915"/>
          </a:xfrm>
          <a:custGeom>
            <a:avLst/>
            <a:gdLst>
              <a:gd name="T0" fmla="*/ 788 w 788"/>
              <a:gd name="T1" fmla="*/ 4 h 4"/>
              <a:gd name="T2" fmla="*/ 780 w 788"/>
              <a:gd name="T3" fmla="*/ 0 h 4"/>
              <a:gd name="T4" fmla="*/ 720 w 788"/>
              <a:gd name="T5" fmla="*/ 4 h 4"/>
              <a:gd name="T6" fmla="*/ 760 w 788"/>
              <a:gd name="T7" fmla="*/ 0 h 4"/>
              <a:gd name="T8" fmla="*/ 720 w 788"/>
              <a:gd name="T9" fmla="*/ 4 h 4"/>
              <a:gd name="T10" fmla="*/ 700 w 788"/>
              <a:gd name="T11" fmla="*/ 4 h 4"/>
              <a:gd name="T12" fmla="*/ 660 w 788"/>
              <a:gd name="T13" fmla="*/ 0 h 4"/>
              <a:gd name="T14" fmla="*/ 600 w 788"/>
              <a:gd name="T15" fmla="*/ 4 h 4"/>
              <a:gd name="T16" fmla="*/ 640 w 788"/>
              <a:gd name="T17" fmla="*/ 0 h 4"/>
              <a:gd name="T18" fmla="*/ 600 w 788"/>
              <a:gd name="T19" fmla="*/ 4 h 4"/>
              <a:gd name="T20" fmla="*/ 580 w 788"/>
              <a:gd name="T21" fmla="*/ 4 h 4"/>
              <a:gd name="T22" fmla="*/ 540 w 788"/>
              <a:gd name="T23" fmla="*/ 0 h 4"/>
              <a:gd name="T24" fmla="*/ 480 w 788"/>
              <a:gd name="T25" fmla="*/ 4 h 4"/>
              <a:gd name="T26" fmla="*/ 520 w 788"/>
              <a:gd name="T27" fmla="*/ 0 h 4"/>
              <a:gd name="T28" fmla="*/ 480 w 788"/>
              <a:gd name="T29" fmla="*/ 4 h 4"/>
              <a:gd name="T30" fmla="*/ 460 w 788"/>
              <a:gd name="T31" fmla="*/ 4 h 4"/>
              <a:gd name="T32" fmla="*/ 420 w 788"/>
              <a:gd name="T33" fmla="*/ 0 h 4"/>
              <a:gd name="T34" fmla="*/ 360 w 788"/>
              <a:gd name="T35" fmla="*/ 4 h 4"/>
              <a:gd name="T36" fmla="*/ 400 w 788"/>
              <a:gd name="T37" fmla="*/ 0 h 4"/>
              <a:gd name="T38" fmla="*/ 360 w 788"/>
              <a:gd name="T39" fmla="*/ 4 h 4"/>
              <a:gd name="T40" fmla="*/ 340 w 788"/>
              <a:gd name="T41" fmla="*/ 4 h 4"/>
              <a:gd name="T42" fmla="*/ 300 w 788"/>
              <a:gd name="T43" fmla="*/ 0 h 4"/>
              <a:gd name="T44" fmla="*/ 240 w 788"/>
              <a:gd name="T45" fmla="*/ 4 h 4"/>
              <a:gd name="T46" fmla="*/ 280 w 788"/>
              <a:gd name="T47" fmla="*/ 0 h 4"/>
              <a:gd name="T48" fmla="*/ 240 w 788"/>
              <a:gd name="T49" fmla="*/ 4 h 4"/>
              <a:gd name="T50" fmla="*/ 220 w 788"/>
              <a:gd name="T51" fmla="*/ 4 h 4"/>
              <a:gd name="T52" fmla="*/ 180 w 788"/>
              <a:gd name="T53" fmla="*/ 0 h 4"/>
              <a:gd name="T54" fmla="*/ 120 w 788"/>
              <a:gd name="T55" fmla="*/ 4 h 4"/>
              <a:gd name="T56" fmla="*/ 160 w 788"/>
              <a:gd name="T57" fmla="*/ 0 h 4"/>
              <a:gd name="T58" fmla="*/ 120 w 788"/>
              <a:gd name="T59" fmla="*/ 4 h 4"/>
              <a:gd name="T60" fmla="*/ 100 w 788"/>
              <a:gd name="T61" fmla="*/ 4 h 4"/>
              <a:gd name="T62" fmla="*/ 60 w 788"/>
              <a:gd name="T63" fmla="*/ 0 h 4"/>
              <a:gd name="T64" fmla="*/ 0 w 788"/>
              <a:gd name="T65" fmla="*/ 4 h 4"/>
              <a:gd name="T66" fmla="*/ 40 w 788"/>
              <a:gd name="T67" fmla="*/ 0 h 4"/>
              <a:gd name="T68" fmla="*/ 0 w 788"/>
              <a:gd name="T6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8" h="4">
                <a:moveTo>
                  <a:pt x="780" y="4"/>
                </a:moveTo>
                <a:lnTo>
                  <a:pt x="788" y="4"/>
                </a:lnTo>
                <a:lnTo>
                  <a:pt x="788" y="0"/>
                </a:lnTo>
                <a:lnTo>
                  <a:pt x="780" y="0"/>
                </a:lnTo>
                <a:lnTo>
                  <a:pt x="780" y="4"/>
                </a:lnTo>
                <a:close/>
                <a:moveTo>
                  <a:pt x="720" y="4"/>
                </a:moveTo>
                <a:lnTo>
                  <a:pt x="760" y="4"/>
                </a:lnTo>
                <a:lnTo>
                  <a:pt x="760" y="0"/>
                </a:lnTo>
                <a:lnTo>
                  <a:pt x="720" y="0"/>
                </a:lnTo>
                <a:lnTo>
                  <a:pt x="720" y="4"/>
                </a:lnTo>
                <a:close/>
                <a:moveTo>
                  <a:pt x="660" y="4"/>
                </a:moveTo>
                <a:lnTo>
                  <a:pt x="700" y="4"/>
                </a:lnTo>
                <a:lnTo>
                  <a:pt x="700" y="0"/>
                </a:lnTo>
                <a:lnTo>
                  <a:pt x="660" y="0"/>
                </a:lnTo>
                <a:lnTo>
                  <a:pt x="660" y="4"/>
                </a:lnTo>
                <a:close/>
                <a:moveTo>
                  <a:pt x="600" y="4"/>
                </a:moveTo>
                <a:lnTo>
                  <a:pt x="640" y="4"/>
                </a:lnTo>
                <a:lnTo>
                  <a:pt x="640" y="0"/>
                </a:lnTo>
                <a:lnTo>
                  <a:pt x="600" y="0"/>
                </a:lnTo>
                <a:lnTo>
                  <a:pt x="600" y="4"/>
                </a:lnTo>
                <a:close/>
                <a:moveTo>
                  <a:pt x="540" y="4"/>
                </a:moveTo>
                <a:lnTo>
                  <a:pt x="580" y="4"/>
                </a:lnTo>
                <a:lnTo>
                  <a:pt x="580" y="0"/>
                </a:lnTo>
                <a:lnTo>
                  <a:pt x="540" y="0"/>
                </a:lnTo>
                <a:lnTo>
                  <a:pt x="540" y="4"/>
                </a:lnTo>
                <a:close/>
                <a:moveTo>
                  <a:pt x="480" y="4"/>
                </a:moveTo>
                <a:lnTo>
                  <a:pt x="520" y="4"/>
                </a:lnTo>
                <a:lnTo>
                  <a:pt x="520" y="0"/>
                </a:lnTo>
                <a:lnTo>
                  <a:pt x="480" y="0"/>
                </a:lnTo>
                <a:lnTo>
                  <a:pt x="480" y="4"/>
                </a:lnTo>
                <a:close/>
                <a:moveTo>
                  <a:pt x="420" y="4"/>
                </a:moveTo>
                <a:lnTo>
                  <a:pt x="460" y="4"/>
                </a:lnTo>
                <a:lnTo>
                  <a:pt x="460" y="0"/>
                </a:lnTo>
                <a:lnTo>
                  <a:pt x="420" y="0"/>
                </a:lnTo>
                <a:lnTo>
                  <a:pt x="420" y="4"/>
                </a:lnTo>
                <a:close/>
                <a:moveTo>
                  <a:pt x="360" y="4"/>
                </a:moveTo>
                <a:lnTo>
                  <a:pt x="400" y="4"/>
                </a:lnTo>
                <a:lnTo>
                  <a:pt x="400" y="0"/>
                </a:lnTo>
                <a:lnTo>
                  <a:pt x="360" y="0"/>
                </a:lnTo>
                <a:lnTo>
                  <a:pt x="360" y="4"/>
                </a:lnTo>
                <a:close/>
                <a:moveTo>
                  <a:pt x="300" y="4"/>
                </a:moveTo>
                <a:lnTo>
                  <a:pt x="340" y="4"/>
                </a:lnTo>
                <a:lnTo>
                  <a:pt x="340" y="0"/>
                </a:lnTo>
                <a:lnTo>
                  <a:pt x="300" y="0"/>
                </a:lnTo>
                <a:lnTo>
                  <a:pt x="300" y="4"/>
                </a:lnTo>
                <a:close/>
                <a:moveTo>
                  <a:pt x="240" y="4"/>
                </a:moveTo>
                <a:lnTo>
                  <a:pt x="280" y="4"/>
                </a:lnTo>
                <a:lnTo>
                  <a:pt x="280" y="0"/>
                </a:lnTo>
                <a:lnTo>
                  <a:pt x="240" y="0"/>
                </a:lnTo>
                <a:lnTo>
                  <a:pt x="240" y="4"/>
                </a:lnTo>
                <a:close/>
                <a:moveTo>
                  <a:pt x="180" y="4"/>
                </a:moveTo>
                <a:lnTo>
                  <a:pt x="220" y="4"/>
                </a:lnTo>
                <a:lnTo>
                  <a:pt x="220" y="0"/>
                </a:lnTo>
                <a:lnTo>
                  <a:pt x="180" y="0"/>
                </a:lnTo>
                <a:lnTo>
                  <a:pt x="180" y="4"/>
                </a:lnTo>
                <a:close/>
                <a:moveTo>
                  <a:pt x="120" y="4"/>
                </a:moveTo>
                <a:lnTo>
                  <a:pt x="160" y="4"/>
                </a:lnTo>
                <a:lnTo>
                  <a:pt x="160" y="0"/>
                </a:lnTo>
                <a:lnTo>
                  <a:pt x="120" y="0"/>
                </a:lnTo>
                <a:lnTo>
                  <a:pt x="120" y="4"/>
                </a:lnTo>
                <a:close/>
                <a:moveTo>
                  <a:pt x="60" y="4"/>
                </a:moveTo>
                <a:lnTo>
                  <a:pt x="100" y="4"/>
                </a:lnTo>
                <a:lnTo>
                  <a:pt x="100" y="0"/>
                </a:lnTo>
                <a:lnTo>
                  <a:pt x="60" y="0"/>
                </a:lnTo>
                <a:lnTo>
                  <a:pt x="60" y="4"/>
                </a:lnTo>
                <a:close/>
                <a:moveTo>
                  <a:pt x="0" y="4"/>
                </a:moveTo>
                <a:lnTo>
                  <a:pt x="40" y="4"/>
                </a:lnTo>
                <a:lnTo>
                  <a:pt x="40" y="0"/>
                </a:lnTo>
                <a:lnTo>
                  <a:pt x="0" y="0"/>
                </a:lnTo>
                <a:lnTo>
                  <a:pt x="0" y="4"/>
                </a:lnTo>
                <a:close/>
              </a:path>
            </a:pathLst>
          </a:custGeom>
          <a:solidFill>
            <a:srgbClr val="000000"/>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 name="Rectangle 96"/>
          <p:cNvSpPr>
            <a:spLocks noChangeArrowheads="1"/>
          </p:cNvSpPr>
          <p:nvPr/>
        </p:nvSpPr>
        <p:spPr bwMode="auto">
          <a:xfrm>
            <a:off x="1245385" y="2018834"/>
            <a:ext cx="7915" cy="2841594"/>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 name="Freeform 97"/>
          <p:cNvSpPr>
            <a:spLocks/>
          </p:cNvSpPr>
          <p:nvPr/>
        </p:nvSpPr>
        <p:spPr bwMode="auto">
          <a:xfrm>
            <a:off x="1245385" y="2018834"/>
            <a:ext cx="7915" cy="2841594"/>
          </a:xfrm>
          <a:custGeom>
            <a:avLst/>
            <a:gdLst>
              <a:gd name="T0" fmla="*/ 4 w 4"/>
              <a:gd name="T1" fmla="*/ 1436 h 1436"/>
              <a:gd name="T2" fmla="*/ 4 w 4"/>
              <a:gd name="T3" fmla="*/ 0 h 1436"/>
              <a:gd name="T4" fmla="*/ 0 w 4"/>
              <a:gd name="T5" fmla="*/ 0 h 1436"/>
              <a:gd name="T6" fmla="*/ 0 w 4"/>
              <a:gd name="T7" fmla="*/ 1436 h 1436"/>
            </a:gdLst>
            <a:ahLst/>
            <a:cxnLst>
              <a:cxn ang="0">
                <a:pos x="T0" y="T1"/>
              </a:cxn>
              <a:cxn ang="0">
                <a:pos x="T2" y="T3"/>
              </a:cxn>
              <a:cxn ang="0">
                <a:pos x="T4" y="T5"/>
              </a:cxn>
              <a:cxn ang="0">
                <a:pos x="T6" y="T7"/>
              </a:cxn>
            </a:cxnLst>
            <a:rect l="0" t="0" r="r" b="b"/>
            <a:pathLst>
              <a:path w="4" h="1436">
                <a:moveTo>
                  <a:pt x="4" y="1436"/>
                </a:moveTo>
                <a:lnTo>
                  <a:pt x="4" y="0"/>
                </a:lnTo>
                <a:lnTo>
                  <a:pt x="0" y="0"/>
                </a:lnTo>
                <a:lnTo>
                  <a:pt x="0" y="14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2" name="Freeform 99"/>
          <p:cNvSpPr>
            <a:spLocks/>
          </p:cNvSpPr>
          <p:nvPr/>
        </p:nvSpPr>
        <p:spPr bwMode="auto">
          <a:xfrm>
            <a:off x="1240058" y="4864353"/>
            <a:ext cx="3118630" cy="7915"/>
          </a:xfrm>
          <a:custGeom>
            <a:avLst/>
            <a:gdLst>
              <a:gd name="T0" fmla="*/ 0 w 1576"/>
              <a:gd name="T1" fmla="*/ 4 h 4"/>
              <a:gd name="T2" fmla="*/ 1576 w 1576"/>
              <a:gd name="T3" fmla="*/ 4 h 4"/>
              <a:gd name="T4" fmla="*/ 1576 w 1576"/>
              <a:gd name="T5" fmla="*/ 0 h 4"/>
              <a:gd name="T6" fmla="*/ 0 w 1576"/>
              <a:gd name="T7" fmla="*/ 0 h 4"/>
            </a:gdLst>
            <a:ahLst/>
            <a:cxnLst>
              <a:cxn ang="0">
                <a:pos x="T0" y="T1"/>
              </a:cxn>
              <a:cxn ang="0">
                <a:pos x="T2" y="T3"/>
              </a:cxn>
              <a:cxn ang="0">
                <a:pos x="T4" y="T5"/>
              </a:cxn>
              <a:cxn ang="0">
                <a:pos x="T6" y="T7"/>
              </a:cxn>
            </a:cxnLst>
            <a:rect l="0" t="0" r="r" b="b"/>
            <a:pathLst>
              <a:path w="1576" h="4">
                <a:moveTo>
                  <a:pt x="0" y="4"/>
                </a:moveTo>
                <a:lnTo>
                  <a:pt x="1576" y="4"/>
                </a:lnTo>
                <a:lnTo>
                  <a:pt x="1576" y="0"/>
                </a:lnTo>
                <a:lnTo>
                  <a:pt x="0" y="0"/>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866" name="Group 865"/>
          <p:cNvGrpSpPr/>
          <p:nvPr/>
        </p:nvGrpSpPr>
        <p:grpSpPr>
          <a:xfrm>
            <a:off x="1233512" y="2208802"/>
            <a:ext cx="2893044" cy="2259819"/>
            <a:chOff x="1233512" y="2208802"/>
            <a:chExt cx="2893044" cy="2259819"/>
          </a:xfrm>
        </p:grpSpPr>
        <p:sp>
          <p:nvSpPr>
            <p:cNvPr id="753" name="Freeform 100"/>
            <p:cNvSpPr>
              <a:spLocks/>
            </p:cNvSpPr>
            <p:nvPr/>
          </p:nvSpPr>
          <p:spPr bwMode="auto">
            <a:xfrm>
              <a:off x="1233512" y="2208802"/>
              <a:ext cx="292866" cy="233501"/>
            </a:xfrm>
            <a:custGeom>
              <a:avLst/>
              <a:gdLst>
                <a:gd name="T0" fmla="*/ 4 w 148"/>
                <a:gd name="T1" fmla="*/ 14 h 118"/>
                <a:gd name="T2" fmla="*/ 4 w 148"/>
                <a:gd name="T3" fmla="*/ 14 h 118"/>
                <a:gd name="T4" fmla="*/ 134 w 148"/>
                <a:gd name="T5" fmla="*/ 116 h 118"/>
                <a:gd name="T6" fmla="*/ 134 w 148"/>
                <a:gd name="T7" fmla="*/ 116 h 118"/>
                <a:gd name="T8" fmla="*/ 138 w 148"/>
                <a:gd name="T9" fmla="*/ 118 h 118"/>
                <a:gd name="T10" fmla="*/ 140 w 148"/>
                <a:gd name="T11" fmla="*/ 118 h 118"/>
                <a:gd name="T12" fmla="*/ 144 w 148"/>
                <a:gd name="T13" fmla="*/ 116 h 118"/>
                <a:gd name="T14" fmla="*/ 146 w 148"/>
                <a:gd name="T15" fmla="*/ 114 h 118"/>
                <a:gd name="T16" fmla="*/ 146 w 148"/>
                <a:gd name="T17" fmla="*/ 114 h 118"/>
                <a:gd name="T18" fmla="*/ 148 w 148"/>
                <a:gd name="T19" fmla="*/ 112 h 118"/>
                <a:gd name="T20" fmla="*/ 148 w 148"/>
                <a:gd name="T21" fmla="*/ 108 h 118"/>
                <a:gd name="T22" fmla="*/ 146 w 148"/>
                <a:gd name="T23" fmla="*/ 106 h 118"/>
                <a:gd name="T24" fmla="*/ 144 w 148"/>
                <a:gd name="T25" fmla="*/ 104 h 118"/>
                <a:gd name="T26" fmla="*/ 144 w 148"/>
                <a:gd name="T27" fmla="*/ 104 h 118"/>
                <a:gd name="T28" fmla="*/ 14 w 148"/>
                <a:gd name="T29" fmla="*/ 0 h 118"/>
                <a:gd name="T30" fmla="*/ 14 w 148"/>
                <a:gd name="T31" fmla="*/ 0 h 118"/>
                <a:gd name="T32" fmla="*/ 10 w 148"/>
                <a:gd name="T33" fmla="*/ 0 h 118"/>
                <a:gd name="T34" fmla="*/ 8 w 148"/>
                <a:gd name="T35" fmla="*/ 0 h 118"/>
                <a:gd name="T36" fmla="*/ 4 w 148"/>
                <a:gd name="T37" fmla="*/ 0 h 118"/>
                <a:gd name="T38" fmla="*/ 2 w 148"/>
                <a:gd name="T39" fmla="*/ 2 h 118"/>
                <a:gd name="T40" fmla="*/ 2 w 148"/>
                <a:gd name="T41" fmla="*/ 2 h 118"/>
                <a:gd name="T42" fmla="*/ 0 w 148"/>
                <a:gd name="T43" fmla="*/ 4 h 118"/>
                <a:gd name="T44" fmla="*/ 0 w 148"/>
                <a:gd name="T45" fmla="*/ 8 h 118"/>
                <a:gd name="T46" fmla="*/ 2 w 148"/>
                <a:gd name="T47" fmla="*/ 10 h 118"/>
                <a:gd name="T48" fmla="*/ 4 w 148"/>
                <a:gd name="T49" fmla="*/ 14 h 118"/>
                <a:gd name="T50" fmla="*/ 4 w 148"/>
                <a:gd name="T51"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8">
                  <a:moveTo>
                    <a:pt x="4" y="14"/>
                  </a:moveTo>
                  <a:lnTo>
                    <a:pt x="4" y="14"/>
                  </a:lnTo>
                  <a:lnTo>
                    <a:pt x="134" y="116"/>
                  </a:lnTo>
                  <a:lnTo>
                    <a:pt x="134" y="116"/>
                  </a:lnTo>
                  <a:lnTo>
                    <a:pt x="138" y="118"/>
                  </a:lnTo>
                  <a:lnTo>
                    <a:pt x="140" y="118"/>
                  </a:lnTo>
                  <a:lnTo>
                    <a:pt x="144" y="116"/>
                  </a:lnTo>
                  <a:lnTo>
                    <a:pt x="146" y="114"/>
                  </a:lnTo>
                  <a:lnTo>
                    <a:pt x="146" y="114"/>
                  </a:lnTo>
                  <a:lnTo>
                    <a:pt x="148" y="112"/>
                  </a:lnTo>
                  <a:lnTo>
                    <a:pt x="148" y="108"/>
                  </a:lnTo>
                  <a:lnTo>
                    <a:pt x="146" y="106"/>
                  </a:lnTo>
                  <a:lnTo>
                    <a:pt x="144" y="104"/>
                  </a:lnTo>
                  <a:lnTo>
                    <a:pt x="144" y="104"/>
                  </a:lnTo>
                  <a:lnTo>
                    <a:pt x="14" y="0"/>
                  </a:lnTo>
                  <a:lnTo>
                    <a:pt x="14" y="0"/>
                  </a:lnTo>
                  <a:lnTo>
                    <a:pt x="10" y="0"/>
                  </a:lnTo>
                  <a:lnTo>
                    <a:pt x="8" y="0"/>
                  </a:lnTo>
                  <a:lnTo>
                    <a:pt x="4" y="0"/>
                  </a:lnTo>
                  <a:lnTo>
                    <a:pt x="2" y="2"/>
                  </a:lnTo>
                  <a:lnTo>
                    <a:pt x="2" y="2"/>
                  </a:lnTo>
                  <a:lnTo>
                    <a:pt x="0" y="4"/>
                  </a:lnTo>
                  <a:lnTo>
                    <a:pt x="0" y="8"/>
                  </a:lnTo>
                  <a:lnTo>
                    <a:pt x="2" y="10"/>
                  </a:lnTo>
                  <a:lnTo>
                    <a:pt x="4" y="14"/>
                  </a:lnTo>
                  <a:lnTo>
                    <a:pt x="4" y="14"/>
                  </a:lnTo>
                  <a:close/>
                </a:path>
              </a:pathLst>
            </a:custGeom>
            <a:solidFill>
              <a:srgbClr val="D4712B"/>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 name="Freeform 101"/>
            <p:cNvSpPr>
              <a:spLocks/>
            </p:cNvSpPr>
            <p:nvPr/>
          </p:nvSpPr>
          <p:spPr bwMode="auto">
            <a:xfrm>
              <a:off x="1494717" y="2410642"/>
              <a:ext cx="2631839" cy="2057979"/>
            </a:xfrm>
            <a:custGeom>
              <a:avLst/>
              <a:gdLst>
                <a:gd name="T0" fmla="*/ 2 w 1330"/>
                <a:gd name="T1" fmla="*/ 14 h 1040"/>
                <a:gd name="T2" fmla="*/ 134 w 1330"/>
                <a:gd name="T3" fmla="*/ 116 h 1040"/>
                <a:gd name="T4" fmla="*/ 266 w 1330"/>
                <a:gd name="T5" fmla="*/ 218 h 1040"/>
                <a:gd name="T6" fmla="*/ 266 w 1330"/>
                <a:gd name="T7" fmla="*/ 218 h 1040"/>
                <a:gd name="T8" fmla="*/ 398 w 1330"/>
                <a:gd name="T9" fmla="*/ 322 h 1040"/>
                <a:gd name="T10" fmla="*/ 528 w 1330"/>
                <a:gd name="T11" fmla="*/ 424 h 1040"/>
                <a:gd name="T12" fmla="*/ 660 w 1330"/>
                <a:gd name="T13" fmla="*/ 526 h 1040"/>
                <a:gd name="T14" fmla="*/ 660 w 1330"/>
                <a:gd name="T15" fmla="*/ 526 h 1040"/>
                <a:gd name="T16" fmla="*/ 792 w 1330"/>
                <a:gd name="T17" fmla="*/ 628 h 1040"/>
                <a:gd name="T18" fmla="*/ 922 w 1330"/>
                <a:gd name="T19" fmla="*/ 732 h 1040"/>
                <a:gd name="T20" fmla="*/ 1054 w 1330"/>
                <a:gd name="T21" fmla="*/ 834 h 1040"/>
                <a:gd name="T22" fmla="*/ 1186 w 1330"/>
                <a:gd name="T23" fmla="*/ 936 h 1040"/>
                <a:gd name="T24" fmla="*/ 1316 w 1330"/>
                <a:gd name="T25" fmla="*/ 1038 h 1040"/>
                <a:gd name="T26" fmla="*/ 1322 w 1330"/>
                <a:gd name="T27" fmla="*/ 1040 h 1040"/>
                <a:gd name="T28" fmla="*/ 1328 w 1330"/>
                <a:gd name="T29" fmla="*/ 1038 h 1040"/>
                <a:gd name="T30" fmla="*/ 1330 w 1330"/>
                <a:gd name="T31" fmla="*/ 1034 h 1040"/>
                <a:gd name="T32" fmla="*/ 1328 w 1330"/>
                <a:gd name="T33" fmla="*/ 1028 h 1040"/>
                <a:gd name="T34" fmla="*/ 1326 w 1330"/>
                <a:gd name="T35" fmla="*/ 1026 h 1040"/>
                <a:gd name="T36" fmla="*/ 1196 w 1330"/>
                <a:gd name="T37" fmla="*/ 924 h 1040"/>
                <a:gd name="T38" fmla="*/ 1064 w 1330"/>
                <a:gd name="T39" fmla="*/ 822 h 1040"/>
                <a:gd name="T40" fmla="*/ 932 w 1330"/>
                <a:gd name="T41" fmla="*/ 718 h 1040"/>
                <a:gd name="T42" fmla="*/ 802 w 1330"/>
                <a:gd name="T43" fmla="*/ 616 h 1040"/>
                <a:gd name="T44" fmla="*/ 670 w 1330"/>
                <a:gd name="T45" fmla="*/ 514 h 1040"/>
                <a:gd name="T46" fmla="*/ 538 w 1330"/>
                <a:gd name="T47" fmla="*/ 412 h 1040"/>
                <a:gd name="T48" fmla="*/ 406 w 1330"/>
                <a:gd name="T49" fmla="*/ 308 h 1040"/>
                <a:gd name="T50" fmla="*/ 406 w 1330"/>
                <a:gd name="T51" fmla="*/ 308 h 1040"/>
                <a:gd name="T52" fmla="*/ 276 w 1330"/>
                <a:gd name="T53" fmla="*/ 206 h 1040"/>
                <a:gd name="T54" fmla="*/ 144 w 1330"/>
                <a:gd name="T55" fmla="*/ 104 h 1040"/>
                <a:gd name="T56" fmla="*/ 144 w 1330"/>
                <a:gd name="T57" fmla="*/ 104 h 1040"/>
                <a:gd name="T58" fmla="*/ 12 w 1330"/>
                <a:gd name="T59" fmla="*/ 2 h 1040"/>
                <a:gd name="T60" fmla="*/ 6 w 1330"/>
                <a:gd name="T61" fmla="*/ 0 h 1040"/>
                <a:gd name="T62" fmla="*/ 2 w 1330"/>
                <a:gd name="T63" fmla="*/ 2 h 1040"/>
                <a:gd name="T64" fmla="*/ 0 w 1330"/>
                <a:gd name="T65" fmla="*/ 6 h 1040"/>
                <a:gd name="T66" fmla="*/ 0 w 1330"/>
                <a:gd name="T67" fmla="*/ 12 h 1040"/>
                <a:gd name="T68" fmla="*/ 2 w 1330"/>
                <a:gd name="T69" fmla="*/ 14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0" h="1040">
                  <a:moveTo>
                    <a:pt x="2" y="14"/>
                  </a:moveTo>
                  <a:lnTo>
                    <a:pt x="2" y="14"/>
                  </a:lnTo>
                  <a:lnTo>
                    <a:pt x="134" y="116"/>
                  </a:lnTo>
                  <a:lnTo>
                    <a:pt x="134" y="116"/>
                  </a:lnTo>
                  <a:lnTo>
                    <a:pt x="134" y="116"/>
                  </a:lnTo>
                  <a:lnTo>
                    <a:pt x="266" y="218"/>
                  </a:lnTo>
                  <a:lnTo>
                    <a:pt x="266" y="218"/>
                  </a:lnTo>
                  <a:lnTo>
                    <a:pt x="266" y="218"/>
                  </a:lnTo>
                  <a:lnTo>
                    <a:pt x="398" y="322"/>
                  </a:lnTo>
                  <a:lnTo>
                    <a:pt x="398" y="322"/>
                  </a:lnTo>
                  <a:lnTo>
                    <a:pt x="398" y="322"/>
                  </a:lnTo>
                  <a:lnTo>
                    <a:pt x="528" y="424"/>
                  </a:lnTo>
                  <a:lnTo>
                    <a:pt x="528" y="424"/>
                  </a:lnTo>
                  <a:lnTo>
                    <a:pt x="660" y="526"/>
                  </a:lnTo>
                  <a:lnTo>
                    <a:pt x="660" y="526"/>
                  </a:lnTo>
                  <a:lnTo>
                    <a:pt x="660" y="526"/>
                  </a:lnTo>
                  <a:lnTo>
                    <a:pt x="792" y="628"/>
                  </a:lnTo>
                  <a:lnTo>
                    <a:pt x="792" y="628"/>
                  </a:lnTo>
                  <a:lnTo>
                    <a:pt x="922" y="732"/>
                  </a:lnTo>
                  <a:lnTo>
                    <a:pt x="922" y="732"/>
                  </a:lnTo>
                  <a:lnTo>
                    <a:pt x="1054" y="834"/>
                  </a:lnTo>
                  <a:lnTo>
                    <a:pt x="1054" y="834"/>
                  </a:lnTo>
                  <a:lnTo>
                    <a:pt x="1186" y="936"/>
                  </a:lnTo>
                  <a:lnTo>
                    <a:pt x="1186" y="936"/>
                  </a:lnTo>
                  <a:lnTo>
                    <a:pt x="1316" y="1038"/>
                  </a:lnTo>
                  <a:lnTo>
                    <a:pt x="1316" y="1038"/>
                  </a:lnTo>
                  <a:lnTo>
                    <a:pt x="1320" y="1040"/>
                  </a:lnTo>
                  <a:lnTo>
                    <a:pt x="1322" y="1040"/>
                  </a:lnTo>
                  <a:lnTo>
                    <a:pt x="1326" y="1040"/>
                  </a:lnTo>
                  <a:lnTo>
                    <a:pt x="1328" y="1038"/>
                  </a:lnTo>
                  <a:lnTo>
                    <a:pt x="1328" y="1038"/>
                  </a:lnTo>
                  <a:lnTo>
                    <a:pt x="1330" y="1034"/>
                  </a:lnTo>
                  <a:lnTo>
                    <a:pt x="1330" y="1032"/>
                  </a:lnTo>
                  <a:lnTo>
                    <a:pt x="1328" y="1028"/>
                  </a:lnTo>
                  <a:lnTo>
                    <a:pt x="1326" y="1026"/>
                  </a:lnTo>
                  <a:lnTo>
                    <a:pt x="1326" y="1026"/>
                  </a:lnTo>
                  <a:lnTo>
                    <a:pt x="1196" y="924"/>
                  </a:lnTo>
                  <a:lnTo>
                    <a:pt x="1196" y="924"/>
                  </a:lnTo>
                  <a:lnTo>
                    <a:pt x="1064" y="822"/>
                  </a:lnTo>
                  <a:lnTo>
                    <a:pt x="1064" y="822"/>
                  </a:lnTo>
                  <a:lnTo>
                    <a:pt x="932" y="718"/>
                  </a:lnTo>
                  <a:lnTo>
                    <a:pt x="932" y="718"/>
                  </a:lnTo>
                  <a:lnTo>
                    <a:pt x="802" y="616"/>
                  </a:lnTo>
                  <a:lnTo>
                    <a:pt x="802" y="616"/>
                  </a:lnTo>
                  <a:lnTo>
                    <a:pt x="670" y="514"/>
                  </a:lnTo>
                  <a:lnTo>
                    <a:pt x="670" y="514"/>
                  </a:lnTo>
                  <a:lnTo>
                    <a:pt x="670" y="514"/>
                  </a:lnTo>
                  <a:lnTo>
                    <a:pt x="538" y="412"/>
                  </a:lnTo>
                  <a:lnTo>
                    <a:pt x="538" y="412"/>
                  </a:lnTo>
                  <a:lnTo>
                    <a:pt x="406" y="308"/>
                  </a:lnTo>
                  <a:lnTo>
                    <a:pt x="406" y="308"/>
                  </a:lnTo>
                  <a:lnTo>
                    <a:pt x="406" y="308"/>
                  </a:lnTo>
                  <a:lnTo>
                    <a:pt x="276" y="206"/>
                  </a:lnTo>
                  <a:lnTo>
                    <a:pt x="276" y="206"/>
                  </a:lnTo>
                  <a:lnTo>
                    <a:pt x="276" y="206"/>
                  </a:lnTo>
                  <a:lnTo>
                    <a:pt x="144" y="104"/>
                  </a:lnTo>
                  <a:lnTo>
                    <a:pt x="144" y="104"/>
                  </a:lnTo>
                  <a:lnTo>
                    <a:pt x="144" y="104"/>
                  </a:lnTo>
                  <a:lnTo>
                    <a:pt x="12" y="2"/>
                  </a:lnTo>
                  <a:lnTo>
                    <a:pt x="12" y="2"/>
                  </a:lnTo>
                  <a:lnTo>
                    <a:pt x="10" y="0"/>
                  </a:lnTo>
                  <a:lnTo>
                    <a:pt x="6" y="0"/>
                  </a:lnTo>
                  <a:lnTo>
                    <a:pt x="4" y="0"/>
                  </a:lnTo>
                  <a:lnTo>
                    <a:pt x="2" y="2"/>
                  </a:lnTo>
                  <a:lnTo>
                    <a:pt x="2" y="2"/>
                  </a:lnTo>
                  <a:lnTo>
                    <a:pt x="0" y="6"/>
                  </a:lnTo>
                  <a:lnTo>
                    <a:pt x="0" y="8"/>
                  </a:lnTo>
                  <a:lnTo>
                    <a:pt x="0" y="12"/>
                  </a:lnTo>
                  <a:lnTo>
                    <a:pt x="2" y="14"/>
                  </a:lnTo>
                  <a:lnTo>
                    <a:pt x="2" y="14"/>
                  </a:lnTo>
                  <a:close/>
                </a:path>
              </a:pathLst>
            </a:custGeom>
            <a:solidFill>
              <a:srgbClr val="D4712B"/>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65" name="Group 864"/>
          <p:cNvGrpSpPr/>
          <p:nvPr/>
        </p:nvGrpSpPr>
        <p:grpSpPr>
          <a:xfrm>
            <a:off x="1233512" y="2917221"/>
            <a:ext cx="2893044" cy="1147719"/>
            <a:chOff x="1233512" y="2917221"/>
            <a:chExt cx="2893044" cy="1147719"/>
          </a:xfrm>
        </p:grpSpPr>
        <p:sp>
          <p:nvSpPr>
            <p:cNvPr id="755" name="Freeform 102"/>
            <p:cNvSpPr>
              <a:spLocks/>
            </p:cNvSpPr>
            <p:nvPr/>
          </p:nvSpPr>
          <p:spPr bwMode="auto">
            <a:xfrm>
              <a:off x="1233512" y="3930380"/>
              <a:ext cx="292866" cy="134560"/>
            </a:xfrm>
            <a:custGeom>
              <a:avLst/>
              <a:gdLst>
                <a:gd name="T0" fmla="*/ 12 w 148"/>
                <a:gd name="T1" fmla="*/ 66 h 68"/>
                <a:gd name="T2" fmla="*/ 12 w 148"/>
                <a:gd name="T3" fmla="*/ 66 h 68"/>
                <a:gd name="T4" fmla="*/ 142 w 148"/>
                <a:gd name="T5" fmla="*/ 16 h 68"/>
                <a:gd name="T6" fmla="*/ 142 w 148"/>
                <a:gd name="T7" fmla="*/ 16 h 68"/>
                <a:gd name="T8" fmla="*/ 146 w 148"/>
                <a:gd name="T9" fmla="*/ 14 h 68"/>
                <a:gd name="T10" fmla="*/ 148 w 148"/>
                <a:gd name="T11" fmla="*/ 12 h 68"/>
                <a:gd name="T12" fmla="*/ 148 w 148"/>
                <a:gd name="T13" fmla="*/ 8 h 68"/>
                <a:gd name="T14" fmla="*/ 148 w 148"/>
                <a:gd name="T15" fmla="*/ 6 h 68"/>
                <a:gd name="T16" fmla="*/ 148 w 148"/>
                <a:gd name="T17" fmla="*/ 6 h 68"/>
                <a:gd name="T18" fmla="*/ 146 w 148"/>
                <a:gd name="T19" fmla="*/ 2 h 68"/>
                <a:gd name="T20" fmla="*/ 144 w 148"/>
                <a:gd name="T21" fmla="*/ 0 h 68"/>
                <a:gd name="T22" fmla="*/ 140 w 148"/>
                <a:gd name="T23" fmla="*/ 0 h 68"/>
                <a:gd name="T24" fmla="*/ 136 w 148"/>
                <a:gd name="T25" fmla="*/ 0 h 68"/>
                <a:gd name="T26" fmla="*/ 136 w 148"/>
                <a:gd name="T27" fmla="*/ 0 h 68"/>
                <a:gd name="T28" fmla="*/ 6 w 148"/>
                <a:gd name="T29" fmla="*/ 52 h 68"/>
                <a:gd name="T30" fmla="*/ 6 w 148"/>
                <a:gd name="T31" fmla="*/ 52 h 68"/>
                <a:gd name="T32" fmla="*/ 2 w 148"/>
                <a:gd name="T33" fmla="*/ 54 h 68"/>
                <a:gd name="T34" fmla="*/ 2 w 148"/>
                <a:gd name="T35" fmla="*/ 56 h 68"/>
                <a:gd name="T36" fmla="*/ 0 w 148"/>
                <a:gd name="T37" fmla="*/ 60 h 68"/>
                <a:gd name="T38" fmla="*/ 0 w 148"/>
                <a:gd name="T39" fmla="*/ 62 h 68"/>
                <a:gd name="T40" fmla="*/ 0 w 148"/>
                <a:gd name="T41" fmla="*/ 62 h 68"/>
                <a:gd name="T42" fmla="*/ 2 w 148"/>
                <a:gd name="T43" fmla="*/ 66 h 68"/>
                <a:gd name="T44" fmla="*/ 6 w 148"/>
                <a:gd name="T45" fmla="*/ 66 h 68"/>
                <a:gd name="T46" fmla="*/ 8 w 148"/>
                <a:gd name="T47" fmla="*/ 68 h 68"/>
                <a:gd name="T48" fmla="*/ 12 w 148"/>
                <a:gd name="T49" fmla="*/ 66 h 68"/>
                <a:gd name="T50" fmla="*/ 12 w 148"/>
                <a:gd name="T51"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68">
                  <a:moveTo>
                    <a:pt x="12" y="66"/>
                  </a:moveTo>
                  <a:lnTo>
                    <a:pt x="12" y="66"/>
                  </a:lnTo>
                  <a:lnTo>
                    <a:pt x="142" y="16"/>
                  </a:lnTo>
                  <a:lnTo>
                    <a:pt x="142" y="16"/>
                  </a:lnTo>
                  <a:lnTo>
                    <a:pt x="146" y="14"/>
                  </a:lnTo>
                  <a:lnTo>
                    <a:pt x="148" y="12"/>
                  </a:lnTo>
                  <a:lnTo>
                    <a:pt x="148" y="8"/>
                  </a:lnTo>
                  <a:lnTo>
                    <a:pt x="148" y="6"/>
                  </a:lnTo>
                  <a:lnTo>
                    <a:pt x="148" y="6"/>
                  </a:lnTo>
                  <a:lnTo>
                    <a:pt x="146" y="2"/>
                  </a:lnTo>
                  <a:lnTo>
                    <a:pt x="144" y="0"/>
                  </a:lnTo>
                  <a:lnTo>
                    <a:pt x="140" y="0"/>
                  </a:lnTo>
                  <a:lnTo>
                    <a:pt x="136" y="0"/>
                  </a:lnTo>
                  <a:lnTo>
                    <a:pt x="136" y="0"/>
                  </a:lnTo>
                  <a:lnTo>
                    <a:pt x="6" y="52"/>
                  </a:lnTo>
                  <a:lnTo>
                    <a:pt x="6" y="52"/>
                  </a:lnTo>
                  <a:lnTo>
                    <a:pt x="2" y="54"/>
                  </a:lnTo>
                  <a:lnTo>
                    <a:pt x="2" y="56"/>
                  </a:lnTo>
                  <a:lnTo>
                    <a:pt x="0" y="60"/>
                  </a:lnTo>
                  <a:lnTo>
                    <a:pt x="0" y="62"/>
                  </a:lnTo>
                  <a:lnTo>
                    <a:pt x="0" y="62"/>
                  </a:lnTo>
                  <a:lnTo>
                    <a:pt x="2" y="66"/>
                  </a:lnTo>
                  <a:lnTo>
                    <a:pt x="6" y="66"/>
                  </a:lnTo>
                  <a:lnTo>
                    <a:pt x="8" y="68"/>
                  </a:lnTo>
                  <a:lnTo>
                    <a:pt x="12" y="66"/>
                  </a:lnTo>
                  <a:lnTo>
                    <a:pt x="12" y="66"/>
                  </a:lnTo>
                  <a:close/>
                </a:path>
              </a:pathLst>
            </a:custGeom>
            <a:solidFill>
              <a:srgbClr val="1D819E"/>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 name="Freeform 103"/>
            <p:cNvSpPr>
              <a:spLocks/>
            </p:cNvSpPr>
            <p:nvPr/>
          </p:nvSpPr>
          <p:spPr bwMode="auto">
            <a:xfrm>
              <a:off x="1494717" y="2917221"/>
              <a:ext cx="2631839" cy="1044820"/>
            </a:xfrm>
            <a:custGeom>
              <a:avLst/>
              <a:gdLst>
                <a:gd name="T0" fmla="*/ 10 w 1330"/>
                <a:gd name="T1" fmla="*/ 528 h 528"/>
                <a:gd name="T2" fmla="*/ 142 w 1330"/>
                <a:gd name="T3" fmla="*/ 476 h 528"/>
                <a:gd name="T4" fmla="*/ 274 w 1330"/>
                <a:gd name="T5" fmla="*/ 426 h 528"/>
                <a:gd name="T6" fmla="*/ 404 w 1330"/>
                <a:gd name="T7" fmla="*/ 374 h 528"/>
                <a:gd name="T8" fmla="*/ 536 w 1330"/>
                <a:gd name="T9" fmla="*/ 322 h 528"/>
                <a:gd name="T10" fmla="*/ 536 w 1330"/>
                <a:gd name="T11" fmla="*/ 322 h 528"/>
                <a:gd name="T12" fmla="*/ 668 w 1330"/>
                <a:gd name="T13" fmla="*/ 272 h 528"/>
                <a:gd name="T14" fmla="*/ 800 w 1330"/>
                <a:gd name="T15" fmla="*/ 220 h 528"/>
                <a:gd name="T16" fmla="*/ 930 w 1330"/>
                <a:gd name="T17" fmla="*/ 168 h 528"/>
                <a:gd name="T18" fmla="*/ 1062 w 1330"/>
                <a:gd name="T19" fmla="*/ 118 h 528"/>
                <a:gd name="T20" fmla="*/ 1062 w 1330"/>
                <a:gd name="T21" fmla="*/ 118 h 528"/>
                <a:gd name="T22" fmla="*/ 1194 w 1330"/>
                <a:gd name="T23" fmla="*/ 66 h 528"/>
                <a:gd name="T24" fmla="*/ 1324 w 1330"/>
                <a:gd name="T25" fmla="*/ 16 h 528"/>
                <a:gd name="T26" fmla="*/ 1328 w 1330"/>
                <a:gd name="T27" fmla="*/ 14 h 528"/>
                <a:gd name="T28" fmla="*/ 1330 w 1330"/>
                <a:gd name="T29" fmla="*/ 8 h 528"/>
                <a:gd name="T30" fmla="*/ 1330 w 1330"/>
                <a:gd name="T31" fmla="*/ 4 h 528"/>
                <a:gd name="T32" fmla="*/ 1324 w 1330"/>
                <a:gd name="T33" fmla="*/ 0 h 528"/>
                <a:gd name="T34" fmla="*/ 1318 w 1330"/>
                <a:gd name="T35" fmla="*/ 0 h 528"/>
                <a:gd name="T36" fmla="*/ 1188 w 1330"/>
                <a:gd name="T37" fmla="*/ 52 h 528"/>
                <a:gd name="T38" fmla="*/ 1188 w 1330"/>
                <a:gd name="T39" fmla="*/ 52 h 528"/>
                <a:gd name="T40" fmla="*/ 1056 w 1330"/>
                <a:gd name="T41" fmla="*/ 102 h 528"/>
                <a:gd name="T42" fmla="*/ 924 w 1330"/>
                <a:gd name="T43" fmla="*/ 154 h 528"/>
                <a:gd name="T44" fmla="*/ 794 w 1330"/>
                <a:gd name="T45" fmla="*/ 206 h 528"/>
                <a:gd name="T46" fmla="*/ 794 w 1330"/>
                <a:gd name="T47" fmla="*/ 206 h 528"/>
                <a:gd name="T48" fmla="*/ 662 w 1330"/>
                <a:gd name="T49" fmla="*/ 256 h 528"/>
                <a:gd name="T50" fmla="*/ 530 w 1330"/>
                <a:gd name="T51" fmla="*/ 308 h 528"/>
                <a:gd name="T52" fmla="*/ 400 w 1330"/>
                <a:gd name="T53" fmla="*/ 360 h 528"/>
                <a:gd name="T54" fmla="*/ 400 w 1330"/>
                <a:gd name="T55" fmla="*/ 360 h 528"/>
                <a:gd name="T56" fmla="*/ 268 w 1330"/>
                <a:gd name="T57" fmla="*/ 410 h 528"/>
                <a:gd name="T58" fmla="*/ 136 w 1330"/>
                <a:gd name="T59" fmla="*/ 462 h 528"/>
                <a:gd name="T60" fmla="*/ 4 w 1330"/>
                <a:gd name="T61" fmla="*/ 512 h 528"/>
                <a:gd name="T62" fmla="*/ 0 w 1330"/>
                <a:gd name="T63" fmla="*/ 518 h 528"/>
                <a:gd name="T64" fmla="*/ 0 w 1330"/>
                <a:gd name="T65" fmla="*/ 524 h 528"/>
                <a:gd name="T66" fmla="*/ 2 w 1330"/>
                <a:gd name="T67" fmla="*/ 526 h 528"/>
                <a:gd name="T68" fmla="*/ 8 w 1330"/>
                <a:gd name="T69" fmla="*/ 528 h 528"/>
                <a:gd name="T70" fmla="*/ 10 w 1330"/>
                <a:gd name="T71" fmla="*/ 52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30" h="528">
                  <a:moveTo>
                    <a:pt x="10" y="528"/>
                  </a:moveTo>
                  <a:lnTo>
                    <a:pt x="10" y="528"/>
                  </a:lnTo>
                  <a:lnTo>
                    <a:pt x="142" y="476"/>
                  </a:lnTo>
                  <a:lnTo>
                    <a:pt x="142" y="476"/>
                  </a:lnTo>
                  <a:lnTo>
                    <a:pt x="274" y="426"/>
                  </a:lnTo>
                  <a:lnTo>
                    <a:pt x="274" y="426"/>
                  </a:lnTo>
                  <a:lnTo>
                    <a:pt x="404" y="374"/>
                  </a:lnTo>
                  <a:lnTo>
                    <a:pt x="404" y="374"/>
                  </a:lnTo>
                  <a:lnTo>
                    <a:pt x="404" y="374"/>
                  </a:lnTo>
                  <a:lnTo>
                    <a:pt x="536" y="322"/>
                  </a:lnTo>
                  <a:lnTo>
                    <a:pt x="536" y="322"/>
                  </a:lnTo>
                  <a:lnTo>
                    <a:pt x="536" y="322"/>
                  </a:lnTo>
                  <a:lnTo>
                    <a:pt x="668" y="272"/>
                  </a:lnTo>
                  <a:lnTo>
                    <a:pt x="668" y="272"/>
                  </a:lnTo>
                  <a:lnTo>
                    <a:pt x="800" y="220"/>
                  </a:lnTo>
                  <a:lnTo>
                    <a:pt x="800" y="220"/>
                  </a:lnTo>
                  <a:lnTo>
                    <a:pt x="800" y="220"/>
                  </a:lnTo>
                  <a:lnTo>
                    <a:pt x="930" y="168"/>
                  </a:lnTo>
                  <a:lnTo>
                    <a:pt x="930" y="168"/>
                  </a:lnTo>
                  <a:lnTo>
                    <a:pt x="1062" y="118"/>
                  </a:lnTo>
                  <a:lnTo>
                    <a:pt x="1062" y="118"/>
                  </a:lnTo>
                  <a:lnTo>
                    <a:pt x="1062" y="118"/>
                  </a:lnTo>
                  <a:lnTo>
                    <a:pt x="1194" y="66"/>
                  </a:lnTo>
                  <a:lnTo>
                    <a:pt x="1194" y="66"/>
                  </a:lnTo>
                  <a:lnTo>
                    <a:pt x="1194" y="66"/>
                  </a:lnTo>
                  <a:lnTo>
                    <a:pt x="1324" y="16"/>
                  </a:lnTo>
                  <a:lnTo>
                    <a:pt x="1324" y="16"/>
                  </a:lnTo>
                  <a:lnTo>
                    <a:pt x="1328" y="14"/>
                  </a:lnTo>
                  <a:lnTo>
                    <a:pt x="1330" y="12"/>
                  </a:lnTo>
                  <a:lnTo>
                    <a:pt x="1330" y="8"/>
                  </a:lnTo>
                  <a:lnTo>
                    <a:pt x="1330" y="4"/>
                  </a:lnTo>
                  <a:lnTo>
                    <a:pt x="1330" y="4"/>
                  </a:lnTo>
                  <a:lnTo>
                    <a:pt x="1328" y="2"/>
                  </a:lnTo>
                  <a:lnTo>
                    <a:pt x="1324" y="0"/>
                  </a:lnTo>
                  <a:lnTo>
                    <a:pt x="1322" y="0"/>
                  </a:lnTo>
                  <a:lnTo>
                    <a:pt x="1318" y="0"/>
                  </a:lnTo>
                  <a:lnTo>
                    <a:pt x="1318" y="0"/>
                  </a:lnTo>
                  <a:lnTo>
                    <a:pt x="1188" y="52"/>
                  </a:lnTo>
                  <a:lnTo>
                    <a:pt x="1188" y="52"/>
                  </a:lnTo>
                  <a:lnTo>
                    <a:pt x="1188" y="52"/>
                  </a:lnTo>
                  <a:lnTo>
                    <a:pt x="1056" y="102"/>
                  </a:lnTo>
                  <a:lnTo>
                    <a:pt x="1056" y="102"/>
                  </a:lnTo>
                  <a:lnTo>
                    <a:pt x="1056" y="102"/>
                  </a:lnTo>
                  <a:lnTo>
                    <a:pt x="924" y="154"/>
                  </a:lnTo>
                  <a:lnTo>
                    <a:pt x="924" y="154"/>
                  </a:lnTo>
                  <a:lnTo>
                    <a:pt x="794" y="206"/>
                  </a:lnTo>
                  <a:lnTo>
                    <a:pt x="794" y="206"/>
                  </a:lnTo>
                  <a:lnTo>
                    <a:pt x="794" y="206"/>
                  </a:lnTo>
                  <a:lnTo>
                    <a:pt x="662" y="256"/>
                  </a:lnTo>
                  <a:lnTo>
                    <a:pt x="662" y="256"/>
                  </a:lnTo>
                  <a:lnTo>
                    <a:pt x="530" y="308"/>
                  </a:lnTo>
                  <a:lnTo>
                    <a:pt x="530" y="308"/>
                  </a:lnTo>
                  <a:lnTo>
                    <a:pt x="530" y="308"/>
                  </a:lnTo>
                  <a:lnTo>
                    <a:pt x="400" y="360"/>
                  </a:lnTo>
                  <a:lnTo>
                    <a:pt x="400" y="360"/>
                  </a:lnTo>
                  <a:lnTo>
                    <a:pt x="400" y="360"/>
                  </a:lnTo>
                  <a:lnTo>
                    <a:pt x="268" y="410"/>
                  </a:lnTo>
                  <a:lnTo>
                    <a:pt x="268" y="410"/>
                  </a:lnTo>
                  <a:lnTo>
                    <a:pt x="136" y="462"/>
                  </a:lnTo>
                  <a:lnTo>
                    <a:pt x="136" y="462"/>
                  </a:lnTo>
                  <a:lnTo>
                    <a:pt x="4" y="512"/>
                  </a:lnTo>
                  <a:lnTo>
                    <a:pt x="4" y="512"/>
                  </a:lnTo>
                  <a:lnTo>
                    <a:pt x="2" y="514"/>
                  </a:lnTo>
                  <a:lnTo>
                    <a:pt x="0" y="518"/>
                  </a:lnTo>
                  <a:lnTo>
                    <a:pt x="0" y="520"/>
                  </a:lnTo>
                  <a:lnTo>
                    <a:pt x="0" y="524"/>
                  </a:lnTo>
                  <a:lnTo>
                    <a:pt x="0" y="524"/>
                  </a:lnTo>
                  <a:lnTo>
                    <a:pt x="2" y="526"/>
                  </a:lnTo>
                  <a:lnTo>
                    <a:pt x="4" y="528"/>
                  </a:lnTo>
                  <a:lnTo>
                    <a:pt x="8" y="528"/>
                  </a:lnTo>
                  <a:lnTo>
                    <a:pt x="10" y="528"/>
                  </a:lnTo>
                  <a:lnTo>
                    <a:pt x="10" y="528"/>
                  </a:lnTo>
                  <a:close/>
                </a:path>
              </a:pathLst>
            </a:custGeom>
            <a:solidFill>
              <a:srgbClr val="1D819E"/>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7" name="Freeform 104"/>
          <p:cNvSpPr>
            <a:spLocks/>
          </p:cNvSpPr>
          <p:nvPr/>
        </p:nvSpPr>
        <p:spPr bwMode="auto">
          <a:xfrm>
            <a:off x="2776996" y="3407970"/>
            <a:ext cx="63322" cy="63322"/>
          </a:xfrm>
          <a:custGeom>
            <a:avLst/>
            <a:gdLst>
              <a:gd name="T0" fmla="*/ 32 w 32"/>
              <a:gd name="T1" fmla="*/ 16 h 32"/>
              <a:gd name="T2" fmla="*/ 32 w 32"/>
              <a:gd name="T3" fmla="*/ 16 h 32"/>
              <a:gd name="T4" fmla="*/ 32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0"/>
                </a:lnTo>
                <a:lnTo>
                  <a:pt x="16" y="32"/>
                </a:lnTo>
                <a:lnTo>
                  <a:pt x="16" y="32"/>
                </a:lnTo>
                <a:lnTo>
                  <a:pt x="10" y="30"/>
                </a:lnTo>
                <a:lnTo>
                  <a:pt x="6" y="28"/>
                </a:lnTo>
                <a:lnTo>
                  <a:pt x="2" y="22"/>
                </a:lnTo>
                <a:lnTo>
                  <a:pt x="0" y="16"/>
                </a:lnTo>
                <a:lnTo>
                  <a:pt x="0" y="16"/>
                </a:lnTo>
                <a:lnTo>
                  <a:pt x="2" y="10"/>
                </a:lnTo>
                <a:lnTo>
                  <a:pt x="6" y="4"/>
                </a:lnTo>
                <a:lnTo>
                  <a:pt x="10" y="2"/>
                </a:lnTo>
                <a:lnTo>
                  <a:pt x="16" y="0"/>
                </a:lnTo>
                <a:lnTo>
                  <a:pt x="16" y="0"/>
                </a:lnTo>
                <a:lnTo>
                  <a:pt x="22" y="2"/>
                </a:lnTo>
                <a:lnTo>
                  <a:pt x="28" y="4"/>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8" name="Freeform 105"/>
          <p:cNvSpPr>
            <a:spLocks/>
          </p:cNvSpPr>
          <p:nvPr/>
        </p:nvSpPr>
        <p:spPr bwMode="auto">
          <a:xfrm>
            <a:off x="1245384" y="2224632"/>
            <a:ext cx="1840309" cy="2651627"/>
          </a:xfrm>
          <a:custGeom>
            <a:avLst/>
            <a:gdLst>
              <a:gd name="T0" fmla="*/ 0 w 804"/>
              <a:gd name="T1" fmla="*/ 12 h 1246"/>
              <a:gd name="T2" fmla="*/ 132 w 804"/>
              <a:gd name="T3" fmla="*/ 216 h 1246"/>
              <a:gd name="T4" fmla="*/ 264 w 804"/>
              <a:gd name="T5" fmla="*/ 422 h 1246"/>
              <a:gd name="T6" fmla="*/ 396 w 804"/>
              <a:gd name="T7" fmla="*/ 626 h 1246"/>
              <a:gd name="T8" fmla="*/ 526 w 804"/>
              <a:gd name="T9" fmla="*/ 832 h 1246"/>
              <a:gd name="T10" fmla="*/ 658 w 804"/>
              <a:gd name="T11" fmla="*/ 1036 h 1246"/>
              <a:gd name="T12" fmla="*/ 790 w 804"/>
              <a:gd name="T13" fmla="*/ 1242 h 1246"/>
              <a:gd name="T14" fmla="*/ 790 w 804"/>
              <a:gd name="T15" fmla="*/ 1242 h 1246"/>
              <a:gd name="T16" fmla="*/ 792 w 804"/>
              <a:gd name="T17" fmla="*/ 1244 h 1246"/>
              <a:gd name="T18" fmla="*/ 794 w 804"/>
              <a:gd name="T19" fmla="*/ 1246 h 1246"/>
              <a:gd name="T20" fmla="*/ 798 w 804"/>
              <a:gd name="T21" fmla="*/ 1246 h 1246"/>
              <a:gd name="T22" fmla="*/ 800 w 804"/>
              <a:gd name="T23" fmla="*/ 1244 h 1246"/>
              <a:gd name="T24" fmla="*/ 800 w 804"/>
              <a:gd name="T25" fmla="*/ 1244 h 1246"/>
              <a:gd name="T26" fmla="*/ 802 w 804"/>
              <a:gd name="T27" fmla="*/ 1242 h 1246"/>
              <a:gd name="T28" fmla="*/ 804 w 804"/>
              <a:gd name="T29" fmla="*/ 1240 h 1246"/>
              <a:gd name="T30" fmla="*/ 804 w 804"/>
              <a:gd name="T31" fmla="*/ 1236 h 1246"/>
              <a:gd name="T32" fmla="*/ 802 w 804"/>
              <a:gd name="T33" fmla="*/ 1232 h 1246"/>
              <a:gd name="T34" fmla="*/ 672 w 804"/>
              <a:gd name="T35" fmla="*/ 1028 h 1246"/>
              <a:gd name="T36" fmla="*/ 540 w 804"/>
              <a:gd name="T37" fmla="*/ 824 h 1246"/>
              <a:gd name="T38" fmla="*/ 408 w 804"/>
              <a:gd name="T39" fmla="*/ 618 h 1246"/>
              <a:gd name="T40" fmla="*/ 278 w 804"/>
              <a:gd name="T41" fmla="*/ 414 h 1246"/>
              <a:gd name="T42" fmla="*/ 146 w 804"/>
              <a:gd name="T43" fmla="*/ 208 h 1246"/>
              <a:gd name="T44" fmla="*/ 14 w 804"/>
              <a:gd name="T45" fmla="*/ 2 h 1246"/>
              <a:gd name="T46" fmla="*/ 14 w 804"/>
              <a:gd name="T47" fmla="*/ 2 h 1246"/>
              <a:gd name="T48" fmla="*/ 12 w 804"/>
              <a:gd name="T49" fmla="*/ 0 h 1246"/>
              <a:gd name="T50" fmla="*/ 10 w 804"/>
              <a:gd name="T51" fmla="*/ 0 h 1246"/>
              <a:gd name="T52" fmla="*/ 6 w 804"/>
              <a:gd name="T53" fmla="*/ 0 h 1246"/>
              <a:gd name="T54" fmla="*/ 4 w 804"/>
              <a:gd name="T55" fmla="*/ 0 h 1246"/>
              <a:gd name="T56" fmla="*/ 4 w 804"/>
              <a:gd name="T57" fmla="*/ 0 h 1246"/>
              <a:gd name="T58" fmla="*/ 0 w 804"/>
              <a:gd name="T59" fmla="*/ 2 h 1246"/>
              <a:gd name="T60" fmla="*/ 0 w 804"/>
              <a:gd name="T61" fmla="*/ 6 h 1246"/>
              <a:gd name="T62" fmla="*/ 0 w 804"/>
              <a:gd name="T63" fmla="*/ 8 h 1246"/>
              <a:gd name="T64" fmla="*/ 0 w 804"/>
              <a:gd name="T65" fmla="*/ 12 h 1246"/>
              <a:gd name="T66" fmla="*/ 0 w 804"/>
              <a:gd name="T67" fmla="*/ 12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4" h="1246">
                <a:moveTo>
                  <a:pt x="0" y="12"/>
                </a:moveTo>
                <a:lnTo>
                  <a:pt x="132" y="216"/>
                </a:lnTo>
                <a:lnTo>
                  <a:pt x="264" y="422"/>
                </a:lnTo>
                <a:lnTo>
                  <a:pt x="396" y="626"/>
                </a:lnTo>
                <a:lnTo>
                  <a:pt x="526" y="832"/>
                </a:lnTo>
                <a:lnTo>
                  <a:pt x="658" y="1036"/>
                </a:lnTo>
                <a:lnTo>
                  <a:pt x="790" y="1242"/>
                </a:lnTo>
                <a:lnTo>
                  <a:pt x="790" y="1242"/>
                </a:lnTo>
                <a:lnTo>
                  <a:pt x="792" y="1244"/>
                </a:lnTo>
                <a:lnTo>
                  <a:pt x="794" y="1246"/>
                </a:lnTo>
                <a:lnTo>
                  <a:pt x="798" y="1246"/>
                </a:lnTo>
                <a:lnTo>
                  <a:pt x="800" y="1244"/>
                </a:lnTo>
                <a:lnTo>
                  <a:pt x="800" y="1244"/>
                </a:lnTo>
                <a:lnTo>
                  <a:pt x="802" y="1242"/>
                </a:lnTo>
                <a:lnTo>
                  <a:pt x="804" y="1240"/>
                </a:lnTo>
                <a:lnTo>
                  <a:pt x="804" y="1236"/>
                </a:lnTo>
                <a:lnTo>
                  <a:pt x="802" y="1232"/>
                </a:lnTo>
                <a:lnTo>
                  <a:pt x="672" y="1028"/>
                </a:lnTo>
                <a:lnTo>
                  <a:pt x="540" y="824"/>
                </a:lnTo>
                <a:lnTo>
                  <a:pt x="408" y="618"/>
                </a:lnTo>
                <a:lnTo>
                  <a:pt x="278" y="414"/>
                </a:lnTo>
                <a:lnTo>
                  <a:pt x="146" y="208"/>
                </a:lnTo>
                <a:lnTo>
                  <a:pt x="14" y="2"/>
                </a:lnTo>
                <a:lnTo>
                  <a:pt x="14" y="2"/>
                </a:lnTo>
                <a:lnTo>
                  <a:pt x="12" y="0"/>
                </a:lnTo>
                <a:lnTo>
                  <a:pt x="10" y="0"/>
                </a:lnTo>
                <a:lnTo>
                  <a:pt x="6" y="0"/>
                </a:lnTo>
                <a:lnTo>
                  <a:pt x="4" y="0"/>
                </a:lnTo>
                <a:lnTo>
                  <a:pt x="4" y="0"/>
                </a:lnTo>
                <a:lnTo>
                  <a:pt x="0" y="2"/>
                </a:lnTo>
                <a:lnTo>
                  <a:pt x="0" y="6"/>
                </a:lnTo>
                <a:lnTo>
                  <a:pt x="0" y="8"/>
                </a:lnTo>
                <a:lnTo>
                  <a:pt x="0" y="12"/>
                </a:lnTo>
                <a:lnTo>
                  <a:pt x="0" y="12"/>
                </a:lnTo>
                <a:close/>
              </a:path>
            </a:pathLst>
          </a:custGeom>
          <a:solidFill>
            <a:srgbClr val="BFCF9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872" name="Group 871"/>
          <p:cNvGrpSpPr/>
          <p:nvPr/>
        </p:nvGrpSpPr>
        <p:grpSpPr>
          <a:xfrm>
            <a:off x="762000" y="3360478"/>
            <a:ext cx="446274" cy="215444"/>
            <a:chOff x="762000" y="3360478"/>
            <a:chExt cx="446274" cy="215444"/>
          </a:xfrm>
        </p:grpSpPr>
        <p:grpSp>
          <p:nvGrpSpPr>
            <p:cNvPr id="871" name="Group 870"/>
            <p:cNvGrpSpPr/>
            <p:nvPr/>
          </p:nvGrpSpPr>
          <p:grpSpPr>
            <a:xfrm>
              <a:off x="762000" y="3360478"/>
              <a:ext cx="416451" cy="215444"/>
              <a:chOff x="948561" y="3360478"/>
              <a:chExt cx="229890" cy="215444"/>
            </a:xfrm>
          </p:grpSpPr>
          <p:sp>
            <p:nvSpPr>
              <p:cNvPr id="759" name="Rectangle 106"/>
              <p:cNvSpPr>
                <a:spLocks noChangeArrowheads="1"/>
              </p:cNvSpPr>
              <p:nvPr/>
            </p:nvSpPr>
            <p:spPr bwMode="auto">
              <a:xfrm>
                <a:off x="948561" y="336047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a:t>
                </a:r>
                <a:endParaRPr kumimoji="0" lang="en-US" sz="1400" b="0" i="0" u="none" strike="noStrike" cap="none" normalizeH="0" baseline="0" dirty="0">
                  <a:ln>
                    <a:noFill/>
                  </a:ln>
                  <a:solidFill>
                    <a:schemeClr val="tx1"/>
                  </a:solidFill>
                  <a:effectLst/>
                  <a:cs typeface="Arial" pitchFamily="34" charset="0"/>
                </a:endParaRPr>
              </a:p>
            </p:txBody>
          </p:sp>
          <p:sp>
            <p:nvSpPr>
              <p:cNvPr id="760" name="Rectangle 107"/>
              <p:cNvSpPr>
                <a:spLocks noChangeArrowheads="1"/>
              </p:cNvSpPr>
              <p:nvPr/>
            </p:nvSpPr>
            <p:spPr bwMode="auto">
              <a:xfrm>
                <a:off x="1003968" y="3360478"/>
                <a:ext cx="448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761" name="Rectangle 108"/>
              <p:cNvSpPr>
                <a:spLocks noChangeArrowheads="1"/>
              </p:cNvSpPr>
              <p:nvPr/>
            </p:nvSpPr>
            <p:spPr bwMode="auto">
              <a:xfrm>
                <a:off x="1031672" y="336047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762" name="Rectangle 109"/>
              <p:cNvSpPr>
                <a:spLocks noChangeArrowheads="1"/>
              </p:cNvSpPr>
              <p:nvPr/>
            </p:nvSpPr>
            <p:spPr bwMode="auto">
              <a:xfrm>
                <a:off x="1087079" y="336047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sp>
          <p:nvSpPr>
            <p:cNvPr id="763" name="Rectangle 110"/>
            <p:cNvSpPr>
              <a:spLocks noChangeArrowheads="1"/>
            </p:cNvSpPr>
            <p:nvPr/>
          </p:nvSpPr>
          <p:spPr bwMode="auto">
            <a:xfrm>
              <a:off x="1116902" y="336047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sp>
        <p:nvSpPr>
          <p:cNvPr id="764" name="Rectangle 111"/>
          <p:cNvSpPr>
            <a:spLocks noChangeArrowheads="1"/>
          </p:cNvSpPr>
          <p:nvPr/>
        </p:nvSpPr>
        <p:spPr bwMode="auto">
          <a:xfrm>
            <a:off x="1146444" y="488813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765" name="Rectangle 112"/>
          <p:cNvSpPr>
            <a:spLocks noChangeArrowheads="1"/>
          </p:cNvSpPr>
          <p:nvPr/>
        </p:nvSpPr>
        <p:spPr bwMode="auto">
          <a:xfrm>
            <a:off x="2776996" y="488813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6</a:t>
            </a:r>
            <a:endParaRPr kumimoji="0" lang="en-US" sz="1400" b="0" i="0" u="none" strike="noStrike" cap="none" normalizeH="0" baseline="0" dirty="0">
              <a:ln>
                <a:noFill/>
              </a:ln>
              <a:solidFill>
                <a:schemeClr val="tx1"/>
              </a:solidFill>
              <a:effectLst/>
              <a:cs typeface="Arial" pitchFamily="34" charset="0"/>
            </a:endParaRPr>
          </a:p>
        </p:txBody>
      </p:sp>
      <p:sp>
        <p:nvSpPr>
          <p:cNvPr id="767" name="Rectangle 114"/>
          <p:cNvSpPr>
            <a:spLocks noChangeArrowheads="1"/>
          </p:cNvSpPr>
          <p:nvPr/>
        </p:nvSpPr>
        <p:spPr bwMode="auto">
          <a:xfrm>
            <a:off x="4941832" y="2018834"/>
            <a:ext cx="7915" cy="2841594"/>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 name="Freeform 115"/>
          <p:cNvSpPr>
            <a:spLocks/>
          </p:cNvSpPr>
          <p:nvPr/>
        </p:nvSpPr>
        <p:spPr bwMode="auto">
          <a:xfrm>
            <a:off x="4941832" y="2018834"/>
            <a:ext cx="7915" cy="2841594"/>
          </a:xfrm>
          <a:custGeom>
            <a:avLst/>
            <a:gdLst>
              <a:gd name="T0" fmla="*/ 4 w 4"/>
              <a:gd name="T1" fmla="*/ 1436 h 1436"/>
              <a:gd name="T2" fmla="*/ 4 w 4"/>
              <a:gd name="T3" fmla="*/ 0 h 1436"/>
              <a:gd name="T4" fmla="*/ 0 w 4"/>
              <a:gd name="T5" fmla="*/ 0 h 1436"/>
              <a:gd name="T6" fmla="*/ 0 w 4"/>
              <a:gd name="T7" fmla="*/ 1436 h 1436"/>
            </a:gdLst>
            <a:ahLst/>
            <a:cxnLst>
              <a:cxn ang="0">
                <a:pos x="T0" y="T1"/>
              </a:cxn>
              <a:cxn ang="0">
                <a:pos x="T2" y="T3"/>
              </a:cxn>
              <a:cxn ang="0">
                <a:pos x="T4" y="T5"/>
              </a:cxn>
              <a:cxn ang="0">
                <a:pos x="T6" y="T7"/>
              </a:cxn>
            </a:cxnLst>
            <a:rect l="0" t="0" r="r" b="b"/>
            <a:pathLst>
              <a:path w="4" h="1436">
                <a:moveTo>
                  <a:pt x="4" y="1436"/>
                </a:moveTo>
                <a:lnTo>
                  <a:pt x="4" y="0"/>
                </a:lnTo>
                <a:lnTo>
                  <a:pt x="0" y="0"/>
                </a:lnTo>
                <a:lnTo>
                  <a:pt x="0" y="14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9" name="Rectangle 116"/>
          <p:cNvSpPr>
            <a:spLocks noChangeArrowheads="1"/>
          </p:cNvSpPr>
          <p:nvPr/>
        </p:nvSpPr>
        <p:spPr bwMode="auto">
          <a:xfrm>
            <a:off x="4945790" y="4856471"/>
            <a:ext cx="3118630" cy="7915"/>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 name="Freeform 117"/>
          <p:cNvSpPr>
            <a:spLocks/>
          </p:cNvSpPr>
          <p:nvPr/>
        </p:nvSpPr>
        <p:spPr bwMode="auto">
          <a:xfrm>
            <a:off x="4945790" y="4856471"/>
            <a:ext cx="3118630" cy="7915"/>
          </a:xfrm>
          <a:custGeom>
            <a:avLst/>
            <a:gdLst>
              <a:gd name="T0" fmla="*/ 0 w 1576"/>
              <a:gd name="T1" fmla="*/ 4 h 4"/>
              <a:gd name="T2" fmla="*/ 1576 w 1576"/>
              <a:gd name="T3" fmla="*/ 4 h 4"/>
              <a:gd name="T4" fmla="*/ 1576 w 1576"/>
              <a:gd name="T5" fmla="*/ 0 h 4"/>
              <a:gd name="T6" fmla="*/ 0 w 1576"/>
              <a:gd name="T7" fmla="*/ 0 h 4"/>
            </a:gdLst>
            <a:ahLst/>
            <a:cxnLst>
              <a:cxn ang="0">
                <a:pos x="T0" y="T1"/>
              </a:cxn>
              <a:cxn ang="0">
                <a:pos x="T2" y="T3"/>
              </a:cxn>
              <a:cxn ang="0">
                <a:pos x="T4" y="T5"/>
              </a:cxn>
              <a:cxn ang="0">
                <a:pos x="T6" y="T7"/>
              </a:cxn>
            </a:cxnLst>
            <a:rect l="0" t="0" r="r" b="b"/>
            <a:pathLst>
              <a:path w="1576" h="4">
                <a:moveTo>
                  <a:pt x="0" y="4"/>
                </a:moveTo>
                <a:lnTo>
                  <a:pt x="1576" y="4"/>
                </a:lnTo>
                <a:lnTo>
                  <a:pt x="157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1" name="Freeform 118"/>
          <p:cNvSpPr>
            <a:spLocks/>
          </p:cNvSpPr>
          <p:nvPr/>
        </p:nvSpPr>
        <p:spPr bwMode="auto">
          <a:xfrm>
            <a:off x="4929959" y="2208802"/>
            <a:ext cx="292866" cy="233501"/>
          </a:xfrm>
          <a:custGeom>
            <a:avLst/>
            <a:gdLst>
              <a:gd name="T0" fmla="*/ 4 w 148"/>
              <a:gd name="T1" fmla="*/ 14 h 118"/>
              <a:gd name="T2" fmla="*/ 4 w 148"/>
              <a:gd name="T3" fmla="*/ 14 h 118"/>
              <a:gd name="T4" fmla="*/ 134 w 148"/>
              <a:gd name="T5" fmla="*/ 116 h 118"/>
              <a:gd name="T6" fmla="*/ 134 w 148"/>
              <a:gd name="T7" fmla="*/ 116 h 118"/>
              <a:gd name="T8" fmla="*/ 138 w 148"/>
              <a:gd name="T9" fmla="*/ 118 h 118"/>
              <a:gd name="T10" fmla="*/ 140 w 148"/>
              <a:gd name="T11" fmla="*/ 118 h 118"/>
              <a:gd name="T12" fmla="*/ 144 w 148"/>
              <a:gd name="T13" fmla="*/ 116 h 118"/>
              <a:gd name="T14" fmla="*/ 146 w 148"/>
              <a:gd name="T15" fmla="*/ 114 h 118"/>
              <a:gd name="T16" fmla="*/ 146 w 148"/>
              <a:gd name="T17" fmla="*/ 114 h 118"/>
              <a:gd name="T18" fmla="*/ 148 w 148"/>
              <a:gd name="T19" fmla="*/ 112 h 118"/>
              <a:gd name="T20" fmla="*/ 148 w 148"/>
              <a:gd name="T21" fmla="*/ 108 h 118"/>
              <a:gd name="T22" fmla="*/ 146 w 148"/>
              <a:gd name="T23" fmla="*/ 106 h 118"/>
              <a:gd name="T24" fmla="*/ 144 w 148"/>
              <a:gd name="T25" fmla="*/ 104 h 118"/>
              <a:gd name="T26" fmla="*/ 144 w 148"/>
              <a:gd name="T27" fmla="*/ 104 h 118"/>
              <a:gd name="T28" fmla="*/ 12 w 148"/>
              <a:gd name="T29" fmla="*/ 0 h 118"/>
              <a:gd name="T30" fmla="*/ 12 w 148"/>
              <a:gd name="T31" fmla="*/ 0 h 118"/>
              <a:gd name="T32" fmla="*/ 10 w 148"/>
              <a:gd name="T33" fmla="*/ 0 h 118"/>
              <a:gd name="T34" fmla="*/ 6 w 148"/>
              <a:gd name="T35" fmla="*/ 0 h 118"/>
              <a:gd name="T36" fmla="*/ 4 w 148"/>
              <a:gd name="T37" fmla="*/ 0 h 118"/>
              <a:gd name="T38" fmla="*/ 2 w 148"/>
              <a:gd name="T39" fmla="*/ 2 h 118"/>
              <a:gd name="T40" fmla="*/ 2 w 148"/>
              <a:gd name="T41" fmla="*/ 2 h 118"/>
              <a:gd name="T42" fmla="*/ 0 w 148"/>
              <a:gd name="T43" fmla="*/ 4 h 118"/>
              <a:gd name="T44" fmla="*/ 0 w 148"/>
              <a:gd name="T45" fmla="*/ 8 h 118"/>
              <a:gd name="T46" fmla="*/ 0 w 148"/>
              <a:gd name="T47" fmla="*/ 10 h 118"/>
              <a:gd name="T48" fmla="*/ 4 w 148"/>
              <a:gd name="T49" fmla="*/ 14 h 118"/>
              <a:gd name="T50" fmla="*/ 4 w 148"/>
              <a:gd name="T51"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8">
                <a:moveTo>
                  <a:pt x="4" y="14"/>
                </a:moveTo>
                <a:lnTo>
                  <a:pt x="4" y="14"/>
                </a:lnTo>
                <a:lnTo>
                  <a:pt x="134" y="116"/>
                </a:lnTo>
                <a:lnTo>
                  <a:pt x="134" y="116"/>
                </a:lnTo>
                <a:lnTo>
                  <a:pt x="138" y="118"/>
                </a:lnTo>
                <a:lnTo>
                  <a:pt x="140" y="118"/>
                </a:lnTo>
                <a:lnTo>
                  <a:pt x="144" y="116"/>
                </a:lnTo>
                <a:lnTo>
                  <a:pt x="146" y="114"/>
                </a:lnTo>
                <a:lnTo>
                  <a:pt x="146" y="114"/>
                </a:lnTo>
                <a:lnTo>
                  <a:pt x="148" y="112"/>
                </a:lnTo>
                <a:lnTo>
                  <a:pt x="148" y="108"/>
                </a:lnTo>
                <a:lnTo>
                  <a:pt x="146" y="106"/>
                </a:lnTo>
                <a:lnTo>
                  <a:pt x="144" y="104"/>
                </a:lnTo>
                <a:lnTo>
                  <a:pt x="144" y="104"/>
                </a:lnTo>
                <a:lnTo>
                  <a:pt x="12" y="0"/>
                </a:lnTo>
                <a:lnTo>
                  <a:pt x="12" y="0"/>
                </a:lnTo>
                <a:lnTo>
                  <a:pt x="10" y="0"/>
                </a:lnTo>
                <a:lnTo>
                  <a:pt x="6" y="0"/>
                </a:lnTo>
                <a:lnTo>
                  <a:pt x="4" y="0"/>
                </a:lnTo>
                <a:lnTo>
                  <a:pt x="2" y="2"/>
                </a:lnTo>
                <a:lnTo>
                  <a:pt x="2" y="2"/>
                </a:lnTo>
                <a:lnTo>
                  <a:pt x="0" y="4"/>
                </a:lnTo>
                <a:lnTo>
                  <a:pt x="0" y="8"/>
                </a:lnTo>
                <a:lnTo>
                  <a:pt x="0" y="10"/>
                </a:lnTo>
                <a:lnTo>
                  <a:pt x="4" y="14"/>
                </a:lnTo>
                <a:lnTo>
                  <a:pt x="4" y="14"/>
                </a:lnTo>
                <a:close/>
              </a:path>
            </a:pathLst>
          </a:custGeom>
          <a:solidFill>
            <a:srgbClr val="D4712B"/>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 name="Freeform 119"/>
          <p:cNvSpPr>
            <a:spLocks/>
          </p:cNvSpPr>
          <p:nvPr/>
        </p:nvSpPr>
        <p:spPr bwMode="auto">
          <a:xfrm>
            <a:off x="5191164" y="2410642"/>
            <a:ext cx="2631839" cy="2057979"/>
          </a:xfrm>
          <a:custGeom>
            <a:avLst/>
            <a:gdLst>
              <a:gd name="T0" fmla="*/ 2 w 1330"/>
              <a:gd name="T1" fmla="*/ 14 h 1040"/>
              <a:gd name="T2" fmla="*/ 2 w 1330"/>
              <a:gd name="T3" fmla="*/ 14 h 1040"/>
              <a:gd name="T4" fmla="*/ 134 w 1330"/>
              <a:gd name="T5" fmla="*/ 116 h 1040"/>
              <a:gd name="T6" fmla="*/ 134 w 1330"/>
              <a:gd name="T7" fmla="*/ 116 h 1040"/>
              <a:gd name="T8" fmla="*/ 266 w 1330"/>
              <a:gd name="T9" fmla="*/ 218 h 1040"/>
              <a:gd name="T10" fmla="*/ 266 w 1330"/>
              <a:gd name="T11" fmla="*/ 218 h 1040"/>
              <a:gd name="T12" fmla="*/ 396 w 1330"/>
              <a:gd name="T13" fmla="*/ 322 h 1040"/>
              <a:gd name="T14" fmla="*/ 396 w 1330"/>
              <a:gd name="T15" fmla="*/ 322 h 1040"/>
              <a:gd name="T16" fmla="*/ 528 w 1330"/>
              <a:gd name="T17" fmla="*/ 424 h 1040"/>
              <a:gd name="T18" fmla="*/ 528 w 1330"/>
              <a:gd name="T19" fmla="*/ 424 h 1040"/>
              <a:gd name="T20" fmla="*/ 660 w 1330"/>
              <a:gd name="T21" fmla="*/ 526 h 1040"/>
              <a:gd name="T22" fmla="*/ 660 w 1330"/>
              <a:gd name="T23" fmla="*/ 526 h 1040"/>
              <a:gd name="T24" fmla="*/ 790 w 1330"/>
              <a:gd name="T25" fmla="*/ 628 h 1040"/>
              <a:gd name="T26" fmla="*/ 790 w 1330"/>
              <a:gd name="T27" fmla="*/ 628 h 1040"/>
              <a:gd name="T28" fmla="*/ 922 w 1330"/>
              <a:gd name="T29" fmla="*/ 732 h 1040"/>
              <a:gd name="T30" fmla="*/ 922 w 1330"/>
              <a:gd name="T31" fmla="*/ 732 h 1040"/>
              <a:gd name="T32" fmla="*/ 1054 w 1330"/>
              <a:gd name="T33" fmla="*/ 834 h 1040"/>
              <a:gd name="T34" fmla="*/ 1054 w 1330"/>
              <a:gd name="T35" fmla="*/ 834 h 1040"/>
              <a:gd name="T36" fmla="*/ 1184 w 1330"/>
              <a:gd name="T37" fmla="*/ 936 h 1040"/>
              <a:gd name="T38" fmla="*/ 1184 w 1330"/>
              <a:gd name="T39" fmla="*/ 936 h 1040"/>
              <a:gd name="T40" fmla="*/ 1316 w 1330"/>
              <a:gd name="T41" fmla="*/ 1038 h 1040"/>
              <a:gd name="T42" fmla="*/ 1316 w 1330"/>
              <a:gd name="T43" fmla="*/ 1038 h 1040"/>
              <a:gd name="T44" fmla="*/ 1320 w 1330"/>
              <a:gd name="T45" fmla="*/ 1040 h 1040"/>
              <a:gd name="T46" fmla="*/ 1322 w 1330"/>
              <a:gd name="T47" fmla="*/ 1040 h 1040"/>
              <a:gd name="T48" fmla="*/ 1326 w 1330"/>
              <a:gd name="T49" fmla="*/ 1040 h 1040"/>
              <a:gd name="T50" fmla="*/ 1328 w 1330"/>
              <a:gd name="T51" fmla="*/ 1038 h 1040"/>
              <a:gd name="T52" fmla="*/ 1328 w 1330"/>
              <a:gd name="T53" fmla="*/ 1038 h 1040"/>
              <a:gd name="T54" fmla="*/ 1328 w 1330"/>
              <a:gd name="T55" fmla="*/ 1034 h 1040"/>
              <a:gd name="T56" fmla="*/ 1330 w 1330"/>
              <a:gd name="T57" fmla="*/ 1032 h 1040"/>
              <a:gd name="T58" fmla="*/ 1328 w 1330"/>
              <a:gd name="T59" fmla="*/ 1028 h 1040"/>
              <a:gd name="T60" fmla="*/ 1326 w 1330"/>
              <a:gd name="T61" fmla="*/ 1026 h 1040"/>
              <a:gd name="T62" fmla="*/ 1326 w 1330"/>
              <a:gd name="T63" fmla="*/ 1026 h 1040"/>
              <a:gd name="T64" fmla="*/ 1194 w 1330"/>
              <a:gd name="T65" fmla="*/ 924 h 1040"/>
              <a:gd name="T66" fmla="*/ 1194 w 1330"/>
              <a:gd name="T67" fmla="*/ 924 h 1040"/>
              <a:gd name="T68" fmla="*/ 1064 w 1330"/>
              <a:gd name="T69" fmla="*/ 822 h 1040"/>
              <a:gd name="T70" fmla="*/ 1064 w 1330"/>
              <a:gd name="T71" fmla="*/ 822 h 1040"/>
              <a:gd name="T72" fmla="*/ 932 w 1330"/>
              <a:gd name="T73" fmla="*/ 718 h 1040"/>
              <a:gd name="T74" fmla="*/ 932 w 1330"/>
              <a:gd name="T75" fmla="*/ 718 h 1040"/>
              <a:gd name="T76" fmla="*/ 800 w 1330"/>
              <a:gd name="T77" fmla="*/ 616 h 1040"/>
              <a:gd name="T78" fmla="*/ 800 w 1330"/>
              <a:gd name="T79" fmla="*/ 616 h 1040"/>
              <a:gd name="T80" fmla="*/ 670 w 1330"/>
              <a:gd name="T81" fmla="*/ 514 h 1040"/>
              <a:gd name="T82" fmla="*/ 670 w 1330"/>
              <a:gd name="T83" fmla="*/ 514 h 1040"/>
              <a:gd name="T84" fmla="*/ 538 w 1330"/>
              <a:gd name="T85" fmla="*/ 412 h 1040"/>
              <a:gd name="T86" fmla="*/ 538 w 1330"/>
              <a:gd name="T87" fmla="*/ 412 h 1040"/>
              <a:gd name="T88" fmla="*/ 406 w 1330"/>
              <a:gd name="T89" fmla="*/ 308 h 1040"/>
              <a:gd name="T90" fmla="*/ 406 w 1330"/>
              <a:gd name="T91" fmla="*/ 308 h 1040"/>
              <a:gd name="T92" fmla="*/ 276 w 1330"/>
              <a:gd name="T93" fmla="*/ 206 h 1040"/>
              <a:gd name="T94" fmla="*/ 276 w 1330"/>
              <a:gd name="T95" fmla="*/ 206 h 1040"/>
              <a:gd name="T96" fmla="*/ 144 w 1330"/>
              <a:gd name="T97" fmla="*/ 104 h 1040"/>
              <a:gd name="T98" fmla="*/ 144 w 1330"/>
              <a:gd name="T99" fmla="*/ 104 h 1040"/>
              <a:gd name="T100" fmla="*/ 12 w 1330"/>
              <a:gd name="T101" fmla="*/ 2 h 1040"/>
              <a:gd name="T102" fmla="*/ 12 w 1330"/>
              <a:gd name="T103" fmla="*/ 2 h 1040"/>
              <a:gd name="T104" fmla="*/ 10 w 1330"/>
              <a:gd name="T105" fmla="*/ 0 h 1040"/>
              <a:gd name="T106" fmla="*/ 6 w 1330"/>
              <a:gd name="T107" fmla="*/ 0 h 1040"/>
              <a:gd name="T108" fmla="*/ 4 w 1330"/>
              <a:gd name="T109" fmla="*/ 0 h 1040"/>
              <a:gd name="T110" fmla="*/ 2 w 1330"/>
              <a:gd name="T111" fmla="*/ 2 h 1040"/>
              <a:gd name="T112" fmla="*/ 2 w 1330"/>
              <a:gd name="T113" fmla="*/ 2 h 1040"/>
              <a:gd name="T114" fmla="*/ 0 w 1330"/>
              <a:gd name="T115" fmla="*/ 6 h 1040"/>
              <a:gd name="T116" fmla="*/ 0 w 1330"/>
              <a:gd name="T117" fmla="*/ 8 h 1040"/>
              <a:gd name="T118" fmla="*/ 0 w 1330"/>
              <a:gd name="T119" fmla="*/ 12 h 1040"/>
              <a:gd name="T120" fmla="*/ 2 w 1330"/>
              <a:gd name="T121" fmla="*/ 14 h 1040"/>
              <a:gd name="T122" fmla="*/ 2 w 1330"/>
              <a:gd name="T123" fmla="*/ 14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30" h="1040">
                <a:moveTo>
                  <a:pt x="2" y="14"/>
                </a:moveTo>
                <a:lnTo>
                  <a:pt x="2" y="14"/>
                </a:lnTo>
                <a:lnTo>
                  <a:pt x="134" y="116"/>
                </a:lnTo>
                <a:lnTo>
                  <a:pt x="134" y="116"/>
                </a:lnTo>
                <a:lnTo>
                  <a:pt x="266" y="218"/>
                </a:lnTo>
                <a:lnTo>
                  <a:pt x="266" y="218"/>
                </a:lnTo>
                <a:lnTo>
                  <a:pt x="396" y="322"/>
                </a:lnTo>
                <a:lnTo>
                  <a:pt x="396" y="322"/>
                </a:lnTo>
                <a:lnTo>
                  <a:pt x="528" y="424"/>
                </a:lnTo>
                <a:lnTo>
                  <a:pt x="528" y="424"/>
                </a:lnTo>
                <a:lnTo>
                  <a:pt x="660" y="526"/>
                </a:lnTo>
                <a:lnTo>
                  <a:pt x="660" y="526"/>
                </a:lnTo>
                <a:lnTo>
                  <a:pt x="790" y="628"/>
                </a:lnTo>
                <a:lnTo>
                  <a:pt x="790" y="628"/>
                </a:lnTo>
                <a:lnTo>
                  <a:pt x="922" y="732"/>
                </a:lnTo>
                <a:lnTo>
                  <a:pt x="922" y="732"/>
                </a:lnTo>
                <a:lnTo>
                  <a:pt x="1054" y="834"/>
                </a:lnTo>
                <a:lnTo>
                  <a:pt x="1054" y="834"/>
                </a:lnTo>
                <a:lnTo>
                  <a:pt x="1184" y="936"/>
                </a:lnTo>
                <a:lnTo>
                  <a:pt x="1184" y="936"/>
                </a:lnTo>
                <a:lnTo>
                  <a:pt x="1316" y="1038"/>
                </a:lnTo>
                <a:lnTo>
                  <a:pt x="1316" y="1038"/>
                </a:lnTo>
                <a:lnTo>
                  <a:pt x="1320" y="1040"/>
                </a:lnTo>
                <a:lnTo>
                  <a:pt x="1322" y="1040"/>
                </a:lnTo>
                <a:lnTo>
                  <a:pt x="1326" y="1040"/>
                </a:lnTo>
                <a:lnTo>
                  <a:pt x="1328" y="1038"/>
                </a:lnTo>
                <a:lnTo>
                  <a:pt x="1328" y="1038"/>
                </a:lnTo>
                <a:lnTo>
                  <a:pt x="1328" y="1034"/>
                </a:lnTo>
                <a:lnTo>
                  <a:pt x="1330" y="1032"/>
                </a:lnTo>
                <a:lnTo>
                  <a:pt x="1328" y="1028"/>
                </a:lnTo>
                <a:lnTo>
                  <a:pt x="1326" y="1026"/>
                </a:lnTo>
                <a:lnTo>
                  <a:pt x="1326" y="1026"/>
                </a:lnTo>
                <a:lnTo>
                  <a:pt x="1194" y="924"/>
                </a:lnTo>
                <a:lnTo>
                  <a:pt x="1194" y="924"/>
                </a:lnTo>
                <a:lnTo>
                  <a:pt x="1064" y="822"/>
                </a:lnTo>
                <a:lnTo>
                  <a:pt x="1064" y="822"/>
                </a:lnTo>
                <a:lnTo>
                  <a:pt x="932" y="718"/>
                </a:lnTo>
                <a:lnTo>
                  <a:pt x="932" y="718"/>
                </a:lnTo>
                <a:lnTo>
                  <a:pt x="800" y="616"/>
                </a:lnTo>
                <a:lnTo>
                  <a:pt x="800" y="616"/>
                </a:lnTo>
                <a:lnTo>
                  <a:pt x="670" y="514"/>
                </a:lnTo>
                <a:lnTo>
                  <a:pt x="670" y="514"/>
                </a:lnTo>
                <a:lnTo>
                  <a:pt x="538" y="412"/>
                </a:lnTo>
                <a:lnTo>
                  <a:pt x="538" y="412"/>
                </a:lnTo>
                <a:lnTo>
                  <a:pt x="406" y="308"/>
                </a:lnTo>
                <a:lnTo>
                  <a:pt x="406" y="308"/>
                </a:lnTo>
                <a:lnTo>
                  <a:pt x="276" y="206"/>
                </a:lnTo>
                <a:lnTo>
                  <a:pt x="276" y="206"/>
                </a:lnTo>
                <a:lnTo>
                  <a:pt x="144" y="104"/>
                </a:lnTo>
                <a:lnTo>
                  <a:pt x="144" y="104"/>
                </a:lnTo>
                <a:lnTo>
                  <a:pt x="12" y="2"/>
                </a:lnTo>
                <a:lnTo>
                  <a:pt x="12" y="2"/>
                </a:lnTo>
                <a:lnTo>
                  <a:pt x="10" y="0"/>
                </a:lnTo>
                <a:lnTo>
                  <a:pt x="6" y="0"/>
                </a:lnTo>
                <a:lnTo>
                  <a:pt x="4" y="0"/>
                </a:lnTo>
                <a:lnTo>
                  <a:pt x="2" y="2"/>
                </a:lnTo>
                <a:lnTo>
                  <a:pt x="2" y="2"/>
                </a:lnTo>
                <a:lnTo>
                  <a:pt x="0" y="6"/>
                </a:lnTo>
                <a:lnTo>
                  <a:pt x="0" y="8"/>
                </a:lnTo>
                <a:lnTo>
                  <a:pt x="0" y="12"/>
                </a:lnTo>
                <a:lnTo>
                  <a:pt x="2" y="14"/>
                </a:lnTo>
                <a:lnTo>
                  <a:pt x="2" y="14"/>
                </a:lnTo>
                <a:close/>
              </a:path>
            </a:pathLst>
          </a:custGeom>
          <a:solidFill>
            <a:srgbClr val="D4712B"/>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3" name="Freeform 120"/>
          <p:cNvSpPr>
            <a:spLocks/>
          </p:cNvSpPr>
          <p:nvPr/>
        </p:nvSpPr>
        <p:spPr bwMode="auto">
          <a:xfrm>
            <a:off x="5943118" y="2996374"/>
            <a:ext cx="63322" cy="63322"/>
          </a:xfrm>
          <a:custGeom>
            <a:avLst/>
            <a:gdLst>
              <a:gd name="T0" fmla="*/ 32 w 32"/>
              <a:gd name="T1" fmla="*/ 16 h 32"/>
              <a:gd name="T2" fmla="*/ 32 w 32"/>
              <a:gd name="T3" fmla="*/ 16 h 32"/>
              <a:gd name="T4" fmla="*/ 32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2"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2" y="0"/>
                </a:lnTo>
                <a:lnTo>
                  <a:pt x="28" y="4"/>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4" name="Freeform 121"/>
          <p:cNvSpPr>
            <a:spLocks/>
          </p:cNvSpPr>
          <p:nvPr/>
        </p:nvSpPr>
        <p:spPr bwMode="auto">
          <a:xfrm>
            <a:off x="4949747" y="2218820"/>
            <a:ext cx="1832393" cy="2657439"/>
          </a:xfrm>
          <a:custGeom>
            <a:avLst/>
            <a:gdLst>
              <a:gd name="T0" fmla="*/ 0 w 804"/>
              <a:gd name="T1" fmla="*/ 12 h 1246"/>
              <a:gd name="T2" fmla="*/ 132 w 804"/>
              <a:gd name="T3" fmla="*/ 216 h 1246"/>
              <a:gd name="T4" fmla="*/ 264 w 804"/>
              <a:gd name="T5" fmla="*/ 422 h 1246"/>
              <a:gd name="T6" fmla="*/ 394 w 804"/>
              <a:gd name="T7" fmla="*/ 626 h 1246"/>
              <a:gd name="T8" fmla="*/ 526 w 804"/>
              <a:gd name="T9" fmla="*/ 832 h 1246"/>
              <a:gd name="T10" fmla="*/ 658 w 804"/>
              <a:gd name="T11" fmla="*/ 1036 h 1246"/>
              <a:gd name="T12" fmla="*/ 788 w 804"/>
              <a:gd name="T13" fmla="*/ 1242 h 1246"/>
              <a:gd name="T14" fmla="*/ 788 w 804"/>
              <a:gd name="T15" fmla="*/ 1242 h 1246"/>
              <a:gd name="T16" fmla="*/ 790 w 804"/>
              <a:gd name="T17" fmla="*/ 1244 h 1246"/>
              <a:gd name="T18" fmla="*/ 794 w 804"/>
              <a:gd name="T19" fmla="*/ 1246 h 1246"/>
              <a:gd name="T20" fmla="*/ 796 w 804"/>
              <a:gd name="T21" fmla="*/ 1246 h 1246"/>
              <a:gd name="T22" fmla="*/ 800 w 804"/>
              <a:gd name="T23" fmla="*/ 1244 h 1246"/>
              <a:gd name="T24" fmla="*/ 800 w 804"/>
              <a:gd name="T25" fmla="*/ 1244 h 1246"/>
              <a:gd name="T26" fmla="*/ 802 w 804"/>
              <a:gd name="T27" fmla="*/ 1242 h 1246"/>
              <a:gd name="T28" fmla="*/ 804 w 804"/>
              <a:gd name="T29" fmla="*/ 1240 h 1246"/>
              <a:gd name="T30" fmla="*/ 804 w 804"/>
              <a:gd name="T31" fmla="*/ 1236 h 1246"/>
              <a:gd name="T32" fmla="*/ 802 w 804"/>
              <a:gd name="T33" fmla="*/ 1232 h 1246"/>
              <a:gd name="T34" fmla="*/ 672 w 804"/>
              <a:gd name="T35" fmla="*/ 1028 h 1246"/>
              <a:gd name="T36" fmla="*/ 540 w 804"/>
              <a:gd name="T37" fmla="*/ 824 h 1246"/>
              <a:gd name="T38" fmla="*/ 408 w 804"/>
              <a:gd name="T39" fmla="*/ 618 h 1246"/>
              <a:gd name="T40" fmla="*/ 276 w 804"/>
              <a:gd name="T41" fmla="*/ 414 h 1246"/>
              <a:gd name="T42" fmla="*/ 146 w 804"/>
              <a:gd name="T43" fmla="*/ 208 h 1246"/>
              <a:gd name="T44" fmla="*/ 14 w 804"/>
              <a:gd name="T45" fmla="*/ 2 h 1246"/>
              <a:gd name="T46" fmla="*/ 14 w 804"/>
              <a:gd name="T47" fmla="*/ 2 h 1246"/>
              <a:gd name="T48" fmla="*/ 12 w 804"/>
              <a:gd name="T49" fmla="*/ 0 h 1246"/>
              <a:gd name="T50" fmla="*/ 8 w 804"/>
              <a:gd name="T51" fmla="*/ 0 h 1246"/>
              <a:gd name="T52" fmla="*/ 6 w 804"/>
              <a:gd name="T53" fmla="*/ 0 h 1246"/>
              <a:gd name="T54" fmla="*/ 2 w 804"/>
              <a:gd name="T55" fmla="*/ 0 h 1246"/>
              <a:gd name="T56" fmla="*/ 2 w 804"/>
              <a:gd name="T57" fmla="*/ 0 h 1246"/>
              <a:gd name="T58" fmla="*/ 0 w 804"/>
              <a:gd name="T59" fmla="*/ 2 h 1246"/>
              <a:gd name="T60" fmla="*/ 0 w 804"/>
              <a:gd name="T61" fmla="*/ 6 h 1246"/>
              <a:gd name="T62" fmla="*/ 0 w 804"/>
              <a:gd name="T63" fmla="*/ 8 h 1246"/>
              <a:gd name="T64" fmla="*/ 0 w 804"/>
              <a:gd name="T65" fmla="*/ 12 h 1246"/>
              <a:gd name="T66" fmla="*/ 0 w 804"/>
              <a:gd name="T67" fmla="*/ 12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4" h="1246">
                <a:moveTo>
                  <a:pt x="0" y="12"/>
                </a:moveTo>
                <a:lnTo>
                  <a:pt x="132" y="216"/>
                </a:lnTo>
                <a:lnTo>
                  <a:pt x="264" y="422"/>
                </a:lnTo>
                <a:lnTo>
                  <a:pt x="394" y="626"/>
                </a:lnTo>
                <a:lnTo>
                  <a:pt x="526" y="832"/>
                </a:lnTo>
                <a:lnTo>
                  <a:pt x="658" y="1036"/>
                </a:lnTo>
                <a:lnTo>
                  <a:pt x="788" y="1242"/>
                </a:lnTo>
                <a:lnTo>
                  <a:pt x="788" y="1242"/>
                </a:lnTo>
                <a:lnTo>
                  <a:pt x="790" y="1244"/>
                </a:lnTo>
                <a:lnTo>
                  <a:pt x="794" y="1246"/>
                </a:lnTo>
                <a:lnTo>
                  <a:pt x="796" y="1246"/>
                </a:lnTo>
                <a:lnTo>
                  <a:pt x="800" y="1244"/>
                </a:lnTo>
                <a:lnTo>
                  <a:pt x="800" y="1244"/>
                </a:lnTo>
                <a:lnTo>
                  <a:pt x="802" y="1242"/>
                </a:lnTo>
                <a:lnTo>
                  <a:pt x="804" y="1240"/>
                </a:lnTo>
                <a:lnTo>
                  <a:pt x="804" y="1236"/>
                </a:lnTo>
                <a:lnTo>
                  <a:pt x="802" y="1232"/>
                </a:lnTo>
                <a:lnTo>
                  <a:pt x="672" y="1028"/>
                </a:lnTo>
                <a:lnTo>
                  <a:pt x="540" y="824"/>
                </a:lnTo>
                <a:lnTo>
                  <a:pt x="408" y="618"/>
                </a:lnTo>
                <a:lnTo>
                  <a:pt x="276" y="414"/>
                </a:lnTo>
                <a:lnTo>
                  <a:pt x="146" y="208"/>
                </a:lnTo>
                <a:lnTo>
                  <a:pt x="14" y="2"/>
                </a:lnTo>
                <a:lnTo>
                  <a:pt x="14" y="2"/>
                </a:lnTo>
                <a:lnTo>
                  <a:pt x="12" y="0"/>
                </a:lnTo>
                <a:lnTo>
                  <a:pt x="8" y="0"/>
                </a:lnTo>
                <a:lnTo>
                  <a:pt x="6" y="0"/>
                </a:lnTo>
                <a:lnTo>
                  <a:pt x="2" y="0"/>
                </a:lnTo>
                <a:lnTo>
                  <a:pt x="2" y="0"/>
                </a:lnTo>
                <a:lnTo>
                  <a:pt x="0" y="2"/>
                </a:lnTo>
                <a:lnTo>
                  <a:pt x="0" y="6"/>
                </a:lnTo>
                <a:lnTo>
                  <a:pt x="0" y="8"/>
                </a:lnTo>
                <a:lnTo>
                  <a:pt x="0" y="12"/>
                </a:lnTo>
                <a:lnTo>
                  <a:pt x="0" y="12"/>
                </a:lnTo>
                <a:close/>
              </a:path>
            </a:pathLst>
          </a:custGeom>
          <a:solidFill>
            <a:srgbClr val="BFCF9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885" name="Group 884"/>
          <p:cNvGrpSpPr/>
          <p:nvPr/>
        </p:nvGrpSpPr>
        <p:grpSpPr>
          <a:xfrm>
            <a:off x="4532248" y="3863100"/>
            <a:ext cx="398046" cy="215444"/>
            <a:chOff x="4641060" y="3863100"/>
            <a:chExt cx="289250" cy="215444"/>
          </a:xfrm>
        </p:grpSpPr>
        <p:sp>
          <p:nvSpPr>
            <p:cNvPr id="775" name="Rectangle 122"/>
            <p:cNvSpPr>
              <a:spLocks noChangeArrowheads="1"/>
            </p:cNvSpPr>
            <p:nvPr/>
          </p:nvSpPr>
          <p:spPr bwMode="auto">
            <a:xfrm>
              <a:off x="4641060" y="38631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776" name="Rectangle 123"/>
            <p:cNvSpPr>
              <a:spLocks noChangeArrowheads="1"/>
            </p:cNvSpPr>
            <p:nvPr/>
          </p:nvSpPr>
          <p:spPr bwMode="auto">
            <a:xfrm>
              <a:off x="4700425" y="3863100"/>
              <a:ext cx="448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777" name="Rectangle 124"/>
            <p:cNvSpPr>
              <a:spLocks noChangeArrowheads="1"/>
            </p:cNvSpPr>
            <p:nvPr/>
          </p:nvSpPr>
          <p:spPr bwMode="auto">
            <a:xfrm>
              <a:off x="4728130" y="38631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778" name="Rectangle 125"/>
            <p:cNvSpPr>
              <a:spLocks noChangeArrowheads="1"/>
            </p:cNvSpPr>
            <p:nvPr/>
          </p:nvSpPr>
          <p:spPr bwMode="auto">
            <a:xfrm>
              <a:off x="4783536" y="38631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779" name="Rectangle 126"/>
            <p:cNvSpPr>
              <a:spLocks noChangeArrowheads="1"/>
            </p:cNvSpPr>
            <p:nvPr/>
          </p:nvSpPr>
          <p:spPr bwMode="auto">
            <a:xfrm>
              <a:off x="4838938" y="38631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grpSp>
        <p:nvGrpSpPr>
          <p:cNvPr id="884" name="Group 883"/>
          <p:cNvGrpSpPr/>
          <p:nvPr/>
        </p:nvGrpSpPr>
        <p:grpSpPr>
          <a:xfrm>
            <a:off x="4532245" y="2968671"/>
            <a:ext cx="334002" cy="215444"/>
            <a:chOff x="4641049" y="2968671"/>
            <a:chExt cx="242181" cy="215444"/>
          </a:xfrm>
        </p:grpSpPr>
        <p:sp>
          <p:nvSpPr>
            <p:cNvPr id="780" name="Rectangle 127"/>
            <p:cNvSpPr>
              <a:spLocks noChangeArrowheads="1"/>
            </p:cNvSpPr>
            <p:nvPr/>
          </p:nvSpPr>
          <p:spPr bwMode="auto">
            <a:xfrm>
              <a:off x="4641049" y="296867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a:t>
              </a:r>
              <a:endParaRPr kumimoji="0" lang="en-US" sz="1400" b="0" i="0" u="none" strike="noStrike" cap="none" normalizeH="0" baseline="0" dirty="0">
                <a:ln>
                  <a:noFill/>
                </a:ln>
                <a:solidFill>
                  <a:schemeClr val="tx1"/>
                </a:solidFill>
                <a:effectLst/>
                <a:cs typeface="Arial" pitchFamily="34" charset="0"/>
              </a:endParaRPr>
            </a:p>
          </p:txBody>
        </p:sp>
        <p:sp>
          <p:nvSpPr>
            <p:cNvPr id="781" name="Rectangle 128"/>
            <p:cNvSpPr>
              <a:spLocks noChangeArrowheads="1"/>
            </p:cNvSpPr>
            <p:nvPr/>
          </p:nvSpPr>
          <p:spPr bwMode="auto">
            <a:xfrm>
              <a:off x="4700422" y="2968671"/>
              <a:ext cx="448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782" name="Rectangle 129"/>
            <p:cNvSpPr>
              <a:spLocks noChangeArrowheads="1"/>
            </p:cNvSpPr>
            <p:nvPr/>
          </p:nvSpPr>
          <p:spPr bwMode="auto">
            <a:xfrm>
              <a:off x="4728126" y="296867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783" name="Rectangle 130"/>
            <p:cNvSpPr>
              <a:spLocks noChangeArrowheads="1"/>
            </p:cNvSpPr>
            <p:nvPr/>
          </p:nvSpPr>
          <p:spPr bwMode="auto">
            <a:xfrm>
              <a:off x="4791858" y="296867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sp>
        <p:nvSpPr>
          <p:cNvPr id="784" name="Rectangle 131"/>
          <p:cNvSpPr>
            <a:spLocks noChangeArrowheads="1"/>
          </p:cNvSpPr>
          <p:nvPr/>
        </p:nvSpPr>
        <p:spPr bwMode="auto">
          <a:xfrm>
            <a:off x="4838933" y="296867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785" name="Rectangle 132"/>
          <p:cNvSpPr>
            <a:spLocks noChangeArrowheads="1"/>
          </p:cNvSpPr>
          <p:nvPr/>
        </p:nvSpPr>
        <p:spPr bwMode="auto">
          <a:xfrm>
            <a:off x="4838933" y="488021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786" name="Rectangle 133"/>
          <p:cNvSpPr>
            <a:spLocks noChangeArrowheads="1"/>
          </p:cNvSpPr>
          <p:nvPr/>
        </p:nvSpPr>
        <p:spPr bwMode="auto">
          <a:xfrm>
            <a:off x="5947075" y="488021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a:t>
            </a:r>
            <a:endParaRPr kumimoji="0" lang="en-US" sz="1400" b="0" i="0" u="none" strike="noStrike" cap="none" normalizeH="0" baseline="0" dirty="0">
              <a:ln>
                <a:noFill/>
              </a:ln>
              <a:solidFill>
                <a:schemeClr val="tx1"/>
              </a:solidFill>
              <a:effectLst/>
              <a:cs typeface="Arial" pitchFamily="34" charset="0"/>
            </a:endParaRPr>
          </a:p>
        </p:txBody>
      </p:sp>
      <p:sp>
        <p:nvSpPr>
          <p:cNvPr id="805" name="Rectangle 152"/>
          <p:cNvSpPr>
            <a:spLocks noChangeArrowheads="1"/>
          </p:cNvSpPr>
          <p:nvPr/>
        </p:nvSpPr>
        <p:spPr bwMode="auto">
          <a:xfrm>
            <a:off x="7858621" y="4429044"/>
            <a:ext cx="1138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D</a:t>
            </a:r>
            <a:endParaRPr kumimoji="0" lang="en-US" sz="1400" b="1" i="0" u="none" strike="noStrike" cap="none" normalizeH="0" baseline="0" dirty="0">
              <a:ln>
                <a:noFill/>
              </a:ln>
              <a:solidFill>
                <a:schemeClr val="tx1"/>
              </a:solidFill>
              <a:effectLst/>
              <a:cs typeface="Arial" pitchFamily="34" charset="0"/>
            </a:endParaRPr>
          </a:p>
        </p:txBody>
      </p:sp>
      <p:sp>
        <p:nvSpPr>
          <p:cNvPr id="809" name="Freeform 156"/>
          <p:cNvSpPr>
            <a:spLocks noEditPoints="1"/>
          </p:cNvSpPr>
          <p:nvPr/>
        </p:nvSpPr>
        <p:spPr bwMode="auto">
          <a:xfrm>
            <a:off x="5970821" y="3028036"/>
            <a:ext cx="7915" cy="1828435"/>
          </a:xfrm>
          <a:custGeom>
            <a:avLst/>
            <a:gdLst>
              <a:gd name="T0" fmla="*/ 4 w 4"/>
              <a:gd name="T1" fmla="*/ 0 h 924"/>
              <a:gd name="T2" fmla="*/ 0 w 4"/>
              <a:gd name="T3" fmla="*/ 24 h 924"/>
              <a:gd name="T4" fmla="*/ 4 w 4"/>
              <a:gd name="T5" fmla="*/ 84 h 924"/>
              <a:gd name="T6" fmla="*/ 0 w 4"/>
              <a:gd name="T7" fmla="*/ 44 h 924"/>
              <a:gd name="T8" fmla="*/ 4 w 4"/>
              <a:gd name="T9" fmla="*/ 84 h 924"/>
              <a:gd name="T10" fmla="*/ 4 w 4"/>
              <a:gd name="T11" fmla="*/ 104 h 924"/>
              <a:gd name="T12" fmla="*/ 0 w 4"/>
              <a:gd name="T13" fmla="*/ 144 h 924"/>
              <a:gd name="T14" fmla="*/ 4 w 4"/>
              <a:gd name="T15" fmla="*/ 204 h 924"/>
              <a:gd name="T16" fmla="*/ 0 w 4"/>
              <a:gd name="T17" fmla="*/ 164 h 924"/>
              <a:gd name="T18" fmla="*/ 4 w 4"/>
              <a:gd name="T19" fmla="*/ 204 h 924"/>
              <a:gd name="T20" fmla="*/ 4 w 4"/>
              <a:gd name="T21" fmla="*/ 224 h 924"/>
              <a:gd name="T22" fmla="*/ 0 w 4"/>
              <a:gd name="T23" fmla="*/ 264 h 924"/>
              <a:gd name="T24" fmla="*/ 4 w 4"/>
              <a:gd name="T25" fmla="*/ 324 h 924"/>
              <a:gd name="T26" fmla="*/ 0 w 4"/>
              <a:gd name="T27" fmla="*/ 284 h 924"/>
              <a:gd name="T28" fmla="*/ 4 w 4"/>
              <a:gd name="T29" fmla="*/ 324 h 924"/>
              <a:gd name="T30" fmla="*/ 4 w 4"/>
              <a:gd name="T31" fmla="*/ 344 h 924"/>
              <a:gd name="T32" fmla="*/ 0 w 4"/>
              <a:gd name="T33" fmla="*/ 384 h 924"/>
              <a:gd name="T34" fmla="*/ 4 w 4"/>
              <a:gd name="T35" fmla="*/ 444 h 924"/>
              <a:gd name="T36" fmla="*/ 0 w 4"/>
              <a:gd name="T37" fmla="*/ 404 h 924"/>
              <a:gd name="T38" fmla="*/ 4 w 4"/>
              <a:gd name="T39" fmla="*/ 444 h 924"/>
              <a:gd name="T40" fmla="*/ 4 w 4"/>
              <a:gd name="T41" fmla="*/ 464 h 924"/>
              <a:gd name="T42" fmla="*/ 0 w 4"/>
              <a:gd name="T43" fmla="*/ 504 h 924"/>
              <a:gd name="T44" fmla="*/ 4 w 4"/>
              <a:gd name="T45" fmla="*/ 564 h 924"/>
              <a:gd name="T46" fmla="*/ 0 w 4"/>
              <a:gd name="T47" fmla="*/ 524 h 924"/>
              <a:gd name="T48" fmla="*/ 4 w 4"/>
              <a:gd name="T49" fmla="*/ 564 h 924"/>
              <a:gd name="T50" fmla="*/ 4 w 4"/>
              <a:gd name="T51" fmla="*/ 584 h 924"/>
              <a:gd name="T52" fmla="*/ 0 w 4"/>
              <a:gd name="T53" fmla="*/ 624 h 924"/>
              <a:gd name="T54" fmla="*/ 4 w 4"/>
              <a:gd name="T55" fmla="*/ 684 h 924"/>
              <a:gd name="T56" fmla="*/ 0 w 4"/>
              <a:gd name="T57" fmla="*/ 644 h 924"/>
              <a:gd name="T58" fmla="*/ 4 w 4"/>
              <a:gd name="T59" fmla="*/ 684 h 924"/>
              <a:gd name="T60" fmla="*/ 4 w 4"/>
              <a:gd name="T61" fmla="*/ 704 h 924"/>
              <a:gd name="T62" fmla="*/ 0 w 4"/>
              <a:gd name="T63" fmla="*/ 744 h 924"/>
              <a:gd name="T64" fmla="*/ 4 w 4"/>
              <a:gd name="T65" fmla="*/ 804 h 924"/>
              <a:gd name="T66" fmla="*/ 0 w 4"/>
              <a:gd name="T67" fmla="*/ 764 h 924"/>
              <a:gd name="T68" fmla="*/ 4 w 4"/>
              <a:gd name="T69" fmla="*/ 804 h 924"/>
              <a:gd name="T70" fmla="*/ 4 w 4"/>
              <a:gd name="T71" fmla="*/ 824 h 924"/>
              <a:gd name="T72" fmla="*/ 0 w 4"/>
              <a:gd name="T73" fmla="*/ 864 h 924"/>
              <a:gd name="T74" fmla="*/ 4 w 4"/>
              <a:gd name="T75" fmla="*/ 924 h 924"/>
              <a:gd name="T76" fmla="*/ 0 w 4"/>
              <a:gd name="T77" fmla="*/ 884 h 924"/>
              <a:gd name="T78" fmla="*/ 4 w 4"/>
              <a:gd name="T79" fmla="*/ 924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 h="924">
                <a:moveTo>
                  <a:pt x="4" y="24"/>
                </a:moveTo>
                <a:lnTo>
                  <a:pt x="4" y="0"/>
                </a:lnTo>
                <a:lnTo>
                  <a:pt x="0" y="0"/>
                </a:lnTo>
                <a:lnTo>
                  <a:pt x="0" y="24"/>
                </a:lnTo>
                <a:lnTo>
                  <a:pt x="4" y="24"/>
                </a:lnTo>
                <a:close/>
                <a:moveTo>
                  <a:pt x="4" y="84"/>
                </a:moveTo>
                <a:lnTo>
                  <a:pt x="4" y="44"/>
                </a:lnTo>
                <a:lnTo>
                  <a:pt x="0" y="44"/>
                </a:lnTo>
                <a:lnTo>
                  <a:pt x="0" y="84"/>
                </a:lnTo>
                <a:lnTo>
                  <a:pt x="4" y="84"/>
                </a:lnTo>
                <a:close/>
                <a:moveTo>
                  <a:pt x="4" y="144"/>
                </a:moveTo>
                <a:lnTo>
                  <a:pt x="4" y="104"/>
                </a:lnTo>
                <a:lnTo>
                  <a:pt x="0" y="104"/>
                </a:lnTo>
                <a:lnTo>
                  <a:pt x="0" y="144"/>
                </a:lnTo>
                <a:lnTo>
                  <a:pt x="4" y="144"/>
                </a:lnTo>
                <a:close/>
                <a:moveTo>
                  <a:pt x="4" y="204"/>
                </a:moveTo>
                <a:lnTo>
                  <a:pt x="4" y="164"/>
                </a:lnTo>
                <a:lnTo>
                  <a:pt x="0" y="164"/>
                </a:lnTo>
                <a:lnTo>
                  <a:pt x="0" y="204"/>
                </a:lnTo>
                <a:lnTo>
                  <a:pt x="4" y="204"/>
                </a:lnTo>
                <a:close/>
                <a:moveTo>
                  <a:pt x="4" y="264"/>
                </a:moveTo>
                <a:lnTo>
                  <a:pt x="4" y="224"/>
                </a:lnTo>
                <a:lnTo>
                  <a:pt x="0" y="224"/>
                </a:lnTo>
                <a:lnTo>
                  <a:pt x="0" y="264"/>
                </a:lnTo>
                <a:lnTo>
                  <a:pt x="4" y="264"/>
                </a:lnTo>
                <a:close/>
                <a:moveTo>
                  <a:pt x="4" y="324"/>
                </a:moveTo>
                <a:lnTo>
                  <a:pt x="4" y="284"/>
                </a:lnTo>
                <a:lnTo>
                  <a:pt x="0" y="284"/>
                </a:lnTo>
                <a:lnTo>
                  <a:pt x="0" y="324"/>
                </a:lnTo>
                <a:lnTo>
                  <a:pt x="4" y="324"/>
                </a:lnTo>
                <a:close/>
                <a:moveTo>
                  <a:pt x="4" y="384"/>
                </a:moveTo>
                <a:lnTo>
                  <a:pt x="4" y="344"/>
                </a:lnTo>
                <a:lnTo>
                  <a:pt x="0" y="344"/>
                </a:lnTo>
                <a:lnTo>
                  <a:pt x="0" y="384"/>
                </a:lnTo>
                <a:lnTo>
                  <a:pt x="4" y="384"/>
                </a:lnTo>
                <a:close/>
                <a:moveTo>
                  <a:pt x="4" y="444"/>
                </a:moveTo>
                <a:lnTo>
                  <a:pt x="4" y="404"/>
                </a:lnTo>
                <a:lnTo>
                  <a:pt x="0" y="404"/>
                </a:lnTo>
                <a:lnTo>
                  <a:pt x="0" y="444"/>
                </a:lnTo>
                <a:lnTo>
                  <a:pt x="4" y="444"/>
                </a:lnTo>
                <a:close/>
                <a:moveTo>
                  <a:pt x="4" y="504"/>
                </a:moveTo>
                <a:lnTo>
                  <a:pt x="4" y="464"/>
                </a:lnTo>
                <a:lnTo>
                  <a:pt x="0" y="464"/>
                </a:lnTo>
                <a:lnTo>
                  <a:pt x="0" y="504"/>
                </a:lnTo>
                <a:lnTo>
                  <a:pt x="4" y="504"/>
                </a:lnTo>
                <a:close/>
                <a:moveTo>
                  <a:pt x="4" y="564"/>
                </a:moveTo>
                <a:lnTo>
                  <a:pt x="4" y="524"/>
                </a:lnTo>
                <a:lnTo>
                  <a:pt x="0" y="524"/>
                </a:lnTo>
                <a:lnTo>
                  <a:pt x="0" y="564"/>
                </a:lnTo>
                <a:lnTo>
                  <a:pt x="4" y="564"/>
                </a:lnTo>
                <a:close/>
                <a:moveTo>
                  <a:pt x="4" y="624"/>
                </a:moveTo>
                <a:lnTo>
                  <a:pt x="4" y="584"/>
                </a:lnTo>
                <a:lnTo>
                  <a:pt x="0" y="584"/>
                </a:lnTo>
                <a:lnTo>
                  <a:pt x="0" y="624"/>
                </a:lnTo>
                <a:lnTo>
                  <a:pt x="4" y="624"/>
                </a:lnTo>
                <a:close/>
                <a:moveTo>
                  <a:pt x="4" y="684"/>
                </a:moveTo>
                <a:lnTo>
                  <a:pt x="4" y="644"/>
                </a:lnTo>
                <a:lnTo>
                  <a:pt x="0" y="644"/>
                </a:lnTo>
                <a:lnTo>
                  <a:pt x="0" y="684"/>
                </a:lnTo>
                <a:lnTo>
                  <a:pt x="4" y="684"/>
                </a:lnTo>
                <a:close/>
                <a:moveTo>
                  <a:pt x="4" y="744"/>
                </a:moveTo>
                <a:lnTo>
                  <a:pt x="4" y="704"/>
                </a:lnTo>
                <a:lnTo>
                  <a:pt x="0" y="704"/>
                </a:lnTo>
                <a:lnTo>
                  <a:pt x="0" y="744"/>
                </a:lnTo>
                <a:lnTo>
                  <a:pt x="4" y="744"/>
                </a:lnTo>
                <a:close/>
                <a:moveTo>
                  <a:pt x="4" y="804"/>
                </a:moveTo>
                <a:lnTo>
                  <a:pt x="4" y="764"/>
                </a:lnTo>
                <a:lnTo>
                  <a:pt x="0" y="764"/>
                </a:lnTo>
                <a:lnTo>
                  <a:pt x="0" y="804"/>
                </a:lnTo>
                <a:lnTo>
                  <a:pt x="4" y="804"/>
                </a:lnTo>
                <a:close/>
                <a:moveTo>
                  <a:pt x="4" y="864"/>
                </a:moveTo>
                <a:lnTo>
                  <a:pt x="4" y="824"/>
                </a:lnTo>
                <a:lnTo>
                  <a:pt x="0" y="824"/>
                </a:lnTo>
                <a:lnTo>
                  <a:pt x="0" y="864"/>
                </a:lnTo>
                <a:lnTo>
                  <a:pt x="4" y="864"/>
                </a:lnTo>
                <a:close/>
                <a:moveTo>
                  <a:pt x="4" y="924"/>
                </a:moveTo>
                <a:lnTo>
                  <a:pt x="4" y="884"/>
                </a:lnTo>
                <a:lnTo>
                  <a:pt x="0" y="884"/>
                </a:lnTo>
                <a:lnTo>
                  <a:pt x="0" y="924"/>
                </a:lnTo>
                <a:lnTo>
                  <a:pt x="4" y="924"/>
                </a:lnTo>
                <a:close/>
              </a:path>
            </a:pathLst>
          </a:custGeom>
          <a:solidFill>
            <a:srgbClr val="000000"/>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 name="Freeform 157"/>
          <p:cNvSpPr>
            <a:spLocks noEditPoints="1"/>
          </p:cNvSpPr>
          <p:nvPr/>
        </p:nvSpPr>
        <p:spPr bwMode="auto">
          <a:xfrm>
            <a:off x="4957662" y="3024078"/>
            <a:ext cx="1017117" cy="7915"/>
          </a:xfrm>
          <a:custGeom>
            <a:avLst/>
            <a:gdLst>
              <a:gd name="T0" fmla="*/ 480 w 514"/>
              <a:gd name="T1" fmla="*/ 4 h 4"/>
              <a:gd name="T2" fmla="*/ 514 w 514"/>
              <a:gd name="T3" fmla="*/ 4 h 4"/>
              <a:gd name="T4" fmla="*/ 514 w 514"/>
              <a:gd name="T5" fmla="*/ 0 h 4"/>
              <a:gd name="T6" fmla="*/ 480 w 514"/>
              <a:gd name="T7" fmla="*/ 0 h 4"/>
              <a:gd name="T8" fmla="*/ 480 w 514"/>
              <a:gd name="T9" fmla="*/ 4 h 4"/>
              <a:gd name="T10" fmla="*/ 420 w 514"/>
              <a:gd name="T11" fmla="*/ 4 h 4"/>
              <a:gd name="T12" fmla="*/ 460 w 514"/>
              <a:gd name="T13" fmla="*/ 4 h 4"/>
              <a:gd name="T14" fmla="*/ 460 w 514"/>
              <a:gd name="T15" fmla="*/ 0 h 4"/>
              <a:gd name="T16" fmla="*/ 420 w 514"/>
              <a:gd name="T17" fmla="*/ 0 h 4"/>
              <a:gd name="T18" fmla="*/ 420 w 514"/>
              <a:gd name="T19" fmla="*/ 4 h 4"/>
              <a:gd name="T20" fmla="*/ 360 w 514"/>
              <a:gd name="T21" fmla="*/ 4 h 4"/>
              <a:gd name="T22" fmla="*/ 400 w 514"/>
              <a:gd name="T23" fmla="*/ 4 h 4"/>
              <a:gd name="T24" fmla="*/ 400 w 514"/>
              <a:gd name="T25" fmla="*/ 0 h 4"/>
              <a:gd name="T26" fmla="*/ 360 w 514"/>
              <a:gd name="T27" fmla="*/ 0 h 4"/>
              <a:gd name="T28" fmla="*/ 360 w 514"/>
              <a:gd name="T29" fmla="*/ 4 h 4"/>
              <a:gd name="T30" fmla="*/ 300 w 514"/>
              <a:gd name="T31" fmla="*/ 4 h 4"/>
              <a:gd name="T32" fmla="*/ 340 w 514"/>
              <a:gd name="T33" fmla="*/ 4 h 4"/>
              <a:gd name="T34" fmla="*/ 340 w 514"/>
              <a:gd name="T35" fmla="*/ 0 h 4"/>
              <a:gd name="T36" fmla="*/ 300 w 514"/>
              <a:gd name="T37" fmla="*/ 0 h 4"/>
              <a:gd name="T38" fmla="*/ 300 w 514"/>
              <a:gd name="T39" fmla="*/ 4 h 4"/>
              <a:gd name="T40" fmla="*/ 240 w 514"/>
              <a:gd name="T41" fmla="*/ 4 h 4"/>
              <a:gd name="T42" fmla="*/ 280 w 514"/>
              <a:gd name="T43" fmla="*/ 4 h 4"/>
              <a:gd name="T44" fmla="*/ 280 w 514"/>
              <a:gd name="T45" fmla="*/ 0 h 4"/>
              <a:gd name="T46" fmla="*/ 240 w 514"/>
              <a:gd name="T47" fmla="*/ 0 h 4"/>
              <a:gd name="T48" fmla="*/ 240 w 514"/>
              <a:gd name="T49" fmla="*/ 4 h 4"/>
              <a:gd name="T50" fmla="*/ 180 w 514"/>
              <a:gd name="T51" fmla="*/ 4 h 4"/>
              <a:gd name="T52" fmla="*/ 220 w 514"/>
              <a:gd name="T53" fmla="*/ 4 h 4"/>
              <a:gd name="T54" fmla="*/ 220 w 514"/>
              <a:gd name="T55" fmla="*/ 0 h 4"/>
              <a:gd name="T56" fmla="*/ 180 w 514"/>
              <a:gd name="T57" fmla="*/ 0 h 4"/>
              <a:gd name="T58" fmla="*/ 180 w 514"/>
              <a:gd name="T59" fmla="*/ 4 h 4"/>
              <a:gd name="T60" fmla="*/ 120 w 514"/>
              <a:gd name="T61" fmla="*/ 4 h 4"/>
              <a:gd name="T62" fmla="*/ 160 w 514"/>
              <a:gd name="T63" fmla="*/ 4 h 4"/>
              <a:gd name="T64" fmla="*/ 160 w 514"/>
              <a:gd name="T65" fmla="*/ 0 h 4"/>
              <a:gd name="T66" fmla="*/ 120 w 514"/>
              <a:gd name="T67" fmla="*/ 0 h 4"/>
              <a:gd name="T68" fmla="*/ 120 w 514"/>
              <a:gd name="T69" fmla="*/ 4 h 4"/>
              <a:gd name="T70" fmla="*/ 60 w 514"/>
              <a:gd name="T71" fmla="*/ 4 h 4"/>
              <a:gd name="T72" fmla="*/ 100 w 514"/>
              <a:gd name="T73" fmla="*/ 4 h 4"/>
              <a:gd name="T74" fmla="*/ 100 w 514"/>
              <a:gd name="T75" fmla="*/ 0 h 4"/>
              <a:gd name="T76" fmla="*/ 60 w 514"/>
              <a:gd name="T77" fmla="*/ 0 h 4"/>
              <a:gd name="T78" fmla="*/ 60 w 514"/>
              <a:gd name="T79" fmla="*/ 4 h 4"/>
              <a:gd name="T80" fmla="*/ 0 w 514"/>
              <a:gd name="T81" fmla="*/ 4 h 4"/>
              <a:gd name="T82" fmla="*/ 40 w 514"/>
              <a:gd name="T83" fmla="*/ 4 h 4"/>
              <a:gd name="T84" fmla="*/ 40 w 514"/>
              <a:gd name="T85" fmla="*/ 0 h 4"/>
              <a:gd name="T86" fmla="*/ 0 w 514"/>
              <a:gd name="T87" fmla="*/ 0 h 4"/>
              <a:gd name="T88" fmla="*/ 0 w 514"/>
              <a:gd name="T8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4" h="4">
                <a:moveTo>
                  <a:pt x="480" y="4"/>
                </a:moveTo>
                <a:lnTo>
                  <a:pt x="514" y="4"/>
                </a:lnTo>
                <a:lnTo>
                  <a:pt x="514" y="0"/>
                </a:lnTo>
                <a:lnTo>
                  <a:pt x="480" y="0"/>
                </a:lnTo>
                <a:lnTo>
                  <a:pt x="480" y="4"/>
                </a:lnTo>
                <a:close/>
                <a:moveTo>
                  <a:pt x="420" y="4"/>
                </a:moveTo>
                <a:lnTo>
                  <a:pt x="460" y="4"/>
                </a:lnTo>
                <a:lnTo>
                  <a:pt x="460" y="0"/>
                </a:lnTo>
                <a:lnTo>
                  <a:pt x="420" y="0"/>
                </a:lnTo>
                <a:lnTo>
                  <a:pt x="420" y="4"/>
                </a:lnTo>
                <a:close/>
                <a:moveTo>
                  <a:pt x="360" y="4"/>
                </a:moveTo>
                <a:lnTo>
                  <a:pt x="400" y="4"/>
                </a:lnTo>
                <a:lnTo>
                  <a:pt x="400" y="0"/>
                </a:lnTo>
                <a:lnTo>
                  <a:pt x="360" y="0"/>
                </a:lnTo>
                <a:lnTo>
                  <a:pt x="360" y="4"/>
                </a:lnTo>
                <a:close/>
                <a:moveTo>
                  <a:pt x="300" y="4"/>
                </a:moveTo>
                <a:lnTo>
                  <a:pt x="340" y="4"/>
                </a:lnTo>
                <a:lnTo>
                  <a:pt x="340" y="0"/>
                </a:lnTo>
                <a:lnTo>
                  <a:pt x="300" y="0"/>
                </a:lnTo>
                <a:lnTo>
                  <a:pt x="300" y="4"/>
                </a:lnTo>
                <a:close/>
                <a:moveTo>
                  <a:pt x="240" y="4"/>
                </a:moveTo>
                <a:lnTo>
                  <a:pt x="280" y="4"/>
                </a:lnTo>
                <a:lnTo>
                  <a:pt x="280" y="0"/>
                </a:lnTo>
                <a:lnTo>
                  <a:pt x="240" y="0"/>
                </a:lnTo>
                <a:lnTo>
                  <a:pt x="240" y="4"/>
                </a:lnTo>
                <a:close/>
                <a:moveTo>
                  <a:pt x="180" y="4"/>
                </a:moveTo>
                <a:lnTo>
                  <a:pt x="220" y="4"/>
                </a:lnTo>
                <a:lnTo>
                  <a:pt x="220" y="0"/>
                </a:lnTo>
                <a:lnTo>
                  <a:pt x="180" y="0"/>
                </a:lnTo>
                <a:lnTo>
                  <a:pt x="180" y="4"/>
                </a:lnTo>
                <a:close/>
                <a:moveTo>
                  <a:pt x="120" y="4"/>
                </a:moveTo>
                <a:lnTo>
                  <a:pt x="160" y="4"/>
                </a:lnTo>
                <a:lnTo>
                  <a:pt x="160" y="0"/>
                </a:lnTo>
                <a:lnTo>
                  <a:pt x="120" y="0"/>
                </a:lnTo>
                <a:lnTo>
                  <a:pt x="120" y="4"/>
                </a:lnTo>
                <a:close/>
                <a:moveTo>
                  <a:pt x="60" y="4"/>
                </a:moveTo>
                <a:lnTo>
                  <a:pt x="100" y="4"/>
                </a:lnTo>
                <a:lnTo>
                  <a:pt x="100" y="0"/>
                </a:lnTo>
                <a:lnTo>
                  <a:pt x="60" y="0"/>
                </a:lnTo>
                <a:lnTo>
                  <a:pt x="60" y="4"/>
                </a:lnTo>
                <a:close/>
                <a:moveTo>
                  <a:pt x="0" y="4"/>
                </a:moveTo>
                <a:lnTo>
                  <a:pt x="40" y="4"/>
                </a:lnTo>
                <a:lnTo>
                  <a:pt x="40" y="0"/>
                </a:lnTo>
                <a:lnTo>
                  <a:pt x="0" y="0"/>
                </a:lnTo>
                <a:lnTo>
                  <a:pt x="0" y="4"/>
                </a:lnTo>
                <a:close/>
              </a:path>
            </a:pathLst>
          </a:custGeom>
          <a:solidFill>
            <a:srgbClr val="000000"/>
          </a:solid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31" name="Rectangle 178"/>
          <p:cNvSpPr>
            <a:spLocks noChangeArrowheads="1"/>
          </p:cNvSpPr>
          <p:nvPr/>
        </p:nvSpPr>
        <p:spPr bwMode="auto">
          <a:xfrm>
            <a:off x="6251514" y="2570529"/>
            <a:ext cx="189967" cy="189967"/>
          </a:xfrm>
          <a:prstGeom prst="rect">
            <a:avLst/>
          </a:prstGeom>
          <a:solidFill>
            <a:srgbClr val="9395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3" name="Freeform 401"/>
          <p:cNvSpPr>
            <a:spLocks/>
          </p:cNvSpPr>
          <p:nvPr/>
        </p:nvSpPr>
        <p:spPr bwMode="auto">
          <a:xfrm>
            <a:off x="5191164" y="2917222"/>
            <a:ext cx="2631839" cy="1044820"/>
          </a:xfrm>
          <a:custGeom>
            <a:avLst/>
            <a:gdLst>
              <a:gd name="T0" fmla="*/ 10 w 1330"/>
              <a:gd name="T1" fmla="*/ 528 h 528"/>
              <a:gd name="T2" fmla="*/ 10 w 1330"/>
              <a:gd name="T3" fmla="*/ 528 h 528"/>
              <a:gd name="T4" fmla="*/ 142 w 1330"/>
              <a:gd name="T5" fmla="*/ 476 h 528"/>
              <a:gd name="T6" fmla="*/ 142 w 1330"/>
              <a:gd name="T7" fmla="*/ 476 h 528"/>
              <a:gd name="T8" fmla="*/ 274 w 1330"/>
              <a:gd name="T9" fmla="*/ 426 h 528"/>
              <a:gd name="T10" fmla="*/ 274 w 1330"/>
              <a:gd name="T11" fmla="*/ 426 h 528"/>
              <a:gd name="T12" fmla="*/ 404 w 1330"/>
              <a:gd name="T13" fmla="*/ 374 h 528"/>
              <a:gd name="T14" fmla="*/ 404 w 1330"/>
              <a:gd name="T15" fmla="*/ 374 h 528"/>
              <a:gd name="T16" fmla="*/ 536 w 1330"/>
              <a:gd name="T17" fmla="*/ 322 h 528"/>
              <a:gd name="T18" fmla="*/ 536 w 1330"/>
              <a:gd name="T19" fmla="*/ 322 h 528"/>
              <a:gd name="T20" fmla="*/ 668 w 1330"/>
              <a:gd name="T21" fmla="*/ 272 h 528"/>
              <a:gd name="T22" fmla="*/ 668 w 1330"/>
              <a:gd name="T23" fmla="*/ 272 h 528"/>
              <a:gd name="T24" fmla="*/ 798 w 1330"/>
              <a:gd name="T25" fmla="*/ 220 h 528"/>
              <a:gd name="T26" fmla="*/ 798 w 1330"/>
              <a:gd name="T27" fmla="*/ 220 h 528"/>
              <a:gd name="T28" fmla="*/ 930 w 1330"/>
              <a:gd name="T29" fmla="*/ 168 h 528"/>
              <a:gd name="T30" fmla="*/ 930 w 1330"/>
              <a:gd name="T31" fmla="*/ 168 h 528"/>
              <a:gd name="T32" fmla="*/ 1062 w 1330"/>
              <a:gd name="T33" fmla="*/ 118 h 528"/>
              <a:gd name="T34" fmla="*/ 1062 w 1330"/>
              <a:gd name="T35" fmla="*/ 118 h 528"/>
              <a:gd name="T36" fmla="*/ 1192 w 1330"/>
              <a:gd name="T37" fmla="*/ 66 h 528"/>
              <a:gd name="T38" fmla="*/ 1192 w 1330"/>
              <a:gd name="T39" fmla="*/ 66 h 528"/>
              <a:gd name="T40" fmla="*/ 1324 w 1330"/>
              <a:gd name="T41" fmla="*/ 16 h 528"/>
              <a:gd name="T42" fmla="*/ 1324 w 1330"/>
              <a:gd name="T43" fmla="*/ 16 h 528"/>
              <a:gd name="T44" fmla="*/ 1326 w 1330"/>
              <a:gd name="T45" fmla="*/ 14 h 528"/>
              <a:gd name="T46" fmla="*/ 1328 w 1330"/>
              <a:gd name="T47" fmla="*/ 12 h 528"/>
              <a:gd name="T48" fmla="*/ 1330 w 1330"/>
              <a:gd name="T49" fmla="*/ 8 h 528"/>
              <a:gd name="T50" fmla="*/ 1328 w 1330"/>
              <a:gd name="T51" fmla="*/ 4 h 528"/>
              <a:gd name="T52" fmla="*/ 1328 w 1330"/>
              <a:gd name="T53" fmla="*/ 4 h 528"/>
              <a:gd name="T54" fmla="*/ 1326 w 1330"/>
              <a:gd name="T55" fmla="*/ 2 h 528"/>
              <a:gd name="T56" fmla="*/ 1324 w 1330"/>
              <a:gd name="T57" fmla="*/ 0 h 528"/>
              <a:gd name="T58" fmla="*/ 1322 w 1330"/>
              <a:gd name="T59" fmla="*/ 0 h 528"/>
              <a:gd name="T60" fmla="*/ 1318 w 1330"/>
              <a:gd name="T61" fmla="*/ 0 h 528"/>
              <a:gd name="T62" fmla="*/ 1318 w 1330"/>
              <a:gd name="T63" fmla="*/ 0 h 528"/>
              <a:gd name="T64" fmla="*/ 1186 w 1330"/>
              <a:gd name="T65" fmla="*/ 52 h 528"/>
              <a:gd name="T66" fmla="*/ 1186 w 1330"/>
              <a:gd name="T67" fmla="*/ 52 h 528"/>
              <a:gd name="T68" fmla="*/ 1056 w 1330"/>
              <a:gd name="T69" fmla="*/ 102 h 528"/>
              <a:gd name="T70" fmla="*/ 1056 w 1330"/>
              <a:gd name="T71" fmla="*/ 102 h 528"/>
              <a:gd name="T72" fmla="*/ 924 w 1330"/>
              <a:gd name="T73" fmla="*/ 154 h 528"/>
              <a:gd name="T74" fmla="*/ 924 w 1330"/>
              <a:gd name="T75" fmla="*/ 154 h 528"/>
              <a:gd name="T76" fmla="*/ 792 w 1330"/>
              <a:gd name="T77" fmla="*/ 206 h 528"/>
              <a:gd name="T78" fmla="*/ 792 w 1330"/>
              <a:gd name="T79" fmla="*/ 206 h 528"/>
              <a:gd name="T80" fmla="*/ 662 w 1330"/>
              <a:gd name="T81" fmla="*/ 256 h 528"/>
              <a:gd name="T82" fmla="*/ 662 w 1330"/>
              <a:gd name="T83" fmla="*/ 256 h 528"/>
              <a:gd name="T84" fmla="*/ 530 w 1330"/>
              <a:gd name="T85" fmla="*/ 308 h 528"/>
              <a:gd name="T86" fmla="*/ 530 w 1330"/>
              <a:gd name="T87" fmla="*/ 308 h 528"/>
              <a:gd name="T88" fmla="*/ 398 w 1330"/>
              <a:gd name="T89" fmla="*/ 360 h 528"/>
              <a:gd name="T90" fmla="*/ 398 w 1330"/>
              <a:gd name="T91" fmla="*/ 360 h 528"/>
              <a:gd name="T92" fmla="*/ 268 w 1330"/>
              <a:gd name="T93" fmla="*/ 410 h 528"/>
              <a:gd name="T94" fmla="*/ 268 w 1330"/>
              <a:gd name="T95" fmla="*/ 410 h 528"/>
              <a:gd name="T96" fmla="*/ 136 w 1330"/>
              <a:gd name="T97" fmla="*/ 462 h 528"/>
              <a:gd name="T98" fmla="*/ 136 w 1330"/>
              <a:gd name="T99" fmla="*/ 462 h 528"/>
              <a:gd name="T100" fmla="*/ 4 w 1330"/>
              <a:gd name="T101" fmla="*/ 512 h 528"/>
              <a:gd name="T102" fmla="*/ 4 w 1330"/>
              <a:gd name="T103" fmla="*/ 512 h 528"/>
              <a:gd name="T104" fmla="*/ 2 w 1330"/>
              <a:gd name="T105" fmla="*/ 514 h 528"/>
              <a:gd name="T106" fmla="*/ 0 w 1330"/>
              <a:gd name="T107" fmla="*/ 518 h 528"/>
              <a:gd name="T108" fmla="*/ 0 w 1330"/>
              <a:gd name="T109" fmla="*/ 520 h 528"/>
              <a:gd name="T110" fmla="*/ 0 w 1330"/>
              <a:gd name="T111" fmla="*/ 524 h 528"/>
              <a:gd name="T112" fmla="*/ 0 w 1330"/>
              <a:gd name="T113" fmla="*/ 524 h 528"/>
              <a:gd name="T114" fmla="*/ 2 w 1330"/>
              <a:gd name="T115" fmla="*/ 526 h 528"/>
              <a:gd name="T116" fmla="*/ 4 w 1330"/>
              <a:gd name="T117" fmla="*/ 528 h 528"/>
              <a:gd name="T118" fmla="*/ 8 w 1330"/>
              <a:gd name="T119" fmla="*/ 528 h 528"/>
              <a:gd name="T120" fmla="*/ 10 w 1330"/>
              <a:gd name="T121" fmla="*/ 528 h 528"/>
              <a:gd name="T122" fmla="*/ 10 w 1330"/>
              <a:gd name="T123" fmla="*/ 52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30" h="528">
                <a:moveTo>
                  <a:pt x="10" y="528"/>
                </a:moveTo>
                <a:lnTo>
                  <a:pt x="10" y="528"/>
                </a:lnTo>
                <a:lnTo>
                  <a:pt x="142" y="476"/>
                </a:lnTo>
                <a:lnTo>
                  <a:pt x="142" y="476"/>
                </a:lnTo>
                <a:lnTo>
                  <a:pt x="274" y="426"/>
                </a:lnTo>
                <a:lnTo>
                  <a:pt x="274" y="426"/>
                </a:lnTo>
                <a:lnTo>
                  <a:pt x="404" y="374"/>
                </a:lnTo>
                <a:lnTo>
                  <a:pt x="404" y="374"/>
                </a:lnTo>
                <a:lnTo>
                  <a:pt x="536" y="322"/>
                </a:lnTo>
                <a:lnTo>
                  <a:pt x="536" y="322"/>
                </a:lnTo>
                <a:lnTo>
                  <a:pt x="668" y="272"/>
                </a:lnTo>
                <a:lnTo>
                  <a:pt x="668" y="272"/>
                </a:lnTo>
                <a:lnTo>
                  <a:pt x="798" y="220"/>
                </a:lnTo>
                <a:lnTo>
                  <a:pt x="798" y="220"/>
                </a:lnTo>
                <a:lnTo>
                  <a:pt x="930" y="168"/>
                </a:lnTo>
                <a:lnTo>
                  <a:pt x="930" y="168"/>
                </a:lnTo>
                <a:lnTo>
                  <a:pt x="1062" y="118"/>
                </a:lnTo>
                <a:lnTo>
                  <a:pt x="1062" y="118"/>
                </a:lnTo>
                <a:lnTo>
                  <a:pt x="1192" y="66"/>
                </a:lnTo>
                <a:lnTo>
                  <a:pt x="1192" y="66"/>
                </a:lnTo>
                <a:lnTo>
                  <a:pt x="1324" y="16"/>
                </a:lnTo>
                <a:lnTo>
                  <a:pt x="1324" y="16"/>
                </a:lnTo>
                <a:lnTo>
                  <a:pt x="1326" y="14"/>
                </a:lnTo>
                <a:lnTo>
                  <a:pt x="1328" y="12"/>
                </a:lnTo>
                <a:lnTo>
                  <a:pt x="1330" y="8"/>
                </a:lnTo>
                <a:lnTo>
                  <a:pt x="1328" y="4"/>
                </a:lnTo>
                <a:lnTo>
                  <a:pt x="1328" y="4"/>
                </a:lnTo>
                <a:lnTo>
                  <a:pt x="1326" y="2"/>
                </a:lnTo>
                <a:lnTo>
                  <a:pt x="1324" y="0"/>
                </a:lnTo>
                <a:lnTo>
                  <a:pt x="1322" y="0"/>
                </a:lnTo>
                <a:lnTo>
                  <a:pt x="1318" y="0"/>
                </a:lnTo>
                <a:lnTo>
                  <a:pt x="1318" y="0"/>
                </a:lnTo>
                <a:lnTo>
                  <a:pt x="1186" y="52"/>
                </a:lnTo>
                <a:lnTo>
                  <a:pt x="1186" y="52"/>
                </a:lnTo>
                <a:lnTo>
                  <a:pt x="1056" y="102"/>
                </a:lnTo>
                <a:lnTo>
                  <a:pt x="1056" y="102"/>
                </a:lnTo>
                <a:lnTo>
                  <a:pt x="924" y="154"/>
                </a:lnTo>
                <a:lnTo>
                  <a:pt x="924" y="154"/>
                </a:lnTo>
                <a:lnTo>
                  <a:pt x="792" y="206"/>
                </a:lnTo>
                <a:lnTo>
                  <a:pt x="792" y="206"/>
                </a:lnTo>
                <a:lnTo>
                  <a:pt x="662" y="256"/>
                </a:lnTo>
                <a:lnTo>
                  <a:pt x="662" y="256"/>
                </a:lnTo>
                <a:lnTo>
                  <a:pt x="530" y="308"/>
                </a:lnTo>
                <a:lnTo>
                  <a:pt x="530" y="308"/>
                </a:lnTo>
                <a:lnTo>
                  <a:pt x="398" y="360"/>
                </a:lnTo>
                <a:lnTo>
                  <a:pt x="398" y="360"/>
                </a:lnTo>
                <a:lnTo>
                  <a:pt x="268" y="410"/>
                </a:lnTo>
                <a:lnTo>
                  <a:pt x="268" y="410"/>
                </a:lnTo>
                <a:lnTo>
                  <a:pt x="136" y="462"/>
                </a:lnTo>
                <a:lnTo>
                  <a:pt x="136" y="462"/>
                </a:lnTo>
                <a:lnTo>
                  <a:pt x="4" y="512"/>
                </a:lnTo>
                <a:lnTo>
                  <a:pt x="4" y="512"/>
                </a:lnTo>
                <a:lnTo>
                  <a:pt x="2" y="514"/>
                </a:lnTo>
                <a:lnTo>
                  <a:pt x="0" y="518"/>
                </a:lnTo>
                <a:lnTo>
                  <a:pt x="0" y="520"/>
                </a:lnTo>
                <a:lnTo>
                  <a:pt x="0" y="524"/>
                </a:lnTo>
                <a:lnTo>
                  <a:pt x="0" y="524"/>
                </a:lnTo>
                <a:lnTo>
                  <a:pt x="2" y="526"/>
                </a:lnTo>
                <a:lnTo>
                  <a:pt x="4" y="528"/>
                </a:lnTo>
                <a:lnTo>
                  <a:pt x="8" y="528"/>
                </a:lnTo>
                <a:lnTo>
                  <a:pt x="10" y="528"/>
                </a:lnTo>
                <a:lnTo>
                  <a:pt x="10" y="528"/>
                </a:lnTo>
                <a:close/>
              </a:path>
            </a:pathLst>
          </a:custGeom>
          <a:solidFill>
            <a:srgbClr val="1D819E"/>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54" name="Freeform 402"/>
          <p:cNvSpPr>
            <a:spLocks/>
          </p:cNvSpPr>
          <p:nvPr/>
        </p:nvSpPr>
        <p:spPr bwMode="auto">
          <a:xfrm>
            <a:off x="4929959" y="3930381"/>
            <a:ext cx="292866" cy="134560"/>
          </a:xfrm>
          <a:custGeom>
            <a:avLst/>
            <a:gdLst>
              <a:gd name="T0" fmla="*/ 10 w 148"/>
              <a:gd name="T1" fmla="*/ 66 h 68"/>
              <a:gd name="T2" fmla="*/ 10 w 148"/>
              <a:gd name="T3" fmla="*/ 66 h 68"/>
              <a:gd name="T4" fmla="*/ 142 w 148"/>
              <a:gd name="T5" fmla="*/ 16 h 68"/>
              <a:gd name="T6" fmla="*/ 142 w 148"/>
              <a:gd name="T7" fmla="*/ 16 h 68"/>
              <a:gd name="T8" fmla="*/ 144 w 148"/>
              <a:gd name="T9" fmla="*/ 14 h 68"/>
              <a:gd name="T10" fmla="*/ 146 w 148"/>
              <a:gd name="T11" fmla="*/ 12 h 68"/>
              <a:gd name="T12" fmla="*/ 148 w 148"/>
              <a:gd name="T13" fmla="*/ 8 h 68"/>
              <a:gd name="T14" fmla="*/ 146 w 148"/>
              <a:gd name="T15" fmla="*/ 6 h 68"/>
              <a:gd name="T16" fmla="*/ 146 w 148"/>
              <a:gd name="T17" fmla="*/ 6 h 68"/>
              <a:gd name="T18" fmla="*/ 146 w 148"/>
              <a:gd name="T19" fmla="*/ 2 h 68"/>
              <a:gd name="T20" fmla="*/ 142 w 148"/>
              <a:gd name="T21" fmla="*/ 0 h 68"/>
              <a:gd name="T22" fmla="*/ 140 w 148"/>
              <a:gd name="T23" fmla="*/ 0 h 68"/>
              <a:gd name="T24" fmla="*/ 136 w 148"/>
              <a:gd name="T25" fmla="*/ 0 h 68"/>
              <a:gd name="T26" fmla="*/ 136 w 148"/>
              <a:gd name="T27" fmla="*/ 0 h 68"/>
              <a:gd name="T28" fmla="*/ 6 w 148"/>
              <a:gd name="T29" fmla="*/ 52 h 68"/>
              <a:gd name="T30" fmla="*/ 6 w 148"/>
              <a:gd name="T31" fmla="*/ 52 h 68"/>
              <a:gd name="T32" fmla="*/ 2 w 148"/>
              <a:gd name="T33" fmla="*/ 54 h 68"/>
              <a:gd name="T34" fmla="*/ 0 w 148"/>
              <a:gd name="T35" fmla="*/ 56 h 68"/>
              <a:gd name="T36" fmla="*/ 0 w 148"/>
              <a:gd name="T37" fmla="*/ 60 h 68"/>
              <a:gd name="T38" fmla="*/ 0 w 148"/>
              <a:gd name="T39" fmla="*/ 62 h 68"/>
              <a:gd name="T40" fmla="*/ 0 w 148"/>
              <a:gd name="T41" fmla="*/ 62 h 68"/>
              <a:gd name="T42" fmla="*/ 2 w 148"/>
              <a:gd name="T43" fmla="*/ 66 h 68"/>
              <a:gd name="T44" fmla="*/ 4 w 148"/>
              <a:gd name="T45" fmla="*/ 66 h 68"/>
              <a:gd name="T46" fmla="*/ 8 w 148"/>
              <a:gd name="T47" fmla="*/ 68 h 68"/>
              <a:gd name="T48" fmla="*/ 10 w 148"/>
              <a:gd name="T49" fmla="*/ 66 h 68"/>
              <a:gd name="T50" fmla="*/ 10 w 148"/>
              <a:gd name="T51"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68">
                <a:moveTo>
                  <a:pt x="10" y="66"/>
                </a:moveTo>
                <a:lnTo>
                  <a:pt x="10" y="66"/>
                </a:lnTo>
                <a:lnTo>
                  <a:pt x="142" y="16"/>
                </a:lnTo>
                <a:lnTo>
                  <a:pt x="142" y="16"/>
                </a:lnTo>
                <a:lnTo>
                  <a:pt x="144" y="14"/>
                </a:lnTo>
                <a:lnTo>
                  <a:pt x="146" y="12"/>
                </a:lnTo>
                <a:lnTo>
                  <a:pt x="148" y="8"/>
                </a:lnTo>
                <a:lnTo>
                  <a:pt x="146" y="6"/>
                </a:lnTo>
                <a:lnTo>
                  <a:pt x="146" y="6"/>
                </a:lnTo>
                <a:lnTo>
                  <a:pt x="146" y="2"/>
                </a:lnTo>
                <a:lnTo>
                  <a:pt x="142" y="0"/>
                </a:lnTo>
                <a:lnTo>
                  <a:pt x="140" y="0"/>
                </a:lnTo>
                <a:lnTo>
                  <a:pt x="136" y="0"/>
                </a:lnTo>
                <a:lnTo>
                  <a:pt x="136" y="0"/>
                </a:lnTo>
                <a:lnTo>
                  <a:pt x="6" y="52"/>
                </a:lnTo>
                <a:lnTo>
                  <a:pt x="6" y="52"/>
                </a:lnTo>
                <a:lnTo>
                  <a:pt x="2" y="54"/>
                </a:lnTo>
                <a:lnTo>
                  <a:pt x="0" y="56"/>
                </a:lnTo>
                <a:lnTo>
                  <a:pt x="0" y="60"/>
                </a:lnTo>
                <a:lnTo>
                  <a:pt x="0" y="62"/>
                </a:lnTo>
                <a:lnTo>
                  <a:pt x="0" y="62"/>
                </a:lnTo>
                <a:lnTo>
                  <a:pt x="2" y="66"/>
                </a:lnTo>
                <a:lnTo>
                  <a:pt x="4" y="66"/>
                </a:lnTo>
                <a:lnTo>
                  <a:pt x="8" y="68"/>
                </a:lnTo>
                <a:lnTo>
                  <a:pt x="10" y="66"/>
                </a:lnTo>
                <a:lnTo>
                  <a:pt x="10" y="66"/>
                </a:lnTo>
                <a:close/>
              </a:path>
            </a:pathLst>
          </a:custGeom>
          <a:solidFill>
            <a:srgbClr val="1D819E"/>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 name="Rectangle 413"/>
          <p:cNvSpPr>
            <a:spLocks noChangeArrowheads="1"/>
          </p:cNvSpPr>
          <p:nvPr/>
        </p:nvSpPr>
        <p:spPr bwMode="auto">
          <a:xfrm>
            <a:off x="2535579" y="2086115"/>
            <a:ext cx="189967" cy="189967"/>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2" name="Rectangle 414"/>
          <p:cNvSpPr>
            <a:spLocks noChangeArrowheads="1"/>
          </p:cNvSpPr>
          <p:nvPr/>
        </p:nvSpPr>
        <p:spPr bwMode="auto">
          <a:xfrm>
            <a:off x="2535579" y="2371066"/>
            <a:ext cx="189967" cy="189967"/>
          </a:xfrm>
          <a:prstGeom prst="rect">
            <a:avLst/>
          </a:prstGeom>
          <a:solidFill>
            <a:srgbClr val="6E9D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61" name="Group 860"/>
          <p:cNvGrpSpPr/>
          <p:nvPr/>
        </p:nvGrpSpPr>
        <p:grpSpPr>
          <a:xfrm>
            <a:off x="7870843" y="2810365"/>
            <a:ext cx="242686" cy="215444"/>
            <a:chOff x="4178005" y="2810365"/>
            <a:chExt cx="177008" cy="215444"/>
          </a:xfrm>
        </p:grpSpPr>
        <p:sp>
          <p:nvSpPr>
            <p:cNvPr id="862" name="Rectangle 66"/>
            <p:cNvSpPr>
              <a:spLocks noChangeArrowheads="1"/>
            </p:cNvSpPr>
            <p:nvPr/>
          </p:nvSpPr>
          <p:spPr bwMode="auto">
            <a:xfrm>
              <a:off x="4178005" y="2810365"/>
              <a:ext cx="1145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a:t>
              </a:r>
              <a:endParaRPr kumimoji="0" lang="en-US" sz="1400" b="1" i="0" u="none" strike="noStrike" cap="none" normalizeH="0" baseline="0" dirty="0">
                <a:ln>
                  <a:noFill/>
                </a:ln>
                <a:solidFill>
                  <a:schemeClr val="tx1"/>
                </a:solidFill>
                <a:effectLst/>
                <a:cs typeface="Arial" pitchFamily="34" charset="0"/>
              </a:endParaRPr>
            </a:p>
          </p:txBody>
        </p:sp>
        <p:sp>
          <p:nvSpPr>
            <p:cNvPr id="863" name="Rectangle 67"/>
            <p:cNvSpPr>
              <a:spLocks noChangeArrowheads="1"/>
            </p:cNvSpPr>
            <p:nvPr/>
          </p:nvSpPr>
          <p:spPr bwMode="auto">
            <a:xfrm>
              <a:off x="4284862" y="2810365"/>
              <a:ext cx="701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C</a:t>
              </a:r>
              <a:endParaRPr kumimoji="0" lang="en-US" sz="1400" b="1" i="0" u="none" strike="noStrike" cap="none" normalizeH="0" baseline="0" dirty="0">
                <a:ln>
                  <a:noFill/>
                </a:ln>
                <a:solidFill>
                  <a:schemeClr val="tx1"/>
                </a:solidFill>
                <a:effectLst/>
                <a:cs typeface="Arial" pitchFamily="34" charset="0"/>
              </a:endParaRPr>
            </a:p>
          </p:txBody>
        </p:sp>
      </p:grpSp>
      <p:sp>
        <p:nvSpPr>
          <p:cNvPr id="867" name="Rectangle 108"/>
          <p:cNvSpPr>
            <a:spLocks noChangeArrowheads="1"/>
          </p:cNvSpPr>
          <p:nvPr/>
        </p:nvSpPr>
        <p:spPr bwMode="auto">
          <a:xfrm>
            <a:off x="673277" y="1718870"/>
            <a:ext cx="83933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MC, MR ($)</a:t>
            </a:r>
            <a:endParaRPr kumimoji="0" lang="en-US" sz="4000" b="1" i="0" u="none" strike="noStrike" cap="none" normalizeH="0" baseline="0" dirty="0">
              <a:ln>
                <a:noFill/>
              </a:ln>
              <a:solidFill>
                <a:schemeClr val="tx1"/>
              </a:solidFill>
              <a:effectLst/>
              <a:cs typeface="Arial" pitchFamily="34" charset="0"/>
            </a:endParaRPr>
          </a:p>
        </p:txBody>
      </p:sp>
      <p:sp>
        <p:nvSpPr>
          <p:cNvPr id="868" name="Rectangle 108"/>
          <p:cNvSpPr>
            <a:spLocks noChangeArrowheads="1"/>
          </p:cNvSpPr>
          <p:nvPr/>
        </p:nvSpPr>
        <p:spPr bwMode="auto">
          <a:xfrm>
            <a:off x="4342020" y="1718870"/>
            <a:ext cx="83933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MC, MR ($)</a:t>
            </a:r>
            <a:endParaRPr kumimoji="0" lang="en-US" sz="4000" b="1" i="0" u="none" strike="noStrike" cap="none" normalizeH="0" baseline="0" dirty="0">
              <a:ln>
                <a:noFill/>
              </a:ln>
              <a:solidFill>
                <a:schemeClr val="tx1"/>
              </a:solidFill>
              <a:effectLst/>
              <a:cs typeface="Arial" pitchFamily="34" charset="0"/>
            </a:endParaRPr>
          </a:p>
        </p:txBody>
      </p:sp>
      <p:sp>
        <p:nvSpPr>
          <p:cNvPr id="869" name="TextBox 868"/>
          <p:cNvSpPr txBox="1"/>
          <p:nvPr/>
        </p:nvSpPr>
        <p:spPr>
          <a:xfrm>
            <a:off x="2754465" y="2025230"/>
            <a:ext cx="1573167" cy="307777"/>
          </a:xfrm>
          <a:prstGeom prst="rect">
            <a:avLst/>
          </a:prstGeom>
          <a:noFill/>
        </p:spPr>
        <p:txBody>
          <a:bodyPr wrap="square" rtlCol="0">
            <a:spAutoFit/>
          </a:bodyPr>
          <a:lstStyle/>
          <a:p>
            <a:r>
              <a:rPr lang="en-US" sz="1400" dirty="0"/>
              <a:t>Consumer surplus</a:t>
            </a:r>
          </a:p>
        </p:txBody>
      </p:sp>
      <p:sp>
        <p:nvSpPr>
          <p:cNvPr id="870" name="TextBox 869"/>
          <p:cNvSpPr txBox="1"/>
          <p:nvPr/>
        </p:nvSpPr>
        <p:spPr>
          <a:xfrm>
            <a:off x="2768853" y="2316117"/>
            <a:ext cx="1573167" cy="307777"/>
          </a:xfrm>
          <a:prstGeom prst="rect">
            <a:avLst/>
          </a:prstGeom>
          <a:noFill/>
        </p:spPr>
        <p:txBody>
          <a:bodyPr wrap="square" rtlCol="0">
            <a:spAutoFit/>
          </a:bodyPr>
          <a:lstStyle/>
          <a:p>
            <a:r>
              <a:rPr lang="en-US" sz="1400" dirty="0"/>
              <a:t>Producer surplus</a:t>
            </a:r>
          </a:p>
        </p:txBody>
      </p:sp>
      <p:grpSp>
        <p:nvGrpSpPr>
          <p:cNvPr id="874" name="Group 873"/>
          <p:cNvGrpSpPr/>
          <p:nvPr/>
        </p:nvGrpSpPr>
        <p:grpSpPr>
          <a:xfrm>
            <a:off x="6810418" y="4648200"/>
            <a:ext cx="255331" cy="215444"/>
            <a:chOff x="3113402" y="4690249"/>
            <a:chExt cx="159636" cy="215444"/>
          </a:xfrm>
        </p:grpSpPr>
        <p:sp>
          <p:nvSpPr>
            <p:cNvPr id="875" name="Rectangle 69"/>
            <p:cNvSpPr>
              <a:spLocks noChangeArrowheads="1"/>
            </p:cNvSpPr>
            <p:nvPr/>
          </p:nvSpPr>
          <p:spPr bwMode="auto">
            <a:xfrm>
              <a:off x="3113402" y="4690249"/>
              <a:ext cx="9821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a:t>
              </a:r>
              <a:endParaRPr kumimoji="0" lang="en-US" sz="1400" b="1" i="0" u="none" strike="noStrike" cap="none" normalizeH="0" baseline="0" dirty="0">
                <a:ln>
                  <a:noFill/>
                </a:ln>
                <a:solidFill>
                  <a:schemeClr val="tx1"/>
                </a:solidFill>
                <a:effectLst/>
                <a:cs typeface="Arial" pitchFamily="34" charset="0"/>
              </a:endParaRPr>
            </a:p>
          </p:txBody>
        </p:sp>
        <p:sp>
          <p:nvSpPr>
            <p:cNvPr id="876" name="Rectangle 70"/>
            <p:cNvSpPr>
              <a:spLocks noChangeArrowheads="1"/>
            </p:cNvSpPr>
            <p:nvPr/>
          </p:nvSpPr>
          <p:spPr bwMode="auto">
            <a:xfrm>
              <a:off x="3209898" y="4690249"/>
              <a:ext cx="6314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R</a:t>
              </a:r>
              <a:endParaRPr kumimoji="0" lang="en-US" sz="1400" b="1" i="0" u="none" strike="noStrike" cap="none" normalizeH="0" baseline="0" dirty="0">
                <a:ln>
                  <a:noFill/>
                </a:ln>
                <a:solidFill>
                  <a:schemeClr val="tx1"/>
                </a:solidFill>
                <a:effectLst/>
                <a:cs typeface="Arial" pitchFamily="34" charset="0"/>
              </a:endParaRPr>
            </a:p>
          </p:txBody>
        </p:sp>
      </p:grpSp>
      <p:sp>
        <p:nvSpPr>
          <p:cNvPr id="877" name="TextBox 876"/>
          <p:cNvSpPr txBox="1"/>
          <p:nvPr/>
        </p:nvSpPr>
        <p:spPr>
          <a:xfrm>
            <a:off x="1474497" y="1327165"/>
            <a:ext cx="2660404" cy="338554"/>
          </a:xfrm>
          <a:prstGeom prst="rect">
            <a:avLst/>
          </a:prstGeom>
          <a:noFill/>
        </p:spPr>
        <p:txBody>
          <a:bodyPr wrap="square" rtlCol="0">
            <a:spAutoFit/>
          </a:bodyPr>
          <a:lstStyle/>
          <a:p>
            <a:r>
              <a:rPr lang="en-US" sz="1600" b="1" dirty="0">
                <a:latin typeface="+mj-lt"/>
              </a:rPr>
              <a:t>Efficient market equilibrium</a:t>
            </a:r>
          </a:p>
        </p:txBody>
      </p:sp>
      <p:sp>
        <p:nvSpPr>
          <p:cNvPr id="878" name="TextBox 877"/>
          <p:cNvSpPr txBox="1"/>
          <p:nvPr/>
        </p:nvSpPr>
        <p:spPr>
          <a:xfrm>
            <a:off x="5111148" y="1329184"/>
            <a:ext cx="2787911" cy="338554"/>
          </a:xfrm>
          <a:prstGeom prst="rect">
            <a:avLst/>
          </a:prstGeom>
          <a:noFill/>
        </p:spPr>
        <p:txBody>
          <a:bodyPr wrap="square" rtlCol="0">
            <a:spAutoFit/>
          </a:bodyPr>
          <a:lstStyle/>
          <a:p>
            <a:r>
              <a:rPr lang="en-US" sz="1600" b="1" dirty="0">
                <a:latin typeface="+mj-lt"/>
              </a:rPr>
              <a:t>Inefficient monopoly market</a:t>
            </a:r>
          </a:p>
        </p:txBody>
      </p:sp>
      <p:sp>
        <p:nvSpPr>
          <p:cNvPr id="880" name="TextBox 879"/>
          <p:cNvSpPr txBox="1"/>
          <p:nvPr/>
        </p:nvSpPr>
        <p:spPr>
          <a:xfrm>
            <a:off x="6591616" y="2511623"/>
            <a:ext cx="1573167" cy="307777"/>
          </a:xfrm>
          <a:prstGeom prst="rect">
            <a:avLst/>
          </a:prstGeom>
          <a:noFill/>
        </p:spPr>
        <p:txBody>
          <a:bodyPr wrap="square" rtlCol="0">
            <a:spAutoFit/>
          </a:bodyPr>
          <a:lstStyle/>
          <a:p>
            <a:r>
              <a:rPr lang="en-US" sz="1400" dirty="0"/>
              <a:t>Deadweight loss</a:t>
            </a:r>
          </a:p>
        </p:txBody>
      </p:sp>
      <p:sp>
        <p:nvSpPr>
          <p:cNvPr id="882" name="TextBox 881"/>
          <p:cNvSpPr txBox="1"/>
          <p:nvPr/>
        </p:nvSpPr>
        <p:spPr>
          <a:xfrm>
            <a:off x="788000" y="5383868"/>
            <a:ext cx="3942372" cy="877163"/>
          </a:xfrm>
          <a:prstGeom prst="rect">
            <a:avLst/>
          </a:prstGeom>
          <a:noFill/>
        </p:spPr>
        <p:txBody>
          <a:bodyPr wrap="square" rtlCol="0">
            <a:spAutoFit/>
          </a:bodyPr>
          <a:lstStyle/>
          <a:p>
            <a:pPr marL="285750" indent="-285750">
              <a:buFont typeface="Arial" pitchFamily="34" charset="0"/>
              <a:buChar char="•"/>
            </a:pPr>
            <a:r>
              <a:rPr lang="en-US" sz="1700" dirty="0">
                <a:latin typeface="Calibri Light" pitchFamily="34" charset="0"/>
              </a:rPr>
              <a:t>Total surplus is maximized and there is no deadweight loss.</a:t>
            </a:r>
          </a:p>
          <a:p>
            <a:endParaRPr lang="en-US" sz="1700" dirty="0">
              <a:latin typeface="Calibri Light" pitchFamily="34" charset="0"/>
            </a:endParaRPr>
          </a:p>
        </p:txBody>
      </p:sp>
      <p:sp>
        <p:nvSpPr>
          <p:cNvPr id="883" name="TextBox 882"/>
          <p:cNvSpPr txBox="1"/>
          <p:nvPr/>
        </p:nvSpPr>
        <p:spPr>
          <a:xfrm>
            <a:off x="4532245" y="5334000"/>
            <a:ext cx="4383155" cy="1400383"/>
          </a:xfrm>
          <a:prstGeom prst="rect">
            <a:avLst/>
          </a:prstGeom>
          <a:noFill/>
        </p:spPr>
        <p:txBody>
          <a:bodyPr wrap="square" rtlCol="0">
            <a:spAutoFit/>
          </a:bodyPr>
          <a:lstStyle/>
          <a:p>
            <a:pPr marL="285750" indent="-285750">
              <a:buFont typeface="Arial" pitchFamily="34" charset="0"/>
              <a:buChar char="•"/>
            </a:pPr>
            <a:r>
              <a:rPr lang="en-US" sz="1700" dirty="0">
                <a:latin typeface="Calibri Light" pitchFamily="34" charset="0"/>
              </a:rPr>
              <a:t>Consumer surplus decreases because of the lower quantity and higher price.</a:t>
            </a:r>
          </a:p>
          <a:p>
            <a:pPr marL="285750" indent="-285750">
              <a:buFont typeface="Arial" pitchFamily="34" charset="0"/>
              <a:buChar char="•"/>
            </a:pPr>
            <a:r>
              <a:rPr lang="en-US" sz="1700" dirty="0">
                <a:latin typeface="Calibri Light" pitchFamily="34" charset="0"/>
              </a:rPr>
              <a:t>Monopolists earn positive economic profits.</a:t>
            </a:r>
          </a:p>
          <a:p>
            <a:pPr marL="285750" indent="-285750">
              <a:buFont typeface="Arial" pitchFamily="34" charset="0"/>
              <a:buChar char="•"/>
            </a:pPr>
            <a:r>
              <a:rPr lang="en-US" sz="1700" dirty="0">
                <a:latin typeface="Calibri Light" pitchFamily="34" charset="0"/>
              </a:rPr>
              <a:t>Society suffers a deadweight loss.</a:t>
            </a:r>
          </a:p>
        </p:txBody>
      </p:sp>
      <p:sp>
        <p:nvSpPr>
          <p:cNvPr id="887" name="Rectangle 109"/>
          <p:cNvSpPr>
            <a:spLocks noChangeArrowheads="1"/>
          </p:cNvSpPr>
          <p:nvPr/>
        </p:nvSpPr>
        <p:spPr bwMode="auto">
          <a:xfrm>
            <a:off x="1710081" y="5118556"/>
            <a:ext cx="218923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Quantity of violet diamonds</a:t>
            </a:r>
            <a:endParaRPr kumimoji="0" lang="en-US" sz="4000" b="1" i="0" u="none" strike="noStrike" cap="none" normalizeH="0" baseline="0" dirty="0">
              <a:ln>
                <a:noFill/>
              </a:ln>
              <a:solidFill>
                <a:schemeClr val="tx1"/>
              </a:solidFill>
              <a:effectLst/>
              <a:cs typeface="Arial" pitchFamily="34" charset="0"/>
            </a:endParaRPr>
          </a:p>
        </p:txBody>
      </p:sp>
      <p:sp>
        <p:nvSpPr>
          <p:cNvPr id="888" name="Rectangle 109"/>
          <p:cNvSpPr>
            <a:spLocks noChangeArrowheads="1"/>
          </p:cNvSpPr>
          <p:nvPr/>
        </p:nvSpPr>
        <p:spPr bwMode="auto">
          <a:xfrm>
            <a:off x="5410485" y="5042356"/>
            <a:ext cx="218923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Quantity of violet diamonds</a:t>
            </a:r>
            <a:endParaRPr kumimoji="0" lang="en-US" sz="4000" b="1" i="0" u="none" strike="noStrike" cap="none" normalizeH="0" baseline="0" dirty="0">
              <a:ln>
                <a:noFill/>
              </a:ln>
              <a:solidFill>
                <a:schemeClr val="tx1"/>
              </a:solidFill>
              <a:effectLst/>
              <a:cs typeface="Arial" pitchFamily="34" charset="0"/>
            </a:endParaRPr>
          </a:p>
        </p:txBody>
      </p:sp>
      <p:sp>
        <p:nvSpPr>
          <p:cNvPr id="114" name="Rectangle 113"/>
          <p:cNvSpPr/>
          <p:nvPr/>
        </p:nvSpPr>
        <p:spPr>
          <a:xfrm>
            <a:off x="2705472" y="3015893"/>
            <a:ext cx="292068" cy="338554"/>
          </a:xfrm>
          <a:prstGeom prst="rect">
            <a:avLst/>
          </a:prstGeom>
          <a:noFill/>
        </p:spPr>
        <p:txBody>
          <a:bodyPr wrap="none" lIns="91440" tIns="45720" rIns="91440" bIns="45720">
            <a:spAutoFit/>
          </a:bodyPr>
          <a:lstStyle/>
          <a:p>
            <a:pPr algn="ctr"/>
            <a:r>
              <a:rPr lang="en-US" sz="1600" b="1" cap="none" spc="0" dirty="0">
                <a:ln w="0"/>
                <a:latin typeface="Calibri Light" panose="020F0302020204030204" pitchFamily="34" charset="0"/>
              </a:rPr>
              <a:t>C</a:t>
            </a:r>
          </a:p>
        </p:txBody>
      </p:sp>
      <p:sp>
        <p:nvSpPr>
          <p:cNvPr id="116" name="Rectangle 115"/>
          <p:cNvSpPr/>
          <p:nvPr/>
        </p:nvSpPr>
        <p:spPr>
          <a:xfrm>
            <a:off x="6026980" y="2740343"/>
            <a:ext cx="298480" cy="338554"/>
          </a:xfrm>
          <a:prstGeom prst="rect">
            <a:avLst/>
          </a:prstGeom>
          <a:noFill/>
        </p:spPr>
        <p:txBody>
          <a:bodyPr wrap="none" lIns="91440" tIns="45720" rIns="91440" bIns="45720">
            <a:spAutoFit/>
          </a:bodyPr>
          <a:lstStyle/>
          <a:p>
            <a:pPr algn="ctr"/>
            <a:r>
              <a:rPr lang="en-US" sz="1600" b="1" cap="none" spc="0" dirty="0">
                <a:ln w="0"/>
                <a:latin typeface="Calibri Light" panose="020F0302020204030204" pitchFamily="34" charset="0"/>
              </a:rPr>
              <a:t>A</a:t>
            </a:r>
          </a:p>
        </p:txBody>
      </p:sp>
      <p:sp>
        <p:nvSpPr>
          <p:cNvPr id="117" name="Rectangle 116"/>
          <p:cNvSpPr/>
          <p:nvPr/>
        </p:nvSpPr>
        <p:spPr>
          <a:xfrm>
            <a:off x="6006439" y="3530906"/>
            <a:ext cx="292068" cy="338554"/>
          </a:xfrm>
          <a:prstGeom prst="rect">
            <a:avLst/>
          </a:prstGeom>
          <a:noFill/>
        </p:spPr>
        <p:txBody>
          <a:bodyPr wrap="none" lIns="91440" tIns="45720" rIns="91440" bIns="45720">
            <a:spAutoFit/>
          </a:bodyPr>
          <a:lstStyle/>
          <a:p>
            <a:pPr algn="ctr"/>
            <a:r>
              <a:rPr lang="en-US" sz="1600" b="1" cap="none" spc="0" dirty="0">
                <a:ln w="0"/>
                <a:latin typeface="Calibri Light" panose="020F0302020204030204" pitchFamily="34" charset="0"/>
              </a:rPr>
              <a:t>B</a:t>
            </a:r>
          </a:p>
        </p:txBody>
      </p:sp>
      <p:sp>
        <p:nvSpPr>
          <p:cNvPr id="118" name="Rectangle 413"/>
          <p:cNvSpPr>
            <a:spLocks noChangeArrowheads="1"/>
          </p:cNvSpPr>
          <p:nvPr/>
        </p:nvSpPr>
        <p:spPr bwMode="auto">
          <a:xfrm>
            <a:off x="6248400" y="2016906"/>
            <a:ext cx="189967" cy="189967"/>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Rectangle 414"/>
          <p:cNvSpPr>
            <a:spLocks noChangeArrowheads="1"/>
          </p:cNvSpPr>
          <p:nvPr/>
        </p:nvSpPr>
        <p:spPr bwMode="auto">
          <a:xfrm>
            <a:off x="6248400" y="2301857"/>
            <a:ext cx="189967" cy="189967"/>
          </a:xfrm>
          <a:prstGeom prst="rect">
            <a:avLst/>
          </a:prstGeom>
          <a:solidFill>
            <a:srgbClr val="6E9D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0" name="TextBox 119"/>
          <p:cNvSpPr txBox="1"/>
          <p:nvPr/>
        </p:nvSpPr>
        <p:spPr>
          <a:xfrm>
            <a:off x="6581375" y="1956021"/>
            <a:ext cx="1573167" cy="307777"/>
          </a:xfrm>
          <a:prstGeom prst="rect">
            <a:avLst/>
          </a:prstGeom>
          <a:noFill/>
        </p:spPr>
        <p:txBody>
          <a:bodyPr wrap="square" rtlCol="0">
            <a:spAutoFit/>
          </a:bodyPr>
          <a:lstStyle/>
          <a:p>
            <a:r>
              <a:rPr lang="en-US" sz="1400" dirty="0"/>
              <a:t>Consumer surplus</a:t>
            </a:r>
          </a:p>
        </p:txBody>
      </p:sp>
      <p:sp>
        <p:nvSpPr>
          <p:cNvPr id="121" name="TextBox 120"/>
          <p:cNvSpPr txBox="1"/>
          <p:nvPr/>
        </p:nvSpPr>
        <p:spPr>
          <a:xfrm>
            <a:off x="6595763" y="2246908"/>
            <a:ext cx="1573167" cy="307777"/>
          </a:xfrm>
          <a:prstGeom prst="rect">
            <a:avLst/>
          </a:prstGeom>
          <a:noFill/>
        </p:spPr>
        <p:txBody>
          <a:bodyPr wrap="square" rtlCol="0">
            <a:spAutoFit/>
          </a:bodyPr>
          <a:lstStyle/>
          <a:p>
            <a:r>
              <a:rPr lang="en-US" sz="1400" dirty="0"/>
              <a:t>Producer surplus</a:t>
            </a:r>
          </a:p>
        </p:txBody>
      </p:sp>
    </p:spTree>
    <p:extLst>
      <p:ext uri="{BB962C8B-B14F-4D97-AF65-F5344CB8AC3E}">
        <p14:creationId xmlns:p14="http://schemas.microsoft.com/office/powerpoint/2010/main" val="367242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4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7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6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5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6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6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5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5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7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6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5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7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8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8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4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6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4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7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82">
                                            <p:txEl>
                                              <p:pRg st="0" end="0"/>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87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86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6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69"/>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88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78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86"/>
                                        </p:tgtEl>
                                        <p:attrNameLst>
                                          <p:attrName>style.visibility</p:attrName>
                                        </p:attrNameLst>
                                      </p:cBhvr>
                                      <p:to>
                                        <p:strVal val="visible"/>
                                      </p:to>
                                    </p:set>
                                  </p:childTnLst>
                                </p:cTn>
                              </p:par>
                              <p:par>
                                <p:cTn id="77" presetID="1" presetClass="entr" presetSubtype="0" fill="hold" grpId="0" nodeType="withEffect" nodePh="1">
                                  <p:stCondLst>
                                    <p:cond delay="0"/>
                                  </p:stCondLst>
                                  <p:endCondLst>
                                    <p:cond evt="begin" delay="0">
                                      <p:tn val="77"/>
                                    </p:cond>
                                  </p:endCondLst>
                                  <p:childTnLst>
                                    <p:set>
                                      <p:cBhvr>
                                        <p:cTn id="78" dur="1" fill="hold">
                                          <p:stCondLst>
                                            <p:cond delay="0"/>
                                          </p:stCondLst>
                                        </p:cTn>
                                        <p:tgtEl>
                                          <p:spTgt spid="77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81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809"/>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774"/>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65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771"/>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772"/>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874"/>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861"/>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653"/>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784"/>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805"/>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773"/>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888"/>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nodeType="clickEffect">
                                  <p:stCondLst>
                                    <p:cond delay="0"/>
                                  </p:stCondLst>
                                  <p:childTnLst>
                                    <p:set>
                                      <p:cBhvr>
                                        <p:cTn id="108" dur="1" fill="hold">
                                          <p:stCondLst>
                                            <p:cond delay="0"/>
                                          </p:stCondLst>
                                        </p:cTn>
                                        <p:tgtEl>
                                          <p:spTgt spid="883">
                                            <p:txEl>
                                              <p:pRg st="0" end="0"/>
                                            </p:txEl>
                                          </p:spTgt>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680"/>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16"/>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18"/>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nodeType="clickEffect">
                                  <p:stCondLst>
                                    <p:cond delay="0"/>
                                  </p:stCondLst>
                                  <p:childTnLst>
                                    <p:set>
                                      <p:cBhvr>
                                        <p:cTn id="120" dur="1" fill="hold">
                                          <p:stCondLst>
                                            <p:cond delay="0"/>
                                          </p:stCondLst>
                                        </p:cTn>
                                        <p:tgtEl>
                                          <p:spTgt spid="885"/>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883">
                                            <p:txEl>
                                              <p:pRg st="1" end="1"/>
                                            </p:txEl>
                                          </p:spTgt>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22"/>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15"/>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17"/>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19"/>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21"/>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nodeType="clickEffect">
                                  <p:stCondLst>
                                    <p:cond delay="0"/>
                                  </p:stCondLst>
                                  <p:childTnLst>
                                    <p:set>
                                      <p:cBhvr>
                                        <p:cTn id="136" dur="1" fill="hold">
                                          <p:stCondLst>
                                            <p:cond delay="0"/>
                                          </p:stCondLst>
                                        </p:cTn>
                                        <p:tgtEl>
                                          <p:spTgt spid="883">
                                            <p:txEl>
                                              <p:pRg st="2" end="2"/>
                                            </p:txEl>
                                          </p:spTgt>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880"/>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831"/>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6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22" grpId="0" animBg="1"/>
      <p:bldP spid="680" grpId="0" animBg="1"/>
      <p:bldP spid="681" grpId="0" animBg="1"/>
      <p:bldP spid="682" grpId="0" animBg="1"/>
      <p:bldP spid="716" grpId="0" animBg="1"/>
      <p:bldP spid="717" grpId="0" animBg="1"/>
      <p:bldP spid="721" grpId="0"/>
      <p:bldP spid="725" grpId="0" animBg="1"/>
      <p:bldP spid="749" grpId="0" animBg="1"/>
      <p:bldP spid="752" grpId="0" animBg="1"/>
      <p:bldP spid="757" grpId="0" animBg="1"/>
      <p:bldP spid="758" grpId="0" animBg="1"/>
      <p:bldP spid="764" grpId="0"/>
      <p:bldP spid="765" grpId="0"/>
      <p:bldP spid="767" grpId="0" animBg="1"/>
      <p:bldP spid="769" grpId="0" animBg="1"/>
      <p:bldP spid="770" grpId="0"/>
      <p:bldP spid="771" grpId="0" animBg="1"/>
      <p:bldP spid="772" grpId="0" animBg="1"/>
      <p:bldP spid="773" grpId="0" animBg="1"/>
      <p:bldP spid="774" grpId="0" animBg="1"/>
      <p:bldP spid="784" grpId="0"/>
      <p:bldP spid="785" grpId="0"/>
      <p:bldP spid="786" grpId="0"/>
      <p:bldP spid="805" grpId="0"/>
      <p:bldP spid="809" grpId="0" animBg="1"/>
      <p:bldP spid="810" grpId="0" animBg="1"/>
      <p:bldP spid="831" grpId="0" animBg="1"/>
      <p:bldP spid="653" grpId="0" animBg="1"/>
      <p:bldP spid="654" grpId="0" animBg="1"/>
      <p:bldP spid="441" grpId="0" animBg="1"/>
      <p:bldP spid="442" grpId="0" animBg="1"/>
      <p:bldP spid="867" grpId="0"/>
      <p:bldP spid="868" grpId="0"/>
      <p:bldP spid="869" grpId="0"/>
      <p:bldP spid="870" grpId="0"/>
      <p:bldP spid="877" grpId="0"/>
      <p:bldP spid="878" grpId="0"/>
      <p:bldP spid="880" grpId="0"/>
      <p:bldP spid="887" grpId="0"/>
      <p:bldP spid="888" grpId="0"/>
      <p:bldP spid="114" grpId="0"/>
      <p:bldP spid="116" grpId="0"/>
      <p:bldP spid="117" grpId="0"/>
      <p:bldP spid="118" grpId="0" animBg="1"/>
      <p:bldP spid="119" grpId="0" animBg="1"/>
      <p:bldP spid="120" grpId="0"/>
      <p:bldP spid="1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welfare costs of monopoly II</a:t>
            </a:r>
          </a:p>
        </p:txBody>
      </p:sp>
      <p:sp>
        <p:nvSpPr>
          <p:cNvPr id="3" name="Content Placeholder 2"/>
          <p:cNvSpPr>
            <a:spLocks noGrp="1"/>
          </p:cNvSpPr>
          <p:nvPr>
            <p:ph idx="1"/>
          </p:nvPr>
        </p:nvSpPr>
        <p:spPr/>
        <p:txBody>
          <a:bodyPr>
            <a:normAutofit/>
          </a:bodyPr>
          <a:lstStyle/>
          <a:p>
            <a:r>
              <a:rPr lang="en-US" dirty="0"/>
              <a:t>The welfare costs associated with monopolies is a positive statement. </a:t>
            </a:r>
          </a:p>
          <a:p>
            <a:r>
              <a:rPr lang="en-US" dirty="0"/>
              <a:t>Many voters and policy-makers make normative statements concerning monopolies:</a:t>
            </a:r>
          </a:p>
          <a:p>
            <a:pPr lvl="1"/>
            <a:r>
              <a:rPr lang="en-US" dirty="0"/>
              <a:t>Extra profits to monopolies.</a:t>
            </a:r>
          </a:p>
          <a:p>
            <a:pPr lvl="1"/>
            <a:r>
              <a:rPr lang="en-US" dirty="0"/>
              <a:t>Benefits of maintaining a particular monopoly outweigh the social welfare costs.</a:t>
            </a:r>
          </a:p>
        </p:txBody>
      </p:sp>
    </p:spTree>
    <p:extLst>
      <p:ext uri="{BB962C8B-B14F-4D97-AF65-F5344CB8AC3E}">
        <p14:creationId xmlns:p14="http://schemas.microsoft.com/office/powerpoint/2010/main" val="311390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Comparing market characteristics</a:t>
            </a:r>
          </a:p>
        </p:txBody>
      </p:sp>
      <p:graphicFrame>
        <p:nvGraphicFramePr>
          <p:cNvPr id="4" name="Object 3"/>
          <p:cNvGraphicFramePr>
            <a:graphicFrameLocks noChangeAspect="1"/>
          </p:cNvGraphicFramePr>
          <p:nvPr>
            <p:extLst>
              <p:ext uri="{D42A27DB-BD31-4B8C-83A1-F6EECF244321}">
                <p14:modId xmlns:p14="http://schemas.microsoft.com/office/powerpoint/2010/main" val="1397751330"/>
              </p:ext>
            </p:extLst>
          </p:nvPr>
        </p:nvGraphicFramePr>
        <p:xfrm>
          <a:off x="457200" y="1600200"/>
          <a:ext cx="8336226" cy="3048000"/>
        </p:xfrm>
        <a:graphic>
          <a:graphicData uri="http://schemas.openxmlformats.org/presentationml/2006/ole">
            <mc:AlternateContent xmlns:mc="http://schemas.openxmlformats.org/markup-compatibility/2006">
              <mc:Choice xmlns:v="urn:schemas-microsoft-com:vml" Requires="v">
                <p:oleObj spid="_x0000_s9234" name="Worksheet" r:id="rId3" imgW="3571981" imgH="1305028" progId="Excel.Sheet.8">
                  <p:embed/>
                </p:oleObj>
              </mc:Choice>
              <mc:Fallback>
                <p:oleObj name="Worksheet" r:id="rId3" imgW="3571981" imgH="1305028" progId="Excel.Sheet.8">
                  <p:embed/>
                  <p:pic>
                    <p:nvPicPr>
                      <p:cNvPr id="0" name="Object 2"/>
                      <p:cNvPicPr>
                        <a:picLocks noChangeAspect="1" noChangeArrowheads="1"/>
                      </p:cNvPicPr>
                      <p:nvPr/>
                    </p:nvPicPr>
                    <p:blipFill>
                      <a:blip r:embed="rId4"/>
                      <a:srcRect/>
                      <a:stretch>
                        <a:fillRect/>
                      </a:stretch>
                    </p:blipFill>
                    <p:spPr bwMode="auto">
                      <a:xfrm>
                        <a:off x="457200" y="1600200"/>
                        <a:ext cx="8336226" cy="30480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649522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Rockers vs. Ticketmaster</a:t>
            </a:r>
          </a:p>
        </p:txBody>
      </p:sp>
      <p:sp>
        <p:nvSpPr>
          <p:cNvPr id="3" name="Content Placeholder 2"/>
          <p:cNvSpPr>
            <a:spLocks noGrp="1"/>
          </p:cNvSpPr>
          <p:nvPr>
            <p:ph idx="1"/>
          </p:nvPr>
        </p:nvSpPr>
        <p:spPr/>
        <p:txBody>
          <a:bodyPr>
            <a:normAutofit fontScale="92500"/>
          </a:bodyPr>
          <a:lstStyle/>
          <a:p>
            <a:pPr lvl="0"/>
            <a:r>
              <a:rPr lang="en-US" sz="3600" dirty="0"/>
              <a:t>Major concerts often come with hefty fees and charges from tickets sold by Ticketmaster.</a:t>
            </a:r>
          </a:p>
          <a:p>
            <a:r>
              <a:rPr lang="en-US" sz="3600" dirty="0"/>
              <a:t>Many feel that Ticketmaster has become a de facto monopoly in the market for tickets.</a:t>
            </a:r>
          </a:p>
          <a:p>
            <a:r>
              <a:rPr lang="en-US" sz="3600" dirty="0"/>
              <a:t>Pearl Jam complained unsuccessfully to the U.S. Justice Department about Ticketmaster’s monopolistic practices.</a:t>
            </a:r>
          </a:p>
          <a:p>
            <a:r>
              <a:rPr lang="en-US" sz="3600" dirty="0"/>
              <a:t>New sites that sell tickets may reduce Ticketmaster’s stronghold.</a:t>
            </a:r>
          </a:p>
          <a:p>
            <a:endParaRPr lang="en-US" sz="3600" dirty="0"/>
          </a:p>
        </p:txBody>
      </p:sp>
    </p:spTree>
    <p:extLst>
      <p:ext uri="{BB962C8B-B14F-4D97-AF65-F5344CB8AC3E}">
        <p14:creationId xmlns:p14="http://schemas.microsoft.com/office/powerpoint/2010/main" val="3694047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 policy responses</a:t>
            </a:r>
          </a:p>
        </p:txBody>
      </p:sp>
      <p:sp>
        <p:nvSpPr>
          <p:cNvPr id="3" name="Content Placeholder 2"/>
          <p:cNvSpPr>
            <a:spLocks noGrp="1"/>
          </p:cNvSpPr>
          <p:nvPr>
            <p:ph idx="1"/>
          </p:nvPr>
        </p:nvSpPr>
        <p:spPr/>
        <p:txBody>
          <a:bodyPr>
            <a:normAutofit fontScale="92500" lnSpcReduction="10000"/>
          </a:bodyPr>
          <a:lstStyle/>
          <a:p>
            <a:pPr lvl="0"/>
            <a:r>
              <a:rPr lang="en-US" sz="3600" dirty="0"/>
              <a:t>Pressure from both the government and consumers can lead to a decrease in monopoly power.</a:t>
            </a:r>
          </a:p>
          <a:p>
            <a:r>
              <a:rPr lang="en-US" sz="3600" dirty="0"/>
              <a:t>Policy responses are often imperfect and controversial.</a:t>
            </a:r>
          </a:p>
          <a:p>
            <a:r>
              <a:rPr lang="en-US" sz="3600" dirty="0"/>
              <a:t>The goals of policy responses are typically:</a:t>
            </a:r>
          </a:p>
          <a:p>
            <a:pPr lvl="1"/>
            <a:r>
              <a:rPr lang="en-US" sz="3200" dirty="0"/>
              <a:t>Break up existing monopolies.</a:t>
            </a:r>
          </a:p>
          <a:p>
            <a:pPr lvl="1"/>
            <a:r>
              <a:rPr lang="en-US" sz="3200" dirty="0"/>
              <a:t>Prevent new monopolies from forming.</a:t>
            </a:r>
          </a:p>
          <a:p>
            <a:pPr lvl="1"/>
            <a:r>
              <a:rPr lang="en-US" sz="3200" dirty="0"/>
              <a:t>Ease the effect of monopoly power on consumers.</a:t>
            </a:r>
          </a:p>
        </p:txBody>
      </p:sp>
    </p:spTree>
    <p:extLst>
      <p:ext uri="{BB962C8B-B14F-4D97-AF65-F5344CB8AC3E}">
        <p14:creationId xmlns:p14="http://schemas.microsoft.com/office/powerpoint/2010/main" val="4163208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Public policy responses: Antitrust laws</a:t>
            </a:r>
          </a:p>
        </p:txBody>
      </p:sp>
      <p:sp>
        <p:nvSpPr>
          <p:cNvPr id="3" name="Content Placeholder 2"/>
          <p:cNvSpPr>
            <a:spLocks noGrp="1"/>
          </p:cNvSpPr>
          <p:nvPr>
            <p:ph idx="1"/>
          </p:nvPr>
        </p:nvSpPr>
        <p:spPr/>
        <p:txBody>
          <a:bodyPr>
            <a:normAutofit/>
          </a:bodyPr>
          <a:lstStyle/>
          <a:p>
            <a:r>
              <a:rPr lang="en-US" dirty="0"/>
              <a:t>One public policy response is to enact antitrust laws that investigate and prosecute corporations that engage in anti-competitive practices.</a:t>
            </a:r>
          </a:p>
          <a:p>
            <a:pPr lvl="1"/>
            <a:r>
              <a:rPr lang="en-US" dirty="0"/>
              <a:t>Sherman Antitrust Act of 1890.</a:t>
            </a:r>
          </a:p>
          <a:p>
            <a:pPr lvl="1"/>
            <a:r>
              <a:rPr lang="en-US" dirty="0"/>
              <a:t>Clayton Antitrust Act of 1914.</a:t>
            </a:r>
          </a:p>
          <a:p>
            <a:r>
              <a:rPr lang="en-US" dirty="0"/>
              <a:t>Critics of antitrust laws argue that they:</a:t>
            </a:r>
          </a:p>
          <a:p>
            <a:pPr lvl="1"/>
            <a:r>
              <a:rPr lang="en-US" dirty="0"/>
              <a:t>Are typically politically motivated.</a:t>
            </a:r>
          </a:p>
          <a:p>
            <a:pPr lvl="1"/>
            <a:r>
              <a:rPr lang="en-US" dirty="0"/>
              <a:t>Cause firms to not operate at efficient scales. </a:t>
            </a:r>
          </a:p>
        </p:txBody>
      </p:sp>
    </p:spTree>
    <p:extLst>
      <p:ext uri="{BB962C8B-B14F-4D97-AF65-F5344CB8AC3E}">
        <p14:creationId xmlns:p14="http://schemas.microsoft.com/office/powerpoint/2010/main" val="88254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9D0505"/>
                </a:solidFill>
                <a:latin typeface="+mn-lt"/>
              </a:rPr>
              <a:t>Public policy responses: Public ownership I</a:t>
            </a:r>
          </a:p>
        </p:txBody>
      </p:sp>
      <p:sp>
        <p:nvSpPr>
          <p:cNvPr id="7" name="Content Placeholder 6"/>
          <p:cNvSpPr>
            <a:spLocks noGrp="1"/>
          </p:cNvSpPr>
          <p:nvPr>
            <p:ph sz="half" idx="4294967295"/>
          </p:nvPr>
        </p:nvSpPr>
        <p:spPr>
          <a:xfrm>
            <a:off x="4572000" y="3926145"/>
            <a:ext cx="4435345" cy="2609850"/>
          </a:xfrm>
        </p:spPr>
        <p:txBody>
          <a:bodyPr>
            <a:normAutofit/>
          </a:bodyPr>
          <a:lstStyle/>
          <a:p>
            <a:pPr marL="0" indent="0" algn="ctr">
              <a:buNone/>
            </a:pPr>
            <a:r>
              <a:rPr lang="en-US" sz="2700" u="sng" dirty="0"/>
              <a:t>Costs</a:t>
            </a:r>
            <a:endParaRPr lang="en-US" sz="2700" dirty="0"/>
          </a:p>
          <a:p>
            <a:r>
              <a:rPr lang="en-US" sz="2700" dirty="0"/>
              <a:t>Political pressure.</a:t>
            </a:r>
          </a:p>
          <a:p>
            <a:r>
              <a:rPr lang="en-US" sz="2700" dirty="0"/>
              <a:t>Loss of profit incentive potentially leading to inefficiencies.</a:t>
            </a:r>
          </a:p>
        </p:txBody>
      </p:sp>
      <p:sp>
        <p:nvSpPr>
          <p:cNvPr id="3" name="Content Placeholder 2"/>
          <p:cNvSpPr>
            <a:spLocks noGrp="1"/>
          </p:cNvSpPr>
          <p:nvPr>
            <p:ph idx="4294967295"/>
          </p:nvPr>
        </p:nvSpPr>
        <p:spPr>
          <a:xfrm>
            <a:off x="354304" y="3926145"/>
            <a:ext cx="4327655" cy="2596503"/>
          </a:xfrm>
          <a:prstGeom prst="rect">
            <a:avLst/>
          </a:prstGeom>
        </p:spPr>
        <p:txBody>
          <a:bodyPr>
            <a:normAutofit/>
          </a:bodyPr>
          <a:lstStyle/>
          <a:p>
            <a:pPr marL="0" indent="0" algn="ctr">
              <a:buNone/>
            </a:pPr>
            <a:r>
              <a:rPr lang="en-US" sz="2700" u="sng" dirty="0"/>
              <a:t>Benefits</a:t>
            </a:r>
            <a:endParaRPr lang="en-US" sz="2700" dirty="0"/>
          </a:p>
          <a:p>
            <a:r>
              <a:rPr lang="en-US" sz="2700" dirty="0"/>
              <a:t>Provide broader services.</a:t>
            </a:r>
          </a:p>
          <a:p>
            <a:r>
              <a:rPr lang="en-US" sz="2700" dirty="0"/>
              <a:t>Set prices lower than unregulated monopolies.</a:t>
            </a:r>
          </a:p>
        </p:txBody>
      </p:sp>
      <p:sp>
        <p:nvSpPr>
          <p:cNvPr id="8" name="TextBox 7"/>
          <p:cNvSpPr txBox="1"/>
          <p:nvPr/>
        </p:nvSpPr>
        <p:spPr>
          <a:xfrm>
            <a:off x="457200" y="1219200"/>
            <a:ext cx="8382000" cy="2554545"/>
          </a:xfrm>
          <a:prstGeom prst="rect">
            <a:avLst/>
          </a:prstGeom>
          <a:noFill/>
        </p:spPr>
        <p:txBody>
          <a:bodyPr wrap="square" rtlCol="0">
            <a:spAutoFit/>
          </a:bodyPr>
          <a:lstStyle/>
          <a:p>
            <a:pPr marL="457200" indent="-457200">
              <a:buClr>
                <a:schemeClr val="tx1"/>
              </a:buClr>
              <a:buFont typeface="Arial" pitchFamily="34" charset="0"/>
              <a:buChar char="•"/>
            </a:pPr>
            <a:r>
              <a:rPr lang="en-US" sz="3200" dirty="0">
                <a:latin typeface="Calibri Light" pitchFamily="34" charset="0"/>
              </a:rPr>
              <a:t>Natural monopolies occur when one firm can achieve lower costs of production than multiple firms.</a:t>
            </a:r>
          </a:p>
          <a:p>
            <a:pPr marL="457200" indent="-457200">
              <a:buFont typeface="Arial" pitchFamily="34" charset="0"/>
              <a:buChar char="•"/>
            </a:pPr>
            <a:r>
              <a:rPr lang="en-US" sz="3200" dirty="0">
                <a:latin typeface="Calibri Light" pitchFamily="34" charset="0"/>
              </a:rPr>
              <a:t>A public policy response to natural monopolies is to allow the government to run them.</a:t>
            </a:r>
          </a:p>
        </p:txBody>
      </p:sp>
    </p:spTree>
    <p:extLst>
      <p:ext uri="{BB962C8B-B14F-4D97-AF65-F5344CB8AC3E}">
        <p14:creationId xmlns:p14="http://schemas.microsoft.com/office/powerpoint/2010/main" val="400675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4034" y="3975431"/>
            <a:ext cx="2253426" cy="124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fontScale="90000"/>
          </a:bodyPr>
          <a:lstStyle/>
          <a:p>
            <a:r>
              <a:rPr lang="en-US" dirty="0"/>
              <a:t>Public policy responses: Public ownership II</a:t>
            </a:r>
          </a:p>
        </p:txBody>
      </p:sp>
      <p:sp>
        <p:nvSpPr>
          <p:cNvPr id="3" name="Content Placeholder 2"/>
          <p:cNvSpPr>
            <a:spLocks noGrp="1"/>
          </p:cNvSpPr>
          <p:nvPr>
            <p:ph idx="1"/>
          </p:nvPr>
        </p:nvSpPr>
        <p:spPr>
          <a:xfrm>
            <a:off x="457200" y="1219199"/>
            <a:ext cx="8229600" cy="827702"/>
          </a:xfrm>
        </p:spPr>
        <p:txBody>
          <a:bodyPr>
            <a:normAutofit lnSpcReduction="10000"/>
          </a:bodyPr>
          <a:lstStyle/>
          <a:p>
            <a:pPr>
              <a:lnSpc>
                <a:spcPct val="90000"/>
              </a:lnSpc>
            </a:pPr>
            <a:r>
              <a:rPr lang="en-US" sz="2600" dirty="0"/>
              <a:t>Below are price regulations of a natural monopolist.</a:t>
            </a:r>
          </a:p>
          <a:p>
            <a:pPr>
              <a:lnSpc>
                <a:spcPct val="90000"/>
              </a:lnSpc>
            </a:pPr>
            <a:r>
              <a:rPr lang="en-US" sz="2600" dirty="0"/>
              <a:t>Natural monopolist have a horizontal MC curve. </a:t>
            </a:r>
          </a:p>
        </p:txBody>
      </p:sp>
      <p:grpSp>
        <p:nvGrpSpPr>
          <p:cNvPr id="566" name="Group 565"/>
          <p:cNvGrpSpPr/>
          <p:nvPr/>
        </p:nvGrpSpPr>
        <p:grpSpPr>
          <a:xfrm>
            <a:off x="448542" y="2046113"/>
            <a:ext cx="2252541" cy="215444"/>
            <a:chOff x="1785281" y="2081168"/>
            <a:chExt cx="1772627" cy="215444"/>
          </a:xfrm>
        </p:grpSpPr>
        <p:sp>
          <p:nvSpPr>
            <p:cNvPr id="416" name="Rectangle 60"/>
            <p:cNvSpPr>
              <a:spLocks noChangeArrowheads="1"/>
            </p:cNvSpPr>
            <p:nvPr/>
          </p:nvSpPr>
          <p:spPr bwMode="auto">
            <a:xfrm>
              <a:off x="1785281" y="2081168"/>
              <a:ext cx="177262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cs typeface="Arial" pitchFamily="34" charset="0"/>
                </a:rPr>
                <a:t>Price (c</a:t>
              </a:r>
              <a:r>
                <a:rPr kumimoji="0" lang="en-US" sz="1400" b="1" i="0" u="none" strike="noStrike" cap="none" normalizeH="0" baseline="0" dirty="0">
                  <a:ln>
                    <a:noFill/>
                  </a:ln>
                  <a:solidFill>
                    <a:schemeClr val="tx1"/>
                  </a:solidFill>
                  <a:effectLst/>
                  <a:cs typeface="Arial" pitchFamily="34" charset="0"/>
                </a:rPr>
                <a:t>ents per kilowatt hour)</a:t>
              </a:r>
            </a:p>
          </p:txBody>
        </p:sp>
        <p:sp>
          <p:nvSpPr>
            <p:cNvPr id="417" name="Rectangle 61"/>
            <p:cNvSpPr>
              <a:spLocks noChangeArrowheads="1"/>
            </p:cNvSpPr>
            <p:nvPr/>
          </p:nvSpPr>
          <p:spPr bwMode="auto">
            <a:xfrm>
              <a:off x="1839644" y="2081168"/>
              <a:ext cx="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chemeClr val="tx1"/>
                </a:solidFill>
                <a:effectLst/>
                <a:cs typeface="Arial" pitchFamily="34" charset="0"/>
              </a:endParaRPr>
            </a:p>
          </p:txBody>
        </p:sp>
      </p:grpSp>
      <p:grpSp>
        <p:nvGrpSpPr>
          <p:cNvPr id="577" name="Group 576"/>
          <p:cNvGrpSpPr/>
          <p:nvPr/>
        </p:nvGrpSpPr>
        <p:grpSpPr>
          <a:xfrm>
            <a:off x="2904144" y="4396907"/>
            <a:ext cx="302883" cy="215444"/>
            <a:chOff x="3695773" y="4414919"/>
            <a:chExt cx="205834" cy="215444"/>
          </a:xfrm>
        </p:grpSpPr>
        <p:sp>
          <p:nvSpPr>
            <p:cNvPr id="446" name="Rectangle 90"/>
            <p:cNvSpPr>
              <a:spLocks noChangeArrowheads="1"/>
            </p:cNvSpPr>
            <p:nvPr/>
          </p:nvSpPr>
          <p:spPr bwMode="auto">
            <a:xfrm>
              <a:off x="3695773" y="4414919"/>
              <a:ext cx="1570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M</a:t>
              </a:r>
              <a:endParaRPr kumimoji="0" lang="en-US" sz="1400" i="0" u="none" strike="noStrike" cap="none" normalizeH="0" baseline="0" dirty="0">
                <a:ln>
                  <a:noFill/>
                </a:ln>
                <a:solidFill>
                  <a:schemeClr val="tx1"/>
                </a:solidFill>
                <a:effectLst/>
                <a:cs typeface="Arial" pitchFamily="34" charset="0"/>
              </a:endParaRPr>
            </a:p>
          </p:txBody>
        </p:sp>
        <p:sp>
          <p:nvSpPr>
            <p:cNvPr id="447" name="Rectangle 91"/>
            <p:cNvSpPr>
              <a:spLocks noChangeArrowheads="1"/>
            </p:cNvSpPr>
            <p:nvPr/>
          </p:nvSpPr>
          <p:spPr bwMode="auto">
            <a:xfrm>
              <a:off x="3800617" y="4414919"/>
              <a:ext cx="10099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R</a:t>
              </a:r>
              <a:endParaRPr kumimoji="0" lang="en-US" sz="1400" i="0" u="none" strike="noStrike" cap="none" normalizeH="0" baseline="0" dirty="0">
                <a:ln>
                  <a:noFill/>
                </a:ln>
                <a:solidFill>
                  <a:schemeClr val="tx1"/>
                </a:solidFill>
                <a:effectLst/>
                <a:cs typeface="Arial" pitchFamily="34" charset="0"/>
              </a:endParaRPr>
            </a:p>
          </p:txBody>
        </p:sp>
      </p:grpSp>
      <p:grpSp>
        <p:nvGrpSpPr>
          <p:cNvPr id="578" name="Group 577"/>
          <p:cNvGrpSpPr/>
          <p:nvPr/>
        </p:nvGrpSpPr>
        <p:grpSpPr>
          <a:xfrm>
            <a:off x="3466129" y="3903752"/>
            <a:ext cx="308316" cy="584340"/>
            <a:chOff x="4266502" y="3921764"/>
            <a:chExt cx="212980" cy="584340"/>
          </a:xfrm>
        </p:grpSpPr>
        <p:sp>
          <p:nvSpPr>
            <p:cNvPr id="442" name="Rectangle 86"/>
            <p:cNvSpPr>
              <a:spLocks noChangeArrowheads="1"/>
            </p:cNvSpPr>
            <p:nvPr/>
          </p:nvSpPr>
          <p:spPr bwMode="auto">
            <a:xfrm>
              <a:off x="4309305" y="4084855"/>
              <a:ext cx="1085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a:t>
              </a:r>
              <a:endParaRPr kumimoji="0" lang="en-US" sz="1400" b="1" i="0" u="none" strike="noStrike" cap="none" normalizeH="0" baseline="0" dirty="0">
                <a:ln>
                  <a:noFill/>
                </a:ln>
                <a:solidFill>
                  <a:schemeClr val="tx1"/>
                </a:solidFill>
                <a:effectLst/>
                <a:cs typeface="Arial" pitchFamily="34" charset="0"/>
              </a:endParaRPr>
            </a:p>
          </p:txBody>
        </p:sp>
        <p:sp>
          <p:nvSpPr>
            <p:cNvPr id="443" name="Rectangle 87"/>
            <p:cNvSpPr>
              <a:spLocks noChangeArrowheads="1"/>
            </p:cNvSpPr>
            <p:nvPr/>
          </p:nvSpPr>
          <p:spPr bwMode="auto">
            <a:xfrm>
              <a:off x="4414149" y="4084855"/>
              <a:ext cx="653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C</a:t>
              </a:r>
              <a:endParaRPr kumimoji="0" lang="en-US" sz="1400" b="1" i="0" u="none" strike="noStrike" cap="none" normalizeH="0" baseline="0" dirty="0">
                <a:ln>
                  <a:noFill/>
                </a:ln>
                <a:solidFill>
                  <a:schemeClr val="tx1"/>
                </a:solidFill>
                <a:effectLst/>
                <a:cs typeface="Arial" pitchFamily="34" charset="0"/>
              </a:endParaRPr>
            </a:p>
          </p:txBody>
        </p:sp>
        <p:sp>
          <p:nvSpPr>
            <p:cNvPr id="445" name="Rectangle 89"/>
            <p:cNvSpPr>
              <a:spLocks noChangeArrowheads="1"/>
            </p:cNvSpPr>
            <p:nvPr/>
          </p:nvSpPr>
          <p:spPr bwMode="auto">
            <a:xfrm>
              <a:off x="4266502" y="3921764"/>
              <a:ext cx="18908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ATC</a:t>
              </a:r>
              <a:endParaRPr kumimoji="0" lang="en-US" sz="1400" b="1" i="0" u="none" strike="noStrike" cap="none" normalizeH="0" baseline="0" dirty="0">
                <a:ln>
                  <a:noFill/>
                </a:ln>
                <a:solidFill>
                  <a:schemeClr val="tx1"/>
                </a:solidFill>
                <a:effectLst/>
                <a:cs typeface="Arial" pitchFamily="34" charset="0"/>
              </a:endParaRPr>
            </a:p>
          </p:txBody>
        </p:sp>
        <p:sp>
          <p:nvSpPr>
            <p:cNvPr id="241" name="Rectangle 286"/>
            <p:cNvSpPr>
              <a:spLocks noChangeArrowheads="1"/>
            </p:cNvSpPr>
            <p:nvPr/>
          </p:nvSpPr>
          <p:spPr bwMode="auto">
            <a:xfrm>
              <a:off x="4286006" y="4290660"/>
              <a:ext cx="7862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D</a:t>
              </a:r>
              <a:endParaRPr kumimoji="0" lang="en-US" sz="1400" b="1" i="0" u="none" strike="noStrike" cap="none" normalizeH="0" baseline="0" dirty="0">
                <a:ln>
                  <a:noFill/>
                </a:ln>
                <a:solidFill>
                  <a:schemeClr val="tx1"/>
                </a:solidFill>
                <a:effectLst/>
                <a:cs typeface="Arial" pitchFamily="34" charset="0"/>
              </a:endParaRPr>
            </a:p>
          </p:txBody>
        </p:sp>
      </p:grpSp>
      <p:sp>
        <p:nvSpPr>
          <p:cNvPr id="247" name="Rectangle 292"/>
          <p:cNvSpPr>
            <a:spLocks noChangeArrowheads="1"/>
          </p:cNvSpPr>
          <p:nvPr/>
        </p:nvSpPr>
        <p:spPr bwMode="auto">
          <a:xfrm>
            <a:off x="3251503" y="3674899"/>
            <a:ext cx="4905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Ceiling</a:t>
            </a:r>
            <a:endParaRPr kumimoji="0" lang="en-US" sz="1400" i="0" u="none" strike="noStrike" cap="none" normalizeH="0" baseline="0" dirty="0">
              <a:ln>
                <a:noFill/>
              </a:ln>
              <a:solidFill>
                <a:schemeClr val="tx1"/>
              </a:solidFill>
              <a:effectLst/>
              <a:cs typeface="Arial" pitchFamily="34" charset="0"/>
            </a:endParaRPr>
          </a:p>
        </p:txBody>
      </p:sp>
      <p:sp>
        <p:nvSpPr>
          <p:cNvPr id="253" name="Rectangle 298"/>
          <p:cNvSpPr>
            <a:spLocks noChangeArrowheads="1"/>
          </p:cNvSpPr>
          <p:nvPr/>
        </p:nvSpPr>
        <p:spPr bwMode="auto">
          <a:xfrm>
            <a:off x="563826" y="3822207"/>
            <a:ext cx="1539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254" name="Rectangle 299"/>
          <p:cNvSpPr>
            <a:spLocks noChangeArrowheads="1"/>
          </p:cNvSpPr>
          <p:nvPr/>
        </p:nvSpPr>
        <p:spPr bwMode="auto">
          <a:xfrm>
            <a:off x="655404" y="3822207"/>
            <a:ext cx="1539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55" name="Rectangle 300"/>
          <p:cNvSpPr>
            <a:spLocks noChangeArrowheads="1"/>
          </p:cNvSpPr>
          <p:nvPr/>
        </p:nvSpPr>
        <p:spPr bwMode="auto">
          <a:xfrm>
            <a:off x="655404" y="4579414"/>
            <a:ext cx="1539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136" name="Rectangle 536"/>
          <p:cNvSpPr>
            <a:spLocks noChangeArrowheads="1"/>
          </p:cNvSpPr>
          <p:nvPr/>
        </p:nvSpPr>
        <p:spPr bwMode="auto">
          <a:xfrm>
            <a:off x="4756575" y="4033905"/>
            <a:ext cx="1511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137" name="Rectangle 537"/>
          <p:cNvSpPr>
            <a:spLocks noChangeArrowheads="1"/>
          </p:cNvSpPr>
          <p:nvPr/>
        </p:nvSpPr>
        <p:spPr bwMode="auto">
          <a:xfrm>
            <a:off x="4852904" y="4033905"/>
            <a:ext cx="1511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a:t>
            </a:r>
            <a:endParaRPr kumimoji="0" lang="en-US" sz="1400" b="0" i="0" u="none" strike="noStrike" cap="none" normalizeH="0" baseline="0" dirty="0">
              <a:ln>
                <a:noFill/>
              </a:ln>
              <a:solidFill>
                <a:schemeClr val="tx1"/>
              </a:solidFill>
              <a:effectLst/>
              <a:cs typeface="Arial" pitchFamily="34" charset="0"/>
            </a:endParaRPr>
          </a:p>
        </p:txBody>
      </p:sp>
      <p:sp>
        <p:nvSpPr>
          <p:cNvPr id="138" name="Rectangle 538"/>
          <p:cNvSpPr>
            <a:spLocks noChangeArrowheads="1"/>
          </p:cNvSpPr>
          <p:nvPr/>
        </p:nvSpPr>
        <p:spPr bwMode="auto">
          <a:xfrm>
            <a:off x="4852904" y="4573658"/>
            <a:ext cx="1511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5" name="AutoShape 4"/>
          <p:cNvSpPr>
            <a:spLocks noChangeAspect="1" noChangeArrowheads="1" noTextEdit="1"/>
          </p:cNvSpPr>
          <p:nvPr/>
        </p:nvSpPr>
        <p:spPr bwMode="auto">
          <a:xfrm>
            <a:off x="1385320" y="1630727"/>
            <a:ext cx="6616826" cy="424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2" name="Freeform 6"/>
          <p:cNvSpPr>
            <a:spLocks/>
          </p:cNvSpPr>
          <p:nvPr/>
        </p:nvSpPr>
        <p:spPr bwMode="auto">
          <a:xfrm>
            <a:off x="5001955" y="2414646"/>
            <a:ext cx="2644401" cy="1926025"/>
          </a:xfrm>
          <a:custGeom>
            <a:avLst/>
            <a:gdLst>
              <a:gd name="T0" fmla="*/ 2 w 1362"/>
              <a:gd name="T1" fmla="*/ 14 h 992"/>
              <a:gd name="T2" fmla="*/ 1350 w 1362"/>
              <a:gd name="T3" fmla="*/ 990 h 992"/>
              <a:gd name="T4" fmla="*/ 1350 w 1362"/>
              <a:gd name="T5" fmla="*/ 990 h 992"/>
              <a:gd name="T6" fmla="*/ 1354 w 1362"/>
              <a:gd name="T7" fmla="*/ 992 h 992"/>
              <a:gd name="T8" fmla="*/ 1356 w 1362"/>
              <a:gd name="T9" fmla="*/ 992 h 992"/>
              <a:gd name="T10" fmla="*/ 1360 w 1362"/>
              <a:gd name="T11" fmla="*/ 992 h 992"/>
              <a:gd name="T12" fmla="*/ 1362 w 1362"/>
              <a:gd name="T13" fmla="*/ 990 h 992"/>
              <a:gd name="T14" fmla="*/ 1362 w 1362"/>
              <a:gd name="T15" fmla="*/ 990 h 992"/>
              <a:gd name="T16" fmla="*/ 1362 w 1362"/>
              <a:gd name="T17" fmla="*/ 986 h 992"/>
              <a:gd name="T18" fmla="*/ 1362 w 1362"/>
              <a:gd name="T19" fmla="*/ 984 h 992"/>
              <a:gd name="T20" fmla="*/ 1362 w 1362"/>
              <a:gd name="T21" fmla="*/ 980 h 992"/>
              <a:gd name="T22" fmla="*/ 1360 w 1362"/>
              <a:gd name="T23" fmla="*/ 978 h 992"/>
              <a:gd name="T24" fmla="*/ 12 w 1362"/>
              <a:gd name="T25" fmla="*/ 2 h 992"/>
              <a:gd name="T26" fmla="*/ 12 w 1362"/>
              <a:gd name="T27" fmla="*/ 2 h 992"/>
              <a:gd name="T28" fmla="*/ 8 w 1362"/>
              <a:gd name="T29" fmla="*/ 0 h 992"/>
              <a:gd name="T30" fmla="*/ 6 w 1362"/>
              <a:gd name="T31" fmla="*/ 0 h 992"/>
              <a:gd name="T32" fmla="*/ 2 w 1362"/>
              <a:gd name="T33" fmla="*/ 2 h 992"/>
              <a:gd name="T34" fmla="*/ 0 w 1362"/>
              <a:gd name="T35" fmla="*/ 4 h 992"/>
              <a:gd name="T36" fmla="*/ 0 w 1362"/>
              <a:gd name="T37" fmla="*/ 4 h 992"/>
              <a:gd name="T38" fmla="*/ 0 w 1362"/>
              <a:gd name="T39" fmla="*/ 6 h 992"/>
              <a:gd name="T40" fmla="*/ 0 w 1362"/>
              <a:gd name="T41" fmla="*/ 10 h 992"/>
              <a:gd name="T42" fmla="*/ 0 w 1362"/>
              <a:gd name="T43" fmla="*/ 12 h 992"/>
              <a:gd name="T44" fmla="*/ 2 w 1362"/>
              <a:gd name="T45" fmla="*/ 14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2" h="992">
                <a:moveTo>
                  <a:pt x="2" y="14"/>
                </a:moveTo>
                <a:lnTo>
                  <a:pt x="1350" y="990"/>
                </a:lnTo>
                <a:lnTo>
                  <a:pt x="1350" y="990"/>
                </a:lnTo>
                <a:lnTo>
                  <a:pt x="1354" y="992"/>
                </a:lnTo>
                <a:lnTo>
                  <a:pt x="1356" y="992"/>
                </a:lnTo>
                <a:lnTo>
                  <a:pt x="1360" y="992"/>
                </a:lnTo>
                <a:lnTo>
                  <a:pt x="1362" y="990"/>
                </a:lnTo>
                <a:lnTo>
                  <a:pt x="1362" y="990"/>
                </a:lnTo>
                <a:lnTo>
                  <a:pt x="1362" y="986"/>
                </a:lnTo>
                <a:lnTo>
                  <a:pt x="1362" y="984"/>
                </a:lnTo>
                <a:lnTo>
                  <a:pt x="1362" y="980"/>
                </a:lnTo>
                <a:lnTo>
                  <a:pt x="1360" y="978"/>
                </a:lnTo>
                <a:lnTo>
                  <a:pt x="12" y="2"/>
                </a:lnTo>
                <a:lnTo>
                  <a:pt x="12" y="2"/>
                </a:lnTo>
                <a:lnTo>
                  <a:pt x="8" y="0"/>
                </a:lnTo>
                <a:lnTo>
                  <a:pt x="6" y="0"/>
                </a:lnTo>
                <a:lnTo>
                  <a:pt x="2" y="2"/>
                </a:lnTo>
                <a:lnTo>
                  <a:pt x="0" y="4"/>
                </a:lnTo>
                <a:lnTo>
                  <a:pt x="0" y="4"/>
                </a:lnTo>
                <a:lnTo>
                  <a:pt x="0" y="6"/>
                </a:lnTo>
                <a:lnTo>
                  <a:pt x="0" y="10"/>
                </a:lnTo>
                <a:lnTo>
                  <a:pt x="0" y="12"/>
                </a:lnTo>
                <a:lnTo>
                  <a:pt x="2" y="14"/>
                </a:lnTo>
                <a:close/>
              </a:path>
            </a:pathLst>
          </a:custGeom>
          <a:solidFill>
            <a:srgbClr val="D471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3" name="Freeform 7"/>
          <p:cNvSpPr>
            <a:spLocks/>
          </p:cNvSpPr>
          <p:nvPr/>
        </p:nvSpPr>
        <p:spPr bwMode="auto">
          <a:xfrm>
            <a:off x="5001955" y="2414646"/>
            <a:ext cx="2644401" cy="1926025"/>
          </a:xfrm>
          <a:custGeom>
            <a:avLst/>
            <a:gdLst>
              <a:gd name="T0" fmla="*/ 2 w 1362"/>
              <a:gd name="T1" fmla="*/ 14 h 992"/>
              <a:gd name="T2" fmla="*/ 1350 w 1362"/>
              <a:gd name="T3" fmla="*/ 990 h 992"/>
              <a:gd name="T4" fmla="*/ 1350 w 1362"/>
              <a:gd name="T5" fmla="*/ 990 h 992"/>
              <a:gd name="T6" fmla="*/ 1354 w 1362"/>
              <a:gd name="T7" fmla="*/ 992 h 992"/>
              <a:gd name="T8" fmla="*/ 1356 w 1362"/>
              <a:gd name="T9" fmla="*/ 992 h 992"/>
              <a:gd name="T10" fmla="*/ 1360 w 1362"/>
              <a:gd name="T11" fmla="*/ 992 h 992"/>
              <a:gd name="T12" fmla="*/ 1362 w 1362"/>
              <a:gd name="T13" fmla="*/ 990 h 992"/>
              <a:gd name="T14" fmla="*/ 1362 w 1362"/>
              <a:gd name="T15" fmla="*/ 990 h 992"/>
              <a:gd name="T16" fmla="*/ 1362 w 1362"/>
              <a:gd name="T17" fmla="*/ 986 h 992"/>
              <a:gd name="T18" fmla="*/ 1362 w 1362"/>
              <a:gd name="T19" fmla="*/ 984 h 992"/>
              <a:gd name="T20" fmla="*/ 1362 w 1362"/>
              <a:gd name="T21" fmla="*/ 980 h 992"/>
              <a:gd name="T22" fmla="*/ 1360 w 1362"/>
              <a:gd name="T23" fmla="*/ 978 h 992"/>
              <a:gd name="T24" fmla="*/ 12 w 1362"/>
              <a:gd name="T25" fmla="*/ 2 h 992"/>
              <a:gd name="T26" fmla="*/ 12 w 1362"/>
              <a:gd name="T27" fmla="*/ 2 h 992"/>
              <a:gd name="T28" fmla="*/ 8 w 1362"/>
              <a:gd name="T29" fmla="*/ 0 h 992"/>
              <a:gd name="T30" fmla="*/ 6 w 1362"/>
              <a:gd name="T31" fmla="*/ 0 h 992"/>
              <a:gd name="T32" fmla="*/ 2 w 1362"/>
              <a:gd name="T33" fmla="*/ 2 h 992"/>
              <a:gd name="T34" fmla="*/ 0 w 1362"/>
              <a:gd name="T35" fmla="*/ 4 h 992"/>
              <a:gd name="T36" fmla="*/ 0 w 1362"/>
              <a:gd name="T37" fmla="*/ 4 h 992"/>
              <a:gd name="T38" fmla="*/ 0 w 1362"/>
              <a:gd name="T39" fmla="*/ 6 h 992"/>
              <a:gd name="T40" fmla="*/ 0 w 1362"/>
              <a:gd name="T41" fmla="*/ 10 h 992"/>
              <a:gd name="T42" fmla="*/ 0 w 1362"/>
              <a:gd name="T43" fmla="*/ 12 h 992"/>
              <a:gd name="T44" fmla="*/ 2 w 1362"/>
              <a:gd name="T45" fmla="*/ 14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2" h="992">
                <a:moveTo>
                  <a:pt x="2" y="14"/>
                </a:moveTo>
                <a:lnTo>
                  <a:pt x="1350" y="990"/>
                </a:lnTo>
                <a:lnTo>
                  <a:pt x="1350" y="990"/>
                </a:lnTo>
                <a:lnTo>
                  <a:pt x="1354" y="992"/>
                </a:lnTo>
                <a:lnTo>
                  <a:pt x="1356" y="992"/>
                </a:lnTo>
                <a:lnTo>
                  <a:pt x="1360" y="992"/>
                </a:lnTo>
                <a:lnTo>
                  <a:pt x="1362" y="990"/>
                </a:lnTo>
                <a:lnTo>
                  <a:pt x="1362" y="990"/>
                </a:lnTo>
                <a:lnTo>
                  <a:pt x="1362" y="986"/>
                </a:lnTo>
                <a:lnTo>
                  <a:pt x="1362" y="984"/>
                </a:lnTo>
                <a:lnTo>
                  <a:pt x="1362" y="980"/>
                </a:lnTo>
                <a:lnTo>
                  <a:pt x="1360" y="978"/>
                </a:lnTo>
                <a:lnTo>
                  <a:pt x="12" y="2"/>
                </a:lnTo>
                <a:lnTo>
                  <a:pt x="12" y="2"/>
                </a:lnTo>
                <a:lnTo>
                  <a:pt x="8" y="0"/>
                </a:lnTo>
                <a:lnTo>
                  <a:pt x="6" y="0"/>
                </a:lnTo>
                <a:lnTo>
                  <a:pt x="2" y="2"/>
                </a:lnTo>
                <a:lnTo>
                  <a:pt x="0" y="4"/>
                </a:lnTo>
                <a:lnTo>
                  <a:pt x="0" y="4"/>
                </a:lnTo>
                <a:lnTo>
                  <a:pt x="0" y="6"/>
                </a:lnTo>
                <a:lnTo>
                  <a:pt x="0" y="10"/>
                </a:lnTo>
                <a:lnTo>
                  <a:pt x="0" y="12"/>
                </a:lnTo>
                <a:lnTo>
                  <a:pt x="2"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4" name="Freeform 8"/>
          <p:cNvSpPr>
            <a:spLocks/>
          </p:cNvSpPr>
          <p:nvPr/>
        </p:nvSpPr>
        <p:spPr bwMode="auto">
          <a:xfrm>
            <a:off x="807263" y="2420402"/>
            <a:ext cx="2648284" cy="1926025"/>
          </a:xfrm>
          <a:custGeom>
            <a:avLst/>
            <a:gdLst>
              <a:gd name="T0" fmla="*/ 2 w 1364"/>
              <a:gd name="T1" fmla="*/ 14 h 992"/>
              <a:gd name="T2" fmla="*/ 1350 w 1364"/>
              <a:gd name="T3" fmla="*/ 990 h 992"/>
              <a:gd name="T4" fmla="*/ 1350 w 1364"/>
              <a:gd name="T5" fmla="*/ 990 h 992"/>
              <a:gd name="T6" fmla="*/ 1354 w 1364"/>
              <a:gd name="T7" fmla="*/ 992 h 992"/>
              <a:gd name="T8" fmla="*/ 1356 w 1364"/>
              <a:gd name="T9" fmla="*/ 992 h 992"/>
              <a:gd name="T10" fmla="*/ 1360 w 1364"/>
              <a:gd name="T11" fmla="*/ 990 h 992"/>
              <a:gd name="T12" fmla="*/ 1362 w 1364"/>
              <a:gd name="T13" fmla="*/ 988 h 992"/>
              <a:gd name="T14" fmla="*/ 1362 w 1364"/>
              <a:gd name="T15" fmla="*/ 988 h 992"/>
              <a:gd name="T16" fmla="*/ 1364 w 1364"/>
              <a:gd name="T17" fmla="*/ 986 h 992"/>
              <a:gd name="T18" fmla="*/ 1364 w 1364"/>
              <a:gd name="T19" fmla="*/ 982 h 992"/>
              <a:gd name="T20" fmla="*/ 1362 w 1364"/>
              <a:gd name="T21" fmla="*/ 980 h 992"/>
              <a:gd name="T22" fmla="*/ 1360 w 1364"/>
              <a:gd name="T23" fmla="*/ 978 h 992"/>
              <a:gd name="T24" fmla="*/ 12 w 1364"/>
              <a:gd name="T25" fmla="*/ 2 h 992"/>
              <a:gd name="T26" fmla="*/ 12 w 1364"/>
              <a:gd name="T27" fmla="*/ 2 h 992"/>
              <a:gd name="T28" fmla="*/ 10 w 1364"/>
              <a:gd name="T29" fmla="*/ 0 h 992"/>
              <a:gd name="T30" fmla="*/ 6 w 1364"/>
              <a:gd name="T31" fmla="*/ 0 h 992"/>
              <a:gd name="T32" fmla="*/ 4 w 1364"/>
              <a:gd name="T33" fmla="*/ 2 h 992"/>
              <a:gd name="T34" fmla="*/ 2 w 1364"/>
              <a:gd name="T35" fmla="*/ 4 h 992"/>
              <a:gd name="T36" fmla="*/ 2 w 1364"/>
              <a:gd name="T37" fmla="*/ 4 h 992"/>
              <a:gd name="T38" fmla="*/ 0 w 1364"/>
              <a:gd name="T39" fmla="*/ 6 h 992"/>
              <a:gd name="T40" fmla="*/ 0 w 1364"/>
              <a:gd name="T41" fmla="*/ 10 h 992"/>
              <a:gd name="T42" fmla="*/ 0 w 1364"/>
              <a:gd name="T43" fmla="*/ 12 h 992"/>
              <a:gd name="T44" fmla="*/ 2 w 1364"/>
              <a:gd name="T45" fmla="*/ 14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4" h="992">
                <a:moveTo>
                  <a:pt x="2" y="14"/>
                </a:moveTo>
                <a:lnTo>
                  <a:pt x="1350" y="990"/>
                </a:lnTo>
                <a:lnTo>
                  <a:pt x="1350" y="990"/>
                </a:lnTo>
                <a:lnTo>
                  <a:pt x="1354" y="992"/>
                </a:lnTo>
                <a:lnTo>
                  <a:pt x="1356" y="992"/>
                </a:lnTo>
                <a:lnTo>
                  <a:pt x="1360" y="990"/>
                </a:lnTo>
                <a:lnTo>
                  <a:pt x="1362" y="988"/>
                </a:lnTo>
                <a:lnTo>
                  <a:pt x="1362" y="988"/>
                </a:lnTo>
                <a:lnTo>
                  <a:pt x="1364" y="986"/>
                </a:lnTo>
                <a:lnTo>
                  <a:pt x="1364" y="982"/>
                </a:lnTo>
                <a:lnTo>
                  <a:pt x="1362" y="980"/>
                </a:lnTo>
                <a:lnTo>
                  <a:pt x="1360" y="978"/>
                </a:lnTo>
                <a:lnTo>
                  <a:pt x="12" y="2"/>
                </a:lnTo>
                <a:lnTo>
                  <a:pt x="12" y="2"/>
                </a:lnTo>
                <a:lnTo>
                  <a:pt x="10" y="0"/>
                </a:lnTo>
                <a:lnTo>
                  <a:pt x="6" y="0"/>
                </a:lnTo>
                <a:lnTo>
                  <a:pt x="4" y="2"/>
                </a:lnTo>
                <a:lnTo>
                  <a:pt x="2" y="4"/>
                </a:lnTo>
                <a:lnTo>
                  <a:pt x="2" y="4"/>
                </a:lnTo>
                <a:lnTo>
                  <a:pt x="0" y="6"/>
                </a:lnTo>
                <a:lnTo>
                  <a:pt x="0" y="10"/>
                </a:lnTo>
                <a:lnTo>
                  <a:pt x="0" y="12"/>
                </a:lnTo>
                <a:lnTo>
                  <a:pt x="2" y="14"/>
                </a:lnTo>
                <a:close/>
              </a:path>
            </a:pathLst>
          </a:custGeom>
          <a:solidFill>
            <a:srgbClr val="D471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36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380" y="3888219"/>
            <a:ext cx="2050284" cy="11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 name="Freeform 53"/>
          <p:cNvSpPr>
            <a:spLocks/>
          </p:cNvSpPr>
          <p:nvPr/>
        </p:nvSpPr>
        <p:spPr bwMode="auto">
          <a:xfrm>
            <a:off x="2845898" y="3923167"/>
            <a:ext cx="240753" cy="169852"/>
          </a:xfrm>
          <a:custGeom>
            <a:avLst/>
            <a:gdLst>
              <a:gd name="T0" fmla="*/ 0 w 124"/>
              <a:gd name="T1" fmla="*/ 0 h 90"/>
              <a:gd name="T2" fmla="*/ 0 w 124"/>
              <a:gd name="T3" fmla="*/ 90 h 90"/>
              <a:gd name="T4" fmla="*/ 124 w 124"/>
              <a:gd name="T5" fmla="*/ 90 h 90"/>
              <a:gd name="T6" fmla="*/ 0 w 124"/>
              <a:gd name="T7" fmla="*/ 0 h 90"/>
            </a:gdLst>
            <a:ahLst/>
            <a:cxnLst>
              <a:cxn ang="0">
                <a:pos x="T0" y="T1"/>
              </a:cxn>
              <a:cxn ang="0">
                <a:pos x="T2" y="T3"/>
              </a:cxn>
              <a:cxn ang="0">
                <a:pos x="T4" y="T5"/>
              </a:cxn>
              <a:cxn ang="0">
                <a:pos x="T6" y="T7"/>
              </a:cxn>
            </a:cxnLst>
            <a:rect l="0" t="0" r="r" b="b"/>
            <a:pathLst>
              <a:path w="124" h="90">
                <a:moveTo>
                  <a:pt x="0" y="0"/>
                </a:moveTo>
                <a:lnTo>
                  <a:pt x="0" y="90"/>
                </a:lnTo>
                <a:lnTo>
                  <a:pt x="124" y="90"/>
                </a:lnTo>
                <a:lnTo>
                  <a:pt x="0" y="0"/>
                </a:lnTo>
                <a:close/>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0" name="Freeform 54"/>
          <p:cNvSpPr>
            <a:spLocks/>
          </p:cNvSpPr>
          <p:nvPr/>
        </p:nvSpPr>
        <p:spPr bwMode="auto">
          <a:xfrm>
            <a:off x="2845898" y="3923167"/>
            <a:ext cx="240753" cy="174740"/>
          </a:xfrm>
          <a:custGeom>
            <a:avLst/>
            <a:gdLst>
              <a:gd name="T0" fmla="*/ 0 w 124"/>
              <a:gd name="T1" fmla="*/ 0 h 90"/>
              <a:gd name="T2" fmla="*/ 0 w 124"/>
              <a:gd name="T3" fmla="*/ 90 h 90"/>
              <a:gd name="T4" fmla="*/ 124 w 124"/>
              <a:gd name="T5" fmla="*/ 90 h 90"/>
              <a:gd name="T6" fmla="*/ 0 w 124"/>
              <a:gd name="T7" fmla="*/ 0 h 90"/>
            </a:gdLst>
            <a:ahLst/>
            <a:cxnLst>
              <a:cxn ang="0">
                <a:pos x="T0" y="T1"/>
              </a:cxn>
              <a:cxn ang="0">
                <a:pos x="T2" y="T3"/>
              </a:cxn>
              <a:cxn ang="0">
                <a:pos x="T4" y="T5"/>
              </a:cxn>
              <a:cxn ang="0">
                <a:pos x="T6" y="T7"/>
              </a:cxn>
            </a:cxnLst>
            <a:rect l="0" t="0" r="r" b="b"/>
            <a:pathLst>
              <a:path w="124" h="90">
                <a:moveTo>
                  <a:pt x="0" y="0"/>
                </a:moveTo>
                <a:lnTo>
                  <a:pt x="0" y="90"/>
                </a:lnTo>
                <a:lnTo>
                  <a:pt x="124" y="9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07" name="Group 606"/>
          <p:cNvGrpSpPr/>
          <p:nvPr/>
        </p:nvGrpSpPr>
        <p:grpSpPr>
          <a:xfrm>
            <a:off x="2643976" y="4579414"/>
            <a:ext cx="488748" cy="215444"/>
            <a:chOff x="3513266" y="4597426"/>
            <a:chExt cx="285528" cy="215444"/>
          </a:xfrm>
        </p:grpSpPr>
        <p:sp>
          <p:nvSpPr>
            <p:cNvPr id="256" name="Rectangle 301"/>
            <p:cNvSpPr>
              <a:spLocks noChangeArrowheads="1"/>
            </p:cNvSpPr>
            <p:nvPr/>
          </p:nvSpPr>
          <p:spPr bwMode="auto">
            <a:xfrm>
              <a:off x="3513266" y="459742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257" name="Rectangle 302"/>
            <p:cNvSpPr>
              <a:spLocks noChangeArrowheads="1"/>
            </p:cNvSpPr>
            <p:nvPr/>
          </p:nvSpPr>
          <p:spPr bwMode="auto">
            <a:xfrm>
              <a:off x="3567630" y="4597426"/>
              <a:ext cx="448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258" name="Rectangle 303"/>
            <p:cNvSpPr>
              <a:spLocks noChangeArrowheads="1"/>
            </p:cNvSpPr>
            <p:nvPr/>
          </p:nvSpPr>
          <p:spPr bwMode="auto">
            <a:xfrm>
              <a:off x="3594812" y="459742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6</a:t>
              </a:r>
              <a:endParaRPr kumimoji="0" lang="en-US" sz="1400" b="0" i="0" u="none" strike="noStrike" cap="none" normalizeH="0" baseline="0" dirty="0">
                <a:ln>
                  <a:noFill/>
                </a:ln>
                <a:solidFill>
                  <a:schemeClr val="tx1"/>
                </a:solidFill>
                <a:effectLst/>
                <a:cs typeface="Arial" pitchFamily="34" charset="0"/>
              </a:endParaRPr>
            </a:p>
          </p:txBody>
        </p:sp>
        <p:sp>
          <p:nvSpPr>
            <p:cNvPr id="259" name="Rectangle 304"/>
            <p:cNvSpPr>
              <a:spLocks noChangeArrowheads="1"/>
            </p:cNvSpPr>
            <p:nvPr/>
          </p:nvSpPr>
          <p:spPr bwMode="auto">
            <a:xfrm>
              <a:off x="3649175" y="459742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60" name="Rectangle 305"/>
            <p:cNvSpPr>
              <a:spLocks noChangeArrowheads="1"/>
            </p:cNvSpPr>
            <p:nvPr/>
          </p:nvSpPr>
          <p:spPr bwMode="auto">
            <a:xfrm>
              <a:off x="3707422" y="459742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sp>
        <p:nvSpPr>
          <p:cNvPr id="239" name="Rectangle 284"/>
          <p:cNvSpPr>
            <a:spLocks noChangeArrowheads="1"/>
          </p:cNvSpPr>
          <p:nvPr/>
        </p:nvSpPr>
        <p:spPr bwMode="auto">
          <a:xfrm>
            <a:off x="2078984" y="2565796"/>
            <a:ext cx="186389" cy="186389"/>
          </a:xfrm>
          <a:prstGeom prst="rect">
            <a:avLst/>
          </a:prstGeom>
          <a:solidFill>
            <a:srgbClr val="D0D0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0" name="Rectangle 285"/>
          <p:cNvSpPr>
            <a:spLocks noChangeArrowheads="1"/>
          </p:cNvSpPr>
          <p:nvPr/>
        </p:nvSpPr>
        <p:spPr bwMode="auto">
          <a:xfrm>
            <a:off x="2078984" y="2565796"/>
            <a:ext cx="186389" cy="18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9" name="Rectangle 294"/>
          <p:cNvSpPr>
            <a:spLocks noChangeArrowheads="1"/>
          </p:cNvSpPr>
          <p:nvPr/>
        </p:nvSpPr>
        <p:spPr bwMode="auto">
          <a:xfrm>
            <a:off x="818913" y="2272844"/>
            <a:ext cx="7766" cy="2287154"/>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0" name="Freeform 295"/>
          <p:cNvSpPr>
            <a:spLocks/>
          </p:cNvSpPr>
          <p:nvPr/>
        </p:nvSpPr>
        <p:spPr bwMode="auto">
          <a:xfrm>
            <a:off x="818913" y="2272844"/>
            <a:ext cx="7766" cy="2287154"/>
          </a:xfrm>
          <a:custGeom>
            <a:avLst/>
            <a:gdLst>
              <a:gd name="T0" fmla="*/ 4 w 4"/>
              <a:gd name="T1" fmla="*/ 1178 h 1178"/>
              <a:gd name="T2" fmla="*/ 4 w 4"/>
              <a:gd name="T3" fmla="*/ 0 h 1178"/>
              <a:gd name="T4" fmla="*/ 0 w 4"/>
              <a:gd name="T5" fmla="*/ 0 h 1178"/>
              <a:gd name="T6" fmla="*/ 0 w 4"/>
              <a:gd name="T7" fmla="*/ 1178 h 1178"/>
            </a:gdLst>
            <a:ahLst/>
            <a:cxnLst>
              <a:cxn ang="0">
                <a:pos x="T0" y="T1"/>
              </a:cxn>
              <a:cxn ang="0">
                <a:pos x="T2" y="T3"/>
              </a:cxn>
              <a:cxn ang="0">
                <a:pos x="T4" y="T5"/>
              </a:cxn>
              <a:cxn ang="0">
                <a:pos x="T6" y="T7"/>
              </a:cxn>
            </a:cxnLst>
            <a:rect l="0" t="0" r="r" b="b"/>
            <a:pathLst>
              <a:path w="4" h="1178">
                <a:moveTo>
                  <a:pt x="4" y="1178"/>
                </a:moveTo>
                <a:lnTo>
                  <a:pt x="4" y="0"/>
                </a:lnTo>
                <a:lnTo>
                  <a:pt x="0" y="0"/>
                </a:lnTo>
                <a:lnTo>
                  <a:pt x="0" y="1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2" name="Freeform 297"/>
          <p:cNvSpPr>
            <a:spLocks/>
          </p:cNvSpPr>
          <p:nvPr/>
        </p:nvSpPr>
        <p:spPr bwMode="auto">
          <a:xfrm>
            <a:off x="822796" y="4556115"/>
            <a:ext cx="2885154" cy="7766"/>
          </a:xfrm>
          <a:custGeom>
            <a:avLst/>
            <a:gdLst>
              <a:gd name="T0" fmla="*/ 0 w 1486"/>
              <a:gd name="T1" fmla="*/ 4 h 4"/>
              <a:gd name="T2" fmla="*/ 1486 w 1486"/>
              <a:gd name="T3" fmla="*/ 4 h 4"/>
              <a:gd name="T4" fmla="*/ 1486 w 1486"/>
              <a:gd name="T5" fmla="*/ 0 h 4"/>
              <a:gd name="T6" fmla="*/ 0 w 1486"/>
              <a:gd name="T7" fmla="*/ 0 h 4"/>
            </a:gdLst>
            <a:ahLst/>
            <a:cxnLst>
              <a:cxn ang="0">
                <a:pos x="T0" y="T1"/>
              </a:cxn>
              <a:cxn ang="0">
                <a:pos x="T2" y="T3"/>
              </a:cxn>
              <a:cxn ang="0">
                <a:pos x="T4" y="T5"/>
              </a:cxn>
              <a:cxn ang="0">
                <a:pos x="T6" y="T7"/>
              </a:cxn>
            </a:cxnLst>
            <a:rect l="0" t="0" r="r" b="b"/>
            <a:pathLst>
              <a:path w="1486" h="4">
                <a:moveTo>
                  <a:pt x="0" y="4"/>
                </a:moveTo>
                <a:lnTo>
                  <a:pt x="1486" y="4"/>
                </a:lnTo>
                <a:lnTo>
                  <a:pt x="1486" y="0"/>
                </a:lnTo>
                <a:lnTo>
                  <a:pt x="0" y="0"/>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1" name="Rectangle 306"/>
          <p:cNvSpPr>
            <a:spLocks noChangeArrowheads="1"/>
          </p:cNvSpPr>
          <p:nvPr/>
        </p:nvSpPr>
        <p:spPr bwMode="auto">
          <a:xfrm>
            <a:off x="822796" y="3895986"/>
            <a:ext cx="2624985" cy="7766"/>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62" name="Freeform 307"/>
          <p:cNvSpPr>
            <a:spLocks/>
          </p:cNvSpPr>
          <p:nvPr/>
        </p:nvSpPr>
        <p:spPr bwMode="auto">
          <a:xfrm>
            <a:off x="822796" y="3895986"/>
            <a:ext cx="2624985" cy="7766"/>
          </a:xfrm>
          <a:custGeom>
            <a:avLst/>
            <a:gdLst>
              <a:gd name="T0" fmla="*/ 1352 w 1352"/>
              <a:gd name="T1" fmla="*/ 0 h 4"/>
              <a:gd name="T2" fmla="*/ 0 w 1352"/>
              <a:gd name="T3" fmla="*/ 0 h 4"/>
              <a:gd name="T4" fmla="*/ 0 w 1352"/>
              <a:gd name="T5" fmla="*/ 4 h 4"/>
              <a:gd name="T6" fmla="*/ 1352 w 1352"/>
              <a:gd name="T7" fmla="*/ 4 h 4"/>
            </a:gdLst>
            <a:ahLst/>
            <a:cxnLst>
              <a:cxn ang="0">
                <a:pos x="T0" y="T1"/>
              </a:cxn>
              <a:cxn ang="0">
                <a:pos x="T2" y="T3"/>
              </a:cxn>
              <a:cxn ang="0">
                <a:pos x="T4" y="T5"/>
              </a:cxn>
              <a:cxn ang="0">
                <a:pos x="T6" y="T7"/>
              </a:cxn>
            </a:cxnLst>
            <a:rect l="0" t="0" r="r" b="b"/>
            <a:pathLst>
              <a:path w="1352" h="4">
                <a:moveTo>
                  <a:pt x="1352" y="0"/>
                </a:moveTo>
                <a:lnTo>
                  <a:pt x="0" y="0"/>
                </a:lnTo>
                <a:lnTo>
                  <a:pt x="0" y="4"/>
                </a:lnTo>
                <a:lnTo>
                  <a:pt x="135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3" name="Freeform 308"/>
          <p:cNvSpPr>
            <a:spLocks/>
          </p:cNvSpPr>
          <p:nvPr/>
        </p:nvSpPr>
        <p:spPr bwMode="auto">
          <a:xfrm>
            <a:off x="2814833" y="3868804"/>
            <a:ext cx="62130" cy="62130"/>
          </a:xfrm>
          <a:custGeom>
            <a:avLst/>
            <a:gdLst>
              <a:gd name="T0" fmla="*/ 0 w 32"/>
              <a:gd name="T1" fmla="*/ 16 h 32"/>
              <a:gd name="T2" fmla="*/ 0 w 32"/>
              <a:gd name="T3" fmla="*/ 16 h 32"/>
              <a:gd name="T4" fmla="*/ 2 w 32"/>
              <a:gd name="T5" fmla="*/ 10 h 32"/>
              <a:gd name="T6" fmla="*/ 6 w 32"/>
              <a:gd name="T7" fmla="*/ 6 h 32"/>
              <a:gd name="T8" fmla="*/ 10 w 32"/>
              <a:gd name="T9" fmla="*/ 2 h 32"/>
              <a:gd name="T10" fmla="*/ 16 w 32"/>
              <a:gd name="T11" fmla="*/ 0 h 32"/>
              <a:gd name="T12" fmla="*/ 16 w 32"/>
              <a:gd name="T13" fmla="*/ 0 h 32"/>
              <a:gd name="T14" fmla="*/ 22 w 32"/>
              <a:gd name="T15" fmla="*/ 2 h 32"/>
              <a:gd name="T16" fmla="*/ 28 w 32"/>
              <a:gd name="T17" fmla="*/ 6 h 32"/>
              <a:gd name="T18" fmla="*/ 32 w 32"/>
              <a:gd name="T19" fmla="*/ 10 h 32"/>
              <a:gd name="T20" fmla="*/ 32 w 32"/>
              <a:gd name="T21" fmla="*/ 16 h 32"/>
              <a:gd name="T22" fmla="*/ 32 w 32"/>
              <a:gd name="T23" fmla="*/ 16 h 32"/>
              <a:gd name="T24" fmla="*/ 32 w 32"/>
              <a:gd name="T25" fmla="*/ 24 h 32"/>
              <a:gd name="T26" fmla="*/ 28 w 32"/>
              <a:gd name="T27" fmla="*/ 28 h 32"/>
              <a:gd name="T28" fmla="*/ 22 w 32"/>
              <a:gd name="T29" fmla="*/ 32 h 32"/>
              <a:gd name="T30" fmla="*/ 16 w 32"/>
              <a:gd name="T31" fmla="*/ 32 h 32"/>
              <a:gd name="T32" fmla="*/ 16 w 32"/>
              <a:gd name="T33" fmla="*/ 32 h 32"/>
              <a:gd name="T34" fmla="*/ 10 w 32"/>
              <a:gd name="T35" fmla="*/ 32 h 32"/>
              <a:gd name="T36" fmla="*/ 6 w 32"/>
              <a:gd name="T37" fmla="*/ 28 h 32"/>
              <a:gd name="T38" fmla="*/ 2 w 32"/>
              <a:gd name="T39" fmla="*/ 24 h 32"/>
              <a:gd name="T40" fmla="*/ 0 w 32"/>
              <a:gd name="T41" fmla="*/ 16 h 32"/>
              <a:gd name="T42" fmla="*/ 0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0" y="16"/>
                </a:moveTo>
                <a:lnTo>
                  <a:pt x="0" y="16"/>
                </a:lnTo>
                <a:lnTo>
                  <a:pt x="2" y="10"/>
                </a:lnTo>
                <a:lnTo>
                  <a:pt x="6" y="6"/>
                </a:lnTo>
                <a:lnTo>
                  <a:pt x="10" y="2"/>
                </a:lnTo>
                <a:lnTo>
                  <a:pt x="16" y="0"/>
                </a:lnTo>
                <a:lnTo>
                  <a:pt x="16" y="0"/>
                </a:lnTo>
                <a:lnTo>
                  <a:pt x="22" y="2"/>
                </a:lnTo>
                <a:lnTo>
                  <a:pt x="28" y="6"/>
                </a:lnTo>
                <a:lnTo>
                  <a:pt x="32" y="10"/>
                </a:lnTo>
                <a:lnTo>
                  <a:pt x="32" y="16"/>
                </a:lnTo>
                <a:lnTo>
                  <a:pt x="32" y="16"/>
                </a:lnTo>
                <a:lnTo>
                  <a:pt x="32" y="24"/>
                </a:lnTo>
                <a:lnTo>
                  <a:pt x="28" y="28"/>
                </a:lnTo>
                <a:lnTo>
                  <a:pt x="22" y="32"/>
                </a:lnTo>
                <a:lnTo>
                  <a:pt x="16" y="32"/>
                </a:lnTo>
                <a:lnTo>
                  <a:pt x="16" y="32"/>
                </a:lnTo>
                <a:lnTo>
                  <a:pt x="10" y="32"/>
                </a:lnTo>
                <a:lnTo>
                  <a:pt x="6" y="28"/>
                </a:lnTo>
                <a:lnTo>
                  <a:pt x="2" y="24"/>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4" name="Freeform 309"/>
          <p:cNvSpPr>
            <a:spLocks noEditPoints="1"/>
          </p:cNvSpPr>
          <p:nvPr/>
        </p:nvSpPr>
        <p:spPr bwMode="auto">
          <a:xfrm>
            <a:off x="2842015" y="3899869"/>
            <a:ext cx="7766" cy="660129"/>
          </a:xfrm>
          <a:custGeom>
            <a:avLst/>
            <a:gdLst>
              <a:gd name="T0" fmla="*/ 0 w 4"/>
              <a:gd name="T1" fmla="*/ 300 h 340"/>
              <a:gd name="T2" fmla="*/ 0 w 4"/>
              <a:gd name="T3" fmla="*/ 340 h 340"/>
              <a:gd name="T4" fmla="*/ 4 w 4"/>
              <a:gd name="T5" fmla="*/ 340 h 340"/>
              <a:gd name="T6" fmla="*/ 4 w 4"/>
              <a:gd name="T7" fmla="*/ 300 h 340"/>
              <a:gd name="T8" fmla="*/ 0 w 4"/>
              <a:gd name="T9" fmla="*/ 300 h 340"/>
              <a:gd name="T10" fmla="*/ 0 w 4"/>
              <a:gd name="T11" fmla="*/ 240 h 340"/>
              <a:gd name="T12" fmla="*/ 0 w 4"/>
              <a:gd name="T13" fmla="*/ 280 h 340"/>
              <a:gd name="T14" fmla="*/ 4 w 4"/>
              <a:gd name="T15" fmla="*/ 280 h 340"/>
              <a:gd name="T16" fmla="*/ 4 w 4"/>
              <a:gd name="T17" fmla="*/ 240 h 340"/>
              <a:gd name="T18" fmla="*/ 0 w 4"/>
              <a:gd name="T19" fmla="*/ 240 h 340"/>
              <a:gd name="T20" fmla="*/ 0 w 4"/>
              <a:gd name="T21" fmla="*/ 180 h 340"/>
              <a:gd name="T22" fmla="*/ 0 w 4"/>
              <a:gd name="T23" fmla="*/ 220 h 340"/>
              <a:gd name="T24" fmla="*/ 4 w 4"/>
              <a:gd name="T25" fmla="*/ 220 h 340"/>
              <a:gd name="T26" fmla="*/ 4 w 4"/>
              <a:gd name="T27" fmla="*/ 180 h 340"/>
              <a:gd name="T28" fmla="*/ 0 w 4"/>
              <a:gd name="T29" fmla="*/ 180 h 340"/>
              <a:gd name="T30" fmla="*/ 0 w 4"/>
              <a:gd name="T31" fmla="*/ 120 h 340"/>
              <a:gd name="T32" fmla="*/ 0 w 4"/>
              <a:gd name="T33" fmla="*/ 160 h 340"/>
              <a:gd name="T34" fmla="*/ 4 w 4"/>
              <a:gd name="T35" fmla="*/ 160 h 340"/>
              <a:gd name="T36" fmla="*/ 4 w 4"/>
              <a:gd name="T37" fmla="*/ 120 h 340"/>
              <a:gd name="T38" fmla="*/ 0 w 4"/>
              <a:gd name="T39" fmla="*/ 120 h 340"/>
              <a:gd name="T40" fmla="*/ 0 w 4"/>
              <a:gd name="T41" fmla="*/ 60 h 340"/>
              <a:gd name="T42" fmla="*/ 0 w 4"/>
              <a:gd name="T43" fmla="*/ 100 h 340"/>
              <a:gd name="T44" fmla="*/ 4 w 4"/>
              <a:gd name="T45" fmla="*/ 100 h 340"/>
              <a:gd name="T46" fmla="*/ 4 w 4"/>
              <a:gd name="T47" fmla="*/ 60 h 340"/>
              <a:gd name="T48" fmla="*/ 0 w 4"/>
              <a:gd name="T49" fmla="*/ 60 h 340"/>
              <a:gd name="T50" fmla="*/ 0 w 4"/>
              <a:gd name="T51" fmla="*/ 0 h 340"/>
              <a:gd name="T52" fmla="*/ 0 w 4"/>
              <a:gd name="T53" fmla="*/ 40 h 340"/>
              <a:gd name="T54" fmla="*/ 4 w 4"/>
              <a:gd name="T55" fmla="*/ 40 h 340"/>
              <a:gd name="T56" fmla="*/ 4 w 4"/>
              <a:gd name="T57" fmla="*/ 0 h 340"/>
              <a:gd name="T58" fmla="*/ 0 w 4"/>
              <a:gd name="T5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340">
                <a:moveTo>
                  <a:pt x="0" y="300"/>
                </a:moveTo>
                <a:lnTo>
                  <a:pt x="0" y="340"/>
                </a:lnTo>
                <a:lnTo>
                  <a:pt x="4" y="340"/>
                </a:lnTo>
                <a:lnTo>
                  <a:pt x="4" y="300"/>
                </a:lnTo>
                <a:lnTo>
                  <a:pt x="0" y="300"/>
                </a:lnTo>
                <a:close/>
                <a:moveTo>
                  <a:pt x="0" y="240"/>
                </a:moveTo>
                <a:lnTo>
                  <a:pt x="0" y="280"/>
                </a:lnTo>
                <a:lnTo>
                  <a:pt x="4" y="280"/>
                </a:lnTo>
                <a:lnTo>
                  <a:pt x="4" y="240"/>
                </a:lnTo>
                <a:lnTo>
                  <a:pt x="0" y="240"/>
                </a:lnTo>
                <a:close/>
                <a:moveTo>
                  <a:pt x="0" y="180"/>
                </a:moveTo>
                <a:lnTo>
                  <a:pt x="0" y="220"/>
                </a:lnTo>
                <a:lnTo>
                  <a:pt x="4" y="220"/>
                </a:lnTo>
                <a:lnTo>
                  <a:pt x="4" y="180"/>
                </a:lnTo>
                <a:lnTo>
                  <a:pt x="0" y="180"/>
                </a:lnTo>
                <a:close/>
                <a:moveTo>
                  <a:pt x="0" y="120"/>
                </a:moveTo>
                <a:lnTo>
                  <a:pt x="0" y="160"/>
                </a:lnTo>
                <a:lnTo>
                  <a:pt x="4" y="160"/>
                </a:lnTo>
                <a:lnTo>
                  <a:pt x="4" y="120"/>
                </a:lnTo>
                <a:lnTo>
                  <a:pt x="0" y="120"/>
                </a:lnTo>
                <a:close/>
                <a:moveTo>
                  <a:pt x="0" y="60"/>
                </a:moveTo>
                <a:lnTo>
                  <a:pt x="0" y="100"/>
                </a:lnTo>
                <a:lnTo>
                  <a:pt x="4" y="100"/>
                </a:lnTo>
                <a:lnTo>
                  <a:pt x="4" y="60"/>
                </a:lnTo>
                <a:lnTo>
                  <a:pt x="0" y="60"/>
                </a:lnTo>
                <a:close/>
                <a:moveTo>
                  <a:pt x="0" y="0"/>
                </a:moveTo>
                <a:lnTo>
                  <a:pt x="0" y="40"/>
                </a:lnTo>
                <a:lnTo>
                  <a:pt x="4" y="40"/>
                </a:lnTo>
                <a:lnTo>
                  <a:pt x="4"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3" name="Freeform 483"/>
          <p:cNvSpPr>
            <a:spLocks noEditPoints="1"/>
          </p:cNvSpPr>
          <p:nvPr/>
        </p:nvSpPr>
        <p:spPr bwMode="auto">
          <a:xfrm>
            <a:off x="7304642" y="3998957"/>
            <a:ext cx="7766" cy="543636"/>
          </a:xfrm>
          <a:custGeom>
            <a:avLst/>
            <a:gdLst>
              <a:gd name="T0" fmla="*/ 0 w 4"/>
              <a:gd name="T1" fmla="*/ 240 h 280"/>
              <a:gd name="T2" fmla="*/ 0 w 4"/>
              <a:gd name="T3" fmla="*/ 280 h 280"/>
              <a:gd name="T4" fmla="*/ 4 w 4"/>
              <a:gd name="T5" fmla="*/ 280 h 280"/>
              <a:gd name="T6" fmla="*/ 4 w 4"/>
              <a:gd name="T7" fmla="*/ 240 h 280"/>
              <a:gd name="T8" fmla="*/ 0 w 4"/>
              <a:gd name="T9" fmla="*/ 240 h 280"/>
              <a:gd name="T10" fmla="*/ 0 w 4"/>
              <a:gd name="T11" fmla="*/ 180 h 280"/>
              <a:gd name="T12" fmla="*/ 0 w 4"/>
              <a:gd name="T13" fmla="*/ 220 h 280"/>
              <a:gd name="T14" fmla="*/ 4 w 4"/>
              <a:gd name="T15" fmla="*/ 220 h 280"/>
              <a:gd name="T16" fmla="*/ 4 w 4"/>
              <a:gd name="T17" fmla="*/ 180 h 280"/>
              <a:gd name="T18" fmla="*/ 0 w 4"/>
              <a:gd name="T19" fmla="*/ 180 h 280"/>
              <a:gd name="T20" fmla="*/ 0 w 4"/>
              <a:gd name="T21" fmla="*/ 120 h 280"/>
              <a:gd name="T22" fmla="*/ 0 w 4"/>
              <a:gd name="T23" fmla="*/ 160 h 280"/>
              <a:gd name="T24" fmla="*/ 4 w 4"/>
              <a:gd name="T25" fmla="*/ 160 h 280"/>
              <a:gd name="T26" fmla="*/ 4 w 4"/>
              <a:gd name="T27" fmla="*/ 120 h 280"/>
              <a:gd name="T28" fmla="*/ 0 w 4"/>
              <a:gd name="T29" fmla="*/ 120 h 280"/>
              <a:gd name="T30" fmla="*/ 0 w 4"/>
              <a:gd name="T31" fmla="*/ 60 h 280"/>
              <a:gd name="T32" fmla="*/ 0 w 4"/>
              <a:gd name="T33" fmla="*/ 100 h 280"/>
              <a:gd name="T34" fmla="*/ 4 w 4"/>
              <a:gd name="T35" fmla="*/ 100 h 280"/>
              <a:gd name="T36" fmla="*/ 4 w 4"/>
              <a:gd name="T37" fmla="*/ 60 h 280"/>
              <a:gd name="T38" fmla="*/ 0 w 4"/>
              <a:gd name="T39" fmla="*/ 60 h 280"/>
              <a:gd name="T40" fmla="*/ 0 w 4"/>
              <a:gd name="T41" fmla="*/ 0 h 280"/>
              <a:gd name="T42" fmla="*/ 0 w 4"/>
              <a:gd name="T43" fmla="*/ 40 h 280"/>
              <a:gd name="T44" fmla="*/ 4 w 4"/>
              <a:gd name="T45" fmla="*/ 40 h 280"/>
              <a:gd name="T46" fmla="*/ 4 w 4"/>
              <a:gd name="T47" fmla="*/ 0 h 280"/>
              <a:gd name="T48" fmla="*/ 0 w 4"/>
              <a:gd name="T4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280">
                <a:moveTo>
                  <a:pt x="0" y="240"/>
                </a:moveTo>
                <a:lnTo>
                  <a:pt x="0" y="280"/>
                </a:lnTo>
                <a:lnTo>
                  <a:pt x="4" y="280"/>
                </a:lnTo>
                <a:lnTo>
                  <a:pt x="4" y="240"/>
                </a:lnTo>
                <a:lnTo>
                  <a:pt x="0" y="240"/>
                </a:lnTo>
                <a:close/>
                <a:moveTo>
                  <a:pt x="0" y="180"/>
                </a:moveTo>
                <a:lnTo>
                  <a:pt x="0" y="220"/>
                </a:lnTo>
                <a:lnTo>
                  <a:pt x="4" y="220"/>
                </a:lnTo>
                <a:lnTo>
                  <a:pt x="4" y="180"/>
                </a:lnTo>
                <a:lnTo>
                  <a:pt x="0" y="180"/>
                </a:lnTo>
                <a:close/>
                <a:moveTo>
                  <a:pt x="0" y="120"/>
                </a:moveTo>
                <a:lnTo>
                  <a:pt x="0" y="160"/>
                </a:lnTo>
                <a:lnTo>
                  <a:pt x="4" y="160"/>
                </a:lnTo>
                <a:lnTo>
                  <a:pt x="4" y="120"/>
                </a:lnTo>
                <a:lnTo>
                  <a:pt x="0" y="120"/>
                </a:lnTo>
                <a:close/>
                <a:moveTo>
                  <a:pt x="0" y="60"/>
                </a:moveTo>
                <a:lnTo>
                  <a:pt x="0" y="100"/>
                </a:lnTo>
                <a:lnTo>
                  <a:pt x="4" y="100"/>
                </a:lnTo>
                <a:lnTo>
                  <a:pt x="4" y="60"/>
                </a:lnTo>
                <a:lnTo>
                  <a:pt x="0" y="60"/>
                </a:lnTo>
                <a:close/>
                <a:moveTo>
                  <a:pt x="0" y="0"/>
                </a:moveTo>
                <a:lnTo>
                  <a:pt x="0" y="40"/>
                </a:lnTo>
                <a:lnTo>
                  <a:pt x="4" y="40"/>
                </a:lnTo>
                <a:lnTo>
                  <a:pt x="4"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9" name="Rectangle 529"/>
          <p:cNvSpPr>
            <a:spLocks noChangeArrowheads="1"/>
          </p:cNvSpPr>
          <p:nvPr/>
        </p:nvSpPr>
        <p:spPr bwMode="auto">
          <a:xfrm>
            <a:off x="5013605" y="2267088"/>
            <a:ext cx="7766" cy="2287154"/>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0" name="Freeform 530"/>
          <p:cNvSpPr>
            <a:spLocks/>
          </p:cNvSpPr>
          <p:nvPr/>
        </p:nvSpPr>
        <p:spPr bwMode="auto">
          <a:xfrm>
            <a:off x="5013605" y="2267088"/>
            <a:ext cx="7766" cy="2287154"/>
          </a:xfrm>
          <a:custGeom>
            <a:avLst/>
            <a:gdLst>
              <a:gd name="T0" fmla="*/ 4 w 4"/>
              <a:gd name="T1" fmla="*/ 1178 h 1178"/>
              <a:gd name="T2" fmla="*/ 4 w 4"/>
              <a:gd name="T3" fmla="*/ 0 h 1178"/>
              <a:gd name="T4" fmla="*/ 0 w 4"/>
              <a:gd name="T5" fmla="*/ 0 h 1178"/>
              <a:gd name="T6" fmla="*/ 0 w 4"/>
              <a:gd name="T7" fmla="*/ 1178 h 1178"/>
            </a:gdLst>
            <a:ahLst/>
            <a:cxnLst>
              <a:cxn ang="0">
                <a:pos x="T0" y="T1"/>
              </a:cxn>
              <a:cxn ang="0">
                <a:pos x="T2" y="T3"/>
              </a:cxn>
              <a:cxn ang="0">
                <a:pos x="T4" y="T5"/>
              </a:cxn>
              <a:cxn ang="0">
                <a:pos x="T6" y="T7"/>
              </a:cxn>
            </a:cxnLst>
            <a:rect l="0" t="0" r="r" b="b"/>
            <a:pathLst>
              <a:path w="4" h="1178">
                <a:moveTo>
                  <a:pt x="4" y="1178"/>
                </a:moveTo>
                <a:lnTo>
                  <a:pt x="4" y="0"/>
                </a:lnTo>
                <a:lnTo>
                  <a:pt x="0" y="0"/>
                </a:lnTo>
                <a:lnTo>
                  <a:pt x="0" y="1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1" name="Rectangle 531"/>
          <p:cNvSpPr>
            <a:spLocks noChangeArrowheads="1"/>
          </p:cNvSpPr>
          <p:nvPr/>
        </p:nvSpPr>
        <p:spPr bwMode="auto">
          <a:xfrm>
            <a:off x="5017488" y="4550359"/>
            <a:ext cx="2885154" cy="7766"/>
          </a:xfrm>
          <a:prstGeom prst="rect">
            <a:avLst/>
          </a:prstGeom>
          <a:solidFill>
            <a:srgbClr val="00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2" name="Freeform 532"/>
          <p:cNvSpPr>
            <a:spLocks/>
          </p:cNvSpPr>
          <p:nvPr/>
        </p:nvSpPr>
        <p:spPr bwMode="auto">
          <a:xfrm>
            <a:off x="5017488" y="4550359"/>
            <a:ext cx="2885154" cy="7766"/>
          </a:xfrm>
          <a:custGeom>
            <a:avLst/>
            <a:gdLst>
              <a:gd name="T0" fmla="*/ 0 w 1486"/>
              <a:gd name="T1" fmla="*/ 4 h 4"/>
              <a:gd name="T2" fmla="*/ 1486 w 1486"/>
              <a:gd name="T3" fmla="*/ 4 h 4"/>
              <a:gd name="T4" fmla="*/ 1486 w 1486"/>
              <a:gd name="T5" fmla="*/ 0 h 4"/>
              <a:gd name="T6" fmla="*/ 0 w 1486"/>
              <a:gd name="T7" fmla="*/ 0 h 4"/>
            </a:gdLst>
            <a:ahLst/>
            <a:cxnLst>
              <a:cxn ang="0">
                <a:pos x="T0" y="T1"/>
              </a:cxn>
              <a:cxn ang="0">
                <a:pos x="T2" y="T3"/>
              </a:cxn>
              <a:cxn ang="0">
                <a:pos x="T4" y="T5"/>
              </a:cxn>
              <a:cxn ang="0">
                <a:pos x="T6" y="T7"/>
              </a:cxn>
            </a:cxnLst>
            <a:rect l="0" t="0" r="r" b="b"/>
            <a:pathLst>
              <a:path w="1486" h="4">
                <a:moveTo>
                  <a:pt x="0" y="4"/>
                </a:moveTo>
                <a:lnTo>
                  <a:pt x="1486" y="4"/>
                </a:lnTo>
                <a:lnTo>
                  <a:pt x="148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3" name="Freeform 533"/>
          <p:cNvSpPr>
            <a:spLocks/>
          </p:cNvSpPr>
          <p:nvPr/>
        </p:nvSpPr>
        <p:spPr bwMode="auto">
          <a:xfrm>
            <a:off x="5001955" y="2414646"/>
            <a:ext cx="1988154" cy="2155128"/>
          </a:xfrm>
          <a:custGeom>
            <a:avLst/>
            <a:gdLst>
              <a:gd name="T0" fmla="*/ 2 w 1024"/>
              <a:gd name="T1" fmla="*/ 14 h 1110"/>
              <a:gd name="T2" fmla="*/ 48 w 1024"/>
              <a:gd name="T3" fmla="*/ 64 h 1110"/>
              <a:gd name="T4" fmla="*/ 94 w 1024"/>
              <a:gd name="T5" fmla="*/ 114 h 1110"/>
              <a:gd name="T6" fmla="*/ 140 w 1024"/>
              <a:gd name="T7" fmla="*/ 166 h 1110"/>
              <a:gd name="T8" fmla="*/ 188 w 1024"/>
              <a:gd name="T9" fmla="*/ 216 h 1110"/>
              <a:gd name="T10" fmla="*/ 234 w 1024"/>
              <a:gd name="T11" fmla="*/ 266 h 1110"/>
              <a:gd name="T12" fmla="*/ 280 w 1024"/>
              <a:gd name="T13" fmla="*/ 316 h 1110"/>
              <a:gd name="T14" fmla="*/ 326 w 1024"/>
              <a:gd name="T15" fmla="*/ 368 h 1110"/>
              <a:gd name="T16" fmla="*/ 374 w 1024"/>
              <a:gd name="T17" fmla="*/ 418 h 1110"/>
              <a:gd name="T18" fmla="*/ 420 w 1024"/>
              <a:gd name="T19" fmla="*/ 468 h 1110"/>
              <a:gd name="T20" fmla="*/ 420 w 1024"/>
              <a:gd name="T21" fmla="*/ 468 h 1110"/>
              <a:gd name="T22" fmla="*/ 466 w 1024"/>
              <a:gd name="T23" fmla="*/ 518 h 1110"/>
              <a:gd name="T24" fmla="*/ 512 w 1024"/>
              <a:gd name="T25" fmla="*/ 570 h 1110"/>
              <a:gd name="T26" fmla="*/ 558 w 1024"/>
              <a:gd name="T27" fmla="*/ 620 h 1110"/>
              <a:gd name="T28" fmla="*/ 606 w 1024"/>
              <a:gd name="T29" fmla="*/ 670 h 1110"/>
              <a:gd name="T30" fmla="*/ 652 w 1024"/>
              <a:gd name="T31" fmla="*/ 720 h 1110"/>
              <a:gd name="T32" fmla="*/ 698 w 1024"/>
              <a:gd name="T33" fmla="*/ 772 h 1110"/>
              <a:gd name="T34" fmla="*/ 744 w 1024"/>
              <a:gd name="T35" fmla="*/ 822 h 1110"/>
              <a:gd name="T36" fmla="*/ 744 w 1024"/>
              <a:gd name="T37" fmla="*/ 822 h 1110"/>
              <a:gd name="T38" fmla="*/ 792 w 1024"/>
              <a:gd name="T39" fmla="*/ 872 h 1110"/>
              <a:gd name="T40" fmla="*/ 838 w 1024"/>
              <a:gd name="T41" fmla="*/ 922 h 1110"/>
              <a:gd name="T42" fmla="*/ 838 w 1024"/>
              <a:gd name="T43" fmla="*/ 922 h 1110"/>
              <a:gd name="T44" fmla="*/ 884 w 1024"/>
              <a:gd name="T45" fmla="*/ 972 h 1110"/>
              <a:gd name="T46" fmla="*/ 930 w 1024"/>
              <a:gd name="T47" fmla="*/ 1024 h 1110"/>
              <a:gd name="T48" fmla="*/ 930 w 1024"/>
              <a:gd name="T49" fmla="*/ 1024 h 1110"/>
              <a:gd name="T50" fmla="*/ 970 w 1024"/>
              <a:gd name="T51" fmla="*/ 1066 h 1110"/>
              <a:gd name="T52" fmla="*/ 1010 w 1024"/>
              <a:gd name="T53" fmla="*/ 1108 h 1110"/>
              <a:gd name="T54" fmla="*/ 1016 w 1024"/>
              <a:gd name="T55" fmla="*/ 1110 h 1110"/>
              <a:gd name="T56" fmla="*/ 1022 w 1024"/>
              <a:gd name="T57" fmla="*/ 1108 h 1110"/>
              <a:gd name="T58" fmla="*/ 1024 w 1024"/>
              <a:gd name="T59" fmla="*/ 1106 h 1110"/>
              <a:gd name="T60" fmla="*/ 1024 w 1024"/>
              <a:gd name="T61" fmla="*/ 1100 h 1110"/>
              <a:gd name="T62" fmla="*/ 1022 w 1024"/>
              <a:gd name="T63" fmla="*/ 1096 h 1110"/>
              <a:gd name="T64" fmla="*/ 982 w 1024"/>
              <a:gd name="T65" fmla="*/ 1054 h 1110"/>
              <a:gd name="T66" fmla="*/ 942 w 1024"/>
              <a:gd name="T67" fmla="*/ 1012 h 1110"/>
              <a:gd name="T68" fmla="*/ 896 w 1024"/>
              <a:gd name="T69" fmla="*/ 962 h 1110"/>
              <a:gd name="T70" fmla="*/ 896 w 1024"/>
              <a:gd name="T71" fmla="*/ 962 h 1110"/>
              <a:gd name="T72" fmla="*/ 850 w 1024"/>
              <a:gd name="T73" fmla="*/ 912 h 1110"/>
              <a:gd name="T74" fmla="*/ 804 w 1024"/>
              <a:gd name="T75" fmla="*/ 862 h 1110"/>
              <a:gd name="T76" fmla="*/ 804 w 1024"/>
              <a:gd name="T77" fmla="*/ 862 h 1110"/>
              <a:gd name="T78" fmla="*/ 756 w 1024"/>
              <a:gd name="T79" fmla="*/ 810 h 1110"/>
              <a:gd name="T80" fmla="*/ 710 w 1024"/>
              <a:gd name="T81" fmla="*/ 760 h 1110"/>
              <a:gd name="T82" fmla="*/ 664 w 1024"/>
              <a:gd name="T83" fmla="*/ 710 h 1110"/>
              <a:gd name="T84" fmla="*/ 618 w 1024"/>
              <a:gd name="T85" fmla="*/ 660 h 1110"/>
              <a:gd name="T86" fmla="*/ 570 w 1024"/>
              <a:gd name="T87" fmla="*/ 608 h 1110"/>
              <a:gd name="T88" fmla="*/ 524 w 1024"/>
              <a:gd name="T89" fmla="*/ 558 h 1110"/>
              <a:gd name="T90" fmla="*/ 478 w 1024"/>
              <a:gd name="T91" fmla="*/ 508 h 1110"/>
              <a:gd name="T92" fmla="*/ 478 w 1024"/>
              <a:gd name="T93" fmla="*/ 508 h 1110"/>
              <a:gd name="T94" fmla="*/ 432 w 1024"/>
              <a:gd name="T95" fmla="*/ 458 h 1110"/>
              <a:gd name="T96" fmla="*/ 384 w 1024"/>
              <a:gd name="T97" fmla="*/ 406 h 1110"/>
              <a:gd name="T98" fmla="*/ 384 w 1024"/>
              <a:gd name="T99" fmla="*/ 406 h 1110"/>
              <a:gd name="T100" fmla="*/ 338 w 1024"/>
              <a:gd name="T101" fmla="*/ 356 h 1110"/>
              <a:gd name="T102" fmla="*/ 292 w 1024"/>
              <a:gd name="T103" fmla="*/ 306 h 1110"/>
              <a:gd name="T104" fmla="*/ 246 w 1024"/>
              <a:gd name="T105" fmla="*/ 256 h 1110"/>
              <a:gd name="T106" fmla="*/ 198 w 1024"/>
              <a:gd name="T107" fmla="*/ 204 h 1110"/>
              <a:gd name="T108" fmla="*/ 152 w 1024"/>
              <a:gd name="T109" fmla="*/ 154 h 1110"/>
              <a:gd name="T110" fmla="*/ 106 w 1024"/>
              <a:gd name="T111" fmla="*/ 104 h 1110"/>
              <a:gd name="T112" fmla="*/ 60 w 1024"/>
              <a:gd name="T113" fmla="*/ 54 h 1110"/>
              <a:gd name="T114" fmla="*/ 14 w 1024"/>
              <a:gd name="T115" fmla="*/ 4 h 1110"/>
              <a:gd name="T116" fmla="*/ 8 w 1024"/>
              <a:gd name="T117" fmla="*/ 0 h 1110"/>
              <a:gd name="T118" fmla="*/ 2 w 1024"/>
              <a:gd name="T119" fmla="*/ 2 h 1110"/>
              <a:gd name="T120" fmla="*/ 0 w 1024"/>
              <a:gd name="T121" fmla="*/ 6 h 1110"/>
              <a:gd name="T122" fmla="*/ 0 w 1024"/>
              <a:gd name="T123" fmla="*/ 12 h 1110"/>
              <a:gd name="T124" fmla="*/ 2 w 1024"/>
              <a:gd name="T125" fmla="*/ 14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4" h="1110">
                <a:moveTo>
                  <a:pt x="2" y="14"/>
                </a:moveTo>
                <a:lnTo>
                  <a:pt x="2" y="14"/>
                </a:lnTo>
                <a:lnTo>
                  <a:pt x="48" y="64"/>
                </a:lnTo>
                <a:lnTo>
                  <a:pt x="48" y="64"/>
                </a:lnTo>
                <a:lnTo>
                  <a:pt x="94" y="114"/>
                </a:lnTo>
                <a:lnTo>
                  <a:pt x="94" y="114"/>
                </a:lnTo>
                <a:lnTo>
                  <a:pt x="140" y="166"/>
                </a:lnTo>
                <a:lnTo>
                  <a:pt x="140" y="166"/>
                </a:lnTo>
                <a:lnTo>
                  <a:pt x="188" y="216"/>
                </a:lnTo>
                <a:lnTo>
                  <a:pt x="188" y="216"/>
                </a:lnTo>
                <a:lnTo>
                  <a:pt x="234" y="266"/>
                </a:lnTo>
                <a:lnTo>
                  <a:pt x="234" y="266"/>
                </a:lnTo>
                <a:lnTo>
                  <a:pt x="280" y="316"/>
                </a:lnTo>
                <a:lnTo>
                  <a:pt x="280" y="316"/>
                </a:lnTo>
                <a:lnTo>
                  <a:pt x="326" y="368"/>
                </a:lnTo>
                <a:lnTo>
                  <a:pt x="326" y="368"/>
                </a:lnTo>
                <a:lnTo>
                  <a:pt x="374" y="418"/>
                </a:lnTo>
                <a:lnTo>
                  <a:pt x="374" y="418"/>
                </a:lnTo>
                <a:lnTo>
                  <a:pt x="374" y="418"/>
                </a:lnTo>
                <a:lnTo>
                  <a:pt x="420" y="468"/>
                </a:lnTo>
                <a:lnTo>
                  <a:pt x="420" y="468"/>
                </a:lnTo>
                <a:lnTo>
                  <a:pt x="420" y="468"/>
                </a:lnTo>
                <a:lnTo>
                  <a:pt x="466" y="518"/>
                </a:lnTo>
                <a:lnTo>
                  <a:pt x="466" y="518"/>
                </a:lnTo>
                <a:lnTo>
                  <a:pt x="466" y="518"/>
                </a:lnTo>
                <a:lnTo>
                  <a:pt x="512" y="570"/>
                </a:lnTo>
                <a:lnTo>
                  <a:pt x="512" y="570"/>
                </a:lnTo>
                <a:lnTo>
                  <a:pt x="558" y="620"/>
                </a:lnTo>
                <a:lnTo>
                  <a:pt x="558" y="620"/>
                </a:lnTo>
                <a:lnTo>
                  <a:pt x="606" y="670"/>
                </a:lnTo>
                <a:lnTo>
                  <a:pt x="606" y="670"/>
                </a:lnTo>
                <a:lnTo>
                  <a:pt x="652" y="720"/>
                </a:lnTo>
                <a:lnTo>
                  <a:pt x="652" y="720"/>
                </a:lnTo>
                <a:lnTo>
                  <a:pt x="698" y="772"/>
                </a:lnTo>
                <a:lnTo>
                  <a:pt x="698" y="772"/>
                </a:lnTo>
                <a:lnTo>
                  <a:pt x="744" y="822"/>
                </a:lnTo>
                <a:lnTo>
                  <a:pt x="744" y="822"/>
                </a:lnTo>
                <a:lnTo>
                  <a:pt x="744" y="822"/>
                </a:lnTo>
                <a:lnTo>
                  <a:pt x="792" y="872"/>
                </a:lnTo>
                <a:lnTo>
                  <a:pt x="792" y="872"/>
                </a:lnTo>
                <a:lnTo>
                  <a:pt x="792" y="872"/>
                </a:lnTo>
                <a:lnTo>
                  <a:pt x="838" y="922"/>
                </a:lnTo>
                <a:lnTo>
                  <a:pt x="838" y="922"/>
                </a:lnTo>
                <a:lnTo>
                  <a:pt x="838" y="922"/>
                </a:lnTo>
                <a:lnTo>
                  <a:pt x="884" y="972"/>
                </a:lnTo>
                <a:lnTo>
                  <a:pt x="884" y="972"/>
                </a:lnTo>
                <a:lnTo>
                  <a:pt x="884" y="972"/>
                </a:lnTo>
                <a:lnTo>
                  <a:pt x="930" y="1024"/>
                </a:lnTo>
                <a:lnTo>
                  <a:pt x="930" y="1024"/>
                </a:lnTo>
                <a:lnTo>
                  <a:pt x="930" y="1024"/>
                </a:lnTo>
                <a:lnTo>
                  <a:pt x="970" y="1066"/>
                </a:lnTo>
                <a:lnTo>
                  <a:pt x="970" y="1066"/>
                </a:lnTo>
                <a:lnTo>
                  <a:pt x="1010" y="1108"/>
                </a:lnTo>
                <a:lnTo>
                  <a:pt x="1010" y="1108"/>
                </a:lnTo>
                <a:lnTo>
                  <a:pt x="1012" y="1110"/>
                </a:lnTo>
                <a:lnTo>
                  <a:pt x="1016" y="1110"/>
                </a:lnTo>
                <a:lnTo>
                  <a:pt x="1018" y="1110"/>
                </a:lnTo>
                <a:lnTo>
                  <a:pt x="1022" y="1108"/>
                </a:lnTo>
                <a:lnTo>
                  <a:pt x="1022" y="1108"/>
                </a:lnTo>
                <a:lnTo>
                  <a:pt x="1024" y="1106"/>
                </a:lnTo>
                <a:lnTo>
                  <a:pt x="1024" y="1102"/>
                </a:lnTo>
                <a:lnTo>
                  <a:pt x="1024" y="1100"/>
                </a:lnTo>
                <a:lnTo>
                  <a:pt x="1022" y="1096"/>
                </a:lnTo>
                <a:lnTo>
                  <a:pt x="1022" y="1096"/>
                </a:lnTo>
                <a:lnTo>
                  <a:pt x="982" y="1054"/>
                </a:lnTo>
                <a:lnTo>
                  <a:pt x="982" y="1054"/>
                </a:lnTo>
                <a:lnTo>
                  <a:pt x="942" y="1012"/>
                </a:lnTo>
                <a:lnTo>
                  <a:pt x="942" y="1012"/>
                </a:lnTo>
                <a:lnTo>
                  <a:pt x="942" y="1012"/>
                </a:lnTo>
                <a:lnTo>
                  <a:pt x="896" y="962"/>
                </a:lnTo>
                <a:lnTo>
                  <a:pt x="896" y="962"/>
                </a:lnTo>
                <a:lnTo>
                  <a:pt x="896" y="962"/>
                </a:lnTo>
                <a:lnTo>
                  <a:pt x="850" y="912"/>
                </a:lnTo>
                <a:lnTo>
                  <a:pt x="850" y="912"/>
                </a:lnTo>
                <a:lnTo>
                  <a:pt x="850" y="912"/>
                </a:lnTo>
                <a:lnTo>
                  <a:pt x="804" y="862"/>
                </a:lnTo>
                <a:lnTo>
                  <a:pt x="804" y="862"/>
                </a:lnTo>
                <a:lnTo>
                  <a:pt x="804" y="862"/>
                </a:lnTo>
                <a:lnTo>
                  <a:pt x="756" y="810"/>
                </a:lnTo>
                <a:lnTo>
                  <a:pt x="756" y="810"/>
                </a:lnTo>
                <a:lnTo>
                  <a:pt x="756" y="810"/>
                </a:lnTo>
                <a:lnTo>
                  <a:pt x="710" y="760"/>
                </a:lnTo>
                <a:lnTo>
                  <a:pt x="710" y="760"/>
                </a:lnTo>
                <a:lnTo>
                  <a:pt x="664" y="710"/>
                </a:lnTo>
                <a:lnTo>
                  <a:pt x="664" y="710"/>
                </a:lnTo>
                <a:lnTo>
                  <a:pt x="618" y="660"/>
                </a:lnTo>
                <a:lnTo>
                  <a:pt x="618" y="660"/>
                </a:lnTo>
                <a:lnTo>
                  <a:pt x="570" y="608"/>
                </a:lnTo>
                <a:lnTo>
                  <a:pt x="570" y="608"/>
                </a:lnTo>
                <a:lnTo>
                  <a:pt x="524" y="558"/>
                </a:lnTo>
                <a:lnTo>
                  <a:pt x="524" y="558"/>
                </a:lnTo>
                <a:lnTo>
                  <a:pt x="478" y="508"/>
                </a:lnTo>
                <a:lnTo>
                  <a:pt x="478" y="508"/>
                </a:lnTo>
                <a:lnTo>
                  <a:pt x="478" y="508"/>
                </a:lnTo>
                <a:lnTo>
                  <a:pt x="432" y="458"/>
                </a:lnTo>
                <a:lnTo>
                  <a:pt x="432" y="458"/>
                </a:lnTo>
                <a:lnTo>
                  <a:pt x="432" y="458"/>
                </a:lnTo>
                <a:lnTo>
                  <a:pt x="384" y="406"/>
                </a:lnTo>
                <a:lnTo>
                  <a:pt x="384" y="406"/>
                </a:lnTo>
                <a:lnTo>
                  <a:pt x="384" y="406"/>
                </a:lnTo>
                <a:lnTo>
                  <a:pt x="338" y="356"/>
                </a:lnTo>
                <a:lnTo>
                  <a:pt x="338" y="356"/>
                </a:lnTo>
                <a:lnTo>
                  <a:pt x="292" y="306"/>
                </a:lnTo>
                <a:lnTo>
                  <a:pt x="292" y="306"/>
                </a:lnTo>
                <a:lnTo>
                  <a:pt x="246" y="256"/>
                </a:lnTo>
                <a:lnTo>
                  <a:pt x="246" y="256"/>
                </a:lnTo>
                <a:lnTo>
                  <a:pt x="198" y="204"/>
                </a:lnTo>
                <a:lnTo>
                  <a:pt x="198" y="204"/>
                </a:lnTo>
                <a:lnTo>
                  <a:pt x="152" y="154"/>
                </a:lnTo>
                <a:lnTo>
                  <a:pt x="152" y="154"/>
                </a:lnTo>
                <a:lnTo>
                  <a:pt x="106" y="104"/>
                </a:lnTo>
                <a:lnTo>
                  <a:pt x="106" y="104"/>
                </a:lnTo>
                <a:lnTo>
                  <a:pt x="60" y="54"/>
                </a:lnTo>
                <a:lnTo>
                  <a:pt x="60" y="54"/>
                </a:lnTo>
                <a:lnTo>
                  <a:pt x="14" y="4"/>
                </a:lnTo>
                <a:lnTo>
                  <a:pt x="14" y="4"/>
                </a:lnTo>
                <a:lnTo>
                  <a:pt x="10" y="2"/>
                </a:lnTo>
                <a:lnTo>
                  <a:pt x="8" y="0"/>
                </a:lnTo>
                <a:lnTo>
                  <a:pt x="4" y="0"/>
                </a:lnTo>
                <a:lnTo>
                  <a:pt x="2" y="2"/>
                </a:lnTo>
                <a:lnTo>
                  <a:pt x="2" y="2"/>
                </a:lnTo>
                <a:lnTo>
                  <a:pt x="0" y="6"/>
                </a:lnTo>
                <a:lnTo>
                  <a:pt x="0" y="8"/>
                </a:lnTo>
                <a:lnTo>
                  <a:pt x="0" y="12"/>
                </a:lnTo>
                <a:lnTo>
                  <a:pt x="2" y="14"/>
                </a:lnTo>
                <a:lnTo>
                  <a:pt x="2" y="14"/>
                </a:lnTo>
                <a:close/>
              </a:path>
            </a:pathLst>
          </a:custGeom>
          <a:solidFill>
            <a:srgbClr val="CCD5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534"/>
          <p:cNvSpPr>
            <a:spLocks/>
          </p:cNvSpPr>
          <p:nvPr/>
        </p:nvSpPr>
        <p:spPr bwMode="auto">
          <a:xfrm>
            <a:off x="5091267" y="3167970"/>
            <a:ext cx="1363317" cy="823839"/>
          </a:xfrm>
          <a:custGeom>
            <a:avLst/>
            <a:gdLst>
              <a:gd name="T0" fmla="*/ 2 w 340"/>
              <a:gd name="T1" fmla="*/ 12 h 386"/>
              <a:gd name="T2" fmla="*/ 2 w 340"/>
              <a:gd name="T3" fmla="*/ 12 h 386"/>
              <a:gd name="T4" fmla="*/ 12 w 340"/>
              <a:gd name="T5" fmla="*/ 26 h 386"/>
              <a:gd name="T6" fmla="*/ 22 w 340"/>
              <a:gd name="T7" fmla="*/ 42 h 386"/>
              <a:gd name="T8" fmla="*/ 44 w 340"/>
              <a:gd name="T9" fmla="*/ 86 h 386"/>
              <a:gd name="T10" fmla="*/ 44 w 340"/>
              <a:gd name="T11" fmla="*/ 86 h 386"/>
              <a:gd name="T12" fmla="*/ 64 w 340"/>
              <a:gd name="T13" fmla="*/ 124 h 386"/>
              <a:gd name="T14" fmla="*/ 86 w 340"/>
              <a:gd name="T15" fmla="*/ 164 h 386"/>
              <a:gd name="T16" fmla="*/ 112 w 340"/>
              <a:gd name="T17" fmla="*/ 208 h 386"/>
              <a:gd name="T18" fmla="*/ 126 w 340"/>
              <a:gd name="T19" fmla="*/ 230 h 386"/>
              <a:gd name="T20" fmla="*/ 142 w 340"/>
              <a:gd name="T21" fmla="*/ 250 h 386"/>
              <a:gd name="T22" fmla="*/ 142 w 340"/>
              <a:gd name="T23" fmla="*/ 250 h 386"/>
              <a:gd name="T24" fmla="*/ 160 w 340"/>
              <a:gd name="T25" fmla="*/ 272 h 386"/>
              <a:gd name="T26" fmla="*/ 180 w 340"/>
              <a:gd name="T27" fmla="*/ 292 h 386"/>
              <a:gd name="T28" fmla="*/ 200 w 340"/>
              <a:gd name="T29" fmla="*/ 312 h 386"/>
              <a:gd name="T30" fmla="*/ 222 w 340"/>
              <a:gd name="T31" fmla="*/ 330 h 386"/>
              <a:gd name="T32" fmla="*/ 246 w 340"/>
              <a:gd name="T33" fmla="*/ 346 h 386"/>
              <a:gd name="T34" fmla="*/ 272 w 340"/>
              <a:gd name="T35" fmla="*/ 360 h 386"/>
              <a:gd name="T36" fmla="*/ 300 w 340"/>
              <a:gd name="T37" fmla="*/ 374 h 386"/>
              <a:gd name="T38" fmla="*/ 330 w 340"/>
              <a:gd name="T39" fmla="*/ 386 h 386"/>
              <a:gd name="T40" fmla="*/ 330 w 340"/>
              <a:gd name="T41" fmla="*/ 386 h 386"/>
              <a:gd name="T42" fmla="*/ 334 w 340"/>
              <a:gd name="T43" fmla="*/ 386 h 386"/>
              <a:gd name="T44" fmla="*/ 336 w 340"/>
              <a:gd name="T45" fmla="*/ 384 h 386"/>
              <a:gd name="T46" fmla="*/ 338 w 340"/>
              <a:gd name="T47" fmla="*/ 382 h 386"/>
              <a:gd name="T48" fmla="*/ 340 w 340"/>
              <a:gd name="T49" fmla="*/ 380 h 386"/>
              <a:gd name="T50" fmla="*/ 340 w 340"/>
              <a:gd name="T51" fmla="*/ 380 h 386"/>
              <a:gd name="T52" fmla="*/ 340 w 340"/>
              <a:gd name="T53" fmla="*/ 376 h 386"/>
              <a:gd name="T54" fmla="*/ 340 w 340"/>
              <a:gd name="T55" fmla="*/ 374 h 386"/>
              <a:gd name="T56" fmla="*/ 338 w 340"/>
              <a:gd name="T57" fmla="*/ 372 h 386"/>
              <a:gd name="T58" fmla="*/ 336 w 340"/>
              <a:gd name="T59" fmla="*/ 370 h 386"/>
              <a:gd name="T60" fmla="*/ 336 w 340"/>
              <a:gd name="T61" fmla="*/ 370 h 386"/>
              <a:gd name="T62" fmla="*/ 298 w 340"/>
              <a:gd name="T63" fmla="*/ 356 h 386"/>
              <a:gd name="T64" fmla="*/ 264 w 340"/>
              <a:gd name="T65" fmla="*/ 338 h 386"/>
              <a:gd name="T66" fmla="*/ 232 w 340"/>
              <a:gd name="T67" fmla="*/ 316 h 386"/>
              <a:gd name="T68" fmla="*/ 204 w 340"/>
              <a:gd name="T69" fmla="*/ 292 h 386"/>
              <a:gd name="T70" fmla="*/ 204 w 340"/>
              <a:gd name="T71" fmla="*/ 292 h 386"/>
              <a:gd name="T72" fmla="*/ 184 w 340"/>
              <a:gd name="T73" fmla="*/ 274 h 386"/>
              <a:gd name="T74" fmla="*/ 166 w 340"/>
              <a:gd name="T75" fmla="*/ 254 h 386"/>
              <a:gd name="T76" fmla="*/ 150 w 340"/>
              <a:gd name="T77" fmla="*/ 234 h 386"/>
              <a:gd name="T78" fmla="*/ 134 w 340"/>
              <a:gd name="T79" fmla="*/ 214 h 386"/>
              <a:gd name="T80" fmla="*/ 108 w 340"/>
              <a:gd name="T81" fmla="*/ 172 h 386"/>
              <a:gd name="T82" fmla="*/ 84 w 340"/>
              <a:gd name="T83" fmla="*/ 130 h 386"/>
              <a:gd name="T84" fmla="*/ 84 w 340"/>
              <a:gd name="T85" fmla="*/ 130 h 386"/>
              <a:gd name="T86" fmla="*/ 46 w 340"/>
              <a:gd name="T87" fmla="*/ 54 h 386"/>
              <a:gd name="T88" fmla="*/ 46 w 340"/>
              <a:gd name="T89" fmla="*/ 54 h 386"/>
              <a:gd name="T90" fmla="*/ 30 w 340"/>
              <a:gd name="T91" fmla="*/ 26 h 386"/>
              <a:gd name="T92" fmla="*/ 22 w 340"/>
              <a:gd name="T93" fmla="*/ 12 h 386"/>
              <a:gd name="T94" fmla="*/ 14 w 340"/>
              <a:gd name="T95" fmla="*/ 2 h 386"/>
              <a:gd name="T96" fmla="*/ 14 w 340"/>
              <a:gd name="T97" fmla="*/ 2 h 386"/>
              <a:gd name="T98" fmla="*/ 12 w 340"/>
              <a:gd name="T99" fmla="*/ 0 h 386"/>
              <a:gd name="T100" fmla="*/ 8 w 340"/>
              <a:gd name="T101" fmla="*/ 0 h 386"/>
              <a:gd name="T102" fmla="*/ 6 w 340"/>
              <a:gd name="T103" fmla="*/ 0 h 386"/>
              <a:gd name="T104" fmla="*/ 2 w 340"/>
              <a:gd name="T105" fmla="*/ 2 h 386"/>
              <a:gd name="T106" fmla="*/ 2 w 340"/>
              <a:gd name="T107" fmla="*/ 2 h 386"/>
              <a:gd name="T108" fmla="*/ 0 w 340"/>
              <a:gd name="T109" fmla="*/ 4 h 386"/>
              <a:gd name="T110" fmla="*/ 0 w 340"/>
              <a:gd name="T111" fmla="*/ 6 h 386"/>
              <a:gd name="T112" fmla="*/ 0 w 340"/>
              <a:gd name="T113" fmla="*/ 10 h 386"/>
              <a:gd name="T114" fmla="*/ 2 w 340"/>
              <a:gd name="T115" fmla="*/ 12 h 386"/>
              <a:gd name="T116" fmla="*/ 2 w 340"/>
              <a:gd name="T117" fmla="*/ 1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0" h="386">
                <a:moveTo>
                  <a:pt x="2" y="12"/>
                </a:moveTo>
                <a:lnTo>
                  <a:pt x="2" y="12"/>
                </a:lnTo>
                <a:lnTo>
                  <a:pt x="12" y="26"/>
                </a:lnTo>
                <a:lnTo>
                  <a:pt x="22" y="42"/>
                </a:lnTo>
                <a:lnTo>
                  <a:pt x="44" y="86"/>
                </a:lnTo>
                <a:lnTo>
                  <a:pt x="44" y="86"/>
                </a:lnTo>
                <a:lnTo>
                  <a:pt x="64" y="124"/>
                </a:lnTo>
                <a:lnTo>
                  <a:pt x="86" y="164"/>
                </a:lnTo>
                <a:lnTo>
                  <a:pt x="112" y="208"/>
                </a:lnTo>
                <a:lnTo>
                  <a:pt x="126" y="230"/>
                </a:lnTo>
                <a:lnTo>
                  <a:pt x="142" y="250"/>
                </a:lnTo>
                <a:lnTo>
                  <a:pt x="142" y="250"/>
                </a:lnTo>
                <a:lnTo>
                  <a:pt x="160" y="272"/>
                </a:lnTo>
                <a:lnTo>
                  <a:pt x="180" y="292"/>
                </a:lnTo>
                <a:lnTo>
                  <a:pt x="200" y="312"/>
                </a:lnTo>
                <a:lnTo>
                  <a:pt x="222" y="330"/>
                </a:lnTo>
                <a:lnTo>
                  <a:pt x="246" y="346"/>
                </a:lnTo>
                <a:lnTo>
                  <a:pt x="272" y="360"/>
                </a:lnTo>
                <a:lnTo>
                  <a:pt x="300" y="374"/>
                </a:lnTo>
                <a:lnTo>
                  <a:pt x="330" y="386"/>
                </a:lnTo>
                <a:lnTo>
                  <a:pt x="330" y="386"/>
                </a:lnTo>
                <a:lnTo>
                  <a:pt x="334" y="386"/>
                </a:lnTo>
                <a:lnTo>
                  <a:pt x="336" y="384"/>
                </a:lnTo>
                <a:lnTo>
                  <a:pt x="338" y="382"/>
                </a:lnTo>
                <a:lnTo>
                  <a:pt x="340" y="380"/>
                </a:lnTo>
                <a:lnTo>
                  <a:pt x="340" y="380"/>
                </a:lnTo>
                <a:lnTo>
                  <a:pt x="340" y="376"/>
                </a:lnTo>
                <a:lnTo>
                  <a:pt x="340" y="374"/>
                </a:lnTo>
                <a:lnTo>
                  <a:pt x="338" y="372"/>
                </a:lnTo>
                <a:lnTo>
                  <a:pt x="336" y="370"/>
                </a:lnTo>
                <a:lnTo>
                  <a:pt x="336" y="370"/>
                </a:lnTo>
                <a:lnTo>
                  <a:pt x="298" y="356"/>
                </a:lnTo>
                <a:lnTo>
                  <a:pt x="264" y="338"/>
                </a:lnTo>
                <a:lnTo>
                  <a:pt x="232" y="316"/>
                </a:lnTo>
                <a:lnTo>
                  <a:pt x="204" y="292"/>
                </a:lnTo>
                <a:lnTo>
                  <a:pt x="204" y="292"/>
                </a:lnTo>
                <a:lnTo>
                  <a:pt x="184" y="274"/>
                </a:lnTo>
                <a:lnTo>
                  <a:pt x="166" y="254"/>
                </a:lnTo>
                <a:lnTo>
                  <a:pt x="150" y="234"/>
                </a:lnTo>
                <a:lnTo>
                  <a:pt x="134" y="214"/>
                </a:lnTo>
                <a:lnTo>
                  <a:pt x="108" y="172"/>
                </a:lnTo>
                <a:lnTo>
                  <a:pt x="84" y="130"/>
                </a:lnTo>
                <a:lnTo>
                  <a:pt x="84" y="130"/>
                </a:lnTo>
                <a:lnTo>
                  <a:pt x="46" y="54"/>
                </a:lnTo>
                <a:lnTo>
                  <a:pt x="46" y="54"/>
                </a:lnTo>
                <a:lnTo>
                  <a:pt x="30" y="26"/>
                </a:lnTo>
                <a:lnTo>
                  <a:pt x="22" y="12"/>
                </a:lnTo>
                <a:lnTo>
                  <a:pt x="14" y="2"/>
                </a:lnTo>
                <a:lnTo>
                  <a:pt x="14" y="2"/>
                </a:lnTo>
                <a:lnTo>
                  <a:pt x="12" y="0"/>
                </a:lnTo>
                <a:lnTo>
                  <a:pt x="8" y="0"/>
                </a:lnTo>
                <a:lnTo>
                  <a:pt x="6" y="0"/>
                </a:lnTo>
                <a:lnTo>
                  <a:pt x="2" y="2"/>
                </a:lnTo>
                <a:lnTo>
                  <a:pt x="2" y="2"/>
                </a:lnTo>
                <a:lnTo>
                  <a:pt x="0" y="4"/>
                </a:lnTo>
                <a:lnTo>
                  <a:pt x="0" y="6"/>
                </a:lnTo>
                <a:lnTo>
                  <a:pt x="0" y="10"/>
                </a:lnTo>
                <a:lnTo>
                  <a:pt x="2" y="12"/>
                </a:lnTo>
                <a:lnTo>
                  <a:pt x="2" y="12"/>
                </a:lnTo>
                <a:close/>
              </a:path>
            </a:pathLst>
          </a:custGeom>
          <a:solidFill>
            <a:srgbClr val="795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5" name="Freeform 535"/>
          <p:cNvSpPr>
            <a:spLocks/>
          </p:cNvSpPr>
          <p:nvPr/>
        </p:nvSpPr>
        <p:spPr bwMode="auto">
          <a:xfrm>
            <a:off x="6150747" y="3886586"/>
            <a:ext cx="1495609" cy="151125"/>
          </a:xfrm>
          <a:custGeom>
            <a:avLst/>
            <a:gdLst>
              <a:gd name="T0" fmla="*/ 6 w 992"/>
              <a:gd name="T1" fmla="*/ 16 h 66"/>
              <a:gd name="T2" fmla="*/ 6 w 992"/>
              <a:gd name="T3" fmla="*/ 16 h 66"/>
              <a:gd name="T4" fmla="*/ 34 w 992"/>
              <a:gd name="T5" fmla="*/ 24 h 66"/>
              <a:gd name="T6" fmla="*/ 64 w 992"/>
              <a:gd name="T7" fmla="*/ 30 h 66"/>
              <a:gd name="T8" fmla="*/ 98 w 992"/>
              <a:gd name="T9" fmla="*/ 36 h 66"/>
              <a:gd name="T10" fmla="*/ 134 w 992"/>
              <a:gd name="T11" fmla="*/ 42 h 66"/>
              <a:gd name="T12" fmla="*/ 212 w 992"/>
              <a:gd name="T13" fmla="*/ 50 h 66"/>
              <a:gd name="T14" fmla="*/ 298 w 992"/>
              <a:gd name="T15" fmla="*/ 56 h 66"/>
              <a:gd name="T16" fmla="*/ 298 w 992"/>
              <a:gd name="T17" fmla="*/ 56 h 66"/>
              <a:gd name="T18" fmla="*/ 388 w 992"/>
              <a:gd name="T19" fmla="*/ 60 h 66"/>
              <a:gd name="T20" fmla="*/ 480 w 992"/>
              <a:gd name="T21" fmla="*/ 64 h 66"/>
              <a:gd name="T22" fmla="*/ 662 w 992"/>
              <a:gd name="T23" fmla="*/ 64 h 66"/>
              <a:gd name="T24" fmla="*/ 662 w 992"/>
              <a:gd name="T25" fmla="*/ 64 h 66"/>
              <a:gd name="T26" fmla="*/ 872 w 992"/>
              <a:gd name="T27" fmla="*/ 64 h 66"/>
              <a:gd name="T28" fmla="*/ 872 w 992"/>
              <a:gd name="T29" fmla="*/ 64 h 66"/>
              <a:gd name="T30" fmla="*/ 936 w 992"/>
              <a:gd name="T31" fmla="*/ 64 h 66"/>
              <a:gd name="T32" fmla="*/ 984 w 992"/>
              <a:gd name="T33" fmla="*/ 66 h 66"/>
              <a:gd name="T34" fmla="*/ 984 w 992"/>
              <a:gd name="T35" fmla="*/ 66 h 66"/>
              <a:gd name="T36" fmla="*/ 988 w 992"/>
              <a:gd name="T37" fmla="*/ 66 h 66"/>
              <a:gd name="T38" fmla="*/ 990 w 992"/>
              <a:gd name="T39" fmla="*/ 64 h 66"/>
              <a:gd name="T40" fmla="*/ 992 w 992"/>
              <a:gd name="T41" fmla="*/ 62 h 66"/>
              <a:gd name="T42" fmla="*/ 992 w 992"/>
              <a:gd name="T43" fmla="*/ 58 h 66"/>
              <a:gd name="T44" fmla="*/ 992 w 992"/>
              <a:gd name="T45" fmla="*/ 58 h 66"/>
              <a:gd name="T46" fmla="*/ 992 w 992"/>
              <a:gd name="T47" fmla="*/ 56 h 66"/>
              <a:gd name="T48" fmla="*/ 990 w 992"/>
              <a:gd name="T49" fmla="*/ 52 h 66"/>
              <a:gd name="T50" fmla="*/ 988 w 992"/>
              <a:gd name="T51" fmla="*/ 50 h 66"/>
              <a:gd name="T52" fmla="*/ 986 w 992"/>
              <a:gd name="T53" fmla="*/ 50 h 66"/>
              <a:gd name="T54" fmla="*/ 986 w 992"/>
              <a:gd name="T55" fmla="*/ 50 h 66"/>
              <a:gd name="T56" fmla="*/ 936 w 992"/>
              <a:gd name="T57" fmla="*/ 48 h 66"/>
              <a:gd name="T58" fmla="*/ 872 w 992"/>
              <a:gd name="T59" fmla="*/ 48 h 66"/>
              <a:gd name="T60" fmla="*/ 872 w 992"/>
              <a:gd name="T61" fmla="*/ 48 h 66"/>
              <a:gd name="T62" fmla="*/ 662 w 992"/>
              <a:gd name="T63" fmla="*/ 48 h 66"/>
              <a:gd name="T64" fmla="*/ 662 w 992"/>
              <a:gd name="T65" fmla="*/ 48 h 66"/>
              <a:gd name="T66" fmla="*/ 480 w 992"/>
              <a:gd name="T67" fmla="*/ 48 h 66"/>
              <a:gd name="T68" fmla="*/ 388 w 992"/>
              <a:gd name="T69" fmla="*/ 44 h 66"/>
              <a:gd name="T70" fmla="*/ 300 w 992"/>
              <a:gd name="T71" fmla="*/ 40 h 66"/>
              <a:gd name="T72" fmla="*/ 300 w 992"/>
              <a:gd name="T73" fmla="*/ 40 h 66"/>
              <a:gd name="T74" fmla="*/ 214 w 992"/>
              <a:gd name="T75" fmla="*/ 34 h 66"/>
              <a:gd name="T76" fmla="*/ 136 w 992"/>
              <a:gd name="T77" fmla="*/ 26 h 66"/>
              <a:gd name="T78" fmla="*/ 68 w 992"/>
              <a:gd name="T79" fmla="*/ 14 h 66"/>
              <a:gd name="T80" fmla="*/ 38 w 992"/>
              <a:gd name="T81" fmla="*/ 8 h 66"/>
              <a:gd name="T82" fmla="*/ 12 w 992"/>
              <a:gd name="T83" fmla="*/ 0 h 66"/>
              <a:gd name="T84" fmla="*/ 12 w 992"/>
              <a:gd name="T85" fmla="*/ 0 h 66"/>
              <a:gd name="T86" fmla="*/ 8 w 992"/>
              <a:gd name="T87" fmla="*/ 0 h 66"/>
              <a:gd name="T88" fmla="*/ 6 w 992"/>
              <a:gd name="T89" fmla="*/ 0 h 66"/>
              <a:gd name="T90" fmla="*/ 2 w 992"/>
              <a:gd name="T91" fmla="*/ 2 h 66"/>
              <a:gd name="T92" fmla="*/ 2 w 992"/>
              <a:gd name="T93" fmla="*/ 6 h 66"/>
              <a:gd name="T94" fmla="*/ 2 w 992"/>
              <a:gd name="T95" fmla="*/ 6 h 66"/>
              <a:gd name="T96" fmla="*/ 0 w 992"/>
              <a:gd name="T97" fmla="*/ 8 h 66"/>
              <a:gd name="T98" fmla="*/ 2 w 992"/>
              <a:gd name="T99" fmla="*/ 12 h 66"/>
              <a:gd name="T100" fmla="*/ 4 w 992"/>
              <a:gd name="T101" fmla="*/ 14 h 66"/>
              <a:gd name="T102" fmla="*/ 6 w 992"/>
              <a:gd name="T103" fmla="*/ 16 h 66"/>
              <a:gd name="T104" fmla="*/ 6 w 992"/>
              <a:gd name="T105"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2" h="66">
                <a:moveTo>
                  <a:pt x="6" y="16"/>
                </a:moveTo>
                <a:lnTo>
                  <a:pt x="6" y="16"/>
                </a:lnTo>
                <a:lnTo>
                  <a:pt x="34" y="24"/>
                </a:lnTo>
                <a:lnTo>
                  <a:pt x="64" y="30"/>
                </a:lnTo>
                <a:lnTo>
                  <a:pt x="98" y="36"/>
                </a:lnTo>
                <a:lnTo>
                  <a:pt x="134" y="42"/>
                </a:lnTo>
                <a:lnTo>
                  <a:pt x="212" y="50"/>
                </a:lnTo>
                <a:lnTo>
                  <a:pt x="298" y="56"/>
                </a:lnTo>
                <a:lnTo>
                  <a:pt x="298" y="56"/>
                </a:lnTo>
                <a:lnTo>
                  <a:pt x="388" y="60"/>
                </a:lnTo>
                <a:lnTo>
                  <a:pt x="480" y="64"/>
                </a:lnTo>
                <a:lnTo>
                  <a:pt x="662" y="64"/>
                </a:lnTo>
                <a:lnTo>
                  <a:pt x="662" y="64"/>
                </a:lnTo>
                <a:lnTo>
                  <a:pt x="872" y="64"/>
                </a:lnTo>
                <a:lnTo>
                  <a:pt x="872" y="64"/>
                </a:lnTo>
                <a:lnTo>
                  <a:pt x="936" y="64"/>
                </a:lnTo>
                <a:lnTo>
                  <a:pt x="984" y="66"/>
                </a:lnTo>
                <a:lnTo>
                  <a:pt x="984" y="66"/>
                </a:lnTo>
                <a:lnTo>
                  <a:pt x="988" y="66"/>
                </a:lnTo>
                <a:lnTo>
                  <a:pt x="990" y="64"/>
                </a:lnTo>
                <a:lnTo>
                  <a:pt x="992" y="62"/>
                </a:lnTo>
                <a:lnTo>
                  <a:pt x="992" y="58"/>
                </a:lnTo>
                <a:lnTo>
                  <a:pt x="992" y="58"/>
                </a:lnTo>
                <a:lnTo>
                  <a:pt x="992" y="56"/>
                </a:lnTo>
                <a:lnTo>
                  <a:pt x="990" y="52"/>
                </a:lnTo>
                <a:lnTo>
                  <a:pt x="988" y="50"/>
                </a:lnTo>
                <a:lnTo>
                  <a:pt x="986" y="50"/>
                </a:lnTo>
                <a:lnTo>
                  <a:pt x="986" y="50"/>
                </a:lnTo>
                <a:lnTo>
                  <a:pt x="936" y="48"/>
                </a:lnTo>
                <a:lnTo>
                  <a:pt x="872" y="48"/>
                </a:lnTo>
                <a:lnTo>
                  <a:pt x="872" y="48"/>
                </a:lnTo>
                <a:lnTo>
                  <a:pt x="662" y="48"/>
                </a:lnTo>
                <a:lnTo>
                  <a:pt x="662" y="48"/>
                </a:lnTo>
                <a:lnTo>
                  <a:pt x="480" y="48"/>
                </a:lnTo>
                <a:lnTo>
                  <a:pt x="388" y="44"/>
                </a:lnTo>
                <a:lnTo>
                  <a:pt x="300" y="40"/>
                </a:lnTo>
                <a:lnTo>
                  <a:pt x="300" y="40"/>
                </a:lnTo>
                <a:lnTo>
                  <a:pt x="214" y="34"/>
                </a:lnTo>
                <a:lnTo>
                  <a:pt x="136" y="26"/>
                </a:lnTo>
                <a:lnTo>
                  <a:pt x="68" y="14"/>
                </a:lnTo>
                <a:lnTo>
                  <a:pt x="38" y="8"/>
                </a:lnTo>
                <a:lnTo>
                  <a:pt x="12" y="0"/>
                </a:lnTo>
                <a:lnTo>
                  <a:pt x="12" y="0"/>
                </a:lnTo>
                <a:lnTo>
                  <a:pt x="8" y="0"/>
                </a:lnTo>
                <a:lnTo>
                  <a:pt x="6" y="0"/>
                </a:lnTo>
                <a:lnTo>
                  <a:pt x="2" y="2"/>
                </a:lnTo>
                <a:lnTo>
                  <a:pt x="2" y="6"/>
                </a:lnTo>
                <a:lnTo>
                  <a:pt x="2" y="6"/>
                </a:lnTo>
                <a:lnTo>
                  <a:pt x="0" y="8"/>
                </a:lnTo>
                <a:lnTo>
                  <a:pt x="2" y="12"/>
                </a:lnTo>
                <a:lnTo>
                  <a:pt x="4" y="14"/>
                </a:lnTo>
                <a:lnTo>
                  <a:pt x="6" y="16"/>
                </a:lnTo>
                <a:lnTo>
                  <a:pt x="6" y="16"/>
                </a:lnTo>
                <a:close/>
              </a:path>
            </a:pathLst>
          </a:custGeom>
          <a:solidFill>
            <a:srgbClr val="795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08" name="Group 607"/>
          <p:cNvGrpSpPr/>
          <p:nvPr/>
        </p:nvGrpSpPr>
        <p:grpSpPr>
          <a:xfrm>
            <a:off x="7102716" y="4573658"/>
            <a:ext cx="411420" cy="215444"/>
            <a:chOff x="7252705" y="4597426"/>
            <a:chExt cx="244595" cy="215444"/>
          </a:xfrm>
        </p:grpSpPr>
        <p:sp>
          <p:nvSpPr>
            <p:cNvPr id="139" name="Rectangle 539"/>
            <p:cNvSpPr>
              <a:spLocks noChangeArrowheads="1"/>
            </p:cNvSpPr>
            <p:nvPr/>
          </p:nvSpPr>
          <p:spPr bwMode="auto">
            <a:xfrm>
              <a:off x="7252705" y="4597426"/>
              <a:ext cx="54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6</a:t>
              </a:r>
              <a:endParaRPr kumimoji="0" lang="en-US" sz="1400" i="0" u="none" strike="noStrike" cap="none" normalizeH="0" baseline="0" dirty="0">
                <a:ln>
                  <a:noFill/>
                </a:ln>
                <a:solidFill>
                  <a:schemeClr val="tx1"/>
                </a:solidFill>
                <a:effectLst/>
                <a:cs typeface="Arial" pitchFamily="34" charset="0"/>
              </a:endParaRPr>
            </a:p>
          </p:txBody>
        </p:sp>
        <p:sp>
          <p:nvSpPr>
            <p:cNvPr id="140" name="Rectangle 540"/>
            <p:cNvSpPr>
              <a:spLocks noChangeArrowheads="1"/>
            </p:cNvSpPr>
            <p:nvPr/>
          </p:nvSpPr>
          <p:spPr bwMode="auto">
            <a:xfrm>
              <a:off x="7307069" y="4597426"/>
              <a:ext cx="276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a:t>
              </a:r>
              <a:endParaRPr kumimoji="0" lang="en-US" sz="1400" i="0" u="none" strike="noStrike" cap="none" normalizeH="0" baseline="0" dirty="0">
                <a:ln>
                  <a:noFill/>
                </a:ln>
                <a:solidFill>
                  <a:schemeClr val="tx1"/>
                </a:solidFill>
                <a:effectLst/>
                <a:cs typeface="Arial" pitchFamily="34" charset="0"/>
              </a:endParaRPr>
            </a:p>
          </p:txBody>
        </p:sp>
        <p:sp>
          <p:nvSpPr>
            <p:cNvPr id="141" name="Rectangle 541"/>
            <p:cNvSpPr>
              <a:spLocks noChangeArrowheads="1"/>
            </p:cNvSpPr>
            <p:nvPr/>
          </p:nvSpPr>
          <p:spPr bwMode="auto">
            <a:xfrm>
              <a:off x="7334251" y="4597426"/>
              <a:ext cx="54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3</a:t>
              </a:r>
              <a:endParaRPr kumimoji="0" lang="en-US" sz="1400" i="0" u="none" strike="noStrike" cap="none" normalizeH="0" baseline="0" dirty="0">
                <a:ln>
                  <a:noFill/>
                </a:ln>
                <a:solidFill>
                  <a:schemeClr val="tx1"/>
                </a:solidFill>
                <a:effectLst/>
                <a:cs typeface="Arial" pitchFamily="34" charset="0"/>
              </a:endParaRPr>
            </a:p>
          </p:txBody>
        </p:sp>
        <p:sp>
          <p:nvSpPr>
            <p:cNvPr id="142" name="Rectangle 542"/>
            <p:cNvSpPr>
              <a:spLocks noChangeArrowheads="1"/>
            </p:cNvSpPr>
            <p:nvPr/>
          </p:nvSpPr>
          <p:spPr bwMode="auto">
            <a:xfrm>
              <a:off x="7388614" y="4597426"/>
              <a:ext cx="54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5</a:t>
              </a:r>
              <a:endParaRPr kumimoji="0" lang="en-US" sz="1400" i="0" u="none" strike="noStrike" cap="none" normalizeH="0" baseline="0" dirty="0">
                <a:ln>
                  <a:noFill/>
                </a:ln>
                <a:solidFill>
                  <a:schemeClr val="tx1"/>
                </a:solidFill>
                <a:effectLst/>
                <a:cs typeface="Arial" pitchFamily="34" charset="0"/>
              </a:endParaRPr>
            </a:p>
          </p:txBody>
        </p:sp>
        <p:sp>
          <p:nvSpPr>
            <p:cNvPr id="143" name="Rectangle 543"/>
            <p:cNvSpPr>
              <a:spLocks noChangeArrowheads="1"/>
            </p:cNvSpPr>
            <p:nvPr/>
          </p:nvSpPr>
          <p:spPr bwMode="auto">
            <a:xfrm>
              <a:off x="7442978" y="4597426"/>
              <a:ext cx="54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0</a:t>
              </a:r>
              <a:endParaRPr kumimoji="0" lang="en-US" sz="1400" i="0" u="none" strike="noStrike" cap="none" normalizeH="0" baseline="0" dirty="0">
                <a:ln>
                  <a:noFill/>
                </a:ln>
                <a:solidFill>
                  <a:schemeClr val="tx1"/>
                </a:solidFill>
                <a:effectLst/>
                <a:cs typeface="Arial" pitchFamily="34" charset="0"/>
              </a:endParaRPr>
            </a:p>
          </p:txBody>
        </p:sp>
      </p:grpSp>
      <p:sp>
        <p:nvSpPr>
          <p:cNvPr id="145" name="Freeform 545"/>
          <p:cNvSpPr>
            <a:spLocks/>
          </p:cNvSpPr>
          <p:nvPr/>
        </p:nvSpPr>
        <p:spPr bwMode="auto">
          <a:xfrm>
            <a:off x="807263" y="2420402"/>
            <a:ext cx="2054167" cy="2155128"/>
          </a:xfrm>
          <a:custGeom>
            <a:avLst/>
            <a:gdLst>
              <a:gd name="T0" fmla="*/ 2 w 1058"/>
              <a:gd name="T1" fmla="*/ 14 h 1110"/>
              <a:gd name="T2" fmla="*/ 1044 w 1058"/>
              <a:gd name="T3" fmla="*/ 1108 h 1110"/>
              <a:gd name="T4" fmla="*/ 1044 w 1058"/>
              <a:gd name="T5" fmla="*/ 1108 h 1110"/>
              <a:gd name="T6" fmla="*/ 1046 w 1058"/>
              <a:gd name="T7" fmla="*/ 1110 h 1110"/>
              <a:gd name="T8" fmla="*/ 1050 w 1058"/>
              <a:gd name="T9" fmla="*/ 1110 h 1110"/>
              <a:gd name="T10" fmla="*/ 1052 w 1058"/>
              <a:gd name="T11" fmla="*/ 1110 h 1110"/>
              <a:gd name="T12" fmla="*/ 1056 w 1058"/>
              <a:gd name="T13" fmla="*/ 1108 h 1110"/>
              <a:gd name="T14" fmla="*/ 1056 w 1058"/>
              <a:gd name="T15" fmla="*/ 1108 h 1110"/>
              <a:gd name="T16" fmla="*/ 1058 w 1058"/>
              <a:gd name="T17" fmla="*/ 1106 h 1110"/>
              <a:gd name="T18" fmla="*/ 1058 w 1058"/>
              <a:gd name="T19" fmla="*/ 1102 h 1110"/>
              <a:gd name="T20" fmla="*/ 1058 w 1058"/>
              <a:gd name="T21" fmla="*/ 1098 h 1110"/>
              <a:gd name="T22" fmla="*/ 1056 w 1058"/>
              <a:gd name="T23" fmla="*/ 1096 h 1110"/>
              <a:gd name="T24" fmla="*/ 14 w 1058"/>
              <a:gd name="T25" fmla="*/ 2 h 1110"/>
              <a:gd name="T26" fmla="*/ 14 w 1058"/>
              <a:gd name="T27" fmla="*/ 2 h 1110"/>
              <a:gd name="T28" fmla="*/ 10 w 1058"/>
              <a:gd name="T29" fmla="*/ 0 h 1110"/>
              <a:gd name="T30" fmla="*/ 8 w 1058"/>
              <a:gd name="T31" fmla="*/ 0 h 1110"/>
              <a:gd name="T32" fmla="*/ 4 w 1058"/>
              <a:gd name="T33" fmla="*/ 0 h 1110"/>
              <a:gd name="T34" fmla="*/ 2 w 1058"/>
              <a:gd name="T35" fmla="*/ 2 h 1110"/>
              <a:gd name="T36" fmla="*/ 2 w 1058"/>
              <a:gd name="T37" fmla="*/ 2 h 1110"/>
              <a:gd name="T38" fmla="*/ 0 w 1058"/>
              <a:gd name="T39" fmla="*/ 6 h 1110"/>
              <a:gd name="T40" fmla="*/ 0 w 1058"/>
              <a:gd name="T41" fmla="*/ 8 h 1110"/>
              <a:gd name="T42" fmla="*/ 0 w 1058"/>
              <a:gd name="T43" fmla="*/ 12 h 1110"/>
              <a:gd name="T44" fmla="*/ 2 w 1058"/>
              <a:gd name="T45" fmla="*/ 14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8" h="1110">
                <a:moveTo>
                  <a:pt x="2" y="14"/>
                </a:moveTo>
                <a:lnTo>
                  <a:pt x="1044" y="1108"/>
                </a:lnTo>
                <a:lnTo>
                  <a:pt x="1044" y="1108"/>
                </a:lnTo>
                <a:lnTo>
                  <a:pt x="1046" y="1110"/>
                </a:lnTo>
                <a:lnTo>
                  <a:pt x="1050" y="1110"/>
                </a:lnTo>
                <a:lnTo>
                  <a:pt x="1052" y="1110"/>
                </a:lnTo>
                <a:lnTo>
                  <a:pt x="1056" y="1108"/>
                </a:lnTo>
                <a:lnTo>
                  <a:pt x="1056" y="1108"/>
                </a:lnTo>
                <a:lnTo>
                  <a:pt x="1058" y="1106"/>
                </a:lnTo>
                <a:lnTo>
                  <a:pt x="1058" y="1102"/>
                </a:lnTo>
                <a:lnTo>
                  <a:pt x="1058" y="1098"/>
                </a:lnTo>
                <a:lnTo>
                  <a:pt x="1056" y="1096"/>
                </a:lnTo>
                <a:lnTo>
                  <a:pt x="14" y="2"/>
                </a:lnTo>
                <a:lnTo>
                  <a:pt x="14" y="2"/>
                </a:lnTo>
                <a:lnTo>
                  <a:pt x="10" y="0"/>
                </a:lnTo>
                <a:lnTo>
                  <a:pt x="8" y="0"/>
                </a:lnTo>
                <a:lnTo>
                  <a:pt x="4" y="0"/>
                </a:lnTo>
                <a:lnTo>
                  <a:pt x="2" y="2"/>
                </a:lnTo>
                <a:lnTo>
                  <a:pt x="2" y="2"/>
                </a:lnTo>
                <a:lnTo>
                  <a:pt x="0" y="6"/>
                </a:lnTo>
                <a:lnTo>
                  <a:pt x="0" y="8"/>
                </a:lnTo>
                <a:lnTo>
                  <a:pt x="0" y="12"/>
                </a:lnTo>
                <a:lnTo>
                  <a:pt x="2" y="14"/>
                </a:lnTo>
                <a:close/>
              </a:path>
            </a:pathLst>
          </a:custGeom>
          <a:solidFill>
            <a:srgbClr val="CCD5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6" name="Freeform 546"/>
          <p:cNvSpPr>
            <a:spLocks/>
          </p:cNvSpPr>
          <p:nvPr/>
        </p:nvSpPr>
        <p:spPr bwMode="auto">
          <a:xfrm>
            <a:off x="807263" y="2420402"/>
            <a:ext cx="2054167" cy="2155128"/>
          </a:xfrm>
          <a:custGeom>
            <a:avLst/>
            <a:gdLst>
              <a:gd name="T0" fmla="*/ 2 w 1058"/>
              <a:gd name="T1" fmla="*/ 14 h 1110"/>
              <a:gd name="T2" fmla="*/ 1044 w 1058"/>
              <a:gd name="T3" fmla="*/ 1108 h 1110"/>
              <a:gd name="T4" fmla="*/ 1044 w 1058"/>
              <a:gd name="T5" fmla="*/ 1108 h 1110"/>
              <a:gd name="T6" fmla="*/ 1046 w 1058"/>
              <a:gd name="T7" fmla="*/ 1110 h 1110"/>
              <a:gd name="T8" fmla="*/ 1050 w 1058"/>
              <a:gd name="T9" fmla="*/ 1110 h 1110"/>
              <a:gd name="T10" fmla="*/ 1052 w 1058"/>
              <a:gd name="T11" fmla="*/ 1110 h 1110"/>
              <a:gd name="T12" fmla="*/ 1056 w 1058"/>
              <a:gd name="T13" fmla="*/ 1108 h 1110"/>
              <a:gd name="T14" fmla="*/ 1056 w 1058"/>
              <a:gd name="T15" fmla="*/ 1108 h 1110"/>
              <a:gd name="T16" fmla="*/ 1058 w 1058"/>
              <a:gd name="T17" fmla="*/ 1106 h 1110"/>
              <a:gd name="T18" fmla="*/ 1058 w 1058"/>
              <a:gd name="T19" fmla="*/ 1102 h 1110"/>
              <a:gd name="T20" fmla="*/ 1058 w 1058"/>
              <a:gd name="T21" fmla="*/ 1098 h 1110"/>
              <a:gd name="T22" fmla="*/ 1056 w 1058"/>
              <a:gd name="T23" fmla="*/ 1096 h 1110"/>
              <a:gd name="T24" fmla="*/ 14 w 1058"/>
              <a:gd name="T25" fmla="*/ 2 h 1110"/>
              <a:gd name="T26" fmla="*/ 14 w 1058"/>
              <a:gd name="T27" fmla="*/ 2 h 1110"/>
              <a:gd name="T28" fmla="*/ 10 w 1058"/>
              <a:gd name="T29" fmla="*/ 0 h 1110"/>
              <a:gd name="T30" fmla="*/ 8 w 1058"/>
              <a:gd name="T31" fmla="*/ 0 h 1110"/>
              <a:gd name="T32" fmla="*/ 4 w 1058"/>
              <a:gd name="T33" fmla="*/ 0 h 1110"/>
              <a:gd name="T34" fmla="*/ 2 w 1058"/>
              <a:gd name="T35" fmla="*/ 2 h 1110"/>
              <a:gd name="T36" fmla="*/ 2 w 1058"/>
              <a:gd name="T37" fmla="*/ 2 h 1110"/>
              <a:gd name="T38" fmla="*/ 0 w 1058"/>
              <a:gd name="T39" fmla="*/ 6 h 1110"/>
              <a:gd name="T40" fmla="*/ 0 w 1058"/>
              <a:gd name="T41" fmla="*/ 8 h 1110"/>
              <a:gd name="T42" fmla="*/ 0 w 1058"/>
              <a:gd name="T43" fmla="*/ 12 h 1110"/>
              <a:gd name="T44" fmla="*/ 2 w 1058"/>
              <a:gd name="T45" fmla="*/ 14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8" h="1110">
                <a:moveTo>
                  <a:pt x="2" y="14"/>
                </a:moveTo>
                <a:lnTo>
                  <a:pt x="1044" y="1108"/>
                </a:lnTo>
                <a:lnTo>
                  <a:pt x="1044" y="1108"/>
                </a:lnTo>
                <a:lnTo>
                  <a:pt x="1046" y="1110"/>
                </a:lnTo>
                <a:lnTo>
                  <a:pt x="1050" y="1110"/>
                </a:lnTo>
                <a:lnTo>
                  <a:pt x="1052" y="1110"/>
                </a:lnTo>
                <a:lnTo>
                  <a:pt x="1056" y="1108"/>
                </a:lnTo>
                <a:lnTo>
                  <a:pt x="1056" y="1108"/>
                </a:lnTo>
                <a:lnTo>
                  <a:pt x="1058" y="1106"/>
                </a:lnTo>
                <a:lnTo>
                  <a:pt x="1058" y="1102"/>
                </a:lnTo>
                <a:lnTo>
                  <a:pt x="1058" y="1098"/>
                </a:lnTo>
                <a:lnTo>
                  <a:pt x="1056" y="1096"/>
                </a:lnTo>
                <a:lnTo>
                  <a:pt x="14" y="2"/>
                </a:lnTo>
                <a:lnTo>
                  <a:pt x="14" y="2"/>
                </a:lnTo>
                <a:lnTo>
                  <a:pt x="10" y="0"/>
                </a:lnTo>
                <a:lnTo>
                  <a:pt x="8" y="0"/>
                </a:lnTo>
                <a:lnTo>
                  <a:pt x="4" y="0"/>
                </a:lnTo>
                <a:lnTo>
                  <a:pt x="2" y="2"/>
                </a:lnTo>
                <a:lnTo>
                  <a:pt x="2" y="2"/>
                </a:lnTo>
                <a:lnTo>
                  <a:pt x="0" y="6"/>
                </a:lnTo>
                <a:lnTo>
                  <a:pt x="0" y="8"/>
                </a:lnTo>
                <a:lnTo>
                  <a:pt x="0" y="12"/>
                </a:lnTo>
                <a:lnTo>
                  <a:pt x="2"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7" name="Freeform 547"/>
          <p:cNvSpPr>
            <a:spLocks/>
          </p:cNvSpPr>
          <p:nvPr/>
        </p:nvSpPr>
        <p:spPr bwMode="auto">
          <a:xfrm>
            <a:off x="896575" y="3173726"/>
            <a:ext cx="1182409" cy="818083"/>
          </a:xfrm>
          <a:custGeom>
            <a:avLst/>
            <a:gdLst>
              <a:gd name="T0" fmla="*/ 2 w 342"/>
              <a:gd name="T1" fmla="*/ 12 h 386"/>
              <a:gd name="T2" fmla="*/ 2 w 342"/>
              <a:gd name="T3" fmla="*/ 12 h 386"/>
              <a:gd name="T4" fmla="*/ 12 w 342"/>
              <a:gd name="T5" fmla="*/ 26 h 386"/>
              <a:gd name="T6" fmla="*/ 22 w 342"/>
              <a:gd name="T7" fmla="*/ 42 h 386"/>
              <a:gd name="T8" fmla="*/ 44 w 342"/>
              <a:gd name="T9" fmla="*/ 84 h 386"/>
              <a:gd name="T10" fmla="*/ 44 w 342"/>
              <a:gd name="T11" fmla="*/ 84 h 386"/>
              <a:gd name="T12" fmla="*/ 64 w 342"/>
              <a:gd name="T13" fmla="*/ 124 h 386"/>
              <a:gd name="T14" fmla="*/ 86 w 342"/>
              <a:gd name="T15" fmla="*/ 164 h 386"/>
              <a:gd name="T16" fmla="*/ 112 w 342"/>
              <a:gd name="T17" fmla="*/ 208 h 386"/>
              <a:gd name="T18" fmla="*/ 128 w 342"/>
              <a:gd name="T19" fmla="*/ 230 h 386"/>
              <a:gd name="T20" fmla="*/ 144 w 342"/>
              <a:gd name="T21" fmla="*/ 250 h 386"/>
              <a:gd name="T22" fmla="*/ 144 w 342"/>
              <a:gd name="T23" fmla="*/ 250 h 386"/>
              <a:gd name="T24" fmla="*/ 160 w 342"/>
              <a:gd name="T25" fmla="*/ 272 h 386"/>
              <a:gd name="T26" fmla="*/ 180 w 342"/>
              <a:gd name="T27" fmla="*/ 292 h 386"/>
              <a:gd name="T28" fmla="*/ 200 w 342"/>
              <a:gd name="T29" fmla="*/ 310 h 386"/>
              <a:gd name="T30" fmla="*/ 222 w 342"/>
              <a:gd name="T31" fmla="*/ 328 h 386"/>
              <a:gd name="T32" fmla="*/ 246 w 342"/>
              <a:gd name="T33" fmla="*/ 346 h 386"/>
              <a:gd name="T34" fmla="*/ 272 w 342"/>
              <a:gd name="T35" fmla="*/ 360 h 386"/>
              <a:gd name="T36" fmla="*/ 300 w 342"/>
              <a:gd name="T37" fmla="*/ 374 h 386"/>
              <a:gd name="T38" fmla="*/ 330 w 342"/>
              <a:gd name="T39" fmla="*/ 386 h 386"/>
              <a:gd name="T40" fmla="*/ 330 w 342"/>
              <a:gd name="T41" fmla="*/ 386 h 386"/>
              <a:gd name="T42" fmla="*/ 334 w 342"/>
              <a:gd name="T43" fmla="*/ 386 h 386"/>
              <a:gd name="T44" fmla="*/ 338 w 342"/>
              <a:gd name="T45" fmla="*/ 384 h 386"/>
              <a:gd name="T46" fmla="*/ 340 w 342"/>
              <a:gd name="T47" fmla="*/ 382 h 386"/>
              <a:gd name="T48" fmla="*/ 342 w 342"/>
              <a:gd name="T49" fmla="*/ 380 h 386"/>
              <a:gd name="T50" fmla="*/ 342 w 342"/>
              <a:gd name="T51" fmla="*/ 380 h 386"/>
              <a:gd name="T52" fmla="*/ 342 w 342"/>
              <a:gd name="T53" fmla="*/ 376 h 386"/>
              <a:gd name="T54" fmla="*/ 340 w 342"/>
              <a:gd name="T55" fmla="*/ 374 h 386"/>
              <a:gd name="T56" fmla="*/ 338 w 342"/>
              <a:gd name="T57" fmla="*/ 372 h 386"/>
              <a:gd name="T58" fmla="*/ 336 w 342"/>
              <a:gd name="T59" fmla="*/ 370 h 386"/>
              <a:gd name="T60" fmla="*/ 336 w 342"/>
              <a:gd name="T61" fmla="*/ 370 h 386"/>
              <a:gd name="T62" fmla="*/ 298 w 342"/>
              <a:gd name="T63" fmla="*/ 356 h 386"/>
              <a:gd name="T64" fmla="*/ 264 w 342"/>
              <a:gd name="T65" fmla="*/ 338 h 386"/>
              <a:gd name="T66" fmla="*/ 232 w 342"/>
              <a:gd name="T67" fmla="*/ 316 h 386"/>
              <a:gd name="T68" fmla="*/ 204 w 342"/>
              <a:gd name="T69" fmla="*/ 292 h 386"/>
              <a:gd name="T70" fmla="*/ 204 w 342"/>
              <a:gd name="T71" fmla="*/ 292 h 386"/>
              <a:gd name="T72" fmla="*/ 184 w 342"/>
              <a:gd name="T73" fmla="*/ 274 h 386"/>
              <a:gd name="T74" fmla="*/ 166 w 342"/>
              <a:gd name="T75" fmla="*/ 254 h 386"/>
              <a:gd name="T76" fmla="*/ 150 w 342"/>
              <a:gd name="T77" fmla="*/ 234 h 386"/>
              <a:gd name="T78" fmla="*/ 136 w 342"/>
              <a:gd name="T79" fmla="*/ 214 h 386"/>
              <a:gd name="T80" fmla="*/ 108 w 342"/>
              <a:gd name="T81" fmla="*/ 170 h 386"/>
              <a:gd name="T82" fmla="*/ 84 w 342"/>
              <a:gd name="T83" fmla="*/ 130 h 386"/>
              <a:gd name="T84" fmla="*/ 84 w 342"/>
              <a:gd name="T85" fmla="*/ 130 h 386"/>
              <a:gd name="T86" fmla="*/ 46 w 342"/>
              <a:gd name="T87" fmla="*/ 54 h 386"/>
              <a:gd name="T88" fmla="*/ 46 w 342"/>
              <a:gd name="T89" fmla="*/ 54 h 386"/>
              <a:gd name="T90" fmla="*/ 30 w 342"/>
              <a:gd name="T91" fmla="*/ 24 h 386"/>
              <a:gd name="T92" fmla="*/ 22 w 342"/>
              <a:gd name="T93" fmla="*/ 12 h 386"/>
              <a:gd name="T94" fmla="*/ 14 w 342"/>
              <a:gd name="T95" fmla="*/ 2 h 386"/>
              <a:gd name="T96" fmla="*/ 14 w 342"/>
              <a:gd name="T97" fmla="*/ 2 h 386"/>
              <a:gd name="T98" fmla="*/ 12 w 342"/>
              <a:gd name="T99" fmla="*/ 0 h 386"/>
              <a:gd name="T100" fmla="*/ 8 w 342"/>
              <a:gd name="T101" fmla="*/ 0 h 386"/>
              <a:gd name="T102" fmla="*/ 6 w 342"/>
              <a:gd name="T103" fmla="*/ 0 h 386"/>
              <a:gd name="T104" fmla="*/ 2 w 342"/>
              <a:gd name="T105" fmla="*/ 2 h 386"/>
              <a:gd name="T106" fmla="*/ 2 w 342"/>
              <a:gd name="T107" fmla="*/ 2 h 386"/>
              <a:gd name="T108" fmla="*/ 0 w 342"/>
              <a:gd name="T109" fmla="*/ 4 h 386"/>
              <a:gd name="T110" fmla="*/ 0 w 342"/>
              <a:gd name="T111" fmla="*/ 6 h 386"/>
              <a:gd name="T112" fmla="*/ 0 w 342"/>
              <a:gd name="T113" fmla="*/ 10 h 386"/>
              <a:gd name="T114" fmla="*/ 2 w 342"/>
              <a:gd name="T115" fmla="*/ 12 h 386"/>
              <a:gd name="T116" fmla="*/ 2 w 342"/>
              <a:gd name="T117" fmla="*/ 1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2" h="386">
                <a:moveTo>
                  <a:pt x="2" y="12"/>
                </a:moveTo>
                <a:lnTo>
                  <a:pt x="2" y="12"/>
                </a:lnTo>
                <a:lnTo>
                  <a:pt x="12" y="26"/>
                </a:lnTo>
                <a:lnTo>
                  <a:pt x="22" y="42"/>
                </a:lnTo>
                <a:lnTo>
                  <a:pt x="44" y="84"/>
                </a:lnTo>
                <a:lnTo>
                  <a:pt x="44" y="84"/>
                </a:lnTo>
                <a:lnTo>
                  <a:pt x="64" y="124"/>
                </a:lnTo>
                <a:lnTo>
                  <a:pt x="86" y="164"/>
                </a:lnTo>
                <a:lnTo>
                  <a:pt x="112" y="208"/>
                </a:lnTo>
                <a:lnTo>
                  <a:pt x="128" y="230"/>
                </a:lnTo>
                <a:lnTo>
                  <a:pt x="144" y="250"/>
                </a:lnTo>
                <a:lnTo>
                  <a:pt x="144" y="250"/>
                </a:lnTo>
                <a:lnTo>
                  <a:pt x="160" y="272"/>
                </a:lnTo>
                <a:lnTo>
                  <a:pt x="180" y="292"/>
                </a:lnTo>
                <a:lnTo>
                  <a:pt x="200" y="310"/>
                </a:lnTo>
                <a:lnTo>
                  <a:pt x="222" y="328"/>
                </a:lnTo>
                <a:lnTo>
                  <a:pt x="246" y="346"/>
                </a:lnTo>
                <a:lnTo>
                  <a:pt x="272" y="360"/>
                </a:lnTo>
                <a:lnTo>
                  <a:pt x="300" y="374"/>
                </a:lnTo>
                <a:lnTo>
                  <a:pt x="330" y="386"/>
                </a:lnTo>
                <a:lnTo>
                  <a:pt x="330" y="386"/>
                </a:lnTo>
                <a:lnTo>
                  <a:pt x="334" y="386"/>
                </a:lnTo>
                <a:lnTo>
                  <a:pt x="338" y="384"/>
                </a:lnTo>
                <a:lnTo>
                  <a:pt x="340" y="382"/>
                </a:lnTo>
                <a:lnTo>
                  <a:pt x="342" y="380"/>
                </a:lnTo>
                <a:lnTo>
                  <a:pt x="342" y="380"/>
                </a:lnTo>
                <a:lnTo>
                  <a:pt x="342" y="376"/>
                </a:lnTo>
                <a:lnTo>
                  <a:pt x="340" y="374"/>
                </a:lnTo>
                <a:lnTo>
                  <a:pt x="338" y="372"/>
                </a:lnTo>
                <a:lnTo>
                  <a:pt x="336" y="370"/>
                </a:lnTo>
                <a:lnTo>
                  <a:pt x="336" y="370"/>
                </a:lnTo>
                <a:lnTo>
                  <a:pt x="298" y="356"/>
                </a:lnTo>
                <a:lnTo>
                  <a:pt x="264" y="338"/>
                </a:lnTo>
                <a:lnTo>
                  <a:pt x="232" y="316"/>
                </a:lnTo>
                <a:lnTo>
                  <a:pt x="204" y="292"/>
                </a:lnTo>
                <a:lnTo>
                  <a:pt x="204" y="292"/>
                </a:lnTo>
                <a:lnTo>
                  <a:pt x="184" y="274"/>
                </a:lnTo>
                <a:lnTo>
                  <a:pt x="166" y="254"/>
                </a:lnTo>
                <a:lnTo>
                  <a:pt x="150" y="234"/>
                </a:lnTo>
                <a:lnTo>
                  <a:pt x="136" y="214"/>
                </a:lnTo>
                <a:lnTo>
                  <a:pt x="108" y="170"/>
                </a:lnTo>
                <a:lnTo>
                  <a:pt x="84" y="130"/>
                </a:lnTo>
                <a:lnTo>
                  <a:pt x="84" y="130"/>
                </a:lnTo>
                <a:lnTo>
                  <a:pt x="46" y="54"/>
                </a:lnTo>
                <a:lnTo>
                  <a:pt x="46" y="54"/>
                </a:lnTo>
                <a:lnTo>
                  <a:pt x="30" y="24"/>
                </a:lnTo>
                <a:lnTo>
                  <a:pt x="22" y="12"/>
                </a:lnTo>
                <a:lnTo>
                  <a:pt x="14" y="2"/>
                </a:lnTo>
                <a:lnTo>
                  <a:pt x="14" y="2"/>
                </a:lnTo>
                <a:lnTo>
                  <a:pt x="12" y="0"/>
                </a:lnTo>
                <a:lnTo>
                  <a:pt x="8" y="0"/>
                </a:lnTo>
                <a:lnTo>
                  <a:pt x="6" y="0"/>
                </a:lnTo>
                <a:lnTo>
                  <a:pt x="2" y="2"/>
                </a:lnTo>
                <a:lnTo>
                  <a:pt x="2" y="2"/>
                </a:lnTo>
                <a:lnTo>
                  <a:pt x="0" y="4"/>
                </a:lnTo>
                <a:lnTo>
                  <a:pt x="0" y="6"/>
                </a:lnTo>
                <a:lnTo>
                  <a:pt x="0" y="10"/>
                </a:lnTo>
                <a:lnTo>
                  <a:pt x="2" y="12"/>
                </a:lnTo>
                <a:lnTo>
                  <a:pt x="2" y="12"/>
                </a:lnTo>
                <a:close/>
              </a:path>
            </a:pathLst>
          </a:custGeom>
          <a:solidFill>
            <a:srgbClr val="795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548"/>
          <p:cNvSpPr>
            <a:spLocks/>
          </p:cNvSpPr>
          <p:nvPr/>
        </p:nvSpPr>
        <p:spPr bwMode="auto">
          <a:xfrm>
            <a:off x="1828522" y="3899870"/>
            <a:ext cx="1627025" cy="137842"/>
          </a:xfrm>
          <a:custGeom>
            <a:avLst/>
            <a:gdLst>
              <a:gd name="T0" fmla="*/ 4 w 992"/>
              <a:gd name="T1" fmla="*/ 16 h 66"/>
              <a:gd name="T2" fmla="*/ 4 w 992"/>
              <a:gd name="T3" fmla="*/ 16 h 66"/>
              <a:gd name="T4" fmla="*/ 32 w 992"/>
              <a:gd name="T5" fmla="*/ 22 h 66"/>
              <a:gd name="T6" fmla="*/ 64 w 992"/>
              <a:gd name="T7" fmla="*/ 30 h 66"/>
              <a:gd name="T8" fmla="*/ 96 w 992"/>
              <a:gd name="T9" fmla="*/ 36 h 66"/>
              <a:gd name="T10" fmla="*/ 132 w 992"/>
              <a:gd name="T11" fmla="*/ 42 h 66"/>
              <a:gd name="T12" fmla="*/ 212 w 992"/>
              <a:gd name="T13" fmla="*/ 50 h 66"/>
              <a:gd name="T14" fmla="*/ 296 w 992"/>
              <a:gd name="T15" fmla="*/ 56 h 66"/>
              <a:gd name="T16" fmla="*/ 296 w 992"/>
              <a:gd name="T17" fmla="*/ 56 h 66"/>
              <a:gd name="T18" fmla="*/ 386 w 992"/>
              <a:gd name="T19" fmla="*/ 60 h 66"/>
              <a:gd name="T20" fmla="*/ 478 w 992"/>
              <a:gd name="T21" fmla="*/ 64 h 66"/>
              <a:gd name="T22" fmla="*/ 660 w 992"/>
              <a:gd name="T23" fmla="*/ 64 h 66"/>
              <a:gd name="T24" fmla="*/ 660 w 992"/>
              <a:gd name="T25" fmla="*/ 64 h 66"/>
              <a:gd name="T26" fmla="*/ 870 w 992"/>
              <a:gd name="T27" fmla="*/ 64 h 66"/>
              <a:gd name="T28" fmla="*/ 870 w 992"/>
              <a:gd name="T29" fmla="*/ 64 h 66"/>
              <a:gd name="T30" fmla="*/ 934 w 992"/>
              <a:gd name="T31" fmla="*/ 64 h 66"/>
              <a:gd name="T32" fmla="*/ 984 w 992"/>
              <a:gd name="T33" fmla="*/ 66 h 66"/>
              <a:gd name="T34" fmla="*/ 984 w 992"/>
              <a:gd name="T35" fmla="*/ 66 h 66"/>
              <a:gd name="T36" fmla="*/ 986 w 992"/>
              <a:gd name="T37" fmla="*/ 66 h 66"/>
              <a:gd name="T38" fmla="*/ 988 w 992"/>
              <a:gd name="T39" fmla="*/ 64 h 66"/>
              <a:gd name="T40" fmla="*/ 990 w 992"/>
              <a:gd name="T41" fmla="*/ 62 h 66"/>
              <a:gd name="T42" fmla="*/ 992 w 992"/>
              <a:gd name="T43" fmla="*/ 58 h 66"/>
              <a:gd name="T44" fmla="*/ 992 w 992"/>
              <a:gd name="T45" fmla="*/ 58 h 66"/>
              <a:gd name="T46" fmla="*/ 990 w 992"/>
              <a:gd name="T47" fmla="*/ 56 h 66"/>
              <a:gd name="T48" fmla="*/ 990 w 992"/>
              <a:gd name="T49" fmla="*/ 52 h 66"/>
              <a:gd name="T50" fmla="*/ 986 w 992"/>
              <a:gd name="T51" fmla="*/ 50 h 66"/>
              <a:gd name="T52" fmla="*/ 984 w 992"/>
              <a:gd name="T53" fmla="*/ 50 h 66"/>
              <a:gd name="T54" fmla="*/ 984 w 992"/>
              <a:gd name="T55" fmla="*/ 50 h 66"/>
              <a:gd name="T56" fmla="*/ 934 w 992"/>
              <a:gd name="T57" fmla="*/ 48 h 66"/>
              <a:gd name="T58" fmla="*/ 870 w 992"/>
              <a:gd name="T59" fmla="*/ 48 h 66"/>
              <a:gd name="T60" fmla="*/ 870 w 992"/>
              <a:gd name="T61" fmla="*/ 48 h 66"/>
              <a:gd name="T62" fmla="*/ 660 w 992"/>
              <a:gd name="T63" fmla="*/ 48 h 66"/>
              <a:gd name="T64" fmla="*/ 660 w 992"/>
              <a:gd name="T65" fmla="*/ 48 h 66"/>
              <a:gd name="T66" fmla="*/ 478 w 992"/>
              <a:gd name="T67" fmla="*/ 48 h 66"/>
              <a:gd name="T68" fmla="*/ 388 w 992"/>
              <a:gd name="T69" fmla="*/ 44 h 66"/>
              <a:gd name="T70" fmla="*/ 298 w 992"/>
              <a:gd name="T71" fmla="*/ 40 h 66"/>
              <a:gd name="T72" fmla="*/ 298 w 992"/>
              <a:gd name="T73" fmla="*/ 40 h 66"/>
              <a:gd name="T74" fmla="*/ 212 w 992"/>
              <a:gd name="T75" fmla="*/ 34 h 66"/>
              <a:gd name="T76" fmla="*/ 134 w 992"/>
              <a:gd name="T77" fmla="*/ 26 h 66"/>
              <a:gd name="T78" fmla="*/ 66 w 992"/>
              <a:gd name="T79" fmla="*/ 14 h 66"/>
              <a:gd name="T80" fmla="*/ 36 w 992"/>
              <a:gd name="T81" fmla="*/ 8 h 66"/>
              <a:gd name="T82" fmla="*/ 10 w 992"/>
              <a:gd name="T83" fmla="*/ 0 h 66"/>
              <a:gd name="T84" fmla="*/ 10 w 992"/>
              <a:gd name="T85" fmla="*/ 0 h 66"/>
              <a:gd name="T86" fmla="*/ 6 w 992"/>
              <a:gd name="T87" fmla="*/ 0 h 66"/>
              <a:gd name="T88" fmla="*/ 4 w 992"/>
              <a:gd name="T89" fmla="*/ 0 h 66"/>
              <a:gd name="T90" fmla="*/ 2 w 992"/>
              <a:gd name="T91" fmla="*/ 2 h 66"/>
              <a:gd name="T92" fmla="*/ 0 w 992"/>
              <a:gd name="T93" fmla="*/ 4 h 66"/>
              <a:gd name="T94" fmla="*/ 0 w 992"/>
              <a:gd name="T95" fmla="*/ 4 h 66"/>
              <a:gd name="T96" fmla="*/ 0 w 992"/>
              <a:gd name="T97" fmla="*/ 8 h 66"/>
              <a:gd name="T98" fmla="*/ 0 w 992"/>
              <a:gd name="T99" fmla="*/ 12 h 66"/>
              <a:gd name="T100" fmla="*/ 2 w 992"/>
              <a:gd name="T101" fmla="*/ 14 h 66"/>
              <a:gd name="T102" fmla="*/ 4 w 992"/>
              <a:gd name="T103" fmla="*/ 16 h 66"/>
              <a:gd name="T104" fmla="*/ 4 w 992"/>
              <a:gd name="T105"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2" h="66">
                <a:moveTo>
                  <a:pt x="4" y="16"/>
                </a:moveTo>
                <a:lnTo>
                  <a:pt x="4" y="16"/>
                </a:lnTo>
                <a:lnTo>
                  <a:pt x="32" y="22"/>
                </a:lnTo>
                <a:lnTo>
                  <a:pt x="64" y="30"/>
                </a:lnTo>
                <a:lnTo>
                  <a:pt x="96" y="36"/>
                </a:lnTo>
                <a:lnTo>
                  <a:pt x="132" y="42"/>
                </a:lnTo>
                <a:lnTo>
                  <a:pt x="212" y="50"/>
                </a:lnTo>
                <a:lnTo>
                  <a:pt x="296" y="56"/>
                </a:lnTo>
                <a:lnTo>
                  <a:pt x="296" y="56"/>
                </a:lnTo>
                <a:lnTo>
                  <a:pt x="386" y="60"/>
                </a:lnTo>
                <a:lnTo>
                  <a:pt x="478" y="64"/>
                </a:lnTo>
                <a:lnTo>
                  <a:pt x="660" y="64"/>
                </a:lnTo>
                <a:lnTo>
                  <a:pt x="660" y="64"/>
                </a:lnTo>
                <a:lnTo>
                  <a:pt x="870" y="64"/>
                </a:lnTo>
                <a:lnTo>
                  <a:pt x="870" y="64"/>
                </a:lnTo>
                <a:lnTo>
                  <a:pt x="934" y="64"/>
                </a:lnTo>
                <a:lnTo>
                  <a:pt x="984" y="66"/>
                </a:lnTo>
                <a:lnTo>
                  <a:pt x="984" y="66"/>
                </a:lnTo>
                <a:lnTo>
                  <a:pt x="986" y="66"/>
                </a:lnTo>
                <a:lnTo>
                  <a:pt x="988" y="64"/>
                </a:lnTo>
                <a:lnTo>
                  <a:pt x="990" y="62"/>
                </a:lnTo>
                <a:lnTo>
                  <a:pt x="992" y="58"/>
                </a:lnTo>
                <a:lnTo>
                  <a:pt x="992" y="58"/>
                </a:lnTo>
                <a:lnTo>
                  <a:pt x="990" y="56"/>
                </a:lnTo>
                <a:lnTo>
                  <a:pt x="990" y="52"/>
                </a:lnTo>
                <a:lnTo>
                  <a:pt x="986" y="50"/>
                </a:lnTo>
                <a:lnTo>
                  <a:pt x="984" y="50"/>
                </a:lnTo>
                <a:lnTo>
                  <a:pt x="984" y="50"/>
                </a:lnTo>
                <a:lnTo>
                  <a:pt x="934" y="48"/>
                </a:lnTo>
                <a:lnTo>
                  <a:pt x="870" y="48"/>
                </a:lnTo>
                <a:lnTo>
                  <a:pt x="870" y="48"/>
                </a:lnTo>
                <a:lnTo>
                  <a:pt x="660" y="48"/>
                </a:lnTo>
                <a:lnTo>
                  <a:pt x="660" y="48"/>
                </a:lnTo>
                <a:lnTo>
                  <a:pt x="478" y="48"/>
                </a:lnTo>
                <a:lnTo>
                  <a:pt x="388" y="44"/>
                </a:lnTo>
                <a:lnTo>
                  <a:pt x="298" y="40"/>
                </a:lnTo>
                <a:lnTo>
                  <a:pt x="298" y="40"/>
                </a:lnTo>
                <a:lnTo>
                  <a:pt x="212" y="34"/>
                </a:lnTo>
                <a:lnTo>
                  <a:pt x="134" y="26"/>
                </a:lnTo>
                <a:lnTo>
                  <a:pt x="66" y="14"/>
                </a:lnTo>
                <a:lnTo>
                  <a:pt x="36" y="8"/>
                </a:lnTo>
                <a:lnTo>
                  <a:pt x="10" y="0"/>
                </a:lnTo>
                <a:lnTo>
                  <a:pt x="10" y="0"/>
                </a:lnTo>
                <a:lnTo>
                  <a:pt x="6" y="0"/>
                </a:lnTo>
                <a:lnTo>
                  <a:pt x="4" y="0"/>
                </a:lnTo>
                <a:lnTo>
                  <a:pt x="2" y="2"/>
                </a:lnTo>
                <a:lnTo>
                  <a:pt x="0" y="4"/>
                </a:lnTo>
                <a:lnTo>
                  <a:pt x="0" y="4"/>
                </a:lnTo>
                <a:lnTo>
                  <a:pt x="0" y="8"/>
                </a:lnTo>
                <a:lnTo>
                  <a:pt x="0" y="12"/>
                </a:lnTo>
                <a:lnTo>
                  <a:pt x="2" y="14"/>
                </a:lnTo>
                <a:lnTo>
                  <a:pt x="4" y="16"/>
                </a:lnTo>
                <a:lnTo>
                  <a:pt x="4" y="16"/>
                </a:lnTo>
                <a:close/>
              </a:path>
            </a:pathLst>
          </a:custGeom>
          <a:solidFill>
            <a:srgbClr val="795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549"/>
          <p:cNvSpPr>
            <a:spLocks/>
          </p:cNvSpPr>
          <p:nvPr/>
        </p:nvSpPr>
        <p:spPr bwMode="auto">
          <a:xfrm>
            <a:off x="807263" y="4086258"/>
            <a:ext cx="2648284" cy="31065"/>
          </a:xfrm>
          <a:custGeom>
            <a:avLst/>
            <a:gdLst>
              <a:gd name="T0" fmla="*/ 8 w 1364"/>
              <a:gd name="T1" fmla="*/ 16 h 16"/>
              <a:gd name="T2" fmla="*/ 1356 w 1364"/>
              <a:gd name="T3" fmla="*/ 16 h 16"/>
              <a:gd name="T4" fmla="*/ 1356 w 1364"/>
              <a:gd name="T5" fmla="*/ 16 h 16"/>
              <a:gd name="T6" fmla="*/ 1358 w 1364"/>
              <a:gd name="T7" fmla="*/ 16 h 16"/>
              <a:gd name="T8" fmla="*/ 1362 w 1364"/>
              <a:gd name="T9" fmla="*/ 14 h 16"/>
              <a:gd name="T10" fmla="*/ 1362 w 1364"/>
              <a:gd name="T11" fmla="*/ 12 h 16"/>
              <a:gd name="T12" fmla="*/ 1364 w 1364"/>
              <a:gd name="T13" fmla="*/ 8 h 16"/>
              <a:gd name="T14" fmla="*/ 1364 w 1364"/>
              <a:gd name="T15" fmla="*/ 8 h 16"/>
              <a:gd name="T16" fmla="*/ 1362 w 1364"/>
              <a:gd name="T17" fmla="*/ 6 h 16"/>
              <a:gd name="T18" fmla="*/ 1362 w 1364"/>
              <a:gd name="T19" fmla="*/ 2 h 16"/>
              <a:gd name="T20" fmla="*/ 1358 w 1364"/>
              <a:gd name="T21" fmla="*/ 0 h 16"/>
              <a:gd name="T22" fmla="*/ 1356 w 1364"/>
              <a:gd name="T23" fmla="*/ 0 h 16"/>
              <a:gd name="T24" fmla="*/ 8 w 1364"/>
              <a:gd name="T25" fmla="*/ 0 h 16"/>
              <a:gd name="T26" fmla="*/ 8 w 1364"/>
              <a:gd name="T27" fmla="*/ 0 h 16"/>
              <a:gd name="T28" fmla="*/ 4 w 1364"/>
              <a:gd name="T29" fmla="*/ 0 h 16"/>
              <a:gd name="T30" fmla="*/ 2 w 1364"/>
              <a:gd name="T31" fmla="*/ 2 h 16"/>
              <a:gd name="T32" fmla="*/ 0 w 1364"/>
              <a:gd name="T33" fmla="*/ 6 h 16"/>
              <a:gd name="T34" fmla="*/ 0 w 1364"/>
              <a:gd name="T35" fmla="*/ 8 h 16"/>
              <a:gd name="T36" fmla="*/ 0 w 1364"/>
              <a:gd name="T37" fmla="*/ 8 h 16"/>
              <a:gd name="T38" fmla="*/ 0 w 1364"/>
              <a:gd name="T39" fmla="*/ 12 h 16"/>
              <a:gd name="T40" fmla="*/ 2 w 1364"/>
              <a:gd name="T41" fmla="*/ 14 h 16"/>
              <a:gd name="T42" fmla="*/ 4 w 1364"/>
              <a:gd name="T43" fmla="*/ 16 h 16"/>
              <a:gd name="T44" fmla="*/ 8 w 1364"/>
              <a:gd name="T4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4" h="16">
                <a:moveTo>
                  <a:pt x="8" y="16"/>
                </a:moveTo>
                <a:lnTo>
                  <a:pt x="1356" y="16"/>
                </a:lnTo>
                <a:lnTo>
                  <a:pt x="1356" y="16"/>
                </a:lnTo>
                <a:lnTo>
                  <a:pt x="1358" y="16"/>
                </a:lnTo>
                <a:lnTo>
                  <a:pt x="1362" y="14"/>
                </a:lnTo>
                <a:lnTo>
                  <a:pt x="1362" y="12"/>
                </a:lnTo>
                <a:lnTo>
                  <a:pt x="1364" y="8"/>
                </a:lnTo>
                <a:lnTo>
                  <a:pt x="1364" y="8"/>
                </a:lnTo>
                <a:lnTo>
                  <a:pt x="1362" y="6"/>
                </a:lnTo>
                <a:lnTo>
                  <a:pt x="1362" y="2"/>
                </a:lnTo>
                <a:lnTo>
                  <a:pt x="1358" y="0"/>
                </a:lnTo>
                <a:lnTo>
                  <a:pt x="1356" y="0"/>
                </a:lnTo>
                <a:lnTo>
                  <a:pt x="8" y="0"/>
                </a:lnTo>
                <a:lnTo>
                  <a:pt x="8" y="0"/>
                </a:lnTo>
                <a:lnTo>
                  <a:pt x="4" y="0"/>
                </a:lnTo>
                <a:lnTo>
                  <a:pt x="2" y="2"/>
                </a:lnTo>
                <a:lnTo>
                  <a:pt x="0" y="6"/>
                </a:lnTo>
                <a:lnTo>
                  <a:pt x="0" y="8"/>
                </a:lnTo>
                <a:lnTo>
                  <a:pt x="0" y="8"/>
                </a:lnTo>
                <a:lnTo>
                  <a:pt x="0" y="12"/>
                </a:lnTo>
                <a:lnTo>
                  <a:pt x="2" y="14"/>
                </a:lnTo>
                <a:lnTo>
                  <a:pt x="4" y="16"/>
                </a:lnTo>
                <a:lnTo>
                  <a:pt x="8" y="16"/>
                </a:lnTo>
                <a:close/>
              </a:path>
            </a:pathLst>
          </a:custGeom>
          <a:solidFill>
            <a:srgbClr val="0E7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0" name="Freeform 550"/>
          <p:cNvSpPr>
            <a:spLocks/>
          </p:cNvSpPr>
          <p:nvPr/>
        </p:nvSpPr>
        <p:spPr bwMode="auto">
          <a:xfrm>
            <a:off x="807263" y="4086258"/>
            <a:ext cx="2648284" cy="31065"/>
          </a:xfrm>
          <a:custGeom>
            <a:avLst/>
            <a:gdLst>
              <a:gd name="T0" fmla="*/ 8 w 1364"/>
              <a:gd name="T1" fmla="*/ 16 h 16"/>
              <a:gd name="T2" fmla="*/ 1356 w 1364"/>
              <a:gd name="T3" fmla="*/ 16 h 16"/>
              <a:gd name="T4" fmla="*/ 1356 w 1364"/>
              <a:gd name="T5" fmla="*/ 16 h 16"/>
              <a:gd name="T6" fmla="*/ 1358 w 1364"/>
              <a:gd name="T7" fmla="*/ 16 h 16"/>
              <a:gd name="T8" fmla="*/ 1362 w 1364"/>
              <a:gd name="T9" fmla="*/ 14 h 16"/>
              <a:gd name="T10" fmla="*/ 1362 w 1364"/>
              <a:gd name="T11" fmla="*/ 12 h 16"/>
              <a:gd name="T12" fmla="*/ 1364 w 1364"/>
              <a:gd name="T13" fmla="*/ 8 h 16"/>
              <a:gd name="T14" fmla="*/ 1364 w 1364"/>
              <a:gd name="T15" fmla="*/ 8 h 16"/>
              <a:gd name="T16" fmla="*/ 1362 w 1364"/>
              <a:gd name="T17" fmla="*/ 6 h 16"/>
              <a:gd name="T18" fmla="*/ 1362 w 1364"/>
              <a:gd name="T19" fmla="*/ 2 h 16"/>
              <a:gd name="T20" fmla="*/ 1358 w 1364"/>
              <a:gd name="T21" fmla="*/ 0 h 16"/>
              <a:gd name="T22" fmla="*/ 1356 w 1364"/>
              <a:gd name="T23" fmla="*/ 0 h 16"/>
              <a:gd name="T24" fmla="*/ 8 w 1364"/>
              <a:gd name="T25" fmla="*/ 0 h 16"/>
              <a:gd name="T26" fmla="*/ 8 w 1364"/>
              <a:gd name="T27" fmla="*/ 0 h 16"/>
              <a:gd name="T28" fmla="*/ 4 w 1364"/>
              <a:gd name="T29" fmla="*/ 0 h 16"/>
              <a:gd name="T30" fmla="*/ 2 w 1364"/>
              <a:gd name="T31" fmla="*/ 2 h 16"/>
              <a:gd name="T32" fmla="*/ 0 w 1364"/>
              <a:gd name="T33" fmla="*/ 6 h 16"/>
              <a:gd name="T34" fmla="*/ 0 w 1364"/>
              <a:gd name="T35" fmla="*/ 8 h 16"/>
              <a:gd name="T36" fmla="*/ 0 w 1364"/>
              <a:gd name="T37" fmla="*/ 8 h 16"/>
              <a:gd name="T38" fmla="*/ 0 w 1364"/>
              <a:gd name="T39" fmla="*/ 12 h 16"/>
              <a:gd name="T40" fmla="*/ 2 w 1364"/>
              <a:gd name="T41" fmla="*/ 14 h 16"/>
              <a:gd name="T42" fmla="*/ 4 w 1364"/>
              <a:gd name="T43" fmla="*/ 16 h 16"/>
              <a:gd name="T44" fmla="*/ 8 w 1364"/>
              <a:gd name="T4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4" h="16">
                <a:moveTo>
                  <a:pt x="8" y="16"/>
                </a:moveTo>
                <a:lnTo>
                  <a:pt x="1356" y="16"/>
                </a:lnTo>
                <a:lnTo>
                  <a:pt x="1356" y="16"/>
                </a:lnTo>
                <a:lnTo>
                  <a:pt x="1358" y="16"/>
                </a:lnTo>
                <a:lnTo>
                  <a:pt x="1362" y="14"/>
                </a:lnTo>
                <a:lnTo>
                  <a:pt x="1362" y="12"/>
                </a:lnTo>
                <a:lnTo>
                  <a:pt x="1364" y="8"/>
                </a:lnTo>
                <a:lnTo>
                  <a:pt x="1364" y="8"/>
                </a:lnTo>
                <a:lnTo>
                  <a:pt x="1362" y="6"/>
                </a:lnTo>
                <a:lnTo>
                  <a:pt x="1362" y="2"/>
                </a:lnTo>
                <a:lnTo>
                  <a:pt x="1358" y="0"/>
                </a:lnTo>
                <a:lnTo>
                  <a:pt x="1356" y="0"/>
                </a:lnTo>
                <a:lnTo>
                  <a:pt x="8" y="0"/>
                </a:lnTo>
                <a:lnTo>
                  <a:pt x="8" y="0"/>
                </a:lnTo>
                <a:lnTo>
                  <a:pt x="4" y="0"/>
                </a:lnTo>
                <a:lnTo>
                  <a:pt x="2" y="2"/>
                </a:lnTo>
                <a:lnTo>
                  <a:pt x="0" y="6"/>
                </a:lnTo>
                <a:lnTo>
                  <a:pt x="0" y="8"/>
                </a:lnTo>
                <a:lnTo>
                  <a:pt x="0" y="8"/>
                </a:lnTo>
                <a:lnTo>
                  <a:pt x="0" y="12"/>
                </a:lnTo>
                <a:lnTo>
                  <a:pt x="2" y="14"/>
                </a:lnTo>
                <a:lnTo>
                  <a:pt x="4" y="16"/>
                </a:lnTo>
                <a:lnTo>
                  <a:pt x="8"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151" name="Picture 55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9568" y="2297861"/>
            <a:ext cx="221337" cy="22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 name="Freeform 552"/>
          <p:cNvSpPr>
            <a:spLocks noEditPoints="1"/>
          </p:cNvSpPr>
          <p:nvPr/>
        </p:nvSpPr>
        <p:spPr bwMode="auto">
          <a:xfrm>
            <a:off x="2075101" y="2313394"/>
            <a:ext cx="194156" cy="194156"/>
          </a:xfrm>
          <a:custGeom>
            <a:avLst/>
            <a:gdLst>
              <a:gd name="T0" fmla="*/ 96 w 100"/>
              <a:gd name="T1" fmla="*/ 74 h 100"/>
              <a:gd name="T2" fmla="*/ 96 w 100"/>
              <a:gd name="T3" fmla="*/ 96 h 100"/>
              <a:gd name="T4" fmla="*/ 58 w 100"/>
              <a:gd name="T5" fmla="*/ 96 h 100"/>
              <a:gd name="T6" fmla="*/ 58 w 100"/>
              <a:gd name="T7" fmla="*/ 100 h 100"/>
              <a:gd name="T8" fmla="*/ 100 w 100"/>
              <a:gd name="T9" fmla="*/ 100 h 100"/>
              <a:gd name="T10" fmla="*/ 100 w 100"/>
              <a:gd name="T11" fmla="*/ 74 h 100"/>
              <a:gd name="T12" fmla="*/ 96 w 100"/>
              <a:gd name="T13" fmla="*/ 74 h 100"/>
              <a:gd name="T14" fmla="*/ 96 w 100"/>
              <a:gd name="T15" fmla="*/ 14 h 100"/>
              <a:gd name="T16" fmla="*/ 96 w 100"/>
              <a:gd name="T17" fmla="*/ 54 h 100"/>
              <a:gd name="T18" fmla="*/ 100 w 100"/>
              <a:gd name="T19" fmla="*/ 54 h 100"/>
              <a:gd name="T20" fmla="*/ 100 w 100"/>
              <a:gd name="T21" fmla="*/ 14 h 100"/>
              <a:gd name="T22" fmla="*/ 96 w 100"/>
              <a:gd name="T23" fmla="*/ 14 h 100"/>
              <a:gd name="T24" fmla="*/ 50 w 100"/>
              <a:gd name="T25" fmla="*/ 4 h 100"/>
              <a:gd name="T26" fmla="*/ 90 w 100"/>
              <a:gd name="T27" fmla="*/ 4 h 100"/>
              <a:gd name="T28" fmla="*/ 90 w 100"/>
              <a:gd name="T29" fmla="*/ 0 h 100"/>
              <a:gd name="T30" fmla="*/ 50 w 100"/>
              <a:gd name="T31" fmla="*/ 0 h 100"/>
              <a:gd name="T32" fmla="*/ 50 w 100"/>
              <a:gd name="T33" fmla="*/ 4 h 100"/>
              <a:gd name="T34" fmla="*/ 4 w 100"/>
              <a:gd name="T35" fmla="*/ 14 h 100"/>
              <a:gd name="T36" fmla="*/ 4 w 100"/>
              <a:gd name="T37" fmla="*/ 4 h 100"/>
              <a:gd name="T38" fmla="*/ 30 w 100"/>
              <a:gd name="T39" fmla="*/ 4 h 100"/>
              <a:gd name="T40" fmla="*/ 30 w 100"/>
              <a:gd name="T41" fmla="*/ 0 h 100"/>
              <a:gd name="T42" fmla="*/ 0 w 100"/>
              <a:gd name="T43" fmla="*/ 0 h 100"/>
              <a:gd name="T44" fmla="*/ 0 w 100"/>
              <a:gd name="T45" fmla="*/ 14 h 100"/>
              <a:gd name="T46" fmla="*/ 4 w 100"/>
              <a:gd name="T47" fmla="*/ 14 h 100"/>
              <a:gd name="T48" fmla="*/ 4 w 100"/>
              <a:gd name="T49" fmla="*/ 74 h 100"/>
              <a:gd name="T50" fmla="*/ 4 w 100"/>
              <a:gd name="T51" fmla="*/ 34 h 100"/>
              <a:gd name="T52" fmla="*/ 0 w 100"/>
              <a:gd name="T53" fmla="*/ 34 h 100"/>
              <a:gd name="T54" fmla="*/ 0 w 100"/>
              <a:gd name="T55" fmla="*/ 74 h 100"/>
              <a:gd name="T56" fmla="*/ 4 w 100"/>
              <a:gd name="T57" fmla="*/ 74 h 100"/>
              <a:gd name="T58" fmla="*/ 38 w 100"/>
              <a:gd name="T59" fmla="*/ 96 h 100"/>
              <a:gd name="T60" fmla="*/ 4 w 100"/>
              <a:gd name="T61" fmla="*/ 96 h 100"/>
              <a:gd name="T62" fmla="*/ 4 w 100"/>
              <a:gd name="T63" fmla="*/ 94 h 100"/>
              <a:gd name="T64" fmla="*/ 0 w 100"/>
              <a:gd name="T65" fmla="*/ 94 h 100"/>
              <a:gd name="T66" fmla="*/ 0 w 100"/>
              <a:gd name="T67" fmla="*/ 98 h 100"/>
              <a:gd name="T68" fmla="*/ 0 w 100"/>
              <a:gd name="T69" fmla="*/ 100 h 100"/>
              <a:gd name="T70" fmla="*/ 38 w 100"/>
              <a:gd name="T71" fmla="*/ 100 h 100"/>
              <a:gd name="T72" fmla="*/ 38 w 100"/>
              <a:gd name="T73" fmla="*/ 9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0">
                <a:moveTo>
                  <a:pt x="96" y="74"/>
                </a:moveTo>
                <a:lnTo>
                  <a:pt x="96" y="96"/>
                </a:lnTo>
                <a:lnTo>
                  <a:pt x="58" y="96"/>
                </a:lnTo>
                <a:lnTo>
                  <a:pt x="58" y="100"/>
                </a:lnTo>
                <a:lnTo>
                  <a:pt x="100" y="100"/>
                </a:lnTo>
                <a:lnTo>
                  <a:pt x="100" y="74"/>
                </a:lnTo>
                <a:lnTo>
                  <a:pt x="96" y="74"/>
                </a:lnTo>
                <a:close/>
                <a:moveTo>
                  <a:pt x="96" y="14"/>
                </a:moveTo>
                <a:lnTo>
                  <a:pt x="96" y="54"/>
                </a:lnTo>
                <a:lnTo>
                  <a:pt x="100" y="54"/>
                </a:lnTo>
                <a:lnTo>
                  <a:pt x="100" y="14"/>
                </a:lnTo>
                <a:lnTo>
                  <a:pt x="96" y="14"/>
                </a:lnTo>
                <a:close/>
                <a:moveTo>
                  <a:pt x="50" y="4"/>
                </a:moveTo>
                <a:lnTo>
                  <a:pt x="90" y="4"/>
                </a:lnTo>
                <a:lnTo>
                  <a:pt x="90" y="0"/>
                </a:lnTo>
                <a:lnTo>
                  <a:pt x="50" y="0"/>
                </a:lnTo>
                <a:lnTo>
                  <a:pt x="50" y="4"/>
                </a:lnTo>
                <a:close/>
                <a:moveTo>
                  <a:pt x="4" y="14"/>
                </a:moveTo>
                <a:lnTo>
                  <a:pt x="4" y="4"/>
                </a:lnTo>
                <a:lnTo>
                  <a:pt x="30" y="4"/>
                </a:lnTo>
                <a:lnTo>
                  <a:pt x="30" y="0"/>
                </a:lnTo>
                <a:lnTo>
                  <a:pt x="0" y="0"/>
                </a:lnTo>
                <a:lnTo>
                  <a:pt x="0" y="14"/>
                </a:lnTo>
                <a:lnTo>
                  <a:pt x="4" y="14"/>
                </a:lnTo>
                <a:close/>
                <a:moveTo>
                  <a:pt x="4" y="74"/>
                </a:moveTo>
                <a:lnTo>
                  <a:pt x="4" y="34"/>
                </a:lnTo>
                <a:lnTo>
                  <a:pt x="0" y="34"/>
                </a:lnTo>
                <a:lnTo>
                  <a:pt x="0" y="74"/>
                </a:lnTo>
                <a:lnTo>
                  <a:pt x="4" y="74"/>
                </a:lnTo>
                <a:close/>
                <a:moveTo>
                  <a:pt x="38" y="96"/>
                </a:moveTo>
                <a:lnTo>
                  <a:pt x="4" y="96"/>
                </a:lnTo>
                <a:lnTo>
                  <a:pt x="4" y="94"/>
                </a:lnTo>
                <a:lnTo>
                  <a:pt x="0" y="94"/>
                </a:lnTo>
                <a:lnTo>
                  <a:pt x="0" y="98"/>
                </a:lnTo>
                <a:lnTo>
                  <a:pt x="0" y="100"/>
                </a:lnTo>
                <a:lnTo>
                  <a:pt x="38" y="100"/>
                </a:lnTo>
                <a:lnTo>
                  <a:pt x="38"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153" name="Picture 5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6617" y="2309802"/>
            <a:ext cx="221337" cy="22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Freeform 554"/>
          <p:cNvSpPr>
            <a:spLocks noEditPoints="1"/>
          </p:cNvSpPr>
          <p:nvPr/>
        </p:nvSpPr>
        <p:spPr bwMode="auto">
          <a:xfrm>
            <a:off x="5992149" y="2325335"/>
            <a:ext cx="194156" cy="194156"/>
          </a:xfrm>
          <a:custGeom>
            <a:avLst/>
            <a:gdLst>
              <a:gd name="T0" fmla="*/ 96 w 100"/>
              <a:gd name="T1" fmla="*/ 74 h 100"/>
              <a:gd name="T2" fmla="*/ 96 w 100"/>
              <a:gd name="T3" fmla="*/ 96 h 100"/>
              <a:gd name="T4" fmla="*/ 58 w 100"/>
              <a:gd name="T5" fmla="*/ 96 h 100"/>
              <a:gd name="T6" fmla="*/ 58 w 100"/>
              <a:gd name="T7" fmla="*/ 100 h 100"/>
              <a:gd name="T8" fmla="*/ 100 w 100"/>
              <a:gd name="T9" fmla="*/ 100 h 100"/>
              <a:gd name="T10" fmla="*/ 100 w 100"/>
              <a:gd name="T11" fmla="*/ 74 h 100"/>
              <a:gd name="T12" fmla="*/ 96 w 100"/>
              <a:gd name="T13" fmla="*/ 74 h 100"/>
              <a:gd name="T14" fmla="*/ 96 w 100"/>
              <a:gd name="T15" fmla="*/ 14 h 100"/>
              <a:gd name="T16" fmla="*/ 96 w 100"/>
              <a:gd name="T17" fmla="*/ 54 h 100"/>
              <a:gd name="T18" fmla="*/ 100 w 100"/>
              <a:gd name="T19" fmla="*/ 54 h 100"/>
              <a:gd name="T20" fmla="*/ 100 w 100"/>
              <a:gd name="T21" fmla="*/ 14 h 100"/>
              <a:gd name="T22" fmla="*/ 96 w 100"/>
              <a:gd name="T23" fmla="*/ 14 h 100"/>
              <a:gd name="T24" fmla="*/ 50 w 100"/>
              <a:gd name="T25" fmla="*/ 4 h 100"/>
              <a:gd name="T26" fmla="*/ 90 w 100"/>
              <a:gd name="T27" fmla="*/ 4 h 100"/>
              <a:gd name="T28" fmla="*/ 90 w 100"/>
              <a:gd name="T29" fmla="*/ 0 h 100"/>
              <a:gd name="T30" fmla="*/ 50 w 100"/>
              <a:gd name="T31" fmla="*/ 0 h 100"/>
              <a:gd name="T32" fmla="*/ 50 w 100"/>
              <a:gd name="T33" fmla="*/ 4 h 100"/>
              <a:gd name="T34" fmla="*/ 4 w 100"/>
              <a:gd name="T35" fmla="*/ 14 h 100"/>
              <a:gd name="T36" fmla="*/ 4 w 100"/>
              <a:gd name="T37" fmla="*/ 4 h 100"/>
              <a:gd name="T38" fmla="*/ 30 w 100"/>
              <a:gd name="T39" fmla="*/ 4 h 100"/>
              <a:gd name="T40" fmla="*/ 30 w 100"/>
              <a:gd name="T41" fmla="*/ 0 h 100"/>
              <a:gd name="T42" fmla="*/ 0 w 100"/>
              <a:gd name="T43" fmla="*/ 0 h 100"/>
              <a:gd name="T44" fmla="*/ 0 w 100"/>
              <a:gd name="T45" fmla="*/ 14 h 100"/>
              <a:gd name="T46" fmla="*/ 4 w 100"/>
              <a:gd name="T47" fmla="*/ 14 h 100"/>
              <a:gd name="T48" fmla="*/ 4 w 100"/>
              <a:gd name="T49" fmla="*/ 74 h 100"/>
              <a:gd name="T50" fmla="*/ 4 w 100"/>
              <a:gd name="T51" fmla="*/ 34 h 100"/>
              <a:gd name="T52" fmla="*/ 0 w 100"/>
              <a:gd name="T53" fmla="*/ 34 h 100"/>
              <a:gd name="T54" fmla="*/ 0 w 100"/>
              <a:gd name="T55" fmla="*/ 74 h 100"/>
              <a:gd name="T56" fmla="*/ 4 w 100"/>
              <a:gd name="T57" fmla="*/ 74 h 100"/>
              <a:gd name="T58" fmla="*/ 38 w 100"/>
              <a:gd name="T59" fmla="*/ 96 h 100"/>
              <a:gd name="T60" fmla="*/ 4 w 100"/>
              <a:gd name="T61" fmla="*/ 96 h 100"/>
              <a:gd name="T62" fmla="*/ 4 w 100"/>
              <a:gd name="T63" fmla="*/ 94 h 100"/>
              <a:gd name="T64" fmla="*/ 0 w 100"/>
              <a:gd name="T65" fmla="*/ 94 h 100"/>
              <a:gd name="T66" fmla="*/ 0 w 100"/>
              <a:gd name="T67" fmla="*/ 98 h 100"/>
              <a:gd name="T68" fmla="*/ 0 w 100"/>
              <a:gd name="T69" fmla="*/ 100 h 100"/>
              <a:gd name="T70" fmla="*/ 38 w 100"/>
              <a:gd name="T71" fmla="*/ 100 h 100"/>
              <a:gd name="T72" fmla="*/ 38 w 100"/>
              <a:gd name="T73" fmla="*/ 9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0">
                <a:moveTo>
                  <a:pt x="96" y="74"/>
                </a:moveTo>
                <a:lnTo>
                  <a:pt x="96" y="96"/>
                </a:lnTo>
                <a:lnTo>
                  <a:pt x="58" y="96"/>
                </a:lnTo>
                <a:lnTo>
                  <a:pt x="58" y="100"/>
                </a:lnTo>
                <a:lnTo>
                  <a:pt x="100" y="100"/>
                </a:lnTo>
                <a:lnTo>
                  <a:pt x="100" y="74"/>
                </a:lnTo>
                <a:lnTo>
                  <a:pt x="96" y="74"/>
                </a:lnTo>
                <a:close/>
                <a:moveTo>
                  <a:pt x="96" y="14"/>
                </a:moveTo>
                <a:lnTo>
                  <a:pt x="96" y="54"/>
                </a:lnTo>
                <a:lnTo>
                  <a:pt x="100" y="54"/>
                </a:lnTo>
                <a:lnTo>
                  <a:pt x="100" y="14"/>
                </a:lnTo>
                <a:lnTo>
                  <a:pt x="96" y="14"/>
                </a:lnTo>
                <a:close/>
                <a:moveTo>
                  <a:pt x="50" y="4"/>
                </a:moveTo>
                <a:lnTo>
                  <a:pt x="90" y="4"/>
                </a:lnTo>
                <a:lnTo>
                  <a:pt x="90" y="0"/>
                </a:lnTo>
                <a:lnTo>
                  <a:pt x="50" y="0"/>
                </a:lnTo>
                <a:lnTo>
                  <a:pt x="50" y="4"/>
                </a:lnTo>
                <a:close/>
                <a:moveTo>
                  <a:pt x="4" y="14"/>
                </a:moveTo>
                <a:lnTo>
                  <a:pt x="4" y="4"/>
                </a:lnTo>
                <a:lnTo>
                  <a:pt x="30" y="4"/>
                </a:lnTo>
                <a:lnTo>
                  <a:pt x="30" y="0"/>
                </a:lnTo>
                <a:lnTo>
                  <a:pt x="0" y="0"/>
                </a:lnTo>
                <a:lnTo>
                  <a:pt x="0" y="14"/>
                </a:lnTo>
                <a:lnTo>
                  <a:pt x="4" y="14"/>
                </a:lnTo>
                <a:close/>
                <a:moveTo>
                  <a:pt x="4" y="74"/>
                </a:moveTo>
                <a:lnTo>
                  <a:pt x="4" y="34"/>
                </a:lnTo>
                <a:lnTo>
                  <a:pt x="0" y="34"/>
                </a:lnTo>
                <a:lnTo>
                  <a:pt x="0" y="74"/>
                </a:lnTo>
                <a:lnTo>
                  <a:pt x="4" y="74"/>
                </a:lnTo>
                <a:close/>
                <a:moveTo>
                  <a:pt x="38" y="96"/>
                </a:moveTo>
                <a:lnTo>
                  <a:pt x="4" y="96"/>
                </a:lnTo>
                <a:lnTo>
                  <a:pt x="4" y="94"/>
                </a:lnTo>
                <a:lnTo>
                  <a:pt x="0" y="94"/>
                </a:lnTo>
                <a:lnTo>
                  <a:pt x="0" y="98"/>
                </a:lnTo>
                <a:lnTo>
                  <a:pt x="0" y="100"/>
                </a:lnTo>
                <a:lnTo>
                  <a:pt x="38" y="100"/>
                </a:lnTo>
                <a:lnTo>
                  <a:pt x="38"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5" name="Rectangle 555"/>
          <p:cNvSpPr>
            <a:spLocks noChangeArrowheads="1"/>
          </p:cNvSpPr>
          <p:nvPr/>
        </p:nvSpPr>
        <p:spPr bwMode="auto">
          <a:xfrm>
            <a:off x="5009868" y="4092151"/>
            <a:ext cx="2613336" cy="31065"/>
          </a:xfrm>
          <a:prstGeom prst="rect">
            <a:avLst/>
          </a:prstGeom>
          <a:solidFill>
            <a:srgbClr val="0E7D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Freeform 557"/>
          <p:cNvSpPr>
            <a:spLocks/>
          </p:cNvSpPr>
          <p:nvPr/>
        </p:nvSpPr>
        <p:spPr bwMode="auto">
          <a:xfrm>
            <a:off x="7277460" y="4064970"/>
            <a:ext cx="62130" cy="62130"/>
          </a:xfrm>
          <a:custGeom>
            <a:avLst/>
            <a:gdLst>
              <a:gd name="T0" fmla="*/ 32 w 32"/>
              <a:gd name="T1" fmla="*/ 16 h 32"/>
              <a:gd name="T2" fmla="*/ 32 w 32"/>
              <a:gd name="T3" fmla="*/ 16 h 32"/>
              <a:gd name="T4" fmla="*/ 30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2"/>
                </a:lnTo>
                <a:lnTo>
                  <a:pt x="16" y="32"/>
                </a:lnTo>
                <a:lnTo>
                  <a:pt x="16" y="32"/>
                </a:lnTo>
                <a:lnTo>
                  <a:pt x="10" y="32"/>
                </a:lnTo>
                <a:lnTo>
                  <a:pt x="4" y="28"/>
                </a:lnTo>
                <a:lnTo>
                  <a:pt x="2" y="22"/>
                </a:lnTo>
                <a:lnTo>
                  <a:pt x="0" y="16"/>
                </a:lnTo>
                <a:lnTo>
                  <a:pt x="0" y="16"/>
                </a:lnTo>
                <a:lnTo>
                  <a:pt x="2" y="10"/>
                </a:lnTo>
                <a:lnTo>
                  <a:pt x="4" y="6"/>
                </a:lnTo>
                <a:lnTo>
                  <a:pt x="10" y="2"/>
                </a:lnTo>
                <a:lnTo>
                  <a:pt x="16" y="0"/>
                </a:lnTo>
                <a:lnTo>
                  <a:pt x="16" y="0"/>
                </a:lnTo>
                <a:lnTo>
                  <a:pt x="22" y="2"/>
                </a:lnTo>
                <a:lnTo>
                  <a:pt x="28"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559"/>
          <p:cNvSpPr>
            <a:spLocks/>
          </p:cNvSpPr>
          <p:nvPr/>
        </p:nvSpPr>
        <p:spPr bwMode="auto">
          <a:xfrm>
            <a:off x="7273577" y="3905762"/>
            <a:ext cx="69896" cy="97078"/>
          </a:xfrm>
          <a:custGeom>
            <a:avLst/>
            <a:gdLst>
              <a:gd name="T0" fmla="*/ 18 w 36"/>
              <a:gd name="T1" fmla="*/ 50 h 50"/>
              <a:gd name="T2" fmla="*/ 36 w 36"/>
              <a:gd name="T3" fmla="*/ 0 h 50"/>
              <a:gd name="T4" fmla="*/ 36 w 36"/>
              <a:gd name="T5" fmla="*/ 0 h 50"/>
              <a:gd name="T6" fmla="*/ 32 w 36"/>
              <a:gd name="T7" fmla="*/ 2 h 50"/>
              <a:gd name="T8" fmla="*/ 24 w 36"/>
              <a:gd name="T9" fmla="*/ 4 h 50"/>
              <a:gd name="T10" fmla="*/ 18 w 36"/>
              <a:gd name="T11" fmla="*/ 4 h 50"/>
              <a:gd name="T12" fmla="*/ 12 w 36"/>
              <a:gd name="T13" fmla="*/ 4 h 50"/>
              <a:gd name="T14" fmla="*/ 6 w 36"/>
              <a:gd name="T15" fmla="*/ 2 h 50"/>
              <a:gd name="T16" fmla="*/ 0 w 36"/>
              <a:gd name="T17" fmla="*/ 0 h 50"/>
              <a:gd name="T18" fmla="*/ 18 w 36"/>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0">
                <a:moveTo>
                  <a:pt x="18" y="50"/>
                </a:moveTo>
                <a:lnTo>
                  <a:pt x="36" y="0"/>
                </a:lnTo>
                <a:lnTo>
                  <a:pt x="36" y="0"/>
                </a:lnTo>
                <a:lnTo>
                  <a:pt x="32" y="2"/>
                </a:lnTo>
                <a:lnTo>
                  <a:pt x="24" y="4"/>
                </a:lnTo>
                <a:lnTo>
                  <a:pt x="18" y="4"/>
                </a:lnTo>
                <a:lnTo>
                  <a:pt x="12" y="4"/>
                </a:lnTo>
                <a:lnTo>
                  <a:pt x="6" y="2"/>
                </a:lnTo>
                <a:lnTo>
                  <a:pt x="0" y="0"/>
                </a:lnTo>
                <a:lnTo>
                  <a:pt x="18"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4" name="TextBox 563"/>
          <p:cNvSpPr txBox="1"/>
          <p:nvPr/>
        </p:nvSpPr>
        <p:spPr>
          <a:xfrm>
            <a:off x="457201" y="5107368"/>
            <a:ext cx="3970644" cy="1477328"/>
          </a:xfrm>
          <a:prstGeom prst="rect">
            <a:avLst/>
          </a:prstGeom>
          <a:noFill/>
        </p:spPr>
        <p:txBody>
          <a:bodyPr wrap="square" rtlCol="0">
            <a:spAutoFit/>
          </a:bodyPr>
          <a:lstStyle/>
          <a:p>
            <a:pPr marL="285750" indent="-285750">
              <a:buFont typeface="Arial" pitchFamily="34" charset="0"/>
              <a:buChar char="•"/>
            </a:pPr>
            <a:r>
              <a:rPr lang="en-US" dirty="0">
                <a:latin typeface="Calibri Light" pitchFamily="34" charset="0"/>
              </a:rPr>
              <a:t>Price ceiling set above the monopolist’s ATC.</a:t>
            </a:r>
          </a:p>
          <a:p>
            <a:pPr marL="285750" indent="-285750">
              <a:buFont typeface="Arial" pitchFamily="34" charset="0"/>
              <a:buChar char="•"/>
            </a:pPr>
            <a:r>
              <a:rPr lang="en-US" dirty="0">
                <a:latin typeface="Calibri Light" pitchFamily="34" charset="0"/>
              </a:rPr>
              <a:t>Monopolist produces where price intersects average revenue (identical to demand).</a:t>
            </a:r>
          </a:p>
        </p:txBody>
      </p:sp>
      <p:sp>
        <p:nvSpPr>
          <p:cNvPr id="565" name="TextBox 564"/>
          <p:cNvSpPr txBox="1"/>
          <p:nvPr/>
        </p:nvSpPr>
        <p:spPr>
          <a:xfrm>
            <a:off x="838200" y="4782587"/>
            <a:ext cx="3737578" cy="307777"/>
          </a:xfrm>
          <a:prstGeom prst="rect">
            <a:avLst/>
          </a:prstGeom>
          <a:noFill/>
        </p:spPr>
        <p:txBody>
          <a:bodyPr wrap="square" rtlCol="0">
            <a:spAutoFit/>
          </a:bodyPr>
          <a:lstStyle/>
          <a:p>
            <a:r>
              <a:rPr lang="en-US" sz="1400" b="1" dirty="0"/>
              <a:t>Millions of kilowatt hours of electricity</a:t>
            </a:r>
          </a:p>
        </p:txBody>
      </p:sp>
      <p:grpSp>
        <p:nvGrpSpPr>
          <p:cNvPr id="567" name="Group 566"/>
          <p:cNvGrpSpPr/>
          <p:nvPr/>
        </p:nvGrpSpPr>
        <p:grpSpPr>
          <a:xfrm>
            <a:off x="4646655" y="2045325"/>
            <a:ext cx="2252540" cy="215444"/>
            <a:chOff x="1750333" y="2081168"/>
            <a:chExt cx="1772620" cy="215444"/>
          </a:xfrm>
        </p:grpSpPr>
        <p:sp>
          <p:nvSpPr>
            <p:cNvPr id="570" name="Rectangle 59"/>
            <p:cNvSpPr>
              <a:spLocks noChangeArrowheads="1"/>
            </p:cNvSpPr>
            <p:nvPr/>
          </p:nvSpPr>
          <p:spPr bwMode="auto">
            <a:xfrm>
              <a:off x="1750333" y="2081168"/>
              <a:ext cx="17726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400" b="1" dirty="0">
                  <a:solidFill>
                    <a:srgbClr val="000000"/>
                  </a:solidFill>
                  <a:cs typeface="Arial" pitchFamily="34" charset="0"/>
                </a:rPr>
                <a:t>Price (cents per kilowatt hour)</a:t>
              </a:r>
              <a:endParaRPr lang="en-US" sz="1400" b="1" dirty="0">
                <a:cs typeface="Arial" pitchFamily="34" charset="0"/>
              </a:endParaRPr>
            </a:p>
          </p:txBody>
        </p:sp>
        <p:sp>
          <p:nvSpPr>
            <p:cNvPr id="571" name="Rectangle 60"/>
            <p:cNvSpPr>
              <a:spLocks noChangeArrowheads="1"/>
            </p:cNvSpPr>
            <p:nvPr/>
          </p:nvSpPr>
          <p:spPr bwMode="auto">
            <a:xfrm>
              <a:off x="1785281" y="2081168"/>
              <a:ext cx="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chemeClr val="tx1"/>
                </a:solidFill>
                <a:effectLst/>
                <a:cs typeface="Arial" pitchFamily="34" charset="0"/>
              </a:endParaRPr>
            </a:p>
          </p:txBody>
        </p:sp>
        <p:sp>
          <p:nvSpPr>
            <p:cNvPr id="572" name="Rectangle 61"/>
            <p:cNvSpPr>
              <a:spLocks noChangeArrowheads="1"/>
            </p:cNvSpPr>
            <p:nvPr/>
          </p:nvSpPr>
          <p:spPr bwMode="auto">
            <a:xfrm>
              <a:off x="1839644" y="2081168"/>
              <a:ext cx="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chemeClr val="tx1"/>
                </a:solidFill>
                <a:effectLst/>
                <a:cs typeface="Arial" pitchFamily="34" charset="0"/>
              </a:endParaRPr>
            </a:p>
          </p:txBody>
        </p:sp>
      </p:grpSp>
      <p:sp>
        <p:nvSpPr>
          <p:cNvPr id="575" name="TextBox 574"/>
          <p:cNvSpPr txBox="1"/>
          <p:nvPr/>
        </p:nvSpPr>
        <p:spPr>
          <a:xfrm>
            <a:off x="4672761" y="5105400"/>
            <a:ext cx="3563647" cy="1754326"/>
          </a:xfrm>
          <a:prstGeom prst="rect">
            <a:avLst/>
          </a:prstGeom>
          <a:noFill/>
        </p:spPr>
        <p:txBody>
          <a:bodyPr wrap="square" rtlCol="0">
            <a:spAutoFit/>
          </a:bodyPr>
          <a:lstStyle/>
          <a:p>
            <a:pPr marL="285750" indent="-285750">
              <a:buFont typeface="Arial" pitchFamily="34" charset="0"/>
              <a:buChar char="•"/>
            </a:pPr>
            <a:r>
              <a:rPr lang="en-US" dirty="0">
                <a:latin typeface="Calibri Light" pitchFamily="34" charset="0"/>
              </a:rPr>
              <a:t>Price regulated to marginal cost.</a:t>
            </a:r>
            <a:endParaRPr lang="en-US" u="sng" dirty="0">
              <a:latin typeface="Calibri Light" pitchFamily="34" charset="0"/>
            </a:endParaRPr>
          </a:p>
          <a:p>
            <a:pPr marL="285750" indent="-285750">
              <a:buFont typeface="Arial" pitchFamily="34" charset="0"/>
              <a:buChar char="•"/>
            </a:pPr>
            <a:r>
              <a:rPr lang="en-US" dirty="0">
                <a:latin typeface="Calibri Light" pitchFamily="34" charset="0"/>
              </a:rPr>
              <a:t>Monopoly is producing at a </a:t>
            </a:r>
            <a:r>
              <a:rPr lang="en-US" u="sng" dirty="0">
                <a:latin typeface="Calibri Light" pitchFamily="34" charset="0"/>
              </a:rPr>
              <a:t>loss</a:t>
            </a:r>
            <a:r>
              <a:rPr lang="en-US" dirty="0">
                <a:latin typeface="Calibri Light" pitchFamily="34" charset="0"/>
              </a:rPr>
              <a:t> because P &lt; ATC.</a:t>
            </a:r>
            <a:endParaRPr lang="en-US" u="sng" dirty="0">
              <a:latin typeface="Calibri Light" pitchFamily="34" charset="0"/>
            </a:endParaRPr>
          </a:p>
          <a:p>
            <a:pPr marL="285750" indent="-285750">
              <a:buFont typeface="Arial" pitchFamily="34" charset="0"/>
              <a:buChar char="•"/>
            </a:pPr>
            <a:r>
              <a:rPr lang="en-US" u="sng" dirty="0">
                <a:latin typeface="Calibri Light" pitchFamily="34" charset="0"/>
              </a:rPr>
              <a:t>No deadweight loss</a:t>
            </a:r>
            <a:r>
              <a:rPr lang="en-US" dirty="0">
                <a:latin typeface="Calibri Light" pitchFamily="34" charset="0"/>
              </a:rPr>
              <a:t> at competitive market price.</a:t>
            </a:r>
          </a:p>
          <a:p>
            <a:pPr marL="285750" indent="-285750">
              <a:buFont typeface="Arial" pitchFamily="34" charset="0"/>
              <a:buChar char="•"/>
            </a:pPr>
            <a:endParaRPr lang="en-US" dirty="0">
              <a:latin typeface="Calibri Light" pitchFamily="34" charset="0"/>
            </a:endParaRPr>
          </a:p>
        </p:txBody>
      </p:sp>
      <p:grpSp>
        <p:nvGrpSpPr>
          <p:cNvPr id="588" name="Group 587"/>
          <p:cNvGrpSpPr/>
          <p:nvPr/>
        </p:nvGrpSpPr>
        <p:grpSpPr>
          <a:xfrm>
            <a:off x="7036715" y="4393650"/>
            <a:ext cx="302883" cy="215444"/>
            <a:chOff x="3695773" y="4414919"/>
            <a:chExt cx="205834" cy="215444"/>
          </a:xfrm>
        </p:grpSpPr>
        <p:sp>
          <p:nvSpPr>
            <p:cNvPr id="589" name="Rectangle 90"/>
            <p:cNvSpPr>
              <a:spLocks noChangeArrowheads="1"/>
            </p:cNvSpPr>
            <p:nvPr/>
          </p:nvSpPr>
          <p:spPr bwMode="auto">
            <a:xfrm>
              <a:off x="3695773" y="4414919"/>
              <a:ext cx="1570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M</a:t>
              </a:r>
              <a:endParaRPr kumimoji="0" lang="en-US" sz="1400" i="0" u="none" strike="noStrike" cap="none" normalizeH="0" baseline="0" dirty="0">
                <a:ln>
                  <a:noFill/>
                </a:ln>
                <a:solidFill>
                  <a:schemeClr val="tx1"/>
                </a:solidFill>
                <a:effectLst/>
                <a:cs typeface="Arial" pitchFamily="34" charset="0"/>
              </a:endParaRPr>
            </a:p>
          </p:txBody>
        </p:sp>
        <p:sp>
          <p:nvSpPr>
            <p:cNvPr id="590" name="Rectangle 91"/>
            <p:cNvSpPr>
              <a:spLocks noChangeArrowheads="1"/>
            </p:cNvSpPr>
            <p:nvPr/>
          </p:nvSpPr>
          <p:spPr bwMode="auto">
            <a:xfrm>
              <a:off x="3800617" y="4414919"/>
              <a:ext cx="10099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R</a:t>
              </a:r>
              <a:endParaRPr kumimoji="0" lang="en-US" sz="1400" i="0" u="none" strike="noStrike" cap="none" normalizeH="0" baseline="0" dirty="0">
                <a:ln>
                  <a:noFill/>
                </a:ln>
                <a:solidFill>
                  <a:schemeClr val="tx1"/>
                </a:solidFill>
                <a:effectLst/>
                <a:cs typeface="Arial" pitchFamily="34" charset="0"/>
              </a:endParaRPr>
            </a:p>
          </p:txBody>
        </p:sp>
      </p:grpSp>
      <p:grpSp>
        <p:nvGrpSpPr>
          <p:cNvPr id="591" name="Group 590"/>
          <p:cNvGrpSpPr/>
          <p:nvPr/>
        </p:nvGrpSpPr>
        <p:grpSpPr>
          <a:xfrm>
            <a:off x="7675597" y="3884087"/>
            <a:ext cx="330116" cy="610517"/>
            <a:chOff x="4286006" y="3895587"/>
            <a:chExt cx="228039" cy="610517"/>
          </a:xfrm>
        </p:grpSpPr>
        <p:sp>
          <p:nvSpPr>
            <p:cNvPr id="592" name="Rectangle 86"/>
            <p:cNvSpPr>
              <a:spLocks noChangeArrowheads="1"/>
            </p:cNvSpPr>
            <p:nvPr/>
          </p:nvSpPr>
          <p:spPr bwMode="auto">
            <a:xfrm>
              <a:off x="4309305" y="4084855"/>
              <a:ext cx="1085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M</a:t>
              </a:r>
              <a:endParaRPr kumimoji="0" lang="en-US" sz="1400" b="1" i="0" u="none" strike="noStrike" cap="none" normalizeH="0" baseline="0" dirty="0">
                <a:ln>
                  <a:noFill/>
                </a:ln>
                <a:solidFill>
                  <a:schemeClr val="tx1"/>
                </a:solidFill>
                <a:effectLst/>
                <a:cs typeface="Arial" pitchFamily="34" charset="0"/>
              </a:endParaRPr>
            </a:p>
          </p:txBody>
        </p:sp>
        <p:sp>
          <p:nvSpPr>
            <p:cNvPr id="593" name="Rectangle 87"/>
            <p:cNvSpPr>
              <a:spLocks noChangeArrowheads="1"/>
            </p:cNvSpPr>
            <p:nvPr/>
          </p:nvSpPr>
          <p:spPr bwMode="auto">
            <a:xfrm>
              <a:off x="4414149" y="4084855"/>
              <a:ext cx="653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C</a:t>
              </a:r>
              <a:endParaRPr kumimoji="0" lang="en-US" sz="1400" b="1" i="0" u="none" strike="noStrike" cap="none" normalizeH="0" baseline="0" dirty="0">
                <a:ln>
                  <a:noFill/>
                </a:ln>
                <a:solidFill>
                  <a:schemeClr val="tx1"/>
                </a:solidFill>
                <a:effectLst/>
                <a:cs typeface="Arial" pitchFamily="34" charset="0"/>
              </a:endParaRPr>
            </a:p>
          </p:txBody>
        </p:sp>
        <p:sp>
          <p:nvSpPr>
            <p:cNvPr id="594" name="Rectangle 88"/>
            <p:cNvSpPr>
              <a:spLocks noChangeArrowheads="1"/>
            </p:cNvSpPr>
            <p:nvPr/>
          </p:nvSpPr>
          <p:spPr bwMode="auto">
            <a:xfrm>
              <a:off x="4323559" y="3898086"/>
              <a:ext cx="752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A</a:t>
              </a:r>
              <a:endParaRPr kumimoji="0" lang="en-US" sz="1400" b="1" i="0" u="none" strike="noStrike" cap="none" normalizeH="0" baseline="0" dirty="0">
                <a:ln>
                  <a:noFill/>
                </a:ln>
                <a:solidFill>
                  <a:schemeClr val="tx1"/>
                </a:solidFill>
                <a:effectLst/>
                <a:cs typeface="Arial" pitchFamily="34" charset="0"/>
              </a:endParaRPr>
            </a:p>
          </p:txBody>
        </p:sp>
        <p:sp>
          <p:nvSpPr>
            <p:cNvPr id="595" name="Rectangle 89"/>
            <p:cNvSpPr>
              <a:spLocks noChangeArrowheads="1"/>
            </p:cNvSpPr>
            <p:nvPr/>
          </p:nvSpPr>
          <p:spPr bwMode="auto">
            <a:xfrm>
              <a:off x="4390556" y="3895587"/>
              <a:ext cx="1234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TC</a:t>
              </a:r>
              <a:endParaRPr kumimoji="0" lang="en-US" sz="1400" b="1" i="0" u="none" strike="noStrike" cap="none" normalizeH="0" baseline="0" dirty="0">
                <a:ln>
                  <a:noFill/>
                </a:ln>
                <a:solidFill>
                  <a:schemeClr val="tx1"/>
                </a:solidFill>
                <a:effectLst/>
                <a:cs typeface="Arial" pitchFamily="34" charset="0"/>
              </a:endParaRPr>
            </a:p>
          </p:txBody>
        </p:sp>
        <p:sp>
          <p:nvSpPr>
            <p:cNvPr id="596" name="Rectangle 286"/>
            <p:cNvSpPr>
              <a:spLocks noChangeArrowheads="1"/>
            </p:cNvSpPr>
            <p:nvPr/>
          </p:nvSpPr>
          <p:spPr bwMode="auto">
            <a:xfrm>
              <a:off x="4286006" y="4290660"/>
              <a:ext cx="7862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D</a:t>
              </a:r>
              <a:endParaRPr kumimoji="0" lang="en-US" sz="1400" b="1" i="0" u="none" strike="noStrike" cap="none" normalizeH="0" baseline="0" dirty="0">
                <a:ln>
                  <a:noFill/>
                </a:ln>
                <a:solidFill>
                  <a:schemeClr val="tx1"/>
                </a:solidFill>
                <a:effectLst/>
                <a:cs typeface="Arial" pitchFamily="34" charset="0"/>
              </a:endParaRPr>
            </a:p>
          </p:txBody>
        </p:sp>
      </p:grpSp>
      <p:sp>
        <p:nvSpPr>
          <p:cNvPr id="601" name="TextBox 600"/>
          <p:cNvSpPr txBox="1"/>
          <p:nvPr/>
        </p:nvSpPr>
        <p:spPr>
          <a:xfrm>
            <a:off x="2362586" y="2254641"/>
            <a:ext cx="1573167" cy="307777"/>
          </a:xfrm>
          <a:prstGeom prst="rect">
            <a:avLst/>
          </a:prstGeom>
          <a:noFill/>
        </p:spPr>
        <p:txBody>
          <a:bodyPr wrap="square" rtlCol="0">
            <a:spAutoFit/>
          </a:bodyPr>
          <a:lstStyle/>
          <a:p>
            <a:r>
              <a:rPr lang="en-US" sz="1400" dirty="0"/>
              <a:t>Monopoly profit</a:t>
            </a:r>
          </a:p>
        </p:txBody>
      </p:sp>
      <p:sp>
        <p:nvSpPr>
          <p:cNvPr id="602" name="TextBox 601"/>
          <p:cNvSpPr txBox="1"/>
          <p:nvPr/>
        </p:nvSpPr>
        <p:spPr>
          <a:xfrm>
            <a:off x="2362586" y="2536896"/>
            <a:ext cx="1573167" cy="307777"/>
          </a:xfrm>
          <a:prstGeom prst="rect">
            <a:avLst/>
          </a:prstGeom>
          <a:noFill/>
        </p:spPr>
        <p:txBody>
          <a:bodyPr wrap="square" rtlCol="0">
            <a:spAutoFit/>
          </a:bodyPr>
          <a:lstStyle/>
          <a:p>
            <a:r>
              <a:rPr lang="en-US" sz="1400" dirty="0"/>
              <a:t>Deadweight loss</a:t>
            </a:r>
          </a:p>
        </p:txBody>
      </p:sp>
      <p:sp>
        <p:nvSpPr>
          <p:cNvPr id="603" name="TextBox 602"/>
          <p:cNvSpPr txBox="1"/>
          <p:nvPr/>
        </p:nvSpPr>
        <p:spPr>
          <a:xfrm>
            <a:off x="6237521" y="2275689"/>
            <a:ext cx="2677879" cy="307777"/>
          </a:xfrm>
          <a:prstGeom prst="rect">
            <a:avLst/>
          </a:prstGeom>
          <a:noFill/>
        </p:spPr>
        <p:txBody>
          <a:bodyPr wrap="square" rtlCol="0">
            <a:spAutoFit/>
          </a:bodyPr>
          <a:lstStyle/>
          <a:p>
            <a:r>
              <a:rPr lang="en-US" sz="1400" dirty="0"/>
              <a:t>Monopoly loss at efficient price</a:t>
            </a:r>
          </a:p>
        </p:txBody>
      </p:sp>
      <p:sp>
        <p:nvSpPr>
          <p:cNvPr id="609" name="TextBox 608"/>
          <p:cNvSpPr txBox="1"/>
          <p:nvPr/>
        </p:nvSpPr>
        <p:spPr>
          <a:xfrm>
            <a:off x="4789175" y="4776832"/>
            <a:ext cx="3737578" cy="307777"/>
          </a:xfrm>
          <a:prstGeom prst="rect">
            <a:avLst/>
          </a:prstGeom>
          <a:noFill/>
        </p:spPr>
        <p:txBody>
          <a:bodyPr wrap="square" rtlCol="0">
            <a:spAutoFit/>
          </a:bodyPr>
          <a:lstStyle/>
          <a:p>
            <a:r>
              <a:rPr lang="en-US" sz="1400" b="1" dirty="0"/>
              <a:t>Millions of kilowatt hours of electricity</a:t>
            </a:r>
          </a:p>
        </p:txBody>
      </p:sp>
      <p:sp>
        <p:nvSpPr>
          <p:cNvPr id="610" name="TextBox 609"/>
          <p:cNvSpPr txBox="1"/>
          <p:nvPr/>
        </p:nvSpPr>
        <p:spPr>
          <a:xfrm>
            <a:off x="6781800" y="2969140"/>
            <a:ext cx="1317880" cy="523220"/>
          </a:xfrm>
          <a:prstGeom prst="rect">
            <a:avLst/>
          </a:prstGeom>
          <a:solidFill>
            <a:srgbClr val="BED9C7"/>
          </a:solidFill>
        </p:spPr>
        <p:txBody>
          <a:bodyPr wrap="square" rtlCol="0">
            <a:spAutoFit/>
          </a:bodyPr>
          <a:lstStyle/>
          <a:p>
            <a:pPr algn="ctr"/>
            <a:r>
              <a:rPr lang="en-US" sz="1400" i="1" dirty="0"/>
              <a:t>Efficient price:</a:t>
            </a:r>
          </a:p>
          <a:p>
            <a:pPr algn="ctr"/>
            <a:r>
              <a:rPr lang="en-US" sz="1400" i="1" dirty="0"/>
              <a:t>(P = MC)</a:t>
            </a:r>
          </a:p>
        </p:txBody>
      </p:sp>
      <p:cxnSp>
        <p:nvCxnSpPr>
          <p:cNvPr id="612" name="Straight Arrow Connector 611"/>
          <p:cNvCxnSpPr>
            <a:endCxn id="83" idx="21"/>
          </p:cNvCxnSpPr>
          <p:nvPr/>
        </p:nvCxnSpPr>
        <p:spPr>
          <a:xfrm flipH="1">
            <a:off x="7304642" y="3492360"/>
            <a:ext cx="34948" cy="58425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8" name="Content Placeholder 2"/>
          <p:cNvSpPr txBox="1">
            <a:spLocks/>
          </p:cNvSpPr>
          <p:nvPr/>
        </p:nvSpPr>
        <p:spPr>
          <a:xfrm>
            <a:off x="457200" y="1295400"/>
            <a:ext cx="8229600" cy="7515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000" dirty="0"/>
          </a:p>
        </p:txBody>
      </p:sp>
      <p:sp>
        <p:nvSpPr>
          <p:cNvPr id="107" name="TextBox 106"/>
          <p:cNvSpPr txBox="1"/>
          <p:nvPr/>
        </p:nvSpPr>
        <p:spPr>
          <a:xfrm>
            <a:off x="3237685" y="3173726"/>
            <a:ext cx="1317880" cy="523220"/>
          </a:xfrm>
          <a:prstGeom prst="rect">
            <a:avLst/>
          </a:prstGeom>
          <a:solidFill>
            <a:srgbClr val="BED9C7"/>
          </a:solidFill>
        </p:spPr>
        <p:txBody>
          <a:bodyPr wrap="square" rtlCol="0">
            <a:spAutoFit/>
          </a:bodyPr>
          <a:lstStyle/>
          <a:p>
            <a:pPr algn="ctr"/>
            <a:r>
              <a:rPr lang="en-US" sz="1400" i="1" dirty="0"/>
              <a:t>Government monopoly price</a:t>
            </a:r>
          </a:p>
        </p:txBody>
      </p:sp>
      <p:cxnSp>
        <p:nvCxnSpPr>
          <p:cNvPr id="109" name="Straight Arrow Connector 108"/>
          <p:cNvCxnSpPr>
            <a:stCxn id="107" idx="1"/>
          </p:cNvCxnSpPr>
          <p:nvPr/>
        </p:nvCxnSpPr>
        <p:spPr>
          <a:xfrm flipH="1">
            <a:off x="2884829" y="3435336"/>
            <a:ext cx="352856" cy="45110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0" name="Freeform 308"/>
          <p:cNvSpPr>
            <a:spLocks/>
          </p:cNvSpPr>
          <p:nvPr/>
        </p:nvSpPr>
        <p:spPr bwMode="auto">
          <a:xfrm>
            <a:off x="2353726" y="3527791"/>
            <a:ext cx="62130" cy="62130"/>
          </a:xfrm>
          <a:custGeom>
            <a:avLst/>
            <a:gdLst>
              <a:gd name="T0" fmla="*/ 0 w 32"/>
              <a:gd name="T1" fmla="*/ 16 h 32"/>
              <a:gd name="T2" fmla="*/ 0 w 32"/>
              <a:gd name="T3" fmla="*/ 16 h 32"/>
              <a:gd name="T4" fmla="*/ 2 w 32"/>
              <a:gd name="T5" fmla="*/ 10 h 32"/>
              <a:gd name="T6" fmla="*/ 6 w 32"/>
              <a:gd name="T7" fmla="*/ 6 h 32"/>
              <a:gd name="T8" fmla="*/ 10 w 32"/>
              <a:gd name="T9" fmla="*/ 2 h 32"/>
              <a:gd name="T10" fmla="*/ 16 w 32"/>
              <a:gd name="T11" fmla="*/ 0 h 32"/>
              <a:gd name="T12" fmla="*/ 16 w 32"/>
              <a:gd name="T13" fmla="*/ 0 h 32"/>
              <a:gd name="T14" fmla="*/ 22 w 32"/>
              <a:gd name="T15" fmla="*/ 2 h 32"/>
              <a:gd name="T16" fmla="*/ 28 w 32"/>
              <a:gd name="T17" fmla="*/ 6 h 32"/>
              <a:gd name="T18" fmla="*/ 32 w 32"/>
              <a:gd name="T19" fmla="*/ 10 h 32"/>
              <a:gd name="T20" fmla="*/ 32 w 32"/>
              <a:gd name="T21" fmla="*/ 16 h 32"/>
              <a:gd name="T22" fmla="*/ 32 w 32"/>
              <a:gd name="T23" fmla="*/ 16 h 32"/>
              <a:gd name="T24" fmla="*/ 32 w 32"/>
              <a:gd name="T25" fmla="*/ 24 h 32"/>
              <a:gd name="T26" fmla="*/ 28 w 32"/>
              <a:gd name="T27" fmla="*/ 28 h 32"/>
              <a:gd name="T28" fmla="*/ 22 w 32"/>
              <a:gd name="T29" fmla="*/ 32 h 32"/>
              <a:gd name="T30" fmla="*/ 16 w 32"/>
              <a:gd name="T31" fmla="*/ 32 h 32"/>
              <a:gd name="T32" fmla="*/ 16 w 32"/>
              <a:gd name="T33" fmla="*/ 32 h 32"/>
              <a:gd name="T34" fmla="*/ 10 w 32"/>
              <a:gd name="T35" fmla="*/ 32 h 32"/>
              <a:gd name="T36" fmla="*/ 6 w 32"/>
              <a:gd name="T37" fmla="*/ 28 h 32"/>
              <a:gd name="T38" fmla="*/ 2 w 32"/>
              <a:gd name="T39" fmla="*/ 24 h 32"/>
              <a:gd name="T40" fmla="*/ 0 w 32"/>
              <a:gd name="T41" fmla="*/ 16 h 32"/>
              <a:gd name="T42" fmla="*/ 0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0" y="16"/>
                </a:moveTo>
                <a:lnTo>
                  <a:pt x="0" y="16"/>
                </a:lnTo>
                <a:lnTo>
                  <a:pt x="2" y="10"/>
                </a:lnTo>
                <a:lnTo>
                  <a:pt x="6" y="6"/>
                </a:lnTo>
                <a:lnTo>
                  <a:pt x="10" y="2"/>
                </a:lnTo>
                <a:lnTo>
                  <a:pt x="16" y="0"/>
                </a:lnTo>
                <a:lnTo>
                  <a:pt x="16" y="0"/>
                </a:lnTo>
                <a:lnTo>
                  <a:pt x="22" y="2"/>
                </a:lnTo>
                <a:lnTo>
                  <a:pt x="28" y="6"/>
                </a:lnTo>
                <a:lnTo>
                  <a:pt x="32" y="10"/>
                </a:lnTo>
                <a:lnTo>
                  <a:pt x="32" y="16"/>
                </a:lnTo>
                <a:lnTo>
                  <a:pt x="32" y="16"/>
                </a:lnTo>
                <a:lnTo>
                  <a:pt x="32" y="24"/>
                </a:lnTo>
                <a:lnTo>
                  <a:pt x="28" y="28"/>
                </a:lnTo>
                <a:lnTo>
                  <a:pt x="22" y="32"/>
                </a:lnTo>
                <a:lnTo>
                  <a:pt x="16" y="32"/>
                </a:lnTo>
                <a:lnTo>
                  <a:pt x="16" y="32"/>
                </a:lnTo>
                <a:lnTo>
                  <a:pt x="10" y="32"/>
                </a:lnTo>
                <a:lnTo>
                  <a:pt x="6" y="28"/>
                </a:lnTo>
                <a:lnTo>
                  <a:pt x="2" y="24"/>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TextBox 110"/>
          <p:cNvSpPr txBox="1"/>
          <p:nvPr/>
        </p:nvSpPr>
        <p:spPr>
          <a:xfrm>
            <a:off x="2635333" y="2848351"/>
            <a:ext cx="2018929" cy="307777"/>
          </a:xfrm>
          <a:prstGeom prst="rect">
            <a:avLst/>
          </a:prstGeom>
          <a:solidFill>
            <a:srgbClr val="BED9C7"/>
          </a:solidFill>
        </p:spPr>
        <p:txBody>
          <a:bodyPr wrap="square" rtlCol="0">
            <a:spAutoFit/>
          </a:bodyPr>
          <a:lstStyle/>
          <a:p>
            <a:pPr algn="ctr"/>
            <a:r>
              <a:rPr lang="en-US" sz="1400" i="1" dirty="0"/>
              <a:t>Private monopoly price</a:t>
            </a:r>
          </a:p>
        </p:txBody>
      </p:sp>
      <p:cxnSp>
        <p:nvCxnSpPr>
          <p:cNvPr id="112" name="Straight Arrow Connector 111"/>
          <p:cNvCxnSpPr>
            <a:stCxn id="111" idx="1"/>
          </p:cNvCxnSpPr>
          <p:nvPr/>
        </p:nvCxnSpPr>
        <p:spPr>
          <a:xfrm flipH="1">
            <a:off x="2415857" y="3002240"/>
            <a:ext cx="219476" cy="52064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3" name="Freeform 309"/>
          <p:cNvSpPr>
            <a:spLocks noEditPoints="1"/>
          </p:cNvSpPr>
          <p:nvPr/>
        </p:nvSpPr>
        <p:spPr bwMode="auto">
          <a:xfrm>
            <a:off x="2384791" y="3877497"/>
            <a:ext cx="7766" cy="660129"/>
          </a:xfrm>
          <a:custGeom>
            <a:avLst/>
            <a:gdLst>
              <a:gd name="T0" fmla="*/ 0 w 4"/>
              <a:gd name="T1" fmla="*/ 300 h 340"/>
              <a:gd name="T2" fmla="*/ 0 w 4"/>
              <a:gd name="T3" fmla="*/ 340 h 340"/>
              <a:gd name="T4" fmla="*/ 4 w 4"/>
              <a:gd name="T5" fmla="*/ 340 h 340"/>
              <a:gd name="T6" fmla="*/ 4 w 4"/>
              <a:gd name="T7" fmla="*/ 300 h 340"/>
              <a:gd name="T8" fmla="*/ 0 w 4"/>
              <a:gd name="T9" fmla="*/ 300 h 340"/>
              <a:gd name="T10" fmla="*/ 0 w 4"/>
              <a:gd name="T11" fmla="*/ 240 h 340"/>
              <a:gd name="T12" fmla="*/ 0 w 4"/>
              <a:gd name="T13" fmla="*/ 280 h 340"/>
              <a:gd name="T14" fmla="*/ 4 w 4"/>
              <a:gd name="T15" fmla="*/ 280 h 340"/>
              <a:gd name="T16" fmla="*/ 4 w 4"/>
              <a:gd name="T17" fmla="*/ 240 h 340"/>
              <a:gd name="T18" fmla="*/ 0 w 4"/>
              <a:gd name="T19" fmla="*/ 240 h 340"/>
              <a:gd name="T20" fmla="*/ 0 w 4"/>
              <a:gd name="T21" fmla="*/ 180 h 340"/>
              <a:gd name="T22" fmla="*/ 0 w 4"/>
              <a:gd name="T23" fmla="*/ 220 h 340"/>
              <a:gd name="T24" fmla="*/ 4 w 4"/>
              <a:gd name="T25" fmla="*/ 220 h 340"/>
              <a:gd name="T26" fmla="*/ 4 w 4"/>
              <a:gd name="T27" fmla="*/ 180 h 340"/>
              <a:gd name="T28" fmla="*/ 0 w 4"/>
              <a:gd name="T29" fmla="*/ 180 h 340"/>
              <a:gd name="T30" fmla="*/ 0 w 4"/>
              <a:gd name="T31" fmla="*/ 120 h 340"/>
              <a:gd name="T32" fmla="*/ 0 w 4"/>
              <a:gd name="T33" fmla="*/ 160 h 340"/>
              <a:gd name="T34" fmla="*/ 4 w 4"/>
              <a:gd name="T35" fmla="*/ 160 h 340"/>
              <a:gd name="T36" fmla="*/ 4 w 4"/>
              <a:gd name="T37" fmla="*/ 120 h 340"/>
              <a:gd name="T38" fmla="*/ 0 w 4"/>
              <a:gd name="T39" fmla="*/ 120 h 340"/>
              <a:gd name="T40" fmla="*/ 0 w 4"/>
              <a:gd name="T41" fmla="*/ 60 h 340"/>
              <a:gd name="T42" fmla="*/ 0 w 4"/>
              <a:gd name="T43" fmla="*/ 100 h 340"/>
              <a:gd name="T44" fmla="*/ 4 w 4"/>
              <a:gd name="T45" fmla="*/ 100 h 340"/>
              <a:gd name="T46" fmla="*/ 4 w 4"/>
              <a:gd name="T47" fmla="*/ 60 h 340"/>
              <a:gd name="T48" fmla="*/ 0 w 4"/>
              <a:gd name="T49" fmla="*/ 60 h 340"/>
              <a:gd name="T50" fmla="*/ 0 w 4"/>
              <a:gd name="T51" fmla="*/ 0 h 340"/>
              <a:gd name="T52" fmla="*/ 0 w 4"/>
              <a:gd name="T53" fmla="*/ 40 h 340"/>
              <a:gd name="T54" fmla="*/ 4 w 4"/>
              <a:gd name="T55" fmla="*/ 40 h 340"/>
              <a:gd name="T56" fmla="*/ 4 w 4"/>
              <a:gd name="T57" fmla="*/ 0 h 340"/>
              <a:gd name="T58" fmla="*/ 0 w 4"/>
              <a:gd name="T5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340">
                <a:moveTo>
                  <a:pt x="0" y="300"/>
                </a:moveTo>
                <a:lnTo>
                  <a:pt x="0" y="340"/>
                </a:lnTo>
                <a:lnTo>
                  <a:pt x="4" y="340"/>
                </a:lnTo>
                <a:lnTo>
                  <a:pt x="4" y="300"/>
                </a:lnTo>
                <a:lnTo>
                  <a:pt x="0" y="300"/>
                </a:lnTo>
                <a:close/>
                <a:moveTo>
                  <a:pt x="0" y="240"/>
                </a:moveTo>
                <a:lnTo>
                  <a:pt x="0" y="280"/>
                </a:lnTo>
                <a:lnTo>
                  <a:pt x="4" y="280"/>
                </a:lnTo>
                <a:lnTo>
                  <a:pt x="4" y="240"/>
                </a:lnTo>
                <a:lnTo>
                  <a:pt x="0" y="240"/>
                </a:lnTo>
                <a:close/>
                <a:moveTo>
                  <a:pt x="0" y="180"/>
                </a:moveTo>
                <a:lnTo>
                  <a:pt x="0" y="220"/>
                </a:lnTo>
                <a:lnTo>
                  <a:pt x="4" y="220"/>
                </a:lnTo>
                <a:lnTo>
                  <a:pt x="4" y="180"/>
                </a:lnTo>
                <a:lnTo>
                  <a:pt x="0" y="180"/>
                </a:lnTo>
                <a:close/>
                <a:moveTo>
                  <a:pt x="0" y="120"/>
                </a:moveTo>
                <a:lnTo>
                  <a:pt x="0" y="160"/>
                </a:lnTo>
                <a:lnTo>
                  <a:pt x="4" y="160"/>
                </a:lnTo>
                <a:lnTo>
                  <a:pt x="4" y="120"/>
                </a:lnTo>
                <a:lnTo>
                  <a:pt x="0" y="120"/>
                </a:lnTo>
                <a:close/>
                <a:moveTo>
                  <a:pt x="0" y="60"/>
                </a:moveTo>
                <a:lnTo>
                  <a:pt x="0" y="100"/>
                </a:lnTo>
                <a:lnTo>
                  <a:pt x="4" y="100"/>
                </a:lnTo>
                <a:lnTo>
                  <a:pt x="4" y="60"/>
                </a:lnTo>
                <a:lnTo>
                  <a:pt x="0" y="60"/>
                </a:lnTo>
                <a:close/>
                <a:moveTo>
                  <a:pt x="0" y="0"/>
                </a:moveTo>
                <a:lnTo>
                  <a:pt x="0" y="40"/>
                </a:lnTo>
                <a:lnTo>
                  <a:pt x="4" y="40"/>
                </a:lnTo>
                <a:lnTo>
                  <a:pt x="4"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4" name="Freeform 309"/>
          <p:cNvSpPr>
            <a:spLocks noEditPoints="1"/>
          </p:cNvSpPr>
          <p:nvPr/>
        </p:nvSpPr>
        <p:spPr bwMode="auto">
          <a:xfrm>
            <a:off x="2384791" y="3645366"/>
            <a:ext cx="7766" cy="660129"/>
          </a:xfrm>
          <a:custGeom>
            <a:avLst/>
            <a:gdLst>
              <a:gd name="T0" fmla="*/ 0 w 4"/>
              <a:gd name="T1" fmla="*/ 300 h 340"/>
              <a:gd name="T2" fmla="*/ 0 w 4"/>
              <a:gd name="T3" fmla="*/ 340 h 340"/>
              <a:gd name="T4" fmla="*/ 4 w 4"/>
              <a:gd name="T5" fmla="*/ 340 h 340"/>
              <a:gd name="T6" fmla="*/ 4 w 4"/>
              <a:gd name="T7" fmla="*/ 300 h 340"/>
              <a:gd name="T8" fmla="*/ 0 w 4"/>
              <a:gd name="T9" fmla="*/ 300 h 340"/>
              <a:gd name="T10" fmla="*/ 0 w 4"/>
              <a:gd name="T11" fmla="*/ 240 h 340"/>
              <a:gd name="T12" fmla="*/ 0 w 4"/>
              <a:gd name="T13" fmla="*/ 280 h 340"/>
              <a:gd name="T14" fmla="*/ 4 w 4"/>
              <a:gd name="T15" fmla="*/ 280 h 340"/>
              <a:gd name="T16" fmla="*/ 4 w 4"/>
              <a:gd name="T17" fmla="*/ 240 h 340"/>
              <a:gd name="T18" fmla="*/ 0 w 4"/>
              <a:gd name="T19" fmla="*/ 240 h 340"/>
              <a:gd name="T20" fmla="*/ 0 w 4"/>
              <a:gd name="T21" fmla="*/ 180 h 340"/>
              <a:gd name="T22" fmla="*/ 0 w 4"/>
              <a:gd name="T23" fmla="*/ 220 h 340"/>
              <a:gd name="T24" fmla="*/ 4 w 4"/>
              <a:gd name="T25" fmla="*/ 220 h 340"/>
              <a:gd name="T26" fmla="*/ 4 w 4"/>
              <a:gd name="T27" fmla="*/ 180 h 340"/>
              <a:gd name="T28" fmla="*/ 0 w 4"/>
              <a:gd name="T29" fmla="*/ 180 h 340"/>
              <a:gd name="T30" fmla="*/ 0 w 4"/>
              <a:gd name="T31" fmla="*/ 120 h 340"/>
              <a:gd name="T32" fmla="*/ 0 w 4"/>
              <a:gd name="T33" fmla="*/ 160 h 340"/>
              <a:gd name="T34" fmla="*/ 4 w 4"/>
              <a:gd name="T35" fmla="*/ 160 h 340"/>
              <a:gd name="T36" fmla="*/ 4 w 4"/>
              <a:gd name="T37" fmla="*/ 120 h 340"/>
              <a:gd name="T38" fmla="*/ 0 w 4"/>
              <a:gd name="T39" fmla="*/ 120 h 340"/>
              <a:gd name="T40" fmla="*/ 0 w 4"/>
              <a:gd name="T41" fmla="*/ 60 h 340"/>
              <a:gd name="T42" fmla="*/ 0 w 4"/>
              <a:gd name="T43" fmla="*/ 100 h 340"/>
              <a:gd name="T44" fmla="*/ 4 w 4"/>
              <a:gd name="T45" fmla="*/ 100 h 340"/>
              <a:gd name="T46" fmla="*/ 4 w 4"/>
              <a:gd name="T47" fmla="*/ 60 h 340"/>
              <a:gd name="T48" fmla="*/ 0 w 4"/>
              <a:gd name="T49" fmla="*/ 60 h 340"/>
              <a:gd name="T50" fmla="*/ 0 w 4"/>
              <a:gd name="T51" fmla="*/ 0 h 340"/>
              <a:gd name="T52" fmla="*/ 0 w 4"/>
              <a:gd name="T53" fmla="*/ 40 h 340"/>
              <a:gd name="T54" fmla="*/ 4 w 4"/>
              <a:gd name="T55" fmla="*/ 40 h 340"/>
              <a:gd name="T56" fmla="*/ 4 w 4"/>
              <a:gd name="T57" fmla="*/ 0 h 340"/>
              <a:gd name="T58" fmla="*/ 0 w 4"/>
              <a:gd name="T5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340">
                <a:moveTo>
                  <a:pt x="0" y="300"/>
                </a:moveTo>
                <a:lnTo>
                  <a:pt x="0" y="340"/>
                </a:lnTo>
                <a:lnTo>
                  <a:pt x="4" y="340"/>
                </a:lnTo>
                <a:lnTo>
                  <a:pt x="4" y="300"/>
                </a:lnTo>
                <a:lnTo>
                  <a:pt x="0" y="300"/>
                </a:lnTo>
                <a:close/>
                <a:moveTo>
                  <a:pt x="0" y="240"/>
                </a:moveTo>
                <a:lnTo>
                  <a:pt x="0" y="280"/>
                </a:lnTo>
                <a:lnTo>
                  <a:pt x="4" y="280"/>
                </a:lnTo>
                <a:lnTo>
                  <a:pt x="4" y="240"/>
                </a:lnTo>
                <a:lnTo>
                  <a:pt x="0" y="240"/>
                </a:lnTo>
                <a:close/>
                <a:moveTo>
                  <a:pt x="0" y="180"/>
                </a:moveTo>
                <a:lnTo>
                  <a:pt x="0" y="220"/>
                </a:lnTo>
                <a:lnTo>
                  <a:pt x="4" y="220"/>
                </a:lnTo>
                <a:lnTo>
                  <a:pt x="4" y="180"/>
                </a:lnTo>
                <a:lnTo>
                  <a:pt x="0" y="180"/>
                </a:lnTo>
                <a:close/>
                <a:moveTo>
                  <a:pt x="0" y="120"/>
                </a:moveTo>
                <a:lnTo>
                  <a:pt x="0" y="160"/>
                </a:lnTo>
                <a:lnTo>
                  <a:pt x="4" y="160"/>
                </a:lnTo>
                <a:lnTo>
                  <a:pt x="4" y="120"/>
                </a:lnTo>
                <a:lnTo>
                  <a:pt x="0" y="120"/>
                </a:lnTo>
                <a:close/>
                <a:moveTo>
                  <a:pt x="0" y="60"/>
                </a:moveTo>
                <a:lnTo>
                  <a:pt x="0" y="100"/>
                </a:lnTo>
                <a:lnTo>
                  <a:pt x="4" y="100"/>
                </a:lnTo>
                <a:lnTo>
                  <a:pt x="4" y="60"/>
                </a:lnTo>
                <a:lnTo>
                  <a:pt x="0" y="60"/>
                </a:lnTo>
                <a:close/>
                <a:moveTo>
                  <a:pt x="0" y="0"/>
                </a:moveTo>
                <a:lnTo>
                  <a:pt x="0" y="40"/>
                </a:lnTo>
                <a:lnTo>
                  <a:pt x="4" y="40"/>
                </a:lnTo>
                <a:lnTo>
                  <a:pt x="4"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5" name="Freeform 309"/>
          <p:cNvSpPr>
            <a:spLocks noEditPoints="1"/>
          </p:cNvSpPr>
          <p:nvPr/>
        </p:nvSpPr>
        <p:spPr bwMode="auto">
          <a:xfrm rot="5400000">
            <a:off x="1992919" y="3224910"/>
            <a:ext cx="7766" cy="660129"/>
          </a:xfrm>
          <a:custGeom>
            <a:avLst/>
            <a:gdLst>
              <a:gd name="T0" fmla="*/ 0 w 4"/>
              <a:gd name="T1" fmla="*/ 300 h 340"/>
              <a:gd name="T2" fmla="*/ 0 w 4"/>
              <a:gd name="T3" fmla="*/ 340 h 340"/>
              <a:gd name="T4" fmla="*/ 4 w 4"/>
              <a:gd name="T5" fmla="*/ 340 h 340"/>
              <a:gd name="T6" fmla="*/ 4 w 4"/>
              <a:gd name="T7" fmla="*/ 300 h 340"/>
              <a:gd name="T8" fmla="*/ 0 w 4"/>
              <a:gd name="T9" fmla="*/ 300 h 340"/>
              <a:gd name="T10" fmla="*/ 0 w 4"/>
              <a:gd name="T11" fmla="*/ 240 h 340"/>
              <a:gd name="T12" fmla="*/ 0 w 4"/>
              <a:gd name="T13" fmla="*/ 280 h 340"/>
              <a:gd name="T14" fmla="*/ 4 w 4"/>
              <a:gd name="T15" fmla="*/ 280 h 340"/>
              <a:gd name="T16" fmla="*/ 4 w 4"/>
              <a:gd name="T17" fmla="*/ 240 h 340"/>
              <a:gd name="T18" fmla="*/ 0 w 4"/>
              <a:gd name="T19" fmla="*/ 240 h 340"/>
              <a:gd name="T20" fmla="*/ 0 w 4"/>
              <a:gd name="T21" fmla="*/ 180 h 340"/>
              <a:gd name="T22" fmla="*/ 0 w 4"/>
              <a:gd name="T23" fmla="*/ 220 h 340"/>
              <a:gd name="T24" fmla="*/ 4 w 4"/>
              <a:gd name="T25" fmla="*/ 220 h 340"/>
              <a:gd name="T26" fmla="*/ 4 w 4"/>
              <a:gd name="T27" fmla="*/ 180 h 340"/>
              <a:gd name="T28" fmla="*/ 0 w 4"/>
              <a:gd name="T29" fmla="*/ 180 h 340"/>
              <a:gd name="T30" fmla="*/ 0 w 4"/>
              <a:gd name="T31" fmla="*/ 120 h 340"/>
              <a:gd name="T32" fmla="*/ 0 w 4"/>
              <a:gd name="T33" fmla="*/ 160 h 340"/>
              <a:gd name="T34" fmla="*/ 4 w 4"/>
              <a:gd name="T35" fmla="*/ 160 h 340"/>
              <a:gd name="T36" fmla="*/ 4 w 4"/>
              <a:gd name="T37" fmla="*/ 120 h 340"/>
              <a:gd name="T38" fmla="*/ 0 w 4"/>
              <a:gd name="T39" fmla="*/ 120 h 340"/>
              <a:gd name="T40" fmla="*/ 0 w 4"/>
              <a:gd name="T41" fmla="*/ 60 h 340"/>
              <a:gd name="T42" fmla="*/ 0 w 4"/>
              <a:gd name="T43" fmla="*/ 100 h 340"/>
              <a:gd name="T44" fmla="*/ 4 w 4"/>
              <a:gd name="T45" fmla="*/ 100 h 340"/>
              <a:gd name="T46" fmla="*/ 4 w 4"/>
              <a:gd name="T47" fmla="*/ 60 h 340"/>
              <a:gd name="T48" fmla="*/ 0 w 4"/>
              <a:gd name="T49" fmla="*/ 60 h 340"/>
              <a:gd name="T50" fmla="*/ 0 w 4"/>
              <a:gd name="T51" fmla="*/ 0 h 340"/>
              <a:gd name="T52" fmla="*/ 0 w 4"/>
              <a:gd name="T53" fmla="*/ 40 h 340"/>
              <a:gd name="T54" fmla="*/ 4 w 4"/>
              <a:gd name="T55" fmla="*/ 40 h 340"/>
              <a:gd name="T56" fmla="*/ 4 w 4"/>
              <a:gd name="T57" fmla="*/ 0 h 340"/>
              <a:gd name="T58" fmla="*/ 0 w 4"/>
              <a:gd name="T5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340">
                <a:moveTo>
                  <a:pt x="0" y="300"/>
                </a:moveTo>
                <a:lnTo>
                  <a:pt x="0" y="340"/>
                </a:lnTo>
                <a:lnTo>
                  <a:pt x="4" y="340"/>
                </a:lnTo>
                <a:lnTo>
                  <a:pt x="4" y="300"/>
                </a:lnTo>
                <a:lnTo>
                  <a:pt x="0" y="300"/>
                </a:lnTo>
                <a:close/>
                <a:moveTo>
                  <a:pt x="0" y="240"/>
                </a:moveTo>
                <a:lnTo>
                  <a:pt x="0" y="280"/>
                </a:lnTo>
                <a:lnTo>
                  <a:pt x="4" y="280"/>
                </a:lnTo>
                <a:lnTo>
                  <a:pt x="4" y="240"/>
                </a:lnTo>
                <a:lnTo>
                  <a:pt x="0" y="240"/>
                </a:lnTo>
                <a:close/>
                <a:moveTo>
                  <a:pt x="0" y="180"/>
                </a:moveTo>
                <a:lnTo>
                  <a:pt x="0" y="220"/>
                </a:lnTo>
                <a:lnTo>
                  <a:pt x="4" y="220"/>
                </a:lnTo>
                <a:lnTo>
                  <a:pt x="4" y="180"/>
                </a:lnTo>
                <a:lnTo>
                  <a:pt x="0" y="180"/>
                </a:lnTo>
                <a:close/>
                <a:moveTo>
                  <a:pt x="0" y="120"/>
                </a:moveTo>
                <a:lnTo>
                  <a:pt x="0" y="160"/>
                </a:lnTo>
                <a:lnTo>
                  <a:pt x="4" y="160"/>
                </a:lnTo>
                <a:lnTo>
                  <a:pt x="4" y="120"/>
                </a:lnTo>
                <a:lnTo>
                  <a:pt x="0" y="120"/>
                </a:lnTo>
                <a:close/>
                <a:moveTo>
                  <a:pt x="0" y="60"/>
                </a:moveTo>
                <a:lnTo>
                  <a:pt x="0" y="100"/>
                </a:lnTo>
                <a:lnTo>
                  <a:pt x="4" y="100"/>
                </a:lnTo>
                <a:lnTo>
                  <a:pt x="4" y="60"/>
                </a:lnTo>
                <a:lnTo>
                  <a:pt x="0" y="60"/>
                </a:lnTo>
                <a:close/>
                <a:moveTo>
                  <a:pt x="0" y="0"/>
                </a:moveTo>
                <a:lnTo>
                  <a:pt x="0" y="40"/>
                </a:lnTo>
                <a:lnTo>
                  <a:pt x="4" y="40"/>
                </a:lnTo>
                <a:lnTo>
                  <a:pt x="4"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Freeform 309"/>
          <p:cNvSpPr>
            <a:spLocks noEditPoints="1"/>
          </p:cNvSpPr>
          <p:nvPr/>
        </p:nvSpPr>
        <p:spPr bwMode="auto">
          <a:xfrm rot="5400000">
            <a:off x="1301833" y="3226182"/>
            <a:ext cx="7766" cy="660129"/>
          </a:xfrm>
          <a:custGeom>
            <a:avLst/>
            <a:gdLst>
              <a:gd name="T0" fmla="*/ 0 w 4"/>
              <a:gd name="T1" fmla="*/ 300 h 340"/>
              <a:gd name="T2" fmla="*/ 0 w 4"/>
              <a:gd name="T3" fmla="*/ 340 h 340"/>
              <a:gd name="T4" fmla="*/ 4 w 4"/>
              <a:gd name="T5" fmla="*/ 340 h 340"/>
              <a:gd name="T6" fmla="*/ 4 w 4"/>
              <a:gd name="T7" fmla="*/ 300 h 340"/>
              <a:gd name="T8" fmla="*/ 0 w 4"/>
              <a:gd name="T9" fmla="*/ 300 h 340"/>
              <a:gd name="T10" fmla="*/ 0 w 4"/>
              <a:gd name="T11" fmla="*/ 240 h 340"/>
              <a:gd name="T12" fmla="*/ 0 w 4"/>
              <a:gd name="T13" fmla="*/ 280 h 340"/>
              <a:gd name="T14" fmla="*/ 4 w 4"/>
              <a:gd name="T15" fmla="*/ 280 h 340"/>
              <a:gd name="T16" fmla="*/ 4 w 4"/>
              <a:gd name="T17" fmla="*/ 240 h 340"/>
              <a:gd name="T18" fmla="*/ 0 w 4"/>
              <a:gd name="T19" fmla="*/ 240 h 340"/>
              <a:gd name="T20" fmla="*/ 0 w 4"/>
              <a:gd name="T21" fmla="*/ 180 h 340"/>
              <a:gd name="T22" fmla="*/ 0 w 4"/>
              <a:gd name="T23" fmla="*/ 220 h 340"/>
              <a:gd name="T24" fmla="*/ 4 w 4"/>
              <a:gd name="T25" fmla="*/ 220 h 340"/>
              <a:gd name="T26" fmla="*/ 4 w 4"/>
              <a:gd name="T27" fmla="*/ 180 h 340"/>
              <a:gd name="T28" fmla="*/ 0 w 4"/>
              <a:gd name="T29" fmla="*/ 180 h 340"/>
              <a:gd name="T30" fmla="*/ 0 w 4"/>
              <a:gd name="T31" fmla="*/ 120 h 340"/>
              <a:gd name="T32" fmla="*/ 0 w 4"/>
              <a:gd name="T33" fmla="*/ 160 h 340"/>
              <a:gd name="T34" fmla="*/ 4 w 4"/>
              <a:gd name="T35" fmla="*/ 160 h 340"/>
              <a:gd name="T36" fmla="*/ 4 w 4"/>
              <a:gd name="T37" fmla="*/ 120 h 340"/>
              <a:gd name="T38" fmla="*/ 0 w 4"/>
              <a:gd name="T39" fmla="*/ 120 h 340"/>
              <a:gd name="T40" fmla="*/ 0 w 4"/>
              <a:gd name="T41" fmla="*/ 60 h 340"/>
              <a:gd name="T42" fmla="*/ 0 w 4"/>
              <a:gd name="T43" fmla="*/ 100 h 340"/>
              <a:gd name="T44" fmla="*/ 4 w 4"/>
              <a:gd name="T45" fmla="*/ 100 h 340"/>
              <a:gd name="T46" fmla="*/ 4 w 4"/>
              <a:gd name="T47" fmla="*/ 60 h 340"/>
              <a:gd name="T48" fmla="*/ 0 w 4"/>
              <a:gd name="T49" fmla="*/ 60 h 340"/>
              <a:gd name="T50" fmla="*/ 0 w 4"/>
              <a:gd name="T51" fmla="*/ 0 h 340"/>
              <a:gd name="T52" fmla="*/ 0 w 4"/>
              <a:gd name="T53" fmla="*/ 40 h 340"/>
              <a:gd name="T54" fmla="*/ 4 w 4"/>
              <a:gd name="T55" fmla="*/ 40 h 340"/>
              <a:gd name="T56" fmla="*/ 4 w 4"/>
              <a:gd name="T57" fmla="*/ 0 h 340"/>
              <a:gd name="T58" fmla="*/ 0 w 4"/>
              <a:gd name="T5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340">
                <a:moveTo>
                  <a:pt x="0" y="300"/>
                </a:moveTo>
                <a:lnTo>
                  <a:pt x="0" y="340"/>
                </a:lnTo>
                <a:lnTo>
                  <a:pt x="4" y="340"/>
                </a:lnTo>
                <a:lnTo>
                  <a:pt x="4" y="300"/>
                </a:lnTo>
                <a:lnTo>
                  <a:pt x="0" y="300"/>
                </a:lnTo>
                <a:close/>
                <a:moveTo>
                  <a:pt x="0" y="240"/>
                </a:moveTo>
                <a:lnTo>
                  <a:pt x="0" y="280"/>
                </a:lnTo>
                <a:lnTo>
                  <a:pt x="4" y="280"/>
                </a:lnTo>
                <a:lnTo>
                  <a:pt x="4" y="240"/>
                </a:lnTo>
                <a:lnTo>
                  <a:pt x="0" y="240"/>
                </a:lnTo>
                <a:close/>
                <a:moveTo>
                  <a:pt x="0" y="180"/>
                </a:moveTo>
                <a:lnTo>
                  <a:pt x="0" y="220"/>
                </a:lnTo>
                <a:lnTo>
                  <a:pt x="4" y="220"/>
                </a:lnTo>
                <a:lnTo>
                  <a:pt x="4" y="180"/>
                </a:lnTo>
                <a:lnTo>
                  <a:pt x="0" y="180"/>
                </a:lnTo>
                <a:close/>
                <a:moveTo>
                  <a:pt x="0" y="120"/>
                </a:moveTo>
                <a:lnTo>
                  <a:pt x="0" y="160"/>
                </a:lnTo>
                <a:lnTo>
                  <a:pt x="4" y="160"/>
                </a:lnTo>
                <a:lnTo>
                  <a:pt x="4" y="120"/>
                </a:lnTo>
                <a:lnTo>
                  <a:pt x="0" y="120"/>
                </a:lnTo>
                <a:close/>
                <a:moveTo>
                  <a:pt x="0" y="60"/>
                </a:moveTo>
                <a:lnTo>
                  <a:pt x="0" y="100"/>
                </a:lnTo>
                <a:lnTo>
                  <a:pt x="4" y="100"/>
                </a:lnTo>
                <a:lnTo>
                  <a:pt x="4" y="60"/>
                </a:lnTo>
                <a:lnTo>
                  <a:pt x="0" y="60"/>
                </a:lnTo>
                <a:close/>
                <a:moveTo>
                  <a:pt x="0" y="0"/>
                </a:moveTo>
                <a:lnTo>
                  <a:pt x="0" y="40"/>
                </a:lnTo>
                <a:lnTo>
                  <a:pt x="4" y="40"/>
                </a:lnTo>
                <a:lnTo>
                  <a:pt x="4"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8" name="Freeform 309"/>
          <p:cNvSpPr>
            <a:spLocks noEditPoints="1"/>
          </p:cNvSpPr>
          <p:nvPr/>
        </p:nvSpPr>
        <p:spPr bwMode="auto">
          <a:xfrm rot="5400000">
            <a:off x="1186442" y="3227682"/>
            <a:ext cx="7766" cy="660129"/>
          </a:xfrm>
          <a:custGeom>
            <a:avLst/>
            <a:gdLst>
              <a:gd name="T0" fmla="*/ 0 w 4"/>
              <a:gd name="T1" fmla="*/ 300 h 340"/>
              <a:gd name="T2" fmla="*/ 0 w 4"/>
              <a:gd name="T3" fmla="*/ 340 h 340"/>
              <a:gd name="T4" fmla="*/ 4 w 4"/>
              <a:gd name="T5" fmla="*/ 340 h 340"/>
              <a:gd name="T6" fmla="*/ 4 w 4"/>
              <a:gd name="T7" fmla="*/ 300 h 340"/>
              <a:gd name="T8" fmla="*/ 0 w 4"/>
              <a:gd name="T9" fmla="*/ 300 h 340"/>
              <a:gd name="T10" fmla="*/ 0 w 4"/>
              <a:gd name="T11" fmla="*/ 240 h 340"/>
              <a:gd name="T12" fmla="*/ 0 w 4"/>
              <a:gd name="T13" fmla="*/ 280 h 340"/>
              <a:gd name="T14" fmla="*/ 4 w 4"/>
              <a:gd name="T15" fmla="*/ 280 h 340"/>
              <a:gd name="T16" fmla="*/ 4 w 4"/>
              <a:gd name="T17" fmla="*/ 240 h 340"/>
              <a:gd name="T18" fmla="*/ 0 w 4"/>
              <a:gd name="T19" fmla="*/ 240 h 340"/>
              <a:gd name="T20" fmla="*/ 0 w 4"/>
              <a:gd name="T21" fmla="*/ 180 h 340"/>
              <a:gd name="T22" fmla="*/ 0 w 4"/>
              <a:gd name="T23" fmla="*/ 220 h 340"/>
              <a:gd name="T24" fmla="*/ 4 w 4"/>
              <a:gd name="T25" fmla="*/ 220 h 340"/>
              <a:gd name="T26" fmla="*/ 4 w 4"/>
              <a:gd name="T27" fmla="*/ 180 h 340"/>
              <a:gd name="T28" fmla="*/ 0 w 4"/>
              <a:gd name="T29" fmla="*/ 180 h 340"/>
              <a:gd name="T30" fmla="*/ 0 w 4"/>
              <a:gd name="T31" fmla="*/ 120 h 340"/>
              <a:gd name="T32" fmla="*/ 0 w 4"/>
              <a:gd name="T33" fmla="*/ 160 h 340"/>
              <a:gd name="T34" fmla="*/ 4 w 4"/>
              <a:gd name="T35" fmla="*/ 160 h 340"/>
              <a:gd name="T36" fmla="*/ 4 w 4"/>
              <a:gd name="T37" fmla="*/ 120 h 340"/>
              <a:gd name="T38" fmla="*/ 0 w 4"/>
              <a:gd name="T39" fmla="*/ 120 h 340"/>
              <a:gd name="T40" fmla="*/ 0 w 4"/>
              <a:gd name="T41" fmla="*/ 60 h 340"/>
              <a:gd name="T42" fmla="*/ 0 w 4"/>
              <a:gd name="T43" fmla="*/ 100 h 340"/>
              <a:gd name="T44" fmla="*/ 4 w 4"/>
              <a:gd name="T45" fmla="*/ 100 h 340"/>
              <a:gd name="T46" fmla="*/ 4 w 4"/>
              <a:gd name="T47" fmla="*/ 60 h 340"/>
              <a:gd name="T48" fmla="*/ 0 w 4"/>
              <a:gd name="T49" fmla="*/ 60 h 340"/>
              <a:gd name="T50" fmla="*/ 0 w 4"/>
              <a:gd name="T51" fmla="*/ 0 h 340"/>
              <a:gd name="T52" fmla="*/ 0 w 4"/>
              <a:gd name="T53" fmla="*/ 40 h 340"/>
              <a:gd name="T54" fmla="*/ 4 w 4"/>
              <a:gd name="T55" fmla="*/ 40 h 340"/>
              <a:gd name="T56" fmla="*/ 4 w 4"/>
              <a:gd name="T57" fmla="*/ 0 h 340"/>
              <a:gd name="T58" fmla="*/ 0 w 4"/>
              <a:gd name="T5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340">
                <a:moveTo>
                  <a:pt x="0" y="300"/>
                </a:moveTo>
                <a:lnTo>
                  <a:pt x="0" y="340"/>
                </a:lnTo>
                <a:lnTo>
                  <a:pt x="4" y="340"/>
                </a:lnTo>
                <a:lnTo>
                  <a:pt x="4" y="300"/>
                </a:lnTo>
                <a:lnTo>
                  <a:pt x="0" y="300"/>
                </a:lnTo>
                <a:close/>
                <a:moveTo>
                  <a:pt x="0" y="240"/>
                </a:moveTo>
                <a:lnTo>
                  <a:pt x="0" y="280"/>
                </a:lnTo>
                <a:lnTo>
                  <a:pt x="4" y="280"/>
                </a:lnTo>
                <a:lnTo>
                  <a:pt x="4" y="240"/>
                </a:lnTo>
                <a:lnTo>
                  <a:pt x="0" y="240"/>
                </a:lnTo>
                <a:close/>
                <a:moveTo>
                  <a:pt x="0" y="180"/>
                </a:moveTo>
                <a:lnTo>
                  <a:pt x="0" y="220"/>
                </a:lnTo>
                <a:lnTo>
                  <a:pt x="4" y="220"/>
                </a:lnTo>
                <a:lnTo>
                  <a:pt x="4" y="180"/>
                </a:lnTo>
                <a:lnTo>
                  <a:pt x="0" y="180"/>
                </a:lnTo>
                <a:close/>
                <a:moveTo>
                  <a:pt x="0" y="120"/>
                </a:moveTo>
                <a:lnTo>
                  <a:pt x="0" y="160"/>
                </a:lnTo>
                <a:lnTo>
                  <a:pt x="4" y="160"/>
                </a:lnTo>
                <a:lnTo>
                  <a:pt x="4" y="120"/>
                </a:lnTo>
                <a:lnTo>
                  <a:pt x="0" y="120"/>
                </a:lnTo>
                <a:close/>
                <a:moveTo>
                  <a:pt x="0" y="60"/>
                </a:moveTo>
                <a:lnTo>
                  <a:pt x="0" y="100"/>
                </a:lnTo>
                <a:lnTo>
                  <a:pt x="4" y="100"/>
                </a:lnTo>
                <a:lnTo>
                  <a:pt x="4" y="60"/>
                </a:lnTo>
                <a:lnTo>
                  <a:pt x="0" y="60"/>
                </a:lnTo>
                <a:close/>
                <a:moveTo>
                  <a:pt x="0" y="0"/>
                </a:moveTo>
                <a:lnTo>
                  <a:pt x="0" y="40"/>
                </a:lnTo>
                <a:lnTo>
                  <a:pt x="4" y="40"/>
                </a:lnTo>
                <a:lnTo>
                  <a:pt x="4" y="0"/>
                </a:lnTo>
                <a:lnTo>
                  <a:pt x="0"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21" name="Group 120"/>
          <p:cNvGrpSpPr/>
          <p:nvPr/>
        </p:nvGrpSpPr>
        <p:grpSpPr>
          <a:xfrm>
            <a:off x="2118212" y="4579414"/>
            <a:ext cx="488748" cy="215444"/>
            <a:chOff x="3513266" y="4597426"/>
            <a:chExt cx="285528" cy="215444"/>
          </a:xfrm>
        </p:grpSpPr>
        <p:sp>
          <p:nvSpPr>
            <p:cNvPr id="122" name="Rectangle 301"/>
            <p:cNvSpPr>
              <a:spLocks noChangeArrowheads="1"/>
            </p:cNvSpPr>
            <p:nvPr/>
          </p:nvSpPr>
          <p:spPr bwMode="auto">
            <a:xfrm>
              <a:off x="3513266" y="4597426"/>
              <a:ext cx="533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a:t>
              </a:r>
              <a:endParaRPr kumimoji="0" lang="en-US" sz="1400" b="0" i="0" u="none" strike="noStrike" cap="none" normalizeH="0" baseline="0" dirty="0">
                <a:ln>
                  <a:noFill/>
                </a:ln>
                <a:solidFill>
                  <a:schemeClr val="tx1"/>
                </a:solidFill>
                <a:effectLst/>
                <a:cs typeface="Arial" pitchFamily="34" charset="0"/>
              </a:endParaRPr>
            </a:p>
          </p:txBody>
        </p:sp>
        <p:sp>
          <p:nvSpPr>
            <p:cNvPr id="123" name="Rectangle 302"/>
            <p:cNvSpPr>
              <a:spLocks noChangeArrowheads="1"/>
            </p:cNvSpPr>
            <p:nvPr/>
          </p:nvSpPr>
          <p:spPr bwMode="auto">
            <a:xfrm>
              <a:off x="3567630" y="4597426"/>
              <a:ext cx="448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124" name="Rectangle 303"/>
            <p:cNvSpPr>
              <a:spLocks noChangeArrowheads="1"/>
            </p:cNvSpPr>
            <p:nvPr/>
          </p:nvSpPr>
          <p:spPr bwMode="auto">
            <a:xfrm>
              <a:off x="3594812" y="459742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6</a:t>
              </a:r>
              <a:endParaRPr kumimoji="0" lang="en-US" sz="1400" b="0" i="0" u="none" strike="noStrike" cap="none" normalizeH="0" baseline="0" dirty="0">
                <a:ln>
                  <a:noFill/>
                </a:ln>
                <a:solidFill>
                  <a:schemeClr val="tx1"/>
                </a:solidFill>
                <a:effectLst/>
                <a:cs typeface="Arial" pitchFamily="34" charset="0"/>
              </a:endParaRPr>
            </a:p>
          </p:txBody>
        </p:sp>
        <p:sp>
          <p:nvSpPr>
            <p:cNvPr id="125" name="Rectangle 304"/>
            <p:cNvSpPr>
              <a:spLocks noChangeArrowheads="1"/>
            </p:cNvSpPr>
            <p:nvPr/>
          </p:nvSpPr>
          <p:spPr bwMode="auto">
            <a:xfrm>
              <a:off x="3649175" y="459742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126" name="Rectangle 305"/>
            <p:cNvSpPr>
              <a:spLocks noChangeArrowheads="1"/>
            </p:cNvSpPr>
            <p:nvPr/>
          </p:nvSpPr>
          <p:spPr bwMode="auto">
            <a:xfrm>
              <a:off x="3707422" y="459742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sp>
        <p:nvSpPr>
          <p:cNvPr id="127" name="Rectangle 298"/>
          <p:cNvSpPr>
            <a:spLocks noChangeArrowheads="1"/>
          </p:cNvSpPr>
          <p:nvPr/>
        </p:nvSpPr>
        <p:spPr bwMode="auto">
          <a:xfrm>
            <a:off x="535974" y="401937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14</a:t>
            </a:r>
            <a:endParaRPr kumimoji="0" lang="en-US" sz="1400" b="0" i="0" u="none" strike="noStrike" cap="none" normalizeH="0" baseline="0" dirty="0">
              <a:ln>
                <a:noFill/>
              </a:ln>
              <a:solidFill>
                <a:schemeClr val="tx1"/>
              </a:solidFill>
              <a:effectLst/>
              <a:cs typeface="Arial" pitchFamily="34" charset="0"/>
            </a:endParaRPr>
          </a:p>
        </p:txBody>
      </p:sp>
      <p:sp>
        <p:nvSpPr>
          <p:cNvPr id="144" name="Rectangle 298"/>
          <p:cNvSpPr>
            <a:spLocks noChangeArrowheads="1"/>
          </p:cNvSpPr>
          <p:nvPr/>
        </p:nvSpPr>
        <p:spPr bwMode="auto">
          <a:xfrm>
            <a:off x="580857" y="3447252"/>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cs typeface="Arial" pitchFamily="34" charset="0"/>
              </a:rPr>
              <a:t>30</a:t>
            </a:r>
            <a:endParaRPr kumimoji="0" lang="en-US" sz="1400" b="0" i="0" u="none" strike="noStrike" cap="none" normalizeH="0" baseline="0" dirty="0">
              <a:ln>
                <a:noFill/>
              </a:ln>
              <a:solidFill>
                <a:schemeClr val="tx1"/>
              </a:solidFill>
              <a:effectLst/>
              <a:cs typeface="Arial" pitchFamily="34" charset="0"/>
            </a:endParaRPr>
          </a:p>
        </p:txBody>
      </p:sp>
    </p:spTree>
    <p:extLst>
      <p:ext uri="{BB962C8B-B14F-4D97-AF65-F5344CB8AC3E}">
        <p14:creationId xmlns:p14="http://schemas.microsoft.com/office/powerpoint/2010/main" val="2294268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6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8"/>
                                        </p:tgtEl>
                                        <p:attrNameLst>
                                          <p:attrName>style.visibility</p:attrName>
                                        </p:attrNameLst>
                                      </p:cBhvr>
                                      <p:to>
                                        <p:strVal val="visible"/>
                                      </p:to>
                                    </p:set>
                                  </p:childTnLst>
                                </p:cTn>
                              </p:par>
                              <p:par>
                                <p:cTn id="13" presetID="1" presetClass="entr" presetSubtype="0" fill="hold" grpId="0" nodeType="withEffect" nodePh="1">
                                  <p:stCondLst>
                                    <p:cond delay="0"/>
                                  </p:stCondLst>
                                  <p:endCondLst>
                                    <p:cond evt="begin" delay="0">
                                      <p:tn val="13"/>
                                    </p:cond>
                                  </p:endCondLst>
                                  <p:childTnLst>
                                    <p:set>
                                      <p:cBhvr>
                                        <p:cTn id="14" dur="1" fill="hold">
                                          <p:stCondLst>
                                            <p:cond delay="0"/>
                                          </p:stCondLst>
                                        </p:cTn>
                                        <p:tgtEl>
                                          <p:spTgt spid="15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7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9"/>
                                        </p:tgtEl>
                                        <p:attrNameLst>
                                          <p:attrName>style.visibility</p:attrName>
                                        </p:attrNameLst>
                                      </p:cBhvr>
                                      <p:to>
                                        <p:strVal val="visible"/>
                                      </p:to>
                                    </p:set>
                                  </p:childTnLst>
                                </p:cTn>
                              </p:par>
                              <p:par>
                                <p:cTn id="23" presetID="1" presetClass="entr" presetSubtype="0" fill="hold" grpId="0" nodeType="withEffect" nodePh="1">
                                  <p:stCondLst>
                                    <p:cond delay="0"/>
                                  </p:stCondLst>
                                  <p:endCondLst>
                                    <p:cond evt="begin" delay="0">
                                      <p:tn val="23"/>
                                    </p:cond>
                                  </p:endCondLst>
                                  <p:childTnLst>
                                    <p:set>
                                      <p:cBhvr>
                                        <p:cTn id="24" dur="1" fill="hold">
                                          <p:stCondLst>
                                            <p:cond delay="0"/>
                                          </p:stCondLst>
                                        </p:cTn>
                                        <p:tgtEl>
                                          <p:spTgt spid="14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10"/>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1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2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2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6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5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54"/>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564">
                                            <p:txEl>
                                              <p:pRg st="0" end="0"/>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64"/>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0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07"/>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64">
                                            <p:txEl>
                                              <p:pRg st="1" end="1"/>
                                            </p:txEl>
                                          </p:spTgt>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63"/>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60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67"/>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601"/>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51"/>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52"/>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602"/>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39"/>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40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567"/>
                                        </p:tgtEl>
                                        <p:attrNameLst>
                                          <p:attrName>style.visibility</p:attrName>
                                        </p:attrNameLst>
                                      </p:cBhvr>
                                      <p:to>
                                        <p:strVal val="visible"/>
                                      </p:to>
                                    </p:set>
                                  </p:childTnLst>
                                </p:cTn>
                              </p:par>
                              <p:par>
                                <p:cTn id="101" presetID="1" presetClass="entr" presetSubtype="0" fill="hold" grpId="0" nodeType="withEffect" nodePh="1">
                                  <p:stCondLst>
                                    <p:cond delay="0"/>
                                  </p:stCondLst>
                                  <p:endCondLst>
                                    <p:cond evt="begin" delay="0">
                                      <p:tn val="101"/>
                                    </p:cond>
                                  </p:endCondLst>
                                  <p:childTnLst>
                                    <p:set>
                                      <p:cBhvr>
                                        <p:cTn id="102" dur="1" fill="hold">
                                          <p:stCondLst>
                                            <p:cond delay="0"/>
                                          </p:stCondLst>
                                        </p:cTn>
                                        <p:tgtEl>
                                          <p:spTgt spid="130"/>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38"/>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31"/>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33"/>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362"/>
                                        </p:tgtEl>
                                        <p:attrNameLst>
                                          <p:attrName>style.visibility</p:attrName>
                                        </p:attrNameLst>
                                      </p:cBhvr>
                                      <p:to>
                                        <p:strVal val="visible"/>
                                      </p:to>
                                    </p:set>
                                  </p:childTnLst>
                                </p:cTn>
                              </p:par>
                              <p:par>
                                <p:cTn id="111" presetID="1" presetClass="entr" presetSubtype="0" fill="hold" grpId="0" nodeType="withEffect" nodePh="1">
                                  <p:stCondLst>
                                    <p:cond delay="0"/>
                                  </p:stCondLst>
                                  <p:endCondLst>
                                    <p:cond evt="begin" delay="0">
                                      <p:tn val="111"/>
                                    </p:cond>
                                  </p:endCondLst>
                                  <p:childTnLst>
                                    <p:set>
                                      <p:cBhvr>
                                        <p:cTn id="112" dur="1" fill="hold">
                                          <p:stCondLst>
                                            <p:cond delay="0"/>
                                          </p:stCondLst>
                                        </p:cTn>
                                        <p:tgtEl>
                                          <p:spTgt spid="36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29"/>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591"/>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588"/>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34"/>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35"/>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55"/>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609"/>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nodeType="clickEffect">
                                  <p:stCondLst>
                                    <p:cond delay="0"/>
                                  </p:stCondLst>
                                  <p:childTnLst>
                                    <p:set>
                                      <p:cBhvr>
                                        <p:cTn id="130" dur="1" fill="hold">
                                          <p:stCondLst>
                                            <p:cond delay="0"/>
                                          </p:stCondLst>
                                        </p:cTn>
                                        <p:tgtEl>
                                          <p:spTgt spid="575">
                                            <p:txEl>
                                              <p:pRg st="0" end="0"/>
                                            </p:txEl>
                                          </p:spTgt>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612"/>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83"/>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610"/>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608"/>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57"/>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137"/>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136"/>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grpId="0" nodeType="clickEffect">
                                  <p:stCondLst>
                                    <p:cond delay="0"/>
                                  </p:stCondLst>
                                  <p:childTnLst>
                                    <p:set>
                                      <p:cBhvr>
                                        <p:cTn id="148" dur="1" fill="hold">
                                          <p:stCondLst>
                                            <p:cond delay="0"/>
                                          </p:stCondLst>
                                        </p:cTn>
                                        <p:tgtEl>
                                          <p:spTgt spid="154"/>
                                        </p:tgtEl>
                                        <p:attrNameLst>
                                          <p:attrName>style.visibility</p:attrName>
                                        </p:attrNameLst>
                                      </p:cBhvr>
                                      <p:to>
                                        <p:strVal val="visible"/>
                                      </p:to>
                                    </p:set>
                                  </p:childTnLst>
                                </p:cTn>
                              </p:par>
                              <p:par>
                                <p:cTn id="149" presetID="1" presetClass="entr" presetSubtype="0" fill="hold" nodeType="withEffect">
                                  <p:stCondLst>
                                    <p:cond delay="0"/>
                                  </p:stCondLst>
                                  <p:childTnLst>
                                    <p:set>
                                      <p:cBhvr>
                                        <p:cTn id="150" dur="1" fill="hold">
                                          <p:stCondLst>
                                            <p:cond delay="0"/>
                                          </p:stCondLst>
                                        </p:cTn>
                                        <p:tgtEl>
                                          <p:spTgt spid="153"/>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603"/>
                                        </p:tgtEl>
                                        <p:attrNameLst>
                                          <p:attrName>style.visibility</p:attrName>
                                        </p:attrNameLst>
                                      </p:cBhvr>
                                      <p:to>
                                        <p:strVal val="visible"/>
                                      </p:to>
                                    </p:set>
                                  </p:childTnLst>
                                </p:cTn>
                              </p:par>
                              <p:par>
                                <p:cTn id="153" presetID="1" presetClass="entr" presetSubtype="0" fill="hold" nodeType="withEffect">
                                  <p:stCondLst>
                                    <p:cond delay="0"/>
                                  </p:stCondLst>
                                  <p:childTnLst>
                                    <p:set>
                                      <p:cBhvr>
                                        <p:cTn id="154" dur="1" fill="hold">
                                          <p:stCondLst>
                                            <p:cond delay="0"/>
                                          </p:stCondLst>
                                        </p:cTn>
                                        <p:tgtEl>
                                          <p:spTgt spid="624"/>
                                        </p:tgtEl>
                                        <p:attrNameLst>
                                          <p:attrName>style.visibility</p:attrName>
                                        </p:attrNameLst>
                                      </p:cBhvr>
                                      <p:to>
                                        <p:strVal val="visible"/>
                                      </p:to>
                                    </p:set>
                                  </p:childTnLst>
                                </p:cTn>
                              </p:par>
                              <p:par>
                                <p:cTn id="155" presetID="1" presetClass="entr" presetSubtype="0" fill="hold" nodeType="withEffect">
                                  <p:stCondLst>
                                    <p:cond delay="0"/>
                                  </p:stCondLst>
                                  <p:childTnLst>
                                    <p:set>
                                      <p:cBhvr>
                                        <p:cTn id="156" dur="1" fill="hold">
                                          <p:stCondLst>
                                            <p:cond delay="0"/>
                                          </p:stCondLst>
                                        </p:cTn>
                                        <p:tgtEl>
                                          <p:spTgt spid="575">
                                            <p:txEl>
                                              <p:pRg st="1" end="1"/>
                                            </p:txEl>
                                          </p:spTgt>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ntr" presetSubtype="0" fill="hold" nodeType="clickEffect">
                                  <p:stCondLst>
                                    <p:cond delay="0"/>
                                  </p:stCondLst>
                                  <p:childTnLst>
                                    <p:set>
                                      <p:cBhvr>
                                        <p:cTn id="160" dur="1" fill="hold">
                                          <p:stCondLst>
                                            <p:cond delay="0"/>
                                          </p:stCondLst>
                                        </p:cTn>
                                        <p:tgtEl>
                                          <p:spTgt spid="5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 grpId="0"/>
      <p:bldP spid="254" grpId="0"/>
      <p:bldP spid="255" grpId="0"/>
      <p:bldP spid="136" grpId="0"/>
      <p:bldP spid="137" grpId="0"/>
      <p:bldP spid="138" grpId="0"/>
      <p:bldP spid="362" grpId="0" animBg="1"/>
      <p:bldP spid="363" grpId="0"/>
      <p:bldP spid="364" grpId="0" animBg="1"/>
      <p:bldP spid="409" grpId="0" animBg="1"/>
      <p:bldP spid="239" grpId="0" animBg="1"/>
      <p:bldP spid="249" grpId="0" animBg="1"/>
      <p:bldP spid="252" grpId="0" animBg="1"/>
      <p:bldP spid="261" grpId="0" animBg="1"/>
      <p:bldP spid="263" grpId="0" animBg="1"/>
      <p:bldP spid="264" grpId="0" animBg="1"/>
      <p:bldP spid="83" grpId="0" animBg="1"/>
      <p:bldP spid="129" grpId="0" animBg="1"/>
      <p:bldP spid="130" grpId="0"/>
      <p:bldP spid="131" grpId="0" animBg="1"/>
      <p:bldP spid="133" grpId="0" animBg="1"/>
      <p:bldP spid="134" grpId="0" animBg="1"/>
      <p:bldP spid="135" grpId="0" animBg="1"/>
      <p:bldP spid="145" grpId="0" animBg="1"/>
      <p:bldP spid="146" grpId="0"/>
      <p:bldP spid="147" grpId="0" animBg="1"/>
      <p:bldP spid="148" grpId="0" animBg="1"/>
      <p:bldP spid="149" grpId="0" animBg="1"/>
      <p:bldP spid="150" grpId="0"/>
      <p:bldP spid="152" grpId="0" animBg="1"/>
      <p:bldP spid="154" grpId="0" animBg="1"/>
      <p:bldP spid="155" grpId="0" animBg="1"/>
      <p:bldP spid="157" grpId="0" animBg="1"/>
      <p:bldP spid="565" grpId="0"/>
      <p:bldP spid="601" grpId="0"/>
      <p:bldP spid="602" grpId="0"/>
      <p:bldP spid="603" grpId="0"/>
      <p:bldP spid="609" grpId="0"/>
      <p:bldP spid="610" grpId="0" animBg="1"/>
      <p:bldP spid="107" grpId="0" animBg="1"/>
      <p:bldP spid="110" grpId="0" animBg="1"/>
      <p:bldP spid="111" grpId="0" animBg="1"/>
      <p:bldP spid="113" grpId="0" animBg="1"/>
      <p:bldP spid="114" grpId="0" animBg="1"/>
      <p:bldP spid="115" grpId="0" animBg="1"/>
      <p:bldP spid="117" grpId="0" animBg="1"/>
      <p:bldP spid="118" grpId="0" animBg="1"/>
      <p:bldP spid="127" grpId="0"/>
      <p:bldP spid="14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Public policy responses: Regulation</a:t>
            </a:r>
          </a:p>
        </p:txBody>
      </p:sp>
      <p:sp>
        <p:nvSpPr>
          <p:cNvPr id="3" name="Content Placeholder 2"/>
          <p:cNvSpPr>
            <a:spLocks noGrp="1"/>
          </p:cNvSpPr>
          <p:nvPr>
            <p:ph idx="1"/>
          </p:nvPr>
        </p:nvSpPr>
        <p:spPr/>
        <p:txBody>
          <a:bodyPr>
            <a:normAutofit/>
          </a:bodyPr>
          <a:lstStyle/>
          <a:p>
            <a:r>
              <a:rPr lang="en-US" dirty="0"/>
              <a:t>If policymakers do not want public ownership, one common intermediate step is to regulate the behavior of natural monopolies.</a:t>
            </a:r>
          </a:p>
          <a:p>
            <a:pPr lvl="1"/>
            <a:r>
              <a:rPr lang="en-US" dirty="0"/>
              <a:t>Takes the form of price controls.</a:t>
            </a:r>
          </a:p>
          <a:p>
            <a:r>
              <a:rPr lang="en-US" dirty="0"/>
              <a:t>Firms have an incentive to avoid releasing information about their true production costs. </a:t>
            </a:r>
          </a:p>
          <a:p>
            <a:pPr lvl="1"/>
            <a:r>
              <a:rPr lang="en-US" dirty="0"/>
              <a:t>This makes it difficult for regulators to determine the appropriate price. </a:t>
            </a:r>
          </a:p>
        </p:txBody>
      </p:sp>
    </p:spTree>
    <p:extLst>
      <p:ext uri="{BB962C8B-B14F-4D97-AF65-F5344CB8AC3E}">
        <p14:creationId xmlns:p14="http://schemas.microsoft.com/office/powerpoint/2010/main" val="3825775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Public policy responses: Vertical splits</a:t>
            </a:r>
          </a:p>
        </p:txBody>
      </p:sp>
      <p:sp>
        <p:nvSpPr>
          <p:cNvPr id="3" name="Content Placeholder 2"/>
          <p:cNvSpPr>
            <a:spLocks noGrp="1"/>
          </p:cNvSpPr>
          <p:nvPr>
            <p:ph idx="1"/>
          </p:nvPr>
        </p:nvSpPr>
        <p:spPr/>
        <p:txBody>
          <a:bodyPr>
            <a:normAutofit/>
          </a:bodyPr>
          <a:lstStyle/>
          <a:p>
            <a:r>
              <a:rPr lang="en-US" dirty="0"/>
              <a:t>Another policy response is to</a:t>
            </a:r>
            <a:r>
              <a:rPr lang="en-US" i="1" dirty="0"/>
              <a:t> </a:t>
            </a:r>
            <a:r>
              <a:rPr lang="en-US" dirty="0"/>
              <a:t>vertically split an industry to introduce competition.</a:t>
            </a:r>
          </a:p>
          <a:p>
            <a:pPr lvl="1"/>
            <a:r>
              <a:rPr lang="en-US" dirty="0"/>
              <a:t>Different firms now operate at different points in the production process.</a:t>
            </a:r>
          </a:p>
          <a:p>
            <a:r>
              <a:rPr lang="en-US" dirty="0"/>
              <a:t>In a horizontal split, a monopolist is separated into several firms that compete with each other to sell the same product.</a:t>
            </a:r>
          </a:p>
        </p:txBody>
      </p:sp>
    </p:spTree>
    <p:extLst>
      <p:ext uri="{BB962C8B-B14F-4D97-AF65-F5344CB8AC3E}">
        <p14:creationId xmlns:p14="http://schemas.microsoft.com/office/powerpoint/2010/main" val="14940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monopolies exist?</a:t>
            </a:r>
          </a:p>
        </p:txBody>
      </p:sp>
      <p:sp>
        <p:nvSpPr>
          <p:cNvPr id="3" name="Content Placeholder 2"/>
          <p:cNvSpPr>
            <a:spLocks noGrp="1"/>
          </p:cNvSpPr>
          <p:nvPr>
            <p:ph idx="1"/>
          </p:nvPr>
        </p:nvSpPr>
        <p:spPr/>
        <p:txBody>
          <a:bodyPr>
            <a:normAutofit fontScale="85000" lnSpcReduction="20000"/>
          </a:bodyPr>
          <a:lstStyle/>
          <a:p>
            <a:r>
              <a:rPr lang="en-US" dirty="0"/>
              <a:t>A </a:t>
            </a:r>
            <a:r>
              <a:rPr lang="en-US" i="1" dirty="0">
                <a:solidFill>
                  <a:srgbClr val="9D0505"/>
                </a:solidFill>
              </a:rPr>
              <a:t>monopoly </a:t>
            </a:r>
            <a:r>
              <a:rPr lang="en-US" dirty="0"/>
              <a:t>refers to a firm that is the only producer of a good or service with no close substitutes.</a:t>
            </a:r>
          </a:p>
          <a:p>
            <a:pPr lvl="1"/>
            <a:r>
              <a:rPr lang="en-US" dirty="0"/>
              <a:t>A firm is a perfect monopoly if it controls the entire market.</a:t>
            </a:r>
          </a:p>
          <a:p>
            <a:pPr lvl="1"/>
            <a:r>
              <a:rPr lang="en-US" dirty="0"/>
              <a:t>A firm has monopoly power if it can manipulate the price.</a:t>
            </a:r>
          </a:p>
          <a:p>
            <a:r>
              <a:rPr lang="en-US" dirty="0"/>
              <a:t>Monopolies exist because of </a:t>
            </a:r>
            <a:r>
              <a:rPr lang="en-US" i="1" dirty="0">
                <a:solidFill>
                  <a:srgbClr val="9D0505"/>
                </a:solidFill>
              </a:rPr>
              <a:t>barriers to entry </a:t>
            </a:r>
            <a:r>
              <a:rPr lang="en-US" dirty="0"/>
              <a:t>that prevent other firms from entering the market. </a:t>
            </a:r>
          </a:p>
          <a:p>
            <a:endParaRPr lang="en-US" sz="1500" dirty="0"/>
          </a:p>
          <a:p>
            <a:pPr marL="0" indent="0">
              <a:buNone/>
            </a:pPr>
            <a:endParaRPr lang="en-US" sz="1500" dirty="0"/>
          </a:p>
          <a:p>
            <a:endParaRPr lang="en-US" sz="1500" dirty="0"/>
          </a:p>
          <a:p>
            <a:pPr marL="0" indent="0">
              <a:buNone/>
            </a:pPr>
            <a:endParaRPr lang="en-US" sz="1500" dirty="0"/>
          </a:p>
          <a:p>
            <a:endParaRPr lang="en-US" dirty="0"/>
          </a:p>
          <a:p>
            <a:pPr marL="0" indent="0">
              <a:buNone/>
            </a:pPr>
            <a:endParaRPr lang="en-US" dirty="0"/>
          </a:p>
          <a:p>
            <a:r>
              <a:rPr lang="en-US" dirty="0"/>
              <a:t>A </a:t>
            </a:r>
            <a:r>
              <a:rPr lang="en-US" i="1" dirty="0">
                <a:solidFill>
                  <a:srgbClr val="9D0505"/>
                </a:solidFill>
              </a:rPr>
              <a:t>natural monopoly </a:t>
            </a:r>
            <a:r>
              <a:rPr lang="en-US" dirty="0"/>
              <a:t>refers to a market where a single firm can produce the entire market quantity demanded at a lower cost than multiple firms.</a:t>
            </a:r>
          </a:p>
        </p:txBody>
      </p:sp>
      <p:graphicFrame>
        <p:nvGraphicFramePr>
          <p:cNvPr id="4" name="Table 3"/>
          <p:cNvGraphicFramePr>
            <a:graphicFrameLocks noGrp="1"/>
          </p:cNvGraphicFramePr>
          <p:nvPr>
            <p:extLst>
              <p:ext uri="{D42A27DB-BD31-4B8C-83A1-F6EECF244321}">
                <p14:modId xmlns:p14="http://schemas.microsoft.com/office/powerpoint/2010/main" val="486895797"/>
              </p:ext>
            </p:extLst>
          </p:nvPr>
        </p:nvGraphicFramePr>
        <p:xfrm>
          <a:off x="762000" y="3581400"/>
          <a:ext cx="7620000" cy="944880"/>
        </p:xfrm>
        <a:graphic>
          <a:graphicData uri="http://schemas.openxmlformats.org/drawingml/2006/table">
            <a:tbl>
              <a:tblPr firstRow="1" bandRow="1">
                <a:tableStyleId>{69CF1AB2-1976-4502-BF36-3FF5EA218861}</a:tableStyleId>
              </a:tblPr>
              <a:tblGrid>
                <a:gridCol w="3810000">
                  <a:extLst>
                    <a:ext uri="{9D8B030D-6E8A-4147-A177-3AD203B41FA5}">
                      <a16:colId xmlns:a16="http://schemas.microsoft.com/office/drawing/2014/main" val="20000"/>
                    </a:ext>
                  </a:extLst>
                </a:gridCol>
                <a:gridCol w="3810000">
                  <a:extLst>
                    <a:ext uri="{9D8B030D-6E8A-4147-A177-3AD203B41FA5}">
                      <a16:colId xmlns:a16="http://schemas.microsoft.com/office/drawing/2014/main" val="20001"/>
                    </a:ext>
                  </a:extLst>
                </a:gridCol>
              </a:tblGrid>
              <a:tr h="370840">
                <a:tc>
                  <a:txBody>
                    <a:bodyPr/>
                    <a:lstStyle/>
                    <a:p>
                      <a:pPr algn="ctr"/>
                      <a:r>
                        <a:rPr lang="en-US" sz="2500" b="0" dirty="0"/>
                        <a:t>Scarce resources</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A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500" b="0" dirty="0"/>
                        <a:t>Economies of scale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0"/>
                  </a:ext>
                </a:extLst>
              </a:tr>
              <a:tr h="370840">
                <a:tc>
                  <a:txBody>
                    <a:bodyPr/>
                    <a:lstStyle/>
                    <a:p>
                      <a:pPr algn="ctr"/>
                      <a:r>
                        <a:rPr lang="en-US" sz="2500" b="0" dirty="0"/>
                        <a:t>Governmental intervention</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500" b="0" dirty="0"/>
                        <a:t>Aggressive business tactics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97789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Public policy responses: No response</a:t>
            </a:r>
          </a:p>
        </p:txBody>
      </p:sp>
      <p:sp>
        <p:nvSpPr>
          <p:cNvPr id="3" name="Content Placeholder 2"/>
          <p:cNvSpPr>
            <a:spLocks noGrp="1"/>
          </p:cNvSpPr>
          <p:nvPr>
            <p:ph idx="1"/>
          </p:nvPr>
        </p:nvSpPr>
        <p:spPr/>
        <p:txBody>
          <a:bodyPr/>
          <a:lstStyle/>
          <a:p>
            <a:r>
              <a:rPr lang="en-US" dirty="0"/>
              <a:t>Cost-benefit analysis might suggest that the best response is to do nothing.</a:t>
            </a:r>
          </a:p>
          <a:p>
            <a:r>
              <a:rPr lang="en-US" dirty="0"/>
              <a:t>This might be preferable if regulation is difficult and/or ineffective to establish and manage. </a:t>
            </a:r>
          </a:p>
          <a:p>
            <a:r>
              <a:rPr lang="en-US" dirty="0"/>
              <a:t>Common when government interventions are subject to corruption or political mishandling.</a:t>
            </a:r>
          </a:p>
        </p:txBody>
      </p:sp>
    </p:spTree>
    <p:extLst>
      <p:ext uri="{BB962C8B-B14F-4D97-AF65-F5344CB8AC3E}">
        <p14:creationId xmlns:p14="http://schemas.microsoft.com/office/powerpoint/2010/main" val="396454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800" dirty="0"/>
              <a:t>Market power and price discrimination I</a:t>
            </a:r>
          </a:p>
        </p:txBody>
      </p:sp>
      <p:sp>
        <p:nvSpPr>
          <p:cNvPr id="3" name="Content Placeholder 2"/>
          <p:cNvSpPr>
            <a:spLocks noGrp="1"/>
          </p:cNvSpPr>
          <p:nvPr>
            <p:ph idx="1"/>
          </p:nvPr>
        </p:nvSpPr>
        <p:spPr/>
        <p:txBody>
          <a:bodyPr>
            <a:normAutofit/>
          </a:bodyPr>
          <a:lstStyle/>
          <a:p>
            <a:r>
              <a:rPr lang="en-US" dirty="0"/>
              <a:t>Some consumers are willing to pay more for a good than the prevailing market price. </a:t>
            </a:r>
          </a:p>
          <a:p>
            <a:pPr>
              <a:buClr>
                <a:schemeClr val="tx1"/>
              </a:buClr>
            </a:pPr>
            <a:r>
              <a:rPr lang="en-US" i="1" dirty="0">
                <a:solidFill>
                  <a:srgbClr val="9D0505"/>
                </a:solidFill>
              </a:rPr>
              <a:t>Price discrimination</a:t>
            </a:r>
            <a:r>
              <a:rPr lang="en-US" dirty="0">
                <a:solidFill>
                  <a:srgbClr val="9D0505"/>
                </a:solidFill>
              </a:rPr>
              <a:t> </a:t>
            </a:r>
            <a:r>
              <a:rPr lang="en-US" dirty="0"/>
              <a:t>is the practice of charging customers different prices for the same good.</a:t>
            </a:r>
          </a:p>
          <a:p>
            <a:pPr lvl="1"/>
            <a:r>
              <a:rPr lang="en-US" dirty="0"/>
              <a:t>Firms with </a:t>
            </a:r>
            <a:r>
              <a:rPr lang="en-US" i="1" dirty="0">
                <a:solidFill>
                  <a:srgbClr val="9D0505"/>
                </a:solidFill>
              </a:rPr>
              <a:t>monopoly power </a:t>
            </a:r>
            <a:r>
              <a:rPr lang="en-US" dirty="0"/>
              <a:t>can charge higher prices to consumers with a </a:t>
            </a:r>
            <a:r>
              <a:rPr lang="en-US" i="1" dirty="0">
                <a:solidFill>
                  <a:srgbClr val="9D0505"/>
                </a:solidFill>
              </a:rPr>
              <a:t>higher willingness to pay</a:t>
            </a:r>
            <a:r>
              <a:rPr lang="en-US" dirty="0"/>
              <a:t>.</a:t>
            </a:r>
          </a:p>
          <a:p>
            <a:pPr lvl="1"/>
            <a:r>
              <a:rPr lang="en-US" dirty="0"/>
              <a:t>The more monopoly power a firm has, the more it is able to price discriminate.</a:t>
            </a:r>
          </a:p>
        </p:txBody>
      </p:sp>
    </p:spTree>
    <p:extLst>
      <p:ext uri="{BB962C8B-B14F-4D97-AF65-F5344CB8AC3E}">
        <p14:creationId xmlns:p14="http://schemas.microsoft.com/office/powerpoint/2010/main" val="257378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800" dirty="0">
                <a:solidFill>
                  <a:srgbClr val="9D0505"/>
                </a:solidFill>
                <a:latin typeface="+mn-lt"/>
              </a:rPr>
              <a:t>Market power and price discrimination II</a:t>
            </a:r>
          </a:p>
        </p:txBody>
      </p:sp>
      <p:sp>
        <p:nvSpPr>
          <p:cNvPr id="4" name="Content Placeholder 3"/>
          <p:cNvSpPr>
            <a:spLocks noGrp="1"/>
          </p:cNvSpPr>
          <p:nvPr>
            <p:ph sz="half" idx="4294967295"/>
          </p:nvPr>
        </p:nvSpPr>
        <p:spPr>
          <a:xfrm>
            <a:off x="5077588" y="3012728"/>
            <a:ext cx="3429000" cy="3282950"/>
          </a:xfrm>
        </p:spPr>
        <p:txBody>
          <a:bodyPr>
            <a:normAutofit fontScale="55000" lnSpcReduction="20000"/>
          </a:bodyPr>
          <a:lstStyle/>
          <a:p>
            <a:r>
              <a:rPr lang="en-US" dirty="0"/>
              <a:t>The demand curve for Microsoft Office is a step function.</a:t>
            </a:r>
          </a:p>
          <a:p>
            <a:r>
              <a:rPr lang="en-US" dirty="0"/>
              <a:t>At $225 per copy, only business owners will buy Office.</a:t>
            </a:r>
          </a:p>
          <a:p>
            <a:r>
              <a:rPr lang="en-US" dirty="0"/>
              <a:t>At $150 per copy, both business owners and standard users will buy Office.</a:t>
            </a:r>
          </a:p>
          <a:p>
            <a:r>
              <a:rPr lang="en-US" dirty="0"/>
              <a:t>At $75 per copy, all customers, including students, will buy Office.</a:t>
            </a:r>
          </a:p>
        </p:txBody>
      </p:sp>
      <p:sp>
        <p:nvSpPr>
          <p:cNvPr id="3" name="Content Placeholder 2"/>
          <p:cNvSpPr>
            <a:spLocks noGrp="1"/>
          </p:cNvSpPr>
          <p:nvPr>
            <p:ph idx="4294967295"/>
          </p:nvPr>
        </p:nvSpPr>
        <p:spPr>
          <a:xfrm>
            <a:off x="457200" y="1184825"/>
            <a:ext cx="8229600" cy="1577975"/>
          </a:xfrm>
          <a:prstGeom prst="rect">
            <a:avLst/>
          </a:prstGeom>
        </p:spPr>
        <p:txBody>
          <a:bodyPr>
            <a:normAutofit fontScale="62500" lnSpcReduction="20000"/>
          </a:bodyPr>
          <a:lstStyle/>
          <a:p>
            <a:pPr marL="0" indent="0">
              <a:buNone/>
            </a:pPr>
            <a:r>
              <a:rPr lang="en-US" dirty="0"/>
              <a:t>Suppose Microsoft has the following potential customers for MS Office. </a:t>
            </a:r>
          </a:p>
          <a:p>
            <a:r>
              <a:rPr lang="en-US" dirty="0"/>
              <a:t>1 million ‘business owner’ customers willing to pay $225.</a:t>
            </a:r>
          </a:p>
          <a:p>
            <a:r>
              <a:rPr lang="en-US" dirty="0"/>
              <a:t>1 million ‘standard user’ customers willing to pay $150.</a:t>
            </a:r>
          </a:p>
          <a:p>
            <a:r>
              <a:rPr lang="en-US" dirty="0"/>
              <a:t>1 million ‘student’ customers willing to pay $75.</a:t>
            </a:r>
          </a:p>
          <a:p>
            <a:pPr marL="0" indent="0">
              <a:buNone/>
            </a:pPr>
            <a:r>
              <a:rPr lang="en-US" dirty="0"/>
              <a:t>Microsoft also has fixed costs of $50 million.</a:t>
            </a:r>
          </a:p>
        </p:txBody>
      </p:sp>
      <p:grpSp>
        <p:nvGrpSpPr>
          <p:cNvPr id="965" name="Group 964"/>
          <p:cNvGrpSpPr/>
          <p:nvPr/>
        </p:nvGrpSpPr>
        <p:grpSpPr>
          <a:xfrm>
            <a:off x="435603" y="3012728"/>
            <a:ext cx="3907797" cy="3464272"/>
            <a:chOff x="4696059" y="3059639"/>
            <a:chExt cx="3907797" cy="3464272"/>
          </a:xfrm>
        </p:grpSpPr>
        <p:sp>
          <p:nvSpPr>
            <p:cNvPr id="732" name="Line 378"/>
            <p:cNvSpPr>
              <a:spLocks noChangeShapeType="1"/>
            </p:cNvSpPr>
            <p:nvPr/>
          </p:nvSpPr>
          <p:spPr bwMode="auto">
            <a:xfrm flipV="1">
              <a:off x="5128911" y="3374712"/>
              <a:ext cx="0" cy="262826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3" name="Line 379"/>
            <p:cNvSpPr>
              <a:spLocks noChangeShapeType="1"/>
            </p:cNvSpPr>
            <p:nvPr/>
          </p:nvSpPr>
          <p:spPr bwMode="auto">
            <a:xfrm>
              <a:off x="5128911" y="6002978"/>
              <a:ext cx="303905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4" name="Line 390"/>
            <p:cNvSpPr>
              <a:spLocks noChangeShapeType="1"/>
            </p:cNvSpPr>
            <p:nvPr/>
          </p:nvSpPr>
          <p:spPr bwMode="auto">
            <a:xfrm>
              <a:off x="7629552" y="5213302"/>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5" name="Line 391"/>
            <p:cNvSpPr>
              <a:spLocks noChangeShapeType="1"/>
            </p:cNvSpPr>
            <p:nvPr/>
          </p:nvSpPr>
          <p:spPr bwMode="auto">
            <a:xfrm>
              <a:off x="7629552" y="5340926"/>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6" name="Line 392"/>
            <p:cNvSpPr>
              <a:spLocks noChangeShapeType="1"/>
            </p:cNvSpPr>
            <p:nvPr/>
          </p:nvSpPr>
          <p:spPr bwMode="auto">
            <a:xfrm>
              <a:off x="7629552" y="5468551"/>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7" name="Line 393"/>
            <p:cNvSpPr>
              <a:spLocks noChangeShapeType="1"/>
            </p:cNvSpPr>
            <p:nvPr/>
          </p:nvSpPr>
          <p:spPr bwMode="auto">
            <a:xfrm>
              <a:off x="7629552" y="5596175"/>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8" name="Line 394"/>
            <p:cNvSpPr>
              <a:spLocks noChangeShapeType="1"/>
            </p:cNvSpPr>
            <p:nvPr/>
          </p:nvSpPr>
          <p:spPr bwMode="auto">
            <a:xfrm>
              <a:off x="7629552" y="5723799"/>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9" name="Line 395"/>
            <p:cNvSpPr>
              <a:spLocks noChangeShapeType="1"/>
            </p:cNvSpPr>
            <p:nvPr/>
          </p:nvSpPr>
          <p:spPr bwMode="auto">
            <a:xfrm>
              <a:off x="7629552" y="5851424"/>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0" name="Line 396"/>
            <p:cNvSpPr>
              <a:spLocks noChangeShapeType="1"/>
            </p:cNvSpPr>
            <p:nvPr/>
          </p:nvSpPr>
          <p:spPr bwMode="auto">
            <a:xfrm>
              <a:off x="7629552" y="5979048"/>
              <a:ext cx="0" cy="2393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2" name="Line 398"/>
            <p:cNvSpPr>
              <a:spLocks noChangeShapeType="1"/>
            </p:cNvSpPr>
            <p:nvPr/>
          </p:nvSpPr>
          <p:spPr bwMode="auto">
            <a:xfrm>
              <a:off x="5208676"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3" name="Line 399"/>
            <p:cNvSpPr>
              <a:spLocks noChangeShapeType="1"/>
            </p:cNvSpPr>
            <p:nvPr/>
          </p:nvSpPr>
          <p:spPr bwMode="auto">
            <a:xfrm>
              <a:off x="5320347"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4" name="Line 400"/>
            <p:cNvSpPr>
              <a:spLocks noChangeShapeType="1"/>
            </p:cNvSpPr>
            <p:nvPr/>
          </p:nvSpPr>
          <p:spPr bwMode="auto">
            <a:xfrm>
              <a:off x="5432019"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5" name="Line 401"/>
            <p:cNvSpPr>
              <a:spLocks noChangeShapeType="1"/>
            </p:cNvSpPr>
            <p:nvPr/>
          </p:nvSpPr>
          <p:spPr bwMode="auto">
            <a:xfrm>
              <a:off x="5543690"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6" name="Line 402"/>
            <p:cNvSpPr>
              <a:spLocks noChangeShapeType="1"/>
            </p:cNvSpPr>
            <p:nvPr/>
          </p:nvSpPr>
          <p:spPr bwMode="auto">
            <a:xfrm>
              <a:off x="5655362"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7" name="Line 403"/>
            <p:cNvSpPr>
              <a:spLocks noChangeShapeType="1"/>
            </p:cNvSpPr>
            <p:nvPr/>
          </p:nvSpPr>
          <p:spPr bwMode="auto">
            <a:xfrm>
              <a:off x="5767033"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8" name="Line 404"/>
            <p:cNvSpPr>
              <a:spLocks noChangeShapeType="1"/>
            </p:cNvSpPr>
            <p:nvPr/>
          </p:nvSpPr>
          <p:spPr bwMode="auto">
            <a:xfrm>
              <a:off x="5878704"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9" name="Line 405"/>
            <p:cNvSpPr>
              <a:spLocks noChangeShapeType="1"/>
            </p:cNvSpPr>
            <p:nvPr/>
          </p:nvSpPr>
          <p:spPr bwMode="auto">
            <a:xfrm>
              <a:off x="5990376"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0" name="Line 406"/>
            <p:cNvSpPr>
              <a:spLocks noChangeShapeType="1"/>
            </p:cNvSpPr>
            <p:nvPr/>
          </p:nvSpPr>
          <p:spPr bwMode="auto">
            <a:xfrm>
              <a:off x="6102047"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6" name="Line 408"/>
            <p:cNvSpPr>
              <a:spLocks noChangeShapeType="1"/>
            </p:cNvSpPr>
            <p:nvPr/>
          </p:nvSpPr>
          <p:spPr bwMode="auto">
            <a:xfrm>
              <a:off x="6213719"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7" name="Line 409"/>
            <p:cNvSpPr>
              <a:spLocks noChangeShapeType="1"/>
            </p:cNvSpPr>
            <p:nvPr/>
          </p:nvSpPr>
          <p:spPr bwMode="auto">
            <a:xfrm>
              <a:off x="6325390"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8" name="Line 410"/>
            <p:cNvSpPr>
              <a:spLocks noChangeShapeType="1"/>
            </p:cNvSpPr>
            <p:nvPr/>
          </p:nvSpPr>
          <p:spPr bwMode="auto">
            <a:xfrm>
              <a:off x="6437062"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9" name="Line 411"/>
            <p:cNvSpPr>
              <a:spLocks noChangeShapeType="1"/>
            </p:cNvSpPr>
            <p:nvPr/>
          </p:nvSpPr>
          <p:spPr bwMode="auto">
            <a:xfrm>
              <a:off x="6548733" y="4423625"/>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0" name="Line 412"/>
            <p:cNvSpPr>
              <a:spLocks noChangeShapeType="1"/>
            </p:cNvSpPr>
            <p:nvPr/>
          </p:nvSpPr>
          <p:spPr bwMode="auto">
            <a:xfrm>
              <a:off x="6660404" y="4423625"/>
              <a:ext cx="757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1" name="Line 413"/>
            <p:cNvSpPr>
              <a:spLocks noChangeShapeType="1"/>
            </p:cNvSpPr>
            <p:nvPr/>
          </p:nvSpPr>
          <p:spPr bwMode="auto">
            <a:xfrm>
              <a:off x="6756123" y="4423625"/>
              <a:ext cx="3988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2" name="Line 414"/>
            <p:cNvSpPr>
              <a:spLocks noChangeShapeType="1"/>
            </p:cNvSpPr>
            <p:nvPr/>
          </p:nvSpPr>
          <p:spPr bwMode="auto">
            <a:xfrm>
              <a:off x="5128911"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3" name="Line 415"/>
            <p:cNvSpPr>
              <a:spLocks noChangeShapeType="1"/>
            </p:cNvSpPr>
            <p:nvPr/>
          </p:nvSpPr>
          <p:spPr bwMode="auto">
            <a:xfrm>
              <a:off x="5256535"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4" name="Line 416"/>
            <p:cNvSpPr>
              <a:spLocks noChangeShapeType="1"/>
            </p:cNvSpPr>
            <p:nvPr/>
          </p:nvSpPr>
          <p:spPr bwMode="auto">
            <a:xfrm>
              <a:off x="5384160"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5" name="Line 417"/>
            <p:cNvSpPr>
              <a:spLocks noChangeShapeType="1"/>
            </p:cNvSpPr>
            <p:nvPr/>
          </p:nvSpPr>
          <p:spPr bwMode="auto">
            <a:xfrm>
              <a:off x="5511784"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6" name="Line 418"/>
            <p:cNvSpPr>
              <a:spLocks noChangeShapeType="1"/>
            </p:cNvSpPr>
            <p:nvPr/>
          </p:nvSpPr>
          <p:spPr bwMode="auto">
            <a:xfrm>
              <a:off x="5639409"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7" name="Line 419"/>
            <p:cNvSpPr>
              <a:spLocks noChangeShapeType="1"/>
            </p:cNvSpPr>
            <p:nvPr/>
          </p:nvSpPr>
          <p:spPr bwMode="auto">
            <a:xfrm>
              <a:off x="5767033"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8" name="Line 420"/>
            <p:cNvSpPr>
              <a:spLocks noChangeShapeType="1"/>
            </p:cNvSpPr>
            <p:nvPr/>
          </p:nvSpPr>
          <p:spPr bwMode="auto">
            <a:xfrm>
              <a:off x="5894658"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9" name="Line 421"/>
            <p:cNvSpPr>
              <a:spLocks noChangeShapeType="1"/>
            </p:cNvSpPr>
            <p:nvPr/>
          </p:nvSpPr>
          <p:spPr bwMode="auto">
            <a:xfrm>
              <a:off x="6022282"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0" name="Line 422"/>
            <p:cNvSpPr>
              <a:spLocks noChangeShapeType="1"/>
            </p:cNvSpPr>
            <p:nvPr/>
          </p:nvSpPr>
          <p:spPr bwMode="auto">
            <a:xfrm>
              <a:off x="6149907"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1" name="Line 423"/>
            <p:cNvSpPr>
              <a:spLocks noChangeShapeType="1"/>
            </p:cNvSpPr>
            <p:nvPr/>
          </p:nvSpPr>
          <p:spPr bwMode="auto">
            <a:xfrm>
              <a:off x="6277531"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2" name="Line 424"/>
            <p:cNvSpPr>
              <a:spLocks noChangeShapeType="1"/>
            </p:cNvSpPr>
            <p:nvPr/>
          </p:nvSpPr>
          <p:spPr bwMode="auto">
            <a:xfrm>
              <a:off x="6405155"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3" name="Line 425"/>
            <p:cNvSpPr>
              <a:spLocks noChangeShapeType="1"/>
            </p:cNvSpPr>
            <p:nvPr/>
          </p:nvSpPr>
          <p:spPr bwMode="auto">
            <a:xfrm>
              <a:off x="6532780"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4" name="Line 426"/>
            <p:cNvSpPr>
              <a:spLocks noChangeShapeType="1"/>
            </p:cNvSpPr>
            <p:nvPr/>
          </p:nvSpPr>
          <p:spPr bwMode="auto">
            <a:xfrm>
              <a:off x="6660404"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5" name="Line 427"/>
            <p:cNvSpPr>
              <a:spLocks noChangeShapeType="1"/>
            </p:cNvSpPr>
            <p:nvPr/>
          </p:nvSpPr>
          <p:spPr bwMode="auto">
            <a:xfrm>
              <a:off x="6788029"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6" name="Line 428"/>
            <p:cNvSpPr>
              <a:spLocks noChangeShapeType="1"/>
            </p:cNvSpPr>
            <p:nvPr/>
          </p:nvSpPr>
          <p:spPr bwMode="auto">
            <a:xfrm>
              <a:off x="6915653"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7" name="Line 429"/>
            <p:cNvSpPr>
              <a:spLocks noChangeShapeType="1"/>
            </p:cNvSpPr>
            <p:nvPr/>
          </p:nvSpPr>
          <p:spPr bwMode="auto">
            <a:xfrm>
              <a:off x="7043278"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8" name="Line 430"/>
            <p:cNvSpPr>
              <a:spLocks noChangeShapeType="1"/>
            </p:cNvSpPr>
            <p:nvPr/>
          </p:nvSpPr>
          <p:spPr bwMode="auto">
            <a:xfrm>
              <a:off x="7170902"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9" name="Line 431"/>
            <p:cNvSpPr>
              <a:spLocks noChangeShapeType="1"/>
            </p:cNvSpPr>
            <p:nvPr/>
          </p:nvSpPr>
          <p:spPr bwMode="auto">
            <a:xfrm>
              <a:off x="7298527"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0" name="Line 432"/>
            <p:cNvSpPr>
              <a:spLocks noChangeShapeType="1"/>
            </p:cNvSpPr>
            <p:nvPr/>
          </p:nvSpPr>
          <p:spPr bwMode="auto">
            <a:xfrm>
              <a:off x="7426151" y="5213302"/>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1" name="Line 433"/>
            <p:cNvSpPr>
              <a:spLocks noChangeShapeType="1"/>
            </p:cNvSpPr>
            <p:nvPr/>
          </p:nvSpPr>
          <p:spPr bwMode="auto">
            <a:xfrm>
              <a:off x="7553776" y="5213302"/>
              <a:ext cx="757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2" name="Line 434"/>
            <p:cNvSpPr>
              <a:spLocks noChangeShapeType="1"/>
            </p:cNvSpPr>
            <p:nvPr/>
          </p:nvSpPr>
          <p:spPr bwMode="auto">
            <a:xfrm>
              <a:off x="5128911" y="3633949"/>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3" name="Line 435"/>
            <p:cNvSpPr>
              <a:spLocks noChangeShapeType="1"/>
            </p:cNvSpPr>
            <p:nvPr/>
          </p:nvSpPr>
          <p:spPr bwMode="auto">
            <a:xfrm>
              <a:off x="5256535" y="3633949"/>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4" name="Line 436"/>
            <p:cNvSpPr>
              <a:spLocks noChangeShapeType="1"/>
            </p:cNvSpPr>
            <p:nvPr/>
          </p:nvSpPr>
          <p:spPr bwMode="auto">
            <a:xfrm>
              <a:off x="5384160" y="3633949"/>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5" name="Line 437"/>
            <p:cNvSpPr>
              <a:spLocks noChangeShapeType="1"/>
            </p:cNvSpPr>
            <p:nvPr/>
          </p:nvSpPr>
          <p:spPr bwMode="auto">
            <a:xfrm>
              <a:off x="5511784" y="3633949"/>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6" name="Line 438"/>
            <p:cNvSpPr>
              <a:spLocks noChangeShapeType="1"/>
            </p:cNvSpPr>
            <p:nvPr/>
          </p:nvSpPr>
          <p:spPr bwMode="auto">
            <a:xfrm>
              <a:off x="5639409" y="3633949"/>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7" name="Line 439"/>
            <p:cNvSpPr>
              <a:spLocks noChangeShapeType="1"/>
            </p:cNvSpPr>
            <p:nvPr/>
          </p:nvSpPr>
          <p:spPr bwMode="auto">
            <a:xfrm>
              <a:off x="5767033" y="3633949"/>
              <a:ext cx="7976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8" name="Line 440"/>
            <p:cNvSpPr>
              <a:spLocks noChangeShapeType="1"/>
            </p:cNvSpPr>
            <p:nvPr/>
          </p:nvSpPr>
          <p:spPr bwMode="auto">
            <a:xfrm>
              <a:off x="5894658" y="3633949"/>
              <a:ext cx="6780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9" name="Line 441"/>
            <p:cNvSpPr>
              <a:spLocks noChangeShapeType="1"/>
            </p:cNvSpPr>
            <p:nvPr/>
          </p:nvSpPr>
          <p:spPr bwMode="auto">
            <a:xfrm>
              <a:off x="5962458" y="3633949"/>
              <a:ext cx="0" cy="3988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0" name="Line 442"/>
            <p:cNvSpPr>
              <a:spLocks noChangeShapeType="1"/>
            </p:cNvSpPr>
            <p:nvPr/>
          </p:nvSpPr>
          <p:spPr bwMode="auto">
            <a:xfrm>
              <a:off x="5962458" y="3709726"/>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1" name="Line 443"/>
            <p:cNvSpPr>
              <a:spLocks noChangeShapeType="1"/>
            </p:cNvSpPr>
            <p:nvPr/>
          </p:nvSpPr>
          <p:spPr bwMode="auto">
            <a:xfrm>
              <a:off x="5962458" y="3821397"/>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2" name="Line 444"/>
            <p:cNvSpPr>
              <a:spLocks noChangeShapeType="1"/>
            </p:cNvSpPr>
            <p:nvPr/>
          </p:nvSpPr>
          <p:spPr bwMode="auto">
            <a:xfrm>
              <a:off x="5962458" y="3933069"/>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3" name="Line 445"/>
            <p:cNvSpPr>
              <a:spLocks noChangeShapeType="1"/>
            </p:cNvSpPr>
            <p:nvPr/>
          </p:nvSpPr>
          <p:spPr bwMode="auto">
            <a:xfrm>
              <a:off x="5962458" y="4044740"/>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4" name="Line 446"/>
            <p:cNvSpPr>
              <a:spLocks noChangeShapeType="1"/>
            </p:cNvSpPr>
            <p:nvPr/>
          </p:nvSpPr>
          <p:spPr bwMode="auto">
            <a:xfrm>
              <a:off x="5962458" y="4156412"/>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5" name="Line 447"/>
            <p:cNvSpPr>
              <a:spLocks noChangeShapeType="1"/>
            </p:cNvSpPr>
            <p:nvPr/>
          </p:nvSpPr>
          <p:spPr bwMode="auto">
            <a:xfrm>
              <a:off x="5962458" y="4268083"/>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6" name="Line 448"/>
            <p:cNvSpPr>
              <a:spLocks noChangeShapeType="1"/>
            </p:cNvSpPr>
            <p:nvPr/>
          </p:nvSpPr>
          <p:spPr bwMode="auto">
            <a:xfrm>
              <a:off x="5962458" y="4379754"/>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7" name="Line 449"/>
            <p:cNvSpPr>
              <a:spLocks noChangeShapeType="1"/>
            </p:cNvSpPr>
            <p:nvPr/>
          </p:nvSpPr>
          <p:spPr bwMode="auto">
            <a:xfrm>
              <a:off x="5962458" y="4491426"/>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8" name="Line 450"/>
            <p:cNvSpPr>
              <a:spLocks noChangeShapeType="1"/>
            </p:cNvSpPr>
            <p:nvPr/>
          </p:nvSpPr>
          <p:spPr bwMode="auto">
            <a:xfrm>
              <a:off x="5962458" y="4603097"/>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9" name="Line 451"/>
            <p:cNvSpPr>
              <a:spLocks noChangeShapeType="1"/>
            </p:cNvSpPr>
            <p:nvPr/>
          </p:nvSpPr>
          <p:spPr bwMode="auto">
            <a:xfrm>
              <a:off x="5962458" y="4714769"/>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0" name="Line 452"/>
            <p:cNvSpPr>
              <a:spLocks noChangeShapeType="1"/>
            </p:cNvSpPr>
            <p:nvPr/>
          </p:nvSpPr>
          <p:spPr bwMode="auto">
            <a:xfrm>
              <a:off x="5962458" y="4826440"/>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1" name="Line 453"/>
            <p:cNvSpPr>
              <a:spLocks noChangeShapeType="1"/>
            </p:cNvSpPr>
            <p:nvPr/>
          </p:nvSpPr>
          <p:spPr bwMode="auto">
            <a:xfrm>
              <a:off x="5962458" y="4938111"/>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2" name="Line 454"/>
            <p:cNvSpPr>
              <a:spLocks noChangeShapeType="1"/>
            </p:cNvSpPr>
            <p:nvPr/>
          </p:nvSpPr>
          <p:spPr bwMode="auto">
            <a:xfrm>
              <a:off x="5962458" y="5049783"/>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3" name="Line 455"/>
            <p:cNvSpPr>
              <a:spLocks noChangeShapeType="1"/>
            </p:cNvSpPr>
            <p:nvPr/>
          </p:nvSpPr>
          <p:spPr bwMode="auto">
            <a:xfrm>
              <a:off x="5962458" y="5161454"/>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4" name="Line 456"/>
            <p:cNvSpPr>
              <a:spLocks noChangeShapeType="1"/>
            </p:cNvSpPr>
            <p:nvPr/>
          </p:nvSpPr>
          <p:spPr bwMode="auto">
            <a:xfrm>
              <a:off x="5962458" y="5273126"/>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5" name="Line 457"/>
            <p:cNvSpPr>
              <a:spLocks noChangeShapeType="1"/>
            </p:cNvSpPr>
            <p:nvPr/>
          </p:nvSpPr>
          <p:spPr bwMode="auto">
            <a:xfrm>
              <a:off x="5962458" y="5384797"/>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6" name="Line 458"/>
            <p:cNvSpPr>
              <a:spLocks noChangeShapeType="1"/>
            </p:cNvSpPr>
            <p:nvPr/>
          </p:nvSpPr>
          <p:spPr bwMode="auto">
            <a:xfrm>
              <a:off x="5962458" y="5496468"/>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7" name="Line 459"/>
            <p:cNvSpPr>
              <a:spLocks noChangeShapeType="1"/>
            </p:cNvSpPr>
            <p:nvPr/>
          </p:nvSpPr>
          <p:spPr bwMode="auto">
            <a:xfrm>
              <a:off x="5962458" y="5608140"/>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8" name="Line 460"/>
            <p:cNvSpPr>
              <a:spLocks noChangeShapeType="1"/>
            </p:cNvSpPr>
            <p:nvPr/>
          </p:nvSpPr>
          <p:spPr bwMode="auto">
            <a:xfrm>
              <a:off x="5962458" y="5719811"/>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9" name="Line 461"/>
            <p:cNvSpPr>
              <a:spLocks noChangeShapeType="1"/>
            </p:cNvSpPr>
            <p:nvPr/>
          </p:nvSpPr>
          <p:spPr bwMode="auto">
            <a:xfrm>
              <a:off x="5962458" y="5831482"/>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0" name="Line 462"/>
            <p:cNvSpPr>
              <a:spLocks noChangeShapeType="1"/>
            </p:cNvSpPr>
            <p:nvPr/>
          </p:nvSpPr>
          <p:spPr bwMode="auto">
            <a:xfrm>
              <a:off x="5962458" y="5963095"/>
              <a:ext cx="0" cy="3988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1" name="Line 463"/>
            <p:cNvSpPr>
              <a:spLocks noChangeShapeType="1"/>
            </p:cNvSpPr>
            <p:nvPr/>
          </p:nvSpPr>
          <p:spPr bwMode="auto">
            <a:xfrm>
              <a:off x="6796005" y="4423625"/>
              <a:ext cx="0" cy="3988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2" name="Line 464"/>
            <p:cNvSpPr>
              <a:spLocks noChangeShapeType="1"/>
            </p:cNvSpPr>
            <p:nvPr/>
          </p:nvSpPr>
          <p:spPr bwMode="auto">
            <a:xfrm>
              <a:off x="6796005" y="4503391"/>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3" name="Line 465"/>
            <p:cNvSpPr>
              <a:spLocks noChangeShapeType="1"/>
            </p:cNvSpPr>
            <p:nvPr/>
          </p:nvSpPr>
          <p:spPr bwMode="auto">
            <a:xfrm>
              <a:off x="6796005" y="4631015"/>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4" name="Line 466"/>
            <p:cNvSpPr>
              <a:spLocks noChangeShapeType="1"/>
            </p:cNvSpPr>
            <p:nvPr/>
          </p:nvSpPr>
          <p:spPr bwMode="auto">
            <a:xfrm>
              <a:off x="6796005" y="4758639"/>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5" name="Line 467"/>
            <p:cNvSpPr>
              <a:spLocks noChangeShapeType="1"/>
            </p:cNvSpPr>
            <p:nvPr/>
          </p:nvSpPr>
          <p:spPr bwMode="auto">
            <a:xfrm>
              <a:off x="6796005" y="4886264"/>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6" name="Line 468"/>
            <p:cNvSpPr>
              <a:spLocks noChangeShapeType="1"/>
            </p:cNvSpPr>
            <p:nvPr/>
          </p:nvSpPr>
          <p:spPr bwMode="auto">
            <a:xfrm>
              <a:off x="6796005" y="5013888"/>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7" name="Line 469"/>
            <p:cNvSpPr>
              <a:spLocks noChangeShapeType="1"/>
            </p:cNvSpPr>
            <p:nvPr/>
          </p:nvSpPr>
          <p:spPr bwMode="auto">
            <a:xfrm>
              <a:off x="6796005" y="5141513"/>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8" name="Line 470"/>
            <p:cNvSpPr>
              <a:spLocks noChangeShapeType="1"/>
            </p:cNvSpPr>
            <p:nvPr/>
          </p:nvSpPr>
          <p:spPr bwMode="auto">
            <a:xfrm>
              <a:off x="6796005" y="5269137"/>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9" name="Line 471"/>
            <p:cNvSpPr>
              <a:spLocks noChangeShapeType="1"/>
            </p:cNvSpPr>
            <p:nvPr/>
          </p:nvSpPr>
          <p:spPr bwMode="auto">
            <a:xfrm>
              <a:off x="6796005" y="5396762"/>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0" name="Line 472"/>
            <p:cNvSpPr>
              <a:spLocks noChangeShapeType="1"/>
            </p:cNvSpPr>
            <p:nvPr/>
          </p:nvSpPr>
          <p:spPr bwMode="auto">
            <a:xfrm>
              <a:off x="6796005" y="5524386"/>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1" name="Line 473"/>
            <p:cNvSpPr>
              <a:spLocks noChangeShapeType="1"/>
            </p:cNvSpPr>
            <p:nvPr/>
          </p:nvSpPr>
          <p:spPr bwMode="auto">
            <a:xfrm>
              <a:off x="6796005" y="5652011"/>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2" name="Line 474"/>
            <p:cNvSpPr>
              <a:spLocks noChangeShapeType="1"/>
            </p:cNvSpPr>
            <p:nvPr/>
          </p:nvSpPr>
          <p:spPr bwMode="auto">
            <a:xfrm>
              <a:off x="6796005" y="5779635"/>
              <a:ext cx="0" cy="7976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3" name="Line 475"/>
            <p:cNvSpPr>
              <a:spLocks noChangeShapeType="1"/>
            </p:cNvSpPr>
            <p:nvPr/>
          </p:nvSpPr>
          <p:spPr bwMode="auto">
            <a:xfrm>
              <a:off x="6796005" y="5907259"/>
              <a:ext cx="0" cy="3589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4" name="Line 476"/>
            <p:cNvSpPr>
              <a:spLocks noChangeShapeType="1"/>
            </p:cNvSpPr>
            <p:nvPr/>
          </p:nvSpPr>
          <p:spPr bwMode="auto">
            <a:xfrm>
              <a:off x="6796005" y="5963095"/>
              <a:ext cx="0" cy="3988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5" name="Freeform 477"/>
            <p:cNvSpPr>
              <a:spLocks/>
            </p:cNvSpPr>
            <p:nvPr/>
          </p:nvSpPr>
          <p:spPr bwMode="auto">
            <a:xfrm>
              <a:off x="5128911" y="3633949"/>
              <a:ext cx="2500642" cy="2369029"/>
            </a:xfrm>
            <a:custGeom>
              <a:avLst/>
              <a:gdLst>
                <a:gd name="T0" fmla="*/ 0 w 1254"/>
                <a:gd name="T1" fmla="*/ 0 h 1188"/>
                <a:gd name="T2" fmla="*/ 418 w 1254"/>
                <a:gd name="T3" fmla="*/ 0 h 1188"/>
                <a:gd name="T4" fmla="*/ 418 w 1254"/>
                <a:gd name="T5" fmla="*/ 396 h 1188"/>
                <a:gd name="T6" fmla="*/ 836 w 1254"/>
                <a:gd name="T7" fmla="*/ 396 h 1188"/>
                <a:gd name="T8" fmla="*/ 836 w 1254"/>
                <a:gd name="T9" fmla="*/ 792 h 1188"/>
                <a:gd name="T10" fmla="*/ 1254 w 1254"/>
                <a:gd name="T11" fmla="*/ 792 h 1188"/>
                <a:gd name="T12" fmla="*/ 1254 w 1254"/>
                <a:gd name="T13" fmla="*/ 1188 h 1188"/>
              </a:gdLst>
              <a:ahLst/>
              <a:cxnLst>
                <a:cxn ang="0">
                  <a:pos x="T0" y="T1"/>
                </a:cxn>
                <a:cxn ang="0">
                  <a:pos x="T2" y="T3"/>
                </a:cxn>
                <a:cxn ang="0">
                  <a:pos x="T4" y="T5"/>
                </a:cxn>
                <a:cxn ang="0">
                  <a:pos x="T6" y="T7"/>
                </a:cxn>
                <a:cxn ang="0">
                  <a:pos x="T8" y="T9"/>
                </a:cxn>
                <a:cxn ang="0">
                  <a:pos x="T10" y="T11"/>
                </a:cxn>
                <a:cxn ang="0">
                  <a:pos x="T12" y="T13"/>
                </a:cxn>
              </a:cxnLst>
              <a:rect l="0" t="0" r="r" b="b"/>
              <a:pathLst>
                <a:path w="1254" h="1188">
                  <a:moveTo>
                    <a:pt x="0" y="0"/>
                  </a:moveTo>
                  <a:lnTo>
                    <a:pt x="418" y="0"/>
                  </a:lnTo>
                  <a:lnTo>
                    <a:pt x="418" y="396"/>
                  </a:lnTo>
                  <a:lnTo>
                    <a:pt x="836" y="396"/>
                  </a:lnTo>
                  <a:lnTo>
                    <a:pt x="836" y="792"/>
                  </a:lnTo>
                  <a:lnTo>
                    <a:pt x="1254" y="792"/>
                  </a:lnTo>
                  <a:lnTo>
                    <a:pt x="1254" y="1188"/>
                  </a:lnTo>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6" name="Freeform 478"/>
            <p:cNvSpPr>
              <a:spLocks/>
            </p:cNvSpPr>
            <p:nvPr/>
          </p:nvSpPr>
          <p:spPr bwMode="auto">
            <a:xfrm>
              <a:off x="7597647" y="5971072"/>
              <a:ext cx="63812" cy="63812"/>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7" name="Freeform 479"/>
            <p:cNvSpPr>
              <a:spLocks/>
            </p:cNvSpPr>
            <p:nvPr/>
          </p:nvSpPr>
          <p:spPr bwMode="auto">
            <a:xfrm>
              <a:off x="5930552" y="3602043"/>
              <a:ext cx="63812" cy="63812"/>
            </a:xfrm>
            <a:custGeom>
              <a:avLst/>
              <a:gdLst>
                <a:gd name="T0" fmla="*/ 32 w 32"/>
                <a:gd name="T1" fmla="*/ 16 h 32"/>
                <a:gd name="T2" fmla="*/ 32 w 32"/>
                <a:gd name="T3" fmla="*/ 16 h 32"/>
                <a:gd name="T4" fmla="*/ 30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2 w 32"/>
                <a:gd name="T19" fmla="*/ 22 h 32"/>
                <a:gd name="T20" fmla="*/ 0 w 32"/>
                <a:gd name="T21" fmla="*/ 16 h 32"/>
                <a:gd name="T22" fmla="*/ 0 w 32"/>
                <a:gd name="T23" fmla="*/ 16 h 32"/>
                <a:gd name="T24" fmla="*/ 2 w 32"/>
                <a:gd name="T25" fmla="*/ 8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8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6"/>
                  </a:lnTo>
                  <a:lnTo>
                    <a:pt x="22" y="30"/>
                  </a:lnTo>
                  <a:lnTo>
                    <a:pt x="16" y="32"/>
                  </a:lnTo>
                  <a:lnTo>
                    <a:pt x="16" y="32"/>
                  </a:lnTo>
                  <a:lnTo>
                    <a:pt x="10" y="30"/>
                  </a:lnTo>
                  <a:lnTo>
                    <a:pt x="4" y="26"/>
                  </a:lnTo>
                  <a:lnTo>
                    <a:pt x="2" y="22"/>
                  </a:lnTo>
                  <a:lnTo>
                    <a:pt x="0" y="16"/>
                  </a:lnTo>
                  <a:lnTo>
                    <a:pt x="0" y="16"/>
                  </a:lnTo>
                  <a:lnTo>
                    <a:pt x="2" y="8"/>
                  </a:lnTo>
                  <a:lnTo>
                    <a:pt x="4" y="4"/>
                  </a:lnTo>
                  <a:lnTo>
                    <a:pt x="10" y="0"/>
                  </a:lnTo>
                  <a:lnTo>
                    <a:pt x="16" y="0"/>
                  </a:lnTo>
                  <a:lnTo>
                    <a:pt x="16" y="0"/>
                  </a:lnTo>
                  <a:lnTo>
                    <a:pt x="22" y="0"/>
                  </a:lnTo>
                  <a:lnTo>
                    <a:pt x="28" y="4"/>
                  </a:lnTo>
                  <a:lnTo>
                    <a:pt x="30" y="8"/>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8" name="Freeform 480"/>
            <p:cNvSpPr>
              <a:spLocks/>
            </p:cNvSpPr>
            <p:nvPr/>
          </p:nvSpPr>
          <p:spPr bwMode="auto">
            <a:xfrm>
              <a:off x="6764099" y="4391719"/>
              <a:ext cx="63812" cy="63812"/>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9" name="Freeform 481"/>
            <p:cNvSpPr>
              <a:spLocks/>
            </p:cNvSpPr>
            <p:nvPr/>
          </p:nvSpPr>
          <p:spPr bwMode="auto">
            <a:xfrm>
              <a:off x="7597647" y="5181395"/>
              <a:ext cx="63812" cy="63812"/>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964" name="Group 963"/>
            <p:cNvGrpSpPr/>
            <p:nvPr/>
          </p:nvGrpSpPr>
          <p:grpSpPr>
            <a:xfrm>
              <a:off x="4800600" y="3550196"/>
              <a:ext cx="2888418" cy="2692156"/>
              <a:chOff x="4800600" y="3550196"/>
              <a:chExt cx="2888418" cy="2692156"/>
            </a:xfrm>
          </p:grpSpPr>
          <p:sp>
            <p:nvSpPr>
              <p:cNvPr id="734" name="Rectangle 380"/>
              <p:cNvSpPr>
                <a:spLocks noChangeArrowheads="1"/>
              </p:cNvSpPr>
              <p:nvPr/>
            </p:nvSpPr>
            <p:spPr bwMode="auto">
              <a:xfrm>
                <a:off x="4800600" y="3550196"/>
                <a:ext cx="2877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22</a:t>
                </a:r>
                <a:endParaRPr kumimoji="0" lang="en-US" sz="1400" b="0" i="0" u="none" strike="noStrike" cap="none" normalizeH="0" baseline="0" dirty="0">
                  <a:ln>
                    <a:noFill/>
                  </a:ln>
                  <a:solidFill>
                    <a:schemeClr val="tx1"/>
                  </a:solidFill>
                  <a:effectLst/>
                  <a:cs typeface="Arial" pitchFamily="34" charset="0"/>
                </a:endParaRPr>
              </a:p>
            </p:txBody>
          </p:sp>
          <p:sp>
            <p:nvSpPr>
              <p:cNvPr id="735" name="Rectangle 381"/>
              <p:cNvSpPr>
                <a:spLocks noChangeArrowheads="1"/>
              </p:cNvSpPr>
              <p:nvPr/>
            </p:nvSpPr>
            <p:spPr bwMode="auto">
              <a:xfrm>
                <a:off x="4996938" y="355019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736" name="Rectangle 382"/>
              <p:cNvSpPr>
                <a:spLocks noChangeArrowheads="1"/>
              </p:cNvSpPr>
              <p:nvPr/>
            </p:nvSpPr>
            <p:spPr bwMode="auto">
              <a:xfrm>
                <a:off x="4800600" y="4343860"/>
                <a:ext cx="2877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15</a:t>
                </a:r>
                <a:endParaRPr kumimoji="0" lang="en-US" sz="1400" b="0" i="0" u="none" strike="noStrike" cap="none" normalizeH="0" baseline="0" dirty="0">
                  <a:ln>
                    <a:noFill/>
                  </a:ln>
                  <a:solidFill>
                    <a:schemeClr val="tx1"/>
                  </a:solidFill>
                  <a:effectLst/>
                  <a:cs typeface="Arial" pitchFamily="34" charset="0"/>
                </a:endParaRPr>
              </a:p>
            </p:txBody>
          </p:sp>
          <p:sp>
            <p:nvSpPr>
              <p:cNvPr id="737" name="Rectangle 383"/>
              <p:cNvSpPr>
                <a:spLocks noChangeArrowheads="1"/>
              </p:cNvSpPr>
              <p:nvPr/>
            </p:nvSpPr>
            <p:spPr bwMode="auto">
              <a:xfrm>
                <a:off x="4996938" y="4343860"/>
                <a:ext cx="1156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738" name="Rectangle 384"/>
              <p:cNvSpPr>
                <a:spLocks noChangeArrowheads="1"/>
              </p:cNvSpPr>
              <p:nvPr/>
            </p:nvSpPr>
            <p:spPr bwMode="auto">
              <a:xfrm>
                <a:off x="4905682" y="512954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7</a:t>
                </a:r>
                <a:endParaRPr kumimoji="0" lang="en-US" sz="1400" b="0" i="0" u="none" strike="noStrike" cap="none" normalizeH="0" baseline="0" dirty="0">
                  <a:ln>
                    <a:noFill/>
                  </a:ln>
                  <a:solidFill>
                    <a:schemeClr val="tx1"/>
                  </a:solidFill>
                  <a:effectLst/>
                  <a:cs typeface="Arial" pitchFamily="34" charset="0"/>
                </a:endParaRPr>
              </a:p>
            </p:txBody>
          </p:sp>
          <p:sp>
            <p:nvSpPr>
              <p:cNvPr id="739" name="Rectangle 385"/>
              <p:cNvSpPr>
                <a:spLocks noChangeArrowheads="1"/>
              </p:cNvSpPr>
              <p:nvPr/>
            </p:nvSpPr>
            <p:spPr bwMode="auto">
              <a:xfrm>
                <a:off x="5017376" y="5129548"/>
                <a:ext cx="457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740" name="Rectangle 386"/>
              <p:cNvSpPr>
                <a:spLocks noChangeArrowheads="1"/>
              </p:cNvSpPr>
              <p:nvPr/>
            </p:nvSpPr>
            <p:spPr bwMode="auto">
              <a:xfrm>
                <a:off x="5021228" y="602690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741" name="Rectangle 387"/>
              <p:cNvSpPr>
                <a:spLocks noChangeArrowheads="1"/>
              </p:cNvSpPr>
              <p:nvPr/>
            </p:nvSpPr>
            <p:spPr bwMode="auto">
              <a:xfrm>
                <a:off x="5930552" y="602690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742" name="Rectangle 388"/>
              <p:cNvSpPr>
                <a:spLocks noChangeArrowheads="1"/>
              </p:cNvSpPr>
              <p:nvPr/>
            </p:nvSpPr>
            <p:spPr bwMode="auto">
              <a:xfrm>
                <a:off x="6764099" y="602690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743" name="Rectangle 389"/>
              <p:cNvSpPr>
                <a:spLocks noChangeArrowheads="1"/>
              </p:cNvSpPr>
              <p:nvPr/>
            </p:nvSpPr>
            <p:spPr bwMode="auto">
              <a:xfrm>
                <a:off x="7597646" y="602690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a:t>
                </a:r>
                <a:endParaRPr kumimoji="0" lang="en-US" sz="1400" b="0" i="0" u="none" strike="noStrike" cap="none" normalizeH="0" baseline="0" dirty="0">
                  <a:ln>
                    <a:noFill/>
                  </a:ln>
                  <a:solidFill>
                    <a:schemeClr val="tx1"/>
                  </a:solidFill>
                  <a:effectLst/>
                  <a:cs typeface="Arial" pitchFamily="34" charset="0"/>
                </a:endParaRPr>
              </a:p>
            </p:txBody>
          </p:sp>
          <p:sp>
            <p:nvSpPr>
              <p:cNvPr id="751" name="Line 397"/>
              <p:cNvSpPr>
                <a:spLocks noChangeShapeType="1"/>
              </p:cNvSpPr>
              <p:nvPr/>
            </p:nvSpPr>
            <p:spPr bwMode="auto">
              <a:xfrm>
                <a:off x="5128911" y="4423625"/>
                <a:ext cx="3988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60" name="Freeform 482"/>
              <p:cNvSpPr>
                <a:spLocks/>
              </p:cNvSpPr>
              <p:nvPr/>
            </p:nvSpPr>
            <p:spPr bwMode="auto">
              <a:xfrm>
                <a:off x="5097005" y="3602043"/>
                <a:ext cx="63812" cy="63812"/>
              </a:xfrm>
              <a:custGeom>
                <a:avLst/>
                <a:gdLst>
                  <a:gd name="T0" fmla="*/ 32 w 32"/>
                  <a:gd name="T1" fmla="*/ 16 h 32"/>
                  <a:gd name="T2" fmla="*/ 32 w 32"/>
                  <a:gd name="T3" fmla="*/ 16 h 32"/>
                  <a:gd name="T4" fmla="*/ 30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2 w 32"/>
                  <a:gd name="T19" fmla="*/ 22 h 32"/>
                  <a:gd name="T20" fmla="*/ 0 w 32"/>
                  <a:gd name="T21" fmla="*/ 16 h 32"/>
                  <a:gd name="T22" fmla="*/ 0 w 32"/>
                  <a:gd name="T23" fmla="*/ 16 h 32"/>
                  <a:gd name="T24" fmla="*/ 2 w 32"/>
                  <a:gd name="T25" fmla="*/ 8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8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6"/>
                    </a:lnTo>
                    <a:lnTo>
                      <a:pt x="22" y="30"/>
                    </a:lnTo>
                    <a:lnTo>
                      <a:pt x="16" y="32"/>
                    </a:lnTo>
                    <a:lnTo>
                      <a:pt x="16" y="32"/>
                    </a:lnTo>
                    <a:lnTo>
                      <a:pt x="10" y="30"/>
                    </a:lnTo>
                    <a:lnTo>
                      <a:pt x="4" y="26"/>
                    </a:lnTo>
                    <a:lnTo>
                      <a:pt x="2" y="22"/>
                    </a:lnTo>
                    <a:lnTo>
                      <a:pt x="0" y="16"/>
                    </a:lnTo>
                    <a:lnTo>
                      <a:pt x="0" y="16"/>
                    </a:lnTo>
                    <a:lnTo>
                      <a:pt x="2" y="8"/>
                    </a:lnTo>
                    <a:lnTo>
                      <a:pt x="4" y="4"/>
                    </a:lnTo>
                    <a:lnTo>
                      <a:pt x="10" y="0"/>
                    </a:lnTo>
                    <a:lnTo>
                      <a:pt x="16" y="0"/>
                    </a:lnTo>
                    <a:lnTo>
                      <a:pt x="16" y="0"/>
                    </a:lnTo>
                    <a:lnTo>
                      <a:pt x="22" y="0"/>
                    </a:lnTo>
                    <a:lnTo>
                      <a:pt x="28" y="4"/>
                    </a:lnTo>
                    <a:lnTo>
                      <a:pt x="30" y="8"/>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grpSp>
        <p:sp>
          <p:nvSpPr>
            <p:cNvPr id="961" name="TextBox 960"/>
            <p:cNvSpPr txBox="1"/>
            <p:nvPr/>
          </p:nvSpPr>
          <p:spPr>
            <a:xfrm>
              <a:off x="4696059" y="3059639"/>
              <a:ext cx="895490" cy="307777"/>
            </a:xfrm>
            <a:prstGeom prst="rect">
              <a:avLst/>
            </a:prstGeom>
            <a:noFill/>
          </p:spPr>
          <p:txBody>
            <a:bodyPr wrap="square" rtlCol="0">
              <a:spAutoFit/>
            </a:bodyPr>
            <a:lstStyle/>
            <a:p>
              <a:r>
                <a:rPr lang="en-US" sz="1400" b="1" dirty="0"/>
                <a:t>Price ($)</a:t>
              </a:r>
            </a:p>
          </p:txBody>
        </p:sp>
        <p:sp>
          <p:nvSpPr>
            <p:cNvPr id="962" name="TextBox 961"/>
            <p:cNvSpPr txBox="1"/>
            <p:nvPr/>
          </p:nvSpPr>
          <p:spPr>
            <a:xfrm>
              <a:off x="5344277" y="6216134"/>
              <a:ext cx="2676126" cy="307777"/>
            </a:xfrm>
            <a:prstGeom prst="rect">
              <a:avLst/>
            </a:prstGeom>
            <a:noFill/>
          </p:spPr>
          <p:txBody>
            <a:bodyPr wrap="square" rtlCol="0">
              <a:spAutoFit/>
            </a:bodyPr>
            <a:lstStyle/>
            <a:p>
              <a:r>
                <a:rPr lang="en-US" sz="1400" b="1" dirty="0"/>
                <a:t>Millions of copies of Office</a:t>
              </a:r>
            </a:p>
          </p:txBody>
        </p:sp>
        <p:sp>
          <p:nvSpPr>
            <p:cNvPr id="963" name="TextBox 962"/>
            <p:cNvSpPr txBox="1"/>
            <p:nvPr/>
          </p:nvSpPr>
          <p:spPr>
            <a:xfrm>
              <a:off x="7693365" y="5585197"/>
              <a:ext cx="910491" cy="307777"/>
            </a:xfrm>
            <a:prstGeom prst="rect">
              <a:avLst/>
            </a:prstGeom>
            <a:noFill/>
          </p:spPr>
          <p:txBody>
            <a:bodyPr wrap="square" rtlCol="0">
              <a:spAutoFit/>
            </a:bodyPr>
            <a:lstStyle/>
            <a:p>
              <a:r>
                <a:rPr lang="en-US" sz="1400" b="1" dirty="0"/>
                <a:t>Demand</a:t>
              </a:r>
            </a:p>
          </p:txBody>
        </p:sp>
      </p:grpSp>
      <p:sp>
        <p:nvSpPr>
          <p:cNvPr id="966" name="TextBox 965"/>
          <p:cNvSpPr txBox="1"/>
          <p:nvPr/>
        </p:nvSpPr>
        <p:spPr>
          <a:xfrm>
            <a:off x="1881473" y="2797285"/>
            <a:ext cx="1403869" cy="523220"/>
          </a:xfrm>
          <a:prstGeom prst="rect">
            <a:avLst/>
          </a:prstGeom>
          <a:noFill/>
        </p:spPr>
        <p:txBody>
          <a:bodyPr wrap="square" rtlCol="0">
            <a:spAutoFit/>
          </a:bodyPr>
          <a:lstStyle/>
          <a:p>
            <a:r>
              <a:rPr lang="en-US" sz="1400" dirty="0"/>
              <a:t>Only business owners buy</a:t>
            </a:r>
          </a:p>
        </p:txBody>
      </p:sp>
      <p:sp>
        <p:nvSpPr>
          <p:cNvPr id="967" name="TextBox 966"/>
          <p:cNvSpPr txBox="1"/>
          <p:nvPr/>
        </p:nvSpPr>
        <p:spPr>
          <a:xfrm>
            <a:off x="2810531" y="3293483"/>
            <a:ext cx="1403869" cy="738664"/>
          </a:xfrm>
          <a:prstGeom prst="rect">
            <a:avLst/>
          </a:prstGeom>
          <a:noFill/>
        </p:spPr>
        <p:txBody>
          <a:bodyPr wrap="square" rtlCol="0">
            <a:spAutoFit/>
          </a:bodyPr>
          <a:lstStyle/>
          <a:p>
            <a:r>
              <a:rPr lang="en-US" sz="1400" dirty="0"/>
              <a:t>Business owners and standard users buy</a:t>
            </a:r>
          </a:p>
        </p:txBody>
      </p:sp>
      <p:sp>
        <p:nvSpPr>
          <p:cNvPr id="968" name="TextBox 967"/>
          <p:cNvSpPr txBox="1"/>
          <p:nvPr/>
        </p:nvSpPr>
        <p:spPr>
          <a:xfrm>
            <a:off x="3276600" y="4267200"/>
            <a:ext cx="1403869" cy="523220"/>
          </a:xfrm>
          <a:prstGeom prst="rect">
            <a:avLst/>
          </a:prstGeom>
          <a:noFill/>
        </p:spPr>
        <p:txBody>
          <a:bodyPr wrap="square" rtlCol="0">
            <a:spAutoFit/>
          </a:bodyPr>
          <a:lstStyle/>
          <a:p>
            <a:r>
              <a:rPr lang="en-US" sz="1400" dirty="0"/>
              <a:t>All customers buy</a:t>
            </a:r>
          </a:p>
        </p:txBody>
      </p:sp>
      <p:cxnSp>
        <p:nvCxnSpPr>
          <p:cNvPr id="970" name="Straight Arrow Connector 969"/>
          <p:cNvCxnSpPr/>
          <p:nvPr/>
        </p:nvCxnSpPr>
        <p:spPr>
          <a:xfrm flipH="1">
            <a:off x="1733909" y="3293483"/>
            <a:ext cx="235307" cy="20980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72" name="Straight Arrow Connector 971"/>
          <p:cNvCxnSpPr/>
          <p:nvPr/>
        </p:nvCxnSpPr>
        <p:spPr>
          <a:xfrm flipH="1">
            <a:off x="2569619" y="3965923"/>
            <a:ext cx="253085" cy="32824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75" name="Straight Arrow Connector 974"/>
          <p:cNvCxnSpPr/>
          <p:nvPr/>
        </p:nvCxnSpPr>
        <p:spPr>
          <a:xfrm flipH="1">
            <a:off x="3375447" y="4791493"/>
            <a:ext cx="137018" cy="3030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827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6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7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6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7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6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7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6" grpId="0"/>
      <p:bldP spid="967" grpId="0"/>
      <p:bldP spid="96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Market power and price discrimination III</a:t>
            </a:r>
          </a:p>
        </p:txBody>
      </p:sp>
      <p:sp>
        <p:nvSpPr>
          <p:cNvPr id="8" name="Content Placeholder 2"/>
          <p:cNvSpPr>
            <a:spLocks noGrp="1"/>
          </p:cNvSpPr>
          <p:nvPr>
            <p:ph idx="1"/>
          </p:nvPr>
        </p:nvSpPr>
        <p:spPr/>
        <p:txBody>
          <a:bodyPr>
            <a:normAutofit/>
          </a:bodyPr>
          <a:lstStyle/>
          <a:p>
            <a:pPr marL="0" indent="0">
              <a:buNone/>
            </a:pPr>
            <a:r>
              <a:rPr lang="en-US" dirty="0"/>
              <a:t>What price should Microsoft charge for Office to maximize profits </a:t>
            </a:r>
            <a:r>
              <a:rPr lang="en-US" i="1" dirty="0"/>
              <a:t>without</a:t>
            </a:r>
            <a:r>
              <a:rPr lang="en-US" dirty="0"/>
              <a:t> price discrimination?</a:t>
            </a:r>
          </a:p>
        </p:txBody>
      </p:sp>
      <p:sp>
        <p:nvSpPr>
          <p:cNvPr id="7" name="Line 11"/>
          <p:cNvSpPr>
            <a:spLocks noChangeShapeType="1"/>
          </p:cNvSpPr>
          <p:nvPr/>
        </p:nvSpPr>
        <p:spPr bwMode="auto">
          <a:xfrm>
            <a:off x="3836431" y="3813663"/>
            <a:ext cx="167981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800" dirty="0"/>
          </a:p>
        </p:txBody>
      </p:sp>
      <p:graphicFrame>
        <p:nvGraphicFramePr>
          <p:cNvPr id="86" name="Table 85"/>
          <p:cNvGraphicFramePr>
            <a:graphicFrameLocks noGrp="1"/>
          </p:cNvGraphicFramePr>
          <p:nvPr>
            <p:extLst>
              <p:ext uri="{D42A27DB-BD31-4B8C-83A1-F6EECF244321}">
                <p14:modId xmlns:p14="http://schemas.microsoft.com/office/powerpoint/2010/main" val="504192293"/>
              </p:ext>
            </p:extLst>
          </p:nvPr>
        </p:nvGraphicFramePr>
        <p:xfrm>
          <a:off x="609601" y="2540735"/>
          <a:ext cx="8000999" cy="1878865"/>
        </p:xfrm>
        <a:graphic>
          <a:graphicData uri="http://schemas.openxmlformats.org/drawingml/2006/table">
            <a:tbl>
              <a:tblPr firstRow="1" bandRow="1">
                <a:tableStyleId>{5C22544A-7EE6-4342-B048-85BDC9FD1C3A}</a:tableStyleId>
              </a:tblPr>
              <a:tblGrid>
                <a:gridCol w="1219199">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tblGrid>
              <a:tr h="674464">
                <a:tc>
                  <a:txBody>
                    <a:bodyPr/>
                    <a:lstStyle/>
                    <a:p>
                      <a:pPr algn="ctr"/>
                      <a:r>
                        <a:rPr lang="en-US" dirty="0">
                          <a:solidFill>
                            <a:schemeClr val="tx1"/>
                          </a:solidFill>
                          <a:latin typeface="Calibri Light" pitchFamily="34" charset="0"/>
                        </a:rPr>
                        <a:t>Price ($)</a:t>
                      </a:r>
                    </a:p>
                  </a:txBody>
                  <a:tcPr>
                    <a:solidFill>
                      <a:srgbClr val="E4E8D0"/>
                    </a:solidFill>
                  </a:tcPr>
                </a:tc>
                <a:tc>
                  <a:txBody>
                    <a:bodyPr/>
                    <a:lstStyle/>
                    <a:p>
                      <a:pPr algn="ctr"/>
                      <a:r>
                        <a:rPr lang="en-US" dirty="0">
                          <a:solidFill>
                            <a:schemeClr val="tx1"/>
                          </a:solidFill>
                          <a:latin typeface="Calibri Light" pitchFamily="34" charset="0"/>
                        </a:rPr>
                        <a:t>Number of copies</a:t>
                      </a:r>
                    </a:p>
                  </a:txBody>
                  <a:tcPr>
                    <a:solidFill>
                      <a:srgbClr val="E4E8D0"/>
                    </a:solidFill>
                  </a:tcPr>
                </a:tc>
                <a:tc>
                  <a:txBody>
                    <a:bodyPr/>
                    <a:lstStyle/>
                    <a:p>
                      <a:pPr algn="ctr"/>
                      <a:r>
                        <a:rPr lang="en-US" dirty="0">
                          <a:solidFill>
                            <a:schemeClr val="tx1"/>
                          </a:solidFill>
                          <a:latin typeface="Calibri Light" pitchFamily="34" charset="0"/>
                        </a:rPr>
                        <a:t>Total Revenue</a:t>
                      </a:r>
                      <a:r>
                        <a:rPr lang="en-US" baseline="0" dirty="0">
                          <a:solidFill>
                            <a:schemeClr val="tx1"/>
                          </a:solidFill>
                          <a:latin typeface="Calibri Light" pitchFamily="34" charset="0"/>
                        </a:rPr>
                        <a:t> ($)</a:t>
                      </a:r>
                      <a:endParaRPr lang="en-US" dirty="0">
                        <a:solidFill>
                          <a:schemeClr val="tx1"/>
                        </a:solidFill>
                        <a:latin typeface="Calibri Light" pitchFamily="34" charset="0"/>
                      </a:endParaRPr>
                    </a:p>
                  </a:txBody>
                  <a:tcPr>
                    <a:solidFill>
                      <a:srgbClr val="E4E8D0"/>
                    </a:solidFill>
                  </a:tcPr>
                </a:tc>
                <a:tc>
                  <a:txBody>
                    <a:bodyPr/>
                    <a:lstStyle/>
                    <a:p>
                      <a:pPr algn="ctr"/>
                      <a:r>
                        <a:rPr lang="en-US" dirty="0">
                          <a:solidFill>
                            <a:schemeClr val="tx1"/>
                          </a:solidFill>
                          <a:latin typeface="Calibri Light" pitchFamily="34" charset="0"/>
                        </a:rPr>
                        <a:t>Fixed Costs ($)</a:t>
                      </a:r>
                    </a:p>
                  </a:txBody>
                  <a:tcPr>
                    <a:solidFill>
                      <a:srgbClr val="E4E8D0"/>
                    </a:solidFill>
                  </a:tcPr>
                </a:tc>
                <a:tc>
                  <a:txBody>
                    <a:bodyPr/>
                    <a:lstStyle/>
                    <a:p>
                      <a:pPr algn="ctr"/>
                      <a:r>
                        <a:rPr lang="en-US" dirty="0">
                          <a:solidFill>
                            <a:schemeClr val="tx1"/>
                          </a:solidFill>
                          <a:latin typeface="Calibri Light" pitchFamily="34" charset="0"/>
                        </a:rPr>
                        <a:t>Profits ($)</a:t>
                      </a:r>
                    </a:p>
                  </a:txBody>
                  <a:tcPr>
                    <a:solidFill>
                      <a:srgbClr val="E4E8D0"/>
                    </a:solidFill>
                  </a:tcPr>
                </a:tc>
                <a:extLst>
                  <a:ext uri="{0D108BD9-81ED-4DB2-BD59-A6C34878D82A}">
                    <a16:rowId xmlns:a16="http://schemas.microsoft.com/office/drawing/2014/main" val="10000"/>
                  </a:ext>
                </a:extLst>
              </a:tr>
              <a:tr h="401467">
                <a:tc>
                  <a:txBody>
                    <a:bodyPr/>
                    <a:lstStyle/>
                    <a:p>
                      <a:pPr algn="ctr"/>
                      <a:r>
                        <a:rPr lang="en-US" dirty="0">
                          <a:latin typeface="Calibri Light" pitchFamily="34" charset="0"/>
                        </a:rPr>
                        <a:t>75</a:t>
                      </a:r>
                    </a:p>
                  </a:txBody>
                  <a:tcPr>
                    <a:solidFill>
                      <a:srgbClr val="F1F9FE"/>
                    </a:solidFill>
                  </a:tcPr>
                </a:tc>
                <a:tc>
                  <a:txBody>
                    <a:bodyPr/>
                    <a:lstStyle/>
                    <a:p>
                      <a:pPr algn="ctr"/>
                      <a:r>
                        <a:rPr lang="en-US" dirty="0">
                          <a:latin typeface="Calibri Light" pitchFamily="34" charset="0"/>
                        </a:rPr>
                        <a:t>3,000,000</a:t>
                      </a:r>
                    </a:p>
                  </a:txBody>
                  <a:tcPr>
                    <a:solidFill>
                      <a:srgbClr val="F1F9FE"/>
                    </a:solidFill>
                  </a:tcPr>
                </a:tc>
                <a:tc>
                  <a:txBody>
                    <a:bodyPr/>
                    <a:lstStyle/>
                    <a:p>
                      <a:pPr algn="ctr"/>
                      <a:r>
                        <a:rPr lang="en-US" dirty="0">
                          <a:latin typeface="Calibri Light" pitchFamily="34" charset="0"/>
                        </a:rPr>
                        <a:t>225,000,000</a:t>
                      </a:r>
                    </a:p>
                  </a:txBody>
                  <a:tcPr>
                    <a:solidFill>
                      <a:srgbClr val="F1F9FE"/>
                    </a:solidFill>
                  </a:tcPr>
                </a:tc>
                <a:tc>
                  <a:txBody>
                    <a:bodyPr/>
                    <a:lstStyle/>
                    <a:p>
                      <a:pPr algn="ctr"/>
                      <a:r>
                        <a:rPr lang="en-US" dirty="0">
                          <a:latin typeface="Calibri Light" pitchFamily="34" charset="0"/>
                        </a:rPr>
                        <a:t>50,000,000</a:t>
                      </a:r>
                    </a:p>
                  </a:txBody>
                  <a:tcPr>
                    <a:solidFill>
                      <a:srgbClr val="F1F9FE"/>
                    </a:solidFill>
                  </a:tcPr>
                </a:tc>
                <a:tc>
                  <a:txBody>
                    <a:bodyPr/>
                    <a:lstStyle/>
                    <a:p>
                      <a:pPr algn="ctr"/>
                      <a:r>
                        <a:rPr lang="en-US" dirty="0">
                          <a:latin typeface="Calibri Light" pitchFamily="34" charset="0"/>
                        </a:rPr>
                        <a:t>175,000,000</a:t>
                      </a:r>
                    </a:p>
                  </a:txBody>
                  <a:tcPr>
                    <a:solidFill>
                      <a:srgbClr val="F1F9FE"/>
                    </a:solidFill>
                  </a:tcPr>
                </a:tc>
                <a:extLst>
                  <a:ext uri="{0D108BD9-81ED-4DB2-BD59-A6C34878D82A}">
                    <a16:rowId xmlns:a16="http://schemas.microsoft.com/office/drawing/2014/main" val="10001"/>
                  </a:ext>
                </a:extLst>
              </a:tr>
              <a:tr h="401467">
                <a:tc>
                  <a:txBody>
                    <a:bodyPr/>
                    <a:lstStyle/>
                    <a:p>
                      <a:pPr algn="ctr"/>
                      <a:r>
                        <a:rPr lang="en-US" dirty="0">
                          <a:latin typeface="Calibri Light" pitchFamily="34" charset="0"/>
                        </a:rPr>
                        <a:t>150</a:t>
                      </a:r>
                    </a:p>
                  </a:txBody>
                  <a:tcPr>
                    <a:solidFill>
                      <a:srgbClr val="DBF0FD"/>
                    </a:solidFill>
                  </a:tcPr>
                </a:tc>
                <a:tc>
                  <a:txBody>
                    <a:bodyPr/>
                    <a:lstStyle/>
                    <a:p>
                      <a:pPr algn="ctr"/>
                      <a:r>
                        <a:rPr lang="en-US" dirty="0">
                          <a:latin typeface="Calibri Light" pitchFamily="34" charset="0"/>
                        </a:rPr>
                        <a:t>2,000,000</a:t>
                      </a:r>
                    </a:p>
                  </a:txBody>
                  <a:tcPr>
                    <a:solidFill>
                      <a:srgbClr val="DBF0FD"/>
                    </a:solidFill>
                  </a:tcPr>
                </a:tc>
                <a:tc>
                  <a:txBody>
                    <a:bodyPr/>
                    <a:lstStyle/>
                    <a:p>
                      <a:pPr algn="ctr"/>
                      <a:r>
                        <a:rPr lang="en-US" dirty="0">
                          <a:latin typeface="Calibri Light" pitchFamily="34" charset="0"/>
                        </a:rPr>
                        <a:t>300,000,000</a:t>
                      </a:r>
                    </a:p>
                  </a:txBody>
                  <a:tcPr>
                    <a:solidFill>
                      <a:srgbClr val="DB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50,000,000</a:t>
                      </a:r>
                    </a:p>
                  </a:txBody>
                  <a:tcPr>
                    <a:solidFill>
                      <a:srgbClr val="DBF0FD"/>
                    </a:solidFill>
                  </a:tcPr>
                </a:tc>
                <a:tc>
                  <a:txBody>
                    <a:bodyPr/>
                    <a:lstStyle/>
                    <a:p>
                      <a:pPr algn="ctr"/>
                      <a:r>
                        <a:rPr lang="en-US" dirty="0">
                          <a:latin typeface="Calibri Light" pitchFamily="34" charset="0"/>
                        </a:rPr>
                        <a:t>250,000,000</a:t>
                      </a:r>
                    </a:p>
                  </a:txBody>
                  <a:tcPr>
                    <a:solidFill>
                      <a:srgbClr val="DBF0FD"/>
                    </a:solidFill>
                  </a:tcPr>
                </a:tc>
                <a:extLst>
                  <a:ext uri="{0D108BD9-81ED-4DB2-BD59-A6C34878D82A}">
                    <a16:rowId xmlns:a16="http://schemas.microsoft.com/office/drawing/2014/main" val="10002"/>
                  </a:ext>
                </a:extLst>
              </a:tr>
              <a:tr h="401467">
                <a:tc>
                  <a:txBody>
                    <a:bodyPr/>
                    <a:lstStyle/>
                    <a:p>
                      <a:pPr algn="ctr"/>
                      <a:r>
                        <a:rPr lang="en-US" dirty="0">
                          <a:latin typeface="Calibri Light" pitchFamily="34" charset="0"/>
                        </a:rPr>
                        <a:t>225</a:t>
                      </a:r>
                    </a:p>
                  </a:txBody>
                  <a:tcPr>
                    <a:solidFill>
                      <a:srgbClr val="F1F9FE"/>
                    </a:solidFill>
                  </a:tcPr>
                </a:tc>
                <a:tc>
                  <a:txBody>
                    <a:bodyPr/>
                    <a:lstStyle/>
                    <a:p>
                      <a:pPr algn="ctr"/>
                      <a:r>
                        <a:rPr lang="en-US" dirty="0">
                          <a:latin typeface="Calibri Light" pitchFamily="34" charset="0"/>
                        </a:rPr>
                        <a:t>1,000,000</a:t>
                      </a:r>
                    </a:p>
                  </a:txBody>
                  <a:tcPr>
                    <a:solidFill>
                      <a:srgbClr val="F1F9FE"/>
                    </a:solidFill>
                  </a:tcPr>
                </a:tc>
                <a:tc>
                  <a:txBody>
                    <a:bodyPr/>
                    <a:lstStyle/>
                    <a:p>
                      <a:pPr algn="ctr"/>
                      <a:r>
                        <a:rPr lang="en-US" dirty="0">
                          <a:latin typeface="Calibri Light" pitchFamily="34" charset="0"/>
                        </a:rPr>
                        <a:t>225,000,000</a:t>
                      </a:r>
                    </a:p>
                  </a:txBody>
                  <a:tcPr>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50,000,000</a:t>
                      </a:r>
                    </a:p>
                  </a:txBody>
                  <a:tcPr>
                    <a:solidFill>
                      <a:srgbClr val="F1F9FE"/>
                    </a:solidFill>
                  </a:tcPr>
                </a:tc>
                <a:tc>
                  <a:txBody>
                    <a:bodyPr/>
                    <a:lstStyle/>
                    <a:p>
                      <a:pPr algn="ctr"/>
                      <a:r>
                        <a:rPr lang="en-US" dirty="0">
                          <a:latin typeface="Calibri Light" pitchFamily="34" charset="0"/>
                        </a:rPr>
                        <a:t>175,000,000</a:t>
                      </a:r>
                    </a:p>
                  </a:txBody>
                  <a:tcPr>
                    <a:solidFill>
                      <a:srgbClr val="F1F9FE"/>
                    </a:solidFill>
                  </a:tcPr>
                </a:tc>
                <a:extLst>
                  <a:ext uri="{0D108BD9-81ED-4DB2-BD59-A6C34878D82A}">
                    <a16:rowId xmlns:a16="http://schemas.microsoft.com/office/drawing/2014/main" val="10003"/>
                  </a:ext>
                </a:extLst>
              </a:tr>
            </a:tbl>
          </a:graphicData>
        </a:graphic>
      </p:graphicFrame>
      <p:sp>
        <p:nvSpPr>
          <p:cNvPr id="3" name="TextBox 2"/>
          <p:cNvSpPr txBox="1"/>
          <p:nvPr/>
        </p:nvSpPr>
        <p:spPr>
          <a:xfrm>
            <a:off x="609600" y="4711005"/>
            <a:ext cx="7620000" cy="1384995"/>
          </a:xfrm>
          <a:prstGeom prst="rect">
            <a:avLst/>
          </a:prstGeom>
          <a:noFill/>
        </p:spPr>
        <p:txBody>
          <a:bodyPr wrap="square" rtlCol="0">
            <a:spAutoFit/>
          </a:bodyPr>
          <a:lstStyle/>
          <a:p>
            <a:pPr marL="285750" indent="-285750">
              <a:buFont typeface="Arial" pitchFamily="34" charset="0"/>
              <a:buChar char="•"/>
            </a:pPr>
            <a:r>
              <a:rPr lang="en-US" sz="2800" dirty="0">
                <a:latin typeface="Calibri Light" pitchFamily="34" charset="0"/>
              </a:rPr>
              <a:t>A price of $150 maximizes profits.</a:t>
            </a:r>
          </a:p>
          <a:p>
            <a:pPr marL="285750" indent="-285750">
              <a:buFont typeface="Arial" pitchFamily="34" charset="0"/>
              <a:buChar char="•"/>
            </a:pPr>
            <a:r>
              <a:rPr lang="en-US" sz="2800" dirty="0">
                <a:latin typeface="Calibri Light" pitchFamily="34" charset="0"/>
              </a:rPr>
              <a:t>Charging $150, Microsoft loses the business of students.</a:t>
            </a:r>
          </a:p>
        </p:txBody>
      </p:sp>
      <p:sp>
        <p:nvSpPr>
          <p:cNvPr id="10" name="TextBox 9"/>
          <p:cNvSpPr txBox="1"/>
          <p:nvPr/>
        </p:nvSpPr>
        <p:spPr>
          <a:xfrm>
            <a:off x="685800" y="3607535"/>
            <a:ext cx="7848600" cy="369332"/>
          </a:xfrm>
          <a:prstGeom prst="rect">
            <a:avLst/>
          </a:prstGeom>
          <a:noFill/>
          <a:ln w="38100">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173858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Perfect Price discrimination I</a:t>
            </a:r>
          </a:p>
        </p:txBody>
      </p:sp>
      <p:sp>
        <p:nvSpPr>
          <p:cNvPr id="3" name="Content Placeholder 2"/>
          <p:cNvSpPr>
            <a:spLocks noGrp="1"/>
          </p:cNvSpPr>
          <p:nvPr>
            <p:ph idx="1"/>
          </p:nvPr>
        </p:nvSpPr>
        <p:spPr>
          <a:xfrm>
            <a:off x="457200" y="1066800"/>
            <a:ext cx="8229600" cy="5254751"/>
          </a:xfrm>
        </p:spPr>
        <p:txBody>
          <a:bodyPr>
            <a:normAutofit/>
          </a:bodyPr>
          <a:lstStyle/>
          <a:p>
            <a:pPr marL="0" indent="0">
              <a:buNone/>
            </a:pPr>
            <a:r>
              <a:rPr lang="en-US" sz="2800" dirty="0"/>
              <a:t>What are Microsoft’s profits with </a:t>
            </a:r>
            <a:r>
              <a:rPr lang="en-US" sz="2800" i="1" dirty="0"/>
              <a:t>price discrimination</a:t>
            </a:r>
            <a:r>
              <a:rPr lang="en-US" sz="2800" dirty="0"/>
              <a:t>?</a:t>
            </a:r>
          </a:p>
        </p:txBody>
      </p:sp>
      <p:sp>
        <p:nvSpPr>
          <p:cNvPr id="523" name="Freeform 6"/>
          <p:cNvSpPr>
            <a:spLocks/>
          </p:cNvSpPr>
          <p:nvPr/>
        </p:nvSpPr>
        <p:spPr bwMode="auto">
          <a:xfrm>
            <a:off x="6417493" y="2478486"/>
            <a:ext cx="1845654" cy="1802632"/>
          </a:xfrm>
          <a:custGeom>
            <a:avLst/>
            <a:gdLst>
              <a:gd name="T0" fmla="*/ 0 w 858"/>
              <a:gd name="T1" fmla="*/ 0 h 838"/>
              <a:gd name="T2" fmla="*/ 0 w 858"/>
              <a:gd name="T3" fmla="*/ 838 h 838"/>
              <a:gd name="T4" fmla="*/ 858 w 858"/>
              <a:gd name="T5" fmla="*/ 838 h 838"/>
              <a:gd name="T6" fmla="*/ 0 w 858"/>
              <a:gd name="T7" fmla="*/ 0 h 838"/>
            </a:gdLst>
            <a:ahLst/>
            <a:cxnLst>
              <a:cxn ang="0">
                <a:pos x="T0" y="T1"/>
              </a:cxn>
              <a:cxn ang="0">
                <a:pos x="T2" y="T3"/>
              </a:cxn>
              <a:cxn ang="0">
                <a:pos x="T4" y="T5"/>
              </a:cxn>
              <a:cxn ang="0">
                <a:pos x="T6" y="T7"/>
              </a:cxn>
            </a:cxnLst>
            <a:rect l="0" t="0" r="r" b="b"/>
            <a:pathLst>
              <a:path w="858" h="838">
                <a:moveTo>
                  <a:pt x="0" y="0"/>
                </a:moveTo>
                <a:lnTo>
                  <a:pt x="0" y="838"/>
                </a:lnTo>
                <a:lnTo>
                  <a:pt x="858" y="838"/>
                </a:lnTo>
                <a:lnTo>
                  <a:pt x="0" y="0"/>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4" name="Freeform 7"/>
          <p:cNvSpPr>
            <a:spLocks/>
          </p:cNvSpPr>
          <p:nvPr/>
        </p:nvSpPr>
        <p:spPr bwMode="auto">
          <a:xfrm>
            <a:off x="914947" y="2649936"/>
            <a:ext cx="920676" cy="903467"/>
          </a:xfrm>
          <a:custGeom>
            <a:avLst/>
            <a:gdLst>
              <a:gd name="T0" fmla="*/ 428 w 428"/>
              <a:gd name="T1" fmla="*/ 420 h 420"/>
              <a:gd name="T2" fmla="*/ 0 w 428"/>
              <a:gd name="T3" fmla="*/ 0 h 420"/>
              <a:gd name="T4" fmla="*/ 0 w 428"/>
              <a:gd name="T5" fmla="*/ 420 h 420"/>
              <a:gd name="T6" fmla="*/ 428 w 428"/>
              <a:gd name="T7" fmla="*/ 420 h 420"/>
              <a:gd name="T8" fmla="*/ 428 w 428"/>
              <a:gd name="T9" fmla="*/ 420 h 420"/>
            </a:gdLst>
            <a:ahLst/>
            <a:cxnLst>
              <a:cxn ang="0">
                <a:pos x="T0" y="T1"/>
              </a:cxn>
              <a:cxn ang="0">
                <a:pos x="T2" y="T3"/>
              </a:cxn>
              <a:cxn ang="0">
                <a:pos x="T4" y="T5"/>
              </a:cxn>
              <a:cxn ang="0">
                <a:pos x="T6" y="T7"/>
              </a:cxn>
              <a:cxn ang="0">
                <a:pos x="T8" y="T9"/>
              </a:cxn>
            </a:cxnLst>
            <a:rect l="0" t="0" r="r" b="b"/>
            <a:pathLst>
              <a:path w="428" h="420">
                <a:moveTo>
                  <a:pt x="428" y="420"/>
                </a:moveTo>
                <a:lnTo>
                  <a:pt x="0" y="0"/>
                </a:lnTo>
                <a:lnTo>
                  <a:pt x="0" y="420"/>
                </a:lnTo>
                <a:lnTo>
                  <a:pt x="428" y="420"/>
                </a:lnTo>
                <a:lnTo>
                  <a:pt x="428" y="42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6" name="Freeform 9"/>
          <p:cNvSpPr>
            <a:spLocks/>
          </p:cNvSpPr>
          <p:nvPr/>
        </p:nvSpPr>
        <p:spPr bwMode="auto">
          <a:xfrm>
            <a:off x="1835623" y="3553403"/>
            <a:ext cx="924978" cy="899165"/>
          </a:xfrm>
          <a:custGeom>
            <a:avLst/>
            <a:gdLst>
              <a:gd name="T0" fmla="*/ 0 w 430"/>
              <a:gd name="T1" fmla="*/ 418 h 418"/>
              <a:gd name="T2" fmla="*/ 430 w 430"/>
              <a:gd name="T3" fmla="*/ 418 h 418"/>
              <a:gd name="T4" fmla="*/ 0 w 430"/>
              <a:gd name="T5" fmla="*/ 0 h 418"/>
              <a:gd name="T6" fmla="*/ 0 w 430"/>
              <a:gd name="T7" fmla="*/ 0 h 418"/>
              <a:gd name="T8" fmla="*/ 0 w 430"/>
              <a:gd name="T9" fmla="*/ 418 h 418"/>
            </a:gdLst>
            <a:ahLst/>
            <a:cxnLst>
              <a:cxn ang="0">
                <a:pos x="T0" y="T1"/>
              </a:cxn>
              <a:cxn ang="0">
                <a:pos x="T2" y="T3"/>
              </a:cxn>
              <a:cxn ang="0">
                <a:pos x="T4" y="T5"/>
              </a:cxn>
              <a:cxn ang="0">
                <a:pos x="T6" y="T7"/>
              </a:cxn>
              <a:cxn ang="0">
                <a:pos x="T8" y="T9"/>
              </a:cxn>
            </a:cxnLst>
            <a:rect l="0" t="0" r="r" b="b"/>
            <a:pathLst>
              <a:path w="430" h="418">
                <a:moveTo>
                  <a:pt x="0" y="418"/>
                </a:moveTo>
                <a:lnTo>
                  <a:pt x="430" y="418"/>
                </a:lnTo>
                <a:lnTo>
                  <a:pt x="0" y="0"/>
                </a:lnTo>
                <a:lnTo>
                  <a:pt x="0" y="0"/>
                </a:lnTo>
                <a:lnTo>
                  <a:pt x="0" y="41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7" name="Rectangle 10"/>
          <p:cNvSpPr>
            <a:spLocks noChangeArrowheads="1"/>
          </p:cNvSpPr>
          <p:nvPr/>
        </p:nvSpPr>
        <p:spPr bwMode="auto">
          <a:xfrm>
            <a:off x="914947" y="3553403"/>
            <a:ext cx="920676" cy="899165"/>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8" name="Line 11"/>
          <p:cNvSpPr>
            <a:spLocks noChangeShapeType="1"/>
          </p:cNvSpPr>
          <p:nvPr/>
        </p:nvSpPr>
        <p:spPr bwMode="auto">
          <a:xfrm>
            <a:off x="919223" y="2644908"/>
            <a:ext cx="1845654" cy="1802632"/>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9" name="Freeform 12"/>
          <p:cNvSpPr>
            <a:spLocks/>
          </p:cNvSpPr>
          <p:nvPr/>
        </p:nvSpPr>
        <p:spPr bwMode="auto">
          <a:xfrm>
            <a:off x="5049385" y="4005137"/>
            <a:ext cx="460338" cy="447431"/>
          </a:xfrm>
          <a:custGeom>
            <a:avLst/>
            <a:gdLst>
              <a:gd name="T0" fmla="*/ 214 w 214"/>
              <a:gd name="T1" fmla="*/ 208 h 208"/>
              <a:gd name="T2" fmla="*/ 0 w 214"/>
              <a:gd name="T3" fmla="*/ 0 h 208"/>
              <a:gd name="T4" fmla="*/ 0 w 214"/>
              <a:gd name="T5" fmla="*/ 208 h 208"/>
              <a:gd name="T6" fmla="*/ 214 w 214"/>
              <a:gd name="T7" fmla="*/ 208 h 208"/>
            </a:gdLst>
            <a:ahLst/>
            <a:cxnLst>
              <a:cxn ang="0">
                <a:pos x="T0" y="T1"/>
              </a:cxn>
              <a:cxn ang="0">
                <a:pos x="T2" y="T3"/>
              </a:cxn>
              <a:cxn ang="0">
                <a:pos x="T4" y="T5"/>
              </a:cxn>
              <a:cxn ang="0">
                <a:pos x="T6" y="T7"/>
              </a:cxn>
            </a:cxnLst>
            <a:rect l="0" t="0" r="r" b="b"/>
            <a:pathLst>
              <a:path w="214" h="208">
                <a:moveTo>
                  <a:pt x="214" y="208"/>
                </a:moveTo>
                <a:lnTo>
                  <a:pt x="0" y="0"/>
                </a:lnTo>
                <a:lnTo>
                  <a:pt x="0" y="208"/>
                </a:lnTo>
                <a:lnTo>
                  <a:pt x="214" y="20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0" name="Rectangle 13"/>
          <p:cNvSpPr>
            <a:spLocks noChangeArrowheads="1"/>
          </p:cNvSpPr>
          <p:nvPr/>
        </p:nvSpPr>
        <p:spPr bwMode="auto">
          <a:xfrm>
            <a:off x="4589047" y="4005137"/>
            <a:ext cx="460338" cy="447431"/>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1" name="Rectangle 14"/>
          <p:cNvSpPr>
            <a:spLocks noChangeArrowheads="1"/>
          </p:cNvSpPr>
          <p:nvPr/>
        </p:nvSpPr>
        <p:spPr bwMode="auto">
          <a:xfrm>
            <a:off x="4128709" y="4005137"/>
            <a:ext cx="460338" cy="447431"/>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2" name="Rectangle 15"/>
          <p:cNvSpPr>
            <a:spLocks noChangeArrowheads="1"/>
          </p:cNvSpPr>
          <p:nvPr/>
        </p:nvSpPr>
        <p:spPr bwMode="auto">
          <a:xfrm>
            <a:off x="3664069" y="4005137"/>
            <a:ext cx="464640" cy="447431"/>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3" name="Freeform 16"/>
          <p:cNvSpPr>
            <a:spLocks/>
          </p:cNvSpPr>
          <p:nvPr/>
        </p:nvSpPr>
        <p:spPr bwMode="auto">
          <a:xfrm>
            <a:off x="4128709" y="3553403"/>
            <a:ext cx="460338" cy="451734"/>
          </a:xfrm>
          <a:custGeom>
            <a:avLst/>
            <a:gdLst>
              <a:gd name="T0" fmla="*/ 0 w 214"/>
              <a:gd name="T1" fmla="*/ 210 h 210"/>
              <a:gd name="T2" fmla="*/ 214 w 214"/>
              <a:gd name="T3" fmla="*/ 210 h 210"/>
              <a:gd name="T4" fmla="*/ 214 w 214"/>
              <a:gd name="T5" fmla="*/ 0 h 210"/>
              <a:gd name="T6" fmla="*/ 214 w 214"/>
              <a:gd name="T7" fmla="*/ 0 h 210"/>
              <a:gd name="T8" fmla="*/ 0 w 214"/>
              <a:gd name="T9" fmla="*/ 0 h 210"/>
              <a:gd name="T10" fmla="*/ 0 w 214"/>
              <a:gd name="T11" fmla="*/ 210 h 210"/>
            </a:gdLst>
            <a:ahLst/>
            <a:cxnLst>
              <a:cxn ang="0">
                <a:pos x="T0" y="T1"/>
              </a:cxn>
              <a:cxn ang="0">
                <a:pos x="T2" y="T3"/>
              </a:cxn>
              <a:cxn ang="0">
                <a:pos x="T4" y="T5"/>
              </a:cxn>
              <a:cxn ang="0">
                <a:pos x="T6" y="T7"/>
              </a:cxn>
              <a:cxn ang="0">
                <a:pos x="T8" y="T9"/>
              </a:cxn>
              <a:cxn ang="0">
                <a:pos x="T10" y="T11"/>
              </a:cxn>
            </a:cxnLst>
            <a:rect l="0" t="0" r="r" b="b"/>
            <a:pathLst>
              <a:path w="214" h="210">
                <a:moveTo>
                  <a:pt x="0" y="210"/>
                </a:moveTo>
                <a:lnTo>
                  <a:pt x="214" y="210"/>
                </a:lnTo>
                <a:lnTo>
                  <a:pt x="214" y="0"/>
                </a:lnTo>
                <a:lnTo>
                  <a:pt x="214" y="0"/>
                </a:lnTo>
                <a:lnTo>
                  <a:pt x="0" y="0"/>
                </a:lnTo>
                <a:lnTo>
                  <a:pt x="0" y="210"/>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4" name="Freeform 17"/>
          <p:cNvSpPr>
            <a:spLocks/>
          </p:cNvSpPr>
          <p:nvPr/>
        </p:nvSpPr>
        <p:spPr bwMode="auto">
          <a:xfrm>
            <a:off x="4128709" y="3101670"/>
            <a:ext cx="460338" cy="451734"/>
          </a:xfrm>
          <a:custGeom>
            <a:avLst/>
            <a:gdLst>
              <a:gd name="T0" fmla="*/ 214 w 214"/>
              <a:gd name="T1" fmla="*/ 210 h 210"/>
              <a:gd name="T2" fmla="*/ 0 w 214"/>
              <a:gd name="T3" fmla="*/ 0 h 210"/>
              <a:gd name="T4" fmla="*/ 0 w 214"/>
              <a:gd name="T5" fmla="*/ 210 h 210"/>
              <a:gd name="T6" fmla="*/ 214 w 214"/>
              <a:gd name="T7" fmla="*/ 210 h 210"/>
            </a:gdLst>
            <a:ahLst/>
            <a:cxnLst>
              <a:cxn ang="0">
                <a:pos x="T0" y="T1"/>
              </a:cxn>
              <a:cxn ang="0">
                <a:pos x="T2" y="T3"/>
              </a:cxn>
              <a:cxn ang="0">
                <a:pos x="T4" y="T5"/>
              </a:cxn>
              <a:cxn ang="0">
                <a:pos x="T6" y="T7"/>
              </a:cxn>
            </a:cxnLst>
            <a:rect l="0" t="0" r="r" b="b"/>
            <a:pathLst>
              <a:path w="214" h="210">
                <a:moveTo>
                  <a:pt x="214" y="210"/>
                </a:moveTo>
                <a:lnTo>
                  <a:pt x="0" y="0"/>
                </a:lnTo>
                <a:lnTo>
                  <a:pt x="0" y="210"/>
                </a:lnTo>
                <a:lnTo>
                  <a:pt x="214" y="21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5" name="Rectangle 18"/>
          <p:cNvSpPr>
            <a:spLocks noChangeArrowheads="1"/>
          </p:cNvSpPr>
          <p:nvPr/>
        </p:nvSpPr>
        <p:spPr bwMode="auto">
          <a:xfrm>
            <a:off x="5049385" y="4005137"/>
            <a:ext cx="2151" cy="2151"/>
          </a:xfrm>
          <a:prstGeom prst="rect">
            <a:avLst/>
          </a:prstGeom>
          <a:solidFill>
            <a:srgbClr val="E39B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6" name="Freeform 19"/>
          <p:cNvSpPr>
            <a:spLocks/>
          </p:cNvSpPr>
          <p:nvPr/>
        </p:nvSpPr>
        <p:spPr bwMode="auto">
          <a:xfrm>
            <a:off x="4589047" y="3553403"/>
            <a:ext cx="460338" cy="451734"/>
          </a:xfrm>
          <a:custGeom>
            <a:avLst/>
            <a:gdLst>
              <a:gd name="T0" fmla="*/ 214 w 214"/>
              <a:gd name="T1" fmla="*/ 210 h 210"/>
              <a:gd name="T2" fmla="*/ 214 w 214"/>
              <a:gd name="T3" fmla="*/ 210 h 210"/>
              <a:gd name="T4" fmla="*/ 0 w 214"/>
              <a:gd name="T5" fmla="*/ 0 h 210"/>
              <a:gd name="T6" fmla="*/ 0 w 214"/>
              <a:gd name="T7" fmla="*/ 210 h 210"/>
              <a:gd name="T8" fmla="*/ 214 w 214"/>
              <a:gd name="T9" fmla="*/ 210 h 210"/>
            </a:gdLst>
            <a:ahLst/>
            <a:cxnLst>
              <a:cxn ang="0">
                <a:pos x="T0" y="T1"/>
              </a:cxn>
              <a:cxn ang="0">
                <a:pos x="T2" y="T3"/>
              </a:cxn>
              <a:cxn ang="0">
                <a:pos x="T4" y="T5"/>
              </a:cxn>
              <a:cxn ang="0">
                <a:pos x="T6" y="T7"/>
              </a:cxn>
              <a:cxn ang="0">
                <a:pos x="T8" y="T9"/>
              </a:cxn>
            </a:cxnLst>
            <a:rect l="0" t="0" r="r" b="b"/>
            <a:pathLst>
              <a:path w="214" h="210">
                <a:moveTo>
                  <a:pt x="214" y="210"/>
                </a:moveTo>
                <a:lnTo>
                  <a:pt x="214" y="210"/>
                </a:lnTo>
                <a:lnTo>
                  <a:pt x="0" y="0"/>
                </a:lnTo>
                <a:lnTo>
                  <a:pt x="0" y="210"/>
                </a:lnTo>
                <a:lnTo>
                  <a:pt x="214" y="21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7" name="Rectangle 20"/>
          <p:cNvSpPr>
            <a:spLocks noChangeArrowheads="1"/>
          </p:cNvSpPr>
          <p:nvPr/>
        </p:nvSpPr>
        <p:spPr bwMode="auto">
          <a:xfrm>
            <a:off x="4589047" y="3553403"/>
            <a:ext cx="2151" cy="2151"/>
          </a:xfrm>
          <a:prstGeom prst="rect">
            <a:avLst/>
          </a:prstGeom>
          <a:solidFill>
            <a:srgbClr val="E39B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8" name="Freeform 21"/>
          <p:cNvSpPr>
            <a:spLocks/>
          </p:cNvSpPr>
          <p:nvPr/>
        </p:nvSpPr>
        <p:spPr bwMode="auto">
          <a:xfrm>
            <a:off x="3664069" y="2649936"/>
            <a:ext cx="464640" cy="451734"/>
          </a:xfrm>
          <a:custGeom>
            <a:avLst/>
            <a:gdLst>
              <a:gd name="T0" fmla="*/ 0 w 216"/>
              <a:gd name="T1" fmla="*/ 0 h 210"/>
              <a:gd name="T2" fmla="*/ 0 w 216"/>
              <a:gd name="T3" fmla="*/ 210 h 210"/>
              <a:gd name="T4" fmla="*/ 216 w 216"/>
              <a:gd name="T5" fmla="*/ 210 h 210"/>
              <a:gd name="T6" fmla="*/ 0 w 216"/>
              <a:gd name="T7" fmla="*/ 0 h 210"/>
            </a:gdLst>
            <a:ahLst/>
            <a:cxnLst>
              <a:cxn ang="0">
                <a:pos x="T0" y="T1"/>
              </a:cxn>
              <a:cxn ang="0">
                <a:pos x="T2" y="T3"/>
              </a:cxn>
              <a:cxn ang="0">
                <a:pos x="T4" y="T5"/>
              </a:cxn>
              <a:cxn ang="0">
                <a:pos x="T6" y="T7"/>
              </a:cxn>
            </a:cxnLst>
            <a:rect l="0" t="0" r="r" b="b"/>
            <a:pathLst>
              <a:path w="216" h="210">
                <a:moveTo>
                  <a:pt x="0" y="0"/>
                </a:moveTo>
                <a:lnTo>
                  <a:pt x="0" y="210"/>
                </a:lnTo>
                <a:lnTo>
                  <a:pt x="216" y="210"/>
                </a:lnTo>
                <a:lnTo>
                  <a:pt x="0" y="0"/>
                </a:lnTo>
                <a:close/>
              </a:path>
            </a:pathLst>
          </a:custGeom>
          <a:solidFill>
            <a:srgbClr val="E3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9" name="Rectangle 22"/>
          <p:cNvSpPr>
            <a:spLocks noChangeArrowheads="1"/>
          </p:cNvSpPr>
          <p:nvPr/>
        </p:nvSpPr>
        <p:spPr bwMode="auto">
          <a:xfrm>
            <a:off x="4128709" y="3101670"/>
            <a:ext cx="2151" cy="2151"/>
          </a:xfrm>
          <a:prstGeom prst="rect">
            <a:avLst/>
          </a:prstGeom>
          <a:solidFill>
            <a:srgbClr val="E39B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0" name="Rectangle 23"/>
          <p:cNvSpPr>
            <a:spLocks noChangeArrowheads="1"/>
          </p:cNvSpPr>
          <p:nvPr/>
        </p:nvSpPr>
        <p:spPr bwMode="auto">
          <a:xfrm>
            <a:off x="3664069" y="3553403"/>
            <a:ext cx="464640" cy="451734"/>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1" name="Freeform 24"/>
          <p:cNvSpPr>
            <a:spLocks/>
          </p:cNvSpPr>
          <p:nvPr/>
        </p:nvSpPr>
        <p:spPr bwMode="auto">
          <a:xfrm>
            <a:off x="3664069" y="3101670"/>
            <a:ext cx="464640" cy="451734"/>
          </a:xfrm>
          <a:custGeom>
            <a:avLst/>
            <a:gdLst>
              <a:gd name="T0" fmla="*/ 216 w 216"/>
              <a:gd name="T1" fmla="*/ 0 h 210"/>
              <a:gd name="T2" fmla="*/ 216 w 216"/>
              <a:gd name="T3" fmla="*/ 0 h 210"/>
              <a:gd name="T4" fmla="*/ 0 w 216"/>
              <a:gd name="T5" fmla="*/ 0 h 210"/>
              <a:gd name="T6" fmla="*/ 0 w 216"/>
              <a:gd name="T7" fmla="*/ 210 h 210"/>
              <a:gd name="T8" fmla="*/ 216 w 216"/>
              <a:gd name="T9" fmla="*/ 210 h 210"/>
              <a:gd name="T10" fmla="*/ 216 w 216"/>
              <a:gd name="T11" fmla="*/ 0 h 210"/>
            </a:gdLst>
            <a:ahLst/>
            <a:cxnLst>
              <a:cxn ang="0">
                <a:pos x="T0" y="T1"/>
              </a:cxn>
              <a:cxn ang="0">
                <a:pos x="T2" y="T3"/>
              </a:cxn>
              <a:cxn ang="0">
                <a:pos x="T4" y="T5"/>
              </a:cxn>
              <a:cxn ang="0">
                <a:pos x="T6" y="T7"/>
              </a:cxn>
              <a:cxn ang="0">
                <a:pos x="T8" y="T9"/>
              </a:cxn>
              <a:cxn ang="0">
                <a:pos x="T10" y="T11"/>
              </a:cxn>
            </a:cxnLst>
            <a:rect l="0" t="0" r="r" b="b"/>
            <a:pathLst>
              <a:path w="216" h="210">
                <a:moveTo>
                  <a:pt x="216" y="0"/>
                </a:moveTo>
                <a:lnTo>
                  <a:pt x="216" y="0"/>
                </a:lnTo>
                <a:lnTo>
                  <a:pt x="0" y="0"/>
                </a:lnTo>
                <a:lnTo>
                  <a:pt x="0" y="210"/>
                </a:lnTo>
                <a:lnTo>
                  <a:pt x="216" y="210"/>
                </a:lnTo>
                <a:lnTo>
                  <a:pt x="216" y="0"/>
                </a:lnTo>
                <a:close/>
              </a:path>
            </a:pathLst>
          </a:custGeom>
          <a:solidFill>
            <a:srgbClr val="739F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2" name="Line 25"/>
          <p:cNvSpPr>
            <a:spLocks noChangeShapeType="1"/>
          </p:cNvSpPr>
          <p:nvPr/>
        </p:nvSpPr>
        <p:spPr bwMode="auto">
          <a:xfrm>
            <a:off x="3664069" y="2649936"/>
            <a:ext cx="1845654" cy="1802632"/>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7" name="Rectangle 90"/>
          <p:cNvSpPr>
            <a:spLocks noChangeArrowheads="1"/>
          </p:cNvSpPr>
          <p:nvPr/>
        </p:nvSpPr>
        <p:spPr bwMode="auto">
          <a:xfrm>
            <a:off x="8310471" y="4093662"/>
            <a:ext cx="1106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D</a:t>
            </a:r>
            <a:endParaRPr kumimoji="0" lang="en-US" sz="1400" i="0" u="none" strike="noStrike" cap="none" normalizeH="0" baseline="0" dirty="0">
              <a:ln>
                <a:noFill/>
              </a:ln>
              <a:solidFill>
                <a:schemeClr val="tx1"/>
              </a:solidFill>
              <a:effectLst/>
              <a:cs typeface="Arial" pitchFamily="34" charset="0"/>
            </a:endParaRPr>
          </a:p>
        </p:txBody>
      </p:sp>
      <p:sp>
        <p:nvSpPr>
          <p:cNvPr id="385" name="Line 269"/>
          <p:cNvSpPr>
            <a:spLocks noChangeShapeType="1"/>
          </p:cNvSpPr>
          <p:nvPr/>
        </p:nvSpPr>
        <p:spPr bwMode="auto">
          <a:xfrm>
            <a:off x="6417493" y="4281118"/>
            <a:ext cx="2310295"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6" name="Rectangle 270"/>
          <p:cNvSpPr>
            <a:spLocks noChangeArrowheads="1"/>
          </p:cNvSpPr>
          <p:nvPr/>
        </p:nvSpPr>
        <p:spPr bwMode="auto">
          <a:xfrm>
            <a:off x="6339433" y="430693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25" name="Rectangle 510"/>
          <p:cNvSpPr>
            <a:spLocks noChangeArrowheads="1"/>
          </p:cNvSpPr>
          <p:nvPr/>
        </p:nvSpPr>
        <p:spPr bwMode="auto">
          <a:xfrm>
            <a:off x="5552747" y="4263271"/>
            <a:ext cx="1138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D</a:t>
            </a:r>
            <a:endParaRPr kumimoji="0" lang="en-US" sz="1400" i="0" u="none" strike="noStrike" cap="none" normalizeH="0" baseline="0" dirty="0">
              <a:ln>
                <a:noFill/>
              </a:ln>
              <a:solidFill>
                <a:schemeClr val="tx1"/>
              </a:solidFill>
              <a:effectLst/>
              <a:cs typeface="Arial" pitchFamily="34" charset="0"/>
            </a:endParaRPr>
          </a:p>
        </p:txBody>
      </p:sp>
      <p:sp>
        <p:nvSpPr>
          <p:cNvPr id="253" name="Line 538"/>
          <p:cNvSpPr>
            <a:spLocks noChangeShapeType="1"/>
          </p:cNvSpPr>
          <p:nvPr/>
        </p:nvSpPr>
        <p:spPr bwMode="auto">
          <a:xfrm flipV="1">
            <a:off x="4128710" y="4366524"/>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4" name="Line 539"/>
          <p:cNvSpPr>
            <a:spLocks noChangeShapeType="1"/>
          </p:cNvSpPr>
          <p:nvPr/>
        </p:nvSpPr>
        <p:spPr bwMode="auto">
          <a:xfrm flipV="1">
            <a:off x="4128710" y="4228853"/>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5" name="Line 540"/>
          <p:cNvSpPr>
            <a:spLocks noChangeShapeType="1"/>
          </p:cNvSpPr>
          <p:nvPr/>
        </p:nvSpPr>
        <p:spPr bwMode="auto">
          <a:xfrm flipV="1">
            <a:off x="4128710" y="4091182"/>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6" name="Line 541"/>
          <p:cNvSpPr>
            <a:spLocks noChangeShapeType="1"/>
          </p:cNvSpPr>
          <p:nvPr/>
        </p:nvSpPr>
        <p:spPr bwMode="auto">
          <a:xfrm flipV="1">
            <a:off x="4128710" y="3953510"/>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7" name="Line 542"/>
          <p:cNvSpPr>
            <a:spLocks noChangeShapeType="1"/>
          </p:cNvSpPr>
          <p:nvPr/>
        </p:nvSpPr>
        <p:spPr bwMode="auto">
          <a:xfrm flipV="1">
            <a:off x="4128710" y="3815839"/>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8" name="Line 543"/>
          <p:cNvSpPr>
            <a:spLocks noChangeShapeType="1"/>
          </p:cNvSpPr>
          <p:nvPr/>
        </p:nvSpPr>
        <p:spPr bwMode="auto">
          <a:xfrm flipV="1">
            <a:off x="4128710" y="3678168"/>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9" name="Line 544"/>
          <p:cNvSpPr>
            <a:spLocks noChangeShapeType="1"/>
          </p:cNvSpPr>
          <p:nvPr/>
        </p:nvSpPr>
        <p:spPr bwMode="auto">
          <a:xfrm flipV="1">
            <a:off x="4128710" y="3540497"/>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0" name="Line 545"/>
          <p:cNvSpPr>
            <a:spLocks noChangeShapeType="1"/>
          </p:cNvSpPr>
          <p:nvPr/>
        </p:nvSpPr>
        <p:spPr bwMode="auto">
          <a:xfrm flipV="1">
            <a:off x="4128710" y="3402825"/>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1" name="Line 546"/>
          <p:cNvSpPr>
            <a:spLocks noChangeShapeType="1"/>
          </p:cNvSpPr>
          <p:nvPr/>
        </p:nvSpPr>
        <p:spPr bwMode="auto">
          <a:xfrm flipV="1">
            <a:off x="4128710" y="3265154"/>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2" name="Line 547"/>
          <p:cNvSpPr>
            <a:spLocks noChangeShapeType="1"/>
          </p:cNvSpPr>
          <p:nvPr/>
        </p:nvSpPr>
        <p:spPr bwMode="auto">
          <a:xfrm flipV="1">
            <a:off x="4128710" y="3127483"/>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3" name="Line 548"/>
          <p:cNvSpPr>
            <a:spLocks noChangeShapeType="1"/>
          </p:cNvSpPr>
          <p:nvPr/>
        </p:nvSpPr>
        <p:spPr bwMode="auto">
          <a:xfrm flipV="1">
            <a:off x="4589048" y="4362222"/>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4" name="Line 549"/>
          <p:cNvSpPr>
            <a:spLocks noChangeShapeType="1"/>
          </p:cNvSpPr>
          <p:nvPr/>
        </p:nvSpPr>
        <p:spPr bwMode="auto">
          <a:xfrm flipV="1">
            <a:off x="4589048" y="4224551"/>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5" name="Line 550"/>
          <p:cNvSpPr>
            <a:spLocks noChangeShapeType="1"/>
          </p:cNvSpPr>
          <p:nvPr/>
        </p:nvSpPr>
        <p:spPr bwMode="auto">
          <a:xfrm flipV="1">
            <a:off x="4589048" y="4086879"/>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6" name="Line 551"/>
          <p:cNvSpPr>
            <a:spLocks noChangeShapeType="1"/>
          </p:cNvSpPr>
          <p:nvPr/>
        </p:nvSpPr>
        <p:spPr bwMode="auto">
          <a:xfrm flipV="1">
            <a:off x="4589048" y="3949208"/>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7" name="Line 552"/>
          <p:cNvSpPr>
            <a:spLocks noChangeShapeType="1"/>
          </p:cNvSpPr>
          <p:nvPr/>
        </p:nvSpPr>
        <p:spPr bwMode="auto">
          <a:xfrm flipV="1">
            <a:off x="4589048" y="3811537"/>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8" name="Line 553"/>
          <p:cNvSpPr>
            <a:spLocks noChangeShapeType="1"/>
          </p:cNvSpPr>
          <p:nvPr/>
        </p:nvSpPr>
        <p:spPr bwMode="auto">
          <a:xfrm flipV="1">
            <a:off x="4589048" y="3673866"/>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9" name="Line 554"/>
          <p:cNvSpPr>
            <a:spLocks noChangeShapeType="1"/>
          </p:cNvSpPr>
          <p:nvPr/>
        </p:nvSpPr>
        <p:spPr bwMode="auto">
          <a:xfrm flipV="1">
            <a:off x="4589048" y="3553403"/>
            <a:ext cx="0" cy="68836"/>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0" name="Line 555"/>
          <p:cNvSpPr>
            <a:spLocks noChangeShapeType="1"/>
          </p:cNvSpPr>
          <p:nvPr/>
        </p:nvSpPr>
        <p:spPr bwMode="auto">
          <a:xfrm flipV="1">
            <a:off x="5049386" y="4366524"/>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1" name="Line 556"/>
          <p:cNvSpPr>
            <a:spLocks noChangeShapeType="1"/>
          </p:cNvSpPr>
          <p:nvPr/>
        </p:nvSpPr>
        <p:spPr bwMode="auto">
          <a:xfrm flipV="1">
            <a:off x="5049386" y="4228853"/>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2" name="Line 557"/>
          <p:cNvSpPr>
            <a:spLocks noChangeShapeType="1"/>
          </p:cNvSpPr>
          <p:nvPr/>
        </p:nvSpPr>
        <p:spPr bwMode="auto">
          <a:xfrm flipV="1">
            <a:off x="5049386" y="4091182"/>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4" name="Line 559"/>
          <p:cNvSpPr>
            <a:spLocks noChangeShapeType="1"/>
          </p:cNvSpPr>
          <p:nvPr/>
        </p:nvSpPr>
        <p:spPr bwMode="auto">
          <a:xfrm>
            <a:off x="3664070" y="3101670"/>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5" name="Line 560"/>
          <p:cNvSpPr>
            <a:spLocks noChangeShapeType="1"/>
          </p:cNvSpPr>
          <p:nvPr/>
        </p:nvSpPr>
        <p:spPr bwMode="auto">
          <a:xfrm>
            <a:off x="3801741" y="3101670"/>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6" name="Line 561"/>
          <p:cNvSpPr>
            <a:spLocks noChangeShapeType="1"/>
          </p:cNvSpPr>
          <p:nvPr/>
        </p:nvSpPr>
        <p:spPr bwMode="auto">
          <a:xfrm>
            <a:off x="3939412" y="3101670"/>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8" name="Line 563"/>
          <p:cNvSpPr>
            <a:spLocks noChangeShapeType="1"/>
          </p:cNvSpPr>
          <p:nvPr/>
        </p:nvSpPr>
        <p:spPr bwMode="auto">
          <a:xfrm>
            <a:off x="3664070"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9" name="Line 564"/>
          <p:cNvSpPr>
            <a:spLocks noChangeShapeType="1"/>
          </p:cNvSpPr>
          <p:nvPr/>
        </p:nvSpPr>
        <p:spPr bwMode="auto">
          <a:xfrm>
            <a:off x="3801741"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0" name="Line 565"/>
          <p:cNvSpPr>
            <a:spLocks noChangeShapeType="1"/>
          </p:cNvSpPr>
          <p:nvPr/>
        </p:nvSpPr>
        <p:spPr bwMode="auto">
          <a:xfrm>
            <a:off x="3939412"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1" name="Line 566"/>
          <p:cNvSpPr>
            <a:spLocks noChangeShapeType="1"/>
          </p:cNvSpPr>
          <p:nvPr/>
        </p:nvSpPr>
        <p:spPr bwMode="auto">
          <a:xfrm>
            <a:off x="4077083"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2" name="Line 567"/>
          <p:cNvSpPr>
            <a:spLocks noChangeShapeType="1"/>
          </p:cNvSpPr>
          <p:nvPr/>
        </p:nvSpPr>
        <p:spPr bwMode="auto">
          <a:xfrm>
            <a:off x="4214754"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3" name="Line 568"/>
          <p:cNvSpPr>
            <a:spLocks noChangeShapeType="1"/>
          </p:cNvSpPr>
          <p:nvPr/>
        </p:nvSpPr>
        <p:spPr bwMode="auto">
          <a:xfrm>
            <a:off x="4352426"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4" name="Line 569"/>
          <p:cNvSpPr>
            <a:spLocks noChangeShapeType="1"/>
          </p:cNvSpPr>
          <p:nvPr/>
        </p:nvSpPr>
        <p:spPr bwMode="auto">
          <a:xfrm>
            <a:off x="4490097"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5" name="Line 570"/>
          <p:cNvSpPr>
            <a:spLocks noChangeShapeType="1"/>
          </p:cNvSpPr>
          <p:nvPr/>
        </p:nvSpPr>
        <p:spPr bwMode="auto">
          <a:xfrm>
            <a:off x="4627768"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6" name="Line 571"/>
          <p:cNvSpPr>
            <a:spLocks noChangeShapeType="1"/>
          </p:cNvSpPr>
          <p:nvPr/>
        </p:nvSpPr>
        <p:spPr bwMode="auto">
          <a:xfrm>
            <a:off x="4765439"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7" name="Line 572"/>
          <p:cNvSpPr>
            <a:spLocks noChangeShapeType="1"/>
          </p:cNvSpPr>
          <p:nvPr/>
        </p:nvSpPr>
        <p:spPr bwMode="auto">
          <a:xfrm>
            <a:off x="4903110" y="4005137"/>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9" name="Line 574"/>
          <p:cNvSpPr>
            <a:spLocks noChangeShapeType="1"/>
          </p:cNvSpPr>
          <p:nvPr/>
        </p:nvSpPr>
        <p:spPr bwMode="auto">
          <a:xfrm>
            <a:off x="3664070" y="3553403"/>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0" name="Line 575"/>
          <p:cNvSpPr>
            <a:spLocks noChangeShapeType="1"/>
          </p:cNvSpPr>
          <p:nvPr/>
        </p:nvSpPr>
        <p:spPr bwMode="auto">
          <a:xfrm>
            <a:off x="3801741" y="3553403"/>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1" name="Line 576"/>
          <p:cNvSpPr>
            <a:spLocks noChangeShapeType="1"/>
          </p:cNvSpPr>
          <p:nvPr/>
        </p:nvSpPr>
        <p:spPr bwMode="auto">
          <a:xfrm>
            <a:off x="3939412" y="3553403"/>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2" name="Line 577"/>
          <p:cNvSpPr>
            <a:spLocks noChangeShapeType="1"/>
          </p:cNvSpPr>
          <p:nvPr/>
        </p:nvSpPr>
        <p:spPr bwMode="auto">
          <a:xfrm>
            <a:off x="4077083" y="3553403"/>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3" name="Line 578"/>
          <p:cNvSpPr>
            <a:spLocks noChangeShapeType="1"/>
          </p:cNvSpPr>
          <p:nvPr/>
        </p:nvSpPr>
        <p:spPr bwMode="auto">
          <a:xfrm>
            <a:off x="4214754" y="3553403"/>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4" name="Line 579"/>
          <p:cNvSpPr>
            <a:spLocks noChangeShapeType="1"/>
          </p:cNvSpPr>
          <p:nvPr/>
        </p:nvSpPr>
        <p:spPr bwMode="auto">
          <a:xfrm>
            <a:off x="4352426" y="3553403"/>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5" name="Line 580"/>
          <p:cNvSpPr>
            <a:spLocks noChangeShapeType="1"/>
          </p:cNvSpPr>
          <p:nvPr/>
        </p:nvSpPr>
        <p:spPr bwMode="auto">
          <a:xfrm>
            <a:off x="4490097" y="3553403"/>
            <a:ext cx="86045"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6" name="Line 581"/>
          <p:cNvSpPr>
            <a:spLocks noChangeShapeType="1"/>
          </p:cNvSpPr>
          <p:nvPr/>
        </p:nvSpPr>
        <p:spPr bwMode="auto">
          <a:xfrm flipV="1">
            <a:off x="3664070" y="2331571"/>
            <a:ext cx="0" cy="2120997"/>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7" name="Line 582"/>
          <p:cNvSpPr>
            <a:spLocks noChangeShapeType="1"/>
          </p:cNvSpPr>
          <p:nvPr/>
        </p:nvSpPr>
        <p:spPr bwMode="auto">
          <a:xfrm>
            <a:off x="3664070" y="4452568"/>
            <a:ext cx="2310295"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8" name="Freeform 583"/>
          <p:cNvSpPr>
            <a:spLocks/>
          </p:cNvSpPr>
          <p:nvPr/>
        </p:nvSpPr>
        <p:spPr bwMode="auto">
          <a:xfrm>
            <a:off x="4087630" y="3069403"/>
            <a:ext cx="68836" cy="68836"/>
          </a:xfrm>
          <a:custGeom>
            <a:avLst/>
            <a:gdLst>
              <a:gd name="T0" fmla="*/ 32 w 32"/>
              <a:gd name="T1" fmla="*/ 16 h 32"/>
              <a:gd name="T2" fmla="*/ 32 w 32"/>
              <a:gd name="T3" fmla="*/ 16 h 32"/>
              <a:gd name="T4" fmla="*/ 30 w 32"/>
              <a:gd name="T5" fmla="*/ 22 h 32"/>
              <a:gd name="T6" fmla="*/ 26 w 32"/>
              <a:gd name="T7" fmla="*/ 28 h 32"/>
              <a:gd name="T8" fmla="*/ 22 w 32"/>
              <a:gd name="T9" fmla="*/ 30 h 32"/>
              <a:gd name="T10" fmla="*/ 16 w 32"/>
              <a:gd name="T11" fmla="*/ 32 h 32"/>
              <a:gd name="T12" fmla="*/ 16 w 32"/>
              <a:gd name="T13" fmla="*/ 32 h 32"/>
              <a:gd name="T14" fmla="*/ 8 w 32"/>
              <a:gd name="T15" fmla="*/ 30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4 h 32"/>
              <a:gd name="T28" fmla="*/ 8 w 32"/>
              <a:gd name="T29" fmla="*/ 2 h 32"/>
              <a:gd name="T30" fmla="*/ 16 w 32"/>
              <a:gd name="T31" fmla="*/ 0 h 32"/>
              <a:gd name="T32" fmla="*/ 16 w 32"/>
              <a:gd name="T33" fmla="*/ 0 h 32"/>
              <a:gd name="T34" fmla="*/ 22 w 32"/>
              <a:gd name="T35" fmla="*/ 2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0"/>
                </a:lnTo>
                <a:lnTo>
                  <a:pt x="16" y="32"/>
                </a:lnTo>
                <a:lnTo>
                  <a:pt x="16" y="32"/>
                </a:lnTo>
                <a:lnTo>
                  <a:pt x="8" y="30"/>
                </a:lnTo>
                <a:lnTo>
                  <a:pt x="4" y="28"/>
                </a:lnTo>
                <a:lnTo>
                  <a:pt x="0" y="22"/>
                </a:lnTo>
                <a:lnTo>
                  <a:pt x="0" y="16"/>
                </a:lnTo>
                <a:lnTo>
                  <a:pt x="0" y="16"/>
                </a:lnTo>
                <a:lnTo>
                  <a:pt x="0" y="10"/>
                </a:lnTo>
                <a:lnTo>
                  <a:pt x="4" y="4"/>
                </a:lnTo>
                <a:lnTo>
                  <a:pt x="8" y="2"/>
                </a:lnTo>
                <a:lnTo>
                  <a:pt x="16" y="0"/>
                </a:lnTo>
                <a:lnTo>
                  <a:pt x="16" y="0"/>
                </a:lnTo>
                <a:lnTo>
                  <a:pt x="22" y="2"/>
                </a:lnTo>
                <a:lnTo>
                  <a:pt x="26" y="4"/>
                </a:lnTo>
                <a:lnTo>
                  <a:pt x="30" y="10"/>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9" name="Freeform 584"/>
          <p:cNvSpPr>
            <a:spLocks/>
          </p:cNvSpPr>
          <p:nvPr/>
        </p:nvSpPr>
        <p:spPr bwMode="auto">
          <a:xfrm>
            <a:off x="4554630" y="3518986"/>
            <a:ext cx="68836" cy="68836"/>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0" name="Freeform 585"/>
          <p:cNvSpPr>
            <a:spLocks/>
          </p:cNvSpPr>
          <p:nvPr/>
        </p:nvSpPr>
        <p:spPr bwMode="auto">
          <a:xfrm>
            <a:off x="5012658" y="3975628"/>
            <a:ext cx="68836" cy="68836"/>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8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8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8"/>
                </a:lnTo>
                <a:lnTo>
                  <a:pt x="4" y="4"/>
                </a:lnTo>
                <a:lnTo>
                  <a:pt x="10" y="0"/>
                </a:lnTo>
                <a:lnTo>
                  <a:pt x="16" y="0"/>
                </a:lnTo>
                <a:lnTo>
                  <a:pt x="16" y="0"/>
                </a:lnTo>
                <a:lnTo>
                  <a:pt x="22" y="0"/>
                </a:lnTo>
                <a:lnTo>
                  <a:pt x="26" y="4"/>
                </a:lnTo>
                <a:lnTo>
                  <a:pt x="30" y="8"/>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1" name="Rectangle 586"/>
          <p:cNvSpPr>
            <a:spLocks noChangeArrowheads="1"/>
          </p:cNvSpPr>
          <p:nvPr/>
        </p:nvSpPr>
        <p:spPr bwMode="auto">
          <a:xfrm>
            <a:off x="3352800" y="2563892"/>
            <a:ext cx="2573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30</a:t>
            </a:r>
            <a:endParaRPr kumimoji="0" lang="en-US" sz="1400" b="0" i="0" u="none" strike="noStrike" cap="none" normalizeH="0" baseline="0" dirty="0">
              <a:ln>
                <a:noFill/>
              </a:ln>
              <a:solidFill>
                <a:schemeClr val="tx1"/>
              </a:solidFill>
              <a:effectLst/>
              <a:cs typeface="Arial" pitchFamily="34" charset="0"/>
            </a:endParaRPr>
          </a:p>
        </p:txBody>
      </p:sp>
      <p:sp>
        <p:nvSpPr>
          <p:cNvPr id="302" name="Rectangle 587"/>
          <p:cNvSpPr>
            <a:spLocks noChangeArrowheads="1"/>
          </p:cNvSpPr>
          <p:nvPr/>
        </p:nvSpPr>
        <p:spPr bwMode="auto">
          <a:xfrm>
            <a:off x="3552212" y="256389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303" name="Rectangle 588"/>
          <p:cNvSpPr>
            <a:spLocks noChangeArrowheads="1"/>
          </p:cNvSpPr>
          <p:nvPr/>
        </p:nvSpPr>
        <p:spPr bwMode="auto">
          <a:xfrm>
            <a:off x="3352800" y="3471661"/>
            <a:ext cx="2573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15</a:t>
            </a:r>
            <a:endParaRPr kumimoji="0" lang="en-US" sz="1400" b="0" i="0" u="none" strike="noStrike" cap="none" normalizeH="0" baseline="0" dirty="0">
              <a:ln>
                <a:noFill/>
              </a:ln>
              <a:solidFill>
                <a:schemeClr val="tx1"/>
              </a:solidFill>
              <a:effectLst/>
              <a:cs typeface="Arial" pitchFamily="34" charset="0"/>
            </a:endParaRPr>
          </a:p>
        </p:txBody>
      </p:sp>
      <p:sp>
        <p:nvSpPr>
          <p:cNvPr id="304" name="Rectangle 589"/>
          <p:cNvSpPr>
            <a:spLocks noChangeArrowheads="1"/>
          </p:cNvSpPr>
          <p:nvPr/>
        </p:nvSpPr>
        <p:spPr bwMode="auto">
          <a:xfrm>
            <a:off x="3552212" y="347166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305" name="Rectangle 590"/>
          <p:cNvSpPr>
            <a:spLocks noChangeArrowheads="1"/>
          </p:cNvSpPr>
          <p:nvPr/>
        </p:nvSpPr>
        <p:spPr bwMode="auto">
          <a:xfrm>
            <a:off x="3352800" y="3019927"/>
            <a:ext cx="2573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22</a:t>
            </a:r>
            <a:endParaRPr kumimoji="0" lang="en-US" sz="1400" b="0" i="0" u="none" strike="noStrike" cap="none" normalizeH="0" baseline="0" dirty="0">
              <a:ln>
                <a:noFill/>
              </a:ln>
              <a:solidFill>
                <a:schemeClr val="tx1"/>
              </a:solidFill>
              <a:effectLst/>
              <a:cs typeface="Arial" pitchFamily="34" charset="0"/>
            </a:endParaRPr>
          </a:p>
        </p:txBody>
      </p:sp>
      <p:sp>
        <p:nvSpPr>
          <p:cNvPr id="306" name="Rectangle 591"/>
          <p:cNvSpPr>
            <a:spLocks noChangeArrowheads="1"/>
          </p:cNvSpPr>
          <p:nvPr/>
        </p:nvSpPr>
        <p:spPr bwMode="auto">
          <a:xfrm>
            <a:off x="3552212" y="301992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307" name="Rectangle 592"/>
          <p:cNvSpPr>
            <a:spLocks noChangeArrowheads="1"/>
          </p:cNvSpPr>
          <p:nvPr/>
        </p:nvSpPr>
        <p:spPr bwMode="auto">
          <a:xfrm>
            <a:off x="3429000" y="3927697"/>
            <a:ext cx="1500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7</a:t>
            </a:r>
            <a:endParaRPr kumimoji="0" lang="en-US" sz="1400" b="0" i="0" u="none" strike="noStrike" cap="none" normalizeH="0" baseline="0" dirty="0">
              <a:ln>
                <a:noFill/>
              </a:ln>
              <a:solidFill>
                <a:schemeClr val="tx1"/>
              </a:solidFill>
              <a:effectLst/>
              <a:cs typeface="Arial" pitchFamily="34" charset="0"/>
            </a:endParaRPr>
          </a:p>
        </p:txBody>
      </p:sp>
      <p:sp>
        <p:nvSpPr>
          <p:cNvPr id="308" name="Rectangle 593"/>
          <p:cNvSpPr>
            <a:spLocks noChangeArrowheads="1"/>
          </p:cNvSpPr>
          <p:nvPr/>
        </p:nvSpPr>
        <p:spPr bwMode="auto">
          <a:xfrm>
            <a:off x="3552212" y="392769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309" name="Rectangle 594"/>
          <p:cNvSpPr>
            <a:spLocks noChangeArrowheads="1"/>
          </p:cNvSpPr>
          <p:nvPr/>
        </p:nvSpPr>
        <p:spPr bwMode="auto">
          <a:xfrm>
            <a:off x="3552212" y="447838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310" name="Rectangle 595"/>
          <p:cNvSpPr>
            <a:spLocks noChangeArrowheads="1"/>
          </p:cNvSpPr>
          <p:nvPr/>
        </p:nvSpPr>
        <p:spPr bwMode="auto">
          <a:xfrm>
            <a:off x="4094292" y="447838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311" name="Rectangle 596"/>
          <p:cNvSpPr>
            <a:spLocks noChangeArrowheads="1"/>
          </p:cNvSpPr>
          <p:nvPr/>
        </p:nvSpPr>
        <p:spPr bwMode="auto">
          <a:xfrm>
            <a:off x="4554630" y="447838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312" name="Rectangle 597"/>
          <p:cNvSpPr>
            <a:spLocks noChangeArrowheads="1"/>
          </p:cNvSpPr>
          <p:nvPr/>
        </p:nvSpPr>
        <p:spPr bwMode="auto">
          <a:xfrm>
            <a:off x="5014968" y="447838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a:t>
            </a:r>
            <a:endParaRPr kumimoji="0" lang="en-US" sz="1400" b="0" i="0" u="none" strike="noStrike" cap="none" normalizeH="0" baseline="0" dirty="0">
              <a:ln>
                <a:noFill/>
              </a:ln>
              <a:solidFill>
                <a:schemeClr val="tx1"/>
              </a:solidFill>
              <a:effectLst/>
              <a:cs typeface="Arial" pitchFamily="34" charset="0"/>
            </a:endParaRPr>
          </a:p>
        </p:txBody>
      </p:sp>
      <p:sp>
        <p:nvSpPr>
          <p:cNvPr id="313" name="Rectangle 598"/>
          <p:cNvSpPr>
            <a:spLocks noChangeArrowheads="1"/>
          </p:cNvSpPr>
          <p:nvPr/>
        </p:nvSpPr>
        <p:spPr bwMode="auto">
          <a:xfrm>
            <a:off x="5475306" y="447838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a:t>
            </a:r>
            <a:endParaRPr kumimoji="0" lang="en-US" sz="1400" b="0" i="0" u="none" strike="noStrike" cap="none" normalizeH="0" baseline="0" dirty="0">
              <a:ln>
                <a:noFill/>
              </a:ln>
              <a:solidFill>
                <a:schemeClr val="tx1"/>
              </a:solidFill>
              <a:effectLst/>
              <a:cs typeface="Arial" pitchFamily="34" charset="0"/>
            </a:endParaRPr>
          </a:p>
        </p:txBody>
      </p:sp>
      <p:sp>
        <p:nvSpPr>
          <p:cNvPr id="319" name="Rectangle 604"/>
          <p:cNvSpPr>
            <a:spLocks noChangeArrowheads="1"/>
          </p:cNvSpPr>
          <p:nvPr/>
        </p:nvSpPr>
        <p:spPr bwMode="auto">
          <a:xfrm>
            <a:off x="2795020" y="4263271"/>
            <a:ext cx="1106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a:ln>
                  <a:noFill/>
                </a:ln>
                <a:solidFill>
                  <a:srgbClr val="000000"/>
                </a:solidFill>
                <a:effectLst/>
                <a:cs typeface="Arial" pitchFamily="34" charset="0"/>
              </a:rPr>
              <a:t>D</a:t>
            </a:r>
            <a:endParaRPr kumimoji="0" lang="en-US" sz="1400" i="0" u="none" strike="noStrike" cap="none" normalizeH="0" baseline="0" dirty="0">
              <a:ln>
                <a:noFill/>
              </a:ln>
              <a:solidFill>
                <a:schemeClr val="tx1"/>
              </a:solidFill>
              <a:effectLst/>
              <a:cs typeface="Arial" pitchFamily="34" charset="0"/>
            </a:endParaRPr>
          </a:p>
        </p:txBody>
      </p:sp>
      <p:sp>
        <p:nvSpPr>
          <p:cNvPr id="87" name="Line 686"/>
          <p:cNvSpPr>
            <a:spLocks noChangeShapeType="1"/>
          </p:cNvSpPr>
          <p:nvPr/>
        </p:nvSpPr>
        <p:spPr bwMode="auto">
          <a:xfrm flipV="1">
            <a:off x="914947" y="2331571"/>
            <a:ext cx="0" cy="2120997"/>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687"/>
          <p:cNvSpPr>
            <a:spLocks noChangeShapeType="1"/>
          </p:cNvSpPr>
          <p:nvPr/>
        </p:nvSpPr>
        <p:spPr bwMode="auto">
          <a:xfrm>
            <a:off x="914947" y="4452568"/>
            <a:ext cx="2310295"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701"/>
          <p:cNvSpPr>
            <a:spLocks noChangeShapeType="1"/>
          </p:cNvSpPr>
          <p:nvPr/>
        </p:nvSpPr>
        <p:spPr bwMode="auto">
          <a:xfrm flipV="1">
            <a:off x="1835624" y="3553403"/>
            <a:ext cx="0" cy="73138"/>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702"/>
          <p:cNvSpPr>
            <a:spLocks/>
          </p:cNvSpPr>
          <p:nvPr/>
        </p:nvSpPr>
        <p:spPr bwMode="auto">
          <a:xfrm>
            <a:off x="1810705" y="3521136"/>
            <a:ext cx="68836" cy="68836"/>
          </a:xfrm>
          <a:custGeom>
            <a:avLst/>
            <a:gdLst>
              <a:gd name="T0" fmla="*/ 32 w 32"/>
              <a:gd name="T1" fmla="*/ 16 h 32"/>
              <a:gd name="T2" fmla="*/ 32 w 32"/>
              <a:gd name="T3" fmla="*/ 16 h 32"/>
              <a:gd name="T4" fmla="*/ 32 w 32"/>
              <a:gd name="T5" fmla="*/ 22 h 32"/>
              <a:gd name="T6" fmla="*/ 28 w 32"/>
              <a:gd name="T7" fmla="*/ 26 h 32"/>
              <a:gd name="T8" fmla="*/ 24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4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4"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4" y="0"/>
                </a:lnTo>
                <a:lnTo>
                  <a:pt x="28" y="4"/>
                </a:lnTo>
                <a:lnTo>
                  <a:pt x="32" y="10"/>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34" name="Group 733"/>
          <p:cNvGrpSpPr/>
          <p:nvPr/>
        </p:nvGrpSpPr>
        <p:grpSpPr>
          <a:xfrm>
            <a:off x="923552" y="3553403"/>
            <a:ext cx="912072" cy="899166"/>
            <a:chOff x="923552" y="3393554"/>
            <a:chExt cx="912072" cy="899166"/>
          </a:xfrm>
        </p:grpSpPr>
        <p:sp>
          <p:nvSpPr>
            <p:cNvPr id="96" name="Line 695"/>
            <p:cNvSpPr>
              <a:spLocks noChangeShapeType="1"/>
            </p:cNvSpPr>
            <p:nvPr/>
          </p:nvSpPr>
          <p:spPr bwMode="auto">
            <a:xfrm flipV="1">
              <a:off x="1835624" y="4206675"/>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696"/>
            <p:cNvSpPr>
              <a:spLocks noChangeShapeType="1"/>
            </p:cNvSpPr>
            <p:nvPr/>
          </p:nvSpPr>
          <p:spPr bwMode="auto">
            <a:xfrm flipV="1">
              <a:off x="1835624" y="4069003"/>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697"/>
            <p:cNvSpPr>
              <a:spLocks noChangeShapeType="1"/>
            </p:cNvSpPr>
            <p:nvPr/>
          </p:nvSpPr>
          <p:spPr bwMode="auto">
            <a:xfrm flipV="1">
              <a:off x="1835624" y="3931332"/>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698"/>
            <p:cNvSpPr>
              <a:spLocks noChangeShapeType="1"/>
            </p:cNvSpPr>
            <p:nvPr/>
          </p:nvSpPr>
          <p:spPr bwMode="auto">
            <a:xfrm flipV="1">
              <a:off x="1835624" y="3793661"/>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699"/>
            <p:cNvSpPr>
              <a:spLocks noChangeShapeType="1"/>
            </p:cNvSpPr>
            <p:nvPr/>
          </p:nvSpPr>
          <p:spPr bwMode="auto">
            <a:xfrm flipV="1">
              <a:off x="1835624" y="3655990"/>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700"/>
            <p:cNvSpPr>
              <a:spLocks noChangeShapeType="1"/>
            </p:cNvSpPr>
            <p:nvPr/>
          </p:nvSpPr>
          <p:spPr bwMode="auto">
            <a:xfrm flipV="1">
              <a:off x="1835624" y="3518319"/>
              <a:ext cx="0" cy="8604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703"/>
            <p:cNvSpPr>
              <a:spLocks noChangeShapeType="1"/>
            </p:cNvSpPr>
            <p:nvPr/>
          </p:nvSpPr>
          <p:spPr bwMode="auto">
            <a:xfrm flipH="1">
              <a:off x="1749579" y="3393554"/>
              <a:ext cx="86044"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704"/>
            <p:cNvSpPr>
              <a:spLocks noChangeShapeType="1"/>
            </p:cNvSpPr>
            <p:nvPr/>
          </p:nvSpPr>
          <p:spPr bwMode="auto">
            <a:xfrm flipH="1">
              <a:off x="1611908" y="3393554"/>
              <a:ext cx="86044"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705"/>
            <p:cNvSpPr>
              <a:spLocks noChangeShapeType="1"/>
            </p:cNvSpPr>
            <p:nvPr/>
          </p:nvSpPr>
          <p:spPr bwMode="auto">
            <a:xfrm flipH="1">
              <a:off x="1474237" y="3393554"/>
              <a:ext cx="86044"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706"/>
            <p:cNvSpPr>
              <a:spLocks noChangeShapeType="1"/>
            </p:cNvSpPr>
            <p:nvPr/>
          </p:nvSpPr>
          <p:spPr bwMode="auto">
            <a:xfrm flipH="1">
              <a:off x="1336565" y="3393554"/>
              <a:ext cx="86044"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707"/>
            <p:cNvSpPr>
              <a:spLocks noChangeShapeType="1"/>
            </p:cNvSpPr>
            <p:nvPr/>
          </p:nvSpPr>
          <p:spPr bwMode="auto">
            <a:xfrm flipH="1">
              <a:off x="1198894" y="3393554"/>
              <a:ext cx="86044"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708"/>
            <p:cNvSpPr>
              <a:spLocks noChangeShapeType="1"/>
            </p:cNvSpPr>
            <p:nvPr/>
          </p:nvSpPr>
          <p:spPr bwMode="auto">
            <a:xfrm flipH="1">
              <a:off x="1061223" y="3393554"/>
              <a:ext cx="86044"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709"/>
            <p:cNvSpPr>
              <a:spLocks noChangeShapeType="1"/>
            </p:cNvSpPr>
            <p:nvPr/>
          </p:nvSpPr>
          <p:spPr bwMode="auto">
            <a:xfrm flipH="1">
              <a:off x="923552" y="3393554"/>
              <a:ext cx="86044" cy="0"/>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11" name="Line 710"/>
          <p:cNvSpPr>
            <a:spLocks noChangeShapeType="1"/>
          </p:cNvSpPr>
          <p:nvPr/>
        </p:nvSpPr>
        <p:spPr bwMode="auto">
          <a:xfrm>
            <a:off x="3664069" y="2649936"/>
            <a:ext cx="5162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5" name="Line 714"/>
          <p:cNvSpPr>
            <a:spLocks noChangeShapeType="1"/>
          </p:cNvSpPr>
          <p:nvPr/>
        </p:nvSpPr>
        <p:spPr bwMode="auto">
          <a:xfrm flipV="1">
            <a:off x="6417493" y="2160121"/>
            <a:ext cx="0" cy="2120997"/>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Rectangle 715"/>
          <p:cNvSpPr>
            <a:spLocks noChangeArrowheads="1"/>
          </p:cNvSpPr>
          <p:nvPr/>
        </p:nvSpPr>
        <p:spPr bwMode="auto">
          <a:xfrm>
            <a:off x="6096000" y="2373391"/>
            <a:ext cx="2633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30</a:t>
            </a:r>
            <a:endParaRPr kumimoji="0" lang="en-US" sz="1400" b="0" i="0" u="none" strike="noStrike" cap="none" normalizeH="0" baseline="0" dirty="0">
              <a:ln>
                <a:noFill/>
              </a:ln>
              <a:solidFill>
                <a:schemeClr val="tx1"/>
              </a:solidFill>
              <a:effectLst/>
              <a:cs typeface="Arial" pitchFamily="34" charset="0"/>
            </a:endParaRPr>
          </a:p>
        </p:txBody>
      </p:sp>
      <p:sp>
        <p:nvSpPr>
          <p:cNvPr id="117" name="Rectangle 716"/>
          <p:cNvSpPr>
            <a:spLocks noChangeArrowheads="1"/>
          </p:cNvSpPr>
          <p:nvPr/>
        </p:nvSpPr>
        <p:spPr bwMode="auto">
          <a:xfrm>
            <a:off x="6301333" y="237339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118" name="Line 717"/>
          <p:cNvSpPr>
            <a:spLocks noChangeShapeType="1"/>
          </p:cNvSpPr>
          <p:nvPr/>
        </p:nvSpPr>
        <p:spPr bwMode="auto">
          <a:xfrm>
            <a:off x="6417493" y="2478486"/>
            <a:ext cx="5162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9" name="Rectangle 688"/>
          <p:cNvSpPr>
            <a:spLocks noChangeArrowheads="1"/>
          </p:cNvSpPr>
          <p:nvPr/>
        </p:nvSpPr>
        <p:spPr bwMode="auto">
          <a:xfrm>
            <a:off x="609600" y="3467359"/>
            <a:ext cx="2471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15</a:t>
            </a:r>
            <a:endParaRPr kumimoji="0" lang="en-US" sz="1400" b="0" i="0" u="none" strike="noStrike" cap="none" normalizeH="0" baseline="0" dirty="0">
              <a:ln>
                <a:noFill/>
              </a:ln>
              <a:solidFill>
                <a:schemeClr val="tx1"/>
              </a:solidFill>
              <a:effectLst/>
              <a:cs typeface="Arial" pitchFamily="34" charset="0"/>
            </a:endParaRPr>
          </a:p>
        </p:txBody>
      </p:sp>
      <p:sp>
        <p:nvSpPr>
          <p:cNvPr id="90" name="Rectangle 689"/>
          <p:cNvSpPr>
            <a:spLocks noChangeArrowheads="1"/>
          </p:cNvSpPr>
          <p:nvPr/>
        </p:nvSpPr>
        <p:spPr bwMode="auto">
          <a:xfrm>
            <a:off x="798787" y="346735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91" name="Rectangle 690"/>
          <p:cNvSpPr>
            <a:spLocks noChangeArrowheads="1"/>
          </p:cNvSpPr>
          <p:nvPr/>
        </p:nvSpPr>
        <p:spPr bwMode="auto">
          <a:xfrm>
            <a:off x="609600" y="2563891"/>
            <a:ext cx="2471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30</a:t>
            </a:r>
            <a:endParaRPr kumimoji="0" lang="en-US" sz="1400" b="0" i="0" u="none" strike="noStrike" cap="none" normalizeH="0" baseline="0" dirty="0">
              <a:ln>
                <a:noFill/>
              </a:ln>
              <a:solidFill>
                <a:schemeClr val="tx1"/>
              </a:solidFill>
              <a:effectLst/>
              <a:cs typeface="Arial" pitchFamily="34" charset="0"/>
            </a:endParaRPr>
          </a:p>
        </p:txBody>
      </p:sp>
      <p:sp>
        <p:nvSpPr>
          <p:cNvPr id="92" name="Rectangle 691"/>
          <p:cNvSpPr>
            <a:spLocks noChangeArrowheads="1"/>
          </p:cNvSpPr>
          <p:nvPr/>
        </p:nvSpPr>
        <p:spPr bwMode="auto">
          <a:xfrm>
            <a:off x="798787" y="256389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93" name="Rectangle 692"/>
          <p:cNvSpPr>
            <a:spLocks noChangeArrowheads="1"/>
          </p:cNvSpPr>
          <p:nvPr/>
        </p:nvSpPr>
        <p:spPr bwMode="auto">
          <a:xfrm>
            <a:off x="798787" y="447838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94" name="Rectangle 693"/>
          <p:cNvSpPr>
            <a:spLocks noChangeArrowheads="1"/>
          </p:cNvSpPr>
          <p:nvPr/>
        </p:nvSpPr>
        <p:spPr bwMode="auto">
          <a:xfrm>
            <a:off x="1805508" y="447838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95" name="Rectangle 694"/>
          <p:cNvSpPr>
            <a:spLocks noChangeArrowheads="1"/>
          </p:cNvSpPr>
          <p:nvPr/>
        </p:nvSpPr>
        <p:spPr bwMode="auto">
          <a:xfrm>
            <a:off x="2730486" y="447838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a:t>
            </a:r>
            <a:endParaRPr kumimoji="0" lang="en-US" sz="1400" b="0" i="0" u="none" strike="noStrike" cap="none" normalizeH="0" baseline="0" dirty="0">
              <a:ln>
                <a:noFill/>
              </a:ln>
              <a:solidFill>
                <a:schemeClr val="tx1"/>
              </a:solidFill>
              <a:effectLst/>
              <a:cs typeface="Arial" pitchFamily="34" charset="0"/>
            </a:endParaRPr>
          </a:p>
        </p:txBody>
      </p:sp>
      <p:sp>
        <p:nvSpPr>
          <p:cNvPr id="119" name="Line 718"/>
          <p:cNvSpPr>
            <a:spLocks noChangeShapeType="1"/>
          </p:cNvSpPr>
          <p:nvPr/>
        </p:nvSpPr>
        <p:spPr bwMode="auto">
          <a:xfrm>
            <a:off x="914947" y="2649936"/>
            <a:ext cx="5162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Line 721"/>
          <p:cNvSpPr>
            <a:spLocks noChangeShapeType="1"/>
          </p:cNvSpPr>
          <p:nvPr/>
        </p:nvSpPr>
        <p:spPr bwMode="auto">
          <a:xfrm>
            <a:off x="6417493" y="2476500"/>
            <a:ext cx="1845655" cy="1802632"/>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3" name="TextBox 722"/>
          <p:cNvSpPr txBox="1"/>
          <p:nvPr/>
        </p:nvSpPr>
        <p:spPr>
          <a:xfrm>
            <a:off x="3245771" y="1995998"/>
            <a:ext cx="895490" cy="307777"/>
          </a:xfrm>
          <a:prstGeom prst="rect">
            <a:avLst/>
          </a:prstGeom>
          <a:noFill/>
        </p:spPr>
        <p:txBody>
          <a:bodyPr wrap="square" rtlCol="0">
            <a:spAutoFit/>
          </a:bodyPr>
          <a:lstStyle/>
          <a:p>
            <a:r>
              <a:rPr lang="en-US" sz="1400" b="1" dirty="0"/>
              <a:t>Price ($)</a:t>
            </a:r>
          </a:p>
        </p:txBody>
      </p:sp>
      <p:sp>
        <p:nvSpPr>
          <p:cNvPr id="724" name="TextBox 723"/>
          <p:cNvSpPr txBox="1"/>
          <p:nvPr/>
        </p:nvSpPr>
        <p:spPr>
          <a:xfrm>
            <a:off x="6362683" y="4472877"/>
            <a:ext cx="2676126" cy="307777"/>
          </a:xfrm>
          <a:prstGeom prst="rect">
            <a:avLst/>
          </a:prstGeom>
          <a:noFill/>
        </p:spPr>
        <p:txBody>
          <a:bodyPr wrap="square" rtlCol="0">
            <a:spAutoFit/>
          </a:bodyPr>
          <a:lstStyle/>
          <a:p>
            <a:r>
              <a:rPr lang="en-US" sz="1400" b="1" dirty="0"/>
              <a:t>Millions of copies of Office</a:t>
            </a:r>
          </a:p>
        </p:txBody>
      </p:sp>
      <p:sp>
        <p:nvSpPr>
          <p:cNvPr id="725" name="TextBox 724"/>
          <p:cNvSpPr txBox="1"/>
          <p:nvPr/>
        </p:nvSpPr>
        <p:spPr>
          <a:xfrm>
            <a:off x="6067459" y="1900748"/>
            <a:ext cx="895490" cy="307777"/>
          </a:xfrm>
          <a:prstGeom prst="rect">
            <a:avLst/>
          </a:prstGeom>
          <a:noFill/>
        </p:spPr>
        <p:txBody>
          <a:bodyPr wrap="square" rtlCol="0">
            <a:spAutoFit/>
          </a:bodyPr>
          <a:lstStyle/>
          <a:p>
            <a:r>
              <a:rPr lang="en-US" sz="1400" b="1" dirty="0"/>
              <a:t>Price ($)</a:t>
            </a:r>
          </a:p>
        </p:txBody>
      </p:sp>
      <p:sp>
        <p:nvSpPr>
          <p:cNvPr id="726" name="TextBox 725"/>
          <p:cNvSpPr txBox="1"/>
          <p:nvPr/>
        </p:nvSpPr>
        <p:spPr>
          <a:xfrm>
            <a:off x="467202" y="1995998"/>
            <a:ext cx="895490" cy="307777"/>
          </a:xfrm>
          <a:prstGeom prst="rect">
            <a:avLst/>
          </a:prstGeom>
          <a:noFill/>
        </p:spPr>
        <p:txBody>
          <a:bodyPr wrap="square" rtlCol="0">
            <a:spAutoFit/>
          </a:bodyPr>
          <a:lstStyle/>
          <a:p>
            <a:r>
              <a:rPr lang="en-US" sz="1400" b="1" dirty="0"/>
              <a:t>Price ($)</a:t>
            </a:r>
          </a:p>
        </p:txBody>
      </p:sp>
      <p:sp>
        <p:nvSpPr>
          <p:cNvPr id="727" name="TextBox 726"/>
          <p:cNvSpPr txBox="1"/>
          <p:nvPr/>
        </p:nvSpPr>
        <p:spPr>
          <a:xfrm>
            <a:off x="3595162" y="4653137"/>
            <a:ext cx="2676126" cy="307777"/>
          </a:xfrm>
          <a:prstGeom prst="rect">
            <a:avLst/>
          </a:prstGeom>
          <a:noFill/>
        </p:spPr>
        <p:txBody>
          <a:bodyPr wrap="square" rtlCol="0">
            <a:spAutoFit/>
          </a:bodyPr>
          <a:lstStyle/>
          <a:p>
            <a:r>
              <a:rPr lang="en-US" sz="1400" b="1" dirty="0"/>
              <a:t>Millions of copies of Office</a:t>
            </a:r>
          </a:p>
        </p:txBody>
      </p:sp>
      <p:sp>
        <p:nvSpPr>
          <p:cNvPr id="728" name="TextBox 727"/>
          <p:cNvSpPr txBox="1"/>
          <p:nvPr/>
        </p:nvSpPr>
        <p:spPr>
          <a:xfrm>
            <a:off x="798787" y="4653138"/>
            <a:ext cx="2676126" cy="307777"/>
          </a:xfrm>
          <a:prstGeom prst="rect">
            <a:avLst/>
          </a:prstGeom>
          <a:noFill/>
        </p:spPr>
        <p:txBody>
          <a:bodyPr wrap="square" rtlCol="0">
            <a:spAutoFit/>
          </a:bodyPr>
          <a:lstStyle/>
          <a:p>
            <a:r>
              <a:rPr lang="en-US" sz="1400" b="1" dirty="0"/>
              <a:t>Millions of copies of Office</a:t>
            </a:r>
          </a:p>
        </p:txBody>
      </p:sp>
      <p:sp>
        <p:nvSpPr>
          <p:cNvPr id="730" name="TextBox 729"/>
          <p:cNvSpPr txBox="1"/>
          <p:nvPr/>
        </p:nvSpPr>
        <p:spPr>
          <a:xfrm>
            <a:off x="646387" y="1616273"/>
            <a:ext cx="2459729" cy="307777"/>
          </a:xfrm>
          <a:prstGeom prst="rect">
            <a:avLst/>
          </a:prstGeom>
          <a:noFill/>
        </p:spPr>
        <p:txBody>
          <a:bodyPr wrap="square" rtlCol="0">
            <a:spAutoFit/>
          </a:bodyPr>
          <a:lstStyle/>
          <a:p>
            <a:pPr algn="ctr"/>
            <a:r>
              <a:rPr lang="en-US" sz="1400" b="1" dirty="0">
                <a:latin typeface="+mj-lt"/>
              </a:rPr>
              <a:t>No price discrimination</a:t>
            </a:r>
          </a:p>
        </p:txBody>
      </p:sp>
      <p:sp>
        <p:nvSpPr>
          <p:cNvPr id="732" name="TextBox 731"/>
          <p:cNvSpPr txBox="1"/>
          <p:nvPr/>
        </p:nvSpPr>
        <p:spPr>
          <a:xfrm>
            <a:off x="6226993" y="1635323"/>
            <a:ext cx="2459729" cy="307777"/>
          </a:xfrm>
          <a:prstGeom prst="rect">
            <a:avLst/>
          </a:prstGeom>
          <a:noFill/>
        </p:spPr>
        <p:txBody>
          <a:bodyPr wrap="square" rtlCol="0">
            <a:spAutoFit/>
          </a:bodyPr>
          <a:lstStyle/>
          <a:p>
            <a:pPr algn="ctr"/>
            <a:r>
              <a:rPr lang="en-US" sz="1400" b="1" dirty="0">
                <a:latin typeface="+mj-lt"/>
              </a:rPr>
              <a:t>Perfect price discrimination</a:t>
            </a:r>
          </a:p>
        </p:txBody>
      </p:sp>
      <p:sp>
        <p:nvSpPr>
          <p:cNvPr id="733" name="TextBox 732"/>
          <p:cNvSpPr txBox="1"/>
          <p:nvPr/>
        </p:nvSpPr>
        <p:spPr>
          <a:xfrm>
            <a:off x="3446487" y="1635322"/>
            <a:ext cx="2459729" cy="307777"/>
          </a:xfrm>
          <a:prstGeom prst="rect">
            <a:avLst/>
          </a:prstGeom>
          <a:noFill/>
        </p:spPr>
        <p:txBody>
          <a:bodyPr wrap="square" rtlCol="0">
            <a:spAutoFit/>
          </a:bodyPr>
          <a:lstStyle/>
          <a:p>
            <a:pPr algn="ctr"/>
            <a:r>
              <a:rPr lang="en-US" sz="1400" b="1" dirty="0">
                <a:latin typeface="+mj-lt"/>
              </a:rPr>
              <a:t>Imperfect price discrimination</a:t>
            </a:r>
          </a:p>
        </p:txBody>
      </p:sp>
      <p:sp>
        <p:nvSpPr>
          <p:cNvPr id="736" name="TextBox 735"/>
          <p:cNvSpPr txBox="1"/>
          <p:nvPr/>
        </p:nvSpPr>
        <p:spPr>
          <a:xfrm>
            <a:off x="4221049" y="2823679"/>
            <a:ext cx="1583219" cy="253916"/>
          </a:xfrm>
          <a:prstGeom prst="rect">
            <a:avLst/>
          </a:prstGeom>
          <a:noFill/>
        </p:spPr>
        <p:txBody>
          <a:bodyPr wrap="square" rtlCol="0">
            <a:spAutoFit/>
          </a:bodyPr>
          <a:lstStyle/>
          <a:p>
            <a:r>
              <a:rPr lang="en-US" sz="1050" dirty="0"/>
              <a:t>Business price = $225</a:t>
            </a:r>
          </a:p>
        </p:txBody>
      </p:sp>
      <p:sp>
        <p:nvSpPr>
          <p:cNvPr id="737" name="TextBox 736"/>
          <p:cNvSpPr txBox="1"/>
          <p:nvPr/>
        </p:nvSpPr>
        <p:spPr>
          <a:xfrm>
            <a:off x="4702899" y="3261402"/>
            <a:ext cx="1412867" cy="253916"/>
          </a:xfrm>
          <a:prstGeom prst="rect">
            <a:avLst/>
          </a:prstGeom>
          <a:noFill/>
        </p:spPr>
        <p:txBody>
          <a:bodyPr wrap="square" rtlCol="0">
            <a:spAutoFit/>
          </a:bodyPr>
          <a:lstStyle/>
          <a:p>
            <a:r>
              <a:rPr lang="en-US" sz="1050" dirty="0"/>
              <a:t>Standard price = $150</a:t>
            </a:r>
          </a:p>
        </p:txBody>
      </p:sp>
      <p:sp>
        <p:nvSpPr>
          <p:cNvPr id="738" name="TextBox 737"/>
          <p:cNvSpPr txBox="1"/>
          <p:nvPr/>
        </p:nvSpPr>
        <p:spPr>
          <a:xfrm>
            <a:off x="5139417" y="3763825"/>
            <a:ext cx="1329703" cy="246221"/>
          </a:xfrm>
          <a:prstGeom prst="rect">
            <a:avLst/>
          </a:prstGeom>
          <a:noFill/>
        </p:spPr>
        <p:txBody>
          <a:bodyPr wrap="square" rtlCol="0">
            <a:spAutoFit/>
          </a:bodyPr>
          <a:lstStyle/>
          <a:p>
            <a:r>
              <a:rPr lang="en-US" sz="1000" dirty="0"/>
              <a:t>Student price = $75</a:t>
            </a:r>
          </a:p>
        </p:txBody>
      </p:sp>
      <p:sp>
        <p:nvSpPr>
          <p:cNvPr id="742" name="Rectangle 100"/>
          <p:cNvSpPr>
            <a:spLocks noChangeArrowheads="1"/>
          </p:cNvSpPr>
          <p:nvPr/>
        </p:nvSpPr>
        <p:spPr bwMode="auto">
          <a:xfrm>
            <a:off x="1504559" y="2908152"/>
            <a:ext cx="206507" cy="20650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3" name="Rectangle 101"/>
          <p:cNvSpPr>
            <a:spLocks noChangeArrowheads="1"/>
          </p:cNvSpPr>
          <p:nvPr/>
        </p:nvSpPr>
        <p:spPr bwMode="auto">
          <a:xfrm>
            <a:off x="1504559" y="2292933"/>
            <a:ext cx="206507" cy="206507"/>
          </a:xfrm>
          <a:prstGeom prst="rect">
            <a:avLst/>
          </a:prstGeom>
          <a:solidFill>
            <a:srgbClr val="E39B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4" name="Rectangle 268"/>
          <p:cNvSpPr>
            <a:spLocks noChangeArrowheads="1"/>
          </p:cNvSpPr>
          <p:nvPr/>
        </p:nvSpPr>
        <p:spPr bwMode="auto">
          <a:xfrm>
            <a:off x="1504560" y="2602694"/>
            <a:ext cx="206507" cy="206507"/>
          </a:xfrm>
          <a:prstGeom prst="rect">
            <a:avLst/>
          </a:prstGeom>
          <a:solidFill>
            <a:srgbClr val="739FB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5" name="TextBox 744"/>
          <p:cNvSpPr txBox="1"/>
          <p:nvPr/>
        </p:nvSpPr>
        <p:spPr>
          <a:xfrm>
            <a:off x="1718716" y="2239276"/>
            <a:ext cx="1573167" cy="276999"/>
          </a:xfrm>
          <a:prstGeom prst="rect">
            <a:avLst/>
          </a:prstGeom>
          <a:noFill/>
        </p:spPr>
        <p:txBody>
          <a:bodyPr wrap="square" rtlCol="0">
            <a:spAutoFit/>
          </a:bodyPr>
          <a:lstStyle/>
          <a:p>
            <a:r>
              <a:rPr lang="en-US" sz="1200" b="1" dirty="0"/>
              <a:t>Consumer surplus</a:t>
            </a:r>
          </a:p>
        </p:txBody>
      </p:sp>
      <p:sp>
        <p:nvSpPr>
          <p:cNvPr id="746" name="TextBox 745"/>
          <p:cNvSpPr txBox="1"/>
          <p:nvPr/>
        </p:nvSpPr>
        <p:spPr>
          <a:xfrm>
            <a:off x="1742372" y="2560166"/>
            <a:ext cx="1573167" cy="276999"/>
          </a:xfrm>
          <a:prstGeom prst="rect">
            <a:avLst/>
          </a:prstGeom>
          <a:noFill/>
        </p:spPr>
        <p:txBody>
          <a:bodyPr wrap="square" rtlCol="0">
            <a:spAutoFit/>
          </a:bodyPr>
          <a:lstStyle/>
          <a:p>
            <a:r>
              <a:rPr lang="en-US" sz="1200" b="1" dirty="0"/>
              <a:t>Producer surplus</a:t>
            </a:r>
          </a:p>
        </p:txBody>
      </p:sp>
      <p:sp>
        <p:nvSpPr>
          <p:cNvPr id="747" name="TextBox 746"/>
          <p:cNvSpPr txBox="1"/>
          <p:nvPr/>
        </p:nvSpPr>
        <p:spPr>
          <a:xfrm>
            <a:off x="1718716" y="2867113"/>
            <a:ext cx="1573167" cy="276999"/>
          </a:xfrm>
          <a:prstGeom prst="rect">
            <a:avLst/>
          </a:prstGeom>
          <a:noFill/>
        </p:spPr>
        <p:txBody>
          <a:bodyPr wrap="square" rtlCol="0">
            <a:spAutoFit/>
          </a:bodyPr>
          <a:lstStyle/>
          <a:p>
            <a:r>
              <a:rPr lang="en-US" sz="1200" b="1" dirty="0"/>
              <a:t>Deadweight loss</a:t>
            </a:r>
          </a:p>
        </p:txBody>
      </p:sp>
      <p:sp>
        <p:nvSpPr>
          <p:cNvPr id="748" name="TextBox 747"/>
          <p:cNvSpPr txBox="1"/>
          <p:nvPr/>
        </p:nvSpPr>
        <p:spPr>
          <a:xfrm>
            <a:off x="467201" y="4876800"/>
            <a:ext cx="2824681" cy="1477328"/>
          </a:xfrm>
          <a:prstGeom prst="rect">
            <a:avLst/>
          </a:prstGeom>
          <a:noFill/>
        </p:spPr>
        <p:txBody>
          <a:bodyPr wrap="square" rtlCol="0">
            <a:spAutoFit/>
          </a:bodyPr>
          <a:lstStyle/>
          <a:p>
            <a:pPr marL="285750" indent="-285750">
              <a:buFont typeface="Arial" pitchFamily="34" charset="0"/>
              <a:buChar char="•"/>
            </a:pPr>
            <a:r>
              <a:rPr lang="en-US" dirty="0">
                <a:latin typeface="Calibri Light" pitchFamily="34" charset="0"/>
              </a:rPr>
              <a:t>One price of $150 to all customers.</a:t>
            </a:r>
          </a:p>
          <a:p>
            <a:pPr marL="285750" indent="-285750">
              <a:buFont typeface="Arial" pitchFamily="34" charset="0"/>
              <a:buChar char="•"/>
            </a:pPr>
            <a:r>
              <a:rPr lang="en-US" dirty="0">
                <a:latin typeface="Calibri Light" pitchFamily="34" charset="0"/>
              </a:rPr>
              <a:t>Loses student customers.</a:t>
            </a:r>
          </a:p>
          <a:p>
            <a:pPr marL="285750" indent="-285750">
              <a:buFont typeface="Arial" pitchFamily="34" charset="0"/>
              <a:buChar char="•"/>
            </a:pPr>
            <a:r>
              <a:rPr lang="en-US" dirty="0">
                <a:latin typeface="Calibri Light" pitchFamily="34" charset="0"/>
              </a:rPr>
              <a:t>Results in a deadweight loss.</a:t>
            </a:r>
          </a:p>
        </p:txBody>
      </p:sp>
      <p:sp>
        <p:nvSpPr>
          <p:cNvPr id="749" name="TextBox 748"/>
          <p:cNvSpPr txBox="1"/>
          <p:nvPr/>
        </p:nvSpPr>
        <p:spPr>
          <a:xfrm>
            <a:off x="3264708" y="4937991"/>
            <a:ext cx="2824681" cy="1754326"/>
          </a:xfrm>
          <a:prstGeom prst="rect">
            <a:avLst/>
          </a:prstGeom>
          <a:noFill/>
        </p:spPr>
        <p:txBody>
          <a:bodyPr wrap="square" rtlCol="0">
            <a:spAutoFit/>
          </a:bodyPr>
          <a:lstStyle/>
          <a:p>
            <a:pPr marL="285750" indent="-285750">
              <a:buFont typeface="Arial" pitchFamily="34" charset="0"/>
              <a:buChar char="•"/>
            </a:pPr>
            <a:r>
              <a:rPr lang="en-US" dirty="0">
                <a:latin typeface="Calibri Light" pitchFamily="34" charset="0"/>
              </a:rPr>
              <a:t>Sets price per each group of customers.</a:t>
            </a:r>
          </a:p>
          <a:p>
            <a:pPr marL="742950" lvl="1" indent="-285750">
              <a:buFont typeface="Arial" pitchFamily="34" charset="0"/>
              <a:buChar char="•"/>
            </a:pPr>
            <a:r>
              <a:rPr lang="en-US" dirty="0">
                <a:latin typeface="Calibri Light" pitchFamily="34" charset="0"/>
              </a:rPr>
              <a:t>Earns profits from all customers.</a:t>
            </a:r>
          </a:p>
          <a:p>
            <a:pPr marL="285750" indent="-285750">
              <a:buFont typeface="Arial" pitchFamily="34" charset="0"/>
              <a:buChar char="•"/>
            </a:pPr>
            <a:r>
              <a:rPr lang="en-US" dirty="0">
                <a:latin typeface="Calibri Light" pitchFamily="34" charset="0"/>
              </a:rPr>
              <a:t>Results in smaller deadweight loss.</a:t>
            </a:r>
          </a:p>
        </p:txBody>
      </p:sp>
      <p:sp>
        <p:nvSpPr>
          <p:cNvPr id="750" name="TextBox 749"/>
          <p:cNvSpPr txBox="1"/>
          <p:nvPr/>
        </p:nvSpPr>
        <p:spPr>
          <a:xfrm>
            <a:off x="5985528" y="4709391"/>
            <a:ext cx="2824681" cy="2031325"/>
          </a:xfrm>
          <a:prstGeom prst="rect">
            <a:avLst/>
          </a:prstGeom>
          <a:noFill/>
        </p:spPr>
        <p:txBody>
          <a:bodyPr wrap="square" rtlCol="0">
            <a:spAutoFit/>
          </a:bodyPr>
          <a:lstStyle/>
          <a:p>
            <a:pPr marL="285750" indent="-285750">
              <a:buFont typeface="Arial" pitchFamily="34" charset="0"/>
              <a:buChar char="•"/>
            </a:pPr>
            <a:r>
              <a:rPr lang="en-US" dirty="0">
                <a:latin typeface="Calibri Light" pitchFamily="34" charset="0"/>
              </a:rPr>
              <a:t>Sets price equal to each customer’s willingness to pay.</a:t>
            </a:r>
          </a:p>
          <a:p>
            <a:pPr marL="285750" indent="-285750">
              <a:buFont typeface="Arial" pitchFamily="34" charset="0"/>
              <a:buChar char="•"/>
            </a:pPr>
            <a:r>
              <a:rPr lang="en-US" dirty="0">
                <a:latin typeface="Calibri Light" pitchFamily="34" charset="0"/>
              </a:rPr>
              <a:t>Earns profits from all customers.</a:t>
            </a:r>
          </a:p>
          <a:p>
            <a:pPr marL="285750" indent="-285750">
              <a:buFont typeface="Arial" pitchFamily="34" charset="0"/>
              <a:buChar char="•"/>
            </a:pPr>
            <a:r>
              <a:rPr lang="en-US" dirty="0">
                <a:latin typeface="Calibri Light" pitchFamily="34" charset="0"/>
              </a:rPr>
              <a:t>Zero deadweight loss and consumer surplus.</a:t>
            </a:r>
          </a:p>
        </p:txBody>
      </p:sp>
    </p:spTree>
    <p:extLst>
      <p:ext uri="{BB962C8B-B14F-4D97-AF65-F5344CB8AC3E}">
        <p14:creationId xmlns:p14="http://schemas.microsoft.com/office/powerpoint/2010/main" val="4019311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48">
                                            <p:txEl>
                                              <p:pRg st="0" end="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3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4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2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2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4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7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748">
                                            <p:txEl>
                                              <p:pRg st="1" end="1"/>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748">
                                            <p:txEl>
                                              <p:pRg st="2" end="2"/>
                                            </p:tx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4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74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2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23"/>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96"/>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97"/>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54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25"/>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313"/>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301"/>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302"/>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11"/>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733"/>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727"/>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309"/>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nodeType="clickEffect">
                                  <p:stCondLst>
                                    <p:cond delay="0"/>
                                  </p:stCondLst>
                                  <p:childTnLst>
                                    <p:set>
                                      <p:cBhvr>
                                        <p:cTn id="104" dur="1" fill="hold">
                                          <p:stCondLst>
                                            <p:cond delay="0"/>
                                          </p:stCondLst>
                                        </p:cTn>
                                        <p:tgtEl>
                                          <p:spTgt spid="749">
                                            <p:txEl>
                                              <p:pRg st="0" end="0"/>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274"/>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75"/>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76"/>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298"/>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62"/>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261"/>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26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258"/>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257"/>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255"/>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256"/>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254"/>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253"/>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31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306"/>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305"/>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259"/>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736"/>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304"/>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303"/>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289"/>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290"/>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291"/>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292"/>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293"/>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294"/>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295"/>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299"/>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268"/>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267"/>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266"/>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265"/>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264"/>
                                        </p:tgtEl>
                                        <p:attrNameLst>
                                          <p:attrName>style.visibility</p:attrName>
                                        </p:attrNameLst>
                                      </p:cBhvr>
                                      <p:to>
                                        <p:strVal val="visible"/>
                                      </p:to>
                                    </p:set>
                                  </p:childTnLst>
                                </p:cTn>
                              </p:par>
                              <p:par>
                                <p:cTn id="175" presetID="1" presetClass="entr" presetSubtype="0" fill="hold" grpId="0" nodeType="withEffect">
                                  <p:stCondLst>
                                    <p:cond delay="0"/>
                                  </p:stCondLst>
                                  <p:childTnLst>
                                    <p:set>
                                      <p:cBhvr>
                                        <p:cTn id="176" dur="1" fill="hold">
                                          <p:stCondLst>
                                            <p:cond delay="0"/>
                                          </p:stCondLst>
                                        </p:cTn>
                                        <p:tgtEl>
                                          <p:spTgt spid="263"/>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311"/>
                                        </p:tgtEl>
                                        <p:attrNameLst>
                                          <p:attrName>style.visibility</p:attrName>
                                        </p:attrNameLst>
                                      </p:cBhvr>
                                      <p:to>
                                        <p:strVal val="visible"/>
                                      </p:to>
                                    </p:set>
                                  </p:childTnLst>
                                </p:cTn>
                              </p:par>
                              <p:par>
                                <p:cTn id="179" presetID="1" presetClass="entr" presetSubtype="0" fill="hold" grpId="0" nodeType="withEffect">
                                  <p:stCondLst>
                                    <p:cond delay="0"/>
                                  </p:stCondLst>
                                  <p:childTnLst>
                                    <p:set>
                                      <p:cBhvr>
                                        <p:cTn id="180" dur="1" fill="hold">
                                          <p:stCondLst>
                                            <p:cond delay="0"/>
                                          </p:stCondLst>
                                        </p:cTn>
                                        <p:tgtEl>
                                          <p:spTgt spid="737"/>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269"/>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308"/>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307"/>
                                        </p:tgtEl>
                                        <p:attrNameLst>
                                          <p:attrName>style.visibility</p:attrName>
                                        </p:attrNameLst>
                                      </p:cBhvr>
                                      <p:to>
                                        <p:strVal val="visible"/>
                                      </p:to>
                                    </p:set>
                                  </p:childTnLst>
                                </p:cTn>
                              </p:par>
                              <p:par>
                                <p:cTn id="189" presetID="1" presetClass="entr" presetSubtype="0" fill="hold" grpId="0" nodeType="withEffect">
                                  <p:stCondLst>
                                    <p:cond delay="0"/>
                                  </p:stCondLst>
                                  <p:childTnLst>
                                    <p:set>
                                      <p:cBhvr>
                                        <p:cTn id="190" dur="1" fill="hold">
                                          <p:stCondLst>
                                            <p:cond delay="0"/>
                                          </p:stCondLst>
                                        </p:cTn>
                                        <p:tgtEl>
                                          <p:spTgt spid="278"/>
                                        </p:tgtEl>
                                        <p:attrNameLst>
                                          <p:attrName>style.visibility</p:attrName>
                                        </p:attrNameLst>
                                      </p:cBhvr>
                                      <p:to>
                                        <p:strVal val="visible"/>
                                      </p:to>
                                    </p:set>
                                  </p:childTnLst>
                                </p:cTn>
                              </p:par>
                              <p:par>
                                <p:cTn id="191" presetID="1" presetClass="entr" presetSubtype="0" fill="hold" grpId="0" nodeType="withEffect">
                                  <p:stCondLst>
                                    <p:cond delay="0"/>
                                  </p:stCondLst>
                                  <p:childTnLst>
                                    <p:set>
                                      <p:cBhvr>
                                        <p:cTn id="192" dur="1" fill="hold">
                                          <p:stCondLst>
                                            <p:cond delay="0"/>
                                          </p:stCondLst>
                                        </p:cTn>
                                        <p:tgtEl>
                                          <p:spTgt spid="279"/>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280"/>
                                        </p:tgtEl>
                                        <p:attrNameLst>
                                          <p:attrName>style.visibility</p:attrName>
                                        </p:attrNameLst>
                                      </p:cBhvr>
                                      <p:to>
                                        <p:strVal val="visible"/>
                                      </p:to>
                                    </p:set>
                                  </p:childTnLst>
                                </p:cTn>
                              </p:par>
                              <p:par>
                                <p:cTn id="195" presetID="1" presetClass="entr" presetSubtype="0" fill="hold" grpId="0" nodeType="withEffect">
                                  <p:stCondLst>
                                    <p:cond delay="0"/>
                                  </p:stCondLst>
                                  <p:childTnLst>
                                    <p:set>
                                      <p:cBhvr>
                                        <p:cTn id="196" dur="1" fill="hold">
                                          <p:stCondLst>
                                            <p:cond delay="0"/>
                                          </p:stCondLst>
                                        </p:cTn>
                                        <p:tgtEl>
                                          <p:spTgt spid="281"/>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282"/>
                                        </p:tgtEl>
                                        <p:attrNameLst>
                                          <p:attrName>style.visibility</p:attrName>
                                        </p:attrNameLst>
                                      </p:cBhvr>
                                      <p:to>
                                        <p:strVal val="visible"/>
                                      </p:to>
                                    </p:set>
                                  </p:childTnLst>
                                </p:cTn>
                              </p:par>
                              <p:par>
                                <p:cTn id="199" presetID="1" presetClass="entr" presetSubtype="0" fill="hold" grpId="0" nodeType="withEffect">
                                  <p:stCondLst>
                                    <p:cond delay="0"/>
                                  </p:stCondLst>
                                  <p:childTnLst>
                                    <p:set>
                                      <p:cBhvr>
                                        <p:cTn id="200" dur="1" fill="hold">
                                          <p:stCondLst>
                                            <p:cond delay="0"/>
                                          </p:stCondLst>
                                        </p:cTn>
                                        <p:tgtEl>
                                          <p:spTgt spid="283"/>
                                        </p:tgtEl>
                                        <p:attrNameLst>
                                          <p:attrName>style.visibility</p:attrName>
                                        </p:attrNameLst>
                                      </p:cBhvr>
                                      <p:to>
                                        <p:strVal val="visible"/>
                                      </p:to>
                                    </p:set>
                                  </p:childTnLst>
                                </p:cTn>
                              </p:par>
                              <p:par>
                                <p:cTn id="201" presetID="1" presetClass="entr" presetSubtype="0" fill="hold" grpId="0" nodeType="withEffect">
                                  <p:stCondLst>
                                    <p:cond delay="0"/>
                                  </p:stCondLst>
                                  <p:childTnLst>
                                    <p:set>
                                      <p:cBhvr>
                                        <p:cTn id="202" dur="1" fill="hold">
                                          <p:stCondLst>
                                            <p:cond delay="0"/>
                                          </p:stCondLst>
                                        </p:cTn>
                                        <p:tgtEl>
                                          <p:spTgt spid="284"/>
                                        </p:tgtEl>
                                        <p:attrNameLst>
                                          <p:attrName>style.visibility</p:attrName>
                                        </p:attrNameLst>
                                      </p:cBhvr>
                                      <p:to>
                                        <p:strVal val="visible"/>
                                      </p:to>
                                    </p:set>
                                  </p:childTnLst>
                                </p:cTn>
                              </p:par>
                              <p:par>
                                <p:cTn id="203" presetID="1" presetClass="entr" presetSubtype="0" fill="hold" grpId="0" nodeType="withEffect">
                                  <p:stCondLst>
                                    <p:cond delay="0"/>
                                  </p:stCondLst>
                                  <p:childTnLst>
                                    <p:set>
                                      <p:cBhvr>
                                        <p:cTn id="204" dur="1" fill="hold">
                                          <p:stCondLst>
                                            <p:cond delay="0"/>
                                          </p:stCondLst>
                                        </p:cTn>
                                        <p:tgtEl>
                                          <p:spTgt spid="285"/>
                                        </p:tgtEl>
                                        <p:attrNameLst>
                                          <p:attrName>style.visibility</p:attrName>
                                        </p:attrNameLst>
                                      </p:cBhvr>
                                      <p:to>
                                        <p:strVal val="visible"/>
                                      </p:to>
                                    </p:set>
                                  </p:childTnLst>
                                </p:cTn>
                              </p:par>
                              <p:par>
                                <p:cTn id="205" presetID="1" presetClass="entr" presetSubtype="0" fill="hold" grpId="0" nodeType="withEffect">
                                  <p:stCondLst>
                                    <p:cond delay="0"/>
                                  </p:stCondLst>
                                  <p:childTnLst>
                                    <p:set>
                                      <p:cBhvr>
                                        <p:cTn id="206" dur="1" fill="hold">
                                          <p:stCondLst>
                                            <p:cond delay="0"/>
                                          </p:stCondLst>
                                        </p:cTn>
                                        <p:tgtEl>
                                          <p:spTgt spid="286"/>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287"/>
                                        </p:tgtEl>
                                        <p:attrNameLst>
                                          <p:attrName>style.visibility</p:attrName>
                                        </p:attrNameLst>
                                      </p:cBhvr>
                                      <p:to>
                                        <p:strVal val="visible"/>
                                      </p:to>
                                    </p:set>
                                  </p:childTnLst>
                                </p:cTn>
                              </p:par>
                              <p:par>
                                <p:cTn id="209" presetID="1" presetClass="entr" presetSubtype="0" fill="hold" grpId="0" nodeType="withEffect">
                                  <p:stCondLst>
                                    <p:cond delay="0"/>
                                  </p:stCondLst>
                                  <p:childTnLst>
                                    <p:set>
                                      <p:cBhvr>
                                        <p:cTn id="210" dur="1" fill="hold">
                                          <p:stCondLst>
                                            <p:cond delay="0"/>
                                          </p:stCondLst>
                                        </p:cTn>
                                        <p:tgtEl>
                                          <p:spTgt spid="300"/>
                                        </p:tgtEl>
                                        <p:attrNameLst>
                                          <p:attrName>style.visibility</p:attrName>
                                        </p:attrNameLst>
                                      </p:cBhvr>
                                      <p:to>
                                        <p:strVal val="visible"/>
                                      </p:to>
                                    </p:set>
                                  </p:childTnLst>
                                </p:cTn>
                              </p:par>
                              <p:par>
                                <p:cTn id="211" presetID="1" presetClass="entr" presetSubtype="0" fill="hold" grpId="0" nodeType="withEffect">
                                  <p:stCondLst>
                                    <p:cond delay="0"/>
                                  </p:stCondLst>
                                  <p:childTnLst>
                                    <p:set>
                                      <p:cBhvr>
                                        <p:cTn id="212" dur="1" fill="hold">
                                          <p:stCondLst>
                                            <p:cond delay="0"/>
                                          </p:stCondLst>
                                        </p:cTn>
                                        <p:tgtEl>
                                          <p:spTgt spid="272"/>
                                        </p:tgtEl>
                                        <p:attrNameLst>
                                          <p:attrName>style.visibility</p:attrName>
                                        </p:attrNameLst>
                                      </p:cBhvr>
                                      <p:to>
                                        <p:strVal val="visible"/>
                                      </p:to>
                                    </p:set>
                                  </p:childTnLst>
                                </p:cTn>
                              </p:par>
                              <p:par>
                                <p:cTn id="213" presetID="1" presetClass="entr" presetSubtype="0" fill="hold" grpId="0" nodeType="withEffect">
                                  <p:stCondLst>
                                    <p:cond delay="0"/>
                                  </p:stCondLst>
                                  <p:childTnLst>
                                    <p:set>
                                      <p:cBhvr>
                                        <p:cTn id="214" dur="1" fill="hold">
                                          <p:stCondLst>
                                            <p:cond delay="0"/>
                                          </p:stCondLst>
                                        </p:cTn>
                                        <p:tgtEl>
                                          <p:spTgt spid="271"/>
                                        </p:tgtEl>
                                        <p:attrNameLst>
                                          <p:attrName>style.visibility</p:attrName>
                                        </p:attrNameLst>
                                      </p:cBhvr>
                                      <p:to>
                                        <p:strVal val="visible"/>
                                      </p:to>
                                    </p:set>
                                  </p:childTnLst>
                                </p:cTn>
                              </p:par>
                              <p:par>
                                <p:cTn id="215" presetID="1" presetClass="entr" presetSubtype="0" fill="hold" grpId="0" nodeType="withEffect">
                                  <p:stCondLst>
                                    <p:cond delay="0"/>
                                  </p:stCondLst>
                                  <p:childTnLst>
                                    <p:set>
                                      <p:cBhvr>
                                        <p:cTn id="216" dur="1" fill="hold">
                                          <p:stCondLst>
                                            <p:cond delay="0"/>
                                          </p:stCondLst>
                                        </p:cTn>
                                        <p:tgtEl>
                                          <p:spTgt spid="270"/>
                                        </p:tgtEl>
                                        <p:attrNameLst>
                                          <p:attrName>style.visibility</p:attrName>
                                        </p:attrNameLst>
                                      </p:cBhvr>
                                      <p:to>
                                        <p:strVal val="visible"/>
                                      </p:to>
                                    </p:set>
                                  </p:childTnLst>
                                </p:cTn>
                              </p:par>
                              <p:par>
                                <p:cTn id="217" presetID="1" presetClass="entr" presetSubtype="0" fill="hold" grpId="0" nodeType="withEffect">
                                  <p:stCondLst>
                                    <p:cond delay="0"/>
                                  </p:stCondLst>
                                  <p:childTnLst>
                                    <p:set>
                                      <p:cBhvr>
                                        <p:cTn id="218" dur="1" fill="hold">
                                          <p:stCondLst>
                                            <p:cond delay="0"/>
                                          </p:stCondLst>
                                        </p:cTn>
                                        <p:tgtEl>
                                          <p:spTgt spid="312"/>
                                        </p:tgtEl>
                                        <p:attrNameLst>
                                          <p:attrName>style.visibility</p:attrName>
                                        </p:attrNameLst>
                                      </p:cBhvr>
                                      <p:to>
                                        <p:strVal val="visible"/>
                                      </p:to>
                                    </p:set>
                                  </p:childTnLst>
                                </p:cTn>
                              </p:par>
                              <p:par>
                                <p:cTn id="219" presetID="1" presetClass="entr" presetSubtype="0" fill="hold" grpId="0" nodeType="withEffect">
                                  <p:stCondLst>
                                    <p:cond delay="0"/>
                                  </p:stCondLst>
                                  <p:childTnLst>
                                    <p:set>
                                      <p:cBhvr>
                                        <p:cTn id="220" dur="1" fill="hold">
                                          <p:stCondLst>
                                            <p:cond delay="0"/>
                                          </p:stCondLst>
                                        </p:cTn>
                                        <p:tgtEl>
                                          <p:spTgt spid="738"/>
                                        </p:tgtEl>
                                        <p:attrNameLst>
                                          <p:attrName>style.visibility</p:attrName>
                                        </p:attrNameLst>
                                      </p:cBhvr>
                                      <p:to>
                                        <p:strVal val="visible"/>
                                      </p:to>
                                    </p:set>
                                  </p:childTnLst>
                                </p:cTn>
                              </p:par>
                            </p:childTnLst>
                          </p:cTn>
                        </p:par>
                      </p:childTnLst>
                    </p:cTn>
                  </p:par>
                  <p:par>
                    <p:cTn id="221" fill="hold">
                      <p:stCondLst>
                        <p:cond delay="indefinite"/>
                      </p:stCondLst>
                      <p:childTnLst>
                        <p:par>
                          <p:cTn id="222" fill="hold">
                            <p:stCondLst>
                              <p:cond delay="0"/>
                            </p:stCondLst>
                            <p:childTnLst>
                              <p:par>
                                <p:cTn id="223" presetID="1" presetClass="entr" presetSubtype="0" fill="hold" grpId="0" nodeType="clickEffect">
                                  <p:stCondLst>
                                    <p:cond delay="0"/>
                                  </p:stCondLst>
                                  <p:childTnLst>
                                    <p:set>
                                      <p:cBhvr>
                                        <p:cTn id="224" dur="1" fill="hold">
                                          <p:stCondLst>
                                            <p:cond delay="0"/>
                                          </p:stCondLst>
                                        </p:cTn>
                                        <p:tgtEl>
                                          <p:spTgt spid="541"/>
                                        </p:tgtEl>
                                        <p:attrNameLst>
                                          <p:attrName>style.visibility</p:attrName>
                                        </p:attrNameLst>
                                      </p:cBhvr>
                                      <p:to>
                                        <p:strVal val="visible"/>
                                      </p:to>
                                    </p:set>
                                  </p:childTnLst>
                                </p:cTn>
                              </p:par>
                              <p:par>
                                <p:cTn id="225" presetID="1" presetClass="entr" presetSubtype="0" fill="hold" grpId="0" nodeType="withEffect">
                                  <p:stCondLst>
                                    <p:cond delay="0"/>
                                  </p:stCondLst>
                                  <p:childTnLst>
                                    <p:set>
                                      <p:cBhvr>
                                        <p:cTn id="226" dur="1" fill="hold">
                                          <p:stCondLst>
                                            <p:cond delay="0"/>
                                          </p:stCondLst>
                                        </p:cTn>
                                        <p:tgtEl>
                                          <p:spTgt spid="540"/>
                                        </p:tgtEl>
                                        <p:attrNameLst>
                                          <p:attrName>style.visibility</p:attrName>
                                        </p:attrNameLst>
                                      </p:cBhvr>
                                      <p:to>
                                        <p:strVal val="visible"/>
                                      </p:to>
                                    </p:set>
                                  </p:childTnLst>
                                </p:cTn>
                              </p:par>
                              <p:par>
                                <p:cTn id="227" presetID="1" presetClass="entr" presetSubtype="0" fill="hold" grpId="0" nodeType="withEffect">
                                  <p:stCondLst>
                                    <p:cond delay="0"/>
                                  </p:stCondLst>
                                  <p:childTnLst>
                                    <p:set>
                                      <p:cBhvr>
                                        <p:cTn id="228" dur="1" fill="hold">
                                          <p:stCondLst>
                                            <p:cond delay="0"/>
                                          </p:stCondLst>
                                        </p:cTn>
                                        <p:tgtEl>
                                          <p:spTgt spid="533"/>
                                        </p:tgtEl>
                                        <p:attrNameLst>
                                          <p:attrName>style.visibility</p:attrName>
                                        </p:attrNameLst>
                                      </p:cBhvr>
                                      <p:to>
                                        <p:strVal val="visible"/>
                                      </p:to>
                                    </p:set>
                                  </p:childTnLst>
                                </p:cTn>
                              </p:par>
                              <p:par>
                                <p:cTn id="229" presetID="1" presetClass="entr" presetSubtype="0" fill="hold" grpId="0" nodeType="withEffect">
                                  <p:stCondLst>
                                    <p:cond delay="0"/>
                                  </p:stCondLst>
                                  <p:childTnLst>
                                    <p:set>
                                      <p:cBhvr>
                                        <p:cTn id="230" dur="1" fill="hold">
                                          <p:stCondLst>
                                            <p:cond delay="0"/>
                                          </p:stCondLst>
                                        </p:cTn>
                                        <p:tgtEl>
                                          <p:spTgt spid="532"/>
                                        </p:tgtEl>
                                        <p:attrNameLst>
                                          <p:attrName>style.visibility</p:attrName>
                                        </p:attrNameLst>
                                      </p:cBhvr>
                                      <p:to>
                                        <p:strVal val="visible"/>
                                      </p:to>
                                    </p:set>
                                  </p:childTnLst>
                                </p:cTn>
                              </p:par>
                              <p:par>
                                <p:cTn id="231" presetID="1" presetClass="entr" presetSubtype="0" fill="hold" grpId="0" nodeType="withEffect">
                                  <p:stCondLst>
                                    <p:cond delay="0"/>
                                  </p:stCondLst>
                                  <p:childTnLst>
                                    <p:set>
                                      <p:cBhvr>
                                        <p:cTn id="232" dur="1" fill="hold">
                                          <p:stCondLst>
                                            <p:cond delay="0"/>
                                          </p:stCondLst>
                                        </p:cTn>
                                        <p:tgtEl>
                                          <p:spTgt spid="531"/>
                                        </p:tgtEl>
                                        <p:attrNameLst>
                                          <p:attrName>style.visibility</p:attrName>
                                        </p:attrNameLst>
                                      </p:cBhvr>
                                      <p:to>
                                        <p:strVal val="visible"/>
                                      </p:to>
                                    </p:set>
                                  </p:childTnLst>
                                </p:cTn>
                              </p:par>
                              <p:par>
                                <p:cTn id="233" presetID="1" presetClass="entr" presetSubtype="0" fill="hold" grpId="0" nodeType="withEffect">
                                  <p:stCondLst>
                                    <p:cond delay="0"/>
                                  </p:stCondLst>
                                  <p:childTnLst>
                                    <p:set>
                                      <p:cBhvr>
                                        <p:cTn id="234" dur="1" fill="hold">
                                          <p:stCondLst>
                                            <p:cond delay="0"/>
                                          </p:stCondLst>
                                        </p:cTn>
                                        <p:tgtEl>
                                          <p:spTgt spid="530"/>
                                        </p:tgtEl>
                                        <p:attrNameLst>
                                          <p:attrName>style.visibility</p:attrName>
                                        </p:attrNameLst>
                                      </p:cBhvr>
                                      <p:to>
                                        <p:strVal val="visible"/>
                                      </p:to>
                                    </p:set>
                                  </p:childTnLst>
                                </p:cTn>
                              </p:par>
                              <p:par>
                                <p:cTn id="235" presetID="1" presetClass="entr" presetSubtype="0" fill="hold" nodeType="withEffect">
                                  <p:stCondLst>
                                    <p:cond delay="0"/>
                                  </p:stCondLst>
                                  <p:childTnLst>
                                    <p:set>
                                      <p:cBhvr>
                                        <p:cTn id="236" dur="1" fill="hold">
                                          <p:stCondLst>
                                            <p:cond delay="0"/>
                                          </p:stCondLst>
                                        </p:cTn>
                                        <p:tgtEl>
                                          <p:spTgt spid="749">
                                            <p:txEl>
                                              <p:pRg st="1" end="1"/>
                                            </p:txEl>
                                          </p:spTgt>
                                        </p:tgtEl>
                                        <p:attrNameLst>
                                          <p:attrName>style.visibility</p:attrName>
                                        </p:attrNameLst>
                                      </p:cBhvr>
                                      <p:to>
                                        <p:strVal val="visible"/>
                                      </p:to>
                                    </p:set>
                                  </p:childTnLst>
                                </p:cTn>
                              </p:par>
                            </p:childTnLst>
                          </p:cTn>
                        </p:par>
                      </p:childTnLst>
                    </p:cTn>
                  </p:par>
                  <p:par>
                    <p:cTn id="237" fill="hold">
                      <p:stCondLst>
                        <p:cond delay="indefinite"/>
                      </p:stCondLst>
                      <p:childTnLst>
                        <p:par>
                          <p:cTn id="238" fill="hold">
                            <p:stCondLst>
                              <p:cond delay="0"/>
                            </p:stCondLst>
                            <p:childTnLst>
                              <p:par>
                                <p:cTn id="239" presetID="1" presetClass="entr" presetSubtype="0" fill="hold" grpId="0" nodeType="clickEffect">
                                  <p:stCondLst>
                                    <p:cond delay="0"/>
                                  </p:stCondLst>
                                  <p:childTnLst>
                                    <p:set>
                                      <p:cBhvr>
                                        <p:cTn id="240" dur="1" fill="hold">
                                          <p:stCondLst>
                                            <p:cond delay="0"/>
                                          </p:stCondLst>
                                        </p:cTn>
                                        <p:tgtEl>
                                          <p:spTgt spid="538"/>
                                        </p:tgtEl>
                                        <p:attrNameLst>
                                          <p:attrName>style.visibility</p:attrName>
                                        </p:attrNameLst>
                                      </p:cBhvr>
                                      <p:to>
                                        <p:strVal val="visible"/>
                                      </p:to>
                                    </p:set>
                                  </p:childTnLst>
                                </p:cTn>
                              </p:par>
                              <p:par>
                                <p:cTn id="241" presetID="1" presetClass="entr" presetSubtype="0" fill="hold" grpId="0" nodeType="withEffect">
                                  <p:stCondLst>
                                    <p:cond delay="0"/>
                                  </p:stCondLst>
                                  <p:childTnLst>
                                    <p:set>
                                      <p:cBhvr>
                                        <p:cTn id="242" dur="1" fill="hold">
                                          <p:stCondLst>
                                            <p:cond delay="0"/>
                                          </p:stCondLst>
                                        </p:cTn>
                                        <p:tgtEl>
                                          <p:spTgt spid="534"/>
                                        </p:tgtEl>
                                        <p:attrNameLst>
                                          <p:attrName>style.visibility</p:attrName>
                                        </p:attrNameLst>
                                      </p:cBhvr>
                                      <p:to>
                                        <p:strVal val="visible"/>
                                      </p:to>
                                    </p:set>
                                  </p:childTnLst>
                                </p:cTn>
                              </p:par>
                              <p:par>
                                <p:cTn id="243" presetID="1" presetClass="entr" presetSubtype="0" fill="hold" grpId="0" nodeType="withEffect">
                                  <p:stCondLst>
                                    <p:cond delay="0"/>
                                  </p:stCondLst>
                                  <p:childTnLst>
                                    <p:set>
                                      <p:cBhvr>
                                        <p:cTn id="244" dur="1" fill="hold">
                                          <p:stCondLst>
                                            <p:cond delay="0"/>
                                          </p:stCondLst>
                                        </p:cTn>
                                        <p:tgtEl>
                                          <p:spTgt spid="536"/>
                                        </p:tgtEl>
                                        <p:attrNameLst>
                                          <p:attrName>style.visibility</p:attrName>
                                        </p:attrNameLst>
                                      </p:cBhvr>
                                      <p:to>
                                        <p:strVal val="visible"/>
                                      </p:to>
                                    </p:set>
                                  </p:childTnLst>
                                </p:cTn>
                              </p:par>
                            </p:childTnLst>
                          </p:cTn>
                        </p:par>
                      </p:childTnLst>
                    </p:cTn>
                  </p:par>
                  <p:par>
                    <p:cTn id="245" fill="hold">
                      <p:stCondLst>
                        <p:cond delay="indefinite"/>
                      </p:stCondLst>
                      <p:childTnLst>
                        <p:par>
                          <p:cTn id="246" fill="hold">
                            <p:stCondLst>
                              <p:cond delay="0"/>
                            </p:stCondLst>
                            <p:childTnLst>
                              <p:par>
                                <p:cTn id="247" presetID="1" presetClass="entr" presetSubtype="0" fill="hold" grpId="0" nodeType="clickEffect">
                                  <p:stCondLst>
                                    <p:cond delay="0"/>
                                  </p:stCondLst>
                                  <p:childTnLst>
                                    <p:set>
                                      <p:cBhvr>
                                        <p:cTn id="248" dur="1" fill="hold">
                                          <p:stCondLst>
                                            <p:cond delay="0"/>
                                          </p:stCondLst>
                                        </p:cTn>
                                        <p:tgtEl>
                                          <p:spTgt spid="529"/>
                                        </p:tgtEl>
                                        <p:attrNameLst>
                                          <p:attrName>style.visibility</p:attrName>
                                        </p:attrNameLst>
                                      </p:cBhvr>
                                      <p:to>
                                        <p:strVal val="visible"/>
                                      </p:to>
                                    </p:set>
                                  </p:childTnLst>
                                </p:cTn>
                              </p:par>
                              <p:par>
                                <p:cTn id="249" presetID="1" presetClass="entr" presetSubtype="0" fill="hold" nodeType="withEffect">
                                  <p:stCondLst>
                                    <p:cond delay="0"/>
                                  </p:stCondLst>
                                  <p:childTnLst>
                                    <p:set>
                                      <p:cBhvr>
                                        <p:cTn id="250" dur="1" fill="hold">
                                          <p:stCondLst>
                                            <p:cond delay="0"/>
                                          </p:stCondLst>
                                        </p:cTn>
                                        <p:tgtEl>
                                          <p:spTgt spid="749">
                                            <p:txEl>
                                              <p:pRg st="2" end="2"/>
                                            </p:txEl>
                                          </p:spTgt>
                                        </p:tgtEl>
                                        <p:attrNameLst>
                                          <p:attrName>style.visibility</p:attrName>
                                        </p:attrNameLst>
                                      </p:cBhvr>
                                      <p:to>
                                        <p:strVal val="visible"/>
                                      </p:to>
                                    </p:set>
                                  </p:childTnLst>
                                </p:cTn>
                              </p:par>
                            </p:childTnLst>
                          </p:cTn>
                        </p:par>
                      </p:childTnLst>
                    </p:cTn>
                  </p:par>
                  <p:par>
                    <p:cTn id="251" fill="hold">
                      <p:stCondLst>
                        <p:cond delay="indefinite"/>
                      </p:stCondLst>
                      <p:childTnLst>
                        <p:par>
                          <p:cTn id="252" fill="hold">
                            <p:stCondLst>
                              <p:cond delay="0"/>
                            </p:stCondLst>
                            <p:childTnLst>
                              <p:par>
                                <p:cTn id="253" presetID="1" presetClass="entr" presetSubtype="0" fill="hold" grpId="0" nodeType="clickEffect">
                                  <p:stCondLst>
                                    <p:cond delay="0"/>
                                  </p:stCondLst>
                                  <p:childTnLst>
                                    <p:set>
                                      <p:cBhvr>
                                        <p:cTn id="254" dur="1" fill="hold">
                                          <p:stCondLst>
                                            <p:cond delay="0"/>
                                          </p:stCondLst>
                                        </p:cTn>
                                        <p:tgtEl>
                                          <p:spTgt spid="725"/>
                                        </p:tgtEl>
                                        <p:attrNameLst>
                                          <p:attrName>style.visibility</p:attrName>
                                        </p:attrNameLst>
                                      </p:cBhvr>
                                      <p:to>
                                        <p:strVal val="visible"/>
                                      </p:to>
                                    </p:set>
                                  </p:childTnLst>
                                </p:cTn>
                              </p:par>
                              <p:par>
                                <p:cTn id="255" presetID="1" presetClass="entr" presetSubtype="0" fill="hold" grpId="0" nodeType="withEffect">
                                  <p:stCondLst>
                                    <p:cond delay="0"/>
                                  </p:stCondLst>
                                  <p:childTnLst>
                                    <p:set>
                                      <p:cBhvr>
                                        <p:cTn id="256" dur="1" fill="hold">
                                          <p:stCondLst>
                                            <p:cond delay="0"/>
                                          </p:stCondLst>
                                        </p:cTn>
                                        <p:tgtEl>
                                          <p:spTgt spid="117"/>
                                        </p:tgtEl>
                                        <p:attrNameLst>
                                          <p:attrName>style.visibility</p:attrName>
                                        </p:attrNameLst>
                                      </p:cBhvr>
                                      <p:to>
                                        <p:strVal val="visible"/>
                                      </p:to>
                                    </p:set>
                                  </p:childTnLst>
                                </p:cTn>
                              </p:par>
                              <p:par>
                                <p:cTn id="257" presetID="1" presetClass="entr" presetSubtype="0" fill="hold" grpId="0" nodeType="withEffect">
                                  <p:stCondLst>
                                    <p:cond delay="0"/>
                                  </p:stCondLst>
                                  <p:childTnLst>
                                    <p:set>
                                      <p:cBhvr>
                                        <p:cTn id="258" dur="1" fill="hold">
                                          <p:stCondLst>
                                            <p:cond delay="0"/>
                                          </p:stCondLst>
                                        </p:cTn>
                                        <p:tgtEl>
                                          <p:spTgt spid="116"/>
                                        </p:tgtEl>
                                        <p:attrNameLst>
                                          <p:attrName>style.visibility</p:attrName>
                                        </p:attrNameLst>
                                      </p:cBhvr>
                                      <p:to>
                                        <p:strVal val="visible"/>
                                      </p:to>
                                    </p:set>
                                  </p:childTnLst>
                                </p:cTn>
                              </p:par>
                              <p:par>
                                <p:cTn id="259" presetID="1" presetClass="entr" presetSubtype="0" fill="hold" grpId="0" nodeType="withEffect">
                                  <p:stCondLst>
                                    <p:cond delay="0"/>
                                  </p:stCondLst>
                                  <p:childTnLst>
                                    <p:set>
                                      <p:cBhvr>
                                        <p:cTn id="260" dur="1" fill="hold">
                                          <p:stCondLst>
                                            <p:cond delay="0"/>
                                          </p:stCondLst>
                                        </p:cTn>
                                        <p:tgtEl>
                                          <p:spTgt spid="115"/>
                                        </p:tgtEl>
                                        <p:attrNameLst>
                                          <p:attrName>style.visibility</p:attrName>
                                        </p:attrNameLst>
                                      </p:cBhvr>
                                      <p:to>
                                        <p:strVal val="visible"/>
                                      </p:to>
                                    </p:set>
                                  </p:childTnLst>
                                </p:cTn>
                              </p:par>
                              <p:par>
                                <p:cTn id="261" presetID="1" presetClass="entr" presetSubtype="0" fill="hold" grpId="0" nodeType="withEffect">
                                  <p:stCondLst>
                                    <p:cond delay="0"/>
                                  </p:stCondLst>
                                  <p:childTnLst>
                                    <p:set>
                                      <p:cBhvr>
                                        <p:cTn id="262" dur="1" fill="hold">
                                          <p:stCondLst>
                                            <p:cond delay="0"/>
                                          </p:stCondLst>
                                        </p:cTn>
                                        <p:tgtEl>
                                          <p:spTgt spid="386"/>
                                        </p:tgtEl>
                                        <p:attrNameLst>
                                          <p:attrName>style.visibility</p:attrName>
                                        </p:attrNameLst>
                                      </p:cBhvr>
                                      <p:to>
                                        <p:strVal val="visible"/>
                                      </p:to>
                                    </p:set>
                                  </p:childTnLst>
                                </p:cTn>
                              </p:par>
                              <p:par>
                                <p:cTn id="263" presetID="1" presetClass="entr" presetSubtype="0" fill="hold" grpId="0" nodeType="withEffect">
                                  <p:stCondLst>
                                    <p:cond delay="0"/>
                                  </p:stCondLst>
                                  <p:childTnLst>
                                    <p:set>
                                      <p:cBhvr>
                                        <p:cTn id="264" dur="1" fill="hold">
                                          <p:stCondLst>
                                            <p:cond delay="0"/>
                                          </p:stCondLst>
                                        </p:cTn>
                                        <p:tgtEl>
                                          <p:spTgt spid="385"/>
                                        </p:tgtEl>
                                        <p:attrNameLst>
                                          <p:attrName>style.visibility</p:attrName>
                                        </p:attrNameLst>
                                      </p:cBhvr>
                                      <p:to>
                                        <p:strVal val="visible"/>
                                      </p:to>
                                    </p:set>
                                  </p:childTnLst>
                                </p:cTn>
                              </p:par>
                              <p:par>
                                <p:cTn id="265" presetID="1" presetClass="entr" presetSubtype="0" fill="hold" grpId="0" nodeType="withEffect">
                                  <p:stCondLst>
                                    <p:cond delay="0"/>
                                  </p:stCondLst>
                                  <p:childTnLst>
                                    <p:set>
                                      <p:cBhvr>
                                        <p:cTn id="266" dur="1" fill="hold">
                                          <p:stCondLst>
                                            <p:cond delay="0"/>
                                          </p:stCondLst>
                                        </p:cTn>
                                        <p:tgtEl>
                                          <p:spTgt spid="122"/>
                                        </p:tgtEl>
                                        <p:attrNameLst>
                                          <p:attrName>style.visibility</p:attrName>
                                        </p:attrNameLst>
                                      </p:cBhvr>
                                      <p:to>
                                        <p:strVal val="visible"/>
                                      </p:to>
                                    </p:set>
                                  </p:childTnLst>
                                </p:cTn>
                              </p:par>
                              <p:par>
                                <p:cTn id="267" presetID="1" presetClass="entr" presetSubtype="0" fill="hold" grpId="0" nodeType="withEffect">
                                  <p:stCondLst>
                                    <p:cond delay="0"/>
                                  </p:stCondLst>
                                  <p:childTnLst>
                                    <p:set>
                                      <p:cBhvr>
                                        <p:cTn id="268" dur="1" fill="hold">
                                          <p:stCondLst>
                                            <p:cond delay="0"/>
                                          </p:stCondLst>
                                        </p:cTn>
                                        <p:tgtEl>
                                          <p:spTgt spid="607"/>
                                        </p:tgtEl>
                                        <p:attrNameLst>
                                          <p:attrName>style.visibility</p:attrName>
                                        </p:attrNameLst>
                                      </p:cBhvr>
                                      <p:to>
                                        <p:strVal val="visible"/>
                                      </p:to>
                                    </p:set>
                                  </p:childTnLst>
                                </p:cTn>
                              </p:par>
                              <p:par>
                                <p:cTn id="269" presetID="1" presetClass="entr" presetSubtype="0" fill="hold" grpId="0" nodeType="withEffect">
                                  <p:stCondLst>
                                    <p:cond delay="0"/>
                                  </p:stCondLst>
                                  <p:childTnLst>
                                    <p:set>
                                      <p:cBhvr>
                                        <p:cTn id="270" dur="1" fill="hold">
                                          <p:stCondLst>
                                            <p:cond delay="0"/>
                                          </p:stCondLst>
                                        </p:cTn>
                                        <p:tgtEl>
                                          <p:spTgt spid="724"/>
                                        </p:tgtEl>
                                        <p:attrNameLst>
                                          <p:attrName>style.visibility</p:attrName>
                                        </p:attrNameLst>
                                      </p:cBhvr>
                                      <p:to>
                                        <p:strVal val="visible"/>
                                      </p:to>
                                    </p:set>
                                  </p:childTnLst>
                                </p:cTn>
                              </p:par>
                              <p:par>
                                <p:cTn id="271" presetID="1" presetClass="entr" presetSubtype="0" fill="hold" grpId="0" nodeType="withEffect">
                                  <p:stCondLst>
                                    <p:cond delay="0"/>
                                  </p:stCondLst>
                                  <p:childTnLst>
                                    <p:set>
                                      <p:cBhvr>
                                        <p:cTn id="272" dur="1" fill="hold">
                                          <p:stCondLst>
                                            <p:cond delay="0"/>
                                          </p:stCondLst>
                                        </p:cTn>
                                        <p:tgtEl>
                                          <p:spTgt spid="118"/>
                                        </p:tgtEl>
                                        <p:attrNameLst>
                                          <p:attrName>style.visibility</p:attrName>
                                        </p:attrNameLst>
                                      </p:cBhvr>
                                      <p:to>
                                        <p:strVal val="visible"/>
                                      </p:to>
                                    </p:set>
                                  </p:childTnLst>
                                </p:cTn>
                              </p:par>
                              <p:par>
                                <p:cTn id="273" presetID="1" presetClass="entr" presetSubtype="0" fill="hold" grpId="0" nodeType="withEffect">
                                  <p:stCondLst>
                                    <p:cond delay="0"/>
                                  </p:stCondLst>
                                  <p:childTnLst>
                                    <p:set>
                                      <p:cBhvr>
                                        <p:cTn id="274" dur="1" fill="hold">
                                          <p:stCondLst>
                                            <p:cond delay="0"/>
                                          </p:stCondLst>
                                        </p:cTn>
                                        <p:tgtEl>
                                          <p:spTgt spid="732"/>
                                        </p:tgtEl>
                                        <p:attrNameLst>
                                          <p:attrName>style.visibility</p:attrName>
                                        </p:attrNameLst>
                                      </p:cBhvr>
                                      <p:to>
                                        <p:strVal val="visible"/>
                                      </p:to>
                                    </p:set>
                                  </p:childTnLst>
                                </p:cTn>
                              </p:par>
                            </p:childTnLst>
                          </p:cTn>
                        </p:par>
                      </p:childTnLst>
                    </p:cTn>
                  </p:par>
                  <p:par>
                    <p:cTn id="275" fill="hold">
                      <p:stCondLst>
                        <p:cond delay="indefinite"/>
                      </p:stCondLst>
                      <p:childTnLst>
                        <p:par>
                          <p:cTn id="276" fill="hold">
                            <p:stCondLst>
                              <p:cond delay="0"/>
                            </p:stCondLst>
                            <p:childTnLst>
                              <p:par>
                                <p:cTn id="277" presetID="1" presetClass="entr" presetSubtype="0" fill="hold" nodeType="clickEffect">
                                  <p:stCondLst>
                                    <p:cond delay="0"/>
                                  </p:stCondLst>
                                  <p:childTnLst>
                                    <p:set>
                                      <p:cBhvr>
                                        <p:cTn id="278" dur="1" fill="hold">
                                          <p:stCondLst>
                                            <p:cond delay="0"/>
                                          </p:stCondLst>
                                        </p:cTn>
                                        <p:tgtEl>
                                          <p:spTgt spid="750">
                                            <p:txEl>
                                              <p:pRg st="0" end="0"/>
                                            </p:txEl>
                                          </p:spTgt>
                                        </p:tgtEl>
                                        <p:attrNameLst>
                                          <p:attrName>style.visibility</p:attrName>
                                        </p:attrNameLst>
                                      </p:cBhvr>
                                      <p:to>
                                        <p:strVal val="visible"/>
                                      </p:to>
                                    </p:set>
                                  </p:childTnLst>
                                </p:cTn>
                              </p:par>
                            </p:childTnLst>
                          </p:cTn>
                        </p:par>
                      </p:childTnLst>
                    </p:cTn>
                  </p:par>
                  <p:par>
                    <p:cTn id="279" fill="hold">
                      <p:stCondLst>
                        <p:cond delay="indefinite"/>
                      </p:stCondLst>
                      <p:childTnLst>
                        <p:par>
                          <p:cTn id="280" fill="hold">
                            <p:stCondLst>
                              <p:cond delay="0"/>
                            </p:stCondLst>
                            <p:childTnLst>
                              <p:par>
                                <p:cTn id="281" presetID="1" presetClass="entr" presetSubtype="0" fill="hold" nodeType="clickEffect">
                                  <p:stCondLst>
                                    <p:cond delay="0"/>
                                  </p:stCondLst>
                                  <p:childTnLst>
                                    <p:set>
                                      <p:cBhvr>
                                        <p:cTn id="282" dur="1" fill="hold">
                                          <p:stCondLst>
                                            <p:cond delay="0"/>
                                          </p:stCondLst>
                                        </p:cTn>
                                        <p:tgtEl>
                                          <p:spTgt spid="750">
                                            <p:txEl>
                                              <p:pRg st="1" end="1"/>
                                            </p:txEl>
                                          </p:spTgt>
                                        </p:tgtEl>
                                        <p:attrNameLst>
                                          <p:attrName>style.visibility</p:attrName>
                                        </p:attrNameLst>
                                      </p:cBhvr>
                                      <p:to>
                                        <p:strVal val="visible"/>
                                      </p:to>
                                    </p:set>
                                  </p:childTnLst>
                                </p:cTn>
                              </p:par>
                              <p:par>
                                <p:cTn id="283" presetID="1" presetClass="entr" presetSubtype="0" fill="hold" grpId="0" nodeType="withEffect">
                                  <p:stCondLst>
                                    <p:cond delay="0"/>
                                  </p:stCondLst>
                                  <p:childTnLst>
                                    <p:set>
                                      <p:cBhvr>
                                        <p:cTn id="284" dur="1" fill="hold">
                                          <p:stCondLst>
                                            <p:cond delay="0"/>
                                          </p:stCondLst>
                                        </p:cTn>
                                        <p:tgtEl>
                                          <p:spTgt spid="523"/>
                                        </p:tgtEl>
                                        <p:attrNameLst>
                                          <p:attrName>style.visibility</p:attrName>
                                        </p:attrNameLst>
                                      </p:cBhvr>
                                      <p:to>
                                        <p:strVal val="visible"/>
                                      </p:to>
                                    </p:set>
                                  </p:childTnLst>
                                </p:cTn>
                              </p:par>
                              <p:par>
                                <p:cTn id="285" presetID="1" presetClass="entr" presetSubtype="0" fill="hold" nodeType="withEffect">
                                  <p:stCondLst>
                                    <p:cond delay="0"/>
                                  </p:stCondLst>
                                  <p:childTnLst>
                                    <p:set>
                                      <p:cBhvr>
                                        <p:cTn id="286" dur="1" fill="hold">
                                          <p:stCondLst>
                                            <p:cond delay="0"/>
                                          </p:stCondLst>
                                        </p:cTn>
                                        <p:tgtEl>
                                          <p:spTgt spid="75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 grpId="0" animBg="1"/>
      <p:bldP spid="524" grpId="0" animBg="1"/>
      <p:bldP spid="526" grpId="0" animBg="1"/>
      <p:bldP spid="527" grpId="0" animBg="1"/>
      <p:bldP spid="528" grpId="0" animBg="1"/>
      <p:bldP spid="529" grpId="0" animBg="1"/>
      <p:bldP spid="530" grpId="0" animBg="1"/>
      <p:bldP spid="531" grpId="0" animBg="1"/>
      <p:bldP spid="532" grpId="0" animBg="1"/>
      <p:bldP spid="533" grpId="0" animBg="1"/>
      <p:bldP spid="534" grpId="0" animBg="1"/>
      <p:bldP spid="536" grpId="0" animBg="1"/>
      <p:bldP spid="538" grpId="0" animBg="1"/>
      <p:bldP spid="540" grpId="0" animBg="1"/>
      <p:bldP spid="541" grpId="0" animBg="1"/>
      <p:bldP spid="542" grpId="0" animBg="1"/>
      <p:bldP spid="607" grpId="0"/>
      <p:bldP spid="385" grpId="0" animBg="1"/>
      <p:bldP spid="386" grpId="0"/>
      <p:bldP spid="225" grpId="0"/>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animBg="1"/>
      <p:bldP spid="263" grpId="0" animBg="1"/>
      <p:bldP spid="264" grpId="0" animBg="1"/>
      <p:bldP spid="265" grpId="0" animBg="1"/>
      <p:bldP spid="266" grpId="0" animBg="1"/>
      <p:bldP spid="267" grpId="0" animBg="1"/>
      <p:bldP spid="268" grpId="0" animBg="1"/>
      <p:bldP spid="269" grpId="0" animBg="1"/>
      <p:bldP spid="270" grpId="0" animBg="1"/>
      <p:bldP spid="271" grpId="0" animBg="1"/>
      <p:bldP spid="272" grpId="0" animBg="1"/>
      <p:bldP spid="274" grpId="0" animBg="1"/>
      <p:bldP spid="275" grpId="0" animBg="1"/>
      <p:bldP spid="276" grpId="0" animBg="1"/>
      <p:bldP spid="278" grpId="0" animBg="1"/>
      <p:bldP spid="279" grpId="0" animBg="1"/>
      <p:bldP spid="280" grpId="0" animBg="1"/>
      <p:bldP spid="281" grpId="0" animBg="1"/>
      <p:bldP spid="282" grpId="0" animBg="1"/>
      <p:bldP spid="283" grpId="0" animBg="1"/>
      <p:bldP spid="284" grpId="0" animBg="1"/>
      <p:bldP spid="285" grpId="0" animBg="1"/>
      <p:bldP spid="286" grpId="0" animBg="1"/>
      <p:bldP spid="287" grpId="0" animBg="1"/>
      <p:bldP spid="289" grpId="0" animBg="1"/>
      <p:bldP spid="290" grpId="0" animBg="1"/>
      <p:bldP spid="291" grpId="0" animBg="1"/>
      <p:bldP spid="292" grpId="0" animBg="1"/>
      <p:bldP spid="293" grpId="0" animBg="1"/>
      <p:bldP spid="294" grpId="0" animBg="1"/>
      <p:bldP spid="295" grpId="0" animBg="1"/>
      <p:bldP spid="296" grpId="0" animBg="1"/>
      <p:bldP spid="297" grpId="0" animBg="1"/>
      <p:bldP spid="298" grpId="0" animBg="1"/>
      <p:bldP spid="299" grpId="0" animBg="1"/>
      <p:bldP spid="300" grpId="0" animBg="1"/>
      <p:bldP spid="301" grpId="0"/>
      <p:bldP spid="302" grpId="0"/>
      <p:bldP spid="303" grpId="0"/>
      <p:bldP spid="304" grpId="0"/>
      <p:bldP spid="305" grpId="0"/>
      <p:bldP spid="306" grpId="0"/>
      <p:bldP spid="307" grpId="0"/>
      <p:bldP spid="308" grpId="0"/>
      <p:bldP spid="309" grpId="0"/>
      <p:bldP spid="310" grpId="0"/>
      <p:bldP spid="311" grpId="0"/>
      <p:bldP spid="312" grpId="0"/>
      <p:bldP spid="313" grpId="0"/>
      <p:bldP spid="319" grpId="0"/>
      <p:bldP spid="87" grpId="0" animBg="1"/>
      <p:bldP spid="88" grpId="0" animBg="1"/>
      <p:bldP spid="102" grpId="0" animBg="1"/>
      <p:bldP spid="103" grpId="0" animBg="1"/>
      <p:bldP spid="111" grpId="0" animBg="1"/>
      <p:bldP spid="115" grpId="0" animBg="1"/>
      <p:bldP spid="116" grpId="0"/>
      <p:bldP spid="117" grpId="0"/>
      <p:bldP spid="118" grpId="0" animBg="1"/>
      <p:bldP spid="89" grpId="0"/>
      <p:bldP spid="90" grpId="0"/>
      <p:bldP spid="91" grpId="0"/>
      <p:bldP spid="92" grpId="0"/>
      <p:bldP spid="93" grpId="0"/>
      <p:bldP spid="94" grpId="0"/>
      <p:bldP spid="95" grpId="0"/>
      <p:bldP spid="119" grpId="0" animBg="1"/>
      <p:bldP spid="122" grpId="0" animBg="1"/>
      <p:bldP spid="723" grpId="0"/>
      <p:bldP spid="724" grpId="0"/>
      <p:bldP spid="725" grpId="0"/>
      <p:bldP spid="726" grpId="0"/>
      <p:bldP spid="727" grpId="0"/>
      <p:bldP spid="728" grpId="0"/>
      <p:bldP spid="730" grpId="0"/>
      <p:bldP spid="732" grpId="0"/>
      <p:bldP spid="733" grpId="0"/>
      <p:bldP spid="736" grpId="0"/>
      <p:bldP spid="737" grpId="0"/>
      <p:bldP spid="738" grpId="0"/>
      <p:bldP spid="742" grpId="0" animBg="1"/>
      <p:bldP spid="743" grpId="0" animBg="1"/>
      <p:bldP spid="744" grpId="0" animBg="1"/>
      <p:bldP spid="745" grpId="0"/>
      <p:bldP spid="746" grpId="0"/>
      <p:bldP spid="74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Perfect Price discrimination II</a:t>
            </a:r>
          </a:p>
        </p:txBody>
      </p:sp>
      <p:sp>
        <p:nvSpPr>
          <p:cNvPr id="3" name="Content Placeholder 2"/>
          <p:cNvSpPr>
            <a:spLocks noGrp="1"/>
          </p:cNvSpPr>
          <p:nvPr>
            <p:ph idx="1"/>
          </p:nvPr>
        </p:nvSpPr>
        <p:spPr/>
        <p:txBody>
          <a:bodyPr/>
          <a:lstStyle/>
          <a:p>
            <a:r>
              <a:rPr lang="en-US" dirty="0"/>
              <a:t>Price discrimination requires firms to accurately know how much each customer (or group of customers) are willing to pay. </a:t>
            </a:r>
          </a:p>
          <a:p>
            <a:pPr lvl="1"/>
            <a:r>
              <a:rPr lang="en-US" dirty="0"/>
              <a:t>Requires some sort of verification. </a:t>
            </a:r>
          </a:p>
          <a:p>
            <a:r>
              <a:rPr lang="en-US" dirty="0"/>
              <a:t>The ability to resell products creates problems for firms trying to price discriminate.</a:t>
            </a:r>
          </a:p>
        </p:txBody>
      </p:sp>
    </p:spTree>
    <p:extLst>
      <p:ext uri="{BB962C8B-B14F-4D97-AF65-F5344CB8AC3E}">
        <p14:creationId xmlns:p14="http://schemas.microsoft.com/office/powerpoint/2010/main" val="419524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Rickshaw rides</a:t>
            </a:r>
          </a:p>
        </p:txBody>
      </p:sp>
      <p:sp>
        <p:nvSpPr>
          <p:cNvPr id="3" name="Content Placeholder 2"/>
          <p:cNvSpPr>
            <a:spLocks noGrp="1"/>
          </p:cNvSpPr>
          <p:nvPr>
            <p:ph idx="1"/>
          </p:nvPr>
        </p:nvSpPr>
        <p:spPr/>
        <p:txBody>
          <a:bodyPr>
            <a:normAutofit fontScale="92500" lnSpcReduction="10000"/>
          </a:bodyPr>
          <a:lstStyle/>
          <a:p>
            <a:r>
              <a:rPr lang="en-US" dirty="0"/>
              <a:t>Tourist regions charge visitors notoriously inflated prices. </a:t>
            </a:r>
          </a:p>
          <a:p>
            <a:r>
              <a:rPr lang="en-US" dirty="0"/>
              <a:t>Taxi and rickshaw drivers in India for charging tourists higher fares than locals.</a:t>
            </a:r>
          </a:p>
          <a:p>
            <a:r>
              <a:rPr lang="en-US" dirty="0"/>
              <a:t>One explanation is that tourists do not know the standard local rate for trips. Drivers exploit this information asymmetry to boost earnings.</a:t>
            </a:r>
          </a:p>
          <a:p>
            <a:r>
              <a:rPr lang="en-US" dirty="0"/>
              <a:t>Another factor is differing willingness to pay between tourists and locals.</a:t>
            </a:r>
          </a:p>
          <a:p>
            <a:r>
              <a:rPr lang="en-US" dirty="0"/>
              <a:t>Competition may not push prices back down if drivers operate like a cartel.</a:t>
            </a:r>
          </a:p>
        </p:txBody>
      </p:sp>
    </p:spTree>
    <p:extLst>
      <p:ext uri="{BB962C8B-B14F-4D97-AF65-F5344CB8AC3E}">
        <p14:creationId xmlns:p14="http://schemas.microsoft.com/office/powerpoint/2010/main" val="334934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dirty="0"/>
              <a:t>Monopoly markets have </a:t>
            </a:r>
            <a:r>
              <a:rPr lang="en-US" i="1" dirty="0">
                <a:solidFill>
                  <a:srgbClr val="9D0505"/>
                </a:solidFill>
              </a:rPr>
              <a:t>barriers</a:t>
            </a:r>
            <a:r>
              <a:rPr lang="en-US" dirty="0"/>
              <a:t> that prevent firms other than the monopolist from entering the market.</a:t>
            </a:r>
          </a:p>
          <a:p>
            <a:pPr>
              <a:buClr>
                <a:schemeClr val="tx1"/>
              </a:buClr>
            </a:pPr>
            <a:r>
              <a:rPr lang="en-US" i="1" dirty="0">
                <a:solidFill>
                  <a:srgbClr val="9D0505"/>
                </a:solidFill>
              </a:rPr>
              <a:t>Monopolists</a:t>
            </a:r>
            <a:r>
              <a:rPr lang="en-US" dirty="0"/>
              <a:t> are constrained by the </a:t>
            </a:r>
            <a:r>
              <a:rPr lang="en-US" i="1" dirty="0">
                <a:solidFill>
                  <a:srgbClr val="9D0505"/>
                </a:solidFill>
              </a:rPr>
              <a:t>market demand curve</a:t>
            </a:r>
            <a:r>
              <a:rPr lang="en-US" dirty="0"/>
              <a:t>. </a:t>
            </a:r>
          </a:p>
          <a:p>
            <a:pPr>
              <a:buClr>
                <a:schemeClr val="tx1"/>
              </a:buClr>
            </a:pPr>
            <a:r>
              <a:rPr lang="en-US" dirty="0"/>
              <a:t>Monopolists choose their </a:t>
            </a:r>
            <a:r>
              <a:rPr lang="en-US" i="1" dirty="0">
                <a:solidFill>
                  <a:srgbClr val="9D0505"/>
                </a:solidFill>
              </a:rPr>
              <a:t>profit-maximizing quantity</a:t>
            </a:r>
            <a:r>
              <a:rPr lang="en-US" dirty="0"/>
              <a:t> the same way that firms in competitive markets do.</a:t>
            </a:r>
          </a:p>
          <a:p>
            <a:pPr lvl="1"/>
            <a:r>
              <a:rPr lang="en-US" dirty="0"/>
              <a:t>Produce where </a:t>
            </a:r>
            <a:r>
              <a:rPr lang="en-US" i="1" dirty="0">
                <a:solidFill>
                  <a:srgbClr val="9D0505"/>
                </a:solidFill>
              </a:rPr>
              <a:t>MR = MC</a:t>
            </a:r>
            <a:r>
              <a:rPr lang="en-US" dirty="0"/>
              <a:t>.</a:t>
            </a:r>
          </a:p>
          <a:p>
            <a:r>
              <a:rPr lang="en-US" dirty="0"/>
              <a:t>However, monopolists earn positive </a:t>
            </a:r>
            <a:r>
              <a:rPr lang="en-US" i="1" dirty="0">
                <a:solidFill>
                  <a:srgbClr val="9D0505"/>
                </a:solidFill>
              </a:rPr>
              <a:t>economic profits</a:t>
            </a:r>
            <a:r>
              <a:rPr lang="en-US" dirty="0"/>
              <a:t>. </a:t>
            </a:r>
          </a:p>
        </p:txBody>
      </p:sp>
    </p:spTree>
    <p:extLst>
      <p:ext uri="{BB962C8B-B14F-4D97-AF65-F5344CB8AC3E}">
        <p14:creationId xmlns:p14="http://schemas.microsoft.com/office/powerpoint/2010/main" val="1563549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lstStyle/>
          <a:p>
            <a:r>
              <a:rPr lang="en-US" dirty="0"/>
              <a:t>Monopolists produce less than the competitive market quantity, causing a </a:t>
            </a:r>
            <a:r>
              <a:rPr lang="en-US" i="1" dirty="0">
                <a:solidFill>
                  <a:srgbClr val="9D0505"/>
                </a:solidFill>
              </a:rPr>
              <a:t>deadweight loss</a:t>
            </a:r>
            <a:r>
              <a:rPr lang="en-US" dirty="0"/>
              <a:t>.</a:t>
            </a:r>
          </a:p>
          <a:p>
            <a:r>
              <a:rPr lang="en-US" dirty="0"/>
              <a:t>Public policy exists to break up, prevent entry, and mitigate the effect of monopolies. </a:t>
            </a:r>
          </a:p>
          <a:p>
            <a:r>
              <a:rPr lang="en-US" dirty="0"/>
              <a:t>Monopolies can use </a:t>
            </a:r>
            <a:r>
              <a:rPr lang="en-US" i="1" dirty="0">
                <a:solidFill>
                  <a:srgbClr val="9D0505"/>
                </a:solidFill>
              </a:rPr>
              <a:t>price discrimination </a:t>
            </a:r>
            <a:r>
              <a:rPr lang="en-US" dirty="0"/>
              <a:t>strategies to maximize profits. </a:t>
            </a:r>
          </a:p>
        </p:txBody>
      </p:sp>
    </p:spTree>
    <p:extLst>
      <p:ext uri="{BB962C8B-B14F-4D97-AF65-F5344CB8AC3E}">
        <p14:creationId xmlns:p14="http://schemas.microsoft.com/office/powerpoint/2010/main" val="1116786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rmAutofit fontScale="90000"/>
          </a:bodyPr>
          <a:lstStyle/>
          <a:p>
            <a:r>
              <a:rPr lang="en-US" dirty="0"/>
              <a:t>Active Learning: Identify the </a:t>
            </a:r>
            <a:br>
              <a:rPr lang="en-US" dirty="0"/>
            </a:br>
            <a:r>
              <a:rPr lang="en-US" dirty="0"/>
              <a:t>barrier to entry</a:t>
            </a:r>
          </a:p>
        </p:txBody>
      </p:sp>
      <p:sp>
        <p:nvSpPr>
          <p:cNvPr id="3" name="Content Placeholder 2"/>
          <p:cNvSpPr>
            <a:spLocks noGrp="1"/>
          </p:cNvSpPr>
          <p:nvPr>
            <p:ph idx="1"/>
          </p:nvPr>
        </p:nvSpPr>
        <p:spPr>
          <a:xfrm>
            <a:off x="457200" y="1374648"/>
            <a:ext cx="8229600" cy="5102352"/>
          </a:xfrm>
        </p:spPr>
        <p:txBody>
          <a:bodyPr>
            <a:normAutofit/>
          </a:bodyPr>
          <a:lstStyle/>
          <a:p>
            <a:pPr marL="0" indent="0">
              <a:buNone/>
            </a:pPr>
            <a:r>
              <a:rPr lang="en-US" dirty="0"/>
              <a:t>For each of the following, identify which barrier to entry permits monopoly power.</a:t>
            </a:r>
          </a:p>
          <a:p>
            <a:pPr marL="971550" lvl="1" indent="-514350">
              <a:buFont typeface="+mj-lt"/>
              <a:buAutoNum type="arabicPeriod"/>
            </a:pPr>
            <a:r>
              <a:rPr lang="en-US" dirty="0"/>
              <a:t>H</a:t>
            </a:r>
            <a:r>
              <a:rPr lang="en-US" baseline="-25000" dirty="0"/>
              <a:t>2</a:t>
            </a:r>
            <a:r>
              <a:rPr lang="en-US" dirty="0"/>
              <a:t>O Company owns all of the water rights to a town’s drinking water supply.</a:t>
            </a:r>
            <a:endParaRPr lang="en-US" dirty="0">
              <a:solidFill>
                <a:srgbClr val="C00000"/>
              </a:solidFill>
            </a:endParaRPr>
          </a:p>
          <a:p>
            <a:pPr marL="971550" lvl="1" indent="-514350">
              <a:buFont typeface="+mj-lt"/>
              <a:buAutoNum type="arabicPeriod"/>
            </a:pPr>
            <a:r>
              <a:rPr lang="en-US" dirty="0"/>
              <a:t>XYZ Pharmaceuticals is awarded a patent for their new asthma drug.</a:t>
            </a:r>
            <a:endParaRPr lang="en-US" dirty="0">
              <a:solidFill>
                <a:srgbClr val="C00000"/>
              </a:solidFill>
            </a:endParaRPr>
          </a:p>
          <a:p>
            <a:pPr marL="971550" lvl="1" indent="-514350">
              <a:buFont typeface="+mj-lt"/>
              <a:buAutoNum type="arabicPeriod"/>
            </a:pPr>
            <a:r>
              <a:rPr lang="en-US" dirty="0"/>
              <a:t>National Brewing Company buys a successful, local microbrewery.</a:t>
            </a:r>
            <a:endParaRPr lang="en-US" dirty="0">
              <a:solidFill>
                <a:srgbClr val="C00000"/>
              </a:solidFill>
            </a:endParaRPr>
          </a:p>
          <a:p>
            <a:pPr marL="971550" lvl="1" indent="-514350">
              <a:buFont typeface="+mj-lt"/>
              <a:buAutoNum type="arabicPeriod"/>
            </a:pPr>
            <a:r>
              <a:rPr lang="en-US" dirty="0"/>
              <a:t>ABC Motor Company produces cars at a lower cost than smaller firms could.</a:t>
            </a:r>
          </a:p>
        </p:txBody>
      </p:sp>
    </p:spTree>
    <p:extLst>
      <p:ext uri="{BB962C8B-B14F-4D97-AF65-F5344CB8AC3E}">
        <p14:creationId xmlns:p14="http://schemas.microsoft.com/office/powerpoint/2010/main" val="2862158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a:t>
            </a:r>
          </a:p>
        </p:txBody>
      </p:sp>
      <p:sp>
        <p:nvSpPr>
          <p:cNvPr id="3" name="Content Placeholder 2"/>
          <p:cNvSpPr>
            <a:spLocks noGrp="1"/>
          </p:cNvSpPr>
          <p:nvPr>
            <p:ph idx="1"/>
          </p:nvPr>
        </p:nvSpPr>
        <p:spPr/>
        <p:txBody>
          <a:bodyPr>
            <a:normAutofit/>
          </a:bodyPr>
          <a:lstStyle/>
          <a:p>
            <a:pPr marL="0" indent="0">
              <a:buNone/>
            </a:pPr>
            <a:r>
              <a:rPr lang="en-US" dirty="0"/>
              <a:t>For each of the following, identify which barrier to entry permits monopoly power.</a:t>
            </a:r>
          </a:p>
          <a:p>
            <a:pPr marL="971550" lvl="1" indent="-514350">
              <a:buFont typeface="+mj-lt"/>
              <a:buAutoNum type="arabicPeriod"/>
            </a:pPr>
            <a:r>
              <a:rPr lang="en-US" dirty="0"/>
              <a:t>H</a:t>
            </a:r>
            <a:r>
              <a:rPr lang="en-US" baseline="-25000" dirty="0"/>
              <a:t>2</a:t>
            </a:r>
            <a:r>
              <a:rPr lang="en-US" dirty="0"/>
              <a:t>O Company owns all of the water rights to a town’s drinking water supply. </a:t>
            </a:r>
            <a:r>
              <a:rPr lang="en-US" i="1" dirty="0">
                <a:solidFill>
                  <a:srgbClr val="9D0505"/>
                </a:solidFill>
              </a:rPr>
              <a:t>Scarce resource</a:t>
            </a:r>
            <a:r>
              <a:rPr lang="en-US" dirty="0"/>
              <a:t>.</a:t>
            </a:r>
            <a:endParaRPr lang="en-US" dirty="0">
              <a:solidFill>
                <a:srgbClr val="C00000"/>
              </a:solidFill>
            </a:endParaRPr>
          </a:p>
          <a:p>
            <a:pPr marL="971550" lvl="1" indent="-514350">
              <a:buFont typeface="+mj-lt"/>
              <a:buAutoNum type="arabicPeriod"/>
            </a:pPr>
            <a:r>
              <a:rPr lang="en-US" dirty="0"/>
              <a:t>XYZ Pharmaceuticals is awarded a patent for their new asthma drug. </a:t>
            </a:r>
            <a:r>
              <a:rPr lang="en-US" i="1" dirty="0">
                <a:solidFill>
                  <a:srgbClr val="9D0505"/>
                </a:solidFill>
              </a:rPr>
              <a:t>Governmental intervention</a:t>
            </a:r>
            <a:r>
              <a:rPr lang="en-US" dirty="0"/>
              <a:t>.</a:t>
            </a:r>
            <a:endParaRPr lang="en-US" dirty="0">
              <a:solidFill>
                <a:srgbClr val="C00000"/>
              </a:solidFill>
            </a:endParaRPr>
          </a:p>
          <a:p>
            <a:pPr marL="971550" lvl="1" indent="-514350">
              <a:buFont typeface="+mj-lt"/>
              <a:buAutoNum type="arabicPeriod"/>
            </a:pPr>
            <a:r>
              <a:rPr lang="en-US" dirty="0"/>
              <a:t>National Brewing Company buys a successful, local microbrewery. </a:t>
            </a:r>
            <a:r>
              <a:rPr lang="en-US" i="1" dirty="0">
                <a:solidFill>
                  <a:srgbClr val="9D0505"/>
                </a:solidFill>
              </a:rPr>
              <a:t>Aggressive business tactics</a:t>
            </a:r>
            <a:r>
              <a:rPr lang="en-US" dirty="0"/>
              <a:t>.</a:t>
            </a:r>
            <a:endParaRPr lang="en-US" dirty="0">
              <a:solidFill>
                <a:srgbClr val="C00000"/>
              </a:solidFill>
            </a:endParaRPr>
          </a:p>
          <a:p>
            <a:pPr marL="971550" lvl="1" indent="-514350">
              <a:buFont typeface="+mj-lt"/>
              <a:buAutoNum type="arabicPeriod"/>
            </a:pPr>
            <a:r>
              <a:rPr lang="en-US" dirty="0"/>
              <a:t>ABC Motor Company produces cars at a lower cost than smaller firms could. </a:t>
            </a:r>
            <a:r>
              <a:rPr lang="en-US" i="1" dirty="0">
                <a:solidFill>
                  <a:srgbClr val="9D0505"/>
                </a:solidFill>
              </a:rPr>
              <a:t>Economies of scale</a:t>
            </a:r>
            <a:r>
              <a:rPr lang="en-US" dirty="0"/>
              <a:t>.</a:t>
            </a:r>
          </a:p>
        </p:txBody>
      </p:sp>
    </p:spTree>
    <p:extLst>
      <p:ext uri="{BB962C8B-B14F-4D97-AF65-F5344CB8AC3E}">
        <p14:creationId xmlns:p14="http://schemas.microsoft.com/office/powerpoint/2010/main" val="397694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0" name="Title 2879"/>
          <p:cNvSpPr>
            <a:spLocks noGrp="1"/>
          </p:cNvSpPr>
          <p:nvPr>
            <p:ph type="title"/>
          </p:nvPr>
        </p:nvSpPr>
        <p:spPr/>
        <p:txBody>
          <a:bodyPr>
            <a:noAutofit/>
          </a:bodyPr>
          <a:lstStyle/>
          <a:p>
            <a:r>
              <a:rPr lang="en-US" dirty="0"/>
              <a:t>Monopolists and the demand curve</a:t>
            </a:r>
          </a:p>
        </p:txBody>
      </p:sp>
      <p:sp>
        <p:nvSpPr>
          <p:cNvPr id="65" name="Content Placeholder 2"/>
          <p:cNvSpPr>
            <a:spLocks noGrp="1"/>
          </p:cNvSpPr>
          <p:nvPr>
            <p:ph idx="1"/>
          </p:nvPr>
        </p:nvSpPr>
        <p:spPr/>
        <p:txBody>
          <a:bodyPr>
            <a:normAutofit/>
          </a:bodyPr>
          <a:lstStyle/>
          <a:p>
            <a:pPr marL="0" indent="0">
              <a:lnSpc>
                <a:spcPct val="90000"/>
              </a:lnSpc>
              <a:spcBef>
                <a:spcPts val="600"/>
              </a:spcBef>
              <a:buNone/>
            </a:pPr>
            <a:r>
              <a:rPr lang="en-US" sz="3000" i="1" dirty="0">
                <a:solidFill>
                  <a:srgbClr val="9D0505"/>
                </a:solidFill>
              </a:rPr>
              <a:t>Monopolies</a:t>
            </a:r>
            <a:r>
              <a:rPr lang="en-US" sz="3000" dirty="0"/>
              <a:t> differ from </a:t>
            </a:r>
            <a:r>
              <a:rPr lang="en-US" sz="3000" i="1" dirty="0">
                <a:solidFill>
                  <a:srgbClr val="9D0505"/>
                </a:solidFill>
              </a:rPr>
              <a:t>perfectly competitive firms </a:t>
            </a:r>
            <a:r>
              <a:rPr lang="en-US" sz="3000" dirty="0"/>
              <a:t>with regard to their demand curves.</a:t>
            </a:r>
          </a:p>
        </p:txBody>
      </p:sp>
      <p:sp>
        <p:nvSpPr>
          <p:cNvPr id="230" name="Line 5"/>
          <p:cNvSpPr>
            <a:spLocks noChangeShapeType="1"/>
          </p:cNvSpPr>
          <p:nvPr/>
        </p:nvSpPr>
        <p:spPr bwMode="auto">
          <a:xfrm flipV="1">
            <a:off x="1088418" y="2799503"/>
            <a:ext cx="0" cy="2572004"/>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1" name="Line 6"/>
          <p:cNvSpPr>
            <a:spLocks noChangeShapeType="1"/>
          </p:cNvSpPr>
          <p:nvPr/>
        </p:nvSpPr>
        <p:spPr bwMode="auto">
          <a:xfrm>
            <a:off x="1088418" y="5371507"/>
            <a:ext cx="2614805"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2" name="Line 7"/>
          <p:cNvSpPr>
            <a:spLocks noChangeShapeType="1"/>
          </p:cNvSpPr>
          <p:nvPr/>
        </p:nvSpPr>
        <p:spPr bwMode="auto">
          <a:xfrm>
            <a:off x="1084131" y="4477127"/>
            <a:ext cx="2400477" cy="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5" name="Line 10"/>
          <p:cNvSpPr>
            <a:spLocks noChangeShapeType="1"/>
          </p:cNvSpPr>
          <p:nvPr/>
        </p:nvSpPr>
        <p:spPr bwMode="auto">
          <a:xfrm flipV="1">
            <a:off x="4999626" y="2804794"/>
            <a:ext cx="0" cy="2593173"/>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6" name="Line 11"/>
          <p:cNvSpPr>
            <a:spLocks noChangeShapeType="1"/>
          </p:cNvSpPr>
          <p:nvPr/>
        </p:nvSpPr>
        <p:spPr bwMode="auto">
          <a:xfrm>
            <a:off x="4999626" y="5397967"/>
            <a:ext cx="2619091"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5" name="Line 50"/>
          <p:cNvSpPr>
            <a:spLocks noChangeShapeType="1"/>
          </p:cNvSpPr>
          <p:nvPr/>
        </p:nvSpPr>
        <p:spPr bwMode="auto">
          <a:xfrm>
            <a:off x="5196808" y="3159371"/>
            <a:ext cx="2220441" cy="1894604"/>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889" name="Group 2888"/>
          <p:cNvGrpSpPr/>
          <p:nvPr/>
        </p:nvGrpSpPr>
        <p:grpSpPr>
          <a:xfrm>
            <a:off x="609602" y="4365989"/>
            <a:ext cx="410370" cy="430886"/>
            <a:chOff x="1142999" y="3763679"/>
            <a:chExt cx="276047" cy="264387"/>
          </a:xfrm>
        </p:grpSpPr>
        <p:sp>
          <p:nvSpPr>
            <p:cNvPr id="310" name="Rectangle 85"/>
            <p:cNvSpPr>
              <a:spLocks noChangeArrowheads="1"/>
            </p:cNvSpPr>
            <p:nvPr/>
          </p:nvSpPr>
          <p:spPr bwMode="auto">
            <a:xfrm>
              <a:off x="1143000" y="3763679"/>
              <a:ext cx="44" cy="26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n-US" sz="1400" dirty="0">
                <a:solidFill>
                  <a:srgbClr val="000000"/>
                </a:solidFill>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cs typeface="Arial" pitchFamily="34" charset="0"/>
              </a:endParaRPr>
            </a:p>
          </p:txBody>
        </p:sp>
        <p:sp>
          <p:nvSpPr>
            <p:cNvPr id="311" name="Rectangle 86"/>
            <p:cNvSpPr>
              <a:spLocks noChangeArrowheads="1"/>
            </p:cNvSpPr>
            <p:nvPr/>
          </p:nvSpPr>
          <p:spPr bwMode="auto">
            <a:xfrm>
              <a:off x="1142999" y="3763679"/>
              <a:ext cx="276047" cy="132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1,000</a:t>
              </a:r>
              <a:endParaRPr kumimoji="0" lang="en-US" sz="1400" b="0" i="0" u="none" strike="noStrike" cap="none" normalizeH="0" baseline="0" dirty="0">
                <a:ln>
                  <a:noFill/>
                </a:ln>
                <a:solidFill>
                  <a:schemeClr val="tx1"/>
                </a:solidFill>
                <a:effectLst/>
                <a:cs typeface="Arial" pitchFamily="34" charset="0"/>
              </a:endParaRPr>
            </a:p>
          </p:txBody>
        </p:sp>
        <p:sp>
          <p:nvSpPr>
            <p:cNvPr id="312" name="Rectangle 87"/>
            <p:cNvSpPr>
              <a:spLocks noChangeArrowheads="1"/>
            </p:cNvSpPr>
            <p:nvPr/>
          </p:nvSpPr>
          <p:spPr bwMode="auto">
            <a:xfrm>
              <a:off x="1233018" y="3763679"/>
              <a:ext cx="44" cy="132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cs typeface="Arial" pitchFamily="34" charset="0"/>
              </a:endParaRPr>
            </a:p>
          </p:txBody>
        </p:sp>
        <p:sp>
          <p:nvSpPr>
            <p:cNvPr id="313" name="Rectangle 88"/>
            <p:cNvSpPr>
              <a:spLocks noChangeArrowheads="1"/>
            </p:cNvSpPr>
            <p:nvPr/>
          </p:nvSpPr>
          <p:spPr bwMode="auto">
            <a:xfrm>
              <a:off x="1357328" y="3763679"/>
              <a:ext cx="44" cy="132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cs typeface="Arial" pitchFamily="34" charset="0"/>
              </a:endParaRPr>
            </a:p>
          </p:txBody>
        </p:sp>
      </p:grpSp>
      <p:sp>
        <p:nvSpPr>
          <p:cNvPr id="314" name="Rectangle 89"/>
          <p:cNvSpPr>
            <a:spLocks noChangeArrowheads="1"/>
          </p:cNvSpPr>
          <p:nvPr/>
        </p:nvSpPr>
        <p:spPr bwMode="auto">
          <a:xfrm>
            <a:off x="926994" y="541008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mj-lt"/>
                <a:cs typeface="Arial" pitchFamily="34" charset="0"/>
              </a:rPr>
              <a:t>0</a:t>
            </a:r>
            <a:endParaRPr kumimoji="0" lang="en-US" sz="1400" b="0" i="0" u="none" strike="noStrike" cap="none" normalizeH="0" baseline="0" dirty="0">
              <a:ln>
                <a:noFill/>
              </a:ln>
              <a:solidFill>
                <a:schemeClr val="tx1"/>
              </a:solidFill>
              <a:effectLst/>
              <a:latin typeface="+mj-lt"/>
              <a:cs typeface="Arial" pitchFamily="34" charset="0"/>
            </a:endParaRPr>
          </a:p>
        </p:txBody>
      </p:sp>
      <p:sp>
        <p:nvSpPr>
          <p:cNvPr id="315" name="Rectangle 90"/>
          <p:cNvSpPr>
            <a:spLocks noChangeArrowheads="1"/>
          </p:cNvSpPr>
          <p:nvPr/>
        </p:nvSpPr>
        <p:spPr bwMode="auto">
          <a:xfrm>
            <a:off x="758352" y="2519017"/>
            <a:ext cx="6139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Price ($)</a:t>
            </a:r>
            <a:endParaRPr kumimoji="0" lang="en-US" sz="1400" b="1" i="0" u="none" strike="noStrike" cap="none" normalizeH="0" baseline="0" dirty="0">
              <a:ln>
                <a:noFill/>
              </a:ln>
              <a:solidFill>
                <a:schemeClr val="tx1"/>
              </a:solidFill>
              <a:effectLst/>
              <a:cs typeface="Arial" pitchFamily="34" charset="0"/>
            </a:endParaRPr>
          </a:p>
        </p:txBody>
      </p:sp>
      <p:sp>
        <p:nvSpPr>
          <p:cNvPr id="32" name="Rectangle 208"/>
          <p:cNvSpPr>
            <a:spLocks noChangeArrowheads="1"/>
          </p:cNvSpPr>
          <p:nvPr/>
        </p:nvSpPr>
        <p:spPr bwMode="auto">
          <a:xfrm>
            <a:off x="2854483" y="3662130"/>
            <a:ext cx="0" cy="27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209"/>
          <p:cNvSpPr>
            <a:spLocks noChangeArrowheads="1"/>
          </p:cNvSpPr>
          <p:nvPr/>
        </p:nvSpPr>
        <p:spPr bwMode="auto">
          <a:xfrm>
            <a:off x="2914495" y="3662130"/>
            <a:ext cx="0" cy="27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213"/>
          <p:cNvSpPr>
            <a:spLocks noChangeArrowheads="1"/>
          </p:cNvSpPr>
          <p:nvPr/>
        </p:nvSpPr>
        <p:spPr bwMode="auto">
          <a:xfrm>
            <a:off x="2713026" y="5678454"/>
            <a:ext cx="0" cy="34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220"/>
          <p:cNvSpPr>
            <a:spLocks noChangeArrowheads="1"/>
          </p:cNvSpPr>
          <p:nvPr/>
        </p:nvSpPr>
        <p:spPr bwMode="auto">
          <a:xfrm>
            <a:off x="3523187" y="436069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2891" name="Group 2890"/>
          <p:cNvGrpSpPr/>
          <p:nvPr/>
        </p:nvGrpSpPr>
        <p:grpSpPr>
          <a:xfrm>
            <a:off x="4489968" y="4365989"/>
            <a:ext cx="489580" cy="227565"/>
            <a:chOff x="4610280" y="3763678"/>
            <a:chExt cx="305700" cy="215444"/>
          </a:xfrm>
        </p:grpSpPr>
        <p:sp>
          <p:nvSpPr>
            <p:cNvPr id="45" name="Rectangle 221"/>
            <p:cNvSpPr>
              <a:spLocks noChangeArrowheads="1"/>
            </p:cNvSpPr>
            <p:nvPr/>
          </p:nvSpPr>
          <p:spPr bwMode="auto">
            <a:xfrm>
              <a:off x="4610280" y="376367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46" name="Rectangle 222"/>
            <p:cNvSpPr>
              <a:spLocks noChangeArrowheads="1"/>
            </p:cNvSpPr>
            <p:nvPr/>
          </p:nvSpPr>
          <p:spPr bwMode="auto">
            <a:xfrm>
              <a:off x="4670292" y="3763678"/>
              <a:ext cx="448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47" name="Rectangle 223"/>
            <p:cNvSpPr>
              <a:spLocks noChangeArrowheads="1"/>
            </p:cNvSpPr>
            <p:nvPr/>
          </p:nvSpPr>
          <p:spPr bwMode="auto">
            <a:xfrm>
              <a:off x="4700298" y="376367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50</a:t>
              </a:r>
              <a:endParaRPr kumimoji="0" lang="en-US" sz="1400" b="0" i="0" u="none" strike="noStrike" cap="none" normalizeH="0" baseline="0" dirty="0">
                <a:ln>
                  <a:noFill/>
                </a:ln>
                <a:solidFill>
                  <a:schemeClr val="tx1"/>
                </a:solidFill>
                <a:effectLst/>
                <a:cs typeface="Arial" pitchFamily="34" charset="0"/>
              </a:endParaRPr>
            </a:p>
          </p:txBody>
        </p:sp>
        <p:sp>
          <p:nvSpPr>
            <p:cNvPr id="48" name="Rectangle 224"/>
            <p:cNvSpPr>
              <a:spLocks noChangeArrowheads="1"/>
            </p:cNvSpPr>
            <p:nvPr/>
          </p:nvSpPr>
          <p:spPr bwMode="auto">
            <a:xfrm>
              <a:off x="4824608" y="376367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grpSp>
        <p:nvGrpSpPr>
          <p:cNvPr id="2890" name="Group 2889"/>
          <p:cNvGrpSpPr/>
          <p:nvPr/>
        </p:nvGrpSpPr>
        <p:grpSpPr>
          <a:xfrm>
            <a:off x="4489968" y="3439856"/>
            <a:ext cx="489580" cy="500114"/>
            <a:chOff x="4610280" y="2837545"/>
            <a:chExt cx="305700" cy="215444"/>
          </a:xfrm>
        </p:grpSpPr>
        <p:sp>
          <p:nvSpPr>
            <p:cNvPr id="49" name="Rectangle 225"/>
            <p:cNvSpPr>
              <a:spLocks noChangeArrowheads="1"/>
            </p:cNvSpPr>
            <p:nvPr/>
          </p:nvSpPr>
          <p:spPr bwMode="auto">
            <a:xfrm>
              <a:off x="4610280" y="2837545"/>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50" name="Rectangle 226"/>
            <p:cNvSpPr>
              <a:spLocks noChangeArrowheads="1"/>
            </p:cNvSpPr>
            <p:nvPr/>
          </p:nvSpPr>
          <p:spPr bwMode="auto">
            <a:xfrm>
              <a:off x="4670292" y="2837545"/>
              <a:ext cx="448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51" name="Rectangle 227"/>
            <p:cNvSpPr>
              <a:spLocks noChangeArrowheads="1"/>
            </p:cNvSpPr>
            <p:nvPr/>
          </p:nvSpPr>
          <p:spPr bwMode="auto">
            <a:xfrm>
              <a:off x="4700298" y="2837545"/>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00</a:t>
              </a:r>
              <a:endParaRPr kumimoji="0" lang="en-US" sz="1400" b="0" i="0" u="none" strike="noStrike" cap="none" normalizeH="0" baseline="0" dirty="0">
                <a:ln>
                  <a:noFill/>
                </a:ln>
                <a:solidFill>
                  <a:schemeClr val="tx1"/>
                </a:solidFill>
                <a:effectLst/>
                <a:cs typeface="Arial" pitchFamily="34" charset="0"/>
              </a:endParaRPr>
            </a:p>
          </p:txBody>
        </p:sp>
        <p:sp>
          <p:nvSpPr>
            <p:cNvPr id="52" name="Rectangle 228"/>
            <p:cNvSpPr>
              <a:spLocks noChangeArrowheads="1"/>
            </p:cNvSpPr>
            <p:nvPr/>
          </p:nvSpPr>
          <p:spPr bwMode="auto">
            <a:xfrm>
              <a:off x="4824608" y="2837545"/>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sp>
        <p:nvSpPr>
          <p:cNvPr id="53" name="Rectangle 229"/>
          <p:cNvSpPr>
            <a:spLocks noChangeArrowheads="1"/>
          </p:cNvSpPr>
          <p:nvPr/>
        </p:nvSpPr>
        <p:spPr bwMode="auto">
          <a:xfrm>
            <a:off x="4888176" y="543501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230"/>
          <p:cNvSpPr>
            <a:spLocks noChangeArrowheads="1"/>
          </p:cNvSpPr>
          <p:nvPr/>
        </p:nvSpPr>
        <p:spPr bwMode="auto">
          <a:xfrm>
            <a:off x="5616892" y="543501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231"/>
          <p:cNvSpPr>
            <a:spLocks noChangeArrowheads="1"/>
          </p:cNvSpPr>
          <p:nvPr/>
        </p:nvSpPr>
        <p:spPr bwMode="auto">
          <a:xfrm>
            <a:off x="6705680" y="543501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252"/>
          <p:cNvSpPr>
            <a:spLocks noChangeArrowheads="1"/>
          </p:cNvSpPr>
          <p:nvPr/>
        </p:nvSpPr>
        <p:spPr bwMode="auto">
          <a:xfrm>
            <a:off x="6109847" y="3169955"/>
            <a:ext cx="0" cy="27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295"/>
          <p:cNvSpPr>
            <a:spLocks noChangeArrowheads="1"/>
          </p:cNvSpPr>
          <p:nvPr/>
        </p:nvSpPr>
        <p:spPr bwMode="auto">
          <a:xfrm>
            <a:off x="6056905" y="5649071"/>
            <a:ext cx="162538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Quantity of diamonds</a:t>
            </a:r>
            <a:endParaRPr kumimoji="0" lang="en-US" sz="1400" b="1" i="0" u="none" strike="noStrike" cap="none" normalizeH="0" baseline="0" dirty="0">
              <a:ln>
                <a:noFill/>
              </a:ln>
              <a:solidFill>
                <a:schemeClr val="tx1"/>
              </a:solidFill>
              <a:effectLst/>
              <a:cs typeface="Arial" pitchFamily="34" charset="0"/>
            </a:endParaRPr>
          </a:p>
        </p:txBody>
      </p:sp>
      <p:sp>
        <p:nvSpPr>
          <p:cNvPr id="29" name="Rectangle 429"/>
          <p:cNvSpPr>
            <a:spLocks noChangeArrowheads="1"/>
          </p:cNvSpPr>
          <p:nvPr/>
        </p:nvSpPr>
        <p:spPr bwMode="auto">
          <a:xfrm>
            <a:off x="7472974" y="5038098"/>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31" name="Rectangle 295"/>
          <p:cNvSpPr>
            <a:spLocks noChangeArrowheads="1"/>
          </p:cNvSpPr>
          <p:nvPr/>
        </p:nvSpPr>
        <p:spPr bwMode="auto">
          <a:xfrm>
            <a:off x="2124265" y="5625532"/>
            <a:ext cx="162538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Quantity of diamonds</a:t>
            </a:r>
            <a:endParaRPr kumimoji="0" lang="en-US" sz="1400" b="1" i="0" u="none" strike="noStrike" cap="none" normalizeH="0" baseline="0" dirty="0">
              <a:ln>
                <a:noFill/>
              </a:ln>
              <a:solidFill>
                <a:schemeClr val="tx1"/>
              </a:solidFill>
              <a:effectLst/>
              <a:cs typeface="Arial" pitchFamily="34" charset="0"/>
            </a:endParaRPr>
          </a:p>
        </p:txBody>
      </p:sp>
      <p:sp>
        <p:nvSpPr>
          <p:cNvPr id="2882" name="TextBox 2881"/>
          <p:cNvSpPr txBox="1"/>
          <p:nvPr/>
        </p:nvSpPr>
        <p:spPr>
          <a:xfrm>
            <a:off x="609601" y="2118505"/>
            <a:ext cx="3641946" cy="307777"/>
          </a:xfrm>
          <a:prstGeom prst="rect">
            <a:avLst/>
          </a:prstGeom>
          <a:noFill/>
        </p:spPr>
        <p:txBody>
          <a:bodyPr wrap="square" rtlCol="0">
            <a:spAutoFit/>
          </a:bodyPr>
          <a:lstStyle/>
          <a:p>
            <a:pPr algn="ctr"/>
            <a:r>
              <a:rPr lang="en-US" sz="1400" b="1" dirty="0"/>
              <a:t>Perfectly competitive</a:t>
            </a:r>
          </a:p>
        </p:txBody>
      </p:sp>
      <p:sp>
        <p:nvSpPr>
          <p:cNvPr id="435" name="TextBox 434"/>
          <p:cNvSpPr txBox="1"/>
          <p:nvPr/>
        </p:nvSpPr>
        <p:spPr>
          <a:xfrm>
            <a:off x="5051064" y="2118504"/>
            <a:ext cx="2786267" cy="307777"/>
          </a:xfrm>
          <a:prstGeom prst="rect">
            <a:avLst/>
          </a:prstGeom>
          <a:noFill/>
        </p:spPr>
        <p:txBody>
          <a:bodyPr wrap="square" rtlCol="0">
            <a:spAutoFit/>
          </a:bodyPr>
          <a:lstStyle/>
          <a:p>
            <a:pPr algn="ctr"/>
            <a:r>
              <a:rPr lang="en-US" sz="1400" b="1" dirty="0"/>
              <a:t>Monopolistic</a:t>
            </a:r>
          </a:p>
        </p:txBody>
      </p:sp>
      <p:sp>
        <p:nvSpPr>
          <p:cNvPr id="436" name="Rectangle 90"/>
          <p:cNvSpPr>
            <a:spLocks noChangeArrowheads="1"/>
          </p:cNvSpPr>
          <p:nvPr/>
        </p:nvSpPr>
        <p:spPr bwMode="auto">
          <a:xfrm>
            <a:off x="4685325" y="2519015"/>
            <a:ext cx="6139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Price ($)</a:t>
            </a:r>
            <a:endParaRPr kumimoji="0" lang="en-US" sz="1400" b="1" i="0" u="none" strike="noStrike" cap="none" normalizeH="0" baseline="0" dirty="0">
              <a:ln>
                <a:noFill/>
              </a:ln>
              <a:solidFill>
                <a:schemeClr val="tx1"/>
              </a:solidFill>
              <a:effectLst/>
              <a:cs typeface="Arial" pitchFamily="34" charset="0"/>
            </a:endParaRPr>
          </a:p>
        </p:txBody>
      </p:sp>
      <p:cxnSp>
        <p:nvCxnSpPr>
          <p:cNvPr id="437" name="Straight Connector 436"/>
          <p:cNvCxnSpPr/>
          <p:nvPr/>
        </p:nvCxnSpPr>
        <p:spPr>
          <a:xfrm flipH="1" flipV="1">
            <a:off x="5616892" y="3553639"/>
            <a:ext cx="19050" cy="1844328"/>
          </a:xfrm>
          <a:prstGeom prst="line">
            <a:avLst/>
          </a:prstGeom>
          <a:ln w="317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39" name="Straight Connector 438"/>
          <p:cNvCxnSpPr/>
          <p:nvPr/>
        </p:nvCxnSpPr>
        <p:spPr>
          <a:xfrm flipV="1">
            <a:off x="5001116" y="3498241"/>
            <a:ext cx="638698" cy="18466"/>
          </a:xfrm>
          <a:prstGeom prst="line">
            <a:avLst/>
          </a:prstGeom>
          <a:ln w="317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41" name="Freeform 121"/>
          <p:cNvSpPr>
            <a:spLocks/>
          </p:cNvSpPr>
          <p:nvPr/>
        </p:nvSpPr>
        <p:spPr bwMode="auto">
          <a:xfrm flipH="1">
            <a:off x="5561821" y="3458972"/>
            <a:ext cx="110345" cy="94667"/>
          </a:xfrm>
          <a:custGeom>
            <a:avLst/>
            <a:gdLst>
              <a:gd name="T0" fmla="*/ 32 w 32"/>
              <a:gd name="T1" fmla="*/ 16 h 32"/>
              <a:gd name="T2" fmla="*/ 32 w 32"/>
              <a:gd name="T3" fmla="*/ 16 h 32"/>
              <a:gd name="T4" fmla="*/ 30 w 32"/>
              <a:gd name="T5" fmla="*/ 24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4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4"/>
                </a:lnTo>
                <a:lnTo>
                  <a:pt x="26" y="28"/>
                </a:lnTo>
                <a:lnTo>
                  <a:pt x="22" y="32"/>
                </a:lnTo>
                <a:lnTo>
                  <a:pt x="16" y="32"/>
                </a:lnTo>
                <a:lnTo>
                  <a:pt x="16" y="32"/>
                </a:lnTo>
                <a:lnTo>
                  <a:pt x="8" y="32"/>
                </a:lnTo>
                <a:lnTo>
                  <a:pt x="4" y="28"/>
                </a:lnTo>
                <a:lnTo>
                  <a:pt x="0" y="24"/>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2" name="Freeform 121"/>
          <p:cNvSpPr>
            <a:spLocks/>
          </p:cNvSpPr>
          <p:nvPr/>
        </p:nvSpPr>
        <p:spPr bwMode="auto">
          <a:xfrm flipH="1">
            <a:off x="6650507" y="4385105"/>
            <a:ext cx="110345" cy="94667"/>
          </a:xfrm>
          <a:custGeom>
            <a:avLst/>
            <a:gdLst>
              <a:gd name="T0" fmla="*/ 32 w 32"/>
              <a:gd name="T1" fmla="*/ 16 h 32"/>
              <a:gd name="T2" fmla="*/ 32 w 32"/>
              <a:gd name="T3" fmla="*/ 16 h 32"/>
              <a:gd name="T4" fmla="*/ 30 w 32"/>
              <a:gd name="T5" fmla="*/ 24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4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4"/>
                </a:lnTo>
                <a:lnTo>
                  <a:pt x="26" y="28"/>
                </a:lnTo>
                <a:lnTo>
                  <a:pt x="22" y="32"/>
                </a:lnTo>
                <a:lnTo>
                  <a:pt x="16" y="32"/>
                </a:lnTo>
                <a:lnTo>
                  <a:pt x="16" y="32"/>
                </a:lnTo>
                <a:lnTo>
                  <a:pt x="8" y="32"/>
                </a:lnTo>
                <a:lnTo>
                  <a:pt x="4" y="28"/>
                </a:lnTo>
                <a:lnTo>
                  <a:pt x="0" y="24"/>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cxnSp>
        <p:nvCxnSpPr>
          <p:cNvPr id="443" name="Straight Connector 442"/>
          <p:cNvCxnSpPr>
            <a:endCxn id="442" idx="18"/>
          </p:cNvCxnSpPr>
          <p:nvPr/>
        </p:nvCxnSpPr>
        <p:spPr>
          <a:xfrm flipV="1">
            <a:off x="5013062" y="4402855"/>
            <a:ext cx="1658135" cy="716"/>
          </a:xfrm>
          <a:prstGeom prst="line">
            <a:avLst/>
          </a:prstGeom>
          <a:ln w="317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45" name="Straight Connector 444"/>
          <p:cNvCxnSpPr>
            <a:endCxn id="442" idx="15"/>
          </p:cNvCxnSpPr>
          <p:nvPr/>
        </p:nvCxnSpPr>
        <p:spPr>
          <a:xfrm flipH="1" flipV="1">
            <a:off x="6705679" y="4385105"/>
            <a:ext cx="8397" cy="1016831"/>
          </a:xfrm>
          <a:prstGeom prst="line">
            <a:avLst/>
          </a:prstGeom>
          <a:ln w="317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893" name="Straight Arrow Connector 2892"/>
          <p:cNvCxnSpPr/>
          <p:nvPr/>
        </p:nvCxnSpPr>
        <p:spPr>
          <a:xfrm>
            <a:off x="5887895" y="5172840"/>
            <a:ext cx="55725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3" name="Straight Arrow Connector 452"/>
          <p:cNvCxnSpPr/>
          <p:nvPr/>
        </p:nvCxnSpPr>
        <p:spPr>
          <a:xfrm>
            <a:off x="5316907" y="3726512"/>
            <a:ext cx="1" cy="533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6" name="TextBox 455"/>
          <p:cNvSpPr txBox="1"/>
          <p:nvPr/>
        </p:nvSpPr>
        <p:spPr>
          <a:xfrm>
            <a:off x="1981200" y="2799503"/>
            <a:ext cx="1905000" cy="954107"/>
          </a:xfrm>
          <a:prstGeom prst="rect">
            <a:avLst/>
          </a:prstGeom>
          <a:solidFill>
            <a:srgbClr val="BED9C7"/>
          </a:solidFill>
        </p:spPr>
        <p:txBody>
          <a:bodyPr wrap="square" rtlCol="0">
            <a:spAutoFit/>
          </a:bodyPr>
          <a:lstStyle/>
          <a:p>
            <a:r>
              <a:rPr lang="en-US" sz="1400" i="1" dirty="0"/>
              <a:t>Any price higher than the market price results in zero quantity demanded.</a:t>
            </a:r>
          </a:p>
        </p:txBody>
      </p:sp>
      <p:sp>
        <p:nvSpPr>
          <p:cNvPr id="2" name="Rectangle 1"/>
          <p:cNvSpPr/>
          <p:nvPr/>
        </p:nvSpPr>
        <p:spPr>
          <a:xfrm>
            <a:off x="407548" y="5840976"/>
            <a:ext cx="3843999" cy="646331"/>
          </a:xfrm>
          <a:prstGeom prst="rect">
            <a:avLst/>
          </a:prstGeom>
        </p:spPr>
        <p:txBody>
          <a:bodyPr wrap="square">
            <a:spAutoFit/>
          </a:bodyPr>
          <a:lstStyle/>
          <a:p>
            <a:r>
              <a:rPr lang="en-US" dirty="0">
                <a:latin typeface="Calibri Light" pitchFamily="34" charset="0"/>
              </a:rPr>
              <a:t>Firms cannot affect the market price through their production decisions.</a:t>
            </a:r>
          </a:p>
        </p:txBody>
      </p:sp>
      <p:sp>
        <p:nvSpPr>
          <p:cNvPr id="3" name="Rectangle 2"/>
          <p:cNvSpPr/>
          <p:nvPr/>
        </p:nvSpPr>
        <p:spPr>
          <a:xfrm>
            <a:off x="4428076" y="5840976"/>
            <a:ext cx="3953924" cy="923330"/>
          </a:xfrm>
          <a:prstGeom prst="rect">
            <a:avLst/>
          </a:prstGeom>
        </p:spPr>
        <p:txBody>
          <a:bodyPr wrap="square">
            <a:spAutoFit/>
          </a:bodyPr>
          <a:lstStyle/>
          <a:p>
            <a:r>
              <a:rPr lang="en-US" dirty="0">
                <a:latin typeface="Calibri Light" pitchFamily="34" charset="0"/>
              </a:rPr>
              <a:t>Monopolists can affect the market price, but are constrained by the market demand curve.</a:t>
            </a:r>
          </a:p>
        </p:txBody>
      </p:sp>
      <p:sp>
        <p:nvSpPr>
          <p:cNvPr id="56" name="TextBox 55"/>
          <p:cNvSpPr txBox="1"/>
          <p:nvPr/>
        </p:nvSpPr>
        <p:spPr>
          <a:xfrm>
            <a:off x="1377046" y="4609400"/>
            <a:ext cx="2107561" cy="523220"/>
          </a:xfrm>
          <a:prstGeom prst="rect">
            <a:avLst/>
          </a:prstGeom>
          <a:solidFill>
            <a:srgbClr val="BED9C7"/>
          </a:solidFill>
        </p:spPr>
        <p:txBody>
          <a:bodyPr wrap="square" rtlCol="0">
            <a:spAutoFit/>
          </a:bodyPr>
          <a:lstStyle/>
          <a:p>
            <a:r>
              <a:rPr lang="en-US" sz="1400" i="1" dirty="0"/>
              <a:t>Producers can sell any quantity at market price.</a:t>
            </a:r>
          </a:p>
        </p:txBody>
      </p:sp>
      <p:sp>
        <p:nvSpPr>
          <p:cNvPr id="4" name="Left Brace 3"/>
          <p:cNvSpPr/>
          <p:nvPr/>
        </p:nvSpPr>
        <p:spPr>
          <a:xfrm rot="5400000">
            <a:off x="2311028" y="3937497"/>
            <a:ext cx="176726" cy="259337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7" name="TextBox 56"/>
          <p:cNvSpPr txBox="1"/>
          <p:nvPr/>
        </p:nvSpPr>
        <p:spPr>
          <a:xfrm>
            <a:off x="5855677" y="3063976"/>
            <a:ext cx="1905000" cy="523220"/>
          </a:xfrm>
          <a:prstGeom prst="rect">
            <a:avLst/>
          </a:prstGeom>
          <a:solidFill>
            <a:srgbClr val="BED9C7"/>
          </a:solidFill>
        </p:spPr>
        <p:txBody>
          <a:bodyPr wrap="square" rtlCol="0">
            <a:spAutoFit/>
          </a:bodyPr>
          <a:lstStyle/>
          <a:p>
            <a:r>
              <a:rPr lang="en-US" sz="1400" i="1" dirty="0"/>
              <a:t>1. A monopolist can charge any price…</a:t>
            </a:r>
          </a:p>
        </p:txBody>
      </p:sp>
      <p:sp>
        <p:nvSpPr>
          <p:cNvPr id="58" name="TextBox 57"/>
          <p:cNvSpPr txBox="1"/>
          <p:nvPr/>
        </p:nvSpPr>
        <p:spPr>
          <a:xfrm>
            <a:off x="7065881" y="4094913"/>
            <a:ext cx="1905000" cy="523220"/>
          </a:xfrm>
          <a:prstGeom prst="rect">
            <a:avLst/>
          </a:prstGeom>
          <a:solidFill>
            <a:srgbClr val="BED9C7"/>
          </a:solidFill>
        </p:spPr>
        <p:txBody>
          <a:bodyPr wrap="square" rtlCol="0">
            <a:spAutoFit/>
          </a:bodyPr>
          <a:lstStyle/>
          <a:p>
            <a:r>
              <a:rPr lang="en-US" sz="1400" i="1" dirty="0"/>
              <a:t>2. But the price affects the quantity demanded</a:t>
            </a:r>
          </a:p>
        </p:txBody>
      </p:sp>
    </p:spTree>
    <p:extLst>
      <p:ext uri="{BB962C8B-B14F-4D97-AF65-F5344CB8AC3E}">
        <p14:creationId xmlns:p14="http://schemas.microsoft.com/office/powerpoint/2010/main" val="304276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8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88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3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3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7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890"/>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3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3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4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5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2891"/>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443"/>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44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289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42"/>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58"/>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 grpId="0" animBg="1"/>
      <p:bldP spid="231" grpId="0" animBg="1"/>
      <p:bldP spid="232" grpId="0" animBg="1"/>
      <p:bldP spid="235" grpId="0" animBg="1"/>
      <p:bldP spid="236" grpId="0" animBg="1"/>
      <p:bldP spid="275" grpId="0" animBg="1"/>
      <p:bldP spid="314" grpId="0"/>
      <p:bldP spid="315" grpId="0"/>
      <p:bldP spid="44" grpId="0"/>
      <p:bldP spid="53" grpId="0"/>
      <p:bldP spid="54" grpId="0"/>
      <p:bldP spid="55" grpId="0"/>
      <p:bldP spid="119" grpId="0"/>
      <p:bldP spid="29" grpId="0"/>
      <p:bldP spid="431" grpId="0"/>
      <p:bldP spid="2882" grpId="0"/>
      <p:bldP spid="435" grpId="0"/>
      <p:bldP spid="436" grpId="0"/>
      <p:bldP spid="441" grpId="0" animBg="1"/>
      <p:bldP spid="442" grpId="0" animBg="1"/>
      <p:bldP spid="456" grpId="0" animBg="1"/>
      <p:bldP spid="2" grpId="0"/>
      <p:bldP spid="3" grpId="0"/>
      <p:bldP spid="56" grpId="0" animBg="1"/>
      <p:bldP spid="4" grpId="0" animBg="1"/>
      <p:bldP spid="57" grpId="0" animBg="1"/>
      <p:bldP spid="5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Monopoly revenue I</a:t>
            </a:r>
          </a:p>
        </p:txBody>
      </p:sp>
      <p:sp>
        <p:nvSpPr>
          <p:cNvPr id="3" name="Content Placeholder 2"/>
          <p:cNvSpPr>
            <a:spLocks noGrp="1"/>
          </p:cNvSpPr>
          <p:nvPr>
            <p:ph idx="1"/>
          </p:nvPr>
        </p:nvSpPr>
        <p:spPr/>
        <p:txBody>
          <a:bodyPr>
            <a:normAutofit fontScale="92500" lnSpcReduction="20000"/>
          </a:bodyPr>
          <a:lstStyle/>
          <a:p>
            <a:r>
              <a:rPr lang="en-US" dirty="0"/>
              <a:t>When a </a:t>
            </a:r>
            <a:r>
              <a:rPr lang="en-US" i="1" dirty="0">
                <a:solidFill>
                  <a:srgbClr val="9D0505"/>
                </a:solidFill>
              </a:rPr>
              <a:t>monopolist</a:t>
            </a:r>
            <a:r>
              <a:rPr lang="en-US" dirty="0"/>
              <a:t> produces more of a good, the </a:t>
            </a:r>
            <a:r>
              <a:rPr lang="en-US" i="1" dirty="0">
                <a:solidFill>
                  <a:srgbClr val="9D0505"/>
                </a:solidFill>
              </a:rPr>
              <a:t>market price </a:t>
            </a:r>
            <a:r>
              <a:rPr lang="en-US" dirty="0"/>
              <a:t>is driven down. </a:t>
            </a:r>
          </a:p>
          <a:p>
            <a:r>
              <a:rPr lang="en-US" dirty="0"/>
              <a:t>Therefore, producing an additional unit of output has two effects on total revenue:</a:t>
            </a:r>
          </a:p>
          <a:p>
            <a:pPr marL="971550" lvl="1" indent="-514350">
              <a:buClr>
                <a:schemeClr val="tx1"/>
              </a:buClr>
              <a:buFont typeface="+mj-lt"/>
              <a:buAutoNum type="arabicPeriod"/>
            </a:pPr>
            <a:r>
              <a:rPr lang="en-US" i="1" dirty="0">
                <a:solidFill>
                  <a:srgbClr val="9D0505"/>
                </a:solidFill>
              </a:rPr>
              <a:t>Quantity effect</a:t>
            </a:r>
            <a:r>
              <a:rPr lang="en-US" dirty="0"/>
              <a:t>: Total revenue increases.</a:t>
            </a:r>
          </a:p>
          <a:p>
            <a:pPr marL="971550" lvl="1" indent="-514350">
              <a:buClr>
                <a:schemeClr val="tx1"/>
              </a:buClr>
              <a:buFont typeface="+mj-lt"/>
              <a:buAutoNum type="arabicPeriod"/>
            </a:pPr>
            <a:r>
              <a:rPr lang="en-US" i="1" dirty="0">
                <a:solidFill>
                  <a:srgbClr val="9D0505"/>
                </a:solidFill>
              </a:rPr>
              <a:t>Price effect</a:t>
            </a:r>
            <a:r>
              <a:rPr lang="en-US" dirty="0"/>
              <a:t>: Total revenue decreases.</a:t>
            </a:r>
          </a:p>
          <a:p>
            <a:pPr>
              <a:buClr>
                <a:schemeClr val="tx1"/>
              </a:buClr>
            </a:pPr>
            <a:r>
              <a:rPr lang="en-US" i="1" dirty="0">
                <a:solidFill>
                  <a:srgbClr val="9D0505"/>
                </a:solidFill>
              </a:rPr>
              <a:t>Total revenue </a:t>
            </a:r>
            <a:r>
              <a:rPr lang="en-US" dirty="0"/>
              <a:t>might increase </a:t>
            </a:r>
            <a:r>
              <a:rPr lang="en-US" i="1" dirty="0"/>
              <a:t>or</a:t>
            </a:r>
            <a:r>
              <a:rPr lang="en-US" dirty="0"/>
              <a:t> decrease, depending on which effect is larger.</a:t>
            </a:r>
          </a:p>
          <a:p>
            <a:pPr marL="342900" lvl="1" indent="-342900">
              <a:buFont typeface="Arial" pitchFamily="34" charset="0"/>
              <a:buChar char="•"/>
            </a:pPr>
            <a:r>
              <a:rPr lang="en-US" sz="3200" dirty="0"/>
              <a:t>In </a:t>
            </a:r>
            <a:r>
              <a:rPr lang="en-US" sz="3200" i="1" dirty="0">
                <a:solidFill>
                  <a:srgbClr val="9D0505"/>
                </a:solidFill>
              </a:rPr>
              <a:t>perfectly competitive markets</a:t>
            </a:r>
            <a:r>
              <a:rPr lang="en-US" sz="3200" dirty="0"/>
              <a:t>, a firm can sell as much as it wants at the market price.</a:t>
            </a:r>
          </a:p>
          <a:p>
            <a:pPr marL="342900" lvl="1" indent="-342900">
              <a:buFont typeface="Arial" pitchFamily="34" charset="0"/>
              <a:buChar char="•"/>
            </a:pPr>
            <a:r>
              <a:rPr lang="en-US" sz="3200" dirty="0"/>
              <a:t>In </a:t>
            </a:r>
            <a:r>
              <a:rPr lang="en-US" sz="3200" i="1" dirty="0">
                <a:solidFill>
                  <a:srgbClr val="9D0505"/>
                </a:solidFill>
              </a:rPr>
              <a:t>monopoly markets</a:t>
            </a:r>
            <a:r>
              <a:rPr lang="en-US" sz="3200" dirty="0"/>
              <a:t>, a firm is the only producer and faces a downward sloping demand curve.</a:t>
            </a:r>
          </a:p>
        </p:txBody>
      </p:sp>
    </p:spTree>
    <p:extLst>
      <p:ext uri="{BB962C8B-B14F-4D97-AF65-F5344CB8AC3E}">
        <p14:creationId xmlns:p14="http://schemas.microsoft.com/office/powerpoint/2010/main" val="378851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Monopoly revenue II</a:t>
            </a:r>
          </a:p>
        </p:txBody>
      </p:sp>
      <p:sp>
        <p:nvSpPr>
          <p:cNvPr id="3" name="Content Placeholder 2"/>
          <p:cNvSpPr>
            <a:spLocks noGrp="1"/>
          </p:cNvSpPr>
          <p:nvPr>
            <p:ph idx="1"/>
          </p:nvPr>
        </p:nvSpPr>
        <p:spPr/>
        <p:txBody>
          <a:bodyPr>
            <a:noAutofit/>
          </a:bodyPr>
          <a:lstStyle/>
          <a:p>
            <a:r>
              <a:rPr lang="en-US" sz="2400" dirty="0"/>
              <a:t>The table displays TR, AR, and MR.</a:t>
            </a:r>
          </a:p>
          <a:p>
            <a:r>
              <a:rPr lang="en-US" sz="2400" dirty="0"/>
              <a:t>Total revenue is maximized when MR = $0.</a:t>
            </a:r>
          </a:p>
          <a:p>
            <a:r>
              <a:rPr lang="en-US" sz="2400" dirty="0"/>
              <a:t>Notice AR = P and are greater than or equal to MR.</a:t>
            </a:r>
          </a:p>
        </p:txBody>
      </p:sp>
      <p:graphicFrame>
        <p:nvGraphicFramePr>
          <p:cNvPr id="4" name="Object 3"/>
          <p:cNvGraphicFramePr>
            <a:graphicFrameLocks noChangeAspect="1"/>
          </p:cNvGraphicFramePr>
          <p:nvPr>
            <p:extLst>
              <p:ext uri="{D42A27DB-BD31-4B8C-83A1-F6EECF244321}">
                <p14:modId xmlns:p14="http://schemas.microsoft.com/office/powerpoint/2010/main" val="368972889"/>
              </p:ext>
            </p:extLst>
          </p:nvPr>
        </p:nvGraphicFramePr>
        <p:xfrm>
          <a:off x="1219200" y="2667000"/>
          <a:ext cx="6415088" cy="3952875"/>
        </p:xfrm>
        <a:graphic>
          <a:graphicData uri="http://schemas.openxmlformats.org/presentationml/2006/ole">
            <mc:AlternateContent xmlns:mc="http://schemas.openxmlformats.org/markup-compatibility/2006">
              <mc:Choice xmlns:v="urn:schemas-microsoft-com:vml" Requires="v">
                <p:oleObj spid="_x0000_s3113" name="Worksheet" r:id="rId4" imgW="3571981" imgH="2200275" progId="Excel.Sheet.8">
                  <p:embed/>
                </p:oleObj>
              </mc:Choice>
              <mc:Fallback>
                <p:oleObj name="Worksheet" r:id="rId4" imgW="3571981" imgH="2200275" progId="Excel.Sheet.8">
                  <p:embed/>
                  <p:pic>
                    <p:nvPicPr>
                      <p:cNvPr id="0" name="Object 2"/>
                      <p:cNvPicPr>
                        <a:picLocks noChangeAspect="1" noChangeArrowheads="1"/>
                      </p:cNvPicPr>
                      <p:nvPr/>
                    </p:nvPicPr>
                    <p:blipFill>
                      <a:blip r:embed="rId5"/>
                      <a:srcRect/>
                      <a:stretch>
                        <a:fillRect/>
                      </a:stretch>
                    </p:blipFill>
                    <p:spPr bwMode="auto">
                      <a:xfrm>
                        <a:off x="1219200" y="2667000"/>
                        <a:ext cx="6415088" cy="3952875"/>
                      </a:xfrm>
                      <a:prstGeom prst="rect">
                        <a:avLst/>
                      </a:prstGeom>
                      <a:noFill/>
                      <a:ln>
                        <a:noFill/>
                      </a:ln>
                    </p:spPr>
                  </p:pic>
                </p:oleObj>
              </mc:Fallback>
            </mc:AlternateContent>
          </a:graphicData>
        </a:graphic>
      </p:graphicFrame>
      <p:cxnSp>
        <p:nvCxnSpPr>
          <p:cNvPr id="12" name="Straight Connector 11"/>
          <p:cNvCxnSpPr/>
          <p:nvPr/>
        </p:nvCxnSpPr>
        <p:spPr>
          <a:xfrm>
            <a:off x="5067298" y="3718791"/>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067298" y="3833091"/>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076534" y="4020127"/>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5076534" y="4134427"/>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078843" y="4311650"/>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5078843" y="4425950"/>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060372" y="4572000"/>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060372" y="4686300"/>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070762" y="4876800"/>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5070762" y="4991100"/>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081152" y="5151005"/>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5081152" y="5265305"/>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088080" y="5424632"/>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5088080" y="5538932"/>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088080" y="5659005"/>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5088080" y="5773305"/>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90389" y="5887605"/>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5090389" y="6001905"/>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092698" y="6172200"/>
            <a:ext cx="457200"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5092698" y="6286500"/>
            <a:ext cx="441036" cy="114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219201" y="5229729"/>
            <a:ext cx="6400800" cy="553998"/>
          </a:xfrm>
          <a:prstGeom prst="rect">
            <a:avLst/>
          </a:prstGeom>
          <a:noFill/>
          <a:ln w="38100">
            <a:solidFill>
              <a:srgbClr val="FF0000"/>
            </a:solidFill>
          </a:ln>
        </p:spPr>
        <p:txBody>
          <a:bodyPr wrap="square" rtlCol="0">
            <a:spAutoFit/>
          </a:bodyPr>
          <a:lstStyle/>
          <a:p>
            <a:endParaRPr lang="en-US" sz="1500" dirty="0"/>
          </a:p>
          <a:p>
            <a:endParaRPr lang="en-US" sz="1500" dirty="0"/>
          </a:p>
        </p:txBody>
      </p:sp>
    </p:spTree>
    <p:extLst>
      <p:ext uri="{BB962C8B-B14F-4D97-AF65-F5344CB8AC3E}">
        <p14:creationId xmlns:p14="http://schemas.microsoft.com/office/powerpoint/2010/main" val="2013995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Monopoly revenue III</a:t>
            </a:r>
          </a:p>
        </p:txBody>
      </p:sp>
      <p:sp>
        <p:nvSpPr>
          <p:cNvPr id="3" name="Content Placeholder 2"/>
          <p:cNvSpPr>
            <a:spLocks noGrp="1"/>
          </p:cNvSpPr>
          <p:nvPr>
            <p:ph idx="4294967295"/>
          </p:nvPr>
        </p:nvSpPr>
        <p:spPr>
          <a:xfrm>
            <a:off x="3874733" y="2141182"/>
            <a:ext cx="3124200" cy="531812"/>
          </a:xfrm>
          <a:prstGeom prst="rect">
            <a:avLst/>
          </a:prstGeom>
          <a:solidFill>
            <a:srgbClr val="BED9C7"/>
          </a:solidFill>
        </p:spPr>
        <p:txBody>
          <a:bodyPr>
            <a:normAutofit/>
          </a:bodyPr>
          <a:lstStyle/>
          <a:p>
            <a:pPr marL="0" indent="0">
              <a:buNone/>
            </a:pPr>
            <a:r>
              <a:rPr lang="en-US" sz="1400" i="1" dirty="0"/>
              <a:t>The MR curve intersects the x-axis at the revenue-maximizing quantity.</a:t>
            </a:r>
          </a:p>
        </p:txBody>
      </p:sp>
      <p:sp>
        <p:nvSpPr>
          <p:cNvPr id="252" name="Line 14"/>
          <p:cNvSpPr>
            <a:spLocks noChangeShapeType="1"/>
          </p:cNvSpPr>
          <p:nvPr/>
        </p:nvSpPr>
        <p:spPr bwMode="auto">
          <a:xfrm>
            <a:off x="1847297" y="5467743"/>
            <a:ext cx="3835729" cy="0"/>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7" name="Freeform 29"/>
          <p:cNvSpPr>
            <a:spLocks/>
          </p:cNvSpPr>
          <p:nvPr/>
        </p:nvSpPr>
        <p:spPr bwMode="auto">
          <a:xfrm>
            <a:off x="1813147" y="4653475"/>
            <a:ext cx="3313192" cy="1213926"/>
          </a:xfrm>
          <a:custGeom>
            <a:avLst/>
            <a:gdLst>
              <a:gd name="T0" fmla="*/ 0 w 1696"/>
              <a:gd name="T1" fmla="*/ 0 h 562"/>
              <a:gd name="T2" fmla="*/ 170 w 1696"/>
              <a:gd name="T3" fmla="*/ 58 h 562"/>
              <a:gd name="T4" fmla="*/ 338 w 1696"/>
              <a:gd name="T5" fmla="*/ 112 h 562"/>
              <a:gd name="T6" fmla="*/ 508 w 1696"/>
              <a:gd name="T7" fmla="*/ 170 h 562"/>
              <a:gd name="T8" fmla="*/ 678 w 1696"/>
              <a:gd name="T9" fmla="*/ 226 h 562"/>
              <a:gd name="T10" fmla="*/ 848 w 1696"/>
              <a:gd name="T11" fmla="*/ 282 h 562"/>
              <a:gd name="T12" fmla="*/ 1018 w 1696"/>
              <a:gd name="T13" fmla="*/ 338 h 562"/>
              <a:gd name="T14" fmla="*/ 1188 w 1696"/>
              <a:gd name="T15" fmla="*/ 394 h 562"/>
              <a:gd name="T16" fmla="*/ 1358 w 1696"/>
              <a:gd name="T17" fmla="*/ 450 h 562"/>
              <a:gd name="T18" fmla="*/ 1526 w 1696"/>
              <a:gd name="T19" fmla="*/ 506 h 562"/>
              <a:gd name="T20" fmla="*/ 1696 w 1696"/>
              <a:gd name="T21" fmla="*/ 562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562">
                <a:moveTo>
                  <a:pt x="0" y="0"/>
                </a:moveTo>
                <a:lnTo>
                  <a:pt x="170" y="58"/>
                </a:lnTo>
                <a:lnTo>
                  <a:pt x="338" y="112"/>
                </a:lnTo>
                <a:lnTo>
                  <a:pt x="508" y="170"/>
                </a:lnTo>
                <a:lnTo>
                  <a:pt x="678" y="226"/>
                </a:lnTo>
                <a:lnTo>
                  <a:pt x="848" y="282"/>
                </a:lnTo>
                <a:lnTo>
                  <a:pt x="1018" y="338"/>
                </a:lnTo>
                <a:lnTo>
                  <a:pt x="1188" y="394"/>
                </a:lnTo>
                <a:lnTo>
                  <a:pt x="1358" y="450"/>
                </a:lnTo>
                <a:lnTo>
                  <a:pt x="1526" y="506"/>
                </a:lnTo>
                <a:lnTo>
                  <a:pt x="1696" y="562"/>
                </a:lnTo>
              </a:path>
            </a:pathLst>
          </a:custGeom>
          <a:noFill/>
          <a:ln w="38100">
            <a:solidFill>
              <a:srgbClr val="BFCF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446" name="Group 445"/>
          <p:cNvGrpSpPr/>
          <p:nvPr/>
        </p:nvGrpSpPr>
        <p:grpSpPr>
          <a:xfrm>
            <a:off x="1219201" y="2201668"/>
            <a:ext cx="672268" cy="4089788"/>
            <a:chOff x="669648" y="1921182"/>
            <a:chExt cx="379156" cy="4017562"/>
          </a:xfrm>
        </p:grpSpPr>
        <p:sp>
          <p:nvSpPr>
            <p:cNvPr id="244" name="Line 6"/>
            <p:cNvSpPr>
              <a:spLocks noChangeShapeType="1"/>
            </p:cNvSpPr>
            <p:nvPr/>
          </p:nvSpPr>
          <p:spPr bwMode="auto">
            <a:xfrm flipV="1">
              <a:off x="1004631" y="1921182"/>
              <a:ext cx="0" cy="4003866"/>
            </a:xfrm>
            <a:prstGeom prst="line">
              <a:avLst/>
            </a:prstGeom>
            <a:noFill/>
            <a:ln w="127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5" name="Line 7"/>
            <p:cNvSpPr>
              <a:spLocks noChangeShapeType="1"/>
            </p:cNvSpPr>
            <p:nvPr/>
          </p:nvSpPr>
          <p:spPr bwMode="auto">
            <a:xfrm>
              <a:off x="1004631" y="2029152"/>
              <a:ext cx="4417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6" name="Line 8"/>
            <p:cNvSpPr>
              <a:spLocks noChangeShapeType="1"/>
            </p:cNvSpPr>
            <p:nvPr/>
          </p:nvSpPr>
          <p:spPr bwMode="auto">
            <a:xfrm>
              <a:off x="1004631" y="2663472"/>
              <a:ext cx="4417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7" name="Line 9"/>
            <p:cNvSpPr>
              <a:spLocks noChangeShapeType="1"/>
            </p:cNvSpPr>
            <p:nvPr/>
          </p:nvSpPr>
          <p:spPr bwMode="auto">
            <a:xfrm>
              <a:off x="1004631" y="3293294"/>
              <a:ext cx="4417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8" name="Line 10"/>
            <p:cNvSpPr>
              <a:spLocks noChangeShapeType="1"/>
            </p:cNvSpPr>
            <p:nvPr/>
          </p:nvSpPr>
          <p:spPr bwMode="auto">
            <a:xfrm>
              <a:off x="1004631" y="3923115"/>
              <a:ext cx="4417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9" name="Line 11"/>
            <p:cNvSpPr>
              <a:spLocks noChangeShapeType="1"/>
            </p:cNvSpPr>
            <p:nvPr/>
          </p:nvSpPr>
          <p:spPr bwMode="auto">
            <a:xfrm>
              <a:off x="1004631" y="4552937"/>
              <a:ext cx="4417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0" name="Line 12"/>
            <p:cNvSpPr>
              <a:spLocks noChangeShapeType="1"/>
            </p:cNvSpPr>
            <p:nvPr/>
          </p:nvSpPr>
          <p:spPr bwMode="auto">
            <a:xfrm>
              <a:off x="1004631" y="5187257"/>
              <a:ext cx="4417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1" name="Line 13"/>
            <p:cNvSpPr>
              <a:spLocks noChangeShapeType="1"/>
            </p:cNvSpPr>
            <p:nvPr/>
          </p:nvSpPr>
          <p:spPr bwMode="auto">
            <a:xfrm>
              <a:off x="1004631" y="5817079"/>
              <a:ext cx="4417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5" name="Line 27"/>
            <p:cNvSpPr>
              <a:spLocks noChangeShapeType="1"/>
            </p:cNvSpPr>
            <p:nvPr/>
          </p:nvSpPr>
          <p:spPr bwMode="auto">
            <a:xfrm>
              <a:off x="1004631"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2" name="Rectangle 34"/>
            <p:cNvSpPr>
              <a:spLocks noChangeArrowheads="1"/>
            </p:cNvSpPr>
            <p:nvPr/>
          </p:nvSpPr>
          <p:spPr bwMode="auto">
            <a:xfrm>
              <a:off x="905240" y="5727104"/>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73" name="Rectangle 35"/>
            <p:cNvSpPr>
              <a:spLocks noChangeArrowheads="1"/>
            </p:cNvSpPr>
            <p:nvPr/>
          </p:nvSpPr>
          <p:spPr bwMode="auto">
            <a:xfrm>
              <a:off x="905240" y="5209751"/>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78" name="Rectangle 40"/>
            <p:cNvSpPr>
              <a:spLocks noChangeArrowheads="1"/>
            </p:cNvSpPr>
            <p:nvPr/>
          </p:nvSpPr>
          <p:spPr bwMode="auto">
            <a:xfrm>
              <a:off x="905240" y="4462963"/>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84" name="Rectangle 46"/>
            <p:cNvSpPr>
              <a:spLocks noChangeArrowheads="1"/>
            </p:cNvSpPr>
            <p:nvPr/>
          </p:nvSpPr>
          <p:spPr bwMode="auto">
            <a:xfrm>
              <a:off x="905240" y="3833141"/>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89" name="Rectangle 51"/>
            <p:cNvSpPr>
              <a:spLocks noChangeArrowheads="1"/>
            </p:cNvSpPr>
            <p:nvPr/>
          </p:nvSpPr>
          <p:spPr bwMode="auto">
            <a:xfrm>
              <a:off x="853705" y="3203319"/>
              <a:ext cx="130763"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00</a:t>
              </a:r>
              <a:endParaRPr kumimoji="0" lang="en-US" sz="1400" b="0" i="0" u="none" strike="noStrike" cap="none" normalizeH="0" baseline="0" dirty="0">
                <a:ln>
                  <a:noFill/>
                </a:ln>
                <a:solidFill>
                  <a:schemeClr val="tx1"/>
                </a:solidFill>
                <a:effectLst/>
                <a:cs typeface="Arial" pitchFamily="34" charset="0"/>
              </a:endParaRPr>
            </a:p>
          </p:txBody>
        </p:sp>
        <p:sp>
          <p:nvSpPr>
            <p:cNvPr id="295" name="Rectangle 57"/>
            <p:cNvSpPr>
              <a:spLocks noChangeArrowheads="1"/>
            </p:cNvSpPr>
            <p:nvPr/>
          </p:nvSpPr>
          <p:spPr bwMode="auto">
            <a:xfrm>
              <a:off x="905240" y="2573498"/>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nvGrpSpPr>
            <p:cNvPr id="445" name="Group 444"/>
            <p:cNvGrpSpPr/>
            <p:nvPr/>
          </p:nvGrpSpPr>
          <p:grpSpPr>
            <a:xfrm>
              <a:off x="669648" y="1939177"/>
              <a:ext cx="263284" cy="3999567"/>
              <a:chOff x="669648" y="1939177"/>
              <a:chExt cx="263284" cy="3999567"/>
            </a:xfrm>
          </p:grpSpPr>
          <p:sp>
            <p:nvSpPr>
              <p:cNvPr id="268" name="Rectangle 30"/>
              <p:cNvSpPr>
                <a:spLocks noChangeArrowheads="1"/>
              </p:cNvSpPr>
              <p:nvPr/>
            </p:nvSpPr>
            <p:spPr bwMode="auto">
              <a:xfrm>
                <a:off x="672756" y="5723632"/>
                <a:ext cx="30739"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cs typeface="Arial" pitchFamily="34" charset="0"/>
                  </a:rPr>
                  <a:t>-</a:t>
                </a:r>
              </a:p>
            </p:txBody>
          </p:sp>
          <p:sp>
            <p:nvSpPr>
              <p:cNvPr id="269" name="Rectangle 31"/>
              <p:cNvSpPr>
                <a:spLocks noChangeArrowheads="1"/>
              </p:cNvSpPr>
              <p:nvPr/>
            </p:nvSpPr>
            <p:spPr bwMode="auto">
              <a:xfrm>
                <a:off x="724865" y="5727105"/>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270" name="Rectangle 32"/>
              <p:cNvSpPr>
                <a:spLocks noChangeArrowheads="1"/>
              </p:cNvSpPr>
              <p:nvPr/>
            </p:nvSpPr>
            <p:spPr bwMode="auto">
              <a:xfrm>
                <a:off x="776401" y="5727104"/>
                <a:ext cx="32117"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271" name="Rectangle 33"/>
              <p:cNvSpPr>
                <a:spLocks noChangeArrowheads="1"/>
              </p:cNvSpPr>
              <p:nvPr/>
            </p:nvSpPr>
            <p:spPr bwMode="auto">
              <a:xfrm>
                <a:off x="802169" y="5727104"/>
                <a:ext cx="130763"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00</a:t>
                </a:r>
                <a:endParaRPr kumimoji="0" lang="en-US" sz="1400" b="0" i="0" u="none" strike="noStrike" cap="none" normalizeH="0" baseline="0" dirty="0">
                  <a:ln>
                    <a:noFill/>
                  </a:ln>
                  <a:solidFill>
                    <a:schemeClr val="tx1"/>
                  </a:solidFill>
                  <a:effectLst/>
                  <a:cs typeface="Arial" pitchFamily="34" charset="0"/>
                </a:endParaRPr>
              </a:p>
            </p:txBody>
          </p:sp>
          <p:sp>
            <p:nvSpPr>
              <p:cNvPr id="274" name="Rectangle 36"/>
              <p:cNvSpPr>
                <a:spLocks noChangeArrowheads="1"/>
              </p:cNvSpPr>
              <p:nvPr/>
            </p:nvSpPr>
            <p:spPr bwMode="auto">
              <a:xfrm>
                <a:off x="724865" y="4462963"/>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275" name="Rectangle 37"/>
              <p:cNvSpPr>
                <a:spLocks noChangeArrowheads="1"/>
              </p:cNvSpPr>
              <p:nvPr/>
            </p:nvSpPr>
            <p:spPr bwMode="auto">
              <a:xfrm>
                <a:off x="776401" y="4462963"/>
                <a:ext cx="32117"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276" name="Rectangle 38"/>
              <p:cNvSpPr>
                <a:spLocks noChangeArrowheads="1"/>
              </p:cNvSpPr>
              <p:nvPr/>
            </p:nvSpPr>
            <p:spPr bwMode="auto">
              <a:xfrm>
                <a:off x="802169" y="4462963"/>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77" name="Rectangle 39"/>
              <p:cNvSpPr>
                <a:spLocks noChangeArrowheads="1"/>
              </p:cNvSpPr>
              <p:nvPr/>
            </p:nvSpPr>
            <p:spPr bwMode="auto">
              <a:xfrm>
                <a:off x="853705" y="4462963"/>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79" name="Rectangle 41"/>
              <p:cNvSpPr>
                <a:spLocks noChangeArrowheads="1"/>
              </p:cNvSpPr>
              <p:nvPr/>
            </p:nvSpPr>
            <p:spPr bwMode="auto">
              <a:xfrm>
                <a:off x="669648" y="3833141"/>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280" name="Rectangle 42"/>
              <p:cNvSpPr>
                <a:spLocks noChangeArrowheads="1"/>
              </p:cNvSpPr>
              <p:nvPr/>
            </p:nvSpPr>
            <p:spPr bwMode="auto">
              <a:xfrm>
                <a:off x="724865" y="3833141"/>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81" name="Rectangle 43"/>
              <p:cNvSpPr>
                <a:spLocks noChangeArrowheads="1"/>
              </p:cNvSpPr>
              <p:nvPr/>
            </p:nvSpPr>
            <p:spPr bwMode="auto">
              <a:xfrm>
                <a:off x="776401" y="3833141"/>
                <a:ext cx="32117"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282" name="Rectangle 44"/>
              <p:cNvSpPr>
                <a:spLocks noChangeArrowheads="1"/>
              </p:cNvSpPr>
              <p:nvPr/>
            </p:nvSpPr>
            <p:spPr bwMode="auto">
              <a:xfrm>
                <a:off x="802169" y="3833141"/>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83" name="Rectangle 45"/>
              <p:cNvSpPr>
                <a:spLocks noChangeArrowheads="1"/>
              </p:cNvSpPr>
              <p:nvPr/>
            </p:nvSpPr>
            <p:spPr bwMode="auto">
              <a:xfrm>
                <a:off x="853705" y="3833141"/>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85" name="Rectangle 47"/>
              <p:cNvSpPr>
                <a:spLocks noChangeArrowheads="1"/>
              </p:cNvSpPr>
              <p:nvPr/>
            </p:nvSpPr>
            <p:spPr bwMode="auto">
              <a:xfrm>
                <a:off x="673330" y="3203319"/>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286" name="Rectangle 48"/>
              <p:cNvSpPr>
                <a:spLocks noChangeArrowheads="1"/>
              </p:cNvSpPr>
              <p:nvPr/>
            </p:nvSpPr>
            <p:spPr bwMode="auto">
              <a:xfrm>
                <a:off x="724865" y="3203319"/>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287" name="Rectangle 49"/>
              <p:cNvSpPr>
                <a:spLocks noChangeArrowheads="1"/>
              </p:cNvSpPr>
              <p:nvPr/>
            </p:nvSpPr>
            <p:spPr bwMode="auto">
              <a:xfrm>
                <a:off x="776401" y="3203319"/>
                <a:ext cx="32117"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288" name="Rectangle 50"/>
              <p:cNvSpPr>
                <a:spLocks noChangeArrowheads="1"/>
              </p:cNvSpPr>
              <p:nvPr/>
            </p:nvSpPr>
            <p:spPr bwMode="auto">
              <a:xfrm>
                <a:off x="802169" y="3203319"/>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90" name="Rectangle 52"/>
              <p:cNvSpPr>
                <a:spLocks noChangeArrowheads="1"/>
              </p:cNvSpPr>
              <p:nvPr/>
            </p:nvSpPr>
            <p:spPr bwMode="auto">
              <a:xfrm>
                <a:off x="669648" y="2573498"/>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291" name="Rectangle 53"/>
              <p:cNvSpPr>
                <a:spLocks noChangeArrowheads="1"/>
              </p:cNvSpPr>
              <p:nvPr/>
            </p:nvSpPr>
            <p:spPr bwMode="auto">
              <a:xfrm>
                <a:off x="724865" y="2573498"/>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92" name="Rectangle 54"/>
              <p:cNvSpPr>
                <a:spLocks noChangeArrowheads="1"/>
              </p:cNvSpPr>
              <p:nvPr/>
            </p:nvSpPr>
            <p:spPr bwMode="auto">
              <a:xfrm>
                <a:off x="776401" y="2573498"/>
                <a:ext cx="32117"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293" name="Rectangle 55"/>
              <p:cNvSpPr>
                <a:spLocks noChangeArrowheads="1"/>
              </p:cNvSpPr>
              <p:nvPr/>
            </p:nvSpPr>
            <p:spPr bwMode="auto">
              <a:xfrm>
                <a:off x="802169" y="2573498"/>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94" name="Rectangle 56"/>
              <p:cNvSpPr>
                <a:spLocks noChangeArrowheads="1"/>
              </p:cNvSpPr>
              <p:nvPr/>
            </p:nvSpPr>
            <p:spPr bwMode="auto">
              <a:xfrm>
                <a:off x="853705" y="2573498"/>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296" name="Rectangle 58"/>
              <p:cNvSpPr>
                <a:spLocks noChangeArrowheads="1"/>
              </p:cNvSpPr>
              <p:nvPr/>
            </p:nvSpPr>
            <p:spPr bwMode="auto">
              <a:xfrm>
                <a:off x="669648" y="1939177"/>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297" name="Rectangle 59"/>
              <p:cNvSpPr>
                <a:spLocks noChangeArrowheads="1"/>
              </p:cNvSpPr>
              <p:nvPr/>
            </p:nvSpPr>
            <p:spPr bwMode="auto">
              <a:xfrm>
                <a:off x="724865" y="1939177"/>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298" name="Rectangle 60"/>
              <p:cNvSpPr>
                <a:spLocks noChangeArrowheads="1"/>
              </p:cNvSpPr>
              <p:nvPr/>
            </p:nvSpPr>
            <p:spPr bwMode="auto">
              <a:xfrm>
                <a:off x="776401" y="1939177"/>
                <a:ext cx="32117"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a:t>
                </a:r>
                <a:endParaRPr kumimoji="0" lang="en-US" sz="1400" b="0" i="0" u="none" strike="noStrike" cap="none" normalizeH="0" baseline="0" dirty="0">
                  <a:ln>
                    <a:noFill/>
                  </a:ln>
                  <a:solidFill>
                    <a:schemeClr val="tx1"/>
                  </a:solidFill>
                  <a:effectLst/>
                  <a:cs typeface="Arial" pitchFamily="34" charset="0"/>
                </a:endParaRPr>
              </a:p>
            </p:txBody>
          </p:sp>
          <p:sp>
            <p:nvSpPr>
              <p:cNvPr id="299" name="Rectangle 61"/>
              <p:cNvSpPr>
                <a:spLocks noChangeArrowheads="1"/>
              </p:cNvSpPr>
              <p:nvPr/>
            </p:nvSpPr>
            <p:spPr bwMode="auto">
              <a:xfrm>
                <a:off x="802169" y="1939177"/>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300" name="Rectangle 62"/>
              <p:cNvSpPr>
                <a:spLocks noChangeArrowheads="1"/>
              </p:cNvSpPr>
              <p:nvPr/>
            </p:nvSpPr>
            <p:spPr bwMode="auto">
              <a:xfrm>
                <a:off x="853705" y="1939177"/>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sp>
          <p:nvSpPr>
            <p:cNvPr id="301" name="Rectangle 63"/>
            <p:cNvSpPr>
              <a:spLocks noChangeArrowheads="1"/>
            </p:cNvSpPr>
            <p:nvPr/>
          </p:nvSpPr>
          <p:spPr bwMode="auto">
            <a:xfrm>
              <a:off x="905240" y="1939177"/>
              <a:ext cx="65382" cy="21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grpSp>
      <p:grpSp>
        <p:nvGrpSpPr>
          <p:cNvPr id="453" name="Group 452"/>
          <p:cNvGrpSpPr/>
          <p:nvPr/>
        </p:nvGrpSpPr>
        <p:grpSpPr>
          <a:xfrm>
            <a:off x="2130743" y="5413759"/>
            <a:ext cx="3551626" cy="295028"/>
            <a:chOff x="1288077" y="5133273"/>
            <a:chExt cx="3551626" cy="295028"/>
          </a:xfrm>
        </p:grpSpPr>
        <p:sp>
          <p:nvSpPr>
            <p:cNvPr id="253" name="Line 15"/>
            <p:cNvSpPr>
              <a:spLocks noChangeShapeType="1"/>
            </p:cNvSpPr>
            <p:nvPr/>
          </p:nvSpPr>
          <p:spPr bwMode="auto">
            <a:xfrm>
              <a:off x="4752012"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4" name="Line 16"/>
            <p:cNvSpPr>
              <a:spLocks noChangeShapeType="1"/>
            </p:cNvSpPr>
            <p:nvPr/>
          </p:nvSpPr>
          <p:spPr bwMode="auto">
            <a:xfrm>
              <a:off x="4439117"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5" name="Line 17"/>
            <p:cNvSpPr>
              <a:spLocks noChangeShapeType="1"/>
            </p:cNvSpPr>
            <p:nvPr/>
          </p:nvSpPr>
          <p:spPr bwMode="auto">
            <a:xfrm>
              <a:off x="4126222"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6" name="Line 18"/>
            <p:cNvSpPr>
              <a:spLocks noChangeShapeType="1"/>
            </p:cNvSpPr>
            <p:nvPr/>
          </p:nvSpPr>
          <p:spPr bwMode="auto">
            <a:xfrm>
              <a:off x="3813326"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7" name="Line 19"/>
            <p:cNvSpPr>
              <a:spLocks noChangeShapeType="1"/>
            </p:cNvSpPr>
            <p:nvPr/>
          </p:nvSpPr>
          <p:spPr bwMode="auto">
            <a:xfrm>
              <a:off x="3504112"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9" name="Line 21"/>
            <p:cNvSpPr>
              <a:spLocks noChangeShapeType="1"/>
            </p:cNvSpPr>
            <p:nvPr/>
          </p:nvSpPr>
          <p:spPr bwMode="auto">
            <a:xfrm>
              <a:off x="2878321"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0" name="Line 22"/>
            <p:cNvSpPr>
              <a:spLocks noChangeShapeType="1"/>
            </p:cNvSpPr>
            <p:nvPr/>
          </p:nvSpPr>
          <p:spPr bwMode="auto">
            <a:xfrm>
              <a:off x="2565426"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1" name="Line 23"/>
            <p:cNvSpPr>
              <a:spLocks noChangeShapeType="1"/>
            </p:cNvSpPr>
            <p:nvPr/>
          </p:nvSpPr>
          <p:spPr bwMode="auto">
            <a:xfrm>
              <a:off x="2252531"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2" name="Line 24"/>
            <p:cNvSpPr>
              <a:spLocks noChangeShapeType="1"/>
            </p:cNvSpPr>
            <p:nvPr/>
          </p:nvSpPr>
          <p:spPr bwMode="auto">
            <a:xfrm>
              <a:off x="1943317"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3" name="Line 25"/>
            <p:cNvSpPr>
              <a:spLocks noChangeShapeType="1"/>
            </p:cNvSpPr>
            <p:nvPr/>
          </p:nvSpPr>
          <p:spPr bwMode="auto">
            <a:xfrm>
              <a:off x="1630421"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4" name="Line 26"/>
            <p:cNvSpPr>
              <a:spLocks noChangeShapeType="1"/>
            </p:cNvSpPr>
            <p:nvPr/>
          </p:nvSpPr>
          <p:spPr bwMode="auto">
            <a:xfrm>
              <a:off x="1317526" y="5133273"/>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2" name="Rectangle 64"/>
            <p:cNvSpPr>
              <a:spLocks noChangeArrowheads="1"/>
            </p:cNvSpPr>
            <p:nvPr/>
          </p:nvSpPr>
          <p:spPr bwMode="auto">
            <a:xfrm>
              <a:off x="1288077"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303" name="Rectangle 65"/>
            <p:cNvSpPr>
              <a:spLocks noChangeArrowheads="1"/>
            </p:cNvSpPr>
            <p:nvPr/>
          </p:nvSpPr>
          <p:spPr bwMode="auto">
            <a:xfrm>
              <a:off x="1600972"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sp>
          <p:nvSpPr>
            <p:cNvPr id="304" name="Rectangle 66"/>
            <p:cNvSpPr>
              <a:spLocks noChangeArrowheads="1"/>
            </p:cNvSpPr>
            <p:nvPr/>
          </p:nvSpPr>
          <p:spPr bwMode="auto">
            <a:xfrm>
              <a:off x="1913868"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3</a:t>
              </a:r>
              <a:endParaRPr kumimoji="0" lang="en-US" sz="1400" b="0" i="0" u="none" strike="noStrike" cap="none" normalizeH="0" baseline="0" dirty="0">
                <a:ln>
                  <a:noFill/>
                </a:ln>
                <a:solidFill>
                  <a:schemeClr val="tx1"/>
                </a:solidFill>
                <a:effectLst/>
                <a:cs typeface="Arial" pitchFamily="34" charset="0"/>
              </a:endParaRPr>
            </a:p>
          </p:txBody>
        </p:sp>
        <p:sp>
          <p:nvSpPr>
            <p:cNvPr id="305" name="Rectangle 67"/>
            <p:cNvSpPr>
              <a:spLocks noChangeArrowheads="1"/>
            </p:cNvSpPr>
            <p:nvPr/>
          </p:nvSpPr>
          <p:spPr bwMode="auto">
            <a:xfrm>
              <a:off x="2226763"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4</a:t>
              </a:r>
              <a:endParaRPr kumimoji="0" lang="en-US" sz="1400" b="0" i="0" u="none" strike="noStrike" cap="none" normalizeH="0" baseline="0" dirty="0">
                <a:ln>
                  <a:noFill/>
                </a:ln>
                <a:solidFill>
                  <a:schemeClr val="tx1"/>
                </a:solidFill>
                <a:effectLst/>
                <a:cs typeface="Arial" pitchFamily="34" charset="0"/>
              </a:endParaRPr>
            </a:p>
          </p:txBody>
        </p:sp>
        <p:sp>
          <p:nvSpPr>
            <p:cNvPr id="306" name="Rectangle 68"/>
            <p:cNvSpPr>
              <a:spLocks noChangeArrowheads="1"/>
            </p:cNvSpPr>
            <p:nvPr/>
          </p:nvSpPr>
          <p:spPr bwMode="auto">
            <a:xfrm>
              <a:off x="2539658"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5</a:t>
              </a:r>
              <a:endParaRPr kumimoji="0" lang="en-US" sz="1400" b="0" i="0" u="none" strike="noStrike" cap="none" normalizeH="0" baseline="0" dirty="0">
                <a:ln>
                  <a:noFill/>
                </a:ln>
                <a:solidFill>
                  <a:schemeClr val="tx1"/>
                </a:solidFill>
                <a:effectLst/>
                <a:cs typeface="Arial" pitchFamily="34" charset="0"/>
              </a:endParaRPr>
            </a:p>
          </p:txBody>
        </p:sp>
        <p:sp>
          <p:nvSpPr>
            <p:cNvPr id="307" name="Rectangle 69"/>
            <p:cNvSpPr>
              <a:spLocks noChangeArrowheads="1"/>
            </p:cNvSpPr>
            <p:nvPr/>
          </p:nvSpPr>
          <p:spPr bwMode="auto">
            <a:xfrm>
              <a:off x="2848872"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6</a:t>
              </a:r>
              <a:endParaRPr kumimoji="0" lang="en-US" sz="1400" b="0" i="0" u="none" strike="noStrike" cap="none" normalizeH="0" baseline="0" dirty="0">
                <a:ln>
                  <a:noFill/>
                </a:ln>
                <a:solidFill>
                  <a:schemeClr val="tx1"/>
                </a:solidFill>
                <a:effectLst/>
                <a:cs typeface="Arial" pitchFamily="34" charset="0"/>
              </a:endParaRPr>
            </a:p>
          </p:txBody>
        </p:sp>
        <p:sp>
          <p:nvSpPr>
            <p:cNvPr id="308" name="Rectangle 70"/>
            <p:cNvSpPr>
              <a:spLocks noChangeArrowheads="1"/>
            </p:cNvSpPr>
            <p:nvPr/>
          </p:nvSpPr>
          <p:spPr bwMode="auto">
            <a:xfrm>
              <a:off x="3161768"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7</a:t>
              </a:r>
              <a:endParaRPr kumimoji="0" lang="en-US" sz="1400" b="0" i="0" u="none" strike="noStrike" cap="none" normalizeH="0" baseline="0" dirty="0">
                <a:ln>
                  <a:noFill/>
                </a:ln>
                <a:solidFill>
                  <a:schemeClr val="tx1"/>
                </a:solidFill>
                <a:effectLst/>
                <a:cs typeface="Arial" pitchFamily="34" charset="0"/>
              </a:endParaRPr>
            </a:p>
          </p:txBody>
        </p:sp>
        <p:sp>
          <p:nvSpPr>
            <p:cNvPr id="309" name="Rectangle 71"/>
            <p:cNvSpPr>
              <a:spLocks noChangeArrowheads="1"/>
            </p:cNvSpPr>
            <p:nvPr/>
          </p:nvSpPr>
          <p:spPr bwMode="auto">
            <a:xfrm>
              <a:off x="3474663"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8</a:t>
              </a:r>
              <a:endParaRPr kumimoji="0" lang="en-US" sz="1400" b="0" i="0" u="none" strike="noStrike" cap="none" normalizeH="0" baseline="0" dirty="0">
                <a:ln>
                  <a:noFill/>
                </a:ln>
                <a:solidFill>
                  <a:schemeClr val="tx1"/>
                </a:solidFill>
                <a:effectLst/>
                <a:cs typeface="Arial" pitchFamily="34" charset="0"/>
              </a:endParaRPr>
            </a:p>
          </p:txBody>
        </p:sp>
        <p:sp>
          <p:nvSpPr>
            <p:cNvPr id="310" name="Rectangle 72"/>
            <p:cNvSpPr>
              <a:spLocks noChangeArrowheads="1"/>
            </p:cNvSpPr>
            <p:nvPr/>
          </p:nvSpPr>
          <p:spPr bwMode="auto">
            <a:xfrm>
              <a:off x="3787558"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9</a:t>
              </a:r>
              <a:endParaRPr kumimoji="0" lang="en-US" sz="1400" b="0" i="0" u="none" strike="noStrike" cap="none" normalizeH="0" baseline="0" dirty="0">
                <a:ln>
                  <a:noFill/>
                </a:ln>
                <a:solidFill>
                  <a:schemeClr val="tx1"/>
                </a:solidFill>
                <a:effectLst/>
                <a:cs typeface="Arial" pitchFamily="34" charset="0"/>
              </a:endParaRPr>
            </a:p>
          </p:txBody>
        </p:sp>
        <p:sp>
          <p:nvSpPr>
            <p:cNvPr id="311" name="Rectangle 73"/>
            <p:cNvSpPr>
              <a:spLocks noChangeArrowheads="1"/>
            </p:cNvSpPr>
            <p:nvPr/>
          </p:nvSpPr>
          <p:spPr bwMode="auto">
            <a:xfrm>
              <a:off x="3989787" y="5209751"/>
              <a:ext cx="17259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312" name="Rectangle 74"/>
            <p:cNvSpPr>
              <a:spLocks noChangeArrowheads="1"/>
            </p:cNvSpPr>
            <p:nvPr/>
          </p:nvSpPr>
          <p:spPr bwMode="auto">
            <a:xfrm>
              <a:off x="4126222"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0</a:t>
              </a:r>
              <a:endParaRPr kumimoji="0" lang="en-US" sz="1400" b="0" i="0" u="none" strike="noStrike" cap="none" normalizeH="0" baseline="0" dirty="0">
                <a:ln>
                  <a:noFill/>
                </a:ln>
                <a:solidFill>
                  <a:schemeClr val="tx1"/>
                </a:solidFill>
                <a:effectLst/>
                <a:cs typeface="Arial" pitchFamily="34" charset="0"/>
              </a:endParaRPr>
            </a:p>
          </p:txBody>
        </p:sp>
        <p:sp>
          <p:nvSpPr>
            <p:cNvPr id="313" name="Rectangle 75"/>
            <p:cNvSpPr>
              <a:spLocks noChangeArrowheads="1"/>
            </p:cNvSpPr>
            <p:nvPr/>
          </p:nvSpPr>
          <p:spPr bwMode="auto">
            <a:xfrm>
              <a:off x="4348774" y="5212857"/>
              <a:ext cx="250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314" name="Rectangle 76"/>
            <p:cNvSpPr>
              <a:spLocks noChangeArrowheads="1"/>
            </p:cNvSpPr>
            <p:nvPr/>
          </p:nvSpPr>
          <p:spPr bwMode="auto">
            <a:xfrm>
              <a:off x="4428394" y="521285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315" name="Rectangle 77"/>
            <p:cNvSpPr>
              <a:spLocks noChangeArrowheads="1"/>
            </p:cNvSpPr>
            <p:nvPr/>
          </p:nvSpPr>
          <p:spPr bwMode="auto">
            <a:xfrm>
              <a:off x="4675587" y="5209751"/>
              <a:ext cx="11258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1</a:t>
              </a:r>
              <a:endParaRPr kumimoji="0" lang="en-US" sz="1400" b="0" i="0" u="none" strike="noStrike" cap="none" normalizeH="0" baseline="0" dirty="0">
                <a:ln>
                  <a:noFill/>
                </a:ln>
                <a:solidFill>
                  <a:schemeClr val="tx1"/>
                </a:solidFill>
                <a:effectLst/>
                <a:cs typeface="Arial" pitchFamily="34" charset="0"/>
              </a:endParaRPr>
            </a:p>
          </p:txBody>
        </p:sp>
        <p:sp>
          <p:nvSpPr>
            <p:cNvPr id="316" name="Rectangle 78"/>
            <p:cNvSpPr>
              <a:spLocks noChangeArrowheads="1"/>
            </p:cNvSpPr>
            <p:nvPr/>
          </p:nvSpPr>
          <p:spPr bwMode="auto">
            <a:xfrm>
              <a:off x="4748331" y="520975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cs typeface="Arial" pitchFamily="34" charset="0"/>
                </a:rPr>
                <a:t>2</a:t>
              </a:r>
              <a:endParaRPr kumimoji="0" lang="en-US" sz="1400" b="0" i="0" u="none" strike="noStrike" cap="none" normalizeH="0" baseline="0" dirty="0">
                <a:ln>
                  <a:noFill/>
                </a:ln>
                <a:solidFill>
                  <a:schemeClr val="tx1"/>
                </a:solidFill>
                <a:effectLst/>
                <a:cs typeface="Arial" pitchFamily="34" charset="0"/>
              </a:endParaRPr>
            </a:p>
          </p:txBody>
        </p:sp>
      </p:grpSp>
      <p:sp>
        <p:nvSpPr>
          <p:cNvPr id="11" name="Rectangle 411"/>
          <p:cNvSpPr>
            <a:spLocks noChangeArrowheads="1"/>
          </p:cNvSpPr>
          <p:nvPr/>
        </p:nvSpPr>
        <p:spPr bwMode="auto">
          <a:xfrm>
            <a:off x="1219200" y="1905000"/>
            <a:ext cx="10740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cs typeface="Arial" pitchFamily="34" charset="0"/>
              </a:rPr>
              <a:t>TR, AR, MR ($)</a:t>
            </a:r>
            <a:endParaRPr kumimoji="0" lang="en-US" sz="4000" b="1" i="0" u="none" strike="noStrike" cap="none" normalizeH="0" baseline="0" dirty="0">
              <a:ln>
                <a:noFill/>
              </a:ln>
              <a:solidFill>
                <a:schemeClr val="tx1"/>
              </a:solidFill>
              <a:effectLst/>
              <a:cs typeface="Arial" pitchFamily="34" charset="0"/>
            </a:endParaRPr>
          </a:p>
        </p:txBody>
      </p:sp>
      <p:sp>
        <p:nvSpPr>
          <p:cNvPr id="20" name="Rectangle 420"/>
          <p:cNvSpPr>
            <a:spLocks noChangeArrowheads="1"/>
          </p:cNvSpPr>
          <p:nvPr/>
        </p:nvSpPr>
        <p:spPr bwMode="auto">
          <a:xfrm>
            <a:off x="5244972" y="4113627"/>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421"/>
          <p:cNvSpPr>
            <a:spLocks noChangeArrowheads="1"/>
          </p:cNvSpPr>
          <p:nvPr/>
        </p:nvSpPr>
        <p:spPr bwMode="auto">
          <a:xfrm>
            <a:off x="5181600" y="5758934"/>
            <a:ext cx="2388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422"/>
          <p:cNvSpPr>
            <a:spLocks noChangeArrowheads="1"/>
          </p:cNvSpPr>
          <p:nvPr/>
        </p:nvSpPr>
        <p:spPr bwMode="auto">
          <a:xfrm>
            <a:off x="5332913" y="5265301"/>
            <a:ext cx="5674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 (=AR)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Freeform 442"/>
          <p:cNvSpPr>
            <a:spLocks/>
          </p:cNvSpPr>
          <p:nvPr/>
        </p:nvSpPr>
        <p:spPr bwMode="auto">
          <a:xfrm>
            <a:off x="1847297" y="2817994"/>
            <a:ext cx="3434486" cy="2649749"/>
          </a:xfrm>
          <a:custGeom>
            <a:avLst/>
            <a:gdLst>
              <a:gd name="T0" fmla="*/ 0 w 1866"/>
              <a:gd name="T1" fmla="*/ 1178 h 1178"/>
              <a:gd name="T2" fmla="*/ 170 w 1866"/>
              <a:gd name="T3" fmla="*/ 840 h 1178"/>
              <a:gd name="T4" fmla="*/ 340 w 1866"/>
              <a:gd name="T5" fmla="*/ 560 h 1178"/>
              <a:gd name="T6" fmla="*/ 508 w 1866"/>
              <a:gd name="T7" fmla="*/ 336 h 1178"/>
              <a:gd name="T8" fmla="*/ 678 w 1866"/>
              <a:gd name="T9" fmla="*/ 168 h 1178"/>
              <a:gd name="T10" fmla="*/ 848 w 1866"/>
              <a:gd name="T11" fmla="*/ 56 h 1178"/>
              <a:gd name="T12" fmla="*/ 1018 w 1866"/>
              <a:gd name="T13" fmla="*/ 0 h 1178"/>
              <a:gd name="T14" fmla="*/ 1188 w 1866"/>
              <a:gd name="T15" fmla="*/ 0 h 1178"/>
              <a:gd name="T16" fmla="*/ 1358 w 1866"/>
              <a:gd name="T17" fmla="*/ 56 h 1178"/>
              <a:gd name="T18" fmla="*/ 1528 w 1866"/>
              <a:gd name="T19" fmla="*/ 168 h 1178"/>
              <a:gd name="T20" fmla="*/ 1696 w 1866"/>
              <a:gd name="T21" fmla="*/ 336 h 1178"/>
              <a:gd name="T22" fmla="*/ 1866 w 1866"/>
              <a:gd name="T23" fmla="*/ 560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6" h="1178">
                <a:moveTo>
                  <a:pt x="0" y="1178"/>
                </a:moveTo>
                <a:lnTo>
                  <a:pt x="170" y="840"/>
                </a:lnTo>
                <a:lnTo>
                  <a:pt x="340" y="560"/>
                </a:lnTo>
                <a:lnTo>
                  <a:pt x="508" y="336"/>
                </a:lnTo>
                <a:lnTo>
                  <a:pt x="678" y="168"/>
                </a:lnTo>
                <a:lnTo>
                  <a:pt x="848" y="56"/>
                </a:lnTo>
                <a:lnTo>
                  <a:pt x="1018" y="0"/>
                </a:lnTo>
                <a:lnTo>
                  <a:pt x="1188" y="0"/>
                </a:lnTo>
                <a:lnTo>
                  <a:pt x="1358" y="56"/>
                </a:lnTo>
                <a:lnTo>
                  <a:pt x="1528" y="168"/>
                </a:lnTo>
                <a:lnTo>
                  <a:pt x="1696" y="336"/>
                </a:lnTo>
                <a:lnTo>
                  <a:pt x="1866" y="560"/>
                </a:lnTo>
              </a:path>
            </a:pathLst>
          </a:custGeom>
          <a:noFill/>
          <a:ln w="38100">
            <a:solidFill>
              <a:srgbClr val="69784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447" name="Group 446"/>
          <p:cNvGrpSpPr/>
          <p:nvPr/>
        </p:nvGrpSpPr>
        <p:grpSpPr>
          <a:xfrm>
            <a:off x="4025440" y="2817992"/>
            <a:ext cx="60659" cy="2619199"/>
            <a:chOff x="3161768" y="2501518"/>
            <a:chExt cx="58898" cy="2685740"/>
          </a:xfrm>
        </p:grpSpPr>
        <p:sp>
          <p:nvSpPr>
            <p:cNvPr id="258" name="Line 20"/>
            <p:cNvSpPr>
              <a:spLocks noChangeShapeType="1"/>
            </p:cNvSpPr>
            <p:nvPr/>
          </p:nvSpPr>
          <p:spPr bwMode="auto">
            <a:xfrm>
              <a:off x="3191217" y="5133273"/>
              <a:ext cx="0" cy="5398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423"/>
            <p:cNvSpPr>
              <a:spLocks noChangeShapeType="1"/>
            </p:cNvSpPr>
            <p:nvPr/>
          </p:nvSpPr>
          <p:spPr bwMode="auto">
            <a:xfrm flipV="1">
              <a:off x="3191217" y="5047797"/>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424"/>
            <p:cNvSpPr>
              <a:spLocks noChangeShapeType="1"/>
            </p:cNvSpPr>
            <p:nvPr/>
          </p:nvSpPr>
          <p:spPr bwMode="auto">
            <a:xfrm flipV="1">
              <a:off x="3191217" y="4903838"/>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425"/>
            <p:cNvSpPr>
              <a:spLocks noChangeShapeType="1"/>
            </p:cNvSpPr>
            <p:nvPr/>
          </p:nvSpPr>
          <p:spPr bwMode="auto">
            <a:xfrm flipV="1">
              <a:off x="3191217" y="4759878"/>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426"/>
            <p:cNvSpPr>
              <a:spLocks noChangeShapeType="1"/>
            </p:cNvSpPr>
            <p:nvPr/>
          </p:nvSpPr>
          <p:spPr bwMode="auto">
            <a:xfrm flipV="1">
              <a:off x="3191217" y="4615919"/>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427"/>
            <p:cNvSpPr>
              <a:spLocks noChangeShapeType="1"/>
            </p:cNvSpPr>
            <p:nvPr/>
          </p:nvSpPr>
          <p:spPr bwMode="auto">
            <a:xfrm flipV="1">
              <a:off x="3191217" y="4471960"/>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428"/>
            <p:cNvSpPr>
              <a:spLocks noChangeShapeType="1"/>
            </p:cNvSpPr>
            <p:nvPr/>
          </p:nvSpPr>
          <p:spPr bwMode="auto">
            <a:xfrm flipV="1">
              <a:off x="3191217" y="4328001"/>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429"/>
            <p:cNvSpPr>
              <a:spLocks noChangeShapeType="1"/>
            </p:cNvSpPr>
            <p:nvPr/>
          </p:nvSpPr>
          <p:spPr bwMode="auto">
            <a:xfrm flipV="1">
              <a:off x="3191217" y="4184042"/>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430"/>
            <p:cNvSpPr>
              <a:spLocks noChangeShapeType="1"/>
            </p:cNvSpPr>
            <p:nvPr/>
          </p:nvSpPr>
          <p:spPr bwMode="auto">
            <a:xfrm flipV="1">
              <a:off x="3191217" y="4040082"/>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431"/>
            <p:cNvSpPr>
              <a:spLocks noChangeShapeType="1"/>
            </p:cNvSpPr>
            <p:nvPr/>
          </p:nvSpPr>
          <p:spPr bwMode="auto">
            <a:xfrm flipV="1">
              <a:off x="3191217" y="3896123"/>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432"/>
            <p:cNvSpPr>
              <a:spLocks noChangeShapeType="1"/>
            </p:cNvSpPr>
            <p:nvPr/>
          </p:nvSpPr>
          <p:spPr bwMode="auto">
            <a:xfrm flipV="1">
              <a:off x="3191217" y="3752164"/>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Line 433"/>
            <p:cNvSpPr>
              <a:spLocks noChangeShapeType="1"/>
            </p:cNvSpPr>
            <p:nvPr/>
          </p:nvSpPr>
          <p:spPr bwMode="auto">
            <a:xfrm flipV="1">
              <a:off x="3191217" y="3608205"/>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434"/>
            <p:cNvSpPr>
              <a:spLocks noChangeShapeType="1"/>
            </p:cNvSpPr>
            <p:nvPr/>
          </p:nvSpPr>
          <p:spPr bwMode="auto">
            <a:xfrm flipV="1">
              <a:off x="3191217" y="3464245"/>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Line 435"/>
            <p:cNvSpPr>
              <a:spLocks noChangeShapeType="1"/>
            </p:cNvSpPr>
            <p:nvPr/>
          </p:nvSpPr>
          <p:spPr bwMode="auto">
            <a:xfrm flipV="1">
              <a:off x="3191217" y="3320286"/>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Line 436"/>
            <p:cNvSpPr>
              <a:spLocks noChangeShapeType="1"/>
            </p:cNvSpPr>
            <p:nvPr/>
          </p:nvSpPr>
          <p:spPr bwMode="auto">
            <a:xfrm flipV="1">
              <a:off x="3191217" y="3176327"/>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Line 437"/>
            <p:cNvSpPr>
              <a:spLocks noChangeShapeType="1"/>
            </p:cNvSpPr>
            <p:nvPr/>
          </p:nvSpPr>
          <p:spPr bwMode="auto">
            <a:xfrm flipV="1">
              <a:off x="3191217" y="3032368"/>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 name="Line 438"/>
            <p:cNvSpPr>
              <a:spLocks noChangeShapeType="1"/>
            </p:cNvSpPr>
            <p:nvPr/>
          </p:nvSpPr>
          <p:spPr bwMode="auto">
            <a:xfrm flipV="1">
              <a:off x="3191217" y="2888409"/>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439"/>
            <p:cNvSpPr>
              <a:spLocks noChangeShapeType="1"/>
            </p:cNvSpPr>
            <p:nvPr/>
          </p:nvSpPr>
          <p:spPr bwMode="auto">
            <a:xfrm flipV="1">
              <a:off x="3191217" y="2744449"/>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440"/>
            <p:cNvSpPr>
              <a:spLocks noChangeShapeType="1"/>
            </p:cNvSpPr>
            <p:nvPr/>
          </p:nvSpPr>
          <p:spPr bwMode="auto">
            <a:xfrm flipV="1">
              <a:off x="3191217" y="2600490"/>
              <a:ext cx="0" cy="89975"/>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41"/>
            <p:cNvSpPr>
              <a:spLocks noChangeShapeType="1"/>
            </p:cNvSpPr>
            <p:nvPr/>
          </p:nvSpPr>
          <p:spPr bwMode="auto">
            <a:xfrm flipV="1">
              <a:off x="3191217" y="2533009"/>
              <a:ext cx="0" cy="13496"/>
            </a:xfrm>
            <a:prstGeom prst="line">
              <a:avLst/>
            </a:prstGeom>
            <a:noFill/>
            <a:ln w="317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43"/>
            <p:cNvSpPr>
              <a:spLocks/>
            </p:cNvSpPr>
            <p:nvPr/>
          </p:nvSpPr>
          <p:spPr bwMode="auto">
            <a:xfrm>
              <a:off x="3161768" y="2501518"/>
              <a:ext cx="58898" cy="71980"/>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w="317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9" name="TextBox 448"/>
          <p:cNvSpPr txBox="1"/>
          <p:nvPr/>
        </p:nvSpPr>
        <p:spPr>
          <a:xfrm>
            <a:off x="2614809" y="6061575"/>
            <a:ext cx="2390233" cy="307777"/>
          </a:xfrm>
          <a:prstGeom prst="rect">
            <a:avLst/>
          </a:prstGeom>
          <a:noFill/>
        </p:spPr>
        <p:txBody>
          <a:bodyPr wrap="square" rtlCol="0">
            <a:spAutoFit/>
          </a:bodyPr>
          <a:lstStyle/>
          <a:p>
            <a:r>
              <a:rPr lang="en-US" sz="1400" b="1" dirty="0"/>
              <a:t>Quantity of violet diamonds</a:t>
            </a:r>
          </a:p>
        </p:txBody>
      </p:sp>
      <p:sp>
        <p:nvSpPr>
          <p:cNvPr id="450" name="TextBox 449"/>
          <p:cNvSpPr txBox="1"/>
          <p:nvPr/>
        </p:nvSpPr>
        <p:spPr>
          <a:xfrm>
            <a:off x="1923639" y="2133600"/>
            <a:ext cx="1640901" cy="738664"/>
          </a:xfrm>
          <a:prstGeom prst="rect">
            <a:avLst/>
          </a:prstGeom>
          <a:solidFill>
            <a:srgbClr val="BED9C7"/>
          </a:solidFill>
        </p:spPr>
        <p:txBody>
          <a:bodyPr wrap="square" rtlCol="0">
            <a:spAutoFit/>
          </a:bodyPr>
          <a:lstStyle/>
          <a:p>
            <a:r>
              <a:rPr lang="en-US" sz="1400" i="1" dirty="0">
                <a:latin typeface="Calibri Light" pitchFamily="34" charset="0"/>
              </a:rPr>
              <a:t>1. A monopolist's total revenue first increases...</a:t>
            </a:r>
          </a:p>
        </p:txBody>
      </p:sp>
      <p:sp>
        <p:nvSpPr>
          <p:cNvPr id="451" name="TextBox 450"/>
          <p:cNvSpPr txBox="1"/>
          <p:nvPr/>
        </p:nvSpPr>
        <p:spPr>
          <a:xfrm>
            <a:off x="5436833" y="3255928"/>
            <a:ext cx="1872595" cy="307777"/>
          </a:xfrm>
          <a:prstGeom prst="rect">
            <a:avLst/>
          </a:prstGeom>
          <a:solidFill>
            <a:srgbClr val="BED9C7"/>
          </a:solidFill>
        </p:spPr>
        <p:txBody>
          <a:bodyPr wrap="square" rtlCol="0">
            <a:spAutoFit/>
          </a:bodyPr>
          <a:lstStyle/>
          <a:p>
            <a:r>
              <a:rPr lang="en-US" sz="1400" i="1" dirty="0">
                <a:latin typeface="Calibri Light" pitchFamily="34" charset="0"/>
              </a:rPr>
              <a:t>2. …then decreases.</a:t>
            </a:r>
          </a:p>
        </p:txBody>
      </p:sp>
      <p:sp>
        <p:nvSpPr>
          <p:cNvPr id="454" name="TextBox 453"/>
          <p:cNvSpPr txBox="1"/>
          <p:nvPr/>
        </p:nvSpPr>
        <p:spPr>
          <a:xfrm>
            <a:off x="3866234" y="5355542"/>
            <a:ext cx="371793" cy="369332"/>
          </a:xfrm>
          <a:prstGeom prst="rect">
            <a:avLst/>
          </a:prstGeom>
          <a:noFill/>
          <a:ln w="38100">
            <a:solidFill>
              <a:srgbClr val="FF0000"/>
            </a:solidFill>
          </a:ln>
        </p:spPr>
        <p:txBody>
          <a:bodyPr wrap="square" rtlCol="0">
            <a:spAutoFit/>
          </a:bodyPr>
          <a:lstStyle/>
          <a:p>
            <a:endParaRPr lang="en-US" dirty="0"/>
          </a:p>
        </p:txBody>
      </p:sp>
      <p:sp>
        <p:nvSpPr>
          <p:cNvPr id="112" name="Content Placeholder 2"/>
          <p:cNvSpPr txBox="1">
            <a:spLocks/>
          </p:cNvSpPr>
          <p:nvPr/>
        </p:nvSpPr>
        <p:spPr>
          <a:xfrm>
            <a:off x="457200" y="1219201"/>
            <a:ext cx="8229600" cy="6857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The total revenue maximizing point is identified where MR = $0.</a:t>
            </a:r>
          </a:p>
        </p:txBody>
      </p:sp>
      <p:sp>
        <p:nvSpPr>
          <p:cNvPr id="113" name="Line 19"/>
          <p:cNvSpPr>
            <a:spLocks noChangeShapeType="1"/>
          </p:cNvSpPr>
          <p:nvPr/>
        </p:nvSpPr>
        <p:spPr bwMode="auto">
          <a:xfrm>
            <a:off x="4038600" y="5410200"/>
            <a:ext cx="0" cy="539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4" name="Line 50"/>
          <p:cNvSpPr>
            <a:spLocks noChangeShapeType="1"/>
          </p:cNvSpPr>
          <p:nvPr/>
        </p:nvSpPr>
        <p:spPr bwMode="auto">
          <a:xfrm>
            <a:off x="1813147" y="4653474"/>
            <a:ext cx="3463624" cy="702068"/>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01085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6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67" grpId="0" animBg="1"/>
      <p:bldP spid="20" grpId="0"/>
      <p:bldP spid="21" grpId="0"/>
      <p:bldP spid="42" grpId="0" animBg="1"/>
      <p:bldP spid="450" grpId="0" animBg="1"/>
      <p:bldP spid="451" grpId="0" animBg="1"/>
      <p:bldP spid="454" grpId="0" animBg="1"/>
    </p:bld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2594</TotalTime>
  <Words>5575</Words>
  <Application>Microsoft Office PowerPoint</Application>
  <PresentationFormat>On-screen Show (4:3)</PresentationFormat>
  <Paragraphs>655</Paragraphs>
  <Slides>38</Slides>
  <Notes>36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5" baseType="lpstr">
      <vt:lpstr>Arial</vt:lpstr>
      <vt:lpstr>Calibri</vt:lpstr>
      <vt:lpstr>Calibri Light</vt:lpstr>
      <vt:lpstr>Univers LT Std 47 Cn Lt</vt:lpstr>
      <vt:lpstr>Univers LT Std 57 Cn</vt:lpstr>
      <vt:lpstr>Chapter 3 - Gilpin - With Template</vt:lpstr>
      <vt:lpstr>Worksheet</vt:lpstr>
      <vt:lpstr>Chapter 14</vt:lpstr>
      <vt:lpstr>What will you learn in this chapter?</vt:lpstr>
      <vt:lpstr>Why do monopolies exist?</vt:lpstr>
      <vt:lpstr>Active Learning: Identify the  barrier to entry</vt:lpstr>
      <vt:lpstr>Active Learning Solution I</vt:lpstr>
      <vt:lpstr>Monopolists and the demand curve</vt:lpstr>
      <vt:lpstr>Monopoly revenue I</vt:lpstr>
      <vt:lpstr>Monopoly revenue II</vt:lpstr>
      <vt:lpstr>Monopoly revenue III</vt:lpstr>
      <vt:lpstr>Active Learning: Determine  revenue-maximizing quantity</vt:lpstr>
      <vt:lpstr>Active Learning Solution II</vt:lpstr>
      <vt:lpstr>Active Learning Solution III</vt:lpstr>
      <vt:lpstr>Active Learning Solution IV</vt:lpstr>
      <vt:lpstr>Monopoly profit-maximizing quantity</vt:lpstr>
      <vt:lpstr>Monopoly profit maximization I</vt:lpstr>
      <vt:lpstr>Monopoly profit maximization II</vt:lpstr>
      <vt:lpstr>Active Learning: Determine profit-maximizing price and quantity and profit</vt:lpstr>
      <vt:lpstr>Active Learning Solution V</vt:lpstr>
      <vt:lpstr>Problems with monopoly</vt:lpstr>
      <vt:lpstr>The welfare costs of monopoly I</vt:lpstr>
      <vt:lpstr>The welfare costs of monopoly II</vt:lpstr>
      <vt:lpstr>Comparing market characteristics</vt:lpstr>
      <vt:lpstr>Rockers vs. Ticketmaster</vt:lpstr>
      <vt:lpstr>Public policy responses</vt:lpstr>
      <vt:lpstr>Public policy responses: Antitrust laws</vt:lpstr>
      <vt:lpstr>Public policy responses: Public ownership I</vt:lpstr>
      <vt:lpstr>Public policy responses: Public ownership II</vt:lpstr>
      <vt:lpstr>Public policy responses: Regulation</vt:lpstr>
      <vt:lpstr>Public policy responses: Vertical splits</vt:lpstr>
      <vt:lpstr>Public policy responses: No response</vt:lpstr>
      <vt:lpstr>Market power and price discrimination I</vt:lpstr>
      <vt:lpstr>Market power and price discrimination II</vt:lpstr>
      <vt:lpstr>Market power and price discrimination III</vt:lpstr>
      <vt:lpstr>Perfect Price discrimination I</vt:lpstr>
      <vt:lpstr>Perfect Price discrimination II</vt:lpstr>
      <vt:lpstr>Rickshaw rides</vt:lpstr>
      <vt:lpstr>Summary I</vt:lpstr>
      <vt:lpstr>Summary II</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161</cp:revision>
  <dcterms:created xsi:type="dcterms:W3CDTF">2013-04-05T16:26:37Z</dcterms:created>
  <dcterms:modified xsi:type="dcterms:W3CDTF">2020-04-14T03:34:44Z</dcterms:modified>
</cp:coreProperties>
</file>