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302" r:id="rId5"/>
    <p:sldId id="263" r:id="rId6"/>
    <p:sldId id="303" r:id="rId7"/>
    <p:sldId id="266" r:id="rId8"/>
    <p:sldId id="267" r:id="rId9"/>
    <p:sldId id="268" r:id="rId10"/>
    <p:sldId id="269" r:id="rId11"/>
    <p:sldId id="272" r:id="rId12"/>
    <p:sldId id="273" r:id="rId13"/>
    <p:sldId id="274" r:id="rId14"/>
    <p:sldId id="306" r:id="rId15"/>
    <p:sldId id="304" r:id="rId16"/>
    <p:sldId id="278" r:id="rId17"/>
    <p:sldId id="279" r:id="rId18"/>
    <p:sldId id="305" r:id="rId19"/>
    <p:sldId id="283" r:id="rId20"/>
    <p:sldId id="282" r:id="rId21"/>
    <p:sldId id="284" r:id="rId22"/>
    <p:sldId id="286" r:id="rId23"/>
    <p:sldId id="290" r:id="rId24"/>
    <p:sldId id="307" r:id="rId25"/>
    <p:sldId id="291" r:id="rId26"/>
    <p:sldId id="292" r:id="rId27"/>
    <p:sldId id="293" r:id="rId28"/>
    <p:sldId id="308" r:id="rId29"/>
    <p:sldId id="294" r:id="rId30"/>
    <p:sldId id="295" r:id="rId31"/>
    <p:sldId id="297" r:id="rId32"/>
    <p:sldId id="29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1"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BED9C7"/>
    <a:srgbClr val="558ED5"/>
    <a:srgbClr val="E46C0A"/>
    <a:srgbClr val="8EB4E3"/>
    <a:srgbClr val="E09560"/>
    <a:srgbClr val="ECB88C"/>
    <a:srgbClr val="DAF0FD"/>
    <a:srgbClr val="F1F9FE"/>
    <a:srgbClr val="E4E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74178" autoAdjust="0"/>
  </p:normalViewPr>
  <p:slideViewPr>
    <p:cSldViewPr>
      <p:cViewPr varScale="1">
        <p:scale>
          <a:sx n="53" d="100"/>
          <a:sy n="53" d="100"/>
        </p:scale>
        <p:origin x="186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a:t>
            </a:r>
            <a:r>
              <a:rPr lang="en-US" baseline="0" dirty="0"/>
              <a:t> This chapter is the backbone of understanding production decisions. While the perfectly competitive market may not exist in its pure form in reality, this is a benchmark model that can be extremely insightful to real-world behavior. The perfectly competitive market is one in which the product is standard, and there are many buyers and sellers. So many, in fact, that no one person or firm can influence the price. Many real-world markets have these characteristics. Discuss with your students examples of this type of market, and why or why not they may not be exactly in a competitive market.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firms find themselves in this situation, they have to decide if this is a short-run phenomena or a long-run trend. Based on this analysis, they will decide whether to shut down or exit the market.</a:t>
            </a:r>
          </a:p>
        </p:txBody>
      </p:sp>
      <p:sp>
        <p:nvSpPr>
          <p:cNvPr id="4" name="Slide Number Placeholder 3"/>
          <p:cNvSpPr>
            <a:spLocks noGrp="1"/>
          </p:cNvSpPr>
          <p:nvPr>
            <p:ph type="sldNum" sz="quarter" idx="10"/>
          </p:nvPr>
        </p:nvSpPr>
        <p:spPr/>
        <p:txBody>
          <a:bodyPr/>
          <a:lstStyle/>
          <a:p>
            <a:fld id="{DE039F57-2E1C-4FC2-AABC-E2D3D29B83B2}" type="slidenum">
              <a:rPr lang="en-US" smtClean="0"/>
              <a:t>11</a:t>
            </a:fld>
            <a:endParaRPr lang="en-US" dirty="0"/>
          </a:p>
        </p:txBody>
      </p:sp>
    </p:spTree>
    <p:extLst>
      <p:ext uri="{BB962C8B-B14F-4D97-AF65-F5344CB8AC3E}">
        <p14:creationId xmlns:p14="http://schemas.microsoft.com/office/powerpoint/2010/main" val="1755358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ATC = TC / Q. Rearranging yields TC = ATC </a:t>
            </a:r>
            <a:r>
              <a:rPr lang="en-US" dirty="0"/>
              <a:t>×</a:t>
            </a:r>
            <a:r>
              <a:rPr lang="en-US" sz="1200" b="0" i="0" u="none" strike="noStrike" kern="1200" baseline="0" dirty="0">
                <a:solidFill>
                  <a:schemeClr val="tx1"/>
                </a:solidFill>
                <a:latin typeface="+mn-lt"/>
                <a:ea typeface="+mn-ea"/>
                <a:cs typeface="+mn-cs"/>
              </a:rPr>
              <a:t> Q. Similarly, TC = ATC </a:t>
            </a:r>
            <a:r>
              <a:rPr lang="en-US" dirty="0"/>
              <a:t>×</a:t>
            </a:r>
            <a:r>
              <a:rPr lang="en-US" sz="1200" b="0" i="0" u="none" strike="noStrike" kern="1200" baseline="0" dirty="0">
                <a:solidFill>
                  <a:schemeClr val="tx1"/>
                </a:solidFill>
                <a:latin typeface="+mn-lt"/>
                <a:ea typeface="+mn-ea"/>
                <a:cs typeface="+mn-cs"/>
              </a:rPr>
              <a:t> Q.</a:t>
            </a:r>
          </a:p>
        </p:txBody>
      </p:sp>
      <p:sp>
        <p:nvSpPr>
          <p:cNvPr id="4" name="Slide Number Placeholder 3"/>
          <p:cNvSpPr>
            <a:spLocks noGrp="1"/>
          </p:cNvSpPr>
          <p:nvPr>
            <p:ph type="sldNum" sz="quarter" idx="10"/>
          </p:nvPr>
        </p:nvSpPr>
        <p:spPr/>
        <p:txBody>
          <a:bodyPr/>
          <a:lstStyle/>
          <a:p>
            <a:fld id="{DE039F57-2E1C-4FC2-AABC-E2D3D29B83B2}" type="slidenum">
              <a:rPr lang="en-US" smtClean="0"/>
              <a:t>12</a:t>
            </a:fld>
            <a:endParaRPr lang="en-US" dirty="0"/>
          </a:p>
        </p:txBody>
      </p:sp>
    </p:spTree>
    <p:extLst>
      <p:ext uri="{BB962C8B-B14F-4D97-AF65-F5344CB8AC3E}">
        <p14:creationId xmlns:p14="http://schemas.microsoft.com/office/powerpoint/2010/main" val="531156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Remember that a firm has to pay fixed costs regardless of how much it produces, and even if it produces nothing at all. Emphasize to students that shutting down simply means that hours (or months) of operation are changing, but the business is still viable and will commence production when price rises. For example, dairy queen and water parks in northern states do not operate during the winter but resume operation during the summer months.</a:t>
            </a:r>
          </a:p>
        </p:txBody>
      </p:sp>
      <p:sp>
        <p:nvSpPr>
          <p:cNvPr id="4" name="Slide Number Placeholder 3"/>
          <p:cNvSpPr>
            <a:spLocks noGrp="1"/>
          </p:cNvSpPr>
          <p:nvPr>
            <p:ph type="sldNum" sz="quarter" idx="10"/>
          </p:nvPr>
        </p:nvSpPr>
        <p:spPr/>
        <p:txBody>
          <a:bodyPr/>
          <a:lstStyle/>
          <a:p>
            <a:fld id="{DE039F57-2E1C-4FC2-AABC-E2D3D29B83B2}" type="slidenum">
              <a:rPr lang="en-US" smtClean="0"/>
              <a:t>13</a:t>
            </a:fld>
            <a:endParaRPr lang="en-US" dirty="0"/>
          </a:p>
        </p:txBody>
      </p:sp>
    </p:spTree>
    <p:extLst>
      <p:ext uri="{BB962C8B-B14F-4D97-AF65-F5344CB8AC3E}">
        <p14:creationId xmlns:p14="http://schemas.microsoft.com/office/powerpoint/2010/main" val="531156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E039F57-2E1C-4FC2-AABC-E2D3D29B83B2}" type="slidenum">
              <a:rPr lang="en-US" smtClean="0"/>
              <a:t>14</a:t>
            </a:fld>
            <a:endParaRPr lang="en-US" dirty="0"/>
          </a:p>
        </p:txBody>
      </p:sp>
    </p:spTree>
    <p:extLst>
      <p:ext uri="{BB962C8B-B14F-4D97-AF65-F5344CB8AC3E}">
        <p14:creationId xmlns:p14="http://schemas.microsoft.com/office/powerpoint/2010/main" val="17740927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firm would take a loss at some prices at and above $600; however, it’s still better to produce and take a loss than to shut down and incur a fixed cost that is greater than the loss had they produced. This is usually really hard for students to grasp,</a:t>
            </a:r>
            <a:r>
              <a:rPr lang="en-US" sz="1200" kern="1200" baseline="0" dirty="0">
                <a:solidFill>
                  <a:schemeClr val="tx1"/>
                </a:solidFill>
                <a:effectLst/>
                <a:latin typeface="+mn-lt"/>
                <a:ea typeface="+mn-ea"/>
                <a:cs typeface="+mn-cs"/>
              </a:rPr>
              <a:t> so carefully emphasize this point.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1203313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E039F57-2E1C-4FC2-AABC-E2D3D29B83B2}" type="slidenum">
              <a:rPr lang="en-US" smtClean="0"/>
              <a:t>16</a:t>
            </a:fld>
            <a:endParaRPr lang="en-US" dirty="0"/>
          </a:p>
        </p:txBody>
      </p:sp>
    </p:spTree>
    <p:extLst>
      <p:ext uri="{BB962C8B-B14F-4D97-AF65-F5344CB8AC3E}">
        <p14:creationId xmlns:p14="http://schemas.microsoft.com/office/powerpoint/2010/main" val="25693342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E039F57-2E1C-4FC2-AABC-E2D3D29B83B2}" type="slidenum">
              <a:rPr lang="en-US" smtClean="0"/>
              <a:t>17</a:t>
            </a:fld>
            <a:endParaRPr lang="en-US" dirty="0"/>
          </a:p>
        </p:txBody>
      </p:sp>
    </p:spTree>
    <p:extLst>
      <p:ext uri="{BB962C8B-B14F-4D97-AF65-F5344CB8AC3E}">
        <p14:creationId xmlns:p14="http://schemas.microsoft.com/office/powerpoint/2010/main" val="2569334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Make it clear to students that shutting down is something done in the short run (the firm will reopen), while exiting is when a firm stops production permanently.</a:t>
            </a:r>
          </a:p>
        </p:txBody>
      </p:sp>
      <p:sp>
        <p:nvSpPr>
          <p:cNvPr id="4" name="Slide Number Placeholder 3"/>
          <p:cNvSpPr>
            <a:spLocks noGrp="1"/>
          </p:cNvSpPr>
          <p:nvPr>
            <p:ph type="sldNum" sz="quarter" idx="10"/>
          </p:nvPr>
        </p:nvSpPr>
        <p:spPr/>
        <p:txBody>
          <a:bodyPr/>
          <a:lstStyle/>
          <a:p>
            <a:fld id="{DE039F57-2E1C-4FC2-AABC-E2D3D29B83B2}" type="slidenum">
              <a:rPr lang="en-US" smtClean="0"/>
              <a:t>18</a:t>
            </a:fld>
            <a:endParaRPr lang="en-US" dirty="0"/>
          </a:p>
        </p:txBody>
      </p:sp>
    </p:spTree>
    <p:extLst>
      <p:ext uri="{BB962C8B-B14F-4D97-AF65-F5344CB8AC3E}">
        <p14:creationId xmlns:p14="http://schemas.microsoft.com/office/powerpoint/2010/main" val="25693342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19</a:t>
            </a:fld>
            <a:endParaRPr lang="en-US" dirty="0"/>
          </a:p>
        </p:txBody>
      </p:sp>
    </p:spTree>
    <p:extLst>
      <p:ext uri="{BB962C8B-B14F-4D97-AF65-F5344CB8AC3E}">
        <p14:creationId xmlns:p14="http://schemas.microsoft.com/office/powerpoint/2010/main" val="3766054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Recall the difference between </a:t>
            </a:r>
            <a:r>
              <a:rPr lang="en-US" sz="1200" b="0" i="1" u="none" strike="noStrike" kern="1200" baseline="0" dirty="0">
                <a:solidFill>
                  <a:schemeClr val="tx1"/>
                </a:solidFill>
                <a:latin typeface="+mn-lt"/>
                <a:ea typeface="+mn-ea"/>
                <a:cs typeface="+mn-cs"/>
              </a:rPr>
              <a:t>accounting profit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economic profit. </a:t>
            </a:r>
            <a:r>
              <a:rPr lang="en-US" sz="1200" b="0" i="0" u="none" strike="noStrike" kern="1200" baseline="0" dirty="0">
                <a:solidFill>
                  <a:schemeClr val="tx1"/>
                </a:solidFill>
                <a:latin typeface="+mn-lt"/>
                <a:ea typeface="+mn-ea"/>
                <a:cs typeface="+mn-cs"/>
              </a:rPr>
              <a:t>Positive economic profit </a:t>
            </a:r>
            <a:r>
              <a:rPr lang="en-US" sz="1200" b="0" i="0" u="none" strike="noStrike" kern="1200" baseline="0" dirty="0">
                <a:solidFill>
                  <a:schemeClr val="tx1"/>
                </a:solidFill>
                <a:latin typeface="+mn-lt"/>
                <a:ea typeface="+mn-ea"/>
                <a:cs typeface="+mn-cs"/>
                <a:sym typeface="Wingdings" pitchFamily="2" charset="2"/>
              </a:rPr>
              <a:t>means that</a:t>
            </a:r>
            <a:r>
              <a:rPr lang="en-US" sz="1200" b="0" i="0" u="none" strike="noStrike" kern="1200" baseline="0" dirty="0">
                <a:solidFill>
                  <a:schemeClr val="tx1"/>
                </a:solidFill>
                <a:latin typeface="+mn-lt"/>
                <a:ea typeface="+mn-ea"/>
                <a:cs typeface="+mn-cs"/>
              </a:rPr>
              <a:t> revenues are higher than their total costs. Total costs include opportunity costs,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such as money the firm could have made if it had invested its resources in other business opportunities. It’s important to note that firms with zero economic profits still have accounting profit. S</a:t>
            </a:r>
            <a:r>
              <a:rPr lang="en-US" sz="1200" kern="1200" dirty="0">
                <a:solidFill>
                  <a:schemeClr val="tx1"/>
                </a:solidFill>
                <a:effectLst/>
                <a:latin typeface="+mn-lt"/>
                <a:ea typeface="+mn-ea"/>
                <a:cs typeface="+mn-cs"/>
              </a:rPr>
              <a:t>tudents might not pick up on why an increase in supply ultimately causes P=ATC. </a:t>
            </a:r>
            <a:r>
              <a:rPr lang="en-US" sz="1200" kern="1200" baseline="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s supply increases, the market equilibrium price decreases. Since competitive firms are price takers, they have no choice but to decrease price to the new market price. As that happens, profits start disappearing. Some inefficient firms exit, while other more efficient firms enter.</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t goes back and forth until we get to that long-run equilibrium where P=ATC and zero economic profits are realized by all the (efficient) firms remaining in the market. This</a:t>
            </a:r>
            <a:r>
              <a:rPr lang="en-US" sz="1200" kern="1200" baseline="0" dirty="0">
                <a:solidFill>
                  <a:schemeClr val="tx1"/>
                </a:solidFill>
                <a:effectLst/>
                <a:latin typeface="+mn-lt"/>
                <a:ea typeface="+mn-ea"/>
                <a:cs typeface="+mn-cs"/>
              </a:rPr>
              <a:t> is laid out in subsequent slides, but some students might start asking about this at this point in the slides.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E039F57-2E1C-4FC2-AABC-E2D3D29B83B2}" type="slidenum">
              <a:rPr lang="en-US" smtClean="0"/>
              <a:t>20</a:t>
            </a:fld>
            <a:endParaRPr lang="en-US" dirty="0"/>
          </a:p>
        </p:txBody>
      </p:sp>
    </p:spTree>
    <p:extLst>
      <p:ext uri="{BB962C8B-B14F-4D97-AF65-F5344CB8AC3E}">
        <p14:creationId xmlns:p14="http://schemas.microsoft.com/office/powerpoint/2010/main" val="1483109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335447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the ATC is</a:t>
            </a:r>
            <a:r>
              <a:rPr lang="en-US" baseline="0" dirty="0"/>
              <a:t> bowed out</a:t>
            </a:r>
            <a:r>
              <a:rPr lang="en-US" dirty="0"/>
              <a:t>,</a:t>
            </a:r>
            <a:r>
              <a:rPr lang="en-US" baseline="0" dirty="0"/>
              <a:t> it has a minimum. This is denoted as </a:t>
            </a:r>
            <a:r>
              <a:rPr lang="en-US" dirty="0"/>
              <a:t>min(ATC).</a:t>
            </a:r>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755035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2683956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real world, some firms are more efficient than others at converting inputs into outputs.</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E039F57-2E1C-4FC2-AABC-E2D3D29B83B2}" type="slidenum">
              <a:rPr lang="en-US" smtClean="0"/>
              <a:t>25</a:t>
            </a:fld>
            <a:endParaRPr lang="en-US" dirty="0"/>
          </a:p>
        </p:txBody>
      </p:sp>
    </p:spTree>
    <p:extLst>
      <p:ext uri="{BB962C8B-B14F-4D97-AF65-F5344CB8AC3E}">
        <p14:creationId xmlns:p14="http://schemas.microsoft.com/office/powerpoint/2010/main" val="1906474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Even if every firm in a market has the same ATC, innovative firms are always searching for better production processes and new technologies that enable them to produce goods at lower cost.</a:t>
            </a:r>
          </a:p>
        </p:txBody>
      </p:sp>
      <p:sp>
        <p:nvSpPr>
          <p:cNvPr id="4" name="Slide Number Placeholder 3"/>
          <p:cNvSpPr>
            <a:spLocks noGrp="1"/>
          </p:cNvSpPr>
          <p:nvPr>
            <p:ph type="sldNum" sz="quarter" idx="10"/>
          </p:nvPr>
        </p:nvSpPr>
        <p:spPr/>
        <p:txBody>
          <a:bodyPr/>
          <a:lstStyle/>
          <a:p>
            <a:fld id="{DE039F57-2E1C-4FC2-AABC-E2D3D29B83B2}" type="slidenum">
              <a:rPr lang="en-US" smtClean="0"/>
              <a:t>26</a:t>
            </a:fld>
            <a:endParaRPr lang="en-US" dirty="0"/>
          </a:p>
        </p:txBody>
      </p:sp>
    </p:spTree>
    <p:extLst>
      <p:ext uri="{BB962C8B-B14F-4D97-AF65-F5344CB8AC3E}">
        <p14:creationId xmlns:p14="http://schemas.microsoft.com/office/powerpoint/2010/main" val="1906474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42338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2104193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29</a:t>
            </a:fld>
            <a:endParaRPr lang="en-US" dirty="0"/>
          </a:p>
        </p:txBody>
      </p:sp>
    </p:spTree>
    <p:extLst>
      <p:ext uri="{BB962C8B-B14F-4D97-AF65-F5344CB8AC3E}">
        <p14:creationId xmlns:p14="http://schemas.microsoft.com/office/powerpoint/2010/main" val="2200622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i="0" u="none" strike="noStrike" kern="1200" baseline="0" dirty="0">
                <a:solidFill>
                  <a:schemeClr val="tx1"/>
                </a:solidFill>
                <a:latin typeface="+mn-lt"/>
                <a:ea typeface="+mn-ea"/>
                <a:cs typeface="+mn-cs"/>
              </a:rPr>
              <a:t>What we mean when we say that the good or service in a perfectly competitive market is standardized is that no information asymmetries exist; everyone knows exactly what they are trading. </a:t>
            </a:r>
            <a:r>
              <a:rPr lang="en-US" sz="2400" dirty="0"/>
              <a:t>When goods are </a:t>
            </a:r>
            <a:r>
              <a:rPr lang="en-US" sz="2400" u="none" dirty="0"/>
              <a:t>standardized</a:t>
            </a:r>
            <a:r>
              <a:rPr lang="en-US" sz="2400" dirty="0"/>
              <a:t>, they are </a:t>
            </a:r>
            <a:r>
              <a:rPr lang="en-US" sz="2400" u="none" dirty="0"/>
              <a:t>interchangeable</a:t>
            </a:r>
            <a:r>
              <a:rPr lang="en-US" sz="2400" dirty="0"/>
              <a:t>. </a:t>
            </a:r>
            <a:r>
              <a:rPr lang="en-US" dirty="0"/>
              <a:t>Buyers have no reason to prefer the good sold by one producer over the good sold by another, provided that they are the same price.</a:t>
            </a:r>
            <a:r>
              <a:rPr lang="en-US" baseline="0" dirty="0"/>
              <a:t> </a:t>
            </a:r>
            <a:r>
              <a:rPr lang="en-US" sz="2400" dirty="0"/>
              <a:t>Thus producers have to </a:t>
            </a:r>
            <a:r>
              <a:rPr lang="en-US" sz="2400" u="none" dirty="0"/>
              <a:t>sell at market price</a:t>
            </a:r>
            <a:r>
              <a:rPr lang="en-US" sz="2400" dirty="0"/>
              <a:t>. There are no (or very low) transaction costs on buyers or sellers. Thus, f</a:t>
            </a:r>
            <a:r>
              <a:rPr lang="en-US" sz="1200" b="0" i="0" u="none" strike="noStrike" kern="1200" baseline="0" dirty="0">
                <a:solidFill>
                  <a:schemeClr val="tx1"/>
                </a:solidFill>
                <a:latin typeface="+mn-lt"/>
                <a:ea typeface="+mn-ea"/>
                <a:cs typeface="+mn-cs"/>
              </a:rPr>
              <a:t>irms are free to enter and exit the market, this implies that there are no barriers to entry. This concept will be discussed more thoroughly in the “Monopoly” chapter.</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a:t>
            </a:fld>
            <a:endParaRPr lang="en-US" dirty="0"/>
          </a:p>
        </p:txBody>
      </p:sp>
    </p:spTree>
    <p:extLst>
      <p:ext uri="{BB962C8B-B14F-4D97-AF65-F5344CB8AC3E}">
        <p14:creationId xmlns:p14="http://schemas.microsoft.com/office/powerpoint/2010/main" val="1021619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4</a:t>
            </a:fld>
            <a:endParaRPr lang="en-US" dirty="0"/>
          </a:p>
        </p:txBody>
      </p:sp>
    </p:spTree>
    <p:extLst>
      <p:ext uri="{BB962C8B-B14F-4D97-AF65-F5344CB8AC3E}">
        <p14:creationId xmlns:p14="http://schemas.microsoft.com/office/powerpoint/2010/main" val="1021619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should simply</a:t>
            </a:r>
            <a:r>
              <a:rPr lang="en-US" baseline="0" dirty="0"/>
              <a:t> be a reminder of concepts from “The Costs of Production” chapter. Students may need a refresh of that chapter if they do not understand these abbreviated definitions.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3988831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price received per bunch remains constant, because the firm is a price taker in a competitive market.</a:t>
            </a:r>
            <a:endParaRPr lang="en-US" b="0" dirty="0"/>
          </a:p>
        </p:txBody>
      </p:sp>
      <p:sp>
        <p:nvSpPr>
          <p:cNvPr id="4" name="Slide Number Placeholder 3"/>
          <p:cNvSpPr>
            <a:spLocks noGrp="1"/>
          </p:cNvSpPr>
          <p:nvPr>
            <p:ph type="sldNum" sz="quarter" idx="10"/>
          </p:nvPr>
        </p:nvSpPr>
        <p:spPr/>
        <p:txBody>
          <a:bodyPr/>
          <a:lstStyle/>
          <a:p>
            <a:fld id="{DE039F57-2E1C-4FC2-AABC-E2D3D29B83B2}" type="slidenum">
              <a:rPr lang="en-US" smtClean="0"/>
              <a:t>6</a:t>
            </a:fld>
            <a:endParaRPr lang="en-US" dirty="0"/>
          </a:p>
        </p:txBody>
      </p:sp>
    </p:spTree>
    <p:extLst>
      <p:ext uri="{BB962C8B-B14F-4D97-AF65-F5344CB8AC3E}">
        <p14:creationId xmlns:p14="http://schemas.microsoft.com/office/powerpoint/2010/main" val="2106061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price received per bunch remains constant, because the firm is a price taker in a competitive market.</a:t>
            </a:r>
            <a:endParaRPr lang="en-US" b="0" dirty="0"/>
          </a:p>
        </p:txBody>
      </p:sp>
      <p:sp>
        <p:nvSpPr>
          <p:cNvPr id="4" name="Slide Number Placeholder 3"/>
          <p:cNvSpPr>
            <a:spLocks noGrp="1"/>
          </p:cNvSpPr>
          <p:nvPr>
            <p:ph type="sldNum" sz="quarter" idx="10"/>
          </p:nvPr>
        </p:nvSpPr>
        <p:spPr/>
        <p:txBody>
          <a:bodyPr/>
          <a:lstStyle/>
          <a:p>
            <a:fld id="{DE039F57-2E1C-4FC2-AABC-E2D3D29B83B2}" type="slidenum">
              <a:rPr lang="en-US" smtClean="0"/>
              <a:t>7</a:t>
            </a:fld>
            <a:endParaRPr lang="en-US" dirty="0"/>
          </a:p>
        </p:txBody>
      </p:sp>
    </p:spTree>
    <p:extLst>
      <p:ext uri="{BB962C8B-B14F-4D97-AF65-F5344CB8AC3E}">
        <p14:creationId xmlns:p14="http://schemas.microsoft.com/office/powerpoint/2010/main" val="2106061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Total cost includes both fixed and variable costs. Column 7 shows marginal profit (marginal revenue minus marginal cost). The firm</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confirms the decision made earlier (solely on the basis of profit maximization) to increase output from 2 bunches to 3 bunches of roasted plantains. Thus, an increase of production from 2 to 3 bunches will still yield positive marginal profit. What if the firm is producing 4 bunches of plantains—should it produce 5 bunches? Marginal cost in this case is 1,200 francs, but marginal revenue remains at 1,000 francs, so the marginal profit is −200 francs. The firm would lose 200 francs of profit by producing the extra plantains, so it should stick with 4 bunches. A firm should keep producing as long as marginal cost is less than marginal revenue; it should stop producing as soon as the two are equal. In Table 13-2, this is 4 bunches of plantains.</a:t>
            </a:r>
            <a:r>
              <a:rPr lang="en-US" dirty="0"/>
              <a:t> It’s important to note to students that the profit-maximizing quantity is at MR = MC </a:t>
            </a:r>
            <a:r>
              <a:rPr lang="en-US" i="1" dirty="0"/>
              <a:t>or</a:t>
            </a:r>
            <a:r>
              <a:rPr lang="en-US" baseline="0" dirty="0"/>
              <a:t> the last quantity where MR &gt; MC (this will help students who may be looking at a table where there is no MR = MC quantity). Also, marginal profit hasn’t been introduced yet in these slides, so you may want to emphasize that even though marginal profit may be decreasing, profit may still be increasing (just at a slower rate).</a:t>
            </a:r>
            <a:endParaRPr lang="en-US" dirty="0"/>
          </a:p>
          <a:p>
            <a:endParaRPr lang="en-US" i="0" dirty="0"/>
          </a:p>
        </p:txBody>
      </p:sp>
      <p:sp>
        <p:nvSpPr>
          <p:cNvPr id="4" name="Slide Number Placeholder 3"/>
          <p:cNvSpPr>
            <a:spLocks noGrp="1"/>
          </p:cNvSpPr>
          <p:nvPr>
            <p:ph type="sldNum" sz="quarter" idx="10"/>
          </p:nvPr>
        </p:nvSpPr>
        <p:spPr/>
        <p:txBody>
          <a:bodyPr/>
          <a:lstStyle/>
          <a:p>
            <a:fld id="{DE039F57-2E1C-4FC2-AABC-E2D3D29B83B2}" type="slidenum">
              <a:rPr lang="en-US" smtClean="0"/>
              <a:t>9</a:t>
            </a:fld>
            <a:endParaRPr lang="en-US" dirty="0"/>
          </a:p>
        </p:txBody>
      </p:sp>
    </p:spTree>
    <p:extLst>
      <p:ext uri="{BB962C8B-B14F-4D97-AF65-F5344CB8AC3E}">
        <p14:creationId xmlns:p14="http://schemas.microsoft.com/office/powerpoint/2010/main" val="2275406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10</a:t>
            </a:fld>
            <a:endParaRPr lang="en-US" dirty="0"/>
          </a:p>
        </p:txBody>
      </p:sp>
    </p:spTree>
    <p:extLst>
      <p:ext uri="{BB962C8B-B14F-4D97-AF65-F5344CB8AC3E}">
        <p14:creationId xmlns:p14="http://schemas.microsoft.com/office/powerpoint/2010/main" val="22754069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8D2A7FEE-B126-4EB4-A8DA-C82E7AB44C5A}"/>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2656478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13-</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801243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13-</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472370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13-</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151821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396335"/>
            <a:ext cx="8382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0"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13</a:t>
            </a:r>
          </a:p>
        </p:txBody>
      </p:sp>
      <p:sp>
        <p:nvSpPr>
          <p:cNvPr id="3" name="Subtitle 2"/>
          <p:cNvSpPr>
            <a:spLocks noGrp="1"/>
          </p:cNvSpPr>
          <p:nvPr>
            <p:ph type="body" sz="quarter" idx="10"/>
          </p:nvPr>
        </p:nvSpPr>
        <p:spPr/>
        <p:txBody>
          <a:bodyPr/>
          <a:lstStyle/>
          <a:p>
            <a:r>
              <a:rPr lang="en-US" dirty="0"/>
              <a:t>Perfect Competition</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9D0505"/>
                </a:solidFill>
                <a:latin typeface="+mn-lt"/>
              </a:rPr>
              <a:t>Profits and production decisions III</a:t>
            </a:r>
          </a:p>
        </p:txBody>
      </p:sp>
      <p:sp>
        <p:nvSpPr>
          <p:cNvPr id="5" name="Content Placeholder 4"/>
          <p:cNvSpPr>
            <a:spLocks noGrp="1"/>
          </p:cNvSpPr>
          <p:nvPr>
            <p:ph idx="4294967295"/>
          </p:nvPr>
        </p:nvSpPr>
        <p:spPr>
          <a:xfrm>
            <a:off x="5067299" y="2465388"/>
            <a:ext cx="3657600" cy="3605212"/>
          </a:xfrm>
          <a:prstGeom prst="rect">
            <a:avLst/>
          </a:prstGeom>
        </p:spPr>
        <p:txBody>
          <a:bodyPr>
            <a:normAutofit fontScale="62500" lnSpcReduction="20000"/>
          </a:bodyPr>
          <a:lstStyle/>
          <a:p>
            <a:r>
              <a:rPr lang="en-US" u="sng" dirty="0"/>
              <a:t>Point A</a:t>
            </a:r>
            <a:r>
              <a:rPr lang="en-US" dirty="0"/>
              <a:t>: Produce more, as the MR from the next unit is greater than the MC. </a:t>
            </a:r>
          </a:p>
          <a:p>
            <a:r>
              <a:rPr lang="en-US" u="sng" dirty="0"/>
              <a:t>Point B</a:t>
            </a:r>
            <a:r>
              <a:rPr lang="en-US" dirty="0"/>
              <a:t>: The profit-maximizing quantity is at MR = MC.</a:t>
            </a:r>
            <a:endParaRPr lang="en-US" u="sng" dirty="0"/>
          </a:p>
          <a:p>
            <a:r>
              <a:rPr lang="en-US" u="sng" dirty="0"/>
              <a:t>Point C</a:t>
            </a:r>
            <a:r>
              <a:rPr lang="en-US" dirty="0"/>
              <a:t>: Producing at this quantity causes a loss as the MC is greater than the MR.</a:t>
            </a:r>
          </a:p>
          <a:p>
            <a:r>
              <a:rPr lang="en-US" u="sng" dirty="0"/>
              <a:t>Rule of thumb</a:t>
            </a:r>
            <a:r>
              <a:rPr lang="en-US" dirty="0"/>
              <a:t>: Increase production as long as MR &gt; MC, as total profit increases as another unit is produced.</a:t>
            </a:r>
          </a:p>
        </p:txBody>
      </p:sp>
      <p:sp>
        <p:nvSpPr>
          <p:cNvPr id="123" name="Content Placeholder 1"/>
          <p:cNvSpPr txBox="1">
            <a:spLocks/>
          </p:cNvSpPr>
          <p:nvPr/>
        </p:nvSpPr>
        <p:spPr>
          <a:xfrm>
            <a:off x="300038" y="1295400"/>
            <a:ext cx="8310562" cy="11699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The profit maximizing point can be identified graphically.</a:t>
            </a:r>
          </a:p>
        </p:txBody>
      </p:sp>
      <p:sp>
        <p:nvSpPr>
          <p:cNvPr id="320" name="Line 5"/>
          <p:cNvSpPr>
            <a:spLocks noChangeShapeType="1"/>
          </p:cNvSpPr>
          <p:nvPr/>
        </p:nvSpPr>
        <p:spPr bwMode="auto">
          <a:xfrm flipV="1">
            <a:off x="712787" y="2722563"/>
            <a:ext cx="0" cy="31654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1" name="Line 6"/>
          <p:cNvSpPr>
            <a:spLocks noChangeShapeType="1"/>
          </p:cNvSpPr>
          <p:nvPr/>
        </p:nvSpPr>
        <p:spPr bwMode="auto">
          <a:xfrm>
            <a:off x="712787" y="2835276"/>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2" name="Line 7"/>
          <p:cNvSpPr>
            <a:spLocks noChangeShapeType="1"/>
          </p:cNvSpPr>
          <p:nvPr/>
        </p:nvSpPr>
        <p:spPr bwMode="auto">
          <a:xfrm>
            <a:off x="712787" y="3178176"/>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3" name="Line 8"/>
          <p:cNvSpPr>
            <a:spLocks noChangeShapeType="1"/>
          </p:cNvSpPr>
          <p:nvPr/>
        </p:nvSpPr>
        <p:spPr bwMode="auto">
          <a:xfrm>
            <a:off x="712787" y="3514726"/>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4" name="Line 9"/>
          <p:cNvSpPr>
            <a:spLocks noChangeShapeType="1"/>
          </p:cNvSpPr>
          <p:nvPr/>
        </p:nvSpPr>
        <p:spPr bwMode="auto">
          <a:xfrm>
            <a:off x="712787" y="3856038"/>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5" name="Line 10"/>
          <p:cNvSpPr>
            <a:spLocks noChangeShapeType="1"/>
          </p:cNvSpPr>
          <p:nvPr/>
        </p:nvSpPr>
        <p:spPr bwMode="auto">
          <a:xfrm>
            <a:off x="712787" y="4194176"/>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6" name="Line 11"/>
          <p:cNvSpPr>
            <a:spLocks noChangeShapeType="1"/>
          </p:cNvSpPr>
          <p:nvPr/>
        </p:nvSpPr>
        <p:spPr bwMode="auto">
          <a:xfrm>
            <a:off x="712787" y="4535488"/>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7" name="Line 12"/>
          <p:cNvSpPr>
            <a:spLocks noChangeShapeType="1"/>
          </p:cNvSpPr>
          <p:nvPr/>
        </p:nvSpPr>
        <p:spPr bwMode="auto">
          <a:xfrm>
            <a:off x="712787" y="4872038"/>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8" name="Line 13"/>
          <p:cNvSpPr>
            <a:spLocks noChangeShapeType="1"/>
          </p:cNvSpPr>
          <p:nvPr/>
        </p:nvSpPr>
        <p:spPr bwMode="auto">
          <a:xfrm>
            <a:off x="712787" y="5210176"/>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9" name="Line 14"/>
          <p:cNvSpPr>
            <a:spLocks noChangeShapeType="1"/>
          </p:cNvSpPr>
          <p:nvPr/>
        </p:nvSpPr>
        <p:spPr bwMode="auto">
          <a:xfrm>
            <a:off x="712787" y="5551488"/>
            <a:ext cx="571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0" name="Line 15"/>
          <p:cNvSpPr>
            <a:spLocks noChangeShapeType="1"/>
          </p:cNvSpPr>
          <p:nvPr/>
        </p:nvSpPr>
        <p:spPr bwMode="auto">
          <a:xfrm>
            <a:off x="717550" y="5888038"/>
            <a:ext cx="41306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1" name="Line 16"/>
          <p:cNvSpPr>
            <a:spLocks noChangeShapeType="1"/>
          </p:cNvSpPr>
          <p:nvPr/>
        </p:nvSpPr>
        <p:spPr bwMode="auto">
          <a:xfrm>
            <a:off x="4745037" y="583247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2" name="Line 17"/>
          <p:cNvSpPr>
            <a:spLocks noChangeShapeType="1"/>
          </p:cNvSpPr>
          <p:nvPr/>
        </p:nvSpPr>
        <p:spPr bwMode="auto">
          <a:xfrm>
            <a:off x="3937000" y="583247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3" name="Line 18"/>
          <p:cNvSpPr>
            <a:spLocks noChangeShapeType="1"/>
          </p:cNvSpPr>
          <p:nvPr/>
        </p:nvSpPr>
        <p:spPr bwMode="auto">
          <a:xfrm>
            <a:off x="3130550" y="583247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4" name="Line 19"/>
          <p:cNvSpPr>
            <a:spLocks noChangeShapeType="1"/>
          </p:cNvSpPr>
          <p:nvPr/>
        </p:nvSpPr>
        <p:spPr bwMode="auto">
          <a:xfrm>
            <a:off x="2322512" y="583247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5" name="Line 20"/>
          <p:cNvSpPr>
            <a:spLocks noChangeShapeType="1"/>
          </p:cNvSpPr>
          <p:nvPr/>
        </p:nvSpPr>
        <p:spPr bwMode="auto">
          <a:xfrm>
            <a:off x="1520825" y="5832476"/>
            <a:ext cx="0" cy="555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6" name="Freeform 21"/>
          <p:cNvSpPr>
            <a:spLocks/>
          </p:cNvSpPr>
          <p:nvPr/>
        </p:nvSpPr>
        <p:spPr bwMode="auto">
          <a:xfrm flipV="1">
            <a:off x="809624" y="4145282"/>
            <a:ext cx="3952079" cy="56037"/>
          </a:xfrm>
          <a:custGeom>
            <a:avLst/>
            <a:gdLst>
              <a:gd name="T0" fmla="*/ 0 w 2546"/>
              <a:gd name="T1" fmla="*/ 0 w 2546"/>
              <a:gd name="T2" fmla="*/ 625 w 2546"/>
              <a:gd name="T3" fmla="*/ 625 w 2546"/>
              <a:gd name="T4" fmla="*/ 1265 w 2546"/>
              <a:gd name="T5" fmla="*/ 1265 w 2546"/>
              <a:gd name="T6" fmla="*/ 1906 w 2546"/>
              <a:gd name="T7" fmla="*/ 1906 w 2546"/>
              <a:gd name="T8" fmla="*/ 2546 w 2546"/>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2546">
                <a:moveTo>
                  <a:pt x="0" y="0"/>
                </a:moveTo>
                <a:lnTo>
                  <a:pt x="0" y="0"/>
                </a:lnTo>
                <a:lnTo>
                  <a:pt x="625" y="0"/>
                </a:lnTo>
                <a:lnTo>
                  <a:pt x="625" y="0"/>
                </a:lnTo>
                <a:lnTo>
                  <a:pt x="1265" y="0"/>
                </a:lnTo>
                <a:lnTo>
                  <a:pt x="1265" y="0"/>
                </a:lnTo>
                <a:lnTo>
                  <a:pt x="1906" y="0"/>
                </a:lnTo>
                <a:lnTo>
                  <a:pt x="1906" y="0"/>
                </a:lnTo>
                <a:lnTo>
                  <a:pt x="2546" y="0"/>
                </a:lnTo>
              </a:path>
            </a:pathLst>
          </a:custGeom>
          <a:noFill/>
          <a:ln w="38100">
            <a:solidFill>
              <a:srgbClr val="ABB47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7" name="Freeform 22"/>
          <p:cNvSpPr>
            <a:spLocks/>
          </p:cNvSpPr>
          <p:nvPr/>
        </p:nvSpPr>
        <p:spPr bwMode="auto">
          <a:xfrm>
            <a:off x="809623" y="3856038"/>
            <a:ext cx="3935413" cy="1187450"/>
          </a:xfrm>
          <a:custGeom>
            <a:avLst/>
            <a:gdLst>
              <a:gd name="T0" fmla="*/ 0 w 2540"/>
              <a:gd name="T1" fmla="*/ 640 h 748"/>
              <a:gd name="T2" fmla="*/ 0 w 2540"/>
              <a:gd name="T3" fmla="*/ 640 h 748"/>
              <a:gd name="T4" fmla="*/ 120 w 2540"/>
              <a:gd name="T5" fmla="*/ 673 h 748"/>
              <a:gd name="T6" fmla="*/ 252 w 2540"/>
              <a:gd name="T7" fmla="*/ 706 h 748"/>
              <a:gd name="T8" fmla="*/ 317 w 2540"/>
              <a:gd name="T9" fmla="*/ 724 h 748"/>
              <a:gd name="T10" fmla="*/ 383 w 2540"/>
              <a:gd name="T11" fmla="*/ 736 h 748"/>
              <a:gd name="T12" fmla="*/ 446 w 2540"/>
              <a:gd name="T13" fmla="*/ 745 h 748"/>
              <a:gd name="T14" fmla="*/ 509 w 2540"/>
              <a:gd name="T15" fmla="*/ 748 h 748"/>
              <a:gd name="T16" fmla="*/ 509 w 2540"/>
              <a:gd name="T17" fmla="*/ 748 h 748"/>
              <a:gd name="T18" fmla="*/ 569 w 2540"/>
              <a:gd name="T19" fmla="*/ 745 h 748"/>
              <a:gd name="T20" fmla="*/ 631 w 2540"/>
              <a:gd name="T21" fmla="*/ 739 h 748"/>
              <a:gd name="T22" fmla="*/ 694 w 2540"/>
              <a:gd name="T23" fmla="*/ 727 h 748"/>
              <a:gd name="T24" fmla="*/ 760 w 2540"/>
              <a:gd name="T25" fmla="*/ 715 h 748"/>
              <a:gd name="T26" fmla="*/ 823 w 2540"/>
              <a:gd name="T27" fmla="*/ 697 h 748"/>
              <a:gd name="T28" fmla="*/ 889 w 2540"/>
              <a:gd name="T29" fmla="*/ 679 h 748"/>
              <a:gd name="T30" fmla="*/ 1017 w 2540"/>
              <a:gd name="T31" fmla="*/ 640 h 748"/>
              <a:gd name="T32" fmla="*/ 1017 w 2540"/>
              <a:gd name="T33" fmla="*/ 640 h 748"/>
              <a:gd name="T34" fmla="*/ 1080 w 2540"/>
              <a:gd name="T35" fmla="*/ 619 h 748"/>
              <a:gd name="T36" fmla="*/ 1143 w 2540"/>
              <a:gd name="T37" fmla="*/ 596 h 748"/>
              <a:gd name="T38" fmla="*/ 1268 w 2540"/>
              <a:gd name="T39" fmla="*/ 542 h 748"/>
              <a:gd name="T40" fmla="*/ 1397 w 2540"/>
              <a:gd name="T41" fmla="*/ 482 h 748"/>
              <a:gd name="T42" fmla="*/ 1523 w 2540"/>
              <a:gd name="T43" fmla="*/ 428 h 748"/>
              <a:gd name="T44" fmla="*/ 1523 w 2540"/>
              <a:gd name="T45" fmla="*/ 428 h 748"/>
              <a:gd name="T46" fmla="*/ 2031 w 2540"/>
              <a:gd name="T47" fmla="*/ 213 h 748"/>
              <a:gd name="T48" fmla="*/ 2031 w 2540"/>
              <a:gd name="T49" fmla="*/ 213 h 748"/>
              <a:gd name="T50" fmla="*/ 2285 w 2540"/>
              <a:gd name="T51" fmla="*/ 105 h 748"/>
              <a:gd name="T52" fmla="*/ 2285 w 2540"/>
              <a:gd name="T53" fmla="*/ 105 h 748"/>
              <a:gd name="T54" fmla="*/ 2540 w 2540"/>
              <a:gd name="T55" fmla="*/ 0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0" h="748">
                <a:moveTo>
                  <a:pt x="0" y="640"/>
                </a:moveTo>
                <a:lnTo>
                  <a:pt x="0" y="640"/>
                </a:lnTo>
                <a:lnTo>
                  <a:pt x="120" y="673"/>
                </a:lnTo>
                <a:lnTo>
                  <a:pt x="252" y="706"/>
                </a:lnTo>
                <a:lnTo>
                  <a:pt x="317" y="724"/>
                </a:lnTo>
                <a:lnTo>
                  <a:pt x="383" y="736"/>
                </a:lnTo>
                <a:lnTo>
                  <a:pt x="446" y="745"/>
                </a:lnTo>
                <a:lnTo>
                  <a:pt x="509" y="748"/>
                </a:lnTo>
                <a:lnTo>
                  <a:pt x="509" y="748"/>
                </a:lnTo>
                <a:lnTo>
                  <a:pt x="569" y="745"/>
                </a:lnTo>
                <a:lnTo>
                  <a:pt x="631" y="739"/>
                </a:lnTo>
                <a:lnTo>
                  <a:pt x="694" y="727"/>
                </a:lnTo>
                <a:lnTo>
                  <a:pt x="760" y="715"/>
                </a:lnTo>
                <a:lnTo>
                  <a:pt x="823" y="697"/>
                </a:lnTo>
                <a:lnTo>
                  <a:pt x="889" y="679"/>
                </a:lnTo>
                <a:lnTo>
                  <a:pt x="1017" y="640"/>
                </a:lnTo>
                <a:lnTo>
                  <a:pt x="1017" y="640"/>
                </a:lnTo>
                <a:lnTo>
                  <a:pt x="1080" y="619"/>
                </a:lnTo>
                <a:lnTo>
                  <a:pt x="1143" y="596"/>
                </a:lnTo>
                <a:lnTo>
                  <a:pt x="1268" y="542"/>
                </a:lnTo>
                <a:lnTo>
                  <a:pt x="1397" y="482"/>
                </a:lnTo>
                <a:lnTo>
                  <a:pt x="1523" y="428"/>
                </a:lnTo>
                <a:lnTo>
                  <a:pt x="1523" y="428"/>
                </a:lnTo>
                <a:lnTo>
                  <a:pt x="2031" y="213"/>
                </a:lnTo>
                <a:lnTo>
                  <a:pt x="2031" y="213"/>
                </a:lnTo>
                <a:lnTo>
                  <a:pt x="2285" y="105"/>
                </a:lnTo>
                <a:lnTo>
                  <a:pt x="2285" y="105"/>
                </a:lnTo>
                <a:lnTo>
                  <a:pt x="2540"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8" name="Freeform 23"/>
          <p:cNvSpPr>
            <a:spLocks/>
          </p:cNvSpPr>
          <p:nvPr/>
        </p:nvSpPr>
        <p:spPr bwMode="auto">
          <a:xfrm>
            <a:off x="3898900" y="4156076"/>
            <a:ext cx="76200" cy="76200"/>
          </a:xfrm>
          <a:custGeom>
            <a:avLst/>
            <a:gdLst>
              <a:gd name="T0" fmla="*/ 48 w 48"/>
              <a:gd name="T1" fmla="*/ 24 h 48"/>
              <a:gd name="T2" fmla="*/ 48 w 48"/>
              <a:gd name="T3" fmla="*/ 24 h 48"/>
              <a:gd name="T4" fmla="*/ 48 w 48"/>
              <a:gd name="T5" fmla="*/ 33 h 48"/>
              <a:gd name="T6" fmla="*/ 42 w 48"/>
              <a:gd name="T7" fmla="*/ 42 h 48"/>
              <a:gd name="T8" fmla="*/ 33 w 48"/>
              <a:gd name="T9" fmla="*/ 45 h 48"/>
              <a:gd name="T10" fmla="*/ 24 w 48"/>
              <a:gd name="T11" fmla="*/ 48 h 48"/>
              <a:gd name="T12" fmla="*/ 24 w 48"/>
              <a:gd name="T13" fmla="*/ 48 h 48"/>
              <a:gd name="T14" fmla="*/ 15 w 48"/>
              <a:gd name="T15" fmla="*/ 45 h 48"/>
              <a:gd name="T16" fmla="*/ 6 w 48"/>
              <a:gd name="T17" fmla="*/ 42 h 48"/>
              <a:gd name="T18" fmla="*/ 3 w 48"/>
              <a:gd name="T19" fmla="*/ 33 h 48"/>
              <a:gd name="T20" fmla="*/ 0 w 48"/>
              <a:gd name="T21" fmla="*/ 24 h 48"/>
              <a:gd name="T22" fmla="*/ 0 w 48"/>
              <a:gd name="T23" fmla="*/ 24 h 48"/>
              <a:gd name="T24" fmla="*/ 3 w 48"/>
              <a:gd name="T25" fmla="*/ 15 h 48"/>
              <a:gd name="T26" fmla="*/ 6 w 48"/>
              <a:gd name="T27" fmla="*/ 6 h 48"/>
              <a:gd name="T28" fmla="*/ 15 w 48"/>
              <a:gd name="T29" fmla="*/ 3 h 48"/>
              <a:gd name="T30" fmla="*/ 24 w 48"/>
              <a:gd name="T31" fmla="*/ 0 h 48"/>
              <a:gd name="T32" fmla="*/ 24 w 48"/>
              <a:gd name="T33" fmla="*/ 0 h 48"/>
              <a:gd name="T34" fmla="*/ 33 w 48"/>
              <a:gd name="T35" fmla="*/ 3 h 48"/>
              <a:gd name="T36" fmla="*/ 42 w 48"/>
              <a:gd name="T37" fmla="*/ 6 h 48"/>
              <a:gd name="T38" fmla="*/ 48 w 48"/>
              <a:gd name="T39" fmla="*/ 15 h 48"/>
              <a:gd name="T40" fmla="*/ 48 w 48"/>
              <a:gd name="T41" fmla="*/ 24 h 48"/>
              <a:gd name="T42" fmla="*/ 48 w 48"/>
              <a:gd name="T4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48" y="24"/>
                </a:moveTo>
                <a:lnTo>
                  <a:pt x="48" y="24"/>
                </a:lnTo>
                <a:lnTo>
                  <a:pt x="48" y="33"/>
                </a:lnTo>
                <a:lnTo>
                  <a:pt x="42" y="42"/>
                </a:lnTo>
                <a:lnTo>
                  <a:pt x="33" y="45"/>
                </a:lnTo>
                <a:lnTo>
                  <a:pt x="24" y="48"/>
                </a:lnTo>
                <a:lnTo>
                  <a:pt x="24" y="48"/>
                </a:lnTo>
                <a:lnTo>
                  <a:pt x="15" y="45"/>
                </a:lnTo>
                <a:lnTo>
                  <a:pt x="6" y="42"/>
                </a:lnTo>
                <a:lnTo>
                  <a:pt x="3" y="33"/>
                </a:lnTo>
                <a:lnTo>
                  <a:pt x="0" y="24"/>
                </a:lnTo>
                <a:lnTo>
                  <a:pt x="0" y="24"/>
                </a:lnTo>
                <a:lnTo>
                  <a:pt x="3" y="15"/>
                </a:lnTo>
                <a:lnTo>
                  <a:pt x="6" y="6"/>
                </a:lnTo>
                <a:lnTo>
                  <a:pt x="15" y="3"/>
                </a:lnTo>
                <a:lnTo>
                  <a:pt x="24" y="0"/>
                </a:lnTo>
                <a:lnTo>
                  <a:pt x="24" y="0"/>
                </a:lnTo>
                <a:lnTo>
                  <a:pt x="33" y="3"/>
                </a:lnTo>
                <a:lnTo>
                  <a:pt x="42" y="6"/>
                </a:lnTo>
                <a:lnTo>
                  <a:pt x="48" y="15"/>
                </a:lnTo>
                <a:lnTo>
                  <a:pt x="48" y="24"/>
                </a:lnTo>
                <a:lnTo>
                  <a:pt x="4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9" name="Freeform 24"/>
          <p:cNvSpPr>
            <a:spLocks/>
          </p:cNvSpPr>
          <p:nvPr/>
        </p:nvSpPr>
        <p:spPr bwMode="auto">
          <a:xfrm>
            <a:off x="4302125" y="3984626"/>
            <a:ext cx="76200" cy="76200"/>
          </a:xfrm>
          <a:custGeom>
            <a:avLst/>
            <a:gdLst>
              <a:gd name="T0" fmla="*/ 48 w 48"/>
              <a:gd name="T1" fmla="*/ 24 h 48"/>
              <a:gd name="T2" fmla="*/ 48 w 48"/>
              <a:gd name="T3" fmla="*/ 24 h 48"/>
              <a:gd name="T4" fmla="*/ 45 w 48"/>
              <a:gd name="T5" fmla="*/ 33 h 48"/>
              <a:gd name="T6" fmla="*/ 42 w 48"/>
              <a:gd name="T7" fmla="*/ 42 h 48"/>
              <a:gd name="T8" fmla="*/ 33 w 48"/>
              <a:gd name="T9" fmla="*/ 48 h 48"/>
              <a:gd name="T10" fmla="*/ 24 w 48"/>
              <a:gd name="T11" fmla="*/ 48 h 48"/>
              <a:gd name="T12" fmla="*/ 24 w 48"/>
              <a:gd name="T13" fmla="*/ 48 h 48"/>
              <a:gd name="T14" fmla="*/ 15 w 48"/>
              <a:gd name="T15" fmla="*/ 48 h 48"/>
              <a:gd name="T16" fmla="*/ 6 w 48"/>
              <a:gd name="T17" fmla="*/ 42 h 48"/>
              <a:gd name="T18" fmla="*/ 3 w 48"/>
              <a:gd name="T19" fmla="*/ 33 h 48"/>
              <a:gd name="T20" fmla="*/ 0 w 48"/>
              <a:gd name="T21" fmla="*/ 24 h 48"/>
              <a:gd name="T22" fmla="*/ 0 w 48"/>
              <a:gd name="T23" fmla="*/ 24 h 48"/>
              <a:gd name="T24" fmla="*/ 3 w 48"/>
              <a:gd name="T25" fmla="*/ 15 h 48"/>
              <a:gd name="T26" fmla="*/ 6 w 48"/>
              <a:gd name="T27" fmla="*/ 9 h 48"/>
              <a:gd name="T28" fmla="*/ 15 w 48"/>
              <a:gd name="T29" fmla="*/ 3 h 48"/>
              <a:gd name="T30" fmla="*/ 24 w 48"/>
              <a:gd name="T31" fmla="*/ 0 h 48"/>
              <a:gd name="T32" fmla="*/ 24 w 48"/>
              <a:gd name="T33" fmla="*/ 0 h 48"/>
              <a:gd name="T34" fmla="*/ 33 w 48"/>
              <a:gd name="T35" fmla="*/ 3 h 48"/>
              <a:gd name="T36" fmla="*/ 42 w 48"/>
              <a:gd name="T37" fmla="*/ 9 h 48"/>
              <a:gd name="T38" fmla="*/ 45 w 48"/>
              <a:gd name="T39" fmla="*/ 15 h 48"/>
              <a:gd name="T40" fmla="*/ 48 w 48"/>
              <a:gd name="T41" fmla="*/ 24 h 48"/>
              <a:gd name="T42" fmla="*/ 48 w 48"/>
              <a:gd name="T4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48" y="24"/>
                </a:moveTo>
                <a:lnTo>
                  <a:pt x="48" y="24"/>
                </a:lnTo>
                <a:lnTo>
                  <a:pt x="45" y="33"/>
                </a:lnTo>
                <a:lnTo>
                  <a:pt x="42" y="42"/>
                </a:lnTo>
                <a:lnTo>
                  <a:pt x="33" y="48"/>
                </a:lnTo>
                <a:lnTo>
                  <a:pt x="24" y="48"/>
                </a:lnTo>
                <a:lnTo>
                  <a:pt x="24" y="48"/>
                </a:lnTo>
                <a:lnTo>
                  <a:pt x="15" y="48"/>
                </a:lnTo>
                <a:lnTo>
                  <a:pt x="6" y="42"/>
                </a:lnTo>
                <a:lnTo>
                  <a:pt x="3" y="33"/>
                </a:lnTo>
                <a:lnTo>
                  <a:pt x="0" y="24"/>
                </a:lnTo>
                <a:lnTo>
                  <a:pt x="0" y="24"/>
                </a:lnTo>
                <a:lnTo>
                  <a:pt x="3" y="15"/>
                </a:lnTo>
                <a:lnTo>
                  <a:pt x="6" y="9"/>
                </a:lnTo>
                <a:lnTo>
                  <a:pt x="15" y="3"/>
                </a:lnTo>
                <a:lnTo>
                  <a:pt x="24" y="0"/>
                </a:lnTo>
                <a:lnTo>
                  <a:pt x="24" y="0"/>
                </a:lnTo>
                <a:lnTo>
                  <a:pt x="33" y="3"/>
                </a:lnTo>
                <a:lnTo>
                  <a:pt x="42" y="9"/>
                </a:lnTo>
                <a:lnTo>
                  <a:pt x="45" y="15"/>
                </a:lnTo>
                <a:lnTo>
                  <a:pt x="48" y="24"/>
                </a:lnTo>
                <a:lnTo>
                  <a:pt x="4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0" name="Freeform 25"/>
          <p:cNvSpPr>
            <a:spLocks/>
          </p:cNvSpPr>
          <p:nvPr/>
        </p:nvSpPr>
        <p:spPr bwMode="auto">
          <a:xfrm>
            <a:off x="3092450" y="4497388"/>
            <a:ext cx="76200" cy="76200"/>
          </a:xfrm>
          <a:custGeom>
            <a:avLst/>
            <a:gdLst>
              <a:gd name="T0" fmla="*/ 48 w 48"/>
              <a:gd name="T1" fmla="*/ 24 h 48"/>
              <a:gd name="T2" fmla="*/ 48 w 48"/>
              <a:gd name="T3" fmla="*/ 24 h 48"/>
              <a:gd name="T4" fmla="*/ 48 w 48"/>
              <a:gd name="T5" fmla="*/ 33 h 48"/>
              <a:gd name="T6" fmla="*/ 42 w 48"/>
              <a:gd name="T7" fmla="*/ 39 h 48"/>
              <a:gd name="T8" fmla="*/ 33 w 48"/>
              <a:gd name="T9" fmla="*/ 45 h 48"/>
              <a:gd name="T10" fmla="*/ 24 w 48"/>
              <a:gd name="T11" fmla="*/ 48 h 48"/>
              <a:gd name="T12" fmla="*/ 24 w 48"/>
              <a:gd name="T13" fmla="*/ 48 h 48"/>
              <a:gd name="T14" fmla="*/ 15 w 48"/>
              <a:gd name="T15" fmla="*/ 45 h 48"/>
              <a:gd name="T16" fmla="*/ 9 w 48"/>
              <a:gd name="T17" fmla="*/ 39 h 48"/>
              <a:gd name="T18" fmla="*/ 3 w 48"/>
              <a:gd name="T19" fmla="*/ 33 h 48"/>
              <a:gd name="T20" fmla="*/ 0 w 48"/>
              <a:gd name="T21" fmla="*/ 24 h 48"/>
              <a:gd name="T22" fmla="*/ 0 w 48"/>
              <a:gd name="T23" fmla="*/ 24 h 48"/>
              <a:gd name="T24" fmla="*/ 3 w 48"/>
              <a:gd name="T25" fmla="*/ 12 h 48"/>
              <a:gd name="T26" fmla="*/ 9 w 48"/>
              <a:gd name="T27" fmla="*/ 6 h 48"/>
              <a:gd name="T28" fmla="*/ 15 w 48"/>
              <a:gd name="T29" fmla="*/ 0 h 48"/>
              <a:gd name="T30" fmla="*/ 24 w 48"/>
              <a:gd name="T31" fmla="*/ 0 h 48"/>
              <a:gd name="T32" fmla="*/ 24 w 48"/>
              <a:gd name="T33" fmla="*/ 0 h 48"/>
              <a:gd name="T34" fmla="*/ 33 w 48"/>
              <a:gd name="T35" fmla="*/ 0 h 48"/>
              <a:gd name="T36" fmla="*/ 42 w 48"/>
              <a:gd name="T37" fmla="*/ 6 h 48"/>
              <a:gd name="T38" fmla="*/ 48 w 48"/>
              <a:gd name="T39" fmla="*/ 12 h 48"/>
              <a:gd name="T40" fmla="*/ 48 w 48"/>
              <a:gd name="T41" fmla="*/ 24 h 48"/>
              <a:gd name="T42" fmla="*/ 48 w 48"/>
              <a:gd name="T4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48">
                <a:moveTo>
                  <a:pt x="48" y="24"/>
                </a:moveTo>
                <a:lnTo>
                  <a:pt x="48" y="24"/>
                </a:lnTo>
                <a:lnTo>
                  <a:pt x="48" y="33"/>
                </a:lnTo>
                <a:lnTo>
                  <a:pt x="42" y="39"/>
                </a:lnTo>
                <a:lnTo>
                  <a:pt x="33" y="45"/>
                </a:lnTo>
                <a:lnTo>
                  <a:pt x="24" y="48"/>
                </a:lnTo>
                <a:lnTo>
                  <a:pt x="24" y="48"/>
                </a:lnTo>
                <a:lnTo>
                  <a:pt x="15" y="45"/>
                </a:lnTo>
                <a:lnTo>
                  <a:pt x="9" y="39"/>
                </a:lnTo>
                <a:lnTo>
                  <a:pt x="3" y="33"/>
                </a:lnTo>
                <a:lnTo>
                  <a:pt x="0" y="24"/>
                </a:lnTo>
                <a:lnTo>
                  <a:pt x="0" y="24"/>
                </a:lnTo>
                <a:lnTo>
                  <a:pt x="3" y="12"/>
                </a:lnTo>
                <a:lnTo>
                  <a:pt x="9" y="6"/>
                </a:lnTo>
                <a:lnTo>
                  <a:pt x="15" y="0"/>
                </a:lnTo>
                <a:lnTo>
                  <a:pt x="24" y="0"/>
                </a:lnTo>
                <a:lnTo>
                  <a:pt x="24" y="0"/>
                </a:lnTo>
                <a:lnTo>
                  <a:pt x="33" y="0"/>
                </a:lnTo>
                <a:lnTo>
                  <a:pt x="42" y="6"/>
                </a:lnTo>
                <a:lnTo>
                  <a:pt x="48" y="12"/>
                </a:lnTo>
                <a:lnTo>
                  <a:pt x="48" y="24"/>
                </a:lnTo>
                <a:lnTo>
                  <a:pt x="4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1" name="Rectangle 26"/>
          <p:cNvSpPr>
            <a:spLocks noChangeArrowheads="1"/>
          </p:cNvSpPr>
          <p:nvPr/>
        </p:nvSpPr>
        <p:spPr bwMode="auto">
          <a:xfrm>
            <a:off x="585787"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2" name="Rectangle 27"/>
          <p:cNvSpPr>
            <a:spLocks noChangeArrowheads="1"/>
          </p:cNvSpPr>
          <p:nvPr/>
        </p:nvSpPr>
        <p:spPr bwMode="auto">
          <a:xfrm>
            <a:off x="452437" y="545623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3" name="Rectangle 28"/>
          <p:cNvSpPr>
            <a:spLocks noChangeArrowheads="1"/>
          </p:cNvSpPr>
          <p:nvPr/>
        </p:nvSpPr>
        <p:spPr bwMode="auto">
          <a:xfrm>
            <a:off x="519112" y="545623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4" name="Rectangle 29"/>
          <p:cNvSpPr>
            <a:spLocks noChangeArrowheads="1"/>
          </p:cNvSpPr>
          <p:nvPr/>
        </p:nvSpPr>
        <p:spPr bwMode="auto">
          <a:xfrm>
            <a:off x="585787" y="545623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5" name="Rectangle 30"/>
          <p:cNvSpPr>
            <a:spLocks noChangeArrowheads="1"/>
          </p:cNvSpPr>
          <p:nvPr/>
        </p:nvSpPr>
        <p:spPr bwMode="auto">
          <a:xfrm>
            <a:off x="452437" y="5114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6" name="Rectangle 31"/>
          <p:cNvSpPr>
            <a:spLocks noChangeArrowheads="1"/>
          </p:cNvSpPr>
          <p:nvPr/>
        </p:nvSpPr>
        <p:spPr bwMode="auto">
          <a:xfrm>
            <a:off x="519112" y="5114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7" name="Rectangle 32"/>
          <p:cNvSpPr>
            <a:spLocks noChangeArrowheads="1"/>
          </p:cNvSpPr>
          <p:nvPr/>
        </p:nvSpPr>
        <p:spPr bwMode="auto">
          <a:xfrm>
            <a:off x="585787" y="5114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8" name="Rectangle 33"/>
          <p:cNvSpPr>
            <a:spLocks noChangeArrowheads="1"/>
          </p:cNvSpPr>
          <p:nvPr/>
        </p:nvSpPr>
        <p:spPr bwMode="auto">
          <a:xfrm>
            <a:off x="452437" y="4776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9" name="Rectangle 34"/>
          <p:cNvSpPr>
            <a:spLocks noChangeArrowheads="1"/>
          </p:cNvSpPr>
          <p:nvPr/>
        </p:nvSpPr>
        <p:spPr bwMode="auto">
          <a:xfrm>
            <a:off x="519112" y="4776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0" name="Rectangle 35"/>
          <p:cNvSpPr>
            <a:spLocks noChangeArrowheads="1"/>
          </p:cNvSpPr>
          <p:nvPr/>
        </p:nvSpPr>
        <p:spPr bwMode="auto">
          <a:xfrm>
            <a:off x="585787" y="4776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1" name="Rectangle 36"/>
          <p:cNvSpPr>
            <a:spLocks noChangeArrowheads="1"/>
          </p:cNvSpPr>
          <p:nvPr/>
        </p:nvSpPr>
        <p:spPr bwMode="auto">
          <a:xfrm>
            <a:off x="452437" y="4435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2" name="Rectangle 37"/>
          <p:cNvSpPr>
            <a:spLocks noChangeArrowheads="1"/>
          </p:cNvSpPr>
          <p:nvPr/>
        </p:nvSpPr>
        <p:spPr bwMode="auto">
          <a:xfrm>
            <a:off x="519112" y="4435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3" name="Rectangle 38"/>
          <p:cNvSpPr>
            <a:spLocks noChangeArrowheads="1"/>
          </p:cNvSpPr>
          <p:nvPr/>
        </p:nvSpPr>
        <p:spPr bwMode="auto">
          <a:xfrm>
            <a:off x="585787" y="4435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4" name="Rectangle 39"/>
          <p:cNvSpPr>
            <a:spLocks noChangeArrowheads="1"/>
          </p:cNvSpPr>
          <p:nvPr/>
        </p:nvSpPr>
        <p:spPr bwMode="auto">
          <a:xfrm>
            <a:off x="347662" y="4098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5" name="Rectangle 40"/>
          <p:cNvSpPr>
            <a:spLocks noChangeArrowheads="1"/>
          </p:cNvSpPr>
          <p:nvPr/>
        </p:nvSpPr>
        <p:spPr bwMode="auto">
          <a:xfrm>
            <a:off x="419100" y="4098926"/>
            <a:ext cx="1095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6" name="Rectangle 41"/>
          <p:cNvSpPr>
            <a:spLocks noChangeArrowheads="1"/>
          </p:cNvSpPr>
          <p:nvPr/>
        </p:nvSpPr>
        <p:spPr bwMode="auto">
          <a:xfrm>
            <a:off x="452437" y="4098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7" name="Rectangle 42"/>
          <p:cNvSpPr>
            <a:spLocks noChangeArrowheads="1"/>
          </p:cNvSpPr>
          <p:nvPr/>
        </p:nvSpPr>
        <p:spPr bwMode="auto">
          <a:xfrm>
            <a:off x="519112" y="4098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8" name="Rectangle 43"/>
          <p:cNvSpPr>
            <a:spLocks noChangeArrowheads="1"/>
          </p:cNvSpPr>
          <p:nvPr/>
        </p:nvSpPr>
        <p:spPr bwMode="auto">
          <a:xfrm>
            <a:off x="585787" y="4098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9" name="Rectangle 44"/>
          <p:cNvSpPr>
            <a:spLocks noChangeArrowheads="1"/>
          </p:cNvSpPr>
          <p:nvPr/>
        </p:nvSpPr>
        <p:spPr bwMode="auto">
          <a:xfrm>
            <a:off x="347662" y="3760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0" name="Rectangle 45"/>
          <p:cNvSpPr>
            <a:spLocks noChangeArrowheads="1"/>
          </p:cNvSpPr>
          <p:nvPr/>
        </p:nvSpPr>
        <p:spPr bwMode="auto">
          <a:xfrm>
            <a:off x="419100" y="3760788"/>
            <a:ext cx="1095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1" name="Rectangle 46"/>
          <p:cNvSpPr>
            <a:spLocks noChangeArrowheads="1"/>
          </p:cNvSpPr>
          <p:nvPr/>
        </p:nvSpPr>
        <p:spPr bwMode="auto">
          <a:xfrm>
            <a:off x="452437" y="3760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2" name="Rectangle 47"/>
          <p:cNvSpPr>
            <a:spLocks noChangeArrowheads="1"/>
          </p:cNvSpPr>
          <p:nvPr/>
        </p:nvSpPr>
        <p:spPr bwMode="auto">
          <a:xfrm>
            <a:off x="519112" y="3760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3" name="Rectangle 48"/>
          <p:cNvSpPr>
            <a:spLocks noChangeArrowheads="1"/>
          </p:cNvSpPr>
          <p:nvPr/>
        </p:nvSpPr>
        <p:spPr bwMode="auto">
          <a:xfrm>
            <a:off x="585787" y="3760788"/>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4" name="Rectangle 49"/>
          <p:cNvSpPr>
            <a:spLocks noChangeArrowheads="1"/>
          </p:cNvSpPr>
          <p:nvPr/>
        </p:nvSpPr>
        <p:spPr bwMode="auto">
          <a:xfrm>
            <a:off x="347662" y="3419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5" name="Rectangle 50"/>
          <p:cNvSpPr>
            <a:spLocks noChangeArrowheads="1"/>
          </p:cNvSpPr>
          <p:nvPr/>
        </p:nvSpPr>
        <p:spPr bwMode="auto">
          <a:xfrm>
            <a:off x="419100" y="3419476"/>
            <a:ext cx="1095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6" name="Rectangle 51"/>
          <p:cNvSpPr>
            <a:spLocks noChangeArrowheads="1"/>
          </p:cNvSpPr>
          <p:nvPr/>
        </p:nvSpPr>
        <p:spPr bwMode="auto">
          <a:xfrm>
            <a:off x="452437" y="3419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7" name="Rectangle 52"/>
          <p:cNvSpPr>
            <a:spLocks noChangeArrowheads="1"/>
          </p:cNvSpPr>
          <p:nvPr/>
        </p:nvSpPr>
        <p:spPr bwMode="auto">
          <a:xfrm>
            <a:off x="519112" y="3419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8" name="Rectangle 53"/>
          <p:cNvSpPr>
            <a:spLocks noChangeArrowheads="1"/>
          </p:cNvSpPr>
          <p:nvPr/>
        </p:nvSpPr>
        <p:spPr bwMode="auto">
          <a:xfrm>
            <a:off x="585787" y="341947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9" name="Rectangle 54"/>
          <p:cNvSpPr>
            <a:spLocks noChangeArrowheads="1"/>
          </p:cNvSpPr>
          <p:nvPr/>
        </p:nvSpPr>
        <p:spPr bwMode="auto">
          <a:xfrm>
            <a:off x="347662" y="3082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0" name="Rectangle 55"/>
          <p:cNvSpPr>
            <a:spLocks noChangeArrowheads="1"/>
          </p:cNvSpPr>
          <p:nvPr/>
        </p:nvSpPr>
        <p:spPr bwMode="auto">
          <a:xfrm>
            <a:off x="419100" y="3082926"/>
            <a:ext cx="1095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1" name="Rectangle 56"/>
          <p:cNvSpPr>
            <a:spLocks noChangeArrowheads="1"/>
          </p:cNvSpPr>
          <p:nvPr/>
        </p:nvSpPr>
        <p:spPr bwMode="auto">
          <a:xfrm>
            <a:off x="452437" y="3082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2" name="Rectangle 57"/>
          <p:cNvSpPr>
            <a:spLocks noChangeArrowheads="1"/>
          </p:cNvSpPr>
          <p:nvPr/>
        </p:nvSpPr>
        <p:spPr bwMode="auto">
          <a:xfrm>
            <a:off x="519112" y="3082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3" name="Rectangle 58"/>
          <p:cNvSpPr>
            <a:spLocks noChangeArrowheads="1"/>
          </p:cNvSpPr>
          <p:nvPr/>
        </p:nvSpPr>
        <p:spPr bwMode="auto">
          <a:xfrm>
            <a:off x="585787" y="30829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4" name="Rectangle 59"/>
          <p:cNvSpPr>
            <a:spLocks noChangeArrowheads="1"/>
          </p:cNvSpPr>
          <p:nvPr/>
        </p:nvSpPr>
        <p:spPr bwMode="auto">
          <a:xfrm>
            <a:off x="347662" y="27400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5" name="Rectangle 60"/>
          <p:cNvSpPr>
            <a:spLocks noChangeArrowheads="1"/>
          </p:cNvSpPr>
          <p:nvPr/>
        </p:nvSpPr>
        <p:spPr bwMode="auto">
          <a:xfrm>
            <a:off x="419100" y="2740026"/>
            <a:ext cx="109538"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6" name="Rectangle 61"/>
          <p:cNvSpPr>
            <a:spLocks noChangeArrowheads="1"/>
          </p:cNvSpPr>
          <p:nvPr/>
        </p:nvSpPr>
        <p:spPr bwMode="auto">
          <a:xfrm>
            <a:off x="452437" y="27400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7" name="Rectangle 62"/>
          <p:cNvSpPr>
            <a:spLocks noChangeArrowheads="1"/>
          </p:cNvSpPr>
          <p:nvPr/>
        </p:nvSpPr>
        <p:spPr bwMode="auto">
          <a:xfrm>
            <a:off x="519112" y="27400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8" name="Rectangle 63"/>
          <p:cNvSpPr>
            <a:spLocks noChangeArrowheads="1"/>
          </p:cNvSpPr>
          <p:nvPr/>
        </p:nvSpPr>
        <p:spPr bwMode="auto">
          <a:xfrm>
            <a:off x="585787" y="2740026"/>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9" name="Rectangle 64"/>
          <p:cNvSpPr>
            <a:spLocks noChangeArrowheads="1"/>
          </p:cNvSpPr>
          <p:nvPr/>
        </p:nvSpPr>
        <p:spPr bwMode="auto">
          <a:xfrm>
            <a:off x="1454150"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0" name="Rectangle 65"/>
          <p:cNvSpPr>
            <a:spLocks noChangeArrowheads="1"/>
          </p:cNvSpPr>
          <p:nvPr/>
        </p:nvSpPr>
        <p:spPr bwMode="auto">
          <a:xfrm>
            <a:off x="2270125"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1" name="Rectangle 66"/>
          <p:cNvSpPr>
            <a:spLocks noChangeArrowheads="1"/>
          </p:cNvSpPr>
          <p:nvPr/>
        </p:nvSpPr>
        <p:spPr bwMode="auto">
          <a:xfrm>
            <a:off x="3082925"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2" name="Rectangle 67"/>
          <p:cNvSpPr>
            <a:spLocks noChangeArrowheads="1"/>
          </p:cNvSpPr>
          <p:nvPr/>
        </p:nvSpPr>
        <p:spPr bwMode="auto">
          <a:xfrm>
            <a:off x="3894137"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3" name="Rectangle 68"/>
          <p:cNvSpPr>
            <a:spLocks noChangeArrowheads="1"/>
          </p:cNvSpPr>
          <p:nvPr/>
        </p:nvSpPr>
        <p:spPr bwMode="auto">
          <a:xfrm>
            <a:off x="4706937" y="5911851"/>
            <a:ext cx="15240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4" name="Rectangle 69"/>
          <p:cNvSpPr>
            <a:spLocks noChangeArrowheads="1"/>
          </p:cNvSpPr>
          <p:nvPr/>
        </p:nvSpPr>
        <p:spPr bwMode="auto">
          <a:xfrm>
            <a:off x="4598264" y="3668455"/>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6" name="Rectangle 71"/>
          <p:cNvSpPr>
            <a:spLocks noChangeArrowheads="1"/>
          </p:cNvSpPr>
          <p:nvPr/>
        </p:nvSpPr>
        <p:spPr bwMode="auto">
          <a:xfrm>
            <a:off x="2171700" y="6135688"/>
            <a:ext cx="15068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01" name="Rectangle 86"/>
          <p:cNvSpPr>
            <a:spLocks noChangeArrowheads="1"/>
          </p:cNvSpPr>
          <p:nvPr/>
        </p:nvSpPr>
        <p:spPr bwMode="auto">
          <a:xfrm>
            <a:off x="347662" y="2465388"/>
            <a:ext cx="142051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521" name="Group 520"/>
          <p:cNvGrpSpPr/>
          <p:nvPr/>
        </p:nvGrpSpPr>
        <p:grpSpPr>
          <a:xfrm>
            <a:off x="2293937" y="3221038"/>
            <a:ext cx="1481138" cy="749300"/>
            <a:chOff x="2093913" y="3221038"/>
            <a:chExt cx="1481138" cy="749300"/>
          </a:xfrm>
        </p:grpSpPr>
        <p:sp>
          <p:nvSpPr>
            <p:cNvPr id="293" name="Rectangle 373"/>
            <p:cNvSpPr>
              <a:spLocks noChangeArrowheads="1"/>
            </p:cNvSpPr>
            <p:nvPr/>
          </p:nvSpPr>
          <p:spPr bwMode="auto">
            <a:xfrm>
              <a:off x="2093913" y="3221038"/>
              <a:ext cx="1481138" cy="7493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4" name="Rectangle 374"/>
            <p:cNvSpPr>
              <a:spLocks noChangeArrowheads="1"/>
            </p:cNvSpPr>
            <p:nvPr/>
          </p:nvSpPr>
          <p:spPr bwMode="auto">
            <a:xfrm>
              <a:off x="2174876" y="3286126"/>
              <a:ext cx="1154113"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Profit at point C is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375"/>
            <p:cNvSpPr>
              <a:spLocks noChangeArrowheads="1"/>
            </p:cNvSpPr>
            <p:nvPr/>
          </p:nvSpPr>
          <p:spPr bwMode="auto">
            <a:xfrm>
              <a:off x="2174876" y="3448051"/>
              <a:ext cx="128400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lower than at point 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376"/>
            <p:cNvSpPr>
              <a:spLocks noChangeArrowheads="1"/>
            </p:cNvSpPr>
            <p:nvPr/>
          </p:nvSpPr>
          <p:spPr bwMode="auto">
            <a:xfrm>
              <a:off x="2174876" y="3605213"/>
              <a:ext cx="140017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because MC is higher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377"/>
            <p:cNvSpPr>
              <a:spLocks noChangeArrowheads="1"/>
            </p:cNvSpPr>
            <p:nvPr/>
          </p:nvSpPr>
          <p:spPr bwMode="auto">
            <a:xfrm>
              <a:off x="2174876" y="3765551"/>
              <a:ext cx="617538"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than MR.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sp>
        <p:nvSpPr>
          <p:cNvPr id="300" name="Line 380"/>
          <p:cNvSpPr>
            <a:spLocks noChangeShapeType="1"/>
          </p:cNvSpPr>
          <p:nvPr/>
        </p:nvSpPr>
        <p:spPr bwMode="auto">
          <a:xfrm flipV="1">
            <a:off x="3937000" y="5770563"/>
            <a:ext cx="0" cy="936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522" name="Group 521"/>
          <p:cNvGrpSpPr/>
          <p:nvPr/>
        </p:nvGrpSpPr>
        <p:grpSpPr>
          <a:xfrm>
            <a:off x="3937000" y="4251326"/>
            <a:ext cx="0" cy="1462087"/>
            <a:chOff x="3736976" y="4251326"/>
            <a:chExt cx="0" cy="1462087"/>
          </a:xfrm>
        </p:grpSpPr>
        <p:sp>
          <p:nvSpPr>
            <p:cNvPr id="301" name="Line 381"/>
            <p:cNvSpPr>
              <a:spLocks noChangeShapeType="1"/>
            </p:cNvSpPr>
            <p:nvPr/>
          </p:nvSpPr>
          <p:spPr bwMode="auto">
            <a:xfrm flipV="1">
              <a:off x="3736976" y="5618163"/>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2" name="Line 382"/>
            <p:cNvSpPr>
              <a:spLocks noChangeShapeType="1"/>
            </p:cNvSpPr>
            <p:nvPr/>
          </p:nvSpPr>
          <p:spPr bwMode="auto">
            <a:xfrm flipV="1">
              <a:off x="3736976" y="5465763"/>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3" name="Line 383"/>
            <p:cNvSpPr>
              <a:spLocks noChangeShapeType="1"/>
            </p:cNvSpPr>
            <p:nvPr/>
          </p:nvSpPr>
          <p:spPr bwMode="auto">
            <a:xfrm flipV="1">
              <a:off x="3736976" y="5314951"/>
              <a:ext cx="0" cy="936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4" name="Line 384"/>
            <p:cNvSpPr>
              <a:spLocks noChangeShapeType="1"/>
            </p:cNvSpPr>
            <p:nvPr/>
          </p:nvSpPr>
          <p:spPr bwMode="auto">
            <a:xfrm flipV="1">
              <a:off x="3736976" y="5162551"/>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5" name="Line 385"/>
            <p:cNvSpPr>
              <a:spLocks noChangeShapeType="1"/>
            </p:cNvSpPr>
            <p:nvPr/>
          </p:nvSpPr>
          <p:spPr bwMode="auto">
            <a:xfrm flipV="1">
              <a:off x="3736976" y="5010151"/>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6" name="Line 386"/>
            <p:cNvSpPr>
              <a:spLocks noChangeShapeType="1"/>
            </p:cNvSpPr>
            <p:nvPr/>
          </p:nvSpPr>
          <p:spPr bwMode="auto">
            <a:xfrm flipV="1">
              <a:off x="3736976" y="4857751"/>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7" name="Line 387"/>
            <p:cNvSpPr>
              <a:spLocks noChangeShapeType="1"/>
            </p:cNvSpPr>
            <p:nvPr/>
          </p:nvSpPr>
          <p:spPr bwMode="auto">
            <a:xfrm flipV="1">
              <a:off x="3736976" y="4706938"/>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8" name="Line 388"/>
            <p:cNvSpPr>
              <a:spLocks noChangeShapeType="1"/>
            </p:cNvSpPr>
            <p:nvPr/>
          </p:nvSpPr>
          <p:spPr bwMode="auto">
            <a:xfrm flipV="1">
              <a:off x="3736976" y="4554538"/>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9" name="Line 389"/>
            <p:cNvSpPr>
              <a:spLocks noChangeShapeType="1"/>
            </p:cNvSpPr>
            <p:nvPr/>
          </p:nvSpPr>
          <p:spPr bwMode="auto">
            <a:xfrm flipV="1">
              <a:off x="3736976" y="4402138"/>
              <a:ext cx="0" cy="952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0" name="Line 390"/>
            <p:cNvSpPr>
              <a:spLocks noChangeShapeType="1"/>
            </p:cNvSpPr>
            <p:nvPr/>
          </p:nvSpPr>
          <p:spPr bwMode="auto">
            <a:xfrm flipV="1">
              <a:off x="3736976" y="4251326"/>
              <a:ext cx="0" cy="936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311" name="Rectangle 391"/>
          <p:cNvSpPr>
            <a:spLocks noChangeArrowheads="1"/>
          </p:cNvSpPr>
          <p:nvPr/>
        </p:nvSpPr>
        <p:spPr bwMode="auto">
          <a:xfrm>
            <a:off x="3879850" y="3979863"/>
            <a:ext cx="17621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2" name="Rectangle 392"/>
          <p:cNvSpPr>
            <a:spLocks noChangeArrowheads="1"/>
          </p:cNvSpPr>
          <p:nvPr/>
        </p:nvSpPr>
        <p:spPr bwMode="auto">
          <a:xfrm>
            <a:off x="3035300" y="4321176"/>
            <a:ext cx="180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3" name="Rectangle 393"/>
          <p:cNvSpPr>
            <a:spLocks noChangeArrowheads="1"/>
          </p:cNvSpPr>
          <p:nvPr/>
        </p:nvSpPr>
        <p:spPr bwMode="auto">
          <a:xfrm>
            <a:off x="4275137" y="3789363"/>
            <a:ext cx="180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4" name="Rectangle 394"/>
          <p:cNvSpPr>
            <a:spLocks noChangeArrowheads="1"/>
          </p:cNvSpPr>
          <p:nvPr/>
        </p:nvSpPr>
        <p:spPr bwMode="auto">
          <a:xfrm>
            <a:off x="4663713" y="4247120"/>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520" name="Group 519"/>
          <p:cNvGrpSpPr/>
          <p:nvPr/>
        </p:nvGrpSpPr>
        <p:grpSpPr>
          <a:xfrm>
            <a:off x="809624" y="5140325"/>
            <a:ext cx="3330574" cy="650875"/>
            <a:chOff x="708026" y="5119688"/>
            <a:chExt cx="3330574" cy="650875"/>
          </a:xfrm>
        </p:grpSpPr>
        <p:sp>
          <p:nvSpPr>
            <p:cNvPr id="298" name="Rectangle 378"/>
            <p:cNvSpPr>
              <a:spLocks noChangeArrowheads="1"/>
            </p:cNvSpPr>
            <p:nvPr/>
          </p:nvSpPr>
          <p:spPr bwMode="auto">
            <a:xfrm>
              <a:off x="708026" y="5119688"/>
              <a:ext cx="3330574" cy="65087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9" name="Rectangle 379"/>
            <p:cNvSpPr>
              <a:spLocks noChangeArrowheads="1"/>
            </p:cNvSpPr>
            <p:nvPr/>
          </p:nvSpPr>
          <p:spPr bwMode="auto">
            <a:xfrm>
              <a:off x="779463" y="5218113"/>
              <a:ext cx="3000375"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Profit at point A is lower than at point B because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6" name="Rectangle 396"/>
            <p:cNvSpPr>
              <a:spLocks noChangeArrowheads="1"/>
            </p:cNvSpPr>
            <p:nvPr/>
          </p:nvSpPr>
          <p:spPr bwMode="auto">
            <a:xfrm>
              <a:off x="779463" y="5380038"/>
              <a:ext cx="21463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marginal profit (marginal revenue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7" name="Rectangle 397"/>
            <p:cNvSpPr>
              <a:spLocks noChangeArrowheads="1"/>
            </p:cNvSpPr>
            <p:nvPr/>
          </p:nvSpPr>
          <p:spPr bwMode="auto">
            <a:xfrm>
              <a:off x="779463" y="5537201"/>
              <a:ext cx="3214688"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positive. Marginal profit stays positive up to point 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9" name="Rectangle 399"/>
            <p:cNvSpPr>
              <a:spLocks noChangeArrowheads="1"/>
            </p:cNvSpPr>
            <p:nvPr/>
          </p:nvSpPr>
          <p:spPr bwMode="auto">
            <a:xfrm>
              <a:off x="2817019" y="5380038"/>
              <a:ext cx="1077913"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dirty="0">
                  <a:ln>
                    <a:noFill/>
                  </a:ln>
                  <a:solidFill>
                    <a:srgbClr val="000000"/>
                  </a:solidFill>
                  <a:effectLst/>
                  <a:latin typeface="Univers LT Std 57 Cn" charset="0"/>
                  <a:cs typeface="Arial" pitchFamily="34" charset="0"/>
                </a:rPr>
                <a:t>marginal cost) is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406725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0"/>
                                        </p:tgtEl>
                                        <p:attrNameLst>
                                          <p:attrName>style.visibility</p:attrName>
                                        </p:attrNameLst>
                                      </p:cBhvr>
                                      <p:to>
                                        <p:strVal val="visible"/>
                                      </p:to>
                                    </p:set>
                                  </p:childTnLst>
                                  <p:subTnLst>
                                    <p:set>
                                      <p:cBhvr override="childStyle">
                                        <p:cTn dur="1" fill="hold" display="0" masterRel="nextClick" afterEffect="1"/>
                                        <p:tgtEl>
                                          <p:spTgt spid="52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1"/>
                                        </p:tgtEl>
                                        <p:attrNameLst>
                                          <p:attrName>style.visibility</p:attrName>
                                        </p:attrNameLst>
                                      </p:cBhvr>
                                      <p:to>
                                        <p:strVal val="visible"/>
                                      </p:to>
                                    </p:set>
                                  </p:childTnLst>
                                  <p:subTnLst>
                                    <p:set>
                                      <p:cBhvr override="childStyle">
                                        <p:cTn dur="1" fill="hold" display="0" masterRel="nextClick" afterEffect="1"/>
                                        <p:tgtEl>
                                          <p:spTgt spid="521"/>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 grpId="0" animBg="1"/>
      <p:bldP spid="339" grpId="0" animBg="1"/>
      <p:bldP spid="340" grpId="0" animBg="1"/>
      <p:bldP spid="311" grpId="0"/>
      <p:bldP spid="312" grpId="0"/>
      <p:bldP spid="3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Profits and production decisions IV</a:t>
            </a:r>
          </a:p>
        </p:txBody>
      </p:sp>
      <p:sp>
        <p:nvSpPr>
          <p:cNvPr id="3" name="Content Placeholder 2"/>
          <p:cNvSpPr>
            <a:spLocks noGrp="1"/>
          </p:cNvSpPr>
          <p:nvPr>
            <p:ph idx="1"/>
          </p:nvPr>
        </p:nvSpPr>
        <p:spPr>
          <a:xfrm>
            <a:off x="457200" y="1219199"/>
            <a:ext cx="8229600" cy="1219201"/>
          </a:xfrm>
        </p:spPr>
        <p:txBody>
          <a:bodyPr>
            <a:normAutofit/>
          </a:bodyPr>
          <a:lstStyle/>
          <a:p>
            <a:pPr marL="0" indent="0">
              <a:buNone/>
            </a:pPr>
            <a:r>
              <a:rPr lang="en-US" dirty="0"/>
              <a:t>Producing the quantity where </a:t>
            </a:r>
            <a:r>
              <a:rPr lang="en-US" i="1" dirty="0"/>
              <a:t>MR = MC </a:t>
            </a:r>
            <a:r>
              <a:rPr lang="en-US" dirty="0"/>
              <a:t>may result in minimizing losses.</a:t>
            </a:r>
          </a:p>
        </p:txBody>
      </p:sp>
      <p:sp>
        <p:nvSpPr>
          <p:cNvPr id="6" name="AutoShape 3"/>
          <p:cNvSpPr>
            <a:spLocks noChangeAspect="1" noChangeArrowheads="1" noTextEdit="1"/>
          </p:cNvSpPr>
          <p:nvPr/>
        </p:nvSpPr>
        <p:spPr bwMode="auto">
          <a:xfrm>
            <a:off x="304800" y="2438400"/>
            <a:ext cx="852011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noEditPoints="1"/>
          </p:cNvSpPr>
          <p:nvPr/>
        </p:nvSpPr>
        <p:spPr bwMode="auto">
          <a:xfrm>
            <a:off x="314325" y="2774950"/>
            <a:ext cx="8505826" cy="682625"/>
          </a:xfrm>
          <a:custGeom>
            <a:avLst/>
            <a:gdLst>
              <a:gd name="T0" fmla="*/ 5358 w 5358"/>
              <a:gd name="T1" fmla="*/ 209 h 639"/>
              <a:gd name="T2" fmla="*/ 4593 w 5358"/>
              <a:gd name="T3" fmla="*/ 639 h 639"/>
              <a:gd name="T4" fmla="*/ 4593 w 5358"/>
              <a:gd name="T5" fmla="*/ 209 h 639"/>
              <a:gd name="T6" fmla="*/ 3826 w 5358"/>
              <a:gd name="T7" fmla="*/ 209 h 639"/>
              <a:gd name="T8" fmla="*/ 4593 w 5358"/>
              <a:gd name="T9" fmla="*/ 639 h 639"/>
              <a:gd name="T10" fmla="*/ 3826 w 5358"/>
              <a:gd name="T11" fmla="*/ 209 h 639"/>
              <a:gd name="T12" fmla="*/ 3826 w 5358"/>
              <a:gd name="T13" fmla="*/ 209 h 639"/>
              <a:gd name="T14" fmla="*/ 3826 w 5358"/>
              <a:gd name="T15" fmla="*/ 209 h 639"/>
              <a:gd name="T16" fmla="*/ 3061 w 5358"/>
              <a:gd name="T17" fmla="*/ 639 h 639"/>
              <a:gd name="T18" fmla="*/ 3061 w 5358"/>
              <a:gd name="T19" fmla="*/ 209 h 639"/>
              <a:gd name="T20" fmla="*/ 2297 w 5358"/>
              <a:gd name="T21" fmla="*/ 209 h 639"/>
              <a:gd name="T22" fmla="*/ 3061 w 5358"/>
              <a:gd name="T23" fmla="*/ 639 h 639"/>
              <a:gd name="T24" fmla="*/ 2297 w 5358"/>
              <a:gd name="T25" fmla="*/ 209 h 639"/>
              <a:gd name="T26" fmla="*/ 2297 w 5358"/>
              <a:gd name="T27" fmla="*/ 209 h 639"/>
              <a:gd name="T28" fmla="*/ 2297 w 5358"/>
              <a:gd name="T29" fmla="*/ 209 h 639"/>
              <a:gd name="T30" fmla="*/ 1532 w 5358"/>
              <a:gd name="T31" fmla="*/ 639 h 639"/>
              <a:gd name="T32" fmla="*/ 1532 w 5358"/>
              <a:gd name="T33" fmla="*/ 209 h 639"/>
              <a:gd name="T34" fmla="*/ 764 w 5358"/>
              <a:gd name="T35" fmla="*/ 209 h 639"/>
              <a:gd name="T36" fmla="*/ 1532 w 5358"/>
              <a:gd name="T37" fmla="*/ 639 h 639"/>
              <a:gd name="T38" fmla="*/ 764 w 5358"/>
              <a:gd name="T39" fmla="*/ 209 h 639"/>
              <a:gd name="T40" fmla="*/ 764 w 5358"/>
              <a:gd name="T41" fmla="*/ 209 h 639"/>
              <a:gd name="T42" fmla="*/ 764 w 5358"/>
              <a:gd name="T43" fmla="*/ 209 h 639"/>
              <a:gd name="T44" fmla="*/ 0 w 5358"/>
              <a:gd name="T45" fmla="*/ 639 h 639"/>
              <a:gd name="T46" fmla="*/ 0 w 5358"/>
              <a:gd name="T47" fmla="*/ 209 h 639"/>
              <a:gd name="T48" fmla="*/ 4593 w 5358"/>
              <a:gd name="T49" fmla="*/ 0 h 639"/>
              <a:gd name="T50" fmla="*/ 5358 w 5358"/>
              <a:gd name="T51" fmla="*/ 209 h 639"/>
              <a:gd name="T52" fmla="*/ 4593 w 5358"/>
              <a:gd name="T53" fmla="*/ 0 h 639"/>
              <a:gd name="T54" fmla="*/ 4593 w 5358"/>
              <a:gd name="T55" fmla="*/ 0 h 639"/>
              <a:gd name="T56" fmla="*/ 4593 w 5358"/>
              <a:gd name="T57" fmla="*/ 0 h 639"/>
              <a:gd name="T58" fmla="*/ 3826 w 5358"/>
              <a:gd name="T59" fmla="*/ 209 h 639"/>
              <a:gd name="T60" fmla="*/ 3826 w 5358"/>
              <a:gd name="T61" fmla="*/ 0 h 639"/>
              <a:gd name="T62" fmla="*/ 3061 w 5358"/>
              <a:gd name="T63" fmla="*/ 0 h 639"/>
              <a:gd name="T64" fmla="*/ 3826 w 5358"/>
              <a:gd name="T65" fmla="*/ 209 h 639"/>
              <a:gd name="T66" fmla="*/ 3061 w 5358"/>
              <a:gd name="T67" fmla="*/ 0 h 639"/>
              <a:gd name="T68" fmla="*/ 3061 w 5358"/>
              <a:gd name="T69" fmla="*/ 0 h 639"/>
              <a:gd name="T70" fmla="*/ 3061 w 5358"/>
              <a:gd name="T71" fmla="*/ 0 h 639"/>
              <a:gd name="T72" fmla="*/ 2297 w 5358"/>
              <a:gd name="T73" fmla="*/ 209 h 639"/>
              <a:gd name="T74" fmla="*/ 2297 w 5358"/>
              <a:gd name="T75" fmla="*/ 0 h 639"/>
              <a:gd name="T76" fmla="*/ 1532 w 5358"/>
              <a:gd name="T77" fmla="*/ 0 h 639"/>
              <a:gd name="T78" fmla="*/ 2297 w 5358"/>
              <a:gd name="T79" fmla="*/ 209 h 639"/>
              <a:gd name="T80" fmla="*/ 1532 w 5358"/>
              <a:gd name="T81" fmla="*/ 0 h 639"/>
              <a:gd name="T82" fmla="*/ 1532 w 5358"/>
              <a:gd name="T83" fmla="*/ 0 h 639"/>
              <a:gd name="T84" fmla="*/ 1532 w 5358"/>
              <a:gd name="T85" fmla="*/ 0 h 639"/>
              <a:gd name="T86" fmla="*/ 764 w 5358"/>
              <a:gd name="T87" fmla="*/ 209 h 639"/>
              <a:gd name="T88" fmla="*/ 764 w 5358"/>
              <a:gd name="T89" fmla="*/ 0 h 639"/>
              <a:gd name="T90" fmla="*/ 0 w 5358"/>
              <a:gd name="T91" fmla="*/ 0 h 639"/>
              <a:gd name="T92" fmla="*/ 764 w 5358"/>
              <a:gd name="T93" fmla="*/ 209 h 639"/>
              <a:gd name="T94" fmla="*/ 0 w 5358"/>
              <a:gd name="T95" fmla="*/ 0 h 639"/>
              <a:gd name="T96" fmla="*/ 0 w 5358"/>
              <a:gd name="T9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639">
                <a:moveTo>
                  <a:pt x="4593" y="209"/>
                </a:moveTo>
                <a:lnTo>
                  <a:pt x="5358" y="209"/>
                </a:lnTo>
                <a:lnTo>
                  <a:pt x="5358" y="639"/>
                </a:lnTo>
                <a:lnTo>
                  <a:pt x="4593" y="639"/>
                </a:lnTo>
                <a:lnTo>
                  <a:pt x="4593" y="209"/>
                </a:lnTo>
                <a:lnTo>
                  <a:pt x="4593" y="209"/>
                </a:lnTo>
                <a:lnTo>
                  <a:pt x="4593" y="209"/>
                </a:lnTo>
                <a:close/>
                <a:moveTo>
                  <a:pt x="3826" y="209"/>
                </a:moveTo>
                <a:lnTo>
                  <a:pt x="4593" y="209"/>
                </a:lnTo>
                <a:lnTo>
                  <a:pt x="4593" y="639"/>
                </a:lnTo>
                <a:lnTo>
                  <a:pt x="3826" y="639"/>
                </a:lnTo>
                <a:lnTo>
                  <a:pt x="3826" y="209"/>
                </a:lnTo>
                <a:lnTo>
                  <a:pt x="3826" y="209"/>
                </a:lnTo>
                <a:lnTo>
                  <a:pt x="3826" y="209"/>
                </a:lnTo>
                <a:close/>
                <a:moveTo>
                  <a:pt x="3061" y="209"/>
                </a:moveTo>
                <a:lnTo>
                  <a:pt x="3826" y="209"/>
                </a:lnTo>
                <a:lnTo>
                  <a:pt x="3826" y="639"/>
                </a:lnTo>
                <a:lnTo>
                  <a:pt x="3061" y="639"/>
                </a:lnTo>
                <a:lnTo>
                  <a:pt x="3061" y="209"/>
                </a:lnTo>
                <a:lnTo>
                  <a:pt x="3061" y="209"/>
                </a:lnTo>
                <a:lnTo>
                  <a:pt x="3061" y="209"/>
                </a:lnTo>
                <a:close/>
                <a:moveTo>
                  <a:pt x="2297" y="209"/>
                </a:moveTo>
                <a:lnTo>
                  <a:pt x="3061" y="209"/>
                </a:lnTo>
                <a:lnTo>
                  <a:pt x="3061" y="639"/>
                </a:lnTo>
                <a:lnTo>
                  <a:pt x="2297" y="639"/>
                </a:lnTo>
                <a:lnTo>
                  <a:pt x="2297" y="209"/>
                </a:lnTo>
                <a:lnTo>
                  <a:pt x="2297" y="209"/>
                </a:lnTo>
                <a:lnTo>
                  <a:pt x="2297" y="209"/>
                </a:lnTo>
                <a:close/>
                <a:moveTo>
                  <a:pt x="1532" y="209"/>
                </a:moveTo>
                <a:lnTo>
                  <a:pt x="2297" y="209"/>
                </a:lnTo>
                <a:lnTo>
                  <a:pt x="2297" y="639"/>
                </a:lnTo>
                <a:lnTo>
                  <a:pt x="1532" y="639"/>
                </a:lnTo>
                <a:lnTo>
                  <a:pt x="1532" y="209"/>
                </a:lnTo>
                <a:lnTo>
                  <a:pt x="1532" y="209"/>
                </a:lnTo>
                <a:lnTo>
                  <a:pt x="1532" y="209"/>
                </a:lnTo>
                <a:close/>
                <a:moveTo>
                  <a:pt x="764" y="209"/>
                </a:moveTo>
                <a:lnTo>
                  <a:pt x="1532" y="209"/>
                </a:lnTo>
                <a:lnTo>
                  <a:pt x="1532" y="639"/>
                </a:lnTo>
                <a:lnTo>
                  <a:pt x="764" y="639"/>
                </a:lnTo>
                <a:lnTo>
                  <a:pt x="764" y="209"/>
                </a:lnTo>
                <a:lnTo>
                  <a:pt x="764" y="209"/>
                </a:lnTo>
                <a:lnTo>
                  <a:pt x="764" y="209"/>
                </a:lnTo>
                <a:close/>
                <a:moveTo>
                  <a:pt x="0" y="209"/>
                </a:moveTo>
                <a:lnTo>
                  <a:pt x="764" y="209"/>
                </a:lnTo>
                <a:lnTo>
                  <a:pt x="764" y="639"/>
                </a:lnTo>
                <a:lnTo>
                  <a:pt x="0" y="639"/>
                </a:lnTo>
                <a:lnTo>
                  <a:pt x="0" y="209"/>
                </a:lnTo>
                <a:lnTo>
                  <a:pt x="0" y="209"/>
                </a:lnTo>
                <a:lnTo>
                  <a:pt x="0" y="209"/>
                </a:lnTo>
                <a:close/>
                <a:moveTo>
                  <a:pt x="4593" y="0"/>
                </a:moveTo>
                <a:lnTo>
                  <a:pt x="5358" y="0"/>
                </a:lnTo>
                <a:lnTo>
                  <a:pt x="5358" y="209"/>
                </a:lnTo>
                <a:lnTo>
                  <a:pt x="4593" y="209"/>
                </a:lnTo>
                <a:lnTo>
                  <a:pt x="4593" y="0"/>
                </a:lnTo>
                <a:lnTo>
                  <a:pt x="4593" y="0"/>
                </a:lnTo>
                <a:lnTo>
                  <a:pt x="4593" y="0"/>
                </a:lnTo>
                <a:close/>
                <a:moveTo>
                  <a:pt x="3826" y="0"/>
                </a:moveTo>
                <a:lnTo>
                  <a:pt x="4593" y="0"/>
                </a:lnTo>
                <a:lnTo>
                  <a:pt x="4593" y="209"/>
                </a:lnTo>
                <a:lnTo>
                  <a:pt x="3826" y="209"/>
                </a:lnTo>
                <a:lnTo>
                  <a:pt x="3826" y="0"/>
                </a:lnTo>
                <a:lnTo>
                  <a:pt x="3826" y="0"/>
                </a:lnTo>
                <a:lnTo>
                  <a:pt x="3826" y="0"/>
                </a:lnTo>
                <a:close/>
                <a:moveTo>
                  <a:pt x="3061" y="0"/>
                </a:moveTo>
                <a:lnTo>
                  <a:pt x="3826" y="0"/>
                </a:lnTo>
                <a:lnTo>
                  <a:pt x="3826" y="209"/>
                </a:lnTo>
                <a:lnTo>
                  <a:pt x="3061" y="209"/>
                </a:lnTo>
                <a:lnTo>
                  <a:pt x="3061" y="0"/>
                </a:lnTo>
                <a:lnTo>
                  <a:pt x="3061" y="0"/>
                </a:lnTo>
                <a:lnTo>
                  <a:pt x="3061" y="0"/>
                </a:lnTo>
                <a:close/>
                <a:moveTo>
                  <a:pt x="2297" y="0"/>
                </a:moveTo>
                <a:lnTo>
                  <a:pt x="3061" y="0"/>
                </a:lnTo>
                <a:lnTo>
                  <a:pt x="3061" y="209"/>
                </a:lnTo>
                <a:lnTo>
                  <a:pt x="2297" y="209"/>
                </a:lnTo>
                <a:lnTo>
                  <a:pt x="2297" y="0"/>
                </a:lnTo>
                <a:lnTo>
                  <a:pt x="2297" y="0"/>
                </a:lnTo>
                <a:lnTo>
                  <a:pt x="2297" y="0"/>
                </a:lnTo>
                <a:close/>
                <a:moveTo>
                  <a:pt x="1532" y="0"/>
                </a:moveTo>
                <a:lnTo>
                  <a:pt x="2297" y="0"/>
                </a:lnTo>
                <a:lnTo>
                  <a:pt x="2297" y="209"/>
                </a:lnTo>
                <a:lnTo>
                  <a:pt x="1532" y="209"/>
                </a:lnTo>
                <a:lnTo>
                  <a:pt x="1532" y="0"/>
                </a:lnTo>
                <a:lnTo>
                  <a:pt x="1532" y="0"/>
                </a:lnTo>
                <a:lnTo>
                  <a:pt x="1532" y="0"/>
                </a:lnTo>
                <a:close/>
                <a:moveTo>
                  <a:pt x="764" y="0"/>
                </a:moveTo>
                <a:lnTo>
                  <a:pt x="1532" y="0"/>
                </a:lnTo>
                <a:lnTo>
                  <a:pt x="1532" y="209"/>
                </a:lnTo>
                <a:lnTo>
                  <a:pt x="764" y="209"/>
                </a:lnTo>
                <a:lnTo>
                  <a:pt x="764" y="0"/>
                </a:lnTo>
                <a:lnTo>
                  <a:pt x="764" y="0"/>
                </a:lnTo>
                <a:lnTo>
                  <a:pt x="764" y="0"/>
                </a:lnTo>
                <a:close/>
                <a:moveTo>
                  <a:pt x="0" y="0"/>
                </a:moveTo>
                <a:lnTo>
                  <a:pt x="764" y="0"/>
                </a:lnTo>
                <a:lnTo>
                  <a:pt x="764" y="209"/>
                </a:lnTo>
                <a:lnTo>
                  <a:pt x="0" y="209"/>
                </a:lnTo>
                <a:lnTo>
                  <a:pt x="0" y="0"/>
                </a:lnTo>
                <a:lnTo>
                  <a:pt x="0" y="0"/>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6"/>
          <p:cNvSpPr>
            <a:spLocks noEditPoints="1"/>
          </p:cNvSpPr>
          <p:nvPr/>
        </p:nvSpPr>
        <p:spPr bwMode="auto">
          <a:xfrm>
            <a:off x="314325" y="3771900"/>
            <a:ext cx="8505826" cy="1638300"/>
          </a:xfrm>
          <a:custGeom>
            <a:avLst/>
            <a:gdLst>
              <a:gd name="T0" fmla="*/ 5358 w 5358"/>
              <a:gd name="T1" fmla="*/ 1032 h 1032"/>
              <a:gd name="T2" fmla="*/ 4593 w 5358"/>
              <a:gd name="T3" fmla="*/ 826 h 1032"/>
              <a:gd name="T4" fmla="*/ 4593 w 5358"/>
              <a:gd name="T5" fmla="*/ 826 h 1032"/>
              <a:gd name="T6" fmla="*/ 3826 w 5358"/>
              <a:gd name="T7" fmla="*/ 826 h 1032"/>
              <a:gd name="T8" fmla="*/ 3061 w 5358"/>
              <a:gd name="T9" fmla="*/ 826 h 1032"/>
              <a:gd name="T10" fmla="*/ 3061 w 5358"/>
              <a:gd name="T11" fmla="*/ 1032 h 1032"/>
              <a:gd name="T12" fmla="*/ 3061 w 5358"/>
              <a:gd name="T13" fmla="*/ 826 h 1032"/>
              <a:gd name="T14" fmla="*/ 3061 w 5358"/>
              <a:gd name="T15" fmla="*/ 1032 h 1032"/>
              <a:gd name="T16" fmla="*/ 2297 w 5358"/>
              <a:gd name="T17" fmla="*/ 826 h 1032"/>
              <a:gd name="T18" fmla="*/ 2297 w 5358"/>
              <a:gd name="T19" fmla="*/ 826 h 1032"/>
              <a:gd name="T20" fmla="*/ 1532 w 5358"/>
              <a:gd name="T21" fmla="*/ 826 h 1032"/>
              <a:gd name="T22" fmla="*/ 764 w 5358"/>
              <a:gd name="T23" fmla="*/ 826 h 1032"/>
              <a:gd name="T24" fmla="*/ 764 w 5358"/>
              <a:gd name="T25" fmla="*/ 1032 h 1032"/>
              <a:gd name="T26" fmla="*/ 764 w 5358"/>
              <a:gd name="T27" fmla="*/ 826 h 1032"/>
              <a:gd name="T28" fmla="*/ 764 w 5358"/>
              <a:gd name="T29" fmla="*/ 1032 h 1032"/>
              <a:gd name="T30" fmla="*/ 0 w 5358"/>
              <a:gd name="T31" fmla="*/ 826 h 1032"/>
              <a:gd name="T32" fmla="*/ 5358 w 5358"/>
              <a:gd name="T33" fmla="*/ 413 h 1032"/>
              <a:gd name="T34" fmla="*/ 4593 w 5358"/>
              <a:gd name="T35" fmla="*/ 413 h 1032"/>
              <a:gd name="T36" fmla="*/ 3826 w 5358"/>
              <a:gd name="T37" fmla="*/ 413 h 1032"/>
              <a:gd name="T38" fmla="*/ 3826 w 5358"/>
              <a:gd name="T39" fmla="*/ 619 h 1032"/>
              <a:gd name="T40" fmla="*/ 3826 w 5358"/>
              <a:gd name="T41" fmla="*/ 413 h 1032"/>
              <a:gd name="T42" fmla="*/ 3826 w 5358"/>
              <a:gd name="T43" fmla="*/ 619 h 1032"/>
              <a:gd name="T44" fmla="*/ 3061 w 5358"/>
              <a:gd name="T45" fmla="*/ 413 h 1032"/>
              <a:gd name="T46" fmla="*/ 3061 w 5358"/>
              <a:gd name="T47" fmla="*/ 413 h 1032"/>
              <a:gd name="T48" fmla="*/ 2297 w 5358"/>
              <a:gd name="T49" fmla="*/ 413 h 1032"/>
              <a:gd name="T50" fmla="*/ 1532 w 5358"/>
              <a:gd name="T51" fmla="*/ 413 h 1032"/>
              <a:gd name="T52" fmla="*/ 1532 w 5358"/>
              <a:gd name="T53" fmla="*/ 619 h 1032"/>
              <a:gd name="T54" fmla="*/ 1532 w 5358"/>
              <a:gd name="T55" fmla="*/ 413 h 1032"/>
              <a:gd name="T56" fmla="*/ 1532 w 5358"/>
              <a:gd name="T57" fmla="*/ 619 h 1032"/>
              <a:gd name="T58" fmla="*/ 764 w 5358"/>
              <a:gd name="T59" fmla="*/ 413 h 1032"/>
              <a:gd name="T60" fmla="*/ 764 w 5358"/>
              <a:gd name="T61" fmla="*/ 413 h 1032"/>
              <a:gd name="T62" fmla="*/ 0 w 5358"/>
              <a:gd name="T63" fmla="*/ 413 h 1032"/>
              <a:gd name="T64" fmla="*/ 4593 w 5358"/>
              <a:gd name="T65" fmla="*/ 0 h 1032"/>
              <a:gd name="T66" fmla="*/ 4593 w 5358"/>
              <a:gd name="T67" fmla="*/ 206 h 1032"/>
              <a:gd name="T68" fmla="*/ 4593 w 5358"/>
              <a:gd name="T69" fmla="*/ 0 h 1032"/>
              <a:gd name="T70" fmla="*/ 4593 w 5358"/>
              <a:gd name="T71" fmla="*/ 206 h 1032"/>
              <a:gd name="T72" fmla="*/ 3826 w 5358"/>
              <a:gd name="T73" fmla="*/ 0 h 1032"/>
              <a:gd name="T74" fmla="*/ 3826 w 5358"/>
              <a:gd name="T75" fmla="*/ 0 h 1032"/>
              <a:gd name="T76" fmla="*/ 3061 w 5358"/>
              <a:gd name="T77" fmla="*/ 0 h 1032"/>
              <a:gd name="T78" fmla="*/ 2297 w 5358"/>
              <a:gd name="T79" fmla="*/ 0 h 1032"/>
              <a:gd name="T80" fmla="*/ 2297 w 5358"/>
              <a:gd name="T81" fmla="*/ 206 h 1032"/>
              <a:gd name="T82" fmla="*/ 2297 w 5358"/>
              <a:gd name="T83" fmla="*/ 0 h 1032"/>
              <a:gd name="T84" fmla="*/ 2297 w 5358"/>
              <a:gd name="T85" fmla="*/ 206 h 1032"/>
              <a:gd name="T86" fmla="*/ 1532 w 5358"/>
              <a:gd name="T87" fmla="*/ 0 h 1032"/>
              <a:gd name="T88" fmla="*/ 1532 w 5358"/>
              <a:gd name="T89" fmla="*/ 0 h 1032"/>
              <a:gd name="T90" fmla="*/ 764 w 5358"/>
              <a:gd name="T91" fmla="*/ 0 h 1032"/>
              <a:gd name="T92" fmla="*/ 0 w 5358"/>
              <a:gd name="T93" fmla="*/ 0 h 1032"/>
              <a:gd name="T94" fmla="*/ 0 w 5358"/>
              <a:gd name="T95" fmla="*/ 206 h 1032"/>
              <a:gd name="T96" fmla="*/ 0 w 5358"/>
              <a:gd name="T97"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1032">
                <a:moveTo>
                  <a:pt x="4593" y="826"/>
                </a:moveTo>
                <a:lnTo>
                  <a:pt x="5358" y="826"/>
                </a:lnTo>
                <a:lnTo>
                  <a:pt x="5358" y="1032"/>
                </a:lnTo>
                <a:lnTo>
                  <a:pt x="4593" y="1032"/>
                </a:lnTo>
                <a:lnTo>
                  <a:pt x="4593" y="826"/>
                </a:lnTo>
                <a:lnTo>
                  <a:pt x="4593" y="826"/>
                </a:lnTo>
                <a:lnTo>
                  <a:pt x="4593" y="826"/>
                </a:lnTo>
                <a:close/>
                <a:moveTo>
                  <a:pt x="3826" y="826"/>
                </a:moveTo>
                <a:lnTo>
                  <a:pt x="4593" y="826"/>
                </a:lnTo>
                <a:lnTo>
                  <a:pt x="4593" y="1032"/>
                </a:lnTo>
                <a:lnTo>
                  <a:pt x="3826" y="1032"/>
                </a:lnTo>
                <a:lnTo>
                  <a:pt x="3826" y="826"/>
                </a:lnTo>
                <a:lnTo>
                  <a:pt x="3826" y="826"/>
                </a:lnTo>
                <a:lnTo>
                  <a:pt x="3826" y="826"/>
                </a:lnTo>
                <a:close/>
                <a:moveTo>
                  <a:pt x="3061" y="826"/>
                </a:moveTo>
                <a:lnTo>
                  <a:pt x="3826" y="826"/>
                </a:lnTo>
                <a:lnTo>
                  <a:pt x="3826" y="1032"/>
                </a:lnTo>
                <a:lnTo>
                  <a:pt x="3061" y="1032"/>
                </a:lnTo>
                <a:lnTo>
                  <a:pt x="3061" y="826"/>
                </a:lnTo>
                <a:lnTo>
                  <a:pt x="3061" y="826"/>
                </a:lnTo>
                <a:lnTo>
                  <a:pt x="3061" y="826"/>
                </a:lnTo>
                <a:close/>
                <a:moveTo>
                  <a:pt x="2297" y="826"/>
                </a:moveTo>
                <a:lnTo>
                  <a:pt x="3061" y="826"/>
                </a:lnTo>
                <a:lnTo>
                  <a:pt x="3061" y="1032"/>
                </a:lnTo>
                <a:lnTo>
                  <a:pt x="2297" y="1032"/>
                </a:lnTo>
                <a:lnTo>
                  <a:pt x="2297" y="826"/>
                </a:lnTo>
                <a:lnTo>
                  <a:pt x="2297" y="826"/>
                </a:lnTo>
                <a:lnTo>
                  <a:pt x="2297" y="826"/>
                </a:lnTo>
                <a:close/>
                <a:moveTo>
                  <a:pt x="1532" y="826"/>
                </a:moveTo>
                <a:lnTo>
                  <a:pt x="2297" y="826"/>
                </a:lnTo>
                <a:lnTo>
                  <a:pt x="2297" y="1032"/>
                </a:lnTo>
                <a:lnTo>
                  <a:pt x="1532" y="1032"/>
                </a:lnTo>
                <a:lnTo>
                  <a:pt x="1532" y="826"/>
                </a:lnTo>
                <a:lnTo>
                  <a:pt x="1532" y="826"/>
                </a:lnTo>
                <a:lnTo>
                  <a:pt x="1532" y="826"/>
                </a:lnTo>
                <a:close/>
                <a:moveTo>
                  <a:pt x="764" y="826"/>
                </a:moveTo>
                <a:lnTo>
                  <a:pt x="1532" y="826"/>
                </a:lnTo>
                <a:lnTo>
                  <a:pt x="1532" y="1032"/>
                </a:lnTo>
                <a:lnTo>
                  <a:pt x="764" y="1032"/>
                </a:lnTo>
                <a:lnTo>
                  <a:pt x="764" y="826"/>
                </a:lnTo>
                <a:lnTo>
                  <a:pt x="764" y="826"/>
                </a:lnTo>
                <a:lnTo>
                  <a:pt x="764" y="826"/>
                </a:lnTo>
                <a:close/>
                <a:moveTo>
                  <a:pt x="0" y="826"/>
                </a:moveTo>
                <a:lnTo>
                  <a:pt x="764" y="826"/>
                </a:lnTo>
                <a:lnTo>
                  <a:pt x="764" y="1032"/>
                </a:lnTo>
                <a:lnTo>
                  <a:pt x="0" y="1032"/>
                </a:lnTo>
                <a:lnTo>
                  <a:pt x="0" y="826"/>
                </a:lnTo>
                <a:lnTo>
                  <a:pt x="0" y="826"/>
                </a:lnTo>
                <a:lnTo>
                  <a:pt x="0" y="826"/>
                </a:lnTo>
                <a:close/>
                <a:moveTo>
                  <a:pt x="4593" y="413"/>
                </a:moveTo>
                <a:lnTo>
                  <a:pt x="5358" y="413"/>
                </a:lnTo>
                <a:lnTo>
                  <a:pt x="5358" y="619"/>
                </a:lnTo>
                <a:lnTo>
                  <a:pt x="4593" y="619"/>
                </a:lnTo>
                <a:lnTo>
                  <a:pt x="4593" y="413"/>
                </a:lnTo>
                <a:lnTo>
                  <a:pt x="4593" y="413"/>
                </a:lnTo>
                <a:lnTo>
                  <a:pt x="4593" y="413"/>
                </a:lnTo>
                <a:close/>
                <a:moveTo>
                  <a:pt x="3826" y="413"/>
                </a:moveTo>
                <a:lnTo>
                  <a:pt x="4593" y="413"/>
                </a:lnTo>
                <a:lnTo>
                  <a:pt x="4593" y="619"/>
                </a:lnTo>
                <a:lnTo>
                  <a:pt x="3826" y="619"/>
                </a:lnTo>
                <a:lnTo>
                  <a:pt x="3826" y="413"/>
                </a:lnTo>
                <a:lnTo>
                  <a:pt x="3826" y="413"/>
                </a:lnTo>
                <a:lnTo>
                  <a:pt x="3826" y="413"/>
                </a:lnTo>
                <a:close/>
                <a:moveTo>
                  <a:pt x="3061" y="413"/>
                </a:moveTo>
                <a:lnTo>
                  <a:pt x="3826" y="413"/>
                </a:lnTo>
                <a:lnTo>
                  <a:pt x="3826" y="619"/>
                </a:lnTo>
                <a:lnTo>
                  <a:pt x="3061" y="619"/>
                </a:lnTo>
                <a:lnTo>
                  <a:pt x="3061" y="413"/>
                </a:lnTo>
                <a:lnTo>
                  <a:pt x="3061" y="413"/>
                </a:lnTo>
                <a:lnTo>
                  <a:pt x="3061" y="413"/>
                </a:lnTo>
                <a:close/>
                <a:moveTo>
                  <a:pt x="2297" y="413"/>
                </a:moveTo>
                <a:lnTo>
                  <a:pt x="3061" y="413"/>
                </a:lnTo>
                <a:lnTo>
                  <a:pt x="3061" y="619"/>
                </a:lnTo>
                <a:lnTo>
                  <a:pt x="2297" y="619"/>
                </a:lnTo>
                <a:lnTo>
                  <a:pt x="2297" y="413"/>
                </a:lnTo>
                <a:lnTo>
                  <a:pt x="2297" y="413"/>
                </a:lnTo>
                <a:lnTo>
                  <a:pt x="2297" y="413"/>
                </a:lnTo>
                <a:close/>
                <a:moveTo>
                  <a:pt x="1532" y="413"/>
                </a:moveTo>
                <a:lnTo>
                  <a:pt x="2297" y="413"/>
                </a:lnTo>
                <a:lnTo>
                  <a:pt x="2297" y="619"/>
                </a:lnTo>
                <a:lnTo>
                  <a:pt x="1532" y="619"/>
                </a:lnTo>
                <a:lnTo>
                  <a:pt x="1532" y="413"/>
                </a:lnTo>
                <a:lnTo>
                  <a:pt x="1532" y="413"/>
                </a:lnTo>
                <a:lnTo>
                  <a:pt x="1532" y="413"/>
                </a:lnTo>
                <a:close/>
                <a:moveTo>
                  <a:pt x="764" y="413"/>
                </a:moveTo>
                <a:lnTo>
                  <a:pt x="1532" y="413"/>
                </a:lnTo>
                <a:lnTo>
                  <a:pt x="1532" y="619"/>
                </a:lnTo>
                <a:lnTo>
                  <a:pt x="764" y="619"/>
                </a:lnTo>
                <a:lnTo>
                  <a:pt x="764" y="413"/>
                </a:lnTo>
                <a:lnTo>
                  <a:pt x="764" y="413"/>
                </a:lnTo>
                <a:lnTo>
                  <a:pt x="764" y="413"/>
                </a:lnTo>
                <a:close/>
                <a:moveTo>
                  <a:pt x="0" y="413"/>
                </a:moveTo>
                <a:lnTo>
                  <a:pt x="764" y="413"/>
                </a:lnTo>
                <a:lnTo>
                  <a:pt x="764" y="619"/>
                </a:lnTo>
                <a:lnTo>
                  <a:pt x="0" y="619"/>
                </a:lnTo>
                <a:lnTo>
                  <a:pt x="0" y="413"/>
                </a:lnTo>
                <a:lnTo>
                  <a:pt x="0" y="413"/>
                </a:lnTo>
                <a:lnTo>
                  <a:pt x="0" y="413"/>
                </a:lnTo>
                <a:close/>
                <a:moveTo>
                  <a:pt x="4593" y="0"/>
                </a:moveTo>
                <a:lnTo>
                  <a:pt x="5358" y="0"/>
                </a:lnTo>
                <a:lnTo>
                  <a:pt x="5358" y="206"/>
                </a:lnTo>
                <a:lnTo>
                  <a:pt x="4593" y="206"/>
                </a:lnTo>
                <a:lnTo>
                  <a:pt x="4593" y="0"/>
                </a:lnTo>
                <a:lnTo>
                  <a:pt x="4593" y="0"/>
                </a:lnTo>
                <a:lnTo>
                  <a:pt x="4593" y="0"/>
                </a:lnTo>
                <a:close/>
                <a:moveTo>
                  <a:pt x="3826" y="0"/>
                </a:moveTo>
                <a:lnTo>
                  <a:pt x="4593" y="0"/>
                </a:lnTo>
                <a:lnTo>
                  <a:pt x="4593" y="206"/>
                </a:lnTo>
                <a:lnTo>
                  <a:pt x="3826" y="206"/>
                </a:lnTo>
                <a:lnTo>
                  <a:pt x="3826" y="0"/>
                </a:lnTo>
                <a:lnTo>
                  <a:pt x="3826" y="0"/>
                </a:lnTo>
                <a:lnTo>
                  <a:pt x="3826" y="0"/>
                </a:lnTo>
                <a:close/>
                <a:moveTo>
                  <a:pt x="3061" y="0"/>
                </a:moveTo>
                <a:lnTo>
                  <a:pt x="3826" y="0"/>
                </a:lnTo>
                <a:lnTo>
                  <a:pt x="3826" y="206"/>
                </a:lnTo>
                <a:lnTo>
                  <a:pt x="3061" y="206"/>
                </a:lnTo>
                <a:lnTo>
                  <a:pt x="3061" y="0"/>
                </a:lnTo>
                <a:lnTo>
                  <a:pt x="3061" y="0"/>
                </a:lnTo>
                <a:lnTo>
                  <a:pt x="3061" y="0"/>
                </a:lnTo>
                <a:close/>
                <a:moveTo>
                  <a:pt x="2297" y="0"/>
                </a:moveTo>
                <a:lnTo>
                  <a:pt x="3061" y="0"/>
                </a:lnTo>
                <a:lnTo>
                  <a:pt x="3061" y="206"/>
                </a:lnTo>
                <a:lnTo>
                  <a:pt x="2297" y="206"/>
                </a:lnTo>
                <a:lnTo>
                  <a:pt x="2297" y="0"/>
                </a:lnTo>
                <a:lnTo>
                  <a:pt x="2297" y="0"/>
                </a:lnTo>
                <a:lnTo>
                  <a:pt x="2297" y="0"/>
                </a:lnTo>
                <a:close/>
                <a:moveTo>
                  <a:pt x="1532" y="0"/>
                </a:moveTo>
                <a:lnTo>
                  <a:pt x="2297" y="0"/>
                </a:lnTo>
                <a:lnTo>
                  <a:pt x="2297" y="206"/>
                </a:lnTo>
                <a:lnTo>
                  <a:pt x="1532" y="206"/>
                </a:lnTo>
                <a:lnTo>
                  <a:pt x="1532" y="0"/>
                </a:lnTo>
                <a:lnTo>
                  <a:pt x="1532" y="0"/>
                </a:lnTo>
                <a:lnTo>
                  <a:pt x="1532" y="0"/>
                </a:lnTo>
                <a:close/>
                <a:moveTo>
                  <a:pt x="764" y="0"/>
                </a:moveTo>
                <a:lnTo>
                  <a:pt x="1532" y="0"/>
                </a:lnTo>
                <a:lnTo>
                  <a:pt x="1532" y="206"/>
                </a:lnTo>
                <a:lnTo>
                  <a:pt x="764" y="206"/>
                </a:lnTo>
                <a:lnTo>
                  <a:pt x="764" y="0"/>
                </a:lnTo>
                <a:lnTo>
                  <a:pt x="764" y="0"/>
                </a:lnTo>
                <a:lnTo>
                  <a:pt x="764" y="0"/>
                </a:lnTo>
                <a:close/>
                <a:moveTo>
                  <a:pt x="0" y="0"/>
                </a:moveTo>
                <a:lnTo>
                  <a:pt x="764" y="0"/>
                </a:lnTo>
                <a:lnTo>
                  <a:pt x="764" y="206"/>
                </a:lnTo>
                <a:lnTo>
                  <a:pt x="0" y="206"/>
                </a:lnTo>
                <a:lnTo>
                  <a:pt x="0" y="0"/>
                </a:lnTo>
                <a:lnTo>
                  <a:pt x="0" y="0"/>
                </a:lnTo>
                <a:lnTo>
                  <a:pt x="0" y="0"/>
                </a:lnTo>
                <a:close/>
              </a:path>
            </a:pathLst>
          </a:custGeom>
          <a:solidFill>
            <a:srgbClr val="E9F6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7"/>
          <p:cNvSpPr>
            <a:spLocks noEditPoints="1"/>
          </p:cNvSpPr>
          <p:nvPr/>
        </p:nvSpPr>
        <p:spPr bwMode="auto">
          <a:xfrm>
            <a:off x="314325" y="4098925"/>
            <a:ext cx="8505826" cy="984250"/>
          </a:xfrm>
          <a:custGeom>
            <a:avLst/>
            <a:gdLst>
              <a:gd name="T0" fmla="*/ 5358 w 5358"/>
              <a:gd name="T1" fmla="*/ 413 h 620"/>
              <a:gd name="T2" fmla="*/ 4593 w 5358"/>
              <a:gd name="T3" fmla="*/ 620 h 620"/>
              <a:gd name="T4" fmla="*/ 4593 w 5358"/>
              <a:gd name="T5" fmla="*/ 413 h 620"/>
              <a:gd name="T6" fmla="*/ 3826 w 5358"/>
              <a:gd name="T7" fmla="*/ 413 h 620"/>
              <a:gd name="T8" fmla="*/ 4593 w 5358"/>
              <a:gd name="T9" fmla="*/ 620 h 620"/>
              <a:gd name="T10" fmla="*/ 3826 w 5358"/>
              <a:gd name="T11" fmla="*/ 413 h 620"/>
              <a:gd name="T12" fmla="*/ 3826 w 5358"/>
              <a:gd name="T13" fmla="*/ 413 h 620"/>
              <a:gd name="T14" fmla="*/ 3826 w 5358"/>
              <a:gd name="T15" fmla="*/ 413 h 620"/>
              <a:gd name="T16" fmla="*/ 3061 w 5358"/>
              <a:gd name="T17" fmla="*/ 620 h 620"/>
              <a:gd name="T18" fmla="*/ 3061 w 5358"/>
              <a:gd name="T19" fmla="*/ 413 h 620"/>
              <a:gd name="T20" fmla="*/ 2297 w 5358"/>
              <a:gd name="T21" fmla="*/ 413 h 620"/>
              <a:gd name="T22" fmla="*/ 3061 w 5358"/>
              <a:gd name="T23" fmla="*/ 620 h 620"/>
              <a:gd name="T24" fmla="*/ 2297 w 5358"/>
              <a:gd name="T25" fmla="*/ 413 h 620"/>
              <a:gd name="T26" fmla="*/ 2297 w 5358"/>
              <a:gd name="T27" fmla="*/ 413 h 620"/>
              <a:gd name="T28" fmla="*/ 2297 w 5358"/>
              <a:gd name="T29" fmla="*/ 413 h 620"/>
              <a:gd name="T30" fmla="*/ 1532 w 5358"/>
              <a:gd name="T31" fmla="*/ 620 h 620"/>
              <a:gd name="T32" fmla="*/ 1532 w 5358"/>
              <a:gd name="T33" fmla="*/ 413 h 620"/>
              <a:gd name="T34" fmla="*/ 764 w 5358"/>
              <a:gd name="T35" fmla="*/ 413 h 620"/>
              <a:gd name="T36" fmla="*/ 1532 w 5358"/>
              <a:gd name="T37" fmla="*/ 620 h 620"/>
              <a:gd name="T38" fmla="*/ 764 w 5358"/>
              <a:gd name="T39" fmla="*/ 413 h 620"/>
              <a:gd name="T40" fmla="*/ 764 w 5358"/>
              <a:gd name="T41" fmla="*/ 413 h 620"/>
              <a:gd name="T42" fmla="*/ 764 w 5358"/>
              <a:gd name="T43" fmla="*/ 413 h 620"/>
              <a:gd name="T44" fmla="*/ 0 w 5358"/>
              <a:gd name="T45" fmla="*/ 620 h 620"/>
              <a:gd name="T46" fmla="*/ 0 w 5358"/>
              <a:gd name="T47" fmla="*/ 413 h 620"/>
              <a:gd name="T48" fmla="*/ 4593 w 5358"/>
              <a:gd name="T49" fmla="*/ 0 h 620"/>
              <a:gd name="T50" fmla="*/ 5358 w 5358"/>
              <a:gd name="T51" fmla="*/ 207 h 620"/>
              <a:gd name="T52" fmla="*/ 4593 w 5358"/>
              <a:gd name="T53" fmla="*/ 0 h 620"/>
              <a:gd name="T54" fmla="*/ 4593 w 5358"/>
              <a:gd name="T55" fmla="*/ 0 h 620"/>
              <a:gd name="T56" fmla="*/ 4593 w 5358"/>
              <a:gd name="T57" fmla="*/ 0 h 620"/>
              <a:gd name="T58" fmla="*/ 3826 w 5358"/>
              <a:gd name="T59" fmla="*/ 207 h 620"/>
              <a:gd name="T60" fmla="*/ 3826 w 5358"/>
              <a:gd name="T61" fmla="*/ 0 h 620"/>
              <a:gd name="T62" fmla="*/ 3061 w 5358"/>
              <a:gd name="T63" fmla="*/ 0 h 620"/>
              <a:gd name="T64" fmla="*/ 3826 w 5358"/>
              <a:gd name="T65" fmla="*/ 207 h 620"/>
              <a:gd name="T66" fmla="*/ 3061 w 5358"/>
              <a:gd name="T67" fmla="*/ 0 h 620"/>
              <a:gd name="T68" fmla="*/ 3061 w 5358"/>
              <a:gd name="T69" fmla="*/ 0 h 620"/>
              <a:gd name="T70" fmla="*/ 3061 w 5358"/>
              <a:gd name="T71" fmla="*/ 0 h 620"/>
              <a:gd name="T72" fmla="*/ 2297 w 5358"/>
              <a:gd name="T73" fmla="*/ 207 h 620"/>
              <a:gd name="T74" fmla="*/ 2297 w 5358"/>
              <a:gd name="T75" fmla="*/ 0 h 620"/>
              <a:gd name="T76" fmla="*/ 1532 w 5358"/>
              <a:gd name="T77" fmla="*/ 0 h 620"/>
              <a:gd name="T78" fmla="*/ 2297 w 5358"/>
              <a:gd name="T79" fmla="*/ 207 h 620"/>
              <a:gd name="T80" fmla="*/ 1532 w 5358"/>
              <a:gd name="T81" fmla="*/ 0 h 620"/>
              <a:gd name="T82" fmla="*/ 1532 w 5358"/>
              <a:gd name="T83" fmla="*/ 0 h 620"/>
              <a:gd name="T84" fmla="*/ 1532 w 5358"/>
              <a:gd name="T85" fmla="*/ 0 h 620"/>
              <a:gd name="T86" fmla="*/ 764 w 5358"/>
              <a:gd name="T87" fmla="*/ 207 h 620"/>
              <a:gd name="T88" fmla="*/ 764 w 5358"/>
              <a:gd name="T89" fmla="*/ 0 h 620"/>
              <a:gd name="T90" fmla="*/ 0 w 5358"/>
              <a:gd name="T91" fmla="*/ 0 h 620"/>
              <a:gd name="T92" fmla="*/ 764 w 5358"/>
              <a:gd name="T93" fmla="*/ 207 h 620"/>
              <a:gd name="T94" fmla="*/ 0 w 5358"/>
              <a:gd name="T95" fmla="*/ 0 h 620"/>
              <a:gd name="T96" fmla="*/ 0 w 5358"/>
              <a:gd name="T97"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620">
                <a:moveTo>
                  <a:pt x="4593" y="413"/>
                </a:moveTo>
                <a:lnTo>
                  <a:pt x="5358" y="413"/>
                </a:lnTo>
                <a:lnTo>
                  <a:pt x="5358" y="620"/>
                </a:lnTo>
                <a:lnTo>
                  <a:pt x="4593" y="620"/>
                </a:lnTo>
                <a:lnTo>
                  <a:pt x="4593" y="413"/>
                </a:lnTo>
                <a:lnTo>
                  <a:pt x="4593" y="413"/>
                </a:lnTo>
                <a:lnTo>
                  <a:pt x="4593" y="413"/>
                </a:lnTo>
                <a:close/>
                <a:moveTo>
                  <a:pt x="3826" y="413"/>
                </a:moveTo>
                <a:lnTo>
                  <a:pt x="4593" y="413"/>
                </a:lnTo>
                <a:lnTo>
                  <a:pt x="4593" y="620"/>
                </a:lnTo>
                <a:lnTo>
                  <a:pt x="3826" y="620"/>
                </a:lnTo>
                <a:lnTo>
                  <a:pt x="3826" y="413"/>
                </a:lnTo>
                <a:lnTo>
                  <a:pt x="3826" y="413"/>
                </a:lnTo>
                <a:lnTo>
                  <a:pt x="3826" y="413"/>
                </a:lnTo>
                <a:close/>
                <a:moveTo>
                  <a:pt x="3061" y="413"/>
                </a:moveTo>
                <a:lnTo>
                  <a:pt x="3826" y="413"/>
                </a:lnTo>
                <a:lnTo>
                  <a:pt x="3826" y="620"/>
                </a:lnTo>
                <a:lnTo>
                  <a:pt x="3061" y="620"/>
                </a:lnTo>
                <a:lnTo>
                  <a:pt x="3061" y="413"/>
                </a:lnTo>
                <a:lnTo>
                  <a:pt x="3061" y="413"/>
                </a:lnTo>
                <a:lnTo>
                  <a:pt x="3061" y="413"/>
                </a:lnTo>
                <a:close/>
                <a:moveTo>
                  <a:pt x="2297" y="413"/>
                </a:moveTo>
                <a:lnTo>
                  <a:pt x="3061" y="413"/>
                </a:lnTo>
                <a:lnTo>
                  <a:pt x="3061" y="620"/>
                </a:lnTo>
                <a:lnTo>
                  <a:pt x="2297" y="620"/>
                </a:lnTo>
                <a:lnTo>
                  <a:pt x="2297" y="413"/>
                </a:lnTo>
                <a:lnTo>
                  <a:pt x="2297" y="413"/>
                </a:lnTo>
                <a:lnTo>
                  <a:pt x="2297" y="413"/>
                </a:lnTo>
                <a:close/>
                <a:moveTo>
                  <a:pt x="1532" y="413"/>
                </a:moveTo>
                <a:lnTo>
                  <a:pt x="2297" y="413"/>
                </a:lnTo>
                <a:lnTo>
                  <a:pt x="2297" y="620"/>
                </a:lnTo>
                <a:lnTo>
                  <a:pt x="1532" y="620"/>
                </a:lnTo>
                <a:lnTo>
                  <a:pt x="1532" y="413"/>
                </a:lnTo>
                <a:lnTo>
                  <a:pt x="1532" y="413"/>
                </a:lnTo>
                <a:lnTo>
                  <a:pt x="1532" y="413"/>
                </a:lnTo>
                <a:close/>
                <a:moveTo>
                  <a:pt x="764" y="413"/>
                </a:moveTo>
                <a:lnTo>
                  <a:pt x="1532" y="413"/>
                </a:lnTo>
                <a:lnTo>
                  <a:pt x="1532" y="620"/>
                </a:lnTo>
                <a:lnTo>
                  <a:pt x="764" y="620"/>
                </a:lnTo>
                <a:lnTo>
                  <a:pt x="764" y="413"/>
                </a:lnTo>
                <a:lnTo>
                  <a:pt x="764" y="413"/>
                </a:lnTo>
                <a:lnTo>
                  <a:pt x="764" y="413"/>
                </a:lnTo>
                <a:close/>
                <a:moveTo>
                  <a:pt x="0" y="413"/>
                </a:moveTo>
                <a:lnTo>
                  <a:pt x="764" y="413"/>
                </a:lnTo>
                <a:lnTo>
                  <a:pt x="764" y="620"/>
                </a:lnTo>
                <a:lnTo>
                  <a:pt x="0" y="620"/>
                </a:lnTo>
                <a:lnTo>
                  <a:pt x="0" y="413"/>
                </a:lnTo>
                <a:lnTo>
                  <a:pt x="0" y="413"/>
                </a:lnTo>
                <a:lnTo>
                  <a:pt x="0" y="413"/>
                </a:lnTo>
                <a:close/>
                <a:moveTo>
                  <a:pt x="4593" y="0"/>
                </a:moveTo>
                <a:lnTo>
                  <a:pt x="5358" y="0"/>
                </a:lnTo>
                <a:lnTo>
                  <a:pt x="5358" y="207"/>
                </a:lnTo>
                <a:lnTo>
                  <a:pt x="4593" y="207"/>
                </a:lnTo>
                <a:lnTo>
                  <a:pt x="4593" y="0"/>
                </a:lnTo>
                <a:lnTo>
                  <a:pt x="4593" y="0"/>
                </a:lnTo>
                <a:lnTo>
                  <a:pt x="4593" y="0"/>
                </a:lnTo>
                <a:close/>
                <a:moveTo>
                  <a:pt x="3826" y="0"/>
                </a:moveTo>
                <a:lnTo>
                  <a:pt x="4593" y="0"/>
                </a:lnTo>
                <a:lnTo>
                  <a:pt x="4593" y="207"/>
                </a:lnTo>
                <a:lnTo>
                  <a:pt x="3826" y="207"/>
                </a:lnTo>
                <a:lnTo>
                  <a:pt x="3826" y="0"/>
                </a:lnTo>
                <a:lnTo>
                  <a:pt x="3826" y="0"/>
                </a:lnTo>
                <a:lnTo>
                  <a:pt x="3826" y="0"/>
                </a:lnTo>
                <a:close/>
                <a:moveTo>
                  <a:pt x="3061" y="0"/>
                </a:moveTo>
                <a:lnTo>
                  <a:pt x="3826" y="0"/>
                </a:lnTo>
                <a:lnTo>
                  <a:pt x="3826" y="207"/>
                </a:lnTo>
                <a:lnTo>
                  <a:pt x="3061" y="207"/>
                </a:lnTo>
                <a:lnTo>
                  <a:pt x="3061" y="0"/>
                </a:lnTo>
                <a:lnTo>
                  <a:pt x="3061" y="0"/>
                </a:lnTo>
                <a:lnTo>
                  <a:pt x="3061" y="0"/>
                </a:lnTo>
                <a:close/>
                <a:moveTo>
                  <a:pt x="2297" y="0"/>
                </a:moveTo>
                <a:lnTo>
                  <a:pt x="3061" y="0"/>
                </a:lnTo>
                <a:lnTo>
                  <a:pt x="3061" y="207"/>
                </a:lnTo>
                <a:lnTo>
                  <a:pt x="2297" y="207"/>
                </a:lnTo>
                <a:lnTo>
                  <a:pt x="2297" y="0"/>
                </a:lnTo>
                <a:lnTo>
                  <a:pt x="2297" y="0"/>
                </a:lnTo>
                <a:lnTo>
                  <a:pt x="2297" y="0"/>
                </a:lnTo>
                <a:close/>
                <a:moveTo>
                  <a:pt x="1532" y="0"/>
                </a:moveTo>
                <a:lnTo>
                  <a:pt x="2297" y="0"/>
                </a:lnTo>
                <a:lnTo>
                  <a:pt x="2297" y="207"/>
                </a:lnTo>
                <a:lnTo>
                  <a:pt x="1532" y="207"/>
                </a:lnTo>
                <a:lnTo>
                  <a:pt x="1532" y="0"/>
                </a:lnTo>
                <a:lnTo>
                  <a:pt x="1532" y="0"/>
                </a:lnTo>
                <a:lnTo>
                  <a:pt x="1532" y="0"/>
                </a:lnTo>
                <a:close/>
                <a:moveTo>
                  <a:pt x="764" y="0"/>
                </a:moveTo>
                <a:lnTo>
                  <a:pt x="1532" y="0"/>
                </a:lnTo>
                <a:lnTo>
                  <a:pt x="1532" y="207"/>
                </a:lnTo>
                <a:lnTo>
                  <a:pt x="764" y="207"/>
                </a:lnTo>
                <a:lnTo>
                  <a:pt x="764" y="0"/>
                </a:lnTo>
                <a:lnTo>
                  <a:pt x="764" y="0"/>
                </a:lnTo>
                <a:lnTo>
                  <a:pt x="764" y="0"/>
                </a:lnTo>
                <a:close/>
                <a:moveTo>
                  <a:pt x="0" y="0"/>
                </a:moveTo>
                <a:lnTo>
                  <a:pt x="764" y="0"/>
                </a:lnTo>
                <a:lnTo>
                  <a:pt x="764" y="207"/>
                </a:lnTo>
                <a:lnTo>
                  <a:pt x="0" y="207"/>
                </a:lnTo>
                <a:lnTo>
                  <a:pt x="0" y="0"/>
                </a:lnTo>
                <a:lnTo>
                  <a:pt x="0" y="0"/>
                </a:lnTo>
                <a:lnTo>
                  <a:pt x="0" y="0"/>
                </a:lnTo>
                <a:close/>
              </a:path>
            </a:pathLst>
          </a:custGeom>
          <a:solidFill>
            <a:srgbClr val="D0E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15"/>
          <p:cNvSpPr>
            <a:spLocks noChangeShapeType="1"/>
          </p:cNvSpPr>
          <p:nvPr/>
        </p:nvSpPr>
        <p:spPr bwMode="auto">
          <a:xfrm flipV="1">
            <a:off x="2746375"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17"/>
          <p:cNvSpPr>
            <a:spLocks noChangeShapeType="1"/>
          </p:cNvSpPr>
          <p:nvPr/>
        </p:nvSpPr>
        <p:spPr bwMode="auto">
          <a:xfrm flipV="1">
            <a:off x="6388101"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19"/>
          <p:cNvSpPr>
            <a:spLocks noChangeShapeType="1"/>
          </p:cNvSpPr>
          <p:nvPr/>
        </p:nvSpPr>
        <p:spPr bwMode="auto">
          <a:xfrm flipV="1">
            <a:off x="7605713"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0"/>
          <p:cNvSpPr>
            <a:spLocks/>
          </p:cNvSpPr>
          <p:nvPr/>
        </p:nvSpPr>
        <p:spPr bwMode="auto">
          <a:xfrm>
            <a:off x="1536700" y="3771900"/>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21"/>
          <p:cNvSpPr>
            <a:spLocks noChangeShapeType="1"/>
          </p:cNvSpPr>
          <p:nvPr/>
        </p:nvSpPr>
        <p:spPr bwMode="auto">
          <a:xfrm flipV="1">
            <a:off x="2746375"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2"/>
          <p:cNvSpPr>
            <a:spLocks/>
          </p:cNvSpPr>
          <p:nvPr/>
        </p:nvSpPr>
        <p:spPr bwMode="auto">
          <a:xfrm>
            <a:off x="5183188" y="3771900"/>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23"/>
          <p:cNvSpPr>
            <a:spLocks noChangeShapeType="1"/>
          </p:cNvSpPr>
          <p:nvPr/>
        </p:nvSpPr>
        <p:spPr bwMode="auto">
          <a:xfrm flipV="1">
            <a:off x="6388101"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24"/>
          <p:cNvSpPr>
            <a:spLocks noChangeShapeType="1"/>
          </p:cNvSpPr>
          <p:nvPr/>
        </p:nvSpPr>
        <p:spPr bwMode="auto">
          <a:xfrm>
            <a:off x="7605713" y="3771900"/>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25"/>
          <p:cNvSpPr>
            <a:spLocks noChangeShapeType="1"/>
          </p:cNvSpPr>
          <p:nvPr/>
        </p:nvSpPr>
        <p:spPr bwMode="auto">
          <a:xfrm flipV="1">
            <a:off x="7605713"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6"/>
          <p:cNvSpPr>
            <a:spLocks/>
          </p:cNvSpPr>
          <p:nvPr/>
        </p:nvSpPr>
        <p:spPr bwMode="auto">
          <a:xfrm>
            <a:off x="1536700" y="4098925"/>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27"/>
          <p:cNvSpPr>
            <a:spLocks noChangeShapeType="1"/>
          </p:cNvSpPr>
          <p:nvPr/>
        </p:nvSpPr>
        <p:spPr bwMode="auto">
          <a:xfrm flipV="1">
            <a:off x="2746375"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8"/>
          <p:cNvSpPr>
            <a:spLocks/>
          </p:cNvSpPr>
          <p:nvPr/>
        </p:nvSpPr>
        <p:spPr bwMode="auto">
          <a:xfrm>
            <a:off x="5183188" y="4098925"/>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29"/>
          <p:cNvSpPr>
            <a:spLocks noChangeShapeType="1"/>
          </p:cNvSpPr>
          <p:nvPr/>
        </p:nvSpPr>
        <p:spPr bwMode="auto">
          <a:xfrm flipV="1">
            <a:off x="6388101"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30"/>
          <p:cNvSpPr>
            <a:spLocks noChangeShapeType="1"/>
          </p:cNvSpPr>
          <p:nvPr/>
        </p:nvSpPr>
        <p:spPr bwMode="auto">
          <a:xfrm>
            <a:off x="7605713" y="4098925"/>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31"/>
          <p:cNvSpPr>
            <a:spLocks noChangeShapeType="1"/>
          </p:cNvSpPr>
          <p:nvPr/>
        </p:nvSpPr>
        <p:spPr bwMode="auto">
          <a:xfrm flipV="1">
            <a:off x="7605713"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2"/>
          <p:cNvSpPr>
            <a:spLocks/>
          </p:cNvSpPr>
          <p:nvPr/>
        </p:nvSpPr>
        <p:spPr bwMode="auto">
          <a:xfrm>
            <a:off x="1536700" y="4427537"/>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33"/>
          <p:cNvSpPr>
            <a:spLocks noChangeShapeType="1"/>
          </p:cNvSpPr>
          <p:nvPr/>
        </p:nvSpPr>
        <p:spPr bwMode="auto">
          <a:xfrm flipV="1">
            <a:off x="2746375"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4"/>
          <p:cNvSpPr>
            <a:spLocks/>
          </p:cNvSpPr>
          <p:nvPr/>
        </p:nvSpPr>
        <p:spPr bwMode="auto">
          <a:xfrm>
            <a:off x="5183188" y="4427537"/>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35"/>
          <p:cNvSpPr>
            <a:spLocks noChangeShapeType="1"/>
          </p:cNvSpPr>
          <p:nvPr/>
        </p:nvSpPr>
        <p:spPr bwMode="auto">
          <a:xfrm flipV="1">
            <a:off x="6388101"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36"/>
          <p:cNvSpPr>
            <a:spLocks noChangeShapeType="1"/>
          </p:cNvSpPr>
          <p:nvPr/>
        </p:nvSpPr>
        <p:spPr bwMode="auto">
          <a:xfrm>
            <a:off x="7605713" y="4427537"/>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37"/>
          <p:cNvSpPr>
            <a:spLocks noChangeShapeType="1"/>
          </p:cNvSpPr>
          <p:nvPr/>
        </p:nvSpPr>
        <p:spPr bwMode="auto">
          <a:xfrm flipV="1">
            <a:off x="7605713"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8"/>
          <p:cNvSpPr>
            <a:spLocks/>
          </p:cNvSpPr>
          <p:nvPr/>
        </p:nvSpPr>
        <p:spPr bwMode="auto">
          <a:xfrm>
            <a:off x="1536700" y="4754562"/>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39"/>
          <p:cNvSpPr>
            <a:spLocks noChangeShapeType="1"/>
          </p:cNvSpPr>
          <p:nvPr/>
        </p:nvSpPr>
        <p:spPr bwMode="auto">
          <a:xfrm flipV="1">
            <a:off x="2746375"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40"/>
          <p:cNvSpPr>
            <a:spLocks/>
          </p:cNvSpPr>
          <p:nvPr/>
        </p:nvSpPr>
        <p:spPr bwMode="auto">
          <a:xfrm>
            <a:off x="5183188" y="4754562"/>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41"/>
          <p:cNvSpPr>
            <a:spLocks noChangeShapeType="1"/>
          </p:cNvSpPr>
          <p:nvPr/>
        </p:nvSpPr>
        <p:spPr bwMode="auto">
          <a:xfrm flipV="1">
            <a:off x="6388101"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42"/>
          <p:cNvSpPr>
            <a:spLocks noChangeShapeType="1"/>
          </p:cNvSpPr>
          <p:nvPr/>
        </p:nvSpPr>
        <p:spPr bwMode="auto">
          <a:xfrm>
            <a:off x="7605713" y="4754562"/>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43"/>
          <p:cNvSpPr>
            <a:spLocks noChangeShapeType="1"/>
          </p:cNvSpPr>
          <p:nvPr/>
        </p:nvSpPr>
        <p:spPr bwMode="auto">
          <a:xfrm flipV="1">
            <a:off x="7605713"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4"/>
          <p:cNvSpPr>
            <a:spLocks/>
          </p:cNvSpPr>
          <p:nvPr/>
        </p:nvSpPr>
        <p:spPr bwMode="auto">
          <a:xfrm>
            <a:off x="1536700" y="5083175"/>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45"/>
          <p:cNvSpPr>
            <a:spLocks noChangeShapeType="1"/>
          </p:cNvSpPr>
          <p:nvPr/>
        </p:nvSpPr>
        <p:spPr bwMode="auto">
          <a:xfrm flipV="1">
            <a:off x="2746375"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46"/>
          <p:cNvSpPr>
            <a:spLocks/>
          </p:cNvSpPr>
          <p:nvPr/>
        </p:nvSpPr>
        <p:spPr bwMode="auto">
          <a:xfrm>
            <a:off x="5183188" y="5083175"/>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47"/>
          <p:cNvSpPr>
            <a:spLocks noChangeShapeType="1"/>
          </p:cNvSpPr>
          <p:nvPr/>
        </p:nvSpPr>
        <p:spPr bwMode="auto">
          <a:xfrm flipV="1">
            <a:off x="6388101"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48"/>
          <p:cNvSpPr>
            <a:spLocks noChangeShapeType="1"/>
          </p:cNvSpPr>
          <p:nvPr/>
        </p:nvSpPr>
        <p:spPr bwMode="auto">
          <a:xfrm>
            <a:off x="7605713" y="5083175"/>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49"/>
          <p:cNvSpPr>
            <a:spLocks noChangeShapeType="1"/>
          </p:cNvSpPr>
          <p:nvPr/>
        </p:nvSpPr>
        <p:spPr bwMode="auto">
          <a:xfrm flipV="1">
            <a:off x="7605713"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51"/>
          <p:cNvSpPr>
            <a:spLocks noChangeShapeType="1"/>
          </p:cNvSpPr>
          <p:nvPr/>
        </p:nvSpPr>
        <p:spPr bwMode="auto">
          <a:xfrm>
            <a:off x="314325" y="3771900"/>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52"/>
          <p:cNvSpPr>
            <a:spLocks noChangeShapeType="1"/>
          </p:cNvSpPr>
          <p:nvPr/>
        </p:nvSpPr>
        <p:spPr bwMode="auto">
          <a:xfrm>
            <a:off x="314325" y="409892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53"/>
          <p:cNvSpPr>
            <a:spLocks noChangeShapeType="1"/>
          </p:cNvSpPr>
          <p:nvPr/>
        </p:nvSpPr>
        <p:spPr bwMode="auto">
          <a:xfrm>
            <a:off x="314325" y="4427537"/>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54"/>
          <p:cNvSpPr>
            <a:spLocks noChangeShapeType="1"/>
          </p:cNvSpPr>
          <p:nvPr/>
        </p:nvSpPr>
        <p:spPr bwMode="auto">
          <a:xfrm>
            <a:off x="314325" y="4754562"/>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58"/>
          <p:cNvSpPr>
            <a:spLocks noChangeShapeType="1"/>
          </p:cNvSpPr>
          <p:nvPr/>
        </p:nvSpPr>
        <p:spPr bwMode="auto">
          <a:xfrm flipV="1">
            <a:off x="3960813"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59"/>
          <p:cNvSpPr>
            <a:spLocks noChangeShapeType="1"/>
          </p:cNvSpPr>
          <p:nvPr/>
        </p:nvSpPr>
        <p:spPr bwMode="auto">
          <a:xfrm>
            <a:off x="3960813" y="3771900"/>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60"/>
          <p:cNvSpPr>
            <a:spLocks noChangeShapeType="1"/>
          </p:cNvSpPr>
          <p:nvPr/>
        </p:nvSpPr>
        <p:spPr bwMode="auto">
          <a:xfrm flipV="1">
            <a:off x="3960813"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61"/>
          <p:cNvSpPr>
            <a:spLocks noChangeShapeType="1"/>
          </p:cNvSpPr>
          <p:nvPr/>
        </p:nvSpPr>
        <p:spPr bwMode="auto">
          <a:xfrm>
            <a:off x="3960813" y="409892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62"/>
          <p:cNvSpPr>
            <a:spLocks noChangeShapeType="1"/>
          </p:cNvSpPr>
          <p:nvPr/>
        </p:nvSpPr>
        <p:spPr bwMode="auto">
          <a:xfrm flipV="1">
            <a:off x="3960813"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63"/>
          <p:cNvSpPr>
            <a:spLocks noChangeShapeType="1"/>
          </p:cNvSpPr>
          <p:nvPr/>
        </p:nvSpPr>
        <p:spPr bwMode="auto">
          <a:xfrm>
            <a:off x="3960813" y="4427537"/>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64"/>
          <p:cNvSpPr>
            <a:spLocks noChangeShapeType="1"/>
          </p:cNvSpPr>
          <p:nvPr/>
        </p:nvSpPr>
        <p:spPr bwMode="auto">
          <a:xfrm flipV="1">
            <a:off x="3960813"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65"/>
          <p:cNvSpPr>
            <a:spLocks noChangeShapeType="1"/>
          </p:cNvSpPr>
          <p:nvPr/>
        </p:nvSpPr>
        <p:spPr bwMode="auto">
          <a:xfrm>
            <a:off x="3960813" y="4754562"/>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66"/>
          <p:cNvSpPr>
            <a:spLocks noChangeShapeType="1"/>
          </p:cNvSpPr>
          <p:nvPr/>
        </p:nvSpPr>
        <p:spPr bwMode="auto">
          <a:xfrm flipV="1">
            <a:off x="3960813"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67"/>
          <p:cNvSpPr>
            <a:spLocks noChangeShapeType="1"/>
          </p:cNvSpPr>
          <p:nvPr/>
        </p:nvSpPr>
        <p:spPr bwMode="auto">
          <a:xfrm>
            <a:off x="3960813" y="508317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68"/>
          <p:cNvSpPr>
            <a:spLocks noChangeShapeType="1"/>
          </p:cNvSpPr>
          <p:nvPr/>
        </p:nvSpPr>
        <p:spPr bwMode="auto">
          <a:xfrm flipV="1">
            <a:off x="3960813"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69"/>
          <p:cNvSpPr>
            <a:spLocks noChangeShapeType="1"/>
          </p:cNvSpPr>
          <p:nvPr/>
        </p:nvSpPr>
        <p:spPr bwMode="auto">
          <a:xfrm>
            <a:off x="314325" y="508317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71"/>
          <p:cNvSpPr>
            <a:spLocks noChangeShapeType="1"/>
          </p:cNvSpPr>
          <p:nvPr/>
        </p:nvSpPr>
        <p:spPr bwMode="auto">
          <a:xfrm flipV="1">
            <a:off x="1527175" y="2774951"/>
            <a:ext cx="0" cy="6826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72"/>
          <p:cNvSpPr>
            <a:spLocks noChangeShapeType="1"/>
          </p:cNvSpPr>
          <p:nvPr/>
        </p:nvSpPr>
        <p:spPr bwMode="auto">
          <a:xfrm flipV="1">
            <a:off x="1527175" y="3771900"/>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73"/>
          <p:cNvSpPr>
            <a:spLocks noChangeShapeType="1"/>
          </p:cNvSpPr>
          <p:nvPr/>
        </p:nvSpPr>
        <p:spPr bwMode="auto">
          <a:xfrm flipV="1">
            <a:off x="1527175" y="4098925"/>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74"/>
          <p:cNvSpPr>
            <a:spLocks noChangeShapeType="1"/>
          </p:cNvSpPr>
          <p:nvPr/>
        </p:nvSpPr>
        <p:spPr bwMode="auto">
          <a:xfrm flipV="1">
            <a:off x="1527175" y="4427537"/>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75"/>
          <p:cNvSpPr>
            <a:spLocks noChangeShapeType="1"/>
          </p:cNvSpPr>
          <p:nvPr/>
        </p:nvSpPr>
        <p:spPr bwMode="auto">
          <a:xfrm flipV="1">
            <a:off x="1527175" y="4754562"/>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76"/>
          <p:cNvSpPr>
            <a:spLocks noChangeShapeType="1"/>
          </p:cNvSpPr>
          <p:nvPr/>
        </p:nvSpPr>
        <p:spPr bwMode="auto">
          <a:xfrm flipV="1">
            <a:off x="1527175" y="5083175"/>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78"/>
          <p:cNvSpPr>
            <a:spLocks noChangeShapeType="1"/>
          </p:cNvSpPr>
          <p:nvPr/>
        </p:nvSpPr>
        <p:spPr bwMode="auto">
          <a:xfrm flipV="1">
            <a:off x="5173663" y="2774951"/>
            <a:ext cx="0" cy="6826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79"/>
          <p:cNvSpPr>
            <a:spLocks noChangeShapeType="1"/>
          </p:cNvSpPr>
          <p:nvPr/>
        </p:nvSpPr>
        <p:spPr bwMode="auto">
          <a:xfrm flipV="1">
            <a:off x="5173663" y="3771900"/>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80"/>
          <p:cNvSpPr>
            <a:spLocks noChangeShapeType="1"/>
          </p:cNvSpPr>
          <p:nvPr/>
        </p:nvSpPr>
        <p:spPr bwMode="auto">
          <a:xfrm flipV="1">
            <a:off x="5173663" y="4098925"/>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81"/>
          <p:cNvSpPr>
            <a:spLocks noChangeShapeType="1"/>
          </p:cNvSpPr>
          <p:nvPr/>
        </p:nvSpPr>
        <p:spPr bwMode="auto">
          <a:xfrm flipV="1">
            <a:off x="5173663" y="4427537"/>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82"/>
          <p:cNvSpPr>
            <a:spLocks noChangeShapeType="1"/>
          </p:cNvSpPr>
          <p:nvPr/>
        </p:nvSpPr>
        <p:spPr bwMode="auto">
          <a:xfrm flipV="1">
            <a:off x="5173663" y="4754562"/>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83"/>
          <p:cNvSpPr>
            <a:spLocks noChangeShapeType="1"/>
          </p:cNvSpPr>
          <p:nvPr/>
        </p:nvSpPr>
        <p:spPr bwMode="auto">
          <a:xfrm flipV="1">
            <a:off x="5173663" y="5083175"/>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Rectangle 97"/>
          <p:cNvSpPr>
            <a:spLocks noChangeArrowheads="1"/>
          </p:cNvSpPr>
          <p:nvPr/>
        </p:nvSpPr>
        <p:spPr bwMode="auto">
          <a:xfrm>
            <a:off x="641350" y="2854326"/>
            <a:ext cx="7445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Quantity</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98"/>
          <p:cNvSpPr>
            <a:spLocks noChangeArrowheads="1"/>
          </p:cNvSpPr>
          <p:nvPr/>
        </p:nvSpPr>
        <p:spPr bwMode="auto">
          <a:xfrm>
            <a:off x="530225" y="3049588"/>
            <a:ext cx="10064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of plantains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104"/>
          <p:cNvSpPr>
            <a:spLocks noChangeArrowheads="1"/>
          </p:cNvSpPr>
          <p:nvPr/>
        </p:nvSpPr>
        <p:spPr bwMode="auto">
          <a:xfrm>
            <a:off x="1670311" y="2952751"/>
            <a:ext cx="107606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Total 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15"/>
          <p:cNvSpPr>
            <a:spLocks noChangeArrowheads="1"/>
          </p:cNvSpPr>
          <p:nvPr/>
        </p:nvSpPr>
        <p:spPr bwMode="auto">
          <a:xfrm>
            <a:off x="2971800" y="2952751"/>
            <a:ext cx="77950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Total 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25"/>
          <p:cNvSpPr>
            <a:spLocks noChangeArrowheads="1"/>
          </p:cNvSpPr>
          <p:nvPr/>
        </p:nvSpPr>
        <p:spPr bwMode="auto">
          <a:xfrm>
            <a:off x="4384356" y="2952751"/>
            <a:ext cx="49530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135"/>
          <p:cNvSpPr>
            <a:spLocks noChangeArrowheads="1"/>
          </p:cNvSpPr>
          <p:nvPr/>
        </p:nvSpPr>
        <p:spPr bwMode="auto">
          <a:xfrm>
            <a:off x="5475288" y="2819400"/>
            <a:ext cx="7572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36"/>
          <p:cNvSpPr>
            <a:spLocks noChangeArrowheads="1"/>
          </p:cNvSpPr>
          <p:nvPr/>
        </p:nvSpPr>
        <p:spPr bwMode="auto">
          <a:xfrm>
            <a:off x="5510213" y="3014662"/>
            <a:ext cx="7175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46"/>
          <p:cNvSpPr>
            <a:spLocks noChangeArrowheads="1"/>
          </p:cNvSpPr>
          <p:nvPr/>
        </p:nvSpPr>
        <p:spPr bwMode="auto">
          <a:xfrm>
            <a:off x="6639644" y="2854295"/>
            <a:ext cx="6876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6" name="Rectangle 156"/>
          <p:cNvSpPr>
            <a:spLocks noChangeArrowheads="1"/>
          </p:cNvSpPr>
          <p:nvPr/>
        </p:nvSpPr>
        <p:spPr bwMode="auto">
          <a:xfrm>
            <a:off x="7899720" y="2852777"/>
            <a:ext cx="6876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166"/>
          <p:cNvSpPr>
            <a:spLocks noChangeArrowheads="1"/>
          </p:cNvSpPr>
          <p:nvPr/>
        </p:nvSpPr>
        <p:spPr bwMode="auto">
          <a:xfrm>
            <a:off x="876300" y="385603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67"/>
          <p:cNvSpPr>
            <a:spLocks noChangeArrowheads="1"/>
          </p:cNvSpPr>
          <p:nvPr/>
        </p:nvSpPr>
        <p:spPr bwMode="auto">
          <a:xfrm>
            <a:off x="2076450" y="3856037"/>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69"/>
          <p:cNvSpPr>
            <a:spLocks noChangeArrowheads="1"/>
          </p:cNvSpPr>
          <p:nvPr/>
        </p:nvSpPr>
        <p:spPr bwMode="auto">
          <a:xfrm>
            <a:off x="3167063" y="3856037"/>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71"/>
          <p:cNvSpPr>
            <a:spLocks noChangeArrowheads="1"/>
          </p:cNvSpPr>
          <p:nvPr/>
        </p:nvSpPr>
        <p:spPr bwMode="auto">
          <a:xfrm>
            <a:off x="4343400" y="3856037"/>
            <a:ext cx="24205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72"/>
          <p:cNvSpPr>
            <a:spLocks noChangeArrowheads="1"/>
          </p:cNvSpPr>
          <p:nvPr/>
        </p:nvSpPr>
        <p:spPr bwMode="auto">
          <a:xfrm>
            <a:off x="4572000" y="385603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73"/>
          <p:cNvSpPr>
            <a:spLocks noChangeArrowheads="1"/>
          </p:cNvSpPr>
          <p:nvPr/>
        </p:nvSpPr>
        <p:spPr bwMode="auto">
          <a:xfrm>
            <a:off x="5665788" y="3856037"/>
            <a:ext cx="2571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74"/>
          <p:cNvSpPr>
            <a:spLocks noChangeArrowheads="1"/>
          </p:cNvSpPr>
          <p:nvPr/>
        </p:nvSpPr>
        <p:spPr bwMode="auto">
          <a:xfrm>
            <a:off x="5867400" y="385603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75"/>
          <p:cNvSpPr>
            <a:spLocks noChangeArrowheads="1"/>
          </p:cNvSpPr>
          <p:nvPr/>
        </p:nvSpPr>
        <p:spPr bwMode="auto">
          <a:xfrm>
            <a:off x="6937376" y="3856037"/>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500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77"/>
          <p:cNvSpPr>
            <a:spLocks noChangeArrowheads="1"/>
          </p:cNvSpPr>
          <p:nvPr/>
        </p:nvSpPr>
        <p:spPr bwMode="auto">
          <a:xfrm>
            <a:off x="8115301" y="3856037"/>
            <a:ext cx="3492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300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78"/>
          <p:cNvSpPr>
            <a:spLocks noChangeArrowheads="1"/>
          </p:cNvSpPr>
          <p:nvPr/>
        </p:nvSpPr>
        <p:spPr bwMode="auto">
          <a:xfrm>
            <a:off x="876300" y="418306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79"/>
          <p:cNvSpPr>
            <a:spLocks noChangeArrowheads="1"/>
          </p:cNvSpPr>
          <p:nvPr/>
        </p:nvSpPr>
        <p:spPr bwMode="auto">
          <a:xfrm>
            <a:off x="1970088" y="4183062"/>
            <a:ext cx="41838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81"/>
          <p:cNvSpPr>
            <a:spLocks noChangeArrowheads="1"/>
          </p:cNvSpPr>
          <p:nvPr/>
        </p:nvSpPr>
        <p:spPr bwMode="auto">
          <a:xfrm>
            <a:off x="3167063" y="418306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83"/>
          <p:cNvSpPr>
            <a:spLocks noChangeArrowheads="1"/>
          </p:cNvSpPr>
          <p:nvPr/>
        </p:nvSpPr>
        <p:spPr bwMode="auto">
          <a:xfrm>
            <a:off x="4343400" y="4183062"/>
            <a:ext cx="24205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84"/>
          <p:cNvSpPr>
            <a:spLocks noChangeArrowheads="1"/>
          </p:cNvSpPr>
          <p:nvPr/>
        </p:nvSpPr>
        <p:spPr bwMode="auto">
          <a:xfrm>
            <a:off x="4572000" y="418306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85"/>
          <p:cNvSpPr>
            <a:spLocks noChangeArrowheads="1"/>
          </p:cNvSpPr>
          <p:nvPr/>
        </p:nvSpPr>
        <p:spPr bwMode="auto">
          <a:xfrm>
            <a:off x="5665788" y="4183062"/>
            <a:ext cx="2571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86"/>
          <p:cNvSpPr>
            <a:spLocks noChangeArrowheads="1"/>
          </p:cNvSpPr>
          <p:nvPr/>
        </p:nvSpPr>
        <p:spPr bwMode="auto">
          <a:xfrm>
            <a:off x="5856287" y="418306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87"/>
          <p:cNvSpPr>
            <a:spLocks noChangeArrowheads="1"/>
          </p:cNvSpPr>
          <p:nvPr/>
        </p:nvSpPr>
        <p:spPr bwMode="auto">
          <a:xfrm>
            <a:off x="6937376" y="4183062"/>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89"/>
          <p:cNvSpPr>
            <a:spLocks noChangeArrowheads="1"/>
          </p:cNvSpPr>
          <p:nvPr/>
        </p:nvSpPr>
        <p:spPr bwMode="auto">
          <a:xfrm>
            <a:off x="8115301" y="4183062"/>
            <a:ext cx="3492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91"/>
          <p:cNvSpPr>
            <a:spLocks noChangeArrowheads="1"/>
          </p:cNvSpPr>
          <p:nvPr/>
        </p:nvSpPr>
        <p:spPr bwMode="auto">
          <a:xfrm>
            <a:off x="4343400" y="4506912"/>
            <a:ext cx="33502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93"/>
          <p:cNvSpPr>
            <a:spLocks noChangeArrowheads="1"/>
          </p:cNvSpPr>
          <p:nvPr/>
        </p:nvSpPr>
        <p:spPr bwMode="auto">
          <a:xfrm>
            <a:off x="5665788" y="4506912"/>
            <a:ext cx="2651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94"/>
          <p:cNvSpPr>
            <a:spLocks noChangeArrowheads="1"/>
          </p:cNvSpPr>
          <p:nvPr/>
        </p:nvSpPr>
        <p:spPr bwMode="auto">
          <a:xfrm>
            <a:off x="5846762" y="4506912"/>
            <a:ext cx="1730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95"/>
          <p:cNvSpPr>
            <a:spLocks noChangeArrowheads="1"/>
          </p:cNvSpPr>
          <p:nvPr/>
        </p:nvSpPr>
        <p:spPr bwMode="auto">
          <a:xfrm>
            <a:off x="6937376" y="4506912"/>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97"/>
          <p:cNvSpPr>
            <a:spLocks noChangeArrowheads="1"/>
          </p:cNvSpPr>
          <p:nvPr/>
        </p:nvSpPr>
        <p:spPr bwMode="auto">
          <a:xfrm>
            <a:off x="8285162" y="4506912"/>
            <a:ext cx="1730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98"/>
          <p:cNvSpPr>
            <a:spLocks noChangeArrowheads="1"/>
          </p:cNvSpPr>
          <p:nvPr/>
        </p:nvSpPr>
        <p:spPr bwMode="auto">
          <a:xfrm>
            <a:off x="876300" y="484028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99"/>
          <p:cNvSpPr>
            <a:spLocks noChangeArrowheads="1"/>
          </p:cNvSpPr>
          <p:nvPr/>
        </p:nvSpPr>
        <p:spPr bwMode="auto">
          <a:xfrm>
            <a:off x="1970088" y="4840287"/>
            <a:ext cx="41838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3,200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201"/>
          <p:cNvSpPr>
            <a:spLocks noChangeArrowheads="1"/>
          </p:cNvSpPr>
          <p:nvPr/>
        </p:nvSpPr>
        <p:spPr bwMode="auto">
          <a:xfrm>
            <a:off x="3167063" y="4840287"/>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3,600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203"/>
          <p:cNvSpPr>
            <a:spLocks noChangeArrowheads="1"/>
          </p:cNvSpPr>
          <p:nvPr/>
        </p:nvSpPr>
        <p:spPr bwMode="auto">
          <a:xfrm>
            <a:off x="4343400" y="4840287"/>
            <a:ext cx="24205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204"/>
          <p:cNvSpPr>
            <a:spLocks noChangeArrowheads="1"/>
          </p:cNvSpPr>
          <p:nvPr/>
        </p:nvSpPr>
        <p:spPr bwMode="auto">
          <a:xfrm>
            <a:off x="4572000" y="484028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6"/>
          <p:cNvSpPr>
            <a:spLocks noChangeArrowheads="1"/>
          </p:cNvSpPr>
          <p:nvPr/>
        </p:nvSpPr>
        <p:spPr bwMode="auto">
          <a:xfrm>
            <a:off x="5665788" y="4840287"/>
            <a:ext cx="2571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207"/>
          <p:cNvSpPr>
            <a:spLocks noChangeArrowheads="1"/>
          </p:cNvSpPr>
          <p:nvPr/>
        </p:nvSpPr>
        <p:spPr bwMode="auto">
          <a:xfrm>
            <a:off x="5856287" y="484028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08"/>
          <p:cNvSpPr>
            <a:spLocks noChangeArrowheads="1"/>
          </p:cNvSpPr>
          <p:nvPr/>
        </p:nvSpPr>
        <p:spPr bwMode="auto">
          <a:xfrm>
            <a:off x="6831013" y="4840287"/>
            <a:ext cx="41838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10"/>
          <p:cNvSpPr>
            <a:spLocks noChangeArrowheads="1"/>
          </p:cNvSpPr>
          <p:nvPr/>
        </p:nvSpPr>
        <p:spPr bwMode="auto">
          <a:xfrm>
            <a:off x="8120063" y="4840287"/>
            <a:ext cx="33502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57 Cn" charset="0"/>
                <a:cs typeface="Arial" pitchFamily="34" charset="0"/>
              </a:rPr>
              <a:t>-</a:t>
            </a:r>
            <a:r>
              <a:rPr kumimoji="0" lang="en-US" sz="1300" b="0" i="0" u="none" strike="noStrike" cap="none" normalizeH="0" baseline="0" dirty="0">
                <a:ln>
                  <a:noFill/>
                </a:ln>
                <a:solidFill>
                  <a:srgbClr val="010202"/>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1"/>
          <p:cNvSpPr>
            <a:spLocks noChangeArrowheads="1"/>
          </p:cNvSpPr>
          <p:nvPr/>
        </p:nvSpPr>
        <p:spPr bwMode="auto">
          <a:xfrm>
            <a:off x="876300" y="516731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2"/>
          <p:cNvSpPr>
            <a:spLocks noChangeArrowheads="1"/>
          </p:cNvSpPr>
          <p:nvPr/>
        </p:nvSpPr>
        <p:spPr bwMode="auto">
          <a:xfrm>
            <a:off x="1970088" y="5167312"/>
            <a:ext cx="41838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4"/>
          <p:cNvSpPr>
            <a:spLocks noChangeArrowheads="1"/>
          </p:cNvSpPr>
          <p:nvPr/>
        </p:nvSpPr>
        <p:spPr bwMode="auto">
          <a:xfrm>
            <a:off x="3167063" y="516731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16"/>
          <p:cNvSpPr>
            <a:spLocks noChangeArrowheads="1"/>
          </p:cNvSpPr>
          <p:nvPr/>
        </p:nvSpPr>
        <p:spPr bwMode="auto">
          <a:xfrm>
            <a:off x="4343400" y="5167312"/>
            <a:ext cx="24205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17"/>
          <p:cNvSpPr>
            <a:spLocks noChangeArrowheads="1"/>
          </p:cNvSpPr>
          <p:nvPr/>
        </p:nvSpPr>
        <p:spPr bwMode="auto">
          <a:xfrm>
            <a:off x="4572000" y="516731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8"/>
          <p:cNvSpPr>
            <a:spLocks noChangeArrowheads="1"/>
          </p:cNvSpPr>
          <p:nvPr/>
        </p:nvSpPr>
        <p:spPr bwMode="auto">
          <a:xfrm>
            <a:off x="5665788" y="5167312"/>
            <a:ext cx="2571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19"/>
          <p:cNvSpPr>
            <a:spLocks noChangeArrowheads="1"/>
          </p:cNvSpPr>
          <p:nvPr/>
        </p:nvSpPr>
        <p:spPr bwMode="auto">
          <a:xfrm>
            <a:off x="5856287" y="516731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20"/>
          <p:cNvSpPr>
            <a:spLocks noChangeArrowheads="1"/>
          </p:cNvSpPr>
          <p:nvPr/>
        </p:nvSpPr>
        <p:spPr bwMode="auto">
          <a:xfrm>
            <a:off x="6831013" y="516731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22"/>
          <p:cNvSpPr>
            <a:spLocks noChangeArrowheads="1"/>
          </p:cNvSpPr>
          <p:nvPr/>
        </p:nvSpPr>
        <p:spPr bwMode="auto">
          <a:xfrm>
            <a:off x="8120063" y="5167312"/>
            <a:ext cx="33502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 name="Freeform 223"/>
          <p:cNvSpPr>
            <a:spLocks/>
          </p:cNvSpPr>
          <p:nvPr/>
        </p:nvSpPr>
        <p:spPr bwMode="auto">
          <a:xfrm>
            <a:off x="4221163" y="4471987"/>
            <a:ext cx="603250" cy="230188"/>
          </a:xfrm>
          <a:custGeom>
            <a:avLst/>
            <a:gdLst>
              <a:gd name="T0" fmla="*/ 190 w 380"/>
              <a:gd name="T1" fmla="*/ 145 h 145"/>
              <a:gd name="T2" fmla="*/ 190 w 380"/>
              <a:gd name="T3" fmla="*/ 145 h 145"/>
              <a:gd name="T4" fmla="*/ 229 w 380"/>
              <a:gd name="T5" fmla="*/ 145 h 145"/>
              <a:gd name="T6" fmla="*/ 263 w 380"/>
              <a:gd name="T7" fmla="*/ 139 h 145"/>
              <a:gd name="T8" fmla="*/ 296 w 380"/>
              <a:gd name="T9" fmla="*/ 134 h 145"/>
              <a:gd name="T10" fmla="*/ 324 w 380"/>
              <a:gd name="T11" fmla="*/ 125 h 145"/>
              <a:gd name="T12" fmla="*/ 346 w 380"/>
              <a:gd name="T13" fmla="*/ 114 h 145"/>
              <a:gd name="T14" fmla="*/ 366 w 380"/>
              <a:gd name="T15" fmla="*/ 100 h 145"/>
              <a:gd name="T16" fmla="*/ 377 w 380"/>
              <a:gd name="T17" fmla="*/ 86 h 145"/>
              <a:gd name="T18" fmla="*/ 380 w 380"/>
              <a:gd name="T19" fmla="*/ 81 h 145"/>
              <a:gd name="T20" fmla="*/ 380 w 380"/>
              <a:gd name="T21" fmla="*/ 72 h 145"/>
              <a:gd name="T22" fmla="*/ 380 w 380"/>
              <a:gd name="T23" fmla="*/ 72 h 145"/>
              <a:gd name="T24" fmla="*/ 380 w 380"/>
              <a:gd name="T25" fmla="*/ 67 h 145"/>
              <a:gd name="T26" fmla="*/ 377 w 380"/>
              <a:gd name="T27" fmla="*/ 58 h 145"/>
              <a:gd name="T28" fmla="*/ 366 w 380"/>
              <a:gd name="T29" fmla="*/ 44 h 145"/>
              <a:gd name="T30" fmla="*/ 346 w 380"/>
              <a:gd name="T31" fmla="*/ 33 h 145"/>
              <a:gd name="T32" fmla="*/ 324 w 380"/>
              <a:gd name="T33" fmla="*/ 22 h 145"/>
              <a:gd name="T34" fmla="*/ 296 w 380"/>
              <a:gd name="T35" fmla="*/ 14 h 145"/>
              <a:gd name="T36" fmla="*/ 263 w 380"/>
              <a:gd name="T37" fmla="*/ 5 h 145"/>
              <a:gd name="T38" fmla="*/ 229 w 380"/>
              <a:gd name="T39" fmla="*/ 3 h 145"/>
              <a:gd name="T40" fmla="*/ 190 w 380"/>
              <a:gd name="T41" fmla="*/ 0 h 145"/>
              <a:gd name="T42" fmla="*/ 190 w 380"/>
              <a:gd name="T43" fmla="*/ 0 h 145"/>
              <a:gd name="T44" fmla="*/ 151 w 380"/>
              <a:gd name="T45" fmla="*/ 3 h 145"/>
              <a:gd name="T46" fmla="*/ 117 w 380"/>
              <a:gd name="T47" fmla="*/ 5 h 145"/>
              <a:gd name="T48" fmla="*/ 84 w 380"/>
              <a:gd name="T49" fmla="*/ 14 h 145"/>
              <a:gd name="T50" fmla="*/ 56 w 380"/>
              <a:gd name="T51" fmla="*/ 22 h 145"/>
              <a:gd name="T52" fmla="*/ 34 w 380"/>
              <a:gd name="T53" fmla="*/ 33 h 145"/>
              <a:gd name="T54" fmla="*/ 14 w 380"/>
              <a:gd name="T55" fmla="*/ 44 h 145"/>
              <a:gd name="T56" fmla="*/ 3 w 380"/>
              <a:gd name="T57" fmla="*/ 58 h 145"/>
              <a:gd name="T58" fmla="*/ 0 w 380"/>
              <a:gd name="T59" fmla="*/ 67 h 145"/>
              <a:gd name="T60" fmla="*/ 0 w 380"/>
              <a:gd name="T61" fmla="*/ 72 h 145"/>
              <a:gd name="T62" fmla="*/ 0 w 380"/>
              <a:gd name="T63" fmla="*/ 72 h 145"/>
              <a:gd name="T64" fmla="*/ 0 w 380"/>
              <a:gd name="T65" fmla="*/ 81 h 145"/>
              <a:gd name="T66" fmla="*/ 3 w 380"/>
              <a:gd name="T67" fmla="*/ 86 h 145"/>
              <a:gd name="T68" fmla="*/ 14 w 380"/>
              <a:gd name="T69" fmla="*/ 100 h 145"/>
              <a:gd name="T70" fmla="*/ 34 w 380"/>
              <a:gd name="T71" fmla="*/ 114 h 145"/>
              <a:gd name="T72" fmla="*/ 56 w 380"/>
              <a:gd name="T73" fmla="*/ 125 h 145"/>
              <a:gd name="T74" fmla="*/ 84 w 380"/>
              <a:gd name="T75" fmla="*/ 134 h 145"/>
              <a:gd name="T76" fmla="*/ 117 w 380"/>
              <a:gd name="T77" fmla="*/ 139 h 145"/>
              <a:gd name="T78" fmla="*/ 151 w 380"/>
              <a:gd name="T79" fmla="*/ 145 h 145"/>
              <a:gd name="T80" fmla="*/ 190 w 380"/>
              <a:gd name="T81" fmla="*/ 145 h 145"/>
              <a:gd name="T82" fmla="*/ 190 w 380"/>
              <a:gd name="T83" fmla="*/ 145 h 145"/>
              <a:gd name="T84" fmla="*/ 190 w 380"/>
              <a:gd name="T85" fmla="*/ 145 h 145"/>
              <a:gd name="T86" fmla="*/ 190 w 380"/>
              <a:gd name="T8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145">
                <a:moveTo>
                  <a:pt x="190" y="145"/>
                </a:moveTo>
                <a:lnTo>
                  <a:pt x="190" y="145"/>
                </a:lnTo>
                <a:lnTo>
                  <a:pt x="229" y="145"/>
                </a:lnTo>
                <a:lnTo>
                  <a:pt x="263" y="139"/>
                </a:lnTo>
                <a:lnTo>
                  <a:pt x="296" y="134"/>
                </a:lnTo>
                <a:lnTo>
                  <a:pt x="324" y="125"/>
                </a:lnTo>
                <a:lnTo>
                  <a:pt x="346" y="114"/>
                </a:lnTo>
                <a:lnTo>
                  <a:pt x="366" y="100"/>
                </a:lnTo>
                <a:lnTo>
                  <a:pt x="377" y="86"/>
                </a:lnTo>
                <a:lnTo>
                  <a:pt x="380" y="81"/>
                </a:lnTo>
                <a:lnTo>
                  <a:pt x="380" y="72"/>
                </a:lnTo>
                <a:lnTo>
                  <a:pt x="380" y="72"/>
                </a:lnTo>
                <a:lnTo>
                  <a:pt x="380" y="67"/>
                </a:lnTo>
                <a:lnTo>
                  <a:pt x="377" y="58"/>
                </a:lnTo>
                <a:lnTo>
                  <a:pt x="366" y="44"/>
                </a:lnTo>
                <a:lnTo>
                  <a:pt x="346" y="33"/>
                </a:lnTo>
                <a:lnTo>
                  <a:pt x="324" y="22"/>
                </a:lnTo>
                <a:lnTo>
                  <a:pt x="296" y="14"/>
                </a:lnTo>
                <a:lnTo>
                  <a:pt x="263" y="5"/>
                </a:lnTo>
                <a:lnTo>
                  <a:pt x="229" y="3"/>
                </a:lnTo>
                <a:lnTo>
                  <a:pt x="190" y="0"/>
                </a:lnTo>
                <a:lnTo>
                  <a:pt x="190" y="0"/>
                </a:lnTo>
                <a:lnTo>
                  <a:pt x="151" y="3"/>
                </a:lnTo>
                <a:lnTo>
                  <a:pt x="117" y="5"/>
                </a:lnTo>
                <a:lnTo>
                  <a:pt x="84" y="14"/>
                </a:lnTo>
                <a:lnTo>
                  <a:pt x="56" y="22"/>
                </a:lnTo>
                <a:lnTo>
                  <a:pt x="34" y="33"/>
                </a:lnTo>
                <a:lnTo>
                  <a:pt x="14" y="44"/>
                </a:lnTo>
                <a:lnTo>
                  <a:pt x="3" y="58"/>
                </a:lnTo>
                <a:lnTo>
                  <a:pt x="0" y="67"/>
                </a:lnTo>
                <a:lnTo>
                  <a:pt x="0" y="72"/>
                </a:lnTo>
                <a:lnTo>
                  <a:pt x="0" y="72"/>
                </a:lnTo>
                <a:lnTo>
                  <a:pt x="0" y="81"/>
                </a:lnTo>
                <a:lnTo>
                  <a:pt x="3" y="86"/>
                </a:lnTo>
                <a:lnTo>
                  <a:pt x="14" y="100"/>
                </a:lnTo>
                <a:lnTo>
                  <a:pt x="34" y="114"/>
                </a:lnTo>
                <a:lnTo>
                  <a:pt x="56" y="125"/>
                </a:lnTo>
                <a:lnTo>
                  <a:pt x="84" y="134"/>
                </a:lnTo>
                <a:lnTo>
                  <a:pt x="117" y="139"/>
                </a:lnTo>
                <a:lnTo>
                  <a:pt x="151" y="145"/>
                </a:lnTo>
                <a:lnTo>
                  <a:pt x="190" y="145"/>
                </a:lnTo>
                <a:lnTo>
                  <a:pt x="190" y="145"/>
                </a:lnTo>
                <a:lnTo>
                  <a:pt x="190" y="145"/>
                </a:lnTo>
                <a:lnTo>
                  <a:pt x="190" y="145"/>
                </a:lnTo>
                <a:close/>
              </a:path>
            </a:pathLst>
          </a:custGeom>
          <a:noFill/>
          <a:ln w="11">
            <a:solidFill>
              <a:srgbClr val="E5242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Rectangle 250"/>
          <p:cNvSpPr>
            <a:spLocks noChangeArrowheads="1"/>
          </p:cNvSpPr>
          <p:nvPr/>
        </p:nvSpPr>
        <p:spPr bwMode="auto">
          <a:xfrm>
            <a:off x="885825" y="4497387"/>
            <a:ext cx="1730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251"/>
          <p:cNvSpPr>
            <a:spLocks noChangeArrowheads="1"/>
          </p:cNvSpPr>
          <p:nvPr/>
        </p:nvSpPr>
        <p:spPr bwMode="auto">
          <a:xfrm>
            <a:off x="1981200" y="4497387"/>
            <a:ext cx="49688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2,400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252"/>
          <p:cNvSpPr>
            <a:spLocks noChangeArrowheads="1"/>
          </p:cNvSpPr>
          <p:nvPr/>
        </p:nvSpPr>
        <p:spPr bwMode="auto">
          <a:xfrm>
            <a:off x="3176588" y="4497387"/>
            <a:ext cx="49688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2,600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4" name="Content Placeholder 2"/>
          <p:cNvSpPr txBox="1">
            <a:spLocks/>
          </p:cNvSpPr>
          <p:nvPr/>
        </p:nvSpPr>
        <p:spPr>
          <a:xfrm>
            <a:off x="457200" y="5648324"/>
            <a:ext cx="8229600" cy="9144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Even though profit is maximized, it is negative.</a:t>
            </a:r>
          </a:p>
          <a:p>
            <a:pPr lvl="1"/>
            <a:r>
              <a:rPr lang="en-US" sz="2400" dirty="0"/>
              <a:t>Still optimal to produce non-zero output as losses are minimized.</a:t>
            </a:r>
          </a:p>
          <a:p>
            <a:r>
              <a:rPr lang="en-US" sz="2800" dirty="0"/>
              <a:t>If P &lt; ATC, then profits will be negative.</a:t>
            </a:r>
          </a:p>
        </p:txBody>
      </p:sp>
      <p:sp>
        <p:nvSpPr>
          <p:cNvPr id="279" name="TextBox 278"/>
          <p:cNvSpPr txBox="1"/>
          <p:nvPr/>
        </p:nvSpPr>
        <p:spPr>
          <a:xfrm>
            <a:off x="304800" y="4429124"/>
            <a:ext cx="8407399" cy="369332"/>
          </a:xfrm>
          <a:prstGeom prst="rect">
            <a:avLst/>
          </a:prstGeom>
          <a:noFill/>
          <a:ln w="38100">
            <a:solidFill>
              <a:srgbClr val="FF0000"/>
            </a:solidFill>
          </a:ln>
        </p:spPr>
        <p:txBody>
          <a:bodyPr wrap="square" rtlCol="0">
            <a:spAutoFit/>
          </a:bodyPr>
          <a:lstStyle/>
          <a:p>
            <a:endParaRPr lang="en-US" dirty="0"/>
          </a:p>
        </p:txBody>
      </p:sp>
      <p:sp>
        <p:nvSpPr>
          <p:cNvPr id="166" name="Rectangle 100"/>
          <p:cNvSpPr>
            <a:spLocks noChangeArrowheads="1"/>
          </p:cNvSpPr>
          <p:nvPr/>
        </p:nvSpPr>
        <p:spPr bwMode="auto">
          <a:xfrm>
            <a:off x="673100" y="3246438"/>
            <a:ext cx="56746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(bunches)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11"/>
          <p:cNvSpPr>
            <a:spLocks noChangeArrowheads="1"/>
          </p:cNvSpPr>
          <p:nvPr/>
        </p:nvSpPr>
        <p:spPr bwMode="auto">
          <a:xfrm>
            <a:off x="1809750"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42"/>
          <p:cNvSpPr>
            <a:spLocks noChangeArrowheads="1"/>
          </p:cNvSpPr>
          <p:nvPr/>
        </p:nvSpPr>
        <p:spPr bwMode="auto">
          <a:xfrm>
            <a:off x="5487940" y="3234917"/>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a:t>
            </a:r>
            <a:r>
              <a:rPr lang="en-US" sz="1000" dirty="0">
                <a:solidFill>
                  <a:srgbClr val="000000"/>
                </a:solidFill>
                <a:latin typeface="Univers LT Std 57 Cn" charset="0"/>
                <a:cs typeface="Arial" pitchFamily="34" charset="0"/>
              </a:rPr>
              <a:t>CFA F</a:t>
            </a:r>
            <a:r>
              <a:rPr kumimoji="0" lang="en-US" sz="1000" b="0" i="0" u="none" strike="noStrike" cap="none" normalizeH="0" baseline="0" dirty="0">
                <a:ln>
                  <a:noFill/>
                </a:ln>
                <a:solidFill>
                  <a:srgbClr val="000000"/>
                </a:solidFill>
                <a:effectLst/>
                <a:latin typeface="Univers LT Std 57 Cn" charset="0"/>
                <a:cs typeface="Arial" pitchFamily="34" charset="0"/>
              </a:rPr>
              <a:t>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62"/>
          <p:cNvSpPr>
            <a:spLocks noChangeArrowheads="1"/>
          </p:cNvSpPr>
          <p:nvPr/>
        </p:nvSpPr>
        <p:spPr bwMode="auto">
          <a:xfrm>
            <a:off x="6639644" y="3252135"/>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71"/>
          <p:cNvSpPr>
            <a:spLocks noChangeArrowheads="1"/>
          </p:cNvSpPr>
          <p:nvPr/>
        </p:nvSpPr>
        <p:spPr bwMode="auto">
          <a:xfrm>
            <a:off x="7921360" y="3250698"/>
            <a:ext cx="64440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11"/>
          <p:cNvSpPr>
            <a:spLocks noChangeArrowheads="1"/>
          </p:cNvSpPr>
          <p:nvPr/>
        </p:nvSpPr>
        <p:spPr bwMode="auto">
          <a:xfrm>
            <a:off x="2987160"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11"/>
          <p:cNvSpPr>
            <a:spLocks noChangeArrowheads="1"/>
          </p:cNvSpPr>
          <p:nvPr/>
        </p:nvSpPr>
        <p:spPr bwMode="auto">
          <a:xfrm>
            <a:off x="4273503"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73"/>
          <p:cNvSpPr>
            <a:spLocks noChangeArrowheads="1"/>
          </p:cNvSpPr>
          <p:nvPr/>
        </p:nvSpPr>
        <p:spPr bwMode="auto">
          <a:xfrm>
            <a:off x="890429" y="3518855"/>
            <a:ext cx="929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Univers LT Std 57 Cn" charset="0"/>
                <a:cs typeface="Arial" pitchFamily="34" charset="0"/>
              </a:rPr>
              <a:t>0</a:t>
            </a:r>
            <a:endParaRPr kumimoji="0" lang="en-US" sz="13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73"/>
          <p:cNvSpPr>
            <a:spLocks noChangeArrowheads="1"/>
          </p:cNvSpPr>
          <p:nvPr/>
        </p:nvSpPr>
        <p:spPr bwMode="auto">
          <a:xfrm>
            <a:off x="2265725" y="3532507"/>
            <a:ext cx="929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00000"/>
                </a:solidFill>
                <a:latin typeface="Univers LT Std 57 Cn" charset="0"/>
                <a:cs typeface="Arial" pitchFamily="34" charset="0"/>
              </a:rPr>
              <a:t>0</a:t>
            </a:r>
            <a:endParaRPr kumimoji="0" lang="en-US" sz="13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73"/>
          <p:cNvSpPr>
            <a:spLocks noChangeArrowheads="1"/>
          </p:cNvSpPr>
          <p:nvPr/>
        </p:nvSpPr>
        <p:spPr bwMode="auto">
          <a:xfrm>
            <a:off x="3337470" y="3532507"/>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700</a:t>
            </a:r>
            <a:endParaRPr kumimoji="0" lang="en-US" sz="13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73"/>
          <p:cNvSpPr>
            <a:spLocks noChangeArrowheads="1"/>
          </p:cNvSpPr>
          <p:nvPr/>
        </p:nvSpPr>
        <p:spPr bwMode="auto">
          <a:xfrm>
            <a:off x="4318728" y="3532507"/>
            <a:ext cx="33502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-700</a:t>
            </a:r>
            <a:endParaRPr kumimoji="0" lang="en-US" sz="13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73"/>
          <p:cNvSpPr>
            <a:spLocks noChangeArrowheads="1"/>
          </p:cNvSpPr>
          <p:nvPr/>
        </p:nvSpPr>
        <p:spPr bwMode="auto">
          <a:xfrm>
            <a:off x="5855717" y="3527168"/>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173"/>
          <p:cNvSpPr>
            <a:spLocks noChangeArrowheads="1"/>
          </p:cNvSpPr>
          <p:nvPr/>
        </p:nvSpPr>
        <p:spPr bwMode="auto">
          <a:xfrm>
            <a:off x="6998717" y="3528755"/>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173"/>
          <p:cNvSpPr>
            <a:spLocks noChangeArrowheads="1"/>
          </p:cNvSpPr>
          <p:nvPr/>
        </p:nvSpPr>
        <p:spPr bwMode="auto">
          <a:xfrm>
            <a:off x="8217917" y="3527168"/>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2" name="Line 79"/>
          <p:cNvSpPr>
            <a:spLocks noChangeShapeType="1"/>
          </p:cNvSpPr>
          <p:nvPr/>
        </p:nvSpPr>
        <p:spPr bwMode="auto">
          <a:xfrm flipV="1">
            <a:off x="5173663" y="3462915"/>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72"/>
          <p:cNvSpPr>
            <a:spLocks noChangeShapeType="1"/>
          </p:cNvSpPr>
          <p:nvPr/>
        </p:nvSpPr>
        <p:spPr bwMode="auto">
          <a:xfrm flipV="1">
            <a:off x="1527175" y="3429000"/>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0929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9"/>
                                        </p:tgtEl>
                                        <p:attrNameLst>
                                          <p:attrName>style.visibility</p:attrName>
                                        </p:attrNameLst>
                                      </p:cBhvr>
                                      <p:to>
                                        <p:strVal val="visible"/>
                                      </p:to>
                                    </p:set>
                                  </p:childTnLst>
                                  <p:subTnLst>
                                    <p:set>
                                      <p:cBhvr override="childStyle">
                                        <p:cTn dur="1" fill="hold" display="0" masterRel="nextClick" afterEffect="1"/>
                                        <p:tgtEl>
                                          <p:spTgt spid="279"/>
                                        </p:tgtEl>
                                        <p:attrNameLst>
                                          <p:attrName>style.visibility</p:attrName>
                                        </p:attrNameLst>
                                      </p:cBhvr>
                                      <p:to>
                                        <p:strVal val="hidden"/>
                                      </p:to>
                                    </p:set>
                                  </p:subTnLst>
                                </p:cTn>
                              </p:par>
                              <p:par>
                                <p:cTn id="9" presetID="1" presetClass="entr" presetSubtype="0" fill="hold" nodeType="withEffect">
                                  <p:stCondLst>
                                    <p:cond delay="0"/>
                                  </p:stCondLst>
                                  <p:childTnLst>
                                    <p:set>
                                      <p:cBhvr>
                                        <p:cTn id="10" dur="1" fill="hold">
                                          <p:stCondLst>
                                            <p:cond delay="0"/>
                                          </p:stCondLst>
                                        </p:cTn>
                                        <p:tgtEl>
                                          <p:spTgt spid="27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when to operate I</a:t>
            </a:r>
          </a:p>
        </p:txBody>
      </p:sp>
      <p:sp>
        <p:nvSpPr>
          <p:cNvPr id="3" name="Content Placeholder 2"/>
          <p:cNvSpPr>
            <a:spLocks noGrp="1"/>
          </p:cNvSpPr>
          <p:nvPr>
            <p:ph idx="1"/>
          </p:nvPr>
        </p:nvSpPr>
        <p:spPr/>
        <p:txBody>
          <a:bodyPr>
            <a:normAutofit/>
          </a:bodyPr>
          <a:lstStyle/>
          <a:p>
            <a:r>
              <a:rPr lang="en-US" dirty="0"/>
              <a:t>When deciding the quantity to produce, a firm additionally must decide whether to:</a:t>
            </a:r>
          </a:p>
          <a:p>
            <a:pPr lvl="1"/>
            <a:r>
              <a:rPr lang="en-US" dirty="0"/>
              <a:t>Produce.</a:t>
            </a:r>
          </a:p>
          <a:p>
            <a:pPr lvl="1"/>
            <a:r>
              <a:rPr lang="en-US" dirty="0"/>
              <a:t>Shut-down in the short-run.</a:t>
            </a:r>
          </a:p>
          <a:p>
            <a:pPr lvl="1"/>
            <a:r>
              <a:rPr lang="en-US" dirty="0"/>
              <a:t>Exit the market in the long-run.</a:t>
            </a:r>
          </a:p>
          <a:p>
            <a:r>
              <a:rPr lang="en-US" dirty="0"/>
              <a:t>This is decided based on profit.</a:t>
            </a:r>
          </a:p>
          <a:p>
            <a:pPr marL="1828800" indent="0">
              <a:buNone/>
            </a:pPr>
            <a:r>
              <a:rPr lang="en-US" dirty="0"/>
              <a:t>Profit = TR - TC </a:t>
            </a:r>
          </a:p>
          <a:p>
            <a:pPr marL="2807208" indent="0">
              <a:buNone/>
            </a:pPr>
            <a:r>
              <a:rPr lang="en-US" dirty="0"/>
              <a:t>= (AR - ATC) × Q</a:t>
            </a:r>
          </a:p>
          <a:p>
            <a:pPr marL="2807208" indent="0">
              <a:buNone/>
            </a:pPr>
            <a:r>
              <a:rPr lang="en-US" dirty="0"/>
              <a:t>= (P - ATC) × Q</a:t>
            </a:r>
          </a:p>
        </p:txBody>
      </p:sp>
    </p:spTree>
    <p:extLst>
      <p:ext uri="{BB962C8B-B14F-4D97-AF65-F5344CB8AC3E}">
        <p14:creationId xmlns:p14="http://schemas.microsoft.com/office/powerpoint/2010/main" val="98506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when to operate II</a:t>
            </a:r>
          </a:p>
        </p:txBody>
      </p:sp>
      <p:sp>
        <p:nvSpPr>
          <p:cNvPr id="3" name="Content Placeholder 2"/>
          <p:cNvSpPr>
            <a:spLocks noGrp="1"/>
          </p:cNvSpPr>
          <p:nvPr>
            <p:ph idx="1"/>
          </p:nvPr>
        </p:nvSpPr>
        <p:spPr/>
        <p:txBody>
          <a:bodyPr>
            <a:normAutofit lnSpcReduction="10000"/>
          </a:bodyPr>
          <a:lstStyle/>
          <a:p>
            <a:r>
              <a:rPr lang="en-US" dirty="0"/>
              <a:t>When a firm shuts down production, it avoids incurring variable costs.</a:t>
            </a:r>
          </a:p>
          <a:p>
            <a:pPr lvl="1"/>
            <a:r>
              <a:rPr lang="en-US" dirty="0"/>
              <a:t>Fixed costs remain and are sunk in the short-run.</a:t>
            </a:r>
          </a:p>
          <a:p>
            <a:pPr lvl="1"/>
            <a:r>
              <a:rPr lang="en-US" dirty="0"/>
              <a:t>Because fixed costs are sunk, they are irrelevant in deciding whether to shut down in the short-run.</a:t>
            </a:r>
          </a:p>
          <a:p>
            <a:r>
              <a:rPr lang="en-US" dirty="0"/>
              <a:t>The short-run decision to produce depends on variable costs, not fixed costs.</a:t>
            </a:r>
          </a:p>
          <a:p>
            <a:r>
              <a:rPr lang="en-US" dirty="0"/>
              <a:t>The long-run decision to produce depends on total cost, since all costs are variable in the long-run.</a:t>
            </a:r>
          </a:p>
        </p:txBody>
      </p:sp>
    </p:spTree>
    <p:extLst>
      <p:ext uri="{BB962C8B-B14F-4D97-AF65-F5344CB8AC3E}">
        <p14:creationId xmlns:p14="http://schemas.microsoft.com/office/powerpoint/2010/main" val="9021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Deciding when to operate III</a:t>
            </a:r>
          </a:p>
        </p:txBody>
      </p:sp>
      <p:sp>
        <p:nvSpPr>
          <p:cNvPr id="3" name="Content Placeholder 2"/>
          <p:cNvSpPr>
            <a:spLocks noGrp="1"/>
          </p:cNvSpPr>
          <p:nvPr>
            <p:ph idx="1"/>
          </p:nvPr>
        </p:nvSpPr>
        <p:spPr>
          <a:xfrm>
            <a:off x="457200" y="1219199"/>
            <a:ext cx="8229600" cy="1219201"/>
          </a:xfrm>
        </p:spPr>
        <p:txBody>
          <a:bodyPr>
            <a:normAutofit fontScale="92500" lnSpcReduction="20000"/>
          </a:bodyPr>
          <a:lstStyle/>
          <a:p>
            <a:pPr marL="0" indent="0">
              <a:buNone/>
            </a:pPr>
            <a:r>
              <a:rPr lang="en-US" dirty="0"/>
              <a:t>Suppose the price falls to 400. Producing the quantity where </a:t>
            </a:r>
            <a:r>
              <a:rPr lang="en-US" i="1" dirty="0"/>
              <a:t>MR = MC </a:t>
            </a:r>
            <a:r>
              <a:rPr lang="en-US" dirty="0"/>
              <a:t>may result in minimizing losses.</a:t>
            </a:r>
          </a:p>
        </p:txBody>
      </p:sp>
      <p:sp>
        <p:nvSpPr>
          <p:cNvPr id="6" name="AutoShape 3"/>
          <p:cNvSpPr>
            <a:spLocks noChangeAspect="1" noChangeArrowheads="1" noTextEdit="1"/>
          </p:cNvSpPr>
          <p:nvPr/>
        </p:nvSpPr>
        <p:spPr bwMode="auto">
          <a:xfrm>
            <a:off x="304800" y="2438400"/>
            <a:ext cx="852011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
          <p:cNvSpPr>
            <a:spLocks noEditPoints="1"/>
          </p:cNvSpPr>
          <p:nvPr/>
        </p:nvSpPr>
        <p:spPr bwMode="auto">
          <a:xfrm>
            <a:off x="314325" y="2774950"/>
            <a:ext cx="8505826" cy="682625"/>
          </a:xfrm>
          <a:custGeom>
            <a:avLst/>
            <a:gdLst>
              <a:gd name="T0" fmla="*/ 5358 w 5358"/>
              <a:gd name="T1" fmla="*/ 209 h 639"/>
              <a:gd name="T2" fmla="*/ 4593 w 5358"/>
              <a:gd name="T3" fmla="*/ 639 h 639"/>
              <a:gd name="T4" fmla="*/ 4593 w 5358"/>
              <a:gd name="T5" fmla="*/ 209 h 639"/>
              <a:gd name="T6" fmla="*/ 3826 w 5358"/>
              <a:gd name="T7" fmla="*/ 209 h 639"/>
              <a:gd name="T8" fmla="*/ 4593 w 5358"/>
              <a:gd name="T9" fmla="*/ 639 h 639"/>
              <a:gd name="T10" fmla="*/ 3826 w 5358"/>
              <a:gd name="T11" fmla="*/ 209 h 639"/>
              <a:gd name="T12" fmla="*/ 3826 w 5358"/>
              <a:gd name="T13" fmla="*/ 209 h 639"/>
              <a:gd name="T14" fmla="*/ 3826 w 5358"/>
              <a:gd name="T15" fmla="*/ 209 h 639"/>
              <a:gd name="T16" fmla="*/ 3061 w 5358"/>
              <a:gd name="T17" fmla="*/ 639 h 639"/>
              <a:gd name="T18" fmla="*/ 3061 w 5358"/>
              <a:gd name="T19" fmla="*/ 209 h 639"/>
              <a:gd name="T20" fmla="*/ 2297 w 5358"/>
              <a:gd name="T21" fmla="*/ 209 h 639"/>
              <a:gd name="T22" fmla="*/ 3061 w 5358"/>
              <a:gd name="T23" fmla="*/ 639 h 639"/>
              <a:gd name="T24" fmla="*/ 2297 w 5358"/>
              <a:gd name="T25" fmla="*/ 209 h 639"/>
              <a:gd name="T26" fmla="*/ 2297 w 5358"/>
              <a:gd name="T27" fmla="*/ 209 h 639"/>
              <a:gd name="T28" fmla="*/ 2297 w 5358"/>
              <a:gd name="T29" fmla="*/ 209 h 639"/>
              <a:gd name="T30" fmla="*/ 1532 w 5358"/>
              <a:gd name="T31" fmla="*/ 639 h 639"/>
              <a:gd name="T32" fmla="*/ 1532 w 5358"/>
              <a:gd name="T33" fmla="*/ 209 h 639"/>
              <a:gd name="T34" fmla="*/ 764 w 5358"/>
              <a:gd name="T35" fmla="*/ 209 h 639"/>
              <a:gd name="T36" fmla="*/ 1532 w 5358"/>
              <a:gd name="T37" fmla="*/ 639 h 639"/>
              <a:gd name="T38" fmla="*/ 764 w 5358"/>
              <a:gd name="T39" fmla="*/ 209 h 639"/>
              <a:gd name="T40" fmla="*/ 764 w 5358"/>
              <a:gd name="T41" fmla="*/ 209 h 639"/>
              <a:gd name="T42" fmla="*/ 764 w 5358"/>
              <a:gd name="T43" fmla="*/ 209 h 639"/>
              <a:gd name="T44" fmla="*/ 0 w 5358"/>
              <a:gd name="T45" fmla="*/ 639 h 639"/>
              <a:gd name="T46" fmla="*/ 0 w 5358"/>
              <a:gd name="T47" fmla="*/ 209 h 639"/>
              <a:gd name="T48" fmla="*/ 4593 w 5358"/>
              <a:gd name="T49" fmla="*/ 0 h 639"/>
              <a:gd name="T50" fmla="*/ 5358 w 5358"/>
              <a:gd name="T51" fmla="*/ 209 h 639"/>
              <a:gd name="T52" fmla="*/ 4593 w 5358"/>
              <a:gd name="T53" fmla="*/ 0 h 639"/>
              <a:gd name="T54" fmla="*/ 4593 w 5358"/>
              <a:gd name="T55" fmla="*/ 0 h 639"/>
              <a:gd name="T56" fmla="*/ 4593 w 5358"/>
              <a:gd name="T57" fmla="*/ 0 h 639"/>
              <a:gd name="T58" fmla="*/ 3826 w 5358"/>
              <a:gd name="T59" fmla="*/ 209 h 639"/>
              <a:gd name="T60" fmla="*/ 3826 w 5358"/>
              <a:gd name="T61" fmla="*/ 0 h 639"/>
              <a:gd name="T62" fmla="*/ 3061 w 5358"/>
              <a:gd name="T63" fmla="*/ 0 h 639"/>
              <a:gd name="T64" fmla="*/ 3826 w 5358"/>
              <a:gd name="T65" fmla="*/ 209 h 639"/>
              <a:gd name="T66" fmla="*/ 3061 w 5358"/>
              <a:gd name="T67" fmla="*/ 0 h 639"/>
              <a:gd name="T68" fmla="*/ 3061 w 5358"/>
              <a:gd name="T69" fmla="*/ 0 h 639"/>
              <a:gd name="T70" fmla="*/ 3061 w 5358"/>
              <a:gd name="T71" fmla="*/ 0 h 639"/>
              <a:gd name="T72" fmla="*/ 2297 w 5358"/>
              <a:gd name="T73" fmla="*/ 209 h 639"/>
              <a:gd name="T74" fmla="*/ 2297 w 5358"/>
              <a:gd name="T75" fmla="*/ 0 h 639"/>
              <a:gd name="T76" fmla="*/ 1532 w 5358"/>
              <a:gd name="T77" fmla="*/ 0 h 639"/>
              <a:gd name="T78" fmla="*/ 2297 w 5358"/>
              <a:gd name="T79" fmla="*/ 209 h 639"/>
              <a:gd name="T80" fmla="*/ 1532 w 5358"/>
              <a:gd name="T81" fmla="*/ 0 h 639"/>
              <a:gd name="T82" fmla="*/ 1532 w 5358"/>
              <a:gd name="T83" fmla="*/ 0 h 639"/>
              <a:gd name="T84" fmla="*/ 1532 w 5358"/>
              <a:gd name="T85" fmla="*/ 0 h 639"/>
              <a:gd name="T86" fmla="*/ 764 w 5358"/>
              <a:gd name="T87" fmla="*/ 209 h 639"/>
              <a:gd name="T88" fmla="*/ 764 w 5358"/>
              <a:gd name="T89" fmla="*/ 0 h 639"/>
              <a:gd name="T90" fmla="*/ 0 w 5358"/>
              <a:gd name="T91" fmla="*/ 0 h 639"/>
              <a:gd name="T92" fmla="*/ 764 w 5358"/>
              <a:gd name="T93" fmla="*/ 209 h 639"/>
              <a:gd name="T94" fmla="*/ 0 w 5358"/>
              <a:gd name="T95" fmla="*/ 0 h 639"/>
              <a:gd name="T96" fmla="*/ 0 w 5358"/>
              <a:gd name="T97" fmla="*/ 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639">
                <a:moveTo>
                  <a:pt x="4593" y="209"/>
                </a:moveTo>
                <a:lnTo>
                  <a:pt x="5358" y="209"/>
                </a:lnTo>
                <a:lnTo>
                  <a:pt x="5358" y="639"/>
                </a:lnTo>
                <a:lnTo>
                  <a:pt x="4593" y="639"/>
                </a:lnTo>
                <a:lnTo>
                  <a:pt x="4593" y="209"/>
                </a:lnTo>
                <a:lnTo>
                  <a:pt x="4593" y="209"/>
                </a:lnTo>
                <a:lnTo>
                  <a:pt x="4593" y="209"/>
                </a:lnTo>
                <a:close/>
                <a:moveTo>
                  <a:pt x="3826" y="209"/>
                </a:moveTo>
                <a:lnTo>
                  <a:pt x="4593" y="209"/>
                </a:lnTo>
                <a:lnTo>
                  <a:pt x="4593" y="639"/>
                </a:lnTo>
                <a:lnTo>
                  <a:pt x="3826" y="639"/>
                </a:lnTo>
                <a:lnTo>
                  <a:pt x="3826" y="209"/>
                </a:lnTo>
                <a:lnTo>
                  <a:pt x="3826" y="209"/>
                </a:lnTo>
                <a:lnTo>
                  <a:pt x="3826" y="209"/>
                </a:lnTo>
                <a:close/>
                <a:moveTo>
                  <a:pt x="3061" y="209"/>
                </a:moveTo>
                <a:lnTo>
                  <a:pt x="3826" y="209"/>
                </a:lnTo>
                <a:lnTo>
                  <a:pt x="3826" y="639"/>
                </a:lnTo>
                <a:lnTo>
                  <a:pt x="3061" y="639"/>
                </a:lnTo>
                <a:lnTo>
                  <a:pt x="3061" y="209"/>
                </a:lnTo>
                <a:lnTo>
                  <a:pt x="3061" y="209"/>
                </a:lnTo>
                <a:lnTo>
                  <a:pt x="3061" y="209"/>
                </a:lnTo>
                <a:close/>
                <a:moveTo>
                  <a:pt x="2297" y="209"/>
                </a:moveTo>
                <a:lnTo>
                  <a:pt x="3061" y="209"/>
                </a:lnTo>
                <a:lnTo>
                  <a:pt x="3061" y="639"/>
                </a:lnTo>
                <a:lnTo>
                  <a:pt x="2297" y="639"/>
                </a:lnTo>
                <a:lnTo>
                  <a:pt x="2297" y="209"/>
                </a:lnTo>
                <a:lnTo>
                  <a:pt x="2297" y="209"/>
                </a:lnTo>
                <a:lnTo>
                  <a:pt x="2297" y="209"/>
                </a:lnTo>
                <a:close/>
                <a:moveTo>
                  <a:pt x="1532" y="209"/>
                </a:moveTo>
                <a:lnTo>
                  <a:pt x="2297" y="209"/>
                </a:lnTo>
                <a:lnTo>
                  <a:pt x="2297" y="639"/>
                </a:lnTo>
                <a:lnTo>
                  <a:pt x="1532" y="639"/>
                </a:lnTo>
                <a:lnTo>
                  <a:pt x="1532" y="209"/>
                </a:lnTo>
                <a:lnTo>
                  <a:pt x="1532" y="209"/>
                </a:lnTo>
                <a:lnTo>
                  <a:pt x="1532" y="209"/>
                </a:lnTo>
                <a:close/>
                <a:moveTo>
                  <a:pt x="764" y="209"/>
                </a:moveTo>
                <a:lnTo>
                  <a:pt x="1532" y="209"/>
                </a:lnTo>
                <a:lnTo>
                  <a:pt x="1532" y="639"/>
                </a:lnTo>
                <a:lnTo>
                  <a:pt x="764" y="639"/>
                </a:lnTo>
                <a:lnTo>
                  <a:pt x="764" y="209"/>
                </a:lnTo>
                <a:lnTo>
                  <a:pt x="764" y="209"/>
                </a:lnTo>
                <a:lnTo>
                  <a:pt x="764" y="209"/>
                </a:lnTo>
                <a:close/>
                <a:moveTo>
                  <a:pt x="0" y="209"/>
                </a:moveTo>
                <a:lnTo>
                  <a:pt x="764" y="209"/>
                </a:lnTo>
                <a:lnTo>
                  <a:pt x="764" y="639"/>
                </a:lnTo>
                <a:lnTo>
                  <a:pt x="0" y="639"/>
                </a:lnTo>
                <a:lnTo>
                  <a:pt x="0" y="209"/>
                </a:lnTo>
                <a:lnTo>
                  <a:pt x="0" y="209"/>
                </a:lnTo>
                <a:lnTo>
                  <a:pt x="0" y="209"/>
                </a:lnTo>
                <a:close/>
                <a:moveTo>
                  <a:pt x="4593" y="0"/>
                </a:moveTo>
                <a:lnTo>
                  <a:pt x="5358" y="0"/>
                </a:lnTo>
                <a:lnTo>
                  <a:pt x="5358" y="209"/>
                </a:lnTo>
                <a:lnTo>
                  <a:pt x="4593" y="209"/>
                </a:lnTo>
                <a:lnTo>
                  <a:pt x="4593" y="0"/>
                </a:lnTo>
                <a:lnTo>
                  <a:pt x="4593" y="0"/>
                </a:lnTo>
                <a:lnTo>
                  <a:pt x="4593" y="0"/>
                </a:lnTo>
                <a:close/>
                <a:moveTo>
                  <a:pt x="3826" y="0"/>
                </a:moveTo>
                <a:lnTo>
                  <a:pt x="4593" y="0"/>
                </a:lnTo>
                <a:lnTo>
                  <a:pt x="4593" y="209"/>
                </a:lnTo>
                <a:lnTo>
                  <a:pt x="3826" y="209"/>
                </a:lnTo>
                <a:lnTo>
                  <a:pt x="3826" y="0"/>
                </a:lnTo>
                <a:lnTo>
                  <a:pt x="3826" y="0"/>
                </a:lnTo>
                <a:lnTo>
                  <a:pt x="3826" y="0"/>
                </a:lnTo>
                <a:close/>
                <a:moveTo>
                  <a:pt x="3061" y="0"/>
                </a:moveTo>
                <a:lnTo>
                  <a:pt x="3826" y="0"/>
                </a:lnTo>
                <a:lnTo>
                  <a:pt x="3826" y="209"/>
                </a:lnTo>
                <a:lnTo>
                  <a:pt x="3061" y="209"/>
                </a:lnTo>
                <a:lnTo>
                  <a:pt x="3061" y="0"/>
                </a:lnTo>
                <a:lnTo>
                  <a:pt x="3061" y="0"/>
                </a:lnTo>
                <a:lnTo>
                  <a:pt x="3061" y="0"/>
                </a:lnTo>
                <a:close/>
                <a:moveTo>
                  <a:pt x="2297" y="0"/>
                </a:moveTo>
                <a:lnTo>
                  <a:pt x="3061" y="0"/>
                </a:lnTo>
                <a:lnTo>
                  <a:pt x="3061" y="209"/>
                </a:lnTo>
                <a:lnTo>
                  <a:pt x="2297" y="209"/>
                </a:lnTo>
                <a:lnTo>
                  <a:pt x="2297" y="0"/>
                </a:lnTo>
                <a:lnTo>
                  <a:pt x="2297" y="0"/>
                </a:lnTo>
                <a:lnTo>
                  <a:pt x="2297" y="0"/>
                </a:lnTo>
                <a:close/>
                <a:moveTo>
                  <a:pt x="1532" y="0"/>
                </a:moveTo>
                <a:lnTo>
                  <a:pt x="2297" y="0"/>
                </a:lnTo>
                <a:lnTo>
                  <a:pt x="2297" y="209"/>
                </a:lnTo>
                <a:lnTo>
                  <a:pt x="1532" y="209"/>
                </a:lnTo>
                <a:lnTo>
                  <a:pt x="1532" y="0"/>
                </a:lnTo>
                <a:lnTo>
                  <a:pt x="1532" y="0"/>
                </a:lnTo>
                <a:lnTo>
                  <a:pt x="1532" y="0"/>
                </a:lnTo>
                <a:close/>
                <a:moveTo>
                  <a:pt x="764" y="0"/>
                </a:moveTo>
                <a:lnTo>
                  <a:pt x="1532" y="0"/>
                </a:lnTo>
                <a:lnTo>
                  <a:pt x="1532" y="209"/>
                </a:lnTo>
                <a:lnTo>
                  <a:pt x="764" y="209"/>
                </a:lnTo>
                <a:lnTo>
                  <a:pt x="764" y="0"/>
                </a:lnTo>
                <a:lnTo>
                  <a:pt x="764" y="0"/>
                </a:lnTo>
                <a:lnTo>
                  <a:pt x="764" y="0"/>
                </a:lnTo>
                <a:close/>
                <a:moveTo>
                  <a:pt x="0" y="0"/>
                </a:moveTo>
                <a:lnTo>
                  <a:pt x="764" y="0"/>
                </a:lnTo>
                <a:lnTo>
                  <a:pt x="764" y="209"/>
                </a:lnTo>
                <a:lnTo>
                  <a:pt x="0" y="209"/>
                </a:lnTo>
                <a:lnTo>
                  <a:pt x="0" y="0"/>
                </a:lnTo>
                <a:lnTo>
                  <a:pt x="0" y="0"/>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6"/>
          <p:cNvSpPr>
            <a:spLocks noEditPoints="1"/>
          </p:cNvSpPr>
          <p:nvPr/>
        </p:nvSpPr>
        <p:spPr bwMode="auto">
          <a:xfrm>
            <a:off x="314325" y="3771900"/>
            <a:ext cx="8505826" cy="1638300"/>
          </a:xfrm>
          <a:custGeom>
            <a:avLst/>
            <a:gdLst>
              <a:gd name="T0" fmla="*/ 5358 w 5358"/>
              <a:gd name="T1" fmla="*/ 1032 h 1032"/>
              <a:gd name="T2" fmla="*/ 4593 w 5358"/>
              <a:gd name="T3" fmla="*/ 826 h 1032"/>
              <a:gd name="T4" fmla="*/ 4593 w 5358"/>
              <a:gd name="T5" fmla="*/ 826 h 1032"/>
              <a:gd name="T6" fmla="*/ 3826 w 5358"/>
              <a:gd name="T7" fmla="*/ 826 h 1032"/>
              <a:gd name="T8" fmla="*/ 3061 w 5358"/>
              <a:gd name="T9" fmla="*/ 826 h 1032"/>
              <a:gd name="T10" fmla="*/ 3061 w 5358"/>
              <a:gd name="T11" fmla="*/ 1032 h 1032"/>
              <a:gd name="T12" fmla="*/ 3061 w 5358"/>
              <a:gd name="T13" fmla="*/ 826 h 1032"/>
              <a:gd name="T14" fmla="*/ 3061 w 5358"/>
              <a:gd name="T15" fmla="*/ 1032 h 1032"/>
              <a:gd name="T16" fmla="*/ 2297 w 5358"/>
              <a:gd name="T17" fmla="*/ 826 h 1032"/>
              <a:gd name="T18" fmla="*/ 2297 w 5358"/>
              <a:gd name="T19" fmla="*/ 826 h 1032"/>
              <a:gd name="T20" fmla="*/ 1532 w 5358"/>
              <a:gd name="T21" fmla="*/ 826 h 1032"/>
              <a:gd name="T22" fmla="*/ 764 w 5358"/>
              <a:gd name="T23" fmla="*/ 826 h 1032"/>
              <a:gd name="T24" fmla="*/ 764 w 5358"/>
              <a:gd name="T25" fmla="*/ 1032 h 1032"/>
              <a:gd name="T26" fmla="*/ 764 w 5358"/>
              <a:gd name="T27" fmla="*/ 826 h 1032"/>
              <a:gd name="T28" fmla="*/ 764 w 5358"/>
              <a:gd name="T29" fmla="*/ 1032 h 1032"/>
              <a:gd name="T30" fmla="*/ 0 w 5358"/>
              <a:gd name="T31" fmla="*/ 826 h 1032"/>
              <a:gd name="T32" fmla="*/ 5358 w 5358"/>
              <a:gd name="T33" fmla="*/ 413 h 1032"/>
              <a:gd name="T34" fmla="*/ 4593 w 5358"/>
              <a:gd name="T35" fmla="*/ 413 h 1032"/>
              <a:gd name="T36" fmla="*/ 3826 w 5358"/>
              <a:gd name="T37" fmla="*/ 413 h 1032"/>
              <a:gd name="T38" fmla="*/ 3826 w 5358"/>
              <a:gd name="T39" fmla="*/ 619 h 1032"/>
              <a:gd name="T40" fmla="*/ 3826 w 5358"/>
              <a:gd name="T41" fmla="*/ 413 h 1032"/>
              <a:gd name="T42" fmla="*/ 3826 w 5358"/>
              <a:gd name="T43" fmla="*/ 619 h 1032"/>
              <a:gd name="T44" fmla="*/ 3061 w 5358"/>
              <a:gd name="T45" fmla="*/ 413 h 1032"/>
              <a:gd name="T46" fmla="*/ 3061 w 5358"/>
              <a:gd name="T47" fmla="*/ 413 h 1032"/>
              <a:gd name="T48" fmla="*/ 2297 w 5358"/>
              <a:gd name="T49" fmla="*/ 413 h 1032"/>
              <a:gd name="T50" fmla="*/ 1532 w 5358"/>
              <a:gd name="T51" fmla="*/ 413 h 1032"/>
              <a:gd name="T52" fmla="*/ 1532 w 5358"/>
              <a:gd name="T53" fmla="*/ 619 h 1032"/>
              <a:gd name="T54" fmla="*/ 1532 w 5358"/>
              <a:gd name="T55" fmla="*/ 413 h 1032"/>
              <a:gd name="T56" fmla="*/ 1532 w 5358"/>
              <a:gd name="T57" fmla="*/ 619 h 1032"/>
              <a:gd name="T58" fmla="*/ 764 w 5358"/>
              <a:gd name="T59" fmla="*/ 413 h 1032"/>
              <a:gd name="T60" fmla="*/ 764 w 5358"/>
              <a:gd name="T61" fmla="*/ 413 h 1032"/>
              <a:gd name="T62" fmla="*/ 0 w 5358"/>
              <a:gd name="T63" fmla="*/ 413 h 1032"/>
              <a:gd name="T64" fmla="*/ 4593 w 5358"/>
              <a:gd name="T65" fmla="*/ 0 h 1032"/>
              <a:gd name="T66" fmla="*/ 4593 w 5358"/>
              <a:gd name="T67" fmla="*/ 206 h 1032"/>
              <a:gd name="T68" fmla="*/ 4593 w 5358"/>
              <a:gd name="T69" fmla="*/ 0 h 1032"/>
              <a:gd name="T70" fmla="*/ 4593 w 5358"/>
              <a:gd name="T71" fmla="*/ 206 h 1032"/>
              <a:gd name="T72" fmla="*/ 3826 w 5358"/>
              <a:gd name="T73" fmla="*/ 0 h 1032"/>
              <a:gd name="T74" fmla="*/ 3826 w 5358"/>
              <a:gd name="T75" fmla="*/ 0 h 1032"/>
              <a:gd name="T76" fmla="*/ 3061 w 5358"/>
              <a:gd name="T77" fmla="*/ 0 h 1032"/>
              <a:gd name="T78" fmla="*/ 2297 w 5358"/>
              <a:gd name="T79" fmla="*/ 0 h 1032"/>
              <a:gd name="T80" fmla="*/ 2297 w 5358"/>
              <a:gd name="T81" fmla="*/ 206 h 1032"/>
              <a:gd name="T82" fmla="*/ 2297 w 5358"/>
              <a:gd name="T83" fmla="*/ 0 h 1032"/>
              <a:gd name="T84" fmla="*/ 2297 w 5358"/>
              <a:gd name="T85" fmla="*/ 206 h 1032"/>
              <a:gd name="T86" fmla="*/ 1532 w 5358"/>
              <a:gd name="T87" fmla="*/ 0 h 1032"/>
              <a:gd name="T88" fmla="*/ 1532 w 5358"/>
              <a:gd name="T89" fmla="*/ 0 h 1032"/>
              <a:gd name="T90" fmla="*/ 764 w 5358"/>
              <a:gd name="T91" fmla="*/ 0 h 1032"/>
              <a:gd name="T92" fmla="*/ 0 w 5358"/>
              <a:gd name="T93" fmla="*/ 0 h 1032"/>
              <a:gd name="T94" fmla="*/ 0 w 5358"/>
              <a:gd name="T95" fmla="*/ 206 h 1032"/>
              <a:gd name="T96" fmla="*/ 0 w 5358"/>
              <a:gd name="T97" fmla="*/ 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1032">
                <a:moveTo>
                  <a:pt x="4593" y="826"/>
                </a:moveTo>
                <a:lnTo>
                  <a:pt x="5358" y="826"/>
                </a:lnTo>
                <a:lnTo>
                  <a:pt x="5358" y="1032"/>
                </a:lnTo>
                <a:lnTo>
                  <a:pt x="4593" y="1032"/>
                </a:lnTo>
                <a:lnTo>
                  <a:pt x="4593" y="826"/>
                </a:lnTo>
                <a:lnTo>
                  <a:pt x="4593" y="826"/>
                </a:lnTo>
                <a:lnTo>
                  <a:pt x="4593" y="826"/>
                </a:lnTo>
                <a:close/>
                <a:moveTo>
                  <a:pt x="3826" y="826"/>
                </a:moveTo>
                <a:lnTo>
                  <a:pt x="4593" y="826"/>
                </a:lnTo>
                <a:lnTo>
                  <a:pt x="4593" y="1032"/>
                </a:lnTo>
                <a:lnTo>
                  <a:pt x="3826" y="1032"/>
                </a:lnTo>
                <a:lnTo>
                  <a:pt x="3826" y="826"/>
                </a:lnTo>
                <a:lnTo>
                  <a:pt x="3826" y="826"/>
                </a:lnTo>
                <a:lnTo>
                  <a:pt x="3826" y="826"/>
                </a:lnTo>
                <a:close/>
                <a:moveTo>
                  <a:pt x="3061" y="826"/>
                </a:moveTo>
                <a:lnTo>
                  <a:pt x="3826" y="826"/>
                </a:lnTo>
                <a:lnTo>
                  <a:pt x="3826" y="1032"/>
                </a:lnTo>
                <a:lnTo>
                  <a:pt x="3061" y="1032"/>
                </a:lnTo>
                <a:lnTo>
                  <a:pt x="3061" y="826"/>
                </a:lnTo>
                <a:lnTo>
                  <a:pt x="3061" y="826"/>
                </a:lnTo>
                <a:lnTo>
                  <a:pt x="3061" y="826"/>
                </a:lnTo>
                <a:close/>
                <a:moveTo>
                  <a:pt x="2297" y="826"/>
                </a:moveTo>
                <a:lnTo>
                  <a:pt x="3061" y="826"/>
                </a:lnTo>
                <a:lnTo>
                  <a:pt x="3061" y="1032"/>
                </a:lnTo>
                <a:lnTo>
                  <a:pt x="2297" y="1032"/>
                </a:lnTo>
                <a:lnTo>
                  <a:pt x="2297" y="826"/>
                </a:lnTo>
                <a:lnTo>
                  <a:pt x="2297" y="826"/>
                </a:lnTo>
                <a:lnTo>
                  <a:pt x="2297" y="826"/>
                </a:lnTo>
                <a:close/>
                <a:moveTo>
                  <a:pt x="1532" y="826"/>
                </a:moveTo>
                <a:lnTo>
                  <a:pt x="2297" y="826"/>
                </a:lnTo>
                <a:lnTo>
                  <a:pt x="2297" y="1032"/>
                </a:lnTo>
                <a:lnTo>
                  <a:pt x="1532" y="1032"/>
                </a:lnTo>
                <a:lnTo>
                  <a:pt x="1532" y="826"/>
                </a:lnTo>
                <a:lnTo>
                  <a:pt x="1532" y="826"/>
                </a:lnTo>
                <a:lnTo>
                  <a:pt x="1532" y="826"/>
                </a:lnTo>
                <a:close/>
                <a:moveTo>
                  <a:pt x="764" y="826"/>
                </a:moveTo>
                <a:lnTo>
                  <a:pt x="1532" y="826"/>
                </a:lnTo>
                <a:lnTo>
                  <a:pt x="1532" y="1032"/>
                </a:lnTo>
                <a:lnTo>
                  <a:pt x="764" y="1032"/>
                </a:lnTo>
                <a:lnTo>
                  <a:pt x="764" y="826"/>
                </a:lnTo>
                <a:lnTo>
                  <a:pt x="764" y="826"/>
                </a:lnTo>
                <a:lnTo>
                  <a:pt x="764" y="826"/>
                </a:lnTo>
                <a:close/>
                <a:moveTo>
                  <a:pt x="0" y="826"/>
                </a:moveTo>
                <a:lnTo>
                  <a:pt x="764" y="826"/>
                </a:lnTo>
                <a:lnTo>
                  <a:pt x="764" y="1032"/>
                </a:lnTo>
                <a:lnTo>
                  <a:pt x="0" y="1032"/>
                </a:lnTo>
                <a:lnTo>
                  <a:pt x="0" y="826"/>
                </a:lnTo>
                <a:lnTo>
                  <a:pt x="0" y="826"/>
                </a:lnTo>
                <a:lnTo>
                  <a:pt x="0" y="826"/>
                </a:lnTo>
                <a:close/>
                <a:moveTo>
                  <a:pt x="4593" y="413"/>
                </a:moveTo>
                <a:lnTo>
                  <a:pt x="5358" y="413"/>
                </a:lnTo>
                <a:lnTo>
                  <a:pt x="5358" y="619"/>
                </a:lnTo>
                <a:lnTo>
                  <a:pt x="4593" y="619"/>
                </a:lnTo>
                <a:lnTo>
                  <a:pt x="4593" y="413"/>
                </a:lnTo>
                <a:lnTo>
                  <a:pt x="4593" y="413"/>
                </a:lnTo>
                <a:lnTo>
                  <a:pt x="4593" y="413"/>
                </a:lnTo>
                <a:close/>
                <a:moveTo>
                  <a:pt x="3826" y="413"/>
                </a:moveTo>
                <a:lnTo>
                  <a:pt x="4593" y="413"/>
                </a:lnTo>
                <a:lnTo>
                  <a:pt x="4593" y="619"/>
                </a:lnTo>
                <a:lnTo>
                  <a:pt x="3826" y="619"/>
                </a:lnTo>
                <a:lnTo>
                  <a:pt x="3826" y="413"/>
                </a:lnTo>
                <a:lnTo>
                  <a:pt x="3826" y="413"/>
                </a:lnTo>
                <a:lnTo>
                  <a:pt x="3826" y="413"/>
                </a:lnTo>
                <a:close/>
                <a:moveTo>
                  <a:pt x="3061" y="413"/>
                </a:moveTo>
                <a:lnTo>
                  <a:pt x="3826" y="413"/>
                </a:lnTo>
                <a:lnTo>
                  <a:pt x="3826" y="619"/>
                </a:lnTo>
                <a:lnTo>
                  <a:pt x="3061" y="619"/>
                </a:lnTo>
                <a:lnTo>
                  <a:pt x="3061" y="413"/>
                </a:lnTo>
                <a:lnTo>
                  <a:pt x="3061" y="413"/>
                </a:lnTo>
                <a:lnTo>
                  <a:pt x="3061" y="413"/>
                </a:lnTo>
                <a:close/>
                <a:moveTo>
                  <a:pt x="2297" y="413"/>
                </a:moveTo>
                <a:lnTo>
                  <a:pt x="3061" y="413"/>
                </a:lnTo>
                <a:lnTo>
                  <a:pt x="3061" y="619"/>
                </a:lnTo>
                <a:lnTo>
                  <a:pt x="2297" y="619"/>
                </a:lnTo>
                <a:lnTo>
                  <a:pt x="2297" y="413"/>
                </a:lnTo>
                <a:lnTo>
                  <a:pt x="2297" y="413"/>
                </a:lnTo>
                <a:lnTo>
                  <a:pt x="2297" y="413"/>
                </a:lnTo>
                <a:close/>
                <a:moveTo>
                  <a:pt x="1532" y="413"/>
                </a:moveTo>
                <a:lnTo>
                  <a:pt x="2297" y="413"/>
                </a:lnTo>
                <a:lnTo>
                  <a:pt x="2297" y="619"/>
                </a:lnTo>
                <a:lnTo>
                  <a:pt x="1532" y="619"/>
                </a:lnTo>
                <a:lnTo>
                  <a:pt x="1532" y="413"/>
                </a:lnTo>
                <a:lnTo>
                  <a:pt x="1532" y="413"/>
                </a:lnTo>
                <a:lnTo>
                  <a:pt x="1532" y="413"/>
                </a:lnTo>
                <a:close/>
                <a:moveTo>
                  <a:pt x="764" y="413"/>
                </a:moveTo>
                <a:lnTo>
                  <a:pt x="1532" y="413"/>
                </a:lnTo>
                <a:lnTo>
                  <a:pt x="1532" y="619"/>
                </a:lnTo>
                <a:lnTo>
                  <a:pt x="764" y="619"/>
                </a:lnTo>
                <a:lnTo>
                  <a:pt x="764" y="413"/>
                </a:lnTo>
                <a:lnTo>
                  <a:pt x="764" y="413"/>
                </a:lnTo>
                <a:lnTo>
                  <a:pt x="764" y="413"/>
                </a:lnTo>
                <a:close/>
                <a:moveTo>
                  <a:pt x="0" y="413"/>
                </a:moveTo>
                <a:lnTo>
                  <a:pt x="764" y="413"/>
                </a:lnTo>
                <a:lnTo>
                  <a:pt x="764" y="619"/>
                </a:lnTo>
                <a:lnTo>
                  <a:pt x="0" y="619"/>
                </a:lnTo>
                <a:lnTo>
                  <a:pt x="0" y="413"/>
                </a:lnTo>
                <a:lnTo>
                  <a:pt x="0" y="413"/>
                </a:lnTo>
                <a:lnTo>
                  <a:pt x="0" y="413"/>
                </a:lnTo>
                <a:close/>
                <a:moveTo>
                  <a:pt x="4593" y="0"/>
                </a:moveTo>
                <a:lnTo>
                  <a:pt x="5358" y="0"/>
                </a:lnTo>
                <a:lnTo>
                  <a:pt x="5358" y="206"/>
                </a:lnTo>
                <a:lnTo>
                  <a:pt x="4593" y="206"/>
                </a:lnTo>
                <a:lnTo>
                  <a:pt x="4593" y="0"/>
                </a:lnTo>
                <a:lnTo>
                  <a:pt x="4593" y="0"/>
                </a:lnTo>
                <a:lnTo>
                  <a:pt x="4593" y="0"/>
                </a:lnTo>
                <a:close/>
                <a:moveTo>
                  <a:pt x="3826" y="0"/>
                </a:moveTo>
                <a:lnTo>
                  <a:pt x="4593" y="0"/>
                </a:lnTo>
                <a:lnTo>
                  <a:pt x="4593" y="206"/>
                </a:lnTo>
                <a:lnTo>
                  <a:pt x="3826" y="206"/>
                </a:lnTo>
                <a:lnTo>
                  <a:pt x="3826" y="0"/>
                </a:lnTo>
                <a:lnTo>
                  <a:pt x="3826" y="0"/>
                </a:lnTo>
                <a:lnTo>
                  <a:pt x="3826" y="0"/>
                </a:lnTo>
                <a:close/>
                <a:moveTo>
                  <a:pt x="3061" y="0"/>
                </a:moveTo>
                <a:lnTo>
                  <a:pt x="3826" y="0"/>
                </a:lnTo>
                <a:lnTo>
                  <a:pt x="3826" y="206"/>
                </a:lnTo>
                <a:lnTo>
                  <a:pt x="3061" y="206"/>
                </a:lnTo>
                <a:lnTo>
                  <a:pt x="3061" y="0"/>
                </a:lnTo>
                <a:lnTo>
                  <a:pt x="3061" y="0"/>
                </a:lnTo>
                <a:lnTo>
                  <a:pt x="3061" y="0"/>
                </a:lnTo>
                <a:close/>
                <a:moveTo>
                  <a:pt x="2297" y="0"/>
                </a:moveTo>
                <a:lnTo>
                  <a:pt x="3061" y="0"/>
                </a:lnTo>
                <a:lnTo>
                  <a:pt x="3061" y="206"/>
                </a:lnTo>
                <a:lnTo>
                  <a:pt x="2297" y="206"/>
                </a:lnTo>
                <a:lnTo>
                  <a:pt x="2297" y="0"/>
                </a:lnTo>
                <a:lnTo>
                  <a:pt x="2297" y="0"/>
                </a:lnTo>
                <a:lnTo>
                  <a:pt x="2297" y="0"/>
                </a:lnTo>
                <a:close/>
                <a:moveTo>
                  <a:pt x="1532" y="0"/>
                </a:moveTo>
                <a:lnTo>
                  <a:pt x="2297" y="0"/>
                </a:lnTo>
                <a:lnTo>
                  <a:pt x="2297" y="206"/>
                </a:lnTo>
                <a:lnTo>
                  <a:pt x="1532" y="206"/>
                </a:lnTo>
                <a:lnTo>
                  <a:pt x="1532" y="0"/>
                </a:lnTo>
                <a:lnTo>
                  <a:pt x="1532" y="0"/>
                </a:lnTo>
                <a:lnTo>
                  <a:pt x="1532" y="0"/>
                </a:lnTo>
                <a:close/>
                <a:moveTo>
                  <a:pt x="764" y="0"/>
                </a:moveTo>
                <a:lnTo>
                  <a:pt x="1532" y="0"/>
                </a:lnTo>
                <a:lnTo>
                  <a:pt x="1532" y="206"/>
                </a:lnTo>
                <a:lnTo>
                  <a:pt x="764" y="206"/>
                </a:lnTo>
                <a:lnTo>
                  <a:pt x="764" y="0"/>
                </a:lnTo>
                <a:lnTo>
                  <a:pt x="764" y="0"/>
                </a:lnTo>
                <a:lnTo>
                  <a:pt x="764" y="0"/>
                </a:lnTo>
                <a:close/>
                <a:moveTo>
                  <a:pt x="0" y="0"/>
                </a:moveTo>
                <a:lnTo>
                  <a:pt x="764" y="0"/>
                </a:lnTo>
                <a:lnTo>
                  <a:pt x="764" y="206"/>
                </a:lnTo>
                <a:lnTo>
                  <a:pt x="0" y="206"/>
                </a:lnTo>
                <a:lnTo>
                  <a:pt x="0" y="0"/>
                </a:lnTo>
                <a:lnTo>
                  <a:pt x="0" y="0"/>
                </a:lnTo>
                <a:lnTo>
                  <a:pt x="0" y="0"/>
                </a:lnTo>
                <a:close/>
              </a:path>
            </a:pathLst>
          </a:custGeom>
          <a:solidFill>
            <a:srgbClr val="E9F6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7"/>
          <p:cNvSpPr>
            <a:spLocks noEditPoints="1"/>
          </p:cNvSpPr>
          <p:nvPr/>
        </p:nvSpPr>
        <p:spPr bwMode="auto">
          <a:xfrm>
            <a:off x="314325" y="4098925"/>
            <a:ext cx="8505826" cy="984250"/>
          </a:xfrm>
          <a:custGeom>
            <a:avLst/>
            <a:gdLst>
              <a:gd name="T0" fmla="*/ 5358 w 5358"/>
              <a:gd name="T1" fmla="*/ 413 h 620"/>
              <a:gd name="T2" fmla="*/ 4593 w 5358"/>
              <a:gd name="T3" fmla="*/ 620 h 620"/>
              <a:gd name="T4" fmla="*/ 4593 w 5358"/>
              <a:gd name="T5" fmla="*/ 413 h 620"/>
              <a:gd name="T6" fmla="*/ 3826 w 5358"/>
              <a:gd name="T7" fmla="*/ 413 h 620"/>
              <a:gd name="T8" fmla="*/ 4593 w 5358"/>
              <a:gd name="T9" fmla="*/ 620 h 620"/>
              <a:gd name="T10" fmla="*/ 3826 w 5358"/>
              <a:gd name="T11" fmla="*/ 413 h 620"/>
              <a:gd name="T12" fmla="*/ 3826 w 5358"/>
              <a:gd name="T13" fmla="*/ 413 h 620"/>
              <a:gd name="T14" fmla="*/ 3826 w 5358"/>
              <a:gd name="T15" fmla="*/ 413 h 620"/>
              <a:gd name="T16" fmla="*/ 3061 w 5358"/>
              <a:gd name="T17" fmla="*/ 620 h 620"/>
              <a:gd name="T18" fmla="*/ 3061 w 5358"/>
              <a:gd name="T19" fmla="*/ 413 h 620"/>
              <a:gd name="T20" fmla="*/ 2297 w 5358"/>
              <a:gd name="T21" fmla="*/ 413 h 620"/>
              <a:gd name="T22" fmla="*/ 3061 w 5358"/>
              <a:gd name="T23" fmla="*/ 620 h 620"/>
              <a:gd name="T24" fmla="*/ 2297 w 5358"/>
              <a:gd name="T25" fmla="*/ 413 h 620"/>
              <a:gd name="T26" fmla="*/ 2297 w 5358"/>
              <a:gd name="T27" fmla="*/ 413 h 620"/>
              <a:gd name="T28" fmla="*/ 2297 w 5358"/>
              <a:gd name="T29" fmla="*/ 413 h 620"/>
              <a:gd name="T30" fmla="*/ 1532 w 5358"/>
              <a:gd name="T31" fmla="*/ 620 h 620"/>
              <a:gd name="T32" fmla="*/ 1532 w 5358"/>
              <a:gd name="T33" fmla="*/ 413 h 620"/>
              <a:gd name="T34" fmla="*/ 764 w 5358"/>
              <a:gd name="T35" fmla="*/ 413 h 620"/>
              <a:gd name="T36" fmla="*/ 1532 w 5358"/>
              <a:gd name="T37" fmla="*/ 620 h 620"/>
              <a:gd name="T38" fmla="*/ 764 w 5358"/>
              <a:gd name="T39" fmla="*/ 413 h 620"/>
              <a:gd name="T40" fmla="*/ 764 w 5358"/>
              <a:gd name="T41" fmla="*/ 413 h 620"/>
              <a:gd name="T42" fmla="*/ 764 w 5358"/>
              <a:gd name="T43" fmla="*/ 413 h 620"/>
              <a:gd name="T44" fmla="*/ 0 w 5358"/>
              <a:gd name="T45" fmla="*/ 620 h 620"/>
              <a:gd name="T46" fmla="*/ 0 w 5358"/>
              <a:gd name="T47" fmla="*/ 413 h 620"/>
              <a:gd name="T48" fmla="*/ 4593 w 5358"/>
              <a:gd name="T49" fmla="*/ 0 h 620"/>
              <a:gd name="T50" fmla="*/ 5358 w 5358"/>
              <a:gd name="T51" fmla="*/ 207 h 620"/>
              <a:gd name="T52" fmla="*/ 4593 w 5358"/>
              <a:gd name="T53" fmla="*/ 0 h 620"/>
              <a:gd name="T54" fmla="*/ 4593 w 5358"/>
              <a:gd name="T55" fmla="*/ 0 h 620"/>
              <a:gd name="T56" fmla="*/ 4593 w 5358"/>
              <a:gd name="T57" fmla="*/ 0 h 620"/>
              <a:gd name="T58" fmla="*/ 3826 w 5358"/>
              <a:gd name="T59" fmla="*/ 207 h 620"/>
              <a:gd name="T60" fmla="*/ 3826 w 5358"/>
              <a:gd name="T61" fmla="*/ 0 h 620"/>
              <a:gd name="T62" fmla="*/ 3061 w 5358"/>
              <a:gd name="T63" fmla="*/ 0 h 620"/>
              <a:gd name="T64" fmla="*/ 3826 w 5358"/>
              <a:gd name="T65" fmla="*/ 207 h 620"/>
              <a:gd name="T66" fmla="*/ 3061 w 5358"/>
              <a:gd name="T67" fmla="*/ 0 h 620"/>
              <a:gd name="T68" fmla="*/ 3061 w 5358"/>
              <a:gd name="T69" fmla="*/ 0 h 620"/>
              <a:gd name="T70" fmla="*/ 3061 w 5358"/>
              <a:gd name="T71" fmla="*/ 0 h 620"/>
              <a:gd name="T72" fmla="*/ 2297 w 5358"/>
              <a:gd name="T73" fmla="*/ 207 h 620"/>
              <a:gd name="T74" fmla="*/ 2297 w 5358"/>
              <a:gd name="T75" fmla="*/ 0 h 620"/>
              <a:gd name="T76" fmla="*/ 1532 w 5358"/>
              <a:gd name="T77" fmla="*/ 0 h 620"/>
              <a:gd name="T78" fmla="*/ 2297 w 5358"/>
              <a:gd name="T79" fmla="*/ 207 h 620"/>
              <a:gd name="T80" fmla="*/ 1532 w 5358"/>
              <a:gd name="T81" fmla="*/ 0 h 620"/>
              <a:gd name="T82" fmla="*/ 1532 w 5358"/>
              <a:gd name="T83" fmla="*/ 0 h 620"/>
              <a:gd name="T84" fmla="*/ 1532 w 5358"/>
              <a:gd name="T85" fmla="*/ 0 h 620"/>
              <a:gd name="T86" fmla="*/ 764 w 5358"/>
              <a:gd name="T87" fmla="*/ 207 h 620"/>
              <a:gd name="T88" fmla="*/ 764 w 5358"/>
              <a:gd name="T89" fmla="*/ 0 h 620"/>
              <a:gd name="T90" fmla="*/ 0 w 5358"/>
              <a:gd name="T91" fmla="*/ 0 h 620"/>
              <a:gd name="T92" fmla="*/ 764 w 5358"/>
              <a:gd name="T93" fmla="*/ 207 h 620"/>
              <a:gd name="T94" fmla="*/ 0 w 5358"/>
              <a:gd name="T95" fmla="*/ 0 h 620"/>
              <a:gd name="T96" fmla="*/ 0 w 5358"/>
              <a:gd name="T97"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8" h="620">
                <a:moveTo>
                  <a:pt x="4593" y="413"/>
                </a:moveTo>
                <a:lnTo>
                  <a:pt x="5358" y="413"/>
                </a:lnTo>
                <a:lnTo>
                  <a:pt x="5358" y="620"/>
                </a:lnTo>
                <a:lnTo>
                  <a:pt x="4593" y="620"/>
                </a:lnTo>
                <a:lnTo>
                  <a:pt x="4593" y="413"/>
                </a:lnTo>
                <a:lnTo>
                  <a:pt x="4593" y="413"/>
                </a:lnTo>
                <a:lnTo>
                  <a:pt x="4593" y="413"/>
                </a:lnTo>
                <a:close/>
                <a:moveTo>
                  <a:pt x="3826" y="413"/>
                </a:moveTo>
                <a:lnTo>
                  <a:pt x="4593" y="413"/>
                </a:lnTo>
                <a:lnTo>
                  <a:pt x="4593" y="620"/>
                </a:lnTo>
                <a:lnTo>
                  <a:pt x="3826" y="620"/>
                </a:lnTo>
                <a:lnTo>
                  <a:pt x="3826" y="413"/>
                </a:lnTo>
                <a:lnTo>
                  <a:pt x="3826" y="413"/>
                </a:lnTo>
                <a:lnTo>
                  <a:pt x="3826" y="413"/>
                </a:lnTo>
                <a:close/>
                <a:moveTo>
                  <a:pt x="3061" y="413"/>
                </a:moveTo>
                <a:lnTo>
                  <a:pt x="3826" y="413"/>
                </a:lnTo>
                <a:lnTo>
                  <a:pt x="3826" y="620"/>
                </a:lnTo>
                <a:lnTo>
                  <a:pt x="3061" y="620"/>
                </a:lnTo>
                <a:lnTo>
                  <a:pt x="3061" y="413"/>
                </a:lnTo>
                <a:lnTo>
                  <a:pt x="3061" y="413"/>
                </a:lnTo>
                <a:lnTo>
                  <a:pt x="3061" y="413"/>
                </a:lnTo>
                <a:close/>
                <a:moveTo>
                  <a:pt x="2297" y="413"/>
                </a:moveTo>
                <a:lnTo>
                  <a:pt x="3061" y="413"/>
                </a:lnTo>
                <a:lnTo>
                  <a:pt x="3061" y="620"/>
                </a:lnTo>
                <a:lnTo>
                  <a:pt x="2297" y="620"/>
                </a:lnTo>
                <a:lnTo>
                  <a:pt x="2297" y="413"/>
                </a:lnTo>
                <a:lnTo>
                  <a:pt x="2297" y="413"/>
                </a:lnTo>
                <a:lnTo>
                  <a:pt x="2297" y="413"/>
                </a:lnTo>
                <a:close/>
                <a:moveTo>
                  <a:pt x="1532" y="413"/>
                </a:moveTo>
                <a:lnTo>
                  <a:pt x="2297" y="413"/>
                </a:lnTo>
                <a:lnTo>
                  <a:pt x="2297" y="620"/>
                </a:lnTo>
                <a:lnTo>
                  <a:pt x="1532" y="620"/>
                </a:lnTo>
                <a:lnTo>
                  <a:pt x="1532" y="413"/>
                </a:lnTo>
                <a:lnTo>
                  <a:pt x="1532" y="413"/>
                </a:lnTo>
                <a:lnTo>
                  <a:pt x="1532" y="413"/>
                </a:lnTo>
                <a:close/>
                <a:moveTo>
                  <a:pt x="764" y="413"/>
                </a:moveTo>
                <a:lnTo>
                  <a:pt x="1532" y="413"/>
                </a:lnTo>
                <a:lnTo>
                  <a:pt x="1532" y="620"/>
                </a:lnTo>
                <a:lnTo>
                  <a:pt x="764" y="620"/>
                </a:lnTo>
                <a:lnTo>
                  <a:pt x="764" y="413"/>
                </a:lnTo>
                <a:lnTo>
                  <a:pt x="764" y="413"/>
                </a:lnTo>
                <a:lnTo>
                  <a:pt x="764" y="413"/>
                </a:lnTo>
                <a:close/>
                <a:moveTo>
                  <a:pt x="0" y="413"/>
                </a:moveTo>
                <a:lnTo>
                  <a:pt x="764" y="413"/>
                </a:lnTo>
                <a:lnTo>
                  <a:pt x="764" y="620"/>
                </a:lnTo>
                <a:lnTo>
                  <a:pt x="0" y="620"/>
                </a:lnTo>
                <a:lnTo>
                  <a:pt x="0" y="413"/>
                </a:lnTo>
                <a:lnTo>
                  <a:pt x="0" y="413"/>
                </a:lnTo>
                <a:lnTo>
                  <a:pt x="0" y="413"/>
                </a:lnTo>
                <a:close/>
                <a:moveTo>
                  <a:pt x="4593" y="0"/>
                </a:moveTo>
                <a:lnTo>
                  <a:pt x="5358" y="0"/>
                </a:lnTo>
                <a:lnTo>
                  <a:pt x="5358" y="207"/>
                </a:lnTo>
                <a:lnTo>
                  <a:pt x="4593" y="207"/>
                </a:lnTo>
                <a:lnTo>
                  <a:pt x="4593" y="0"/>
                </a:lnTo>
                <a:lnTo>
                  <a:pt x="4593" y="0"/>
                </a:lnTo>
                <a:lnTo>
                  <a:pt x="4593" y="0"/>
                </a:lnTo>
                <a:close/>
                <a:moveTo>
                  <a:pt x="3826" y="0"/>
                </a:moveTo>
                <a:lnTo>
                  <a:pt x="4593" y="0"/>
                </a:lnTo>
                <a:lnTo>
                  <a:pt x="4593" y="207"/>
                </a:lnTo>
                <a:lnTo>
                  <a:pt x="3826" y="207"/>
                </a:lnTo>
                <a:lnTo>
                  <a:pt x="3826" y="0"/>
                </a:lnTo>
                <a:lnTo>
                  <a:pt x="3826" y="0"/>
                </a:lnTo>
                <a:lnTo>
                  <a:pt x="3826" y="0"/>
                </a:lnTo>
                <a:close/>
                <a:moveTo>
                  <a:pt x="3061" y="0"/>
                </a:moveTo>
                <a:lnTo>
                  <a:pt x="3826" y="0"/>
                </a:lnTo>
                <a:lnTo>
                  <a:pt x="3826" y="207"/>
                </a:lnTo>
                <a:lnTo>
                  <a:pt x="3061" y="207"/>
                </a:lnTo>
                <a:lnTo>
                  <a:pt x="3061" y="0"/>
                </a:lnTo>
                <a:lnTo>
                  <a:pt x="3061" y="0"/>
                </a:lnTo>
                <a:lnTo>
                  <a:pt x="3061" y="0"/>
                </a:lnTo>
                <a:close/>
                <a:moveTo>
                  <a:pt x="2297" y="0"/>
                </a:moveTo>
                <a:lnTo>
                  <a:pt x="3061" y="0"/>
                </a:lnTo>
                <a:lnTo>
                  <a:pt x="3061" y="207"/>
                </a:lnTo>
                <a:lnTo>
                  <a:pt x="2297" y="207"/>
                </a:lnTo>
                <a:lnTo>
                  <a:pt x="2297" y="0"/>
                </a:lnTo>
                <a:lnTo>
                  <a:pt x="2297" y="0"/>
                </a:lnTo>
                <a:lnTo>
                  <a:pt x="2297" y="0"/>
                </a:lnTo>
                <a:close/>
                <a:moveTo>
                  <a:pt x="1532" y="0"/>
                </a:moveTo>
                <a:lnTo>
                  <a:pt x="2297" y="0"/>
                </a:lnTo>
                <a:lnTo>
                  <a:pt x="2297" y="207"/>
                </a:lnTo>
                <a:lnTo>
                  <a:pt x="1532" y="207"/>
                </a:lnTo>
                <a:lnTo>
                  <a:pt x="1532" y="0"/>
                </a:lnTo>
                <a:lnTo>
                  <a:pt x="1532" y="0"/>
                </a:lnTo>
                <a:lnTo>
                  <a:pt x="1532" y="0"/>
                </a:lnTo>
                <a:close/>
                <a:moveTo>
                  <a:pt x="764" y="0"/>
                </a:moveTo>
                <a:lnTo>
                  <a:pt x="1532" y="0"/>
                </a:lnTo>
                <a:lnTo>
                  <a:pt x="1532" y="207"/>
                </a:lnTo>
                <a:lnTo>
                  <a:pt x="764" y="207"/>
                </a:lnTo>
                <a:lnTo>
                  <a:pt x="764" y="0"/>
                </a:lnTo>
                <a:lnTo>
                  <a:pt x="764" y="0"/>
                </a:lnTo>
                <a:lnTo>
                  <a:pt x="764" y="0"/>
                </a:lnTo>
                <a:close/>
                <a:moveTo>
                  <a:pt x="0" y="0"/>
                </a:moveTo>
                <a:lnTo>
                  <a:pt x="764" y="0"/>
                </a:lnTo>
                <a:lnTo>
                  <a:pt x="764" y="207"/>
                </a:lnTo>
                <a:lnTo>
                  <a:pt x="0" y="207"/>
                </a:lnTo>
                <a:lnTo>
                  <a:pt x="0" y="0"/>
                </a:lnTo>
                <a:lnTo>
                  <a:pt x="0" y="0"/>
                </a:lnTo>
                <a:lnTo>
                  <a:pt x="0" y="0"/>
                </a:lnTo>
                <a:close/>
              </a:path>
            </a:pathLst>
          </a:custGeom>
          <a:solidFill>
            <a:srgbClr val="D0E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15"/>
          <p:cNvSpPr>
            <a:spLocks noChangeShapeType="1"/>
          </p:cNvSpPr>
          <p:nvPr/>
        </p:nvSpPr>
        <p:spPr bwMode="auto">
          <a:xfrm flipV="1">
            <a:off x="2746375"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17"/>
          <p:cNvSpPr>
            <a:spLocks noChangeShapeType="1"/>
          </p:cNvSpPr>
          <p:nvPr/>
        </p:nvSpPr>
        <p:spPr bwMode="auto">
          <a:xfrm flipV="1">
            <a:off x="6388101"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19"/>
          <p:cNvSpPr>
            <a:spLocks noChangeShapeType="1"/>
          </p:cNvSpPr>
          <p:nvPr/>
        </p:nvSpPr>
        <p:spPr bwMode="auto">
          <a:xfrm flipV="1">
            <a:off x="7605713"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0"/>
          <p:cNvSpPr>
            <a:spLocks/>
          </p:cNvSpPr>
          <p:nvPr/>
        </p:nvSpPr>
        <p:spPr bwMode="auto">
          <a:xfrm>
            <a:off x="1536700" y="3771900"/>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21"/>
          <p:cNvSpPr>
            <a:spLocks noChangeShapeType="1"/>
          </p:cNvSpPr>
          <p:nvPr/>
        </p:nvSpPr>
        <p:spPr bwMode="auto">
          <a:xfrm flipV="1">
            <a:off x="2746375"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2"/>
          <p:cNvSpPr>
            <a:spLocks/>
          </p:cNvSpPr>
          <p:nvPr/>
        </p:nvSpPr>
        <p:spPr bwMode="auto">
          <a:xfrm>
            <a:off x="5183188" y="3771900"/>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23"/>
          <p:cNvSpPr>
            <a:spLocks noChangeShapeType="1"/>
          </p:cNvSpPr>
          <p:nvPr/>
        </p:nvSpPr>
        <p:spPr bwMode="auto">
          <a:xfrm flipV="1">
            <a:off x="6388101"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24"/>
          <p:cNvSpPr>
            <a:spLocks noChangeShapeType="1"/>
          </p:cNvSpPr>
          <p:nvPr/>
        </p:nvSpPr>
        <p:spPr bwMode="auto">
          <a:xfrm>
            <a:off x="7605713" y="3771900"/>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25"/>
          <p:cNvSpPr>
            <a:spLocks noChangeShapeType="1"/>
          </p:cNvSpPr>
          <p:nvPr/>
        </p:nvSpPr>
        <p:spPr bwMode="auto">
          <a:xfrm flipV="1">
            <a:off x="7605713"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6"/>
          <p:cNvSpPr>
            <a:spLocks/>
          </p:cNvSpPr>
          <p:nvPr/>
        </p:nvSpPr>
        <p:spPr bwMode="auto">
          <a:xfrm>
            <a:off x="1536700" y="4098925"/>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27"/>
          <p:cNvSpPr>
            <a:spLocks noChangeShapeType="1"/>
          </p:cNvSpPr>
          <p:nvPr/>
        </p:nvSpPr>
        <p:spPr bwMode="auto">
          <a:xfrm flipV="1">
            <a:off x="2746375"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8"/>
          <p:cNvSpPr>
            <a:spLocks/>
          </p:cNvSpPr>
          <p:nvPr/>
        </p:nvSpPr>
        <p:spPr bwMode="auto">
          <a:xfrm>
            <a:off x="5183188" y="4098925"/>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29"/>
          <p:cNvSpPr>
            <a:spLocks noChangeShapeType="1"/>
          </p:cNvSpPr>
          <p:nvPr/>
        </p:nvSpPr>
        <p:spPr bwMode="auto">
          <a:xfrm flipV="1">
            <a:off x="6388101"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30"/>
          <p:cNvSpPr>
            <a:spLocks noChangeShapeType="1"/>
          </p:cNvSpPr>
          <p:nvPr/>
        </p:nvSpPr>
        <p:spPr bwMode="auto">
          <a:xfrm>
            <a:off x="7605713" y="4098925"/>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31"/>
          <p:cNvSpPr>
            <a:spLocks noChangeShapeType="1"/>
          </p:cNvSpPr>
          <p:nvPr/>
        </p:nvSpPr>
        <p:spPr bwMode="auto">
          <a:xfrm flipV="1">
            <a:off x="7605713"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2"/>
          <p:cNvSpPr>
            <a:spLocks/>
          </p:cNvSpPr>
          <p:nvPr/>
        </p:nvSpPr>
        <p:spPr bwMode="auto">
          <a:xfrm>
            <a:off x="1536700" y="4427537"/>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33"/>
          <p:cNvSpPr>
            <a:spLocks noChangeShapeType="1"/>
          </p:cNvSpPr>
          <p:nvPr/>
        </p:nvSpPr>
        <p:spPr bwMode="auto">
          <a:xfrm flipV="1">
            <a:off x="2746375"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34"/>
          <p:cNvSpPr>
            <a:spLocks/>
          </p:cNvSpPr>
          <p:nvPr/>
        </p:nvSpPr>
        <p:spPr bwMode="auto">
          <a:xfrm>
            <a:off x="5183188" y="4427537"/>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35"/>
          <p:cNvSpPr>
            <a:spLocks noChangeShapeType="1"/>
          </p:cNvSpPr>
          <p:nvPr/>
        </p:nvSpPr>
        <p:spPr bwMode="auto">
          <a:xfrm flipV="1">
            <a:off x="6388101"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36"/>
          <p:cNvSpPr>
            <a:spLocks noChangeShapeType="1"/>
          </p:cNvSpPr>
          <p:nvPr/>
        </p:nvSpPr>
        <p:spPr bwMode="auto">
          <a:xfrm>
            <a:off x="7605713" y="4427537"/>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37"/>
          <p:cNvSpPr>
            <a:spLocks noChangeShapeType="1"/>
          </p:cNvSpPr>
          <p:nvPr/>
        </p:nvSpPr>
        <p:spPr bwMode="auto">
          <a:xfrm flipV="1">
            <a:off x="7605713"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38"/>
          <p:cNvSpPr>
            <a:spLocks/>
          </p:cNvSpPr>
          <p:nvPr/>
        </p:nvSpPr>
        <p:spPr bwMode="auto">
          <a:xfrm>
            <a:off x="1536700" y="4754562"/>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39"/>
          <p:cNvSpPr>
            <a:spLocks noChangeShapeType="1"/>
          </p:cNvSpPr>
          <p:nvPr/>
        </p:nvSpPr>
        <p:spPr bwMode="auto">
          <a:xfrm flipV="1">
            <a:off x="2746375"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40"/>
          <p:cNvSpPr>
            <a:spLocks/>
          </p:cNvSpPr>
          <p:nvPr/>
        </p:nvSpPr>
        <p:spPr bwMode="auto">
          <a:xfrm>
            <a:off x="5183188" y="4754562"/>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41"/>
          <p:cNvSpPr>
            <a:spLocks noChangeShapeType="1"/>
          </p:cNvSpPr>
          <p:nvPr/>
        </p:nvSpPr>
        <p:spPr bwMode="auto">
          <a:xfrm flipV="1">
            <a:off x="6388101"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42"/>
          <p:cNvSpPr>
            <a:spLocks noChangeShapeType="1"/>
          </p:cNvSpPr>
          <p:nvPr/>
        </p:nvSpPr>
        <p:spPr bwMode="auto">
          <a:xfrm>
            <a:off x="7605713" y="4754562"/>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43"/>
          <p:cNvSpPr>
            <a:spLocks noChangeShapeType="1"/>
          </p:cNvSpPr>
          <p:nvPr/>
        </p:nvSpPr>
        <p:spPr bwMode="auto">
          <a:xfrm flipV="1">
            <a:off x="7605713"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44"/>
          <p:cNvSpPr>
            <a:spLocks/>
          </p:cNvSpPr>
          <p:nvPr/>
        </p:nvSpPr>
        <p:spPr bwMode="auto">
          <a:xfrm>
            <a:off x="1536700" y="5083175"/>
            <a:ext cx="2424113" cy="0"/>
          </a:xfrm>
          <a:custGeom>
            <a:avLst/>
            <a:gdLst>
              <a:gd name="T0" fmla="*/ 0 w 1527"/>
              <a:gd name="T1" fmla="*/ 762 w 1527"/>
              <a:gd name="T2" fmla="*/ 1527 w 1527"/>
            </a:gdLst>
            <a:ahLst/>
            <a:cxnLst>
              <a:cxn ang="0">
                <a:pos x="T0" y="0"/>
              </a:cxn>
              <a:cxn ang="0">
                <a:pos x="T1" y="0"/>
              </a:cxn>
              <a:cxn ang="0">
                <a:pos x="T2" y="0"/>
              </a:cxn>
            </a:cxnLst>
            <a:rect l="0" t="0" r="r" b="b"/>
            <a:pathLst>
              <a:path w="1527">
                <a:moveTo>
                  <a:pt x="0" y="0"/>
                </a:moveTo>
                <a:lnTo>
                  <a:pt x="762" y="0"/>
                </a:lnTo>
                <a:lnTo>
                  <a:pt x="152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45"/>
          <p:cNvSpPr>
            <a:spLocks noChangeShapeType="1"/>
          </p:cNvSpPr>
          <p:nvPr/>
        </p:nvSpPr>
        <p:spPr bwMode="auto">
          <a:xfrm flipV="1">
            <a:off x="2746375"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46"/>
          <p:cNvSpPr>
            <a:spLocks/>
          </p:cNvSpPr>
          <p:nvPr/>
        </p:nvSpPr>
        <p:spPr bwMode="auto">
          <a:xfrm>
            <a:off x="5183188" y="5083175"/>
            <a:ext cx="2422525" cy="0"/>
          </a:xfrm>
          <a:custGeom>
            <a:avLst/>
            <a:gdLst>
              <a:gd name="T0" fmla="*/ 0 w 1526"/>
              <a:gd name="T1" fmla="*/ 759 w 1526"/>
              <a:gd name="T2" fmla="*/ 1526 w 1526"/>
            </a:gdLst>
            <a:ahLst/>
            <a:cxnLst>
              <a:cxn ang="0">
                <a:pos x="T0" y="0"/>
              </a:cxn>
              <a:cxn ang="0">
                <a:pos x="T1" y="0"/>
              </a:cxn>
              <a:cxn ang="0">
                <a:pos x="T2" y="0"/>
              </a:cxn>
            </a:cxnLst>
            <a:rect l="0" t="0" r="r" b="b"/>
            <a:pathLst>
              <a:path w="1526">
                <a:moveTo>
                  <a:pt x="0" y="0"/>
                </a:moveTo>
                <a:lnTo>
                  <a:pt x="759" y="0"/>
                </a:lnTo>
                <a:lnTo>
                  <a:pt x="152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47"/>
          <p:cNvSpPr>
            <a:spLocks noChangeShapeType="1"/>
          </p:cNvSpPr>
          <p:nvPr/>
        </p:nvSpPr>
        <p:spPr bwMode="auto">
          <a:xfrm flipV="1">
            <a:off x="6388101"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48"/>
          <p:cNvSpPr>
            <a:spLocks noChangeShapeType="1"/>
          </p:cNvSpPr>
          <p:nvPr/>
        </p:nvSpPr>
        <p:spPr bwMode="auto">
          <a:xfrm>
            <a:off x="7605713" y="5083175"/>
            <a:ext cx="12144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49"/>
          <p:cNvSpPr>
            <a:spLocks noChangeShapeType="1"/>
          </p:cNvSpPr>
          <p:nvPr/>
        </p:nvSpPr>
        <p:spPr bwMode="auto">
          <a:xfrm flipV="1">
            <a:off x="7605713"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51"/>
          <p:cNvSpPr>
            <a:spLocks noChangeShapeType="1"/>
          </p:cNvSpPr>
          <p:nvPr/>
        </p:nvSpPr>
        <p:spPr bwMode="auto">
          <a:xfrm>
            <a:off x="314325" y="3771900"/>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52"/>
          <p:cNvSpPr>
            <a:spLocks noChangeShapeType="1"/>
          </p:cNvSpPr>
          <p:nvPr/>
        </p:nvSpPr>
        <p:spPr bwMode="auto">
          <a:xfrm>
            <a:off x="314325" y="409892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53"/>
          <p:cNvSpPr>
            <a:spLocks noChangeShapeType="1"/>
          </p:cNvSpPr>
          <p:nvPr/>
        </p:nvSpPr>
        <p:spPr bwMode="auto">
          <a:xfrm>
            <a:off x="314325" y="4427537"/>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54"/>
          <p:cNvSpPr>
            <a:spLocks noChangeShapeType="1"/>
          </p:cNvSpPr>
          <p:nvPr/>
        </p:nvSpPr>
        <p:spPr bwMode="auto">
          <a:xfrm>
            <a:off x="314325" y="4754562"/>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58"/>
          <p:cNvSpPr>
            <a:spLocks noChangeShapeType="1"/>
          </p:cNvSpPr>
          <p:nvPr/>
        </p:nvSpPr>
        <p:spPr bwMode="auto">
          <a:xfrm flipV="1">
            <a:off x="3960813" y="2779713"/>
            <a:ext cx="0" cy="66833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59"/>
          <p:cNvSpPr>
            <a:spLocks noChangeShapeType="1"/>
          </p:cNvSpPr>
          <p:nvPr/>
        </p:nvSpPr>
        <p:spPr bwMode="auto">
          <a:xfrm>
            <a:off x="3960813" y="3771900"/>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60"/>
          <p:cNvSpPr>
            <a:spLocks noChangeShapeType="1"/>
          </p:cNvSpPr>
          <p:nvPr/>
        </p:nvSpPr>
        <p:spPr bwMode="auto">
          <a:xfrm flipV="1">
            <a:off x="3960813" y="3776662"/>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61"/>
          <p:cNvSpPr>
            <a:spLocks noChangeShapeType="1"/>
          </p:cNvSpPr>
          <p:nvPr/>
        </p:nvSpPr>
        <p:spPr bwMode="auto">
          <a:xfrm>
            <a:off x="3960813" y="409892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62"/>
          <p:cNvSpPr>
            <a:spLocks noChangeShapeType="1"/>
          </p:cNvSpPr>
          <p:nvPr/>
        </p:nvSpPr>
        <p:spPr bwMode="auto">
          <a:xfrm flipV="1">
            <a:off x="3960813" y="4103687"/>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63"/>
          <p:cNvSpPr>
            <a:spLocks noChangeShapeType="1"/>
          </p:cNvSpPr>
          <p:nvPr/>
        </p:nvSpPr>
        <p:spPr bwMode="auto">
          <a:xfrm>
            <a:off x="3960813" y="4427537"/>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64"/>
          <p:cNvSpPr>
            <a:spLocks noChangeShapeType="1"/>
          </p:cNvSpPr>
          <p:nvPr/>
        </p:nvSpPr>
        <p:spPr bwMode="auto">
          <a:xfrm flipV="1">
            <a:off x="3960813" y="4432300"/>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65"/>
          <p:cNvSpPr>
            <a:spLocks noChangeShapeType="1"/>
          </p:cNvSpPr>
          <p:nvPr/>
        </p:nvSpPr>
        <p:spPr bwMode="auto">
          <a:xfrm>
            <a:off x="3960813" y="4754562"/>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66"/>
          <p:cNvSpPr>
            <a:spLocks noChangeShapeType="1"/>
          </p:cNvSpPr>
          <p:nvPr/>
        </p:nvSpPr>
        <p:spPr bwMode="auto">
          <a:xfrm flipV="1">
            <a:off x="3960813" y="4759325"/>
            <a:ext cx="0" cy="314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67"/>
          <p:cNvSpPr>
            <a:spLocks noChangeShapeType="1"/>
          </p:cNvSpPr>
          <p:nvPr/>
        </p:nvSpPr>
        <p:spPr bwMode="auto">
          <a:xfrm>
            <a:off x="3960813" y="508317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68"/>
          <p:cNvSpPr>
            <a:spLocks noChangeShapeType="1"/>
          </p:cNvSpPr>
          <p:nvPr/>
        </p:nvSpPr>
        <p:spPr bwMode="auto">
          <a:xfrm flipV="1">
            <a:off x="3960813" y="5087937"/>
            <a:ext cx="0" cy="3222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69"/>
          <p:cNvSpPr>
            <a:spLocks noChangeShapeType="1"/>
          </p:cNvSpPr>
          <p:nvPr/>
        </p:nvSpPr>
        <p:spPr bwMode="auto">
          <a:xfrm>
            <a:off x="314325" y="5083175"/>
            <a:ext cx="120491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71"/>
          <p:cNvSpPr>
            <a:spLocks noChangeShapeType="1"/>
          </p:cNvSpPr>
          <p:nvPr/>
        </p:nvSpPr>
        <p:spPr bwMode="auto">
          <a:xfrm flipV="1">
            <a:off x="1527175" y="2774951"/>
            <a:ext cx="0" cy="6826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72"/>
          <p:cNvSpPr>
            <a:spLocks noChangeShapeType="1"/>
          </p:cNvSpPr>
          <p:nvPr/>
        </p:nvSpPr>
        <p:spPr bwMode="auto">
          <a:xfrm flipV="1">
            <a:off x="1527175" y="3771900"/>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73"/>
          <p:cNvSpPr>
            <a:spLocks noChangeShapeType="1"/>
          </p:cNvSpPr>
          <p:nvPr/>
        </p:nvSpPr>
        <p:spPr bwMode="auto">
          <a:xfrm flipV="1">
            <a:off x="1527175" y="4098925"/>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74"/>
          <p:cNvSpPr>
            <a:spLocks noChangeShapeType="1"/>
          </p:cNvSpPr>
          <p:nvPr/>
        </p:nvSpPr>
        <p:spPr bwMode="auto">
          <a:xfrm flipV="1">
            <a:off x="1527175" y="4427537"/>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75"/>
          <p:cNvSpPr>
            <a:spLocks noChangeShapeType="1"/>
          </p:cNvSpPr>
          <p:nvPr/>
        </p:nvSpPr>
        <p:spPr bwMode="auto">
          <a:xfrm flipV="1">
            <a:off x="1527175" y="4754562"/>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76"/>
          <p:cNvSpPr>
            <a:spLocks noChangeShapeType="1"/>
          </p:cNvSpPr>
          <p:nvPr/>
        </p:nvSpPr>
        <p:spPr bwMode="auto">
          <a:xfrm flipV="1">
            <a:off x="1527175" y="5083175"/>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78"/>
          <p:cNvSpPr>
            <a:spLocks noChangeShapeType="1"/>
          </p:cNvSpPr>
          <p:nvPr/>
        </p:nvSpPr>
        <p:spPr bwMode="auto">
          <a:xfrm flipV="1">
            <a:off x="5173663" y="2774951"/>
            <a:ext cx="0" cy="6826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79"/>
          <p:cNvSpPr>
            <a:spLocks noChangeShapeType="1"/>
          </p:cNvSpPr>
          <p:nvPr/>
        </p:nvSpPr>
        <p:spPr bwMode="auto">
          <a:xfrm flipV="1">
            <a:off x="5173663" y="3771900"/>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80"/>
          <p:cNvSpPr>
            <a:spLocks noChangeShapeType="1"/>
          </p:cNvSpPr>
          <p:nvPr/>
        </p:nvSpPr>
        <p:spPr bwMode="auto">
          <a:xfrm flipV="1">
            <a:off x="5173663" y="4098925"/>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81"/>
          <p:cNvSpPr>
            <a:spLocks noChangeShapeType="1"/>
          </p:cNvSpPr>
          <p:nvPr/>
        </p:nvSpPr>
        <p:spPr bwMode="auto">
          <a:xfrm flipV="1">
            <a:off x="5173663" y="4427537"/>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82"/>
          <p:cNvSpPr>
            <a:spLocks noChangeShapeType="1"/>
          </p:cNvSpPr>
          <p:nvPr/>
        </p:nvSpPr>
        <p:spPr bwMode="auto">
          <a:xfrm flipV="1">
            <a:off x="5173663" y="4754562"/>
            <a:ext cx="0" cy="32861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83"/>
          <p:cNvSpPr>
            <a:spLocks noChangeShapeType="1"/>
          </p:cNvSpPr>
          <p:nvPr/>
        </p:nvSpPr>
        <p:spPr bwMode="auto">
          <a:xfrm flipV="1">
            <a:off x="5173663" y="5083175"/>
            <a:ext cx="0" cy="327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Rectangle 97"/>
          <p:cNvSpPr>
            <a:spLocks noChangeArrowheads="1"/>
          </p:cNvSpPr>
          <p:nvPr/>
        </p:nvSpPr>
        <p:spPr bwMode="auto">
          <a:xfrm>
            <a:off x="641350" y="2854326"/>
            <a:ext cx="7445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Quantity</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98"/>
          <p:cNvSpPr>
            <a:spLocks noChangeArrowheads="1"/>
          </p:cNvSpPr>
          <p:nvPr/>
        </p:nvSpPr>
        <p:spPr bwMode="auto">
          <a:xfrm>
            <a:off x="530225" y="3049588"/>
            <a:ext cx="10064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of plantains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104"/>
          <p:cNvSpPr>
            <a:spLocks noChangeArrowheads="1"/>
          </p:cNvSpPr>
          <p:nvPr/>
        </p:nvSpPr>
        <p:spPr bwMode="auto">
          <a:xfrm>
            <a:off x="1670311" y="2952751"/>
            <a:ext cx="107606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Total 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15"/>
          <p:cNvSpPr>
            <a:spLocks noChangeArrowheads="1"/>
          </p:cNvSpPr>
          <p:nvPr/>
        </p:nvSpPr>
        <p:spPr bwMode="auto">
          <a:xfrm>
            <a:off x="2971800" y="2952751"/>
            <a:ext cx="77950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Total 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25"/>
          <p:cNvSpPr>
            <a:spLocks noChangeArrowheads="1"/>
          </p:cNvSpPr>
          <p:nvPr/>
        </p:nvSpPr>
        <p:spPr bwMode="auto">
          <a:xfrm>
            <a:off x="4384356" y="2952751"/>
            <a:ext cx="49530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135"/>
          <p:cNvSpPr>
            <a:spLocks noChangeArrowheads="1"/>
          </p:cNvSpPr>
          <p:nvPr/>
        </p:nvSpPr>
        <p:spPr bwMode="auto">
          <a:xfrm>
            <a:off x="5475288" y="2819400"/>
            <a:ext cx="7572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36"/>
          <p:cNvSpPr>
            <a:spLocks noChangeArrowheads="1"/>
          </p:cNvSpPr>
          <p:nvPr/>
        </p:nvSpPr>
        <p:spPr bwMode="auto">
          <a:xfrm>
            <a:off x="5510213" y="3014662"/>
            <a:ext cx="717550"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46"/>
          <p:cNvSpPr>
            <a:spLocks noChangeArrowheads="1"/>
          </p:cNvSpPr>
          <p:nvPr/>
        </p:nvSpPr>
        <p:spPr bwMode="auto">
          <a:xfrm>
            <a:off x="6639644" y="2854295"/>
            <a:ext cx="6876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6" name="Rectangle 156"/>
          <p:cNvSpPr>
            <a:spLocks noChangeArrowheads="1"/>
          </p:cNvSpPr>
          <p:nvPr/>
        </p:nvSpPr>
        <p:spPr bwMode="auto">
          <a:xfrm>
            <a:off x="7899720" y="2852777"/>
            <a:ext cx="6876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10202"/>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166"/>
          <p:cNvSpPr>
            <a:spLocks noChangeArrowheads="1"/>
          </p:cNvSpPr>
          <p:nvPr/>
        </p:nvSpPr>
        <p:spPr bwMode="auto">
          <a:xfrm>
            <a:off x="876300" y="385603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67"/>
          <p:cNvSpPr>
            <a:spLocks noChangeArrowheads="1"/>
          </p:cNvSpPr>
          <p:nvPr/>
        </p:nvSpPr>
        <p:spPr bwMode="auto">
          <a:xfrm>
            <a:off x="2076450" y="3856037"/>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57 Cn" charset="0"/>
                <a:cs typeface="Arial" pitchFamily="34" charset="0"/>
              </a:rPr>
              <a:t>4</a:t>
            </a:r>
            <a:r>
              <a:rPr kumimoji="0" lang="en-US" sz="1300" b="0" i="0" u="none" strike="noStrike" cap="none" normalizeH="0" baseline="0" dirty="0">
                <a:ln>
                  <a:noFill/>
                </a:ln>
                <a:solidFill>
                  <a:srgbClr val="010202"/>
                </a:solidFill>
                <a:effectLst/>
                <a:latin typeface="Univers LT Std 57 Cn" charset="0"/>
                <a:cs typeface="Arial" pitchFamily="34" charset="0"/>
              </a:rPr>
              <a:t>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69"/>
          <p:cNvSpPr>
            <a:spLocks noChangeArrowheads="1"/>
          </p:cNvSpPr>
          <p:nvPr/>
        </p:nvSpPr>
        <p:spPr bwMode="auto">
          <a:xfrm>
            <a:off x="3167063" y="3856037"/>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71"/>
          <p:cNvSpPr>
            <a:spLocks noChangeArrowheads="1"/>
          </p:cNvSpPr>
          <p:nvPr/>
        </p:nvSpPr>
        <p:spPr bwMode="auto">
          <a:xfrm>
            <a:off x="4343400" y="3856037"/>
            <a:ext cx="2212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72"/>
          <p:cNvSpPr>
            <a:spLocks noChangeArrowheads="1"/>
          </p:cNvSpPr>
          <p:nvPr/>
        </p:nvSpPr>
        <p:spPr bwMode="auto">
          <a:xfrm>
            <a:off x="4572000" y="385603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73"/>
          <p:cNvSpPr>
            <a:spLocks noChangeArrowheads="1"/>
          </p:cNvSpPr>
          <p:nvPr/>
        </p:nvSpPr>
        <p:spPr bwMode="auto">
          <a:xfrm>
            <a:off x="5665788" y="3856037"/>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57 Cn" charset="0"/>
                <a:cs typeface="Arial" pitchFamily="34" charset="0"/>
              </a:rPr>
              <a:t>40</a:t>
            </a:r>
            <a:r>
              <a:rPr kumimoji="0" lang="en-US" sz="1300" b="0" i="0" u="none" strike="noStrike" cap="none" normalizeH="0" baseline="0" dirty="0">
                <a:ln>
                  <a:noFill/>
                </a:ln>
                <a:solidFill>
                  <a:srgbClr val="010202"/>
                </a:solidFill>
                <a:effectLst/>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75"/>
          <p:cNvSpPr>
            <a:spLocks noChangeArrowheads="1"/>
          </p:cNvSpPr>
          <p:nvPr/>
        </p:nvSpPr>
        <p:spPr bwMode="auto">
          <a:xfrm>
            <a:off x="6937376" y="3856037"/>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500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77"/>
          <p:cNvSpPr>
            <a:spLocks noChangeArrowheads="1"/>
          </p:cNvSpPr>
          <p:nvPr/>
        </p:nvSpPr>
        <p:spPr bwMode="auto">
          <a:xfrm>
            <a:off x="8115301" y="3856037"/>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78"/>
          <p:cNvSpPr>
            <a:spLocks noChangeArrowheads="1"/>
          </p:cNvSpPr>
          <p:nvPr/>
        </p:nvSpPr>
        <p:spPr bwMode="auto">
          <a:xfrm>
            <a:off x="876300" y="418306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79"/>
          <p:cNvSpPr>
            <a:spLocks noChangeArrowheads="1"/>
          </p:cNvSpPr>
          <p:nvPr/>
        </p:nvSpPr>
        <p:spPr bwMode="auto">
          <a:xfrm>
            <a:off x="2107322" y="418306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57 Cn" charset="0"/>
                <a:cs typeface="Arial" pitchFamily="34" charset="0"/>
              </a:rPr>
              <a:t>8</a:t>
            </a:r>
            <a:r>
              <a:rPr kumimoji="0" lang="en-US" sz="1300" b="0" i="0" u="none" strike="noStrike" cap="none" normalizeH="0" baseline="0" dirty="0">
                <a:ln>
                  <a:noFill/>
                </a:ln>
                <a:solidFill>
                  <a:srgbClr val="010202"/>
                </a:solidFill>
                <a:effectLst/>
                <a:latin typeface="Univers LT Std 57 Cn" charset="0"/>
                <a:cs typeface="Arial" pitchFamily="34" charset="0"/>
              </a:rPr>
              <a:t>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81"/>
          <p:cNvSpPr>
            <a:spLocks noChangeArrowheads="1"/>
          </p:cNvSpPr>
          <p:nvPr/>
        </p:nvSpPr>
        <p:spPr bwMode="auto">
          <a:xfrm>
            <a:off x="3167063" y="418306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83"/>
          <p:cNvSpPr>
            <a:spLocks noChangeArrowheads="1"/>
          </p:cNvSpPr>
          <p:nvPr/>
        </p:nvSpPr>
        <p:spPr bwMode="auto">
          <a:xfrm>
            <a:off x="4343400" y="4183062"/>
            <a:ext cx="4328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85"/>
          <p:cNvSpPr>
            <a:spLocks noChangeArrowheads="1"/>
          </p:cNvSpPr>
          <p:nvPr/>
        </p:nvSpPr>
        <p:spPr bwMode="auto">
          <a:xfrm>
            <a:off x="5665788" y="418306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87"/>
          <p:cNvSpPr>
            <a:spLocks noChangeArrowheads="1"/>
          </p:cNvSpPr>
          <p:nvPr/>
        </p:nvSpPr>
        <p:spPr bwMode="auto">
          <a:xfrm>
            <a:off x="6937376" y="4183062"/>
            <a:ext cx="27892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89"/>
          <p:cNvSpPr>
            <a:spLocks noChangeArrowheads="1"/>
          </p:cNvSpPr>
          <p:nvPr/>
        </p:nvSpPr>
        <p:spPr bwMode="auto">
          <a:xfrm>
            <a:off x="8115301" y="4183062"/>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91"/>
          <p:cNvSpPr>
            <a:spLocks noChangeArrowheads="1"/>
          </p:cNvSpPr>
          <p:nvPr/>
        </p:nvSpPr>
        <p:spPr bwMode="auto">
          <a:xfrm>
            <a:off x="4343400" y="4506912"/>
            <a:ext cx="4328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-1,400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93"/>
          <p:cNvSpPr>
            <a:spLocks noChangeArrowheads="1"/>
          </p:cNvSpPr>
          <p:nvPr/>
        </p:nvSpPr>
        <p:spPr bwMode="auto">
          <a:xfrm>
            <a:off x="5665788" y="450691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400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95"/>
          <p:cNvSpPr>
            <a:spLocks noChangeArrowheads="1"/>
          </p:cNvSpPr>
          <p:nvPr/>
        </p:nvSpPr>
        <p:spPr bwMode="auto">
          <a:xfrm>
            <a:off x="6937376" y="450691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800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97"/>
          <p:cNvSpPr>
            <a:spLocks noChangeArrowheads="1"/>
          </p:cNvSpPr>
          <p:nvPr/>
        </p:nvSpPr>
        <p:spPr bwMode="auto">
          <a:xfrm>
            <a:off x="8115301" y="4480659"/>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-400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98"/>
          <p:cNvSpPr>
            <a:spLocks noChangeArrowheads="1"/>
          </p:cNvSpPr>
          <p:nvPr/>
        </p:nvSpPr>
        <p:spPr bwMode="auto">
          <a:xfrm>
            <a:off x="876300" y="4840287"/>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99"/>
          <p:cNvSpPr>
            <a:spLocks noChangeArrowheads="1"/>
          </p:cNvSpPr>
          <p:nvPr/>
        </p:nvSpPr>
        <p:spPr bwMode="auto">
          <a:xfrm>
            <a:off x="1970088" y="4840287"/>
            <a:ext cx="38151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201"/>
          <p:cNvSpPr>
            <a:spLocks noChangeArrowheads="1"/>
          </p:cNvSpPr>
          <p:nvPr/>
        </p:nvSpPr>
        <p:spPr bwMode="auto">
          <a:xfrm>
            <a:off x="3167063" y="4840287"/>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3,600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203"/>
          <p:cNvSpPr>
            <a:spLocks noChangeArrowheads="1"/>
          </p:cNvSpPr>
          <p:nvPr/>
        </p:nvSpPr>
        <p:spPr bwMode="auto">
          <a:xfrm>
            <a:off x="4343400" y="4840287"/>
            <a:ext cx="4328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6"/>
          <p:cNvSpPr>
            <a:spLocks noChangeArrowheads="1"/>
          </p:cNvSpPr>
          <p:nvPr/>
        </p:nvSpPr>
        <p:spPr bwMode="auto">
          <a:xfrm>
            <a:off x="5665788" y="4840287"/>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08"/>
          <p:cNvSpPr>
            <a:spLocks noChangeArrowheads="1"/>
          </p:cNvSpPr>
          <p:nvPr/>
        </p:nvSpPr>
        <p:spPr bwMode="auto">
          <a:xfrm>
            <a:off x="6831013" y="4840287"/>
            <a:ext cx="41838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10"/>
          <p:cNvSpPr>
            <a:spLocks noChangeArrowheads="1"/>
          </p:cNvSpPr>
          <p:nvPr/>
        </p:nvSpPr>
        <p:spPr bwMode="auto">
          <a:xfrm>
            <a:off x="8120063" y="4840287"/>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57 Cn" charset="0"/>
                <a:cs typeface="Arial" pitchFamily="34" charset="0"/>
              </a:rPr>
              <a:t>-6</a:t>
            </a:r>
            <a:r>
              <a:rPr kumimoji="0" lang="en-US" sz="1300" b="0" i="0" u="none" strike="noStrike" cap="none" normalizeH="0" baseline="0" dirty="0">
                <a:ln>
                  <a:noFill/>
                </a:ln>
                <a:solidFill>
                  <a:srgbClr val="010202"/>
                </a:solidFill>
                <a:effectLst/>
                <a:latin typeface="Univers LT Std 57 Cn" charset="0"/>
                <a:cs typeface="Arial" pitchFamily="34" charset="0"/>
              </a:rPr>
              <a:t>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1"/>
          <p:cNvSpPr>
            <a:spLocks noChangeArrowheads="1"/>
          </p:cNvSpPr>
          <p:nvPr/>
        </p:nvSpPr>
        <p:spPr bwMode="auto">
          <a:xfrm>
            <a:off x="876300" y="5167312"/>
            <a:ext cx="163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2"/>
          <p:cNvSpPr>
            <a:spLocks noChangeArrowheads="1"/>
          </p:cNvSpPr>
          <p:nvPr/>
        </p:nvSpPr>
        <p:spPr bwMode="auto">
          <a:xfrm>
            <a:off x="1970088" y="5167312"/>
            <a:ext cx="38151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4"/>
          <p:cNvSpPr>
            <a:spLocks noChangeArrowheads="1"/>
          </p:cNvSpPr>
          <p:nvPr/>
        </p:nvSpPr>
        <p:spPr bwMode="auto">
          <a:xfrm>
            <a:off x="3167063" y="516731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16"/>
          <p:cNvSpPr>
            <a:spLocks noChangeArrowheads="1"/>
          </p:cNvSpPr>
          <p:nvPr/>
        </p:nvSpPr>
        <p:spPr bwMode="auto">
          <a:xfrm>
            <a:off x="4343400" y="5167312"/>
            <a:ext cx="43281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-2,800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8"/>
          <p:cNvSpPr>
            <a:spLocks noChangeArrowheads="1"/>
          </p:cNvSpPr>
          <p:nvPr/>
        </p:nvSpPr>
        <p:spPr bwMode="auto">
          <a:xfrm>
            <a:off x="5665788" y="5167312"/>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20"/>
          <p:cNvSpPr>
            <a:spLocks noChangeArrowheads="1"/>
          </p:cNvSpPr>
          <p:nvPr/>
        </p:nvSpPr>
        <p:spPr bwMode="auto">
          <a:xfrm>
            <a:off x="6831013" y="5167312"/>
            <a:ext cx="48736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22"/>
          <p:cNvSpPr>
            <a:spLocks noChangeArrowheads="1"/>
          </p:cNvSpPr>
          <p:nvPr/>
        </p:nvSpPr>
        <p:spPr bwMode="auto">
          <a:xfrm>
            <a:off x="8120063" y="5167312"/>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10202"/>
                </a:solidFill>
                <a:effectLst/>
                <a:latin typeface="Univers LT Std 57 Cn" charset="0"/>
                <a:cs typeface="Arial" pitchFamily="34" charset="0"/>
              </a:rPr>
              <a:t>-800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 name="Freeform 223"/>
          <p:cNvSpPr>
            <a:spLocks/>
          </p:cNvSpPr>
          <p:nvPr/>
        </p:nvSpPr>
        <p:spPr bwMode="auto">
          <a:xfrm>
            <a:off x="4225992" y="3499013"/>
            <a:ext cx="603250" cy="230188"/>
          </a:xfrm>
          <a:custGeom>
            <a:avLst/>
            <a:gdLst>
              <a:gd name="T0" fmla="*/ 190 w 380"/>
              <a:gd name="T1" fmla="*/ 145 h 145"/>
              <a:gd name="T2" fmla="*/ 190 w 380"/>
              <a:gd name="T3" fmla="*/ 145 h 145"/>
              <a:gd name="T4" fmla="*/ 229 w 380"/>
              <a:gd name="T5" fmla="*/ 145 h 145"/>
              <a:gd name="T6" fmla="*/ 263 w 380"/>
              <a:gd name="T7" fmla="*/ 139 h 145"/>
              <a:gd name="T8" fmla="*/ 296 w 380"/>
              <a:gd name="T9" fmla="*/ 134 h 145"/>
              <a:gd name="T10" fmla="*/ 324 w 380"/>
              <a:gd name="T11" fmla="*/ 125 h 145"/>
              <a:gd name="T12" fmla="*/ 346 w 380"/>
              <a:gd name="T13" fmla="*/ 114 h 145"/>
              <a:gd name="T14" fmla="*/ 366 w 380"/>
              <a:gd name="T15" fmla="*/ 100 h 145"/>
              <a:gd name="T16" fmla="*/ 377 w 380"/>
              <a:gd name="T17" fmla="*/ 86 h 145"/>
              <a:gd name="T18" fmla="*/ 380 w 380"/>
              <a:gd name="T19" fmla="*/ 81 h 145"/>
              <a:gd name="T20" fmla="*/ 380 w 380"/>
              <a:gd name="T21" fmla="*/ 72 h 145"/>
              <a:gd name="T22" fmla="*/ 380 w 380"/>
              <a:gd name="T23" fmla="*/ 72 h 145"/>
              <a:gd name="T24" fmla="*/ 380 w 380"/>
              <a:gd name="T25" fmla="*/ 67 h 145"/>
              <a:gd name="T26" fmla="*/ 377 w 380"/>
              <a:gd name="T27" fmla="*/ 58 h 145"/>
              <a:gd name="T28" fmla="*/ 366 w 380"/>
              <a:gd name="T29" fmla="*/ 44 h 145"/>
              <a:gd name="T30" fmla="*/ 346 w 380"/>
              <a:gd name="T31" fmla="*/ 33 h 145"/>
              <a:gd name="T32" fmla="*/ 324 w 380"/>
              <a:gd name="T33" fmla="*/ 22 h 145"/>
              <a:gd name="T34" fmla="*/ 296 w 380"/>
              <a:gd name="T35" fmla="*/ 14 h 145"/>
              <a:gd name="T36" fmla="*/ 263 w 380"/>
              <a:gd name="T37" fmla="*/ 5 h 145"/>
              <a:gd name="T38" fmla="*/ 229 w 380"/>
              <a:gd name="T39" fmla="*/ 3 h 145"/>
              <a:gd name="T40" fmla="*/ 190 w 380"/>
              <a:gd name="T41" fmla="*/ 0 h 145"/>
              <a:gd name="T42" fmla="*/ 190 w 380"/>
              <a:gd name="T43" fmla="*/ 0 h 145"/>
              <a:gd name="T44" fmla="*/ 151 w 380"/>
              <a:gd name="T45" fmla="*/ 3 h 145"/>
              <a:gd name="T46" fmla="*/ 117 w 380"/>
              <a:gd name="T47" fmla="*/ 5 h 145"/>
              <a:gd name="T48" fmla="*/ 84 w 380"/>
              <a:gd name="T49" fmla="*/ 14 h 145"/>
              <a:gd name="T50" fmla="*/ 56 w 380"/>
              <a:gd name="T51" fmla="*/ 22 h 145"/>
              <a:gd name="T52" fmla="*/ 34 w 380"/>
              <a:gd name="T53" fmla="*/ 33 h 145"/>
              <a:gd name="T54" fmla="*/ 14 w 380"/>
              <a:gd name="T55" fmla="*/ 44 h 145"/>
              <a:gd name="T56" fmla="*/ 3 w 380"/>
              <a:gd name="T57" fmla="*/ 58 h 145"/>
              <a:gd name="T58" fmla="*/ 0 w 380"/>
              <a:gd name="T59" fmla="*/ 67 h 145"/>
              <a:gd name="T60" fmla="*/ 0 w 380"/>
              <a:gd name="T61" fmla="*/ 72 h 145"/>
              <a:gd name="T62" fmla="*/ 0 w 380"/>
              <a:gd name="T63" fmla="*/ 72 h 145"/>
              <a:gd name="T64" fmla="*/ 0 w 380"/>
              <a:gd name="T65" fmla="*/ 81 h 145"/>
              <a:gd name="T66" fmla="*/ 3 w 380"/>
              <a:gd name="T67" fmla="*/ 86 h 145"/>
              <a:gd name="T68" fmla="*/ 14 w 380"/>
              <a:gd name="T69" fmla="*/ 100 h 145"/>
              <a:gd name="T70" fmla="*/ 34 w 380"/>
              <a:gd name="T71" fmla="*/ 114 h 145"/>
              <a:gd name="T72" fmla="*/ 56 w 380"/>
              <a:gd name="T73" fmla="*/ 125 h 145"/>
              <a:gd name="T74" fmla="*/ 84 w 380"/>
              <a:gd name="T75" fmla="*/ 134 h 145"/>
              <a:gd name="T76" fmla="*/ 117 w 380"/>
              <a:gd name="T77" fmla="*/ 139 h 145"/>
              <a:gd name="T78" fmla="*/ 151 w 380"/>
              <a:gd name="T79" fmla="*/ 145 h 145"/>
              <a:gd name="T80" fmla="*/ 190 w 380"/>
              <a:gd name="T81" fmla="*/ 145 h 145"/>
              <a:gd name="T82" fmla="*/ 190 w 380"/>
              <a:gd name="T83" fmla="*/ 145 h 145"/>
              <a:gd name="T84" fmla="*/ 190 w 380"/>
              <a:gd name="T85" fmla="*/ 145 h 145"/>
              <a:gd name="T86" fmla="*/ 190 w 380"/>
              <a:gd name="T8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145">
                <a:moveTo>
                  <a:pt x="190" y="145"/>
                </a:moveTo>
                <a:lnTo>
                  <a:pt x="190" y="145"/>
                </a:lnTo>
                <a:lnTo>
                  <a:pt x="229" y="145"/>
                </a:lnTo>
                <a:lnTo>
                  <a:pt x="263" y="139"/>
                </a:lnTo>
                <a:lnTo>
                  <a:pt x="296" y="134"/>
                </a:lnTo>
                <a:lnTo>
                  <a:pt x="324" y="125"/>
                </a:lnTo>
                <a:lnTo>
                  <a:pt x="346" y="114"/>
                </a:lnTo>
                <a:lnTo>
                  <a:pt x="366" y="100"/>
                </a:lnTo>
                <a:lnTo>
                  <a:pt x="377" y="86"/>
                </a:lnTo>
                <a:lnTo>
                  <a:pt x="380" y="81"/>
                </a:lnTo>
                <a:lnTo>
                  <a:pt x="380" y="72"/>
                </a:lnTo>
                <a:lnTo>
                  <a:pt x="380" y="72"/>
                </a:lnTo>
                <a:lnTo>
                  <a:pt x="380" y="67"/>
                </a:lnTo>
                <a:lnTo>
                  <a:pt x="377" y="58"/>
                </a:lnTo>
                <a:lnTo>
                  <a:pt x="366" y="44"/>
                </a:lnTo>
                <a:lnTo>
                  <a:pt x="346" y="33"/>
                </a:lnTo>
                <a:lnTo>
                  <a:pt x="324" y="22"/>
                </a:lnTo>
                <a:lnTo>
                  <a:pt x="296" y="14"/>
                </a:lnTo>
                <a:lnTo>
                  <a:pt x="263" y="5"/>
                </a:lnTo>
                <a:lnTo>
                  <a:pt x="229" y="3"/>
                </a:lnTo>
                <a:lnTo>
                  <a:pt x="190" y="0"/>
                </a:lnTo>
                <a:lnTo>
                  <a:pt x="190" y="0"/>
                </a:lnTo>
                <a:lnTo>
                  <a:pt x="151" y="3"/>
                </a:lnTo>
                <a:lnTo>
                  <a:pt x="117" y="5"/>
                </a:lnTo>
                <a:lnTo>
                  <a:pt x="84" y="14"/>
                </a:lnTo>
                <a:lnTo>
                  <a:pt x="56" y="22"/>
                </a:lnTo>
                <a:lnTo>
                  <a:pt x="34" y="33"/>
                </a:lnTo>
                <a:lnTo>
                  <a:pt x="14" y="44"/>
                </a:lnTo>
                <a:lnTo>
                  <a:pt x="3" y="58"/>
                </a:lnTo>
                <a:lnTo>
                  <a:pt x="0" y="67"/>
                </a:lnTo>
                <a:lnTo>
                  <a:pt x="0" y="72"/>
                </a:lnTo>
                <a:lnTo>
                  <a:pt x="0" y="72"/>
                </a:lnTo>
                <a:lnTo>
                  <a:pt x="0" y="81"/>
                </a:lnTo>
                <a:lnTo>
                  <a:pt x="3" y="86"/>
                </a:lnTo>
                <a:lnTo>
                  <a:pt x="14" y="100"/>
                </a:lnTo>
                <a:lnTo>
                  <a:pt x="34" y="114"/>
                </a:lnTo>
                <a:lnTo>
                  <a:pt x="56" y="125"/>
                </a:lnTo>
                <a:lnTo>
                  <a:pt x="84" y="134"/>
                </a:lnTo>
                <a:lnTo>
                  <a:pt x="117" y="139"/>
                </a:lnTo>
                <a:lnTo>
                  <a:pt x="151" y="145"/>
                </a:lnTo>
                <a:lnTo>
                  <a:pt x="190" y="145"/>
                </a:lnTo>
                <a:lnTo>
                  <a:pt x="190" y="145"/>
                </a:lnTo>
                <a:lnTo>
                  <a:pt x="190" y="145"/>
                </a:lnTo>
                <a:lnTo>
                  <a:pt x="190" y="145"/>
                </a:lnTo>
                <a:close/>
              </a:path>
            </a:pathLst>
          </a:custGeom>
          <a:noFill/>
          <a:ln w="11">
            <a:solidFill>
              <a:srgbClr val="E5242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Rectangle 250"/>
          <p:cNvSpPr>
            <a:spLocks noChangeArrowheads="1"/>
          </p:cNvSpPr>
          <p:nvPr/>
        </p:nvSpPr>
        <p:spPr bwMode="auto">
          <a:xfrm>
            <a:off x="885825" y="4497387"/>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3</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251"/>
          <p:cNvSpPr>
            <a:spLocks noChangeArrowheads="1"/>
          </p:cNvSpPr>
          <p:nvPr/>
        </p:nvSpPr>
        <p:spPr bwMode="auto">
          <a:xfrm>
            <a:off x="1981200" y="4497387"/>
            <a:ext cx="38311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a:solidFill>
                  <a:srgbClr val="010202"/>
                </a:solidFill>
                <a:latin typeface="Univers LT Std 47 Cn Lt" charset="0"/>
                <a:cs typeface="Arial" pitchFamily="34" charset="0"/>
              </a:rPr>
              <a:t>1,2</a:t>
            </a:r>
            <a:r>
              <a:rPr kumimoji="0" lang="en-US" sz="1300" i="0" u="none" strike="noStrike" cap="none" normalizeH="0" baseline="0" dirty="0">
                <a:ln>
                  <a:noFill/>
                </a:ln>
                <a:solidFill>
                  <a:srgbClr val="010202"/>
                </a:solidFill>
                <a:effectLst/>
                <a:latin typeface="Univers LT Std 47 Cn Lt" charset="0"/>
                <a:cs typeface="Arial" pitchFamily="34" charset="0"/>
              </a:rPr>
              <a:t>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252"/>
          <p:cNvSpPr>
            <a:spLocks noChangeArrowheads="1"/>
          </p:cNvSpPr>
          <p:nvPr/>
        </p:nvSpPr>
        <p:spPr bwMode="auto">
          <a:xfrm>
            <a:off x="3176588" y="4497387"/>
            <a:ext cx="38151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i="0" u="none" strike="noStrike" cap="none" normalizeH="0" baseline="0" dirty="0">
                <a:ln>
                  <a:noFill/>
                </a:ln>
                <a:solidFill>
                  <a:srgbClr val="010202"/>
                </a:solidFill>
                <a:effectLst/>
                <a:latin typeface="Univers LT Std 47 Cn Lt" charset="0"/>
                <a:cs typeface="Arial" pitchFamily="34" charset="0"/>
              </a:rPr>
              <a:t>2,600</a:t>
            </a:r>
            <a:endParaRPr kumimoji="0" lang="en-US" sz="1800" i="0" u="none" strike="noStrike" cap="none" normalizeH="0" baseline="0" dirty="0">
              <a:ln>
                <a:noFill/>
              </a:ln>
              <a:solidFill>
                <a:schemeClr val="tx1"/>
              </a:solidFill>
              <a:effectLst/>
              <a:latin typeface="Arial" pitchFamily="34" charset="0"/>
              <a:cs typeface="Arial" pitchFamily="34" charset="0"/>
            </a:endParaRPr>
          </a:p>
        </p:txBody>
      </p:sp>
      <p:sp>
        <p:nvSpPr>
          <p:cNvPr id="274" name="Content Placeholder 2"/>
          <p:cNvSpPr txBox="1">
            <a:spLocks/>
          </p:cNvSpPr>
          <p:nvPr/>
        </p:nvSpPr>
        <p:spPr>
          <a:xfrm>
            <a:off x="457200" y="5648324"/>
            <a:ext cx="8229600" cy="9144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The profit-maximizing output is zero, where losses are minimized.</a:t>
            </a:r>
          </a:p>
          <a:p>
            <a:r>
              <a:rPr lang="en-US" sz="2800" dirty="0"/>
              <a:t>Because P &lt; AVC</a:t>
            </a:r>
            <a:r>
              <a:rPr lang="en-US" sz="2800"/>
              <a:t>, it </a:t>
            </a:r>
            <a:r>
              <a:rPr lang="en-US" sz="2800" dirty="0"/>
              <a:t>is best to produce nothing.</a:t>
            </a:r>
          </a:p>
        </p:txBody>
      </p:sp>
      <p:sp>
        <p:nvSpPr>
          <p:cNvPr id="279" name="TextBox 278"/>
          <p:cNvSpPr txBox="1"/>
          <p:nvPr/>
        </p:nvSpPr>
        <p:spPr>
          <a:xfrm>
            <a:off x="381754" y="3410049"/>
            <a:ext cx="8407399" cy="369332"/>
          </a:xfrm>
          <a:prstGeom prst="rect">
            <a:avLst/>
          </a:prstGeom>
          <a:noFill/>
          <a:ln w="38100">
            <a:solidFill>
              <a:srgbClr val="FF0000"/>
            </a:solidFill>
          </a:ln>
        </p:spPr>
        <p:txBody>
          <a:bodyPr wrap="square" rtlCol="0">
            <a:spAutoFit/>
          </a:bodyPr>
          <a:lstStyle/>
          <a:p>
            <a:endParaRPr lang="en-US" dirty="0"/>
          </a:p>
        </p:txBody>
      </p:sp>
      <p:sp>
        <p:nvSpPr>
          <p:cNvPr id="166" name="Rectangle 100"/>
          <p:cNvSpPr>
            <a:spLocks noChangeArrowheads="1"/>
          </p:cNvSpPr>
          <p:nvPr/>
        </p:nvSpPr>
        <p:spPr bwMode="auto">
          <a:xfrm>
            <a:off x="673100" y="3246438"/>
            <a:ext cx="56746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(bunches)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11"/>
          <p:cNvSpPr>
            <a:spLocks noChangeArrowheads="1"/>
          </p:cNvSpPr>
          <p:nvPr/>
        </p:nvSpPr>
        <p:spPr bwMode="auto">
          <a:xfrm>
            <a:off x="1809750"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42"/>
          <p:cNvSpPr>
            <a:spLocks noChangeArrowheads="1"/>
          </p:cNvSpPr>
          <p:nvPr/>
        </p:nvSpPr>
        <p:spPr bwMode="auto">
          <a:xfrm>
            <a:off x="5487940" y="3234917"/>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a:t>
            </a:r>
            <a:r>
              <a:rPr lang="en-US" sz="1000" dirty="0">
                <a:solidFill>
                  <a:srgbClr val="000000"/>
                </a:solidFill>
                <a:latin typeface="Univers LT Std 57 Cn" charset="0"/>
                <a:cs typeface="Arial" pitchFamily="34" charset="0"/>
              </a:rPr>
              <a:t>CFA F</a:t>
            </a:r>
            <a:r>
              <a:rPr kumimoji="0" lang="en-US" sz="1000" b="0" i="0" u="none" strike="noStrike" cap="none" normalizeH="0" baseline="0" dirty="0">
                <a:ln>
                  <a:noFill/>
                </a:ln>
                <a:solidFill>
                  <a:srgbClr val="000000"/>
                </a:solidFill>
                <a:effectLst/>
                <a:latin typeface="Univers LT Std 57 Cn" charset="0"/>
                <a:cs typeface="Arial" pitchFamily="34" charset="0"/>
              </a:rPr>
              <a:t>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62"/>
          <p:cNvSpPr>
            <a:spLocks noChangeArrowheads="1"/>
          </p:cNvSpPr>
          <p:nvPr/>
        </p:nvSpPr>
        <p:spPr bwMode="auto">
          <a:xfrm>
            <a:off x="6639644" y="3252135"/>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71"/>
          <p:cNvSpPr>
            <a:spLocks noChangeArrowheads="1"/>
          </p:cNvSpPr>
          <p:nvPr/>
        </p:nvSpPr>
        <p:spPr bwMode="auto">
          <a:xfrm>
            <a:off x="7921360" y="3250698"/>
            <a:ext cx="64440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11"/>
          <p:cNvSpPr>
            <a:spLocks noChangeArrowheads="1"/>
          </p:cNvSpPr>
          <p:nvPr/>
        </p:nvSpPr>
        <p:spPr bwMode="auto">
          <a:xfrm>
            <a:off x="2987160"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11"/>
          <p:cNvSpPr>
            <a:spLocks noChangeArrowheads="1"/>
          </p:cNvSpPr>
          <p:nvPr/>
        </p:nvSpPr>
        <p:spPr bwMode="auto">
          <a:xfrm>
            <a:off x="4273503"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73"/>
          <p:cNvSpPr>
            <a:spLocks noChangeArrowheads="1"/>
          </p:cNvSpPr>
          <p:nvPr/>
        </p:nvSpPr>
        <p:spPr bwMode="auto">
          <a:xfrm>
            <a:off x="890429" y="3518855"/>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b="1" dirty="0">
                <a:solidFill>
                  <a:srgbClr val="000000"/>
                </a:solidFill>
                <a:latin typeface="Univers LT Std 57 Cn" charset="0"/>
                <a:cs typeface="Arial" pitchFamily="34" charset="0"/>
              </a:rPr>
              <a:t>0</a:t>
            </a:r>
            <a:endParaRPr kumimoji="0" lang="en-US" sz="1300" b="1"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73"/>
          <p:cNvSpPr>
            <a:spLocks noChangeArrowheads="1"/>
          </p:cNvSpPr>
          <p:nvPr/>
        </p:nvSpPr>
        <p:spPr bwMode="auto">
          <a:xfrm>
            <a:off x="2265725" y="3532507"/>
            <a:ext cx="8496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b="1" dirty="0">
                <a:solidFill>
                  <a:srgbClr val="000000"/>
                </a:solidFill>
                <a:latin typeface="Univers LT Std 57 Cn" charset="0"/>
                <a:cs typeface="Arial" pitchFamily="34" charset="0"/>
              </a:rPr>
              <a:t>0</a:t>
            </a:r>
            <a:endParaRPr kumimoji="0" lang="en-US" sz="1300" b="1"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73"/>
          <p:cNvSpPr>
            <a:spLocks noChangeArrowheads="1"/>
          </p:cNvSpPr>
          <p:nvPr/>
        </p:nvSpPr>
        <p:spPr bwMode="auto">
          <a:xfrm>
            <a:off x="3337470" y="3532507"/>
            <a:ext cx="2548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57 Cn" charset="0"/>
                <a:cs typeface="Arial" pitchFamily="34" charset="0"/>
              </a:rPr>
              <a:t>700</a:t>
            </a:r>
            <a:endParaRPr kumimoji="0" lang="en-US" sz="1300" b="1"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73"/>
          <p:cNvSpPr>
            <a:spLocks noChangeArrowheads="1"/>
          </p:cNvSpPr>
          <p:nvPr/>
        </p:nvSpPr>
        <p:spPr bwMode="auto">
          <a:xfrm>
            <a:off x="4318728" y="3532507"/>
            <a:ext cx="30617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57 Cn" charset="0"/>
                <a:cs typeface="Arial" pitchFamily="34" charset="0"/>
              </a:rPr>
              <a:t>-700</a:t>
            </a:r>
            <a:endParaRPr kumimoji="0" lang="en-US" sz="1300" b="1"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73"/>
          <p:cNvSpPr>
            <a:spLocks noChangeArrowheads="1"/>
          </p:cNvSpPr>
          <p:nvPr/>
        </p:nvSpPr>
        <p:spPr bwMode="auto">
          <a:xfrm>
            <a:off x="5855717" y="3527168"/>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173"/>
          <p:cNvSpPr>
            <a:spLocks noChangeArrowheads="1"/>
          </p:cNvSpPr>
          <p:nvPr/>
        </p:nvSpPr>
        <p:spPr bwMode="auto">
          <a:xfrm>
            <a:off x="6998717" y="3528755"/>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173"/>
          <p:cNvSpPr>
            <a:spLocks noChangeArrowheads="1"/>
          </p:cNvSpPr>
          <p:nvPr/>
        </p:nvSpPr>
        <p:spPr bwMode="auto">
          <a:xfrm>
            <a:off x="8217917" y="3527168"/>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2" name="Line 79"/>
          <p:cNvSpPr>
            <a:spLocks noChangeShapeType="1"/>
          </p:cNvSpPr>
          <p:nvPr/>
        </p:nvSpPr>
        <p:spPr bwMode="auto">
          <a:xfrm flipV="1">
            <a:off x="5173663" y="3462915"/>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72"/>
          <p:cNvSpPr>
            <a:spLocks noChangeShapeType="1"/>
          </p:cNvSpPr>
          <p:nvPr/>
        </p:nvSpPr>
        <p:spPr bwMode="auto">
          <a:xfrm flipV="1">
            <a:off x="1527175" y="3429000"/>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1195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9"/>
                                        </p:tgtEl>
                                        <p:attrNameLst>
                                          <p:attrName>style.visibility</p:attrName>
                                        </p:attrNameLst>
                                      </p:cBhvr>
                                      <p:to>
                                        <p:strVal val="visible"/>
                                      </p:to>
                                    </p:set>
                                  </p:childTnLst>
                                  <p:subTnLst>
                                    <p:set>
                                      <p:cBhvr override="childStyle">
                                        <p:cTn dur="1" fill="hold" display="0" masterRel="nextClick" afterEffect="1"/>
                                        <p:tgtEl>
                                          <p:spTgt spid="279"/>
                                        </p:tgtEl>
                                        <p:attrNameLst>
                                          <p:attrName>style.visibility</p:attrName>
                                        </p:attrNameLst>
                                      </p:cBhvr>
                                      <p:to>
                                        <p:strVal val="hidden"/>
                                      </p:to>
                                    </p:set>
                                  </p:subTnLst>
                                </p:cTn>
                              </p:par>
                              <p:par>
                                <p:cTn id="9" presetID="1" presetClass="entr" presetSubtype="0" fill="hold" nodeType="withEffect">
                                  <p:stCondLst>
                                    <p:cond delay="0"/>
                                  </p:stCondLst>
                                  <p:childTnLst>
                                    <p:set>
                                      <p:cBhvr>
                                        <p:cTn id="10" dur="1" fill="hold">
                                          <p:stCondLst>
                                            <p:cond delay="0"/>
                                          </p:stCondLst>
                                        </p:cTn>
                                        <p:tgtEl>
                                          <p:spTgt spid="27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short-run supply curve and the shutdown rule</a:t>
            </a:r>
          </a:p>
        </p:txBody>
      </p:sp>
      <p:sp>
        <p:nvSpPr>
          <p:cNvPr id="3" name="Content Placeholder 2"/>
          <p:cNvSpPr>
            <a:spLocks noGrp="1"/>
          </p:cNvSpPr>
          <p:nvPr>
            <p:ph idx="1"/>
          </p:nvPr>
        </p:nvSpPr>
        <p:spPr/>
        <p:txBody>
          <a:bodyPr>
            <a:normAutofit/>
          </a:bodyPr>
          <a:lstStyle/>
          <a:p>
            <a:pPr marL="0" indent="0">
              <a:buNone/>
            </a:pPr>
            <a:r>
              <a:rPr lang="en-US" dirty="0"/>
              <a:t>The short-run shutdown rule is to not produce if P &lt; AVC.</a:t>
            </a:r>
          </a:p>
        </p:txBody>
      </p:sp>
      <p:sp>
        <p:nvSpPr>
          <p:cNvPr id="281" name="Line 5"/>
          <p:cNvSpPr>
            <a:spLocks noChangeShapeType="1"/>
          </p:cNvSpPr>
          <p:nvPr/>
        </p:nvSpPr>
        <p:spPr bwMode="auto">
          <a:xfrm flipV="1">
            <a:off x="1890850" y="2942094"/>
            <a:ext cx="0" cy="3078162"/>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82" name="Line 6"/>
          <p:cNvSpPr>
            <a:spLocks noChangeShapeType="1"/>
          </p:cNvSpPr>
          <p:nvPr/>
        </p:nvSpPr>
        <p:spPr bwMode="auto">
          <a:xfrm>
            <a:off x="1890850" y="6020256"/>
            <a:ext cx="49688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83" name="Freeform 7"/>
          <p:cNvSpPr>
            <a:spLocks/>
          </p:cNvSpPr>
          <p:nvPr/>
        </p:nvSpPr>
        <p:spPr bwMode="auto">
          <a:xfrm>
            <a:off x="1989275" y="3138943"/>
            <a:ext cx="4870450" cy="1679575"/>
          </a:xfrm>
          <a:custGeom>
            <a:avLst/>
            <a:gdLst>
              <a:gd name="T0" fmla="*/ 0 w 3068"/>
              <a:gd name="T1" fmla="*/ 909 h 1058"/>
              <a:gd name="T2" fmla="*/ 0 w 3068"/>
              <a:gd name="T3" fmla="*/ 909 h 1058"/>
              <a:gd name="T4" fmla="*/ 42 w 3068"/>
              <a:gd name="T5" fmla="*/ 923 h 1058"/>
              <a:gd name="T6" fmla="*/ 98 w 3068"/>
              <a:gd name="T7" fmla="*/ 943 h 1058"/>
              <a:gd name="T8" fmla="*/ 166 w 3068"/>
              <a:gd name="T9" fmla="*/ 968 h 1058"/>
              <a:gd name="T10" fmla="*/ 242 w 3068"/>
              <a:gd name="T11" fmla="*/ 994 h 1058"/>
              <a:gd name="T12" fmla="*/ 321 w 3068"/>
              <a:gd name="T13" fmla="*/ 1019 h 1058"/>
              <a:gd name="T14" fmla="*/ 403 w 3068"/>
              <a:gd name="T15" fmla="*/ 1039 h 1058"/>
              <a:gd name="T16" fmla="*/ 446 w 3068"/>
              <a:gd name="T17" fmla="*/ 1047 h 1058"/>
              <a:gd name="T18" fmla="*/ 485 w 3068"/>
              <a:gd name="T19" fmla="*/ 1053 h 1058"/>
              <a:gd name="T20" fmla="*/ 525 w 3068"/>
              <a:gd name="T21" fmla="*/ 1058 h 1058"/>
              <a:gd name="T22" fmla="*/ 564 w 3068"/>
              <a:gd name="T23" fmla="*/ 1058 h 1058"/>
              <a:gd name="T24" fmla="*/ 564 w 3068"/>
              <a:gd name="T25" fmla="*/ 1058 h 1058"/>
              <a:gd name="T26" fmla="*/ 638 w 3068"/>
              <a:gd name="T27" fmla="*/ 1056 h 1058"/>
              <a:gd name="T28" fmla="*/ 714 w 3068"/>
              <a:gd name="T29" fmla="*/ 1047 h 1058"/>
              <a:gd name="T30" fmla="*/ 793 w 3068"/>
              <a:gd name="T31" fmla="*/ 1033 h 1058"/>
              <a:gd name="T32" fmla="*/ 872 w 3068"/>
              <a:gd name="T33" fmla="*/ 1013 h 1058"/>
              <a:gd name="T34" fmla="*/ 951 w 3068"/>
              <a:gd name="T35" fmla="*/ 991 h 1058"/>
              <a:gd name="T36" fmla="*/ 1030 w 3068"/>
              <a:gd name="T37" fmla="*/ 963 h 1058"/>
              <a:gd name="T38" fmla="*/ 1188 w 3068"/>
              <a:gd name="T39" fmla="*/ 909 h 1058"/>
              <a:gd name="T40" fmla="*/ 1188 w 3068"/>
              <a:gd name="T41" fmla="*/ 909 h 1058"/>
              <a:gd name="T42" fmla="*/ 1267 w 3068"/>
              <a:gd name="T43" fmla="*/ 878 h 1058"/>
              <a:gd name="T44" fmla="*/ 1346 w 3068"/>
              <a:gd name="T45" fmla="*/ 844 h 1058"/>
              <a:gd name="T46" fmla="*/ 1425 w 3068"/>
              <a:gd name="T47" fmla="*/ 807 h 1058"/>
              <a:gd name="T48" fmla="*/ 1501 w 3068"/>
              <a:gd name="T49" fmla="*/ 768 h 1058"/>
              <a:gd name="T50" fmla="*/ 1659 w 3068"/>
              <a:gd name="T51" fmla="*/ 686 h 1058"/>
              <a:gd name="T52" fmla="*/ 1814 w 3068"/>
              <a:gd name="T53" fmla="*/ 607 h 1058"/>
              <a:gd name="T54" fmla="*/ 1814 w 3068"/>
              <a:gd name="T55" fmla="*/ 607 h 1058"/>
              <a:gd name="T56" fmla="*/ 2441 w 3068"/>
              <a:gd name="T57" fmla="*/ 302 h 1058"/>
              <a:gd name="T58" fmla="*/ 2441 w 3068"/>
              <a:gd name="T59" fmla="*/ 302 h 1058"/>
              <a:gd name="T60" fmla="*/ 3068 w 3068"/>
              <a:gd name="T6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8" h="1058">
                <a:moveTo>
                  <a:pt x="0" y="909"/>
                </a:moveTo>
                <a:lnTo>
                  <a:pt x="0" y="909"/>
                </a:lnTo>
                <a:lnTo>
                  <a:pt x="42" y="923"/>
                </a:lnTo>
                <a:lnTo>
                  <a:pt x="98" y="943"/>
                </a:lnTo>
                <a:lnTo>
                  <a:pt x="166" y="968"/>
                </a:lnTo>
                <a:lnTo>
                  <a:pt x="242" y="994"/>
                </a:lnTo>
                <a:lnTo>
                  <a:pt x="321" y="1019"/>
                </a:lnTo>
                <a:lnTo>
                  <a:pt x="403" y="1039"/>
                </a:lnTo>
                <a:lnTo>
                  <a:pt x="446" y="1047"/>
                </a:lnTo>
                <a:lnTo>
                  <a:pt x="485" y="1053"/>
                </a:lnTo>
                <a:lnTo>
                  <a:pt x="525" y="1058"/>
                </a:lnTo>
                <a:lnTo>
                  <a:pt x="564" y="1058"/>
                </a:lnTo>
                <a:lnTo>
                  <a:pt x="564" y="1058"/>
                </a:lnTo>
                <a:lnTo>
                  <a:pt x="638" y="1056"/>
                </a:lnTo>
                <a:lnTo>
                  <a:pt x="714" y="1047"/>
                </a:lnTo>
                <a:lnTo>
                  <a:pt x="793" y="1033"/>
                </a:lnTo>
                <a:lnTo>
                  <a:pt x="872" y="1013"/>
                </a:lnTo>
                <a:lnTo>
                  <a:pt x="951" y="991"/>
                </a:lnTo>
                <a:lnTo>
                  <a:pt x="1030" y="963"/>
                </a:lnTo>
                <a:lnTo>
                  <a:pt x="1188" y="909"/>
                </a:lnTo>
                <a:lnTo>
                  <a:pt x="1188" y="909"/>
                </a:lnTo>
                <a:lnTo>
                  <a:pt x="1267" y="878"/>
                </a:lnTo>
                <a:lnTo>
                  <a:pt x="1346" y="844"/>
                </a:lnTo>
                <a:lnTo>
                  <a:pt x="1425" y="807"/>
                </a:lnTo>
                <a:lnTo>
                  <a:pt x="1501" y="768"/>
                </a:lnTo>
                <a:lnTo>
                  <a:pt x="1659" y="686"/>
                </a:lnTo>
                <a:lnTo>
                  <a:pt x="1814" y="607"/>
                </a:lnTo>
                <a:lnTo>
                  <a:pt x="1814" y="607"/>
                </a:lnTo>
                <a:lnTo>
                  <a:pt x="2441" y="302"/>
                </a:lnTo>
                <a:lnTo>
                  <a:pt x="2441" y="302"/>
                </a:lnTo>
                <a:lnTo>
                  <a:pt x="3068"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84" name="Freeform 8"/>
          <p:cNvSpPr>
            <a:spLocks/>
          </p:cNvSpPr>
          <p:nvPr/>
        </p:nvSpPr>
        <p:spPr bwMode="auto">
          <a:xfrm>
            <a:off x="5824675" y="3578681"/>
            <a:ext cx="79375" cy="80963"/>
          </a:xfrm>
          <a:custGeom>
            <a:avLst/>
            <a:gdLst>
              <a:gd name="T0" fmla="*/ 50 w 50"/>
              <a:gd name="T1" fmla="*/ 25 h 51"/>
              <a:gd name="T2" fmla="*/ 50 w 50"/>
              <a:gd name="T3" fmla="*/ 25 h 51"/>
              <a:gd name="T4" fmla="*/ 48 w 50"/>
              <a:gd name="T5" fmla="*/ 36 h 51"/>
              <a:gd name="T6" fmla="*/ 45 w 50"/>
              <a:gd name="T7" fmla="*/ 45 h 51"/>
              <a:gd name="T8" fmla="*/ 36 w 50"/>
              <a:gd name="T9" fmla="*/ 51 h 51"/>
              <a:gd name="T10" fmla="*/ 25 w 50"/>
              <a:gd name="T11" fmla="*/ 51 h 51"/>
              <a:gd name="T12" fmla="*/ 25 w 50"/>
              <a:gd name="T13" fmla="*/ 51 h 51"/>
              <a:gd name="T14" fmla="*/ 16 w 50"/>
              <a:gd name="T15" fmla="*/ 51 h 51"/>
              <a:gd name="T16" fmla="*/ 8 w 50"/>
              <a:gd name="T17" fmla="*/ 45 h 51"/>
              <a:gd name="T18" fmla="*/ 2 w 50"/>
              <a:gd name="T19" fmla="*/ 36 h 51"/>
              <a:gd name="T20" fmla="*/ 0 w 50"/>
              <a:gd name="T21" fmla="*/ 25 h 51"/>
              <a:gd name="T22" fmla="*/ 0 w 50"/>
              <a:gd name="T23" fmla="*/ 25 h 51"/>
              <a:gd name="T24" fmla="*/ 2 w 50"/>
              <a:gd name="T25" fmla="*/ 17 h 51"/>
              <a:gd name="T26" fmla="*/ 8 w 50"/>
              <a:gd name="T27" fmla="*/ 8 h 51"/>
              <a:gd name="T28" fmla="*/ 16 w 50"/>
              <a:gd name="T29" fmla="*/ 3 h 51"/>
              <a:gd name="T30" fmla="*/ 25 w 50"/>
              <a:gd name="T31" fmla="*/ 0 h 51"/>
              <a:gd name="T32" fmla="*/ 25 w 50"/>
              <a:gd name="T33" fmla="*/ 0 h 51"/>
              <a:gd name="T34" fmla="*/ 36 w 50"/>
              <a:gd name="T35" fmla="*/ 3 h 51"/>
              <a:gd name="T36" fmla="*/ 45 w 50"/>
              <a:gd name="T37" fmla="*/ 8 h 51"/>
              <a:gd name="T38" fmla="*/ 48 w 50"/>
              <a:gd name="T39" fmla="*/ 17 h 51"/>
              <a:gd name="T40" fmla="*/ 50 w 50"/>
              <a:gd name="T41" fmla="*/ 25 h 51"/>
              <a:gd name="T42" fmla="*/ 50 w 50"/>
              <a:gd name="T43"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1">
                <a:moveTo>
                  <a:pt x="50" y="25"/>
                </a:moveTo>
                <a:lnTo>
                  <a:pt x="50" y="25"/>
                </a:lnTo>
                <a:lnTo>
                  <a:pt x="48" y="36"/>
                </a:lnTo>
                <a:lnTo>
                  <a:pt x="45" y="45"/>
                </a:lnTo>
                <a:lnTo>
                  <a:pt x="36" y="51"/>
                </a:lnTo>
                <a:lnTo>
                  <a:pt x="25" y="51"/>
                </a:lnTo>
                <a:lnTo>
                  <a:pt x="25" y="51"/>
                </a:lnTo>
                <a:lnTo>
                  <a:pt x="16" y="51"/>
                </a:lnTo>
                <a:lnTo>
                  <a:pt x="8" y="45"/>
                </a:lnTo>
                <a:lnTo>
                  <a:pt x="2" y="36"/>
                </a:lnTo>
                <a:lnTo>
                  <a:pt x="0" y="25"/>
                </a:lnTo>
                <a:lnTo>
                  <a:pt x="0" y="25"/>
                </a:lnTo>
                <a:lnTo>
                  <a:pt x="2" y="17"/>
                </a:lnTo>
                <a:lnTo>
                  <a:pt x="8" y="8"/>
                </a:lnTo>
                <a:lnTo>
                  <a:pt x="16" y="3"/>
                </a:lnTo>
                <a:lnTo>
                  <a:pt x="25" y="0"/>
                </a:lnTo>
                <a:lnTo>
                  <a:pt x="25" y="0"/>
                </a:lnTo>
                <a:lnTo>
                  <a:pt x="36" y="3"/>
                </a:lnTo>
                <a:lnTo>
                  <a:pt x="45" y="8"/>
                </a:lnTo>
                <a:lnTo>
                  <a:pt x="48" y="17"/>
                </a:lnTo>
                <a:lnTo>
                  <a:pt x="50" y="25"/>
                </a:lnTo>
                <a:lnTo>
                  <a:pt x="50"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85" name="Freeform 9"/>
          <p:cNvSpPr>
            <a:spLocks/>
          </p:cNvSpPr>
          <p:nvPr/>
        </p:nvSpPr>
        <p:spPr bwMode="auto">
          <a:xfrm>
            <a:off x="1989275" y="4134306"/>
            <a:ext cx="4870450" cy="393700"/>
          </a:xfrm>
          <a:custGeom>
            <a:avLst/>
            <a:gdLst>
              <a:gd name="T0" fmla="*/ 0 w 3068"/>
              <a:gd name="T1" fmla="*/ 130 h 248"/>
              <a:gd name="T2" fmla="*/ 0 w 3068"/>
              <a:gd name="T3" fmla="*/ 130 h 248"/>
              <a:gd name="T4" fmla="*/ 98 w 3068"/>
              <a:gd name="T5" fmla="*/ 149 h 248"/>
              <a:gd name="T6" fmla="*/ 242 w 3068"/>
              <a:gd name="T7" fmla="*/ 180 h 248"/>
              <a:gd name="T8" fmla="*/ 403 w 3068"/>
              <a:gd name="T9" fmla="*/ 209 h 248"/>
              <a:gd name="T10" fmla="*/ 485 w 3068"/>
              <a:gd name="T11" fmla="*/ 223 h 248"/>
              <a:gd name="T12" fmla="*/ 564 w 3068"/>
              <a:gd name="T13" fmla="*/ 231 h 248"/>
              <a:gd name="T14" fmla="*/ 564 w 3068"/>
              <a:gd name="T15" fmla="*/ 231 h 248"/>
              <a:gd name="T16" fmla="*/ 638 w 3068"/>
              <a:gd name="T17" fmla="*/ 237 h 248"/>
              <a:gd name="T18" fmla="*/ 714 w 3068"/>
              <a:gd name="T19" fmla="*/ 242 h 248"/>
              <a:gd name="T20" fmla="*/ 872 w 3068"/>
              <a:gd name="T21" fmla="*/ 248 h 248"/>
              <a:gd name="T22" fmla="*/ 1030 w 3068"/>
              <a:gd name="T23" fmla="*/ 248 h 248"/>
              <a:gd name="T24" fmla="*/ 1188 w 3068"/>
              <a:gd name="T25" fmla="*/ 242 h 248"/>
              <a:gd name="T26" fmla="*/ 1188 w 3068"/>
              <a:gd name="T27" fmla="*/ 242 h 248"/>
              <a:gd name="T28" fmla="*/ 1346 w 3068"/>
              <a:gd name="T29" fmla="*/ 237 h 248"/>
              <a:gd name="T30" fmla="*/ 1501 w 3068"/>
              <a:gd name="T31" fmla="*/ 223 h 248"/>
              <a:gd name="T32" fmla="*/ 1659 w 3068"/>
              <a:gd name="T33" fmla="*/ 209 h 248"/>
              <a:gd name="T34" fmla="*/ 1814 w 3068"/>
              <a:gd name="T35" fmla="*/ 192 h 248"/>
              <a:gd name="T36" fmla="*/ 1814 w 3068"/>
              <a:gd name="T37" fmla="*/ 192 h 248"/>
              <a:gd name="T38" fmla="*/ 1972 w 3068"/>
              <a:gd name="T39" fmla="*/ 172 h 248"/>
              <a:gd name="T40" fmla="*/ 2128 w 3068"/>
              <a:gd name="T41" fmla="*/ 152 h 248"/>
              <a:gd name="T42" fmla="*/ 2441 w 3068"/>
              <a:gd name="T43" fmla="*/ 104 h 248"/>
              <a:gd name="T44" fmla="*/ 2441 w 3068"/>
              <a:gd name="T45" fmla="*/ 104 h 248"/>
              <a:gd name="T46" fmla="*/ 2599 w 3068"/>
              <a:gd name="T47" fmla="*/ 79 h 248"/>
              <a:gd name="T48" fmla="*/ 2754 w 3068"/>
              <a:gd name="T49" fmla="*/ 53 h 248"/>
              <a:gd name="T50" fmla="*/ 3068 w 3068"/>
              <a:gd name="T51"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68" h="248">
                <a:moveTo>
                  <a:pt x="0" y="130"/>
                </a:moveTo>
                <a:lnTo>
                  <a:pt x="0" y="130"/>
                </a:lnTo>
                <a:lnTo>
                  <a:pt x="98" y="149"/>
                </a:lnTo>
                <a:lnTo>
                  <a:pt x="242" y="180"/>
                </a:lnTo>
                <a:lnTo>
                  <a:pt x="403" y="209"/>
                </a:lnTo>
                <a:lnTo>
                  <a:pt x="485" y="223"/>
                </a:lnTo>
                <a:lnTo>
                  <a:pt x="564" y="231"/>
                </a:lnTo>
                <a:lnTo>
                  <a:pt x="564" y="231"/>
                </a:lnTo>
                <a:lnTo>
                  <a:pt x="638" y="237"/>
                </a:lnTo>
                <a:lnTo>
                  <a:pt x="714" y="242"/>
                </a:lnTo>
                <a:lnTo>
                  <a:pt x="872" y="248"/>
                </a:lnTo>
                <a:lnTo>
                  <a:pt x="1030" y="248"/>
                </a:lnTo>
                <a:lnTo>
                  <a:pt x="1188" y="242"/>
                </a:lnTo>
                <a:lnTo>
                  <a:pt x="1188" y="242"/>
                </a:lnTo>
                <a:lnTo>
                  <a:pt x="1346" y="237"/>
                </a:lnTo>
                <a:lnTo>
                  <a:pt x="1501" y="223"/>
                </a:lnTo>
                <a:lnTo>
                  <a:pt x="1659" y="209"/>
                </a:lnTo>
                <a:lnTo>
                  <a:pt x="1814" y="192"/>
                </a:lnTo>
                <a:lnTo>
                  <a:pt x="1814" y="192"/>
                </a:lnTo>
                <a:lnTo>
                  <a:pt x="1972" y="172"/>
                </a:lnTo>
                <a:lnTo>
                  <a:pt x="2128" y="152"/>
                </a:lnTo>
                <a:lnTo>
                  <a:pt x="2441" y="104"/>
                </a:lnTo>
                <a:lnTo>
                  <a:pt x="2441" y="104"/>
                </a:lnTo>
                <a:lnTo>
                  <a:pt x="2599" y="79"/>
                </a:lnTo>
                <a:lnTo>
                  <a:pt x="2754" y="53"/>
                </a:lnTo>
                <a:lnTo>
                  <a:pt x="3068" y="0"/>
                </a:lnTo>
              </a:path>
            </a:pathLst>
          </a:custGeom>
          <a:noFill/>
          <a:ln w="38100">
            <a:solidFill>
              <a:srgbClr val="F39A8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86" name="Rectangle 10"/>
          <p:cNvSpPr>
            <a:spLocks noChangeArrowheads="1"/>
          </p:cNvSpPr>
          <p:nvPr/>
        </p:nvSpPr>
        <p:spPr bwMode="auto">
          <a:xfrm>
            <a:off x="1468575" y="3532643"/>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7" name="Rectangle 11"/>
          <p:cNvSpPr>
            <a:spLocks noChangeArrowheads="1"/>
          </p:cNvSpPr>
          <p:nvPr/>
        </p:nvSpPr>
        <p:spPr bwMode="auto">
          <a:xfrm>
            <a:off x="1532075" y="3532643"/>
            <a:ext cx="492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8" name="Rectangle 12"/>
          <p:cNvSpPr>
            <a:spLocks noChangeArrowheads="1"/>
          </p:cNvSpPr>
          <p:nvPr/>
        </p:nvSpPr>
        <p:spPr bwMode="auto">
          <a:xfrm>
            <a:off x="1563825" y="3532643"/>
            <a:ext cx="198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89" name="Rectangle 13"/>
          <p:cNvSpPr>
            <a:spLocks noChangeArrowheads="1"/>
          </p:cNvSpPr>
          <p:nvPr/>
        </p:nvSpPr>
        <p:spPr bwMode="auto">
          <a:xfrm>
            <a:off x="1765438" y="3532643"/>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14"/>
          <p:cNvSpPr>
            <a:spLocks noChangeArrowheads="1"/>
          </p:cNvSpPr>
          <p:nvPr/>
        </p:nvSpPr>
        <p:spPr bwMode="auto">
          <a:xfrm>
            <a:off x="1563825" y="4456568"/>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1" name="Rectangle 15"/>
          <p:cNvSpPr>
            <a:spLocks noChangeArrowheads="1"/>
          </p:cNvSpPr>
          <p:nvPr/>
        </p:nvSpPr>
        <p:spPr bwMode="auto">
          <a:xfrm>
            <a:off x="1765438" y="4456568"/>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2" name="Rectangle 16"/>
          <p:cNvSpPr>
            <a:spLocks noChangeArrowheads="1"/>
          </p:cNvSpPr>
          <p:nvPr/>
        </p:nvSpPr>
        <p:spPr bwMode="auto">
          <a:xfrm>
            <a:off x="1765438" y="6047243"/>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17"/>
          <p:cNvSpPr>
            <a:spLocks noChangeArrowheads="1"/>
          </p:cNvSpPr>
          <p:nvPr/>
        </p:nvSpPr>
        <p:spPr bwMode="auto">
          <a:xfrm>
            <a:off x="3951425" y="6047243"/>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18"/>
          <p:cNvSpPr>
            <a:spLocks noChangeArrowheads="1"/>
          </p:cNvSpPr>
          <p:nvPr/>
        </p:nvSpPr>
        <p:spPr bwMode="auto">
          <a:xfrm>
            <a:off x="5832613" y="6047243"/>
            <a:ext cx="1000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19"/>
          <p:cNvSpPr>
            <a:spLocks noChangeArrowheads="1"/>
          </p:cNvSpPr>
          <p:nvPr/>
        </p:nvSpPr>
        <p:spPr bwMode="auto">
          <a:xfrm>
            <a:off x="6948625" y="3053218"/>
            <a:ext cx="27892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MC</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21"/>
          <p:cNvSpPr>
            <a:spLocks noChangeArrowheads="1"/>
          </p:cNvSpPr>
          <p:nvPr/>
        </p:nvSpPr>
        <p:spPr bwMode="auto">
          <a:xfrm>
            <a:off x="6948625" y="4048581"/>
            <a:ext cx="3665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AVC</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00" name="Rectangle 24"/>
          <p:cNvSpPr>
            <a:spLocks noChangeArrowheads="1"/>
          </p:cNvSpPr>
          <p:nvPr/>
        </p:nvSpPr>
        <p:spPr bwMode="auto">
          <a:xfrm>
            <a:off x="3362463" y="6261556"/>
            <a:ext cx="16975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15" name="Rectangle 39"/>
          <p:cNvSpPr>
            <a:spLocks noChangeArrowheads="1"/>
          </p:cNvSpPr>
          <p:nvPr/>
        </p:nvSpPr>
        <p:spPr bwMode="auto">
          <a:xfrm>
            <a:off x="924063" y="2756356"/>
            <a:ext cx="15960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24" name="Line 48"/>
          <p:cNvSpPr>
            <a:spLocks noChangeShapeType="1"/>
          </p:cNvSpPr>
          <p:nvPr/>
        </p:nvSpPr>
        <p:spPr bwMode="auto">
          <a:xfrm flipV="1">
            <a:off x="5864363" y="5929768"/>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25" name="Line 49"/>
          <p:cNvSpPr>
            <a:spLocks noChangeShapeType="1"/>
          </p:cNvSpPr>
          <p:nvPr/>
        </p:nvSpPr>
        <p:spPr bwMode="auto">
          <a:xfrm flipV="1">
            <a:off x="5864363" y="578689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26" name="Line 50"/>
          <p:cNvSpPr>
            <a:spLocks noChangeShapeType="1"/>
          </p:cNvSpPr>
          <p:nvPr/>
        </p:nvSpPr>
        <p:spPr bwMode="auto">
          <a:xfrm flipV="1">
            <a:off x="5864363" y="5644018"/>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27" name="Line 51"/>
          <p:cNvSpPr>
            <a:spLocks noChangeShapeType="1"/>
          </p:cNvSpPr>
          <p:nvPr/>
        </p:nvSpPr>
        <p:spPr bwMode="auto">
          <a:xfrm flipV="1">
            <a:off x="5864363" y="5499556"/>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28" name="Line 52"/>
          <p:cNvSpPr>
            <a:spLocks noChangeShapeType="1"/>
          </p:cNvSpPr>
          <p:nvPr/>
        </p:nvSpPr>
        <p:spPr bwMode="auto">
          <a:xfrm flipV="1">
            <a:off x="5864363" y="5356681"/>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29" name="Line 53"/>
          <p:cNvSpPr>
            <a:spLocks noChangeShapeType="1"/>
          </p:cNvSpPr>
          <p:nvPr/>
        </p:nvSpPr>
        <p:spPr bwMode="auto">
          <a:xfrm flipV="1">
            <a:off x="5864363" y="5213806"/>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0" name="Line 54"/>
          <p:cNvSpPr>
            <a:spLocks noChangeShapeType="1"/>
          </p:cNvSpPr>
          <p:nvPr/>
        </p:nvSpPr>
        <p:spPr bwMode="auto">
          <a:xfrm flipV="1">
            <a:off x="5864363" y="5069343"/>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1" name="Line 55"/>
          <p:cNvSpPr>
            <a:spLocks noChangeShapeType="1"/>
          </p:cNvSpPr>
          <p:nvPr/>
        </p:nvSpPr>
        <p:spPr bwMode="auto">
          <a:xfrm flipV="1">
            <a:off x="5864363" y="4926468"/>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2" name="Line 56"/>
          <p:cNvSpPr>
            <a:spLocks noChangeShapeType="1"/>
          </p:cNvSpPr>
          <p:nvPr/>
        </p:nvSpPr>
        <p:spPr bwMode="auto">
          <a:xfrm flipV="1">
            <a:off x="5864363" y="478359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3" name="Line 57"/>
          <p:cNvSpPr>
            <a:spLocks noChangeShapeType="1"/>
          </p:cNvSpPr>
          <p:nvPr/>
        </p:nvSpPr>
        <p:spPr bwMode="auto">
          <a:xfrm flipV="1">
            <a:off x="5864363" y="4640718"/>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4" name="Line 58"/>
          <p:cNvSpPr>
            <a:spLocks noChangeShapeType="1"/>
          </p:cNvSpPr>
          <p:nvPr/>
        </p:nvSpPr>
        <p:spPr bwMode="auto">
          <a:xfrm flipV="1">
            <a:off x="5864363" y="4496256"/>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5" name="Line 59"/>
          <p:cNvSpPr>
            <a:spLocks noChangeShapeType="1"/>
          </p:cNvSpPr>
          <p:nvPr/>
        </p:nvSpPr>
        <p:spPr bwMode="auto">
          <a:xfrm flipV="1">
            <a:off x="5864363" y="4353381"/>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6" name="Line 60"/>
          <p:cNvSpPr>
            <a:spLocks noChangeShapeType="1"/>
          </p:cNvSpPr>
          <p:nvPr/>
        </p:nvSpPr>
        <p:spPr bwMode="auto">
          <a:xfrm flipV="1">
            <a:off x="5864363" y="4210506"/>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7" name="Line 61"/>
          <p:cNvSpPr>
            <a:spLocks noChangeShapeType="1"/>
          </p:cNvSpPr>
          <p:nvPr/>
        </p:nvSpPr>
        <p:spPr bwMode="auto">
          <a:xfrm flipV="1">
            <a:off x="5864363" y="4066043"/>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8" name="Line 62"/>
          <p:cNvSpPr>
            <a:spLocks noChangeShapeType="1"/>
          </p:cNvSpPr>
          <p:nvPr/>
        </p:nvSpPr>
        <p:spPr bwMode="auto">
          <a:xfrm flipV="1">
            <a:off x="5864363" y="3923168"/>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39" name="Line 63"/>
          <p:cNvSpPr>
            <a:spLocks noChangeShapeType="1"/>
          </p:cNvSpPr>
          <p:nvPr/>
        </p:nvSpPr>
        <p:spPr bwMode="auto">
          <a:xfrm flipV="1">
            <a:off x="5864363" y="3780293"/>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40" name="Line 64"/>
          <p:cNvSpPr>
            <a:spLocks noChangeShapeType="1"/>
          </p:cNvSpPr>
          <p:nvPr/>
        </p:nvSpPr>
        <p:spPr bwMode="auto">
          <a:xfrm flipV="1">
            <a:off x="5864363" y="3645356"/>
            <a:ext cx="0" cy="809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42" name="Rectangle 66"/>
          <p:cNvSpPr>
            <a:spLocks noChangeArrowheads="1"/>
          </p:cNvSpPr>
          <p:nvPr/>
        </p:nvSpPr>
        <p:spPr bwMode="auto">
          <a:xfrm>
            <a:off x="2790169" y="2422295"/>
            <a:ext cx="1977231" cy="846386"/>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1100" b="0" i="1" u="none" strike="noStrike" cap="none" normalizeH="0" baseline="0" dirty="0">
                <a:ln>
                  <a:noFill/>
                </a:ln>
                <a:solidFill>
                  <a:srgbClr val="000000"/>
                </a:solidFill>
                <a:effectLst/>
                <a:latin typeface="Univers LT Std 57 Cn" charset="0"/>
                <a:cs typeface="Arial" pitchFamily="34" charset="0"/>
              </a:rPr>
              <a:t>1. Whenever P &gt; </a:t>
            </a:r>
            <a:r>
              <a:rPr lang="en-US" sz="1100" i="1" dirty="0">
                <a:solidFill>
                  <a:srgbClr val="000000"/>
                </a:solidFill>
                <a:latin typeface="Univers LT Std 57 Cn" charset="0"/>
                <a:cs typeface="Arial" pitchFamily="34" charset="0"/>
              </a:rPr>
              <a:t>AVC, the firm will produce along the point where P = MC, its short-run supply curve, because it will earn profits.</a:t>
            </a:r>
          </a:p>
        </p:txBody>
      </p:sp>
      <p:sp>
        <p:nvSpPr>
          <p:cNvPr id="345" name="Rectangle 69"/>
          <p:cNvSpPr>
            <a:spLocks noChangeArrowheads="1"/>
          </p:cNvSpPr>
          <p:nvPr/>
        </p:nvSpPr>
        <p:spPr bwMode="auto">
          <a:xfrm>
            <a:off x="2790169" y="2574695"/>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6" name="Rectangle 70"/>
          <p:cNvSpPr>
            <a:spLocks noChangeArrowheads="1"/>
          </p:cNvSpPr>
          <p:nvPr/>
        </p:nvSpPr>
        <p:spPr bwMode="auto">
          <a:xfrm>
            <a:off x="2790169" y="2722333"/>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8" name="Rectangle 72"/>
          <p:cNvSpPr>
            <a:spLocks noChangeArrowheads="1"/>
          </p:cNvSpPr>
          <p:nvPr/>
        </p:nvSpPr>
        <p:spPr bwMode="auto">
          <a:xfrm>
            <a:off x="3618844" y="2722333"/>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9" name="Rectangle 73"/>
          <p:cNvSpPr>
            <a:spLocks noChangeArrowheads="1"/>
          </p:cNvSpPr>
          <p:nvPr/>
        </p:nvSpPr>
        <p:spPr bwMode="auto">
          <a:xfrm>
            <a:off x="2790169" y="2874733"/>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0" name="Rectangle 74"/>
          <p:cNvSpPr>
            <a:spLocks noChangeArrowheads="1"/>
          </p:cNvSpPr>
          <p:nvPr/>
        </p:nvSpPr>
        <p:spPr bwMode="auto">
          <a:xfrm>
            <a:off x="2790169" y="3022370"/>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 name="Line 407"/>
          <p:cNvSpPr>
            <a:spLocks noChangeShapeType="1"/>
          </p:cNvSpPr>
          <p:nvPr/>
        </p:nvSpPr>
        <p:spPr bwMode="auto">
          <a:xfrm flipV="1">
            <a:off x="3986350" y="4640717"/>
            <a:ext cx="0" cy="889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408"/>
          <p:cNvSpPr>
            <a:spLocks noChangeShapeType="1"/>
          </p:cNvSpPr>
          <p:nvPr/>
        </p:nvSpPr>
        <p:spPr bwMode="auto">
          <a:xfrm flipV="1">
            <a:off x="3986350" y="4518480"/>
            <a:ext cx="0" cy="68262"/>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1" name="Rectangle 409"/>
          <p:cNvSpPr>
            <a:spLocks noChangeArrowheads="1"/>
          </p:cNvSpPr>
          <p:nvPr/>
        </p:nvSpPr>
        <p:spPr bwMode="auto">
          <a:xfrm>
            <a:off x="4086363" y="4589917"/>
            <a:ext cx="13497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Shutdown point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420"/>
          <p:cNvSpPr>
            <a:spLocks noChangeArrowheads="1"/>
          </p:cNvSpPr>
          <p:nvPr/>
        </p:nvSpPr>
        <p:spPr bwMode="auto">
          <a:xfrm>
            <a:off x="912812" y="3505200"/>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421"/>
          <p:cNvSpPr>
            <a:spLocks noChangeArrowheads="1"/>
          </p:cNvSpPr>
          <p:nvPr/>
        </p:nvSpPr>
        <p:spPr bwMode="auto">
          <a:xfrm>
            <a:off x="1003438" y="3596143"/>
            <a:ext cx="41197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Above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424"/>
          <p:cNvSpPr>
            <a:spLocks noChangeArrowheads="1"/>
          </p:cNvSpPr>
          <p:nvPr/>
        </p:nvSpPr>
        <p:spPr bwMode="auto">
          <a:xfrm>
            <a:off x="4954725" y="2896056"/>
            <a:ext cx="8604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Short-run</a:t>
            </a:r>
          </a:p>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supply curve</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5" name="Freeform 433"/>
          <p:cNvSpPr>
            <a:spLocks/>
          </p:cNvSpPr>
          <p:nvPr/>
        </p:nvSpPr>
        <p:spPr bwMode="auto">
          <a:xfrm>
            <a:off x="3941900" y="4491492"/>
            <a:ext cx="80963" cy="80962"/>
          </a:xfrm>
          <a:custGeom>
            <a:avLst/>
            <a:gdLst>
              <a:gd name="T0" fmla="*/ 0 w 51"/>
              <a:gd name="T1" fmla="*/ 26 h 51"/>
              <a:gd name="T2" fmla="*/ 0 w 51"/>
              <a:gd name="T3" fmla="*/ 26 h 51"/>
              <a:gd name="T4" fmla="*/ 0 w 51"/>
              <a:gd name="T5" fmla="*/ 17 h 51"/>
              <a:gd name="T6" fmla="*/ 6 w 51"/>
              <a:gd name="T7" fmla="*/ 9 h 51"/>
              <a:gd name="T8" fmla="*/ 14 w 51"/>
              <a:gd name="T9" fmla="*/ 3 h 51"/>
              <a:gd name="T10" fmla="*/ 26 w 51"/>
              <a:gd name="T11" fmla="*/ 0 h 51"/>
              <a:gd name="T12" fmla="*/ 26 w 51"/>
              <a:gd name="T13" fmla="*/ 0 h 51"/>
              <a:gd name="T14" fmla="*/ 37 w 51"/>
              <a:gd name="T15" fmla="*/ 3 h 51"/>
              <a:gd name="T16" fmla="*/ 45 w 51"/>
              <a:gd name="T17" fmla="*/ 9 h 51"/>
              <a:gd name="T18" fmla="*/ 51 w 51"/>
              <a:gd name="T19" fmla="*/ 17 h 51"/>
              <a:gd name="T20" fmla="*/ 51 w 51"/>
              <a:gd name="T21" fmla="*/ 26 h 51"/>
              <a:gd name="T22" fmla="*/ 51 w 51"/>
              <a:gd name="T23" fmla="*/ 26 h 51"/>
              <a:gd name="T24" fmla="*/ 51 w 51"/>
              <a:gd name="T25" fmla="*/ 37 h 51"/>
              <a:gd name="T26" fmla="*/ 45 w 51"/>
              <a:gd name="T27" fmla="*/ 43 h 51"/>
              <a:gd name="T28" fmla="*/ 37 w 51"/>
              <a:gd name="T29" fmla="*/ 48 h 51"/>
              <a:gd name="T30" fmla="*/ 26 w 51"/>
              <a:gd name="T31" fmla="*/ 51 h 51"/>
              <a:gd name="T32" fmla="*/ 26 w 51"/>
              <a:gd name="T33" fmla="*/ 51 h 51"/>
              <a:gd name="T34" fmla="*/ 14 w 51"/>
              <a:gd name="T35" fmla="*/ 48 h 51"/>
              <a:gd name="T36" fmla="*/ 6 w 51"/>
              <a:gd name="T37" fmla="*/ 43 h 51"/>
              <a:gd name="T38" fmla="*/ 0 w 51"/>
              <a:gd name="T39" fmla="*/ 37 h 51"/>
              <a:gd name="T40" fmla="*/ 0 w 51"/>
              <a:gd name="T41" fmla="*/ 26 h 51"/>
              <a:gd name="T42" fmla="*/ 0 w 51"/>
              <a:gd name="T43" fmla="*/ 2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51">
                <a:moveTo>
                  <a:pt x="0" y="26"/>
                </a:moveTo>
                <a:lnTo>
                  <a:pt x="0" y="26"/>
                </a:lnTo>
                <a:lnTo>
                  <a:pt x="0" y="17"/>
                </a:lnTo>
                <a:lnTo>
                  <a:pt x="6" y="9"/>
                </a:lnTo>
                <a:lnTo>
                  <a:pt x="14" y="3"/>
                </a:lnTo>
                <a:lnTo>
                  <a:pt x="26" y="0"/>
                </a:lnTo>
                <a:lnTo>
                  <a:pt x="26" y="0"/>
                </a:lnTo>
                <a:lnTo>
                  <a:pt x="37" y="3"/>
                </a:lnTo>
                <a:lnTo>
                  <a:pt x="45" y="9"/>
                </a:lnTo>
                <a:lnTo>
                  <a:pt x="51" y="17"/>
                </a:lnTo>
                <a:lnTo>
                  <a:pt x="51" y="26"/>
                </a:lnTo>
                <a:lnTo>
                  <a:pt x="51" y="26"/>
                </a:lnTo>
                <a:lnTo>
                  <a:pt x="51" y="37"/>
                </a:lnTo>
                <a:lnTo>
                  <a:pt x="45" y="43"/>
                </a:lnTo>
                <a:lnTo>
                  <a:pt x="37" y="48"/>
                </a:lnTo>
                <a:lnTo>
                  <a:pt x="26" y="51"/>
                </a:lnTo>
                <a:lnTo>
                  <a:pt x="26" y="51"/>
                </a:lnTo>
                <a:lnTo>
                  <a:pt x="14" y="48"/>
                </a:lnTo>
                <a:lnTo>
                  <a:pt x="6" y="43"/>
                </a:lnTo>
                <a:lnTo>
                  <a:pt x="0" y="37"/>
                </a:lnTo>
                <a:lnTo>
                  <a:pt x="0" y="26"/>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36" name="Rectangle 434"/>
          <p:cNvSpPr>
            <a:spLocks noChangeArrowheads="1"/>
          </p:cNvSpPr>
          <p:nvPr/>
        </p:nvSpPr>
        <p:spPr bwMode="auto">
          <a:xfrm>
            <a:off x="762000" y="4429125"/>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435"/>
          <p:cNvSpPr>
            <a:spLocks noChangeArrowheads="1"/>
          </p:cNvSpPr>
          <p:nvPr/>
        </p:nvSpPr>
        <p:spPr bwMode="auto">
          <a:xfrm>
            <a:off x="852626" y="4518480"/>
            <a:ext cx="647613"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Shutdown</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8" name="Line 436"/>
          <p:cNvSpPr>
            <a:spLocks noChangeShapeType="1"/>
          </p:cNvSpPr>
          <p:nvPr/>
        </p:nvSpPr>
        <p:spPr bwMode="auto">
          <a:xfrm flipH="1">
            <a:off x="5770700"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39" name="Line 437"/>
          <p:cNvSpPr>
            <a:spLocks noChangeShapeType="1"/>
          </p:cNvSpPr>
          <p:nvPr/>
        </p:nvSpPr>
        <p:spPr bwMode="auto">
          <a:xfrm flipH="1">
            <a:off x="5626238"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0" name="Line 438"/>
          <p:cNvSpPr>
            <a:spLocks noChangeShapeType="1"/>
          </p:cNvSpPr>
          <p:nvPr/>
        </p:nvSpPr>
        <p:spPr bwMode="auto">
          <a:xfrm flipH="1">
            <a:off x="5483363"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1" name="Line 439"/>
          <p:cNvSpPr>
            <a:spLocks noChangeShapeType="1"/>
          </p:cNvSpPr>
          <p:nvPr/>
        </p:nvSpPr>
        <p:spPr bwMode="auto">
          <a:xfrm flipH="1">
            <a:off x="5340488"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2" name="Line 440"/>
          <p:cNvSpPr>
            <a:spLocks noChangeShapeType="1"/>
          </p:cNvSpPr>
          <p:nvPr/>
        </p:nvSpPr>
        <p:spPr bwMode="auto">
          <a:xfrm flipH="1">
            <a:off x="5196025"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3" name="Line 441"/>
          <p:cNvSpPr>
            <a:spLocks noChangeShapeType="1"/>
          </p:cNvSpPr>
          <p:nvPr/>
        </p:nvSpPr>
        <p:spPr bwMode="auto">
          <a:xfrm flipH="1">
            <a:off x="5053150"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4" name="Line 442"/>
          <p:cNvSpPr>
            <a:spLocks noChangeShapeType="1"/>
          </p:cNvSpPr>
          <p:nvPr/>
        </p:nvSpPr>
        <p:spPr bwMode="auto">
          <a:xfrm flipH="1">
            <a:off x="4910275"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5" name="Line 443"/>
          <p:cNvSpPr>
            <a:spLocks noChangeShapeType="1"/>
          </p:cNvSpPr>
          <p:nvPr/>
        </p:nvSpPr>
        <p:spPr bwMode="auto">
          <a:xfrm flipH="1">
            <a:off x="4767400"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6" name="Line 444"/>
          <p:cNvSpPr>
            <a:spLocks noChangeShapeType="1"/>
          </p:cNvSpPr>
          <p:nvPr/>
        </p:nvSpPr>
        <p:spPr bwMode="auto">
          <a:xfrm flipH="1">
            <a:off x="4622938"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7" name="Line 445"/>
          <p:cNvSpPr>
            <a:spLocks noChangeShapeType="1"/>
          </p:cNvSpPr>
          <p:nvPr/>
        </p:nvSpPr>
        <p:spPr bwMode="auto">
          <a:xfrm flipH="1">
            <a:off x="4480063"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8" name="Line 446"/>
          <p:cNvSpPr>
            <a:spLocks noChangeShapeType="1"/>
          </p:cNvSpPr>
          <p:nvPr/>
        </p:nvSpPr>
        <p:spPr bwMode="auto">
          <a:xfrm flipH="1">
            <a:off x="4337188"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9" name="Line 447"/>
          <p:cNvSpPr>
            <a:spLocks noChangeShapeType="1"/>
          </p:cNvSpPr>
          <p:nvPr/>
        </p:nvSpPr>
        <p:spPr bwMode="auto">
          <a:xfrm flipH="1">
            <a:off x="4192725"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0" name="Line 448"/>
          <p:cNvSpPr>
            <a:spLocks noChangeShapeType="1"/>
          </p:cNvSpPr>
          <p:nvPr/>
        </p:nvSpPr>
        <p:spPr bwMode="auto">
          <a:xfrm flipH="1">
            <a:off x="4049850"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1" name="Line 449"/>
          <p:cNvSpPr>
            <a:spLocks noChangeShapeType="1"/>
          </p:cNvSpPr>
          <p:nvPr/>
        </p:nvSpPr>
        <p:spPr bwMode="auto">
          <a:xfrm flipH="1">
            <a:off x="3906975"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2" name="Line 450"/>
          <p:cNvSpPr>
            <a:spLocks noChangeShapeType="1"/>
          </p:cNvSpPr>
          <p:nvPr/>
        </p:nvSpPr>
        <p:spPr bwMode="auto">
          <a:xfrm flipH="1">
            <a:off x="3762513"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3" name="Line 451"/>
          <p:cNvSpPr>
            <a:spLocks noChangeShapeType="1"/>
          </p:cNvSpPr>
          <p:nvPr/>
        </p:nvSpPr>
        <p:spPr bwMode="auto">
          <a:xfrm flipH="1">
            <a:off x="3619638"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4" name="Line 452"/>
          <p:cNvSpPr>
            <a:spLocks noChangeShapeType="1"/>
          </p:cNvSpPr>
          <p:nvPr/>
        </p:nvSpPr>
        <p:spPr bwMode="auto">
          <a:xfrm flipH="1">
            <a:off x="3476763"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5" name="Line 453"/>
          <p:cNvSpPr>
            <a:spLocks noChangeShapeType="1"/>
          </p:cNvSpPr>
          <p:nvPr/>
        </p:nvSpPr>
        <p:spPr bwMode="auto">
          <a:xfrm flipH="1">
            <a:off x="3332300"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6" name="Line 454"/>
          <p:cNvSpPr>
            <a:spLocks noChangeShapeType="1"/>
          </p:cNvSpPr>
          <p:nvPr/>
        </p:nvSpPr>
        <p:spPr bwMode="auto">
          <a:xfrm flipH="1">
            <a:off x="3189425"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7" name="Line 455"/>
          <p:cNvSpPr>
            <a:spLocks noChangeShapeType="1"/>
          </p:cNvSpPr>
          <p:nvPr/>
        </p:nvSpPr>
        <p:spPr bwMode="auto">
          <a:xfrm flipH="1">
            <a:off x="3046550"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8" name="Line 456"/>
          <p:cNvSpPr>
            <a:spLocks noChangeShapeType="1"/>
          </p:cNvSpPr>
          <p:nvPr/>
        </p:nvSpPr>
        <p:spPr bwMode="auto">
          <a:xfrm flipH="1">
            <a:off x="2902088"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9" name="Line 457"/>
          <p:cNvSpPr>
            <a:spLocks noChangeShapeType="1"/>
          </p:cNvSpPr>
          <p:nvPr/>
        </p:nvSpPr>
        <p:spPr bwMode="auto">
          <a:xfrm flipH="1">
            <a:off x="2759213"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0" name="Line 458"/>
          <p:cNvSpPr>
            <a:spLocks noChangeShapeType="1"/>
          </p:cNvSpPr>
          <p:nvPr/>
        </p:nvSpPr>
        <p:spPr bwMode="auto">
          <a:xfrm flipH="1">
            <a:off x="2616338"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1" name="Line 459"/>
          <p:cNvSpPr>
            <a:spLocks noChangeShapeType="1"/>
          </p:cNvSpPr>
          <p:nvPr/>
        </p:nvSpPr>
        <p:spPr bwMode="auto">
          <a:xfrm flipH="1">
            <a:off x="2473463"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2" name="Line 460"/>
          <p:cNvSpPr>
            <a:spLocks noChangeShapeType="1"/>
          </p:cNvSpPr>
          <p:nvPr/>
        </p:nvSpPr>
        <p:spPr bwMode="auto">
          <a:xfrm flipH="1">
            <a:off x="2329000"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3" name="Line 461"/>
          <p:cNvSpPr>
            <a:spLocks noChangeShapeType="1"/>
          </p:cNvSpPr>
          <p:nvPr/>
        </p:nvSpPr>
        <p:spPr bwMode="auto">
          <a:xfrm flipH="1">
            <a:off x="2186125"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4" name="Line 462"/>
          <p:cNvSpPr>
            <a:spLocks noChangeShapeType="1"/>
          </p:cNvSpPr>
          <p:nvPr/>
        </p:nvSpPr>
        <p:spPr bwMode="auto">
          <a:xfrm flipH="1">
            <a:off x="2043250" y="3618368"/>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5" name="Line 463"/>
          <p:cNvSpPr>
            <a:spLocks noChangeShapeType="1"/>
          </p:cNvSpPr>
          <p:nvPr/>
        </p:nvSpPr>
        <p:spPr bwMode="auto">
          <a:xfrm flipH="1">
            <a:off x="1898788" y="3618368"/>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6" name="Line 464"/>
          <p:cNvSpPr>
            <a:spLocks noChangeShapeType="1"/>
          </p:cNvSpPr>
          <p:nvPr/>
        </p:nvSpPr>
        <p:spPr bwMode="auto">
          <a:xfrm flipH="1">
            <a:off x="3794263"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7" name="Line 465"/>
          <p:cNvSpPr>
            <a:spLocks noChangeShapeType="1"/>
          </p:cNvSpPr>
          <p:nvPr/>
        </p:nvSpPr>
        <p:spPr bwMode="auto">
          <a:xfrm flipH="1">
            <a:off x="3651388"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8" name="Line 466"/>
          <p:cNvSpPr>
            <a:spLocks noChangeShapeType="1"/>
          </p:cNvSpPr>
          <p:nvPr/>
        </p:nvSpPr>
        <p:spPr bwMode="auto">
          <a:xfrm flipH="1">
            <a:off x="3506925"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9" name="Line 467"/>
          <p:cNvSpPr>
            <a:spLocks noChangeShapeType="1"/>
          </p:cNvSpPr>
          <p:nvPr/>
        </p:nvSpPr>
        <p:spPr bwMode="auto">
          <a:xfrm flipH="1">
            <a:off x="3364050"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0" name="Line 468"/>
          <p:cNvSpPr>
            <a:spLocks noChangeShapeType="1"/>
          </p:cNvSpPr>
          <p:nvPr/>
        </p:nvSpPr>
        <p:spPr bwMode="auto">
          <a:xfrm flipH="1">
            <a:off x="3221175"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1" name="Line 469"/>
          <p:cNvSpPr>
            <a:spLocks noChangeShapeType="1"/>
          </p:cNvSpPr>
          <p:nvPr/>
        </p:nvSpPr>
        <p:spPr bwMode="auto">
          <a:xfrm flipH="1">
            <a:off x="3078300"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2" name="Line 470"/>
          <p:cNvSpPr>
            <a:spLocks noChangeShapeType="1"/>
          </p:cNvSpPr>
          <p:nvPr/>
        </p:nvSpPr>
        <p:spPr bwMode="auto">
          <a:xfrm flipH="1">
            <a:off x="2933838"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3" name="Line 471"/>
          <p:cNvSpPr>
            <a:spLocks noChangeShapeType="1"/>
          </p:cNvSpPr>
          <p:nvPr/>
        </p:nvSpPr>
        <p:spPr bwMode="auto">
          <a:xfrm flipH="1">
            <a:off x="2790963"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4" name="Line 472"/>
          <p:cNvSpPr>
            <a:spLocks noChangeShapeType="1"/>
          </p:cNvSpPr>
          <p:nvPr/>
        </p:nvSpPr>
        <p:spPr bwMode="auto">
          <a:xfrm flipH="1">
            <a:off x="2648088"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5" name="Line 473"/>
          <p:cNvSpPr>
            <a:spLocks noChangeShapeType="1"/>
          </p:cNvSpPr>
          <p:nvPr/>
        </p:nvSpPr>
        <p:spPr bwMode="auto">
          <a:xfrm flipH="1">
            <a:off x="2503625"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6" name="Line 474"/>
          <p:cNvSpPr>
            <a:spLocks noChangeShapeType="1"/>
          </p:cNvSpPr>
          <p:nvPr/>
        </p:nvSpPr>
        <p:spPr bwMode="auto">
          <a:xfrm flipH="1">
            <a:off x="2360750"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7" name="Line 475"/>
          <p:cNvSpPr>
            <a:spLocks noChangeShapeType="1"/>
          </p:cNvSpPr>
          <p:nvPr/>
        </p:nvSpPr>
        <p:spPr bwMode="auto">
          <a:xfrm flipH="1">
            <a:off x="2217875"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8" name="Line 476"/>
          <p:cNvSpPr>
            <a:spLocks noChangeShapeType="1"/>
          </p:cNvSpPr>
          <p:nvPr/>
        </p:nvSpPr>
        <p:spPr bwMode="auto">
          <a:xfrm flipH="1">
            <a:off x="2073413" y="4542292"/>
            <a:ext cx="904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79" name="Line 477"/>
          <p:cNvSpPr>
            <a:spLocks noChangeShapeType="1"/>
          </p:cNvSpPr>
          <p:nvPr/>
        </p:nvSpPr>
        <p:spPr bwMode="auto">
          <a:xfrm flipH="1">
            <a:off x="1930538" y="4542292"/>
            <a:ext cx="889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80" name="Freeform 478"/>
          <p:cNvSpPr>
            <a:spLocks/>
          </p:cNvSpPr>
          <p:nvPr/>
        </p:nvSpPr>
        <p:spPr bwMode="auto">
          <a:xfrm>
            <a:off x="3973650" y="3045280"/>
            <a:ext cx="2854325" cy="1446212"/>
          </a:xfrm>
          <a:custGeom>
            <a:avLst/>
            <a:gdLst>
              <a:gd name="T0" fmla="*/ 934 w 1798"/>
              <a:gd name="T1" fmla="*/ 415 h 911"/>
              <a:gd name="T2" fmla="*/ 934 w 1798"/>
              <a:gd name="T3" fmla="*/ 415 h 911"/>
              <a:gd name="T4" fmla="*/ 914 w 1798"/>
              <a:gd name="T5" fmla="*/ 420 h 911"/>
              <a:gd name="T6" fmla="*/ 900 w 1798"/>
              <a:gd name="T7" fmla="*/ 423 h 911"/>
              <a:gd name="T8" fmla="*/ 886 w 1798"/>
              <a:gd name="T9" fmla="*/ 420 h 911"/>
              <a:gd name="T10" fmla="*/ 872 w 1798"/>
              <a:gd name="T11" fmla="*/ 412 h 911"/>
              <a:gd name="T12" fmla="*/ 872 w 1798"/>
              <a:gd name="T13" fmla="*/ 412 h 911"/>
              <a:gd name="T14" fmla="*/ 872 w 1798"/>
              <a:gd name="T15" fmla="*/ 412 h 911"/>
              <a:gd name="T16" fmla="*/ 872 w 1798"/>
              <a:gd name="T17" fmla="*/ 426 h 911"/>
              <a:gd name="T18" fmla="*/ 864 w 1798"/>
              <a:gd name="T19" fmla="*/ 440 h 911"/>
              <a:gd name="T20" fmla="*/ 855 w 1798"/>
              <a:gd name="T21" fmla="*/ 451 h 911"/>
              <a:gd name="T22" fmla="*/ 838 w 1798"/>
              <a:gd name="T23" fmla="*/ 463 h 911"/>
              <a:gd name="T24" fmla="*/ 34 w 1798"/>
              <a:gd name="T25" fmla="*/ 858 h 911"/>
              <a:gd name="T26" fmla="*/ 34 w 1798"/>
              <a:gd name="T27" fmla="*/ 858 h 911"/>
              <a:gd name="T28" fmla="*/ 20 w 1798"/>
              <a:gd name="T29" fmla="*/ 866 h 911"/>
              <a:gd name="T30" fmla="*/ 14 w 1798"/>
              <a:gd name="T31" fmla="*/ 872 h 911"/>
              <a:gd name="T32" fmla="*/ 11 w 1798"/>
              <a:gd name="T33" fmla="*/ 880 h 911"/>
              <a:gd name="T34" fmla="*/ 8 w 1798"/>
              <a:gd name="T35" fmla="*/ 895 h 911"/>
              <a:gd name="T36" fmla="*/ 11 w 1798"/>
              <a:gd name="T37" fmla="*/ 909 h 911"/>
              <a:gd name="T38" fmla="*/ 6 w 1798"/>
              <a:gd name="T39" fmla="*/ 911 h 911"/>
              <a:gd name="T40" fmla="*/ 6 w 1798"/>
              <a:gd name="T41" fmla="*/ 911 h 911"/>
              <a:gd name="T42" fmla="*/ 0 w 1798"/>
              <a:gd name="T43" fmla="*/ 897 h 911"/>
              <a:gd name="T44" fmla="*/ 0 w 1798"/>
              <a:gd name="T45" fmla="*/ 878 h 911"/>
              <a:gd name="T46" fmla="*/ 3 w 1798"/>
              <a:gd name="T47" fmla="*/ 866 h 911"/>
              <a:gd name="T48" fmla="*/ 8 w 1798"/>
              <a:gd name="T49" fmla="*/ 858 h 911"/>
              <a:gd name="T50" fmla="*/ 17 w 1798"/>
              <a:gd name="T51" fmla="*/ 849 h 911"/>
              <a:gd name="T52" fmla="*/ 28 w 1798"/>
              <a:gd name="T53" fmla="*/ 844 h 911"/>
              <a:gd name="T54" fmla="*/ 841 w 1798"/>
              <a:gd name="T55" fmla="*/ 443 h 911"/>
              <a:gd name="T56" fmla="*/ 841 w 1798"/>
              <a:gd name="T57" fmla="*/ 443 h 911"/>
              <a:gd name="T58" fmla="*/ 852 w 1798"/>
              <a:gd name="T59" fmla="*/ 437 h 911"/>
              <a:gd name="T60" fmla="*/ 861 w 1798"/>
              <a:gd name="T61" fmla="*/ 426 h 911"/>
              <a:gd name="T62" fmla="*/ 864 w 1798"/>
              <a:gd name="T63" fmla="*/ 415 h 911"/>
              <a:gd name="T64" fmla="*/ 861 w 1798"/>
              <a:gd name="T65" fmla="*/ 401 h 911"/>
              <a:gd name="T66" fmla="*/ 869 w 1798"/>
              <a:gd name="T67" fmla="*/ 398 h 911"/>
              <a:gd name="T68" fmla="*/ 869 w 1798"/>
              <a:gd name="T69" fmla="*/ 398 h 911"/>
              <a:gd name="T70" fmla="*/ 881 w 1798"/>
              <a:gd name="T71" fmla="*/ 406 h 911"/>
              <a:gd name="T72" fmla="*/ 892 w 1798"/>
              <a:gd name="T73" fmla="*/ 412 h 911"/>
              <a:gd name="T74" fmla="*/ 903 w 1798"/>
              <a:gd name="T75" fmla="*/ 412 h 911"/>
              <a:gd name="T76" fmla="*/ 917 w 1798"/>
              <a:gd name="T77" fmla="*/ 406 h 911"/>
              <a:gd name="T78" fmla="*/ 1730 w 1798"/>
              <a:gd name="T79" fmla="*/ 6 h 911"/>
              <a:gd name="T80" fmla="*/ 1730 w 1798"/>
              <a:gd name="T81" fmla="*/ 6 h 911"/>
              <a:gd name="T82" fmla="*/ 1741 w 1798"/>
              <a:gd name="T83" fmla="*/ 3 h 911"/>
              <a:gd name="T84" fmla="*/ 1753 w 1798"/>
              <a:gd name="T85" fmla="*/ 0 h 911"/>
              <a:gd name="T86" fmla="*/ 1764 w 1798"/>
              <a:gd name="T87" fmla="*/ 3 h 911"/>
              <a:gd name="T88" fmla="*/ 1772 w 1798"/>
              <a:gd name="T89" fmla="*/ 6 h 911"/>
              <a:gd name="T90" fmla="*/ 1789 w 1798"/>
              <a:gd name="T91" fmla="*/ 20 h 911"/>
              <a:gd name="T92" fmla="*/ 1798 w 1798"/>
              <a:gd name="T93" fmla="*/ 31 h 911"/>
              <a:gd name="T94" fmla="*/ 1792 w 1798"/>
              <a:gd name="T95" fmla="*/ 34 h 911"/>
              <a:gd name="T96" fmla="*/ 1792 w 1798"/>
              <a:gd name="T97" fmla="*/ 34 h 911"/>
              <a:gd name="T98" fmla="*/ 1781 w 1798"/>
              <a:gd name="T99" fmla="*/ 23 h 911"/>
              <a:gd name="T100" fmla="*/ 1770 w 1798"/>
              <a:gd name="T101" fmla="*/ 14 h 911"/>
              <a:gd name="T102" fmla="*/ 1764 w 1798"/>
              <a:gd name="T103" fmla="*/ 14 h 911"/>
              <a:gd name="T104" fmla="*/ 1755 w 1798"/>
              <a:gd name="T105" fmla="*/ 14 h 911"/>
              <a:gd name="T106" fmla="*/ 1738 w 1798"/>
              <a:gd name="T107" fmla="*/ 20 h 911"/>
              <a:gd name="T108" fmla="*/ 934 w 1798"/>
              <a:gd name="T109" fmla="*/ 41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8" h="911">
                <a:moveTo>
                  <a:pt x="934" y="415"/>
                </a:moveTo>
                <a:lnTo>
                  <a:pt x="934" y="415"/>
                </a:lnTo>
                <a:lnTo>
                  <a:pt x="914" y="420"/>
                </a:lnTo>
                <a:lnTo>
                  <a:pt x="900" y="423"/>
                </a:lnTo>
                <a:lnTo>
                  <a:pt x="886" y="420"/>
                </a:lnTo>
                <a:lnTo>
                  <a:pt x="872" y="412"/>
                </a:lnTo>
                <a:lnTo>
                  <a:pt x="872" y="412"/>
                </a:lnTo>
                <a:lnTo>
                  <a:pt x="872" y="412"/>
                </a:lnTo>
                <a:lnTo>
                  <a:pt x="872" y="426"/>
                </a:lnTo>
                <a:lnTo>
                  <a:pt x="864" y="440"/>
                </a:lnTo>
                <a:lnTo>
                  <a:pt x="855" y="451"/>
                </a:lnTo>
                <a:lnTo>
                  <a:pt x="838" y="463"/>
                </a:lnTo>
                <a:lnTo>
                  <a:pt x="34" y="858"/>
                </a:lnTo>
                <a:lnTo>
                  <a:pt x="34" y="858"/>
                </a:lnTo>
                <a:lnTo>
                  <a:pt x="20" y="866"/>
                </a:lnTo>
                <a:lnTo>
                  <a:pt x="14" y="872"/>
                </a:lnTo>
                <a:lnTo>
                  <a:pt x="11" y="880"/>
                </a:lnTo>
                <a:lnTo>
                  <a:pt x="8" y="895"/>
                </a:lnTo>
                <a:lnTo>
                  <a:pt x="11" y="909"/>
                </a:lnTo>
                <a:lnTo>
                  <a:pt x="6" y="911"/>
                </a:lnTo>
                <a:lnTo>
                  <a:pt x="6" y="911"/>
                </a:lnTo>
                <a:lnTo>
                  <a:pt x="0" y="897"/>
                </a:lnTo>
                <a:lnTo>
                  <a:pt x="0" y="878"/>
                </a:lnTo>
                <a:lnTo>
                  <a:pt x="3" y="866"/>
                </a:lnTo>
                <a:lnTo>
                  <a:pt x="8" y="858"/>
                </a:lnTo>
                <a:lnTo>
                  <a:pt x="17" y="849"/>
                </a:lnTo>
                <a:lnTo>
                  <a:pt x="28" y="844"/>
                </a:lnTo>
                <a:lnTo>
                  <a:pt x="841" y="443"/>
                </a:lnTo>
                <a:lnTo>
                  <a:pt x="841" y="443"/>
                </a:lnTo>
                <a:lnTo>
                  <a:pt x="852" y="437"/>
                </a:lnTo>
                <a:lnTo>
                  <a:pt x="861" y="426"/>
                </a:lnTo>
                <a:lnTo>
                  <a:pt x="864" y="415"/>
                </a:lnTo>
                <a:lnTo>
                  <a:pt x="861" y="401"/>
                </a:lnTo>
                <a:lnTo>
                  <a:pt x="869" y="398"/>
                </a:lnTo>
                <a:lnTo>
                  <a:pt x="869" y="398"/>
                </a:lnTo>
                <a:lnTo>
                  <a:pt x="881" y="406"/>
                </a:lnTo>
                <a:lnTo>
                  <a:pt x="892" y="412"/>
                </a:lnTo>
                <a:lnTo>
                  <a:pt x="903" y="412"/>
                </a:lnTo>
                <a:lnTo>
                  <a:pt x="917" y="406"/>
                </a:lnTo>
                <a:lnTo>
                  <a:pt x="1730" y="6"/>
                </a:lnTo>
                <a:lnTo>
                  <a:pt x="1730" y="6"/>
                </a:lnTo>
                <a:lnTo>
                  <a:pt x="1741" y="3"/>
                </a:lnTo>
                <a:lnTo>
                  <a:pt x="1753" y="0"/>
                </a:lnTo>
                <a:lnTo>
                  <a:pt x="1764" y="3"/>
                </a:lnTo>
                <a:lnTo>
                  <a:pt x="1772" y="6"/>
                </a:lnTo>
                <a:lnTo>
                  <a:pt x="1789" y="20"/>
                </a:lnTo>
                <a:lnTo>
                  <a:pt x="1798" y="31"/>
                </a:lnTo>
                <a:lnTo>
                  <a:pt x="1792" y="34"/>
                </a:lnTo>
                <a:lnTo>
                  <a:pt x="1792" y="34"/>
                </a:lnTo>
                <a:lnTo>
                  <a:pt x="1781" y="23"/>
                </a:lnTo>
                <a:lnTo>
                  <a:pt x="1770" y="14"/>
                </a:lnTo>
                <a:lnTo>
                  <a:pt x="1764" y="14"/>
                </a:lnTo>
                <a:lnTo>
                  <a:pt x="1755" y="14"/>
                </a:lnTo>
                <a:lnTo>
                  <a:pt x="1738" y="20"/>
                </a:lnTo>
                <a:lnTo>
                  <a:pt x="934" y="4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502" name="Line 416"/>
          <p:cNvSpPr>
            <a:spLocks noChangeShapeType="1"/>
          </p:cNvSpPr>
          <p:nvPr/>
        </p:nvSpPr>
        <p:spPr bwMode="auto">
          <a:xfrm flipV="1">
            <a:off x="3986350" y="565771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3" name="Line 417"/>
          <p:cNvSpPr>
            <a:spLocks noChangeShapeType="1"/>
          </p:cNvSpPr>
          <p:nvPr/>
        </p:nvSpPr>
        <p:spPr bwMode="auto">
          <a:xfrm flipV="1">
            <a:off x="3986350" y="5515653"/>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4" name="Line 418"/>
          <p:cNvSpPr>
            <a:spLocks noChangeShapeType="1"/>
          </p:cNvSpPr>
          <p:nvPr/>
        </p:nvSpPr>
        <p:spPr bwMode="auto">
          <a:xfrm flipV="1">
            <a:off x="3986350" y="5373595"/>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5" name="Line 419"/>
          <p:cNvSpPr>
            <a:spLocks noChangeShapeType="1"/>
          </p:cNvSpPr>
          <p:nvPr/>
        </p:nvSpPr>
        <p:spPr bwMode="auto">
          <a:xfrm flipV="1">
            <a:off x="3986350" y="5231536"/>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6" name="Line 420"/>
          <p:cNvSpPr>
            <a:spLocks noChangeShapeType="1"/>
          </p:cNvSpPr>
          <p:nvPr/>
        </p:nvSpPr>
        <p:spPr bwMode="auto">
          <a:xfrm flipV="1">
            <a:off x="3986350" y="5089478"/>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7" name="Line 421"/>
          <p:cNvSpPr>
            <a:spLocks noChangeShapeType="1"/>
          </p:cNvSpPr>
          <p:nvPr/>
        </p:nvSpPr>
        <p:spPr bwMode="auto">
          <a:xfrm flipV="1">
            <a:off x="3986350" y="494742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8" name="Line 422"/>
          <p:cNvSpPr>
            <a:spLocks noChangeShapeType="1"/>
          </p:cNvSpPr>
          <p:nvPr/>
        </p:nvSpPr>
        <p:spPr bwMode="auto">
          <a:xfrm flipV="1">
            <a:off x="3986350" y="4805361"/>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9" name="Line 422"/>
          <p:cNvSpPr>
            <a:spLocks noChangeShapeType="1"/>
          </p:cNvSpPr>
          <p:nvPr/>
        </p:nvSpPr>
        <p:spPr bwMode="auto">
          <a:xfrm flipV="1">
            <a:off x="3989525" y="5787007"/>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0" name="Line 422"/>
          <p:cNvSpPr>
            <a:spLocks noChangeShapeType="1"/>
          </p:cNvSpPr>
          <p:nvPr/>
        </p:nvSpPr>
        <p:spPr bwMode="auto">
          <a:xfrm flipV="1">
            <a:off x="3987281" y="591899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2" name="Rectangle 76"/>
          <p:cNvSpPr>
            <a:spLocks noChangeArrowheads="1"/>
          </p:cNvSpPr>
          <p:nvPr/>
        </p:nvSpPr>
        <p:spPr bwMode="auto">
          <a:xfrm>
            <a:off x="3310076" y="4926468"/>
            <a:ext cx="2173288" cy="969496"/>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1" u="none" strike="noStrike" cap="none" normalizeH="0" baseline="0" dirty="0">
                <a:ln>
                  <a:noFill/>
                </a:ln>
                <a:solidFill>
                  <a:srgbClr val="000000"/>
                </a:solidFill>
                <a:effectLst/>
                <a:latin typeface="Univers LT Std 57 Cn" charset="0"/>
                <a:cs typeface="Arial" pitchFamily="34" charset="0"/>
              </a:rPr>
              <a:t>2. However, once the price is below</a:t>
            </a:r>
            <a:r>
              <a:rPr kumimoji="0" lang="en-US" sz="1050" b="0" i="1" u="none" strike="noStrike" cap="none" normalizeH="0" dirty="0">
                <a:ln>
                  <a:noFill/>
                </a:ln>
                <a:solidFill>
                  <a:srgbClr val="000000"/>
                </a:solidFill>
                <a:effectLst/>
                <a:latin typeface="Univers LT Std 57 Cn" charset="0"/>
                <a:cs typeface="Arial" pitchFamily="34" charset="0"/>
              </a:rPr>
              <a:t> the minimum of the AVC, the firm will not produce because doing so would generate a negative profit, and this loss would be greater than fixed costs.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95573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6" grpId="0"/>
      <p:bldP spid="80" grpId="0" animBg="1"/>
      <p:bldP spid="3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Line 444"/>
          <p:cNvSpPr>
            <a:spLocks noChangeShapeType="1"/>
          </p:cNvSpPr>
          <p:nvPr/>
        </p:nvSpPr>
        <p:spPr bwMode="auto">
          <a:xfrm flipH="1" flipV="1">
            <a:off x="5182772" y="3752011"/>
            <a:ext cx="212044" cy="35958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normAutofit fontScale="90000"/>
          </a:bodyPr>
          <a:lstStyle/>
          <a:p>
            <a:r>
              <a:rPr lang="en-US" dirty="0"/>
              <a:t>The long-run supply curve and the shutdown rule</a:t>
            </a:r>
            <a:endParaRPr lang="en-US" dirty="0">
              <a:solidFill>
                <a:srgbClr val="C00000"/>
              </a:solidFill>
            </a:endParaRPr>
          </a:p>
        </p:txBody>
      </p:sp>
      <p:sp>
        <p:nvSpPr>
          <p:cNvPr id="234" name="Content Placeholder 233"/>
          <p:cNvSpPr>
            <a:spLocks noGrp="1"/>
          </p:cNvSpPr>
          <p:nvPr>
            <p:ph idx="1"/>
          </p:nvPr>
        </p:nvSpPr>
        <p:spPr/>
        <p:txBody>
          <a:bodyPr>
            <a:noAutofit/>
          </a:bodyPr>
          <a:lstStyle/>
          <a:p>
            <a:pPr marL="0" indent="0">
              <a:buNone/>
            </a:pPr>
            <a:r>
              <a:rPr lang="en-US" sz="2800" dirty="0"/>
              <a:t>Since all costs are variable in the long-run, the long-run shutdown rule is to exit the market if P &gt; ATC.</a:t>
            </a:r>
          </a:p>
        </p:txBody>
      </p:sp>
      <p:sp>
        <p:nvSpPr>
          <p:cNvPr id="4" name="Freeform 5"/>
          <p:cNvSpPr>
            <a:spLocks/>
          </p:cNvSpPr>
          <p:nvPr/>
        </p:nvSpPr>
        <p:spPr bwMode="auto">
          <a:xfrm>
            <a:off x="3042217" y="2633301"/>
            <a:ext cx="3652720" cy="1567082"/>
          </a:xfrm>
          <a:custGeom>
            <a:avLst/>
            <a:gdLst>
              <a:gd name="T0" fmla="*/ 0 w 2360"/>
              <a:gd name="T1" fmla="*/ 0 h 706"/>
              <a:gd name="T2" fmla="*/ 0 w 2360"/>
              <a:gd name="T3" fmla="*/ 0 h 706"/>
              <a:gd name="T4" fmla="*/ 27 w 2360"/>
              <a:gd name="T5" fmla="*/ 32 h 706"/>
              <a:gd name="T6" fmla="*/ 59 w 2360"/>
              <a:gd name="T7" fmla="*/ 70 h 706"/>
              <a:gd name="T8" fmla="*/ 105 w 2360"/>
              <a:gd name="T9" fmla="*/ 116 h 706"/>
              <a:gd name="T10" fmla="*/ 161 w 2360"/>
              <a:gd name="T11" fmla="*/ 172 h 706"/>
              <a:gd name="T12" fmla="*/ 232 w 2360"/>
              <a:gd name="T13" fmla="*/ 234 h 706"/>
              <a:gd name="T14" fmla="*/ 271 w 2360"/>
              <a:gd name="T15" fmla="*/ 266 h 706"/>
              <a:gd name="T16" fmla="*/ 313 w 2360"/>
              <a:gd name="T17" fmla="*/ 300 h 706"/>
              <a:gd name="T18" fmla="*/ 359 w 2360"/>
              <a:gd name="T19" fmla="*/ 334 h 706"/>
              <a:gd name="T20" fmla="*/ 408 w 2360"/>
              <a:gd name="T21" fmla="*/ 368 h 706"/>
              <a:gd name="T22" fmla="*/ 459 w 2360"/>
              <a:gd name="T23" fmla="*/ 402 h 706"/>
              <a:gd name="T24" fmla="*/ 513 w 2360"/>
              <a:gd name="T25" fmla="*/ 436 h 706"/>
              <a:gd name="T26" fmla="*/ 569 w 2360"/>
              <a:gd name="T27" fmla="*/ 468 h 706"/>
              <a:gd name="T28" fmla="*/ 630 w 2360"/>
              <a:gd name="T29" fmla="*/ 500 h 706"/>
              <a:gd name="T30" fmla="*/ 691 w 2360"/>
              <a:gd name="T31" fmla="*/ 530 h 706"/>
              <a:gd name="T32" fmla="*/ 757 w 2360"/>
              <a:gd name="T33" fmla="*/ 560 h 706"/>
              <a:gd name="T34" fmla="*/ 823 w 2360"/>
              <a:gd name="T35" fmla="*/ 586 h 706"/>
              <a:gd name="T36" fmla="*/ 894 w 2360"/>
              <a:gd name="T37" fmla="*/ 612 h 706"/>
              <a:gd name="T38" fmla="*/ 967 w 2360"/>
              <a:gd name="T39" fmla="*/ 636 h 706"/>
              <a:gd name="T40" fmla="*/ 1043 w 2360"/>
              <a:gd name="T41" fmla="*/ 656 h 706"/>
              <a:gd name="T42" fmla="*/ 1121 w 2360"/>
              <a:gd name="T43" fmla="*/ 672 h 706"/>
              <a:gd name="T44" fmla="*/ 1202 w 2360"/>
              <a:gd name="T45" fmla="*/ 686 h 706"/>
              <a:gd name="T46" fmla="*/ 1285 w 2360"/>
              <a:gd name="T47" fmla="*/ 698 h 706"/>
              <a:gd name="T48" fmla="*/ 1371 w 2360"/>
              <a:gd name="T49" fmla="*/ 704 h 706"/>
              <a:gd name="T50" fmla="*/ 1461 w 2360"/>
              <a:gd name="T51" fmla="*/ 706 h 706"/>
              <a:gd name="T52" fmla="*/ 1551 w 2360"/>
              <a:gd name="T53" fmla="*/ 706 h 706"/>
              <a:gd name="T54" fmla="*/ 1551 w 2360"/>
              <a:gd name="T55" fmla="*/ 706 h 706"/>
              <a:gd name="T56" fmla="*/ 1974 w 2360"/>
              <a:gd name="T57" fmla="*/ 674 h 706"/>
              <a:gd name="T58" fmla="*/ 2221 w 2360"/>
              <a:gd name="T59" fmla="*/ 654 h 706"/>
              <a:gd name="T60" fmla="*/ 2333 w 2360"/>
              <a:gd name="T61" fmla="*/ 642 h 706"/>
              <a:gd name="T62" fmla="*/ 2360 w 2360"/>
              <a:gd name="T63" fmla="*/ 63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60" h="706">
                <a:moveTo>
                  <a:pt x="0" y="0"/>
                </a:moveTo>
                <a:lnTo>
                  <a:pt x="0" y="0"/>
                </a:lnTo>
                <a:lnTo>
                  <a:pt x="27" y="32"/>
                </a:lnTo>
                <a:lnTo>
                  <a:pt x="59" y="70"/>
                </a:lnTo>
                <a:lnTo>
                  <a:pt x="105" y="116"/>
                </a:lnTo>
                <a:lnTo>
                  <a:pt x="161" y="172"/>
                </a:lnTo>
                <a:lnTo>
                  <a:pt x="232" y="234"/>
                </a:lnTo>
                <a:lnTo>
                  <a:pt x="271" y="266"/>
                </a:lnTo>
                <a:lnTo>
                  <a:pt x="313" y="300"/>
                </a:lnTo>
                <a:lnTo>
                  <a:pt x="359" y="334"/>
                </a:lnTo>
                <a:lnTo>
                  <a:pt x="408" y="368"/>
                </a:lnTo>
                <a:lnTo>
                  <a:pt x="459" y="402"/>
                </a:lnTo>
                <a:lnTo>
                  <a:pt x="513" y="436"/>
                </a:lnTo>
                <a:lnTo>
                  <a:pt x="569" y="468"/>
                </a:lnTo>
                <a:lnTo>
                  <a:pt x="630" y="500"/>
                </a:lnTo>
                <a:lnTo>
                  <a:pt x="691" y="530"/>
                </a:lnTo>
                <a:lnTo>
                  <a:pt x="757" y="560"/>
                </a:lnTo>
                <a:lnTo>
                  <a:pt x="823" y="586"/>
                </a:lnTo>
                <a:lnTo>
                  <a:pt x="894" y="612"/>
                </a:lnTo>
                <a:lnTo>
                  <a:pt x="967" y="636"/>
                </a:lnTo>
                <a:lnTo>
                  <a:pt x="1043" y="656"/>
                </a:lnTo>
                <a:lnTo>
                  <a:pt x="1121" y="672"/>
                </a:lnTo>
                <a:lnTo>
                  <a:pt x="1202" y="686"/>
                </a:lnTo>
                <a:lnTo>
                  <a:pt x="1285" y="698"/>
                </a:lnTo>
                <a:lnTo>
                  <a:pt x="1371" y="704"/>
                </a:lnTo>
                <a:lnTo>
                  <a:pt x="1461" y="706"/>
                </a:lnTo>
                <a:lnTo>
                  <a:pt x="1551" y="706"/>
                </a:lnTo>
                <a:lnTo>
                  <a:pt x="1551" y="706"/>
                </a:lnTo>
                <a:lnTo>
                  <a:pt x="1974" y="674"/>
                </a:lnTo>
                <a:lnTo>
                  <a:pt x="2221" y="654"/>
                </a:lnTo>
                <a:lnTo>
                  <a:pt x="2333" y="642"/>
                </a:lnTo>
                <a:lnTo>
                  <a:pt x="2360" y="638"/>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flipH="1" flipV="1">
            <a:off x="2966376" y="2860841"/>
            <a:ext cx="1" cy="31552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7"/>
          <p:cNvSpPr>
            <a:spLocks noChangeShapeType="1"/>
          </p:cNvSpPr>
          <p:nvPr/>
        </p:nvSpPr>
        <p:spPr bwMode="auto">
          <a:xfrm>
            <a:off x="2966377" y="6016067"/>
            <a:ext cx="372856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8"/>
          <p:cNvSpPr>
            <a:spLocks/>
          </p:cNvSpPr>
          <p:nvPr/>
        </p:nvSpPr>
        <p:spPr bwMode="auto">
          <a:xfrm>
            <a:off x="3042217" y="3481212"/>
            <a:ext cx="3652720" cy="1478295"/>
          </a:xfrm>
          <a:custGeom>
            <a:avLst/>
            <a:gdLst>
              <a:gd name="T0" fmla="*/ 0 w 2360"/>
              <a:gd name="T1" fmla="*/ 572 h 666"/>
              <a:gd name="T2" fmla="*/ 0 w 2360"/>
              <a:gd name="T3" fmla="*/ 572 h 666"/>
              <a:gd name="T4" fmla="*/ 32 w 2360"/>
              <a:gd name="T5" fmla="*/ 580 h 666"/>
              <a:gd name="T6" fmla="*/ 76 w 2360"/>
              <a:gd name="T7" fmla="*/ 592 h 666"/>
              <a:gd name="T8" fmla="*/ 186 w 2360"/>
              <a:gd name="T9" fmla="*/ 624 h 666"/>
              <a:gd name="T10" fmla="*/ 249 w 2360"/>
              <a:gd name="T11" fmla="*/ 640 h 666"/>
              <a:gd name="T12" fmla="*/ 310 w 2360"/>
              <a:gd name="T13" fmla="*/ 654 h 666"/>
              <a:gd name="T14" fmla="*/ 374 w 2360"/>
              <a:gd name="T15" fmla="*/ 662 h 666"/>
              <a:gd name="T16" fmla="*/ 403 w 2360"/>
              <a:gd name="T17" fmla="*/ 666 h 666"/>
              <a:gd name="T18" fmla="*/ 432 w 2360"/>
              <a:gd name="T19" fmla="*/ 666 h 666"/>
              <a:gd name="T20" fmla="*/ 432 w 2360"/>
              <a:gd name="T21" fmla="*/ 666 h 666"/>
              <a:gd name="T22" fmla="*/ 491 w 2360"/>
              <a:gd name="T23" fmla="*/ 664 h 666"/>
              <a:gd name="T24" fmla="*/ 550 w 2360"/>
              <a:gd name="T25" fmla="*/ 658 h 666"/>
              <a:gd name="T26" fmla="*/ 611 w 2360"/>
              <a:gd name="T27" fmla="*/ 648 h 666"/>
              <a:gd name="T28" fmla="*/ 672 w 2360"/>
              <a:gd name="T29" fmla="*/ 636 h 666"/>
              <a:gd name="T30" fmla="*/ 733 w 2360"/>
              <a:gd name="T31" fmla="*/ 622 h 666"/>
              <a:gd name="T32" fmla="*/ 794 w 2360"/>
              <a:gd name="T33" fmla="*/ 606 h 666"/>
              <a:gd name="T34" fmla="*/ 914 w 2360"/>
              <a:gd name="T35" fmla="*/ 572 h 666"/>
              <a:gd name="T36" fmla="*/ 914 w 2360"/>
              <a:gd name="T37" fmla="*/ 572 h 666"/>
              <a:gd name="T38" fmla="*/ 975 w 2360"/>
              <a:gd name="T39" fmla="*/ 552 h 666"/>
              <a:gd name="T40" fmla="*/ 1036 w 2360"/>
              <a:gd name="T41" fmla="*/ 530 h 666"/>
              <a:gd name="T42" fmla="*/ 1158 w 2360"/>
              <a:gd name="T43" fmla="*/ 484 h 666"/>
              <a:gd name="T44" fmla="*/ 1278 w 2360"/>
              <a:gd name="T45" fmla="*/ 434 h 666"/>
              <a:gd name="T46" fmla="*/ 1400 w 2360"/>
              <a:gd name="T47" fmla="*/ 384 h 666"/>
              <a:gd name="T48" fmla="*/ 1400 w 2360"/>
              <a:gd name="T49" fmla="*/ 384 h 666"/>
              <a:gd name="T50" fmla="*/ 1639 w 2360"/>
              <a:gd name="T51" fmla="*/ 288 h 666"/>
              <a:gd name="T52" fmla="*/ 1879 w 2360"/>
              <a:gd name="T53" fmla="*/ 190 h 666"/>
              <a:gd name="T54" fmla="*/ 1879 w 2360"/>
              <a:gd name="T55" fmla="*/ 190 h 666"/>
              <a:gd name="T56" fmla="*/ 2360 w 2360"/>
              <a:gd name="T5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0" h="666">
                <a:moveTo>
                  <a:pt x="0" y="572"/>
                </a:moveTo>
                <a:lnTo>
                  <a:pt x="0" y="572"/>
                </a:lnTo>
                <a:lnTo>
                  <a:pt x="32" y="580"/>
                </a:lnTo>
                <a:lnTo>
                  <a:pt x="76" y="592"/>
                </a:lnTo>
                <a:lnTo>
                  <a:pt x="186" y="624"/>
                </a:lnTo>
                <a:lnTo>
                  <a:pt x="249" y="640"/>
                </a:lnTo>
                <a:lnTo>
                  <a:pt x="310" y="654"/>
                </a:lnTo>
                <a:lnTo>
                  <a:pt x="374" y="662"/>
                </a:lnTo>
                <a:lnTo>
                  <a:pt x="403" y="666"/>
                </a:lnTo>
                <a:lnTo>
                  <a:pt x="432" y="666"/>
                </a:lnTo>
                <a:lnTo>
                  <a:pt x="432" y="666"/>
                </a:lnTo>
                <a:lnTo>
                  <a:pt x="491" y="664"/>
                </a:lnTo>
                <a:lnTo>
                  <a:pt x="550" y="658"/>
                </a:lnTo>
                <a:lnTo>
                  <a:pt x="611" y="648"/>
                </a:lnTo>
                <a:lnTo>
                  <a:pt x="672" y="636"/>
                </a:lnTo>
                <a:lnTo>
                  <a:pt x="733" y="622"/>
                </a:lnTo>
                <a:lnTo>
                  <a:pt x="794" y="606"/>
                </a:lnTo>
                <a:lnTo>
                  <a:pt x="914" y="572"/>
                </a:lnTo>
                <a:lnTo>
                  <a:pt x="914" y="572"/>
                </a:lnTo>
                <a:lnTo>
                  <a:pt x="975" y="552"/>
                </a:lnTo>
                <a:lnTo>
                  <a:pt x="1036" y="530"/>
                </a:lnTo>
                <a:lnTo>
                  <a:pt x="1158" y="484"/>
                </a:lnTo>
                <a:lnTo>
                  <a:pt x="1278" y="434"/>
                </a:lnTo>
                <a:lnTo>
                  <a:pt x="1400" y="384"/>
                </a:lnTo>
                <a:lnTo>
                  <a:pt x="1400" y="384"/>
                </a:lnTo>
                <a:lnTo>
                  <a:pt x="1639" y="288"/>
                </a:lnTo>
                <a:lnTo>
                  <a:pt x="1879" y="190"/>
                </a:lnTo>
                <a:lnTo>
                  <a:pt x="1879" y="190"/>
                </a:lnTo>
                <a:lnTo>
                  <a:pt x="2360"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Freeform 9"/>
          <p:cNvSpPr>
            <a:spLocks/>
          </p:cNvSpPr>
          <p:nvPr/>
        </p:nvSpPr>
        <p:spPr bwMode="auto">
          <a:xfrm>
            <a:off x="5919508" y="3862994"/>
            <a:ext cx="60363" cy="71029"/>
          </a:xfrm>
          <a:custGeom>
            <a:avLst/>
            <a:gdLst>
              <a:gd name="T0" fmla="*/ 39 w 39"/>
              <a:gd name="T1" fmla="*/ 16 h 32"/>
              <a:gd name="T2" fmla="*/ 39 w 39"/>
              <a:gd name="T3" fmla="*/ 16 h 32"/>
              <a:gd name="T4" fmla="*/ 37 w 39"/>
              <a:gd name="T5" fmla="*/ 22 h 32"/>
              <a:gd name="T6" fmla="*/ 34 w 39"/>
              <a:gd name="T7" fmla="*/ 26 h 32"/>
              <a:gd name="T8" fmla="*/ 27 w 39"/>
              <a:gd name="T9" fmla="*/ 30 h 32"/>
              <a:gd name="T10" fmla="*/ 20 w 39"/>
              <a:gd name="T11" fmla="*/ 32 h 32"/>
              <a:gd name="T12" fmla="*/ 20 w 39"/>
              <a:gd name="T13" fmla="*/ 32 h 32"/>
              <a:gd name="T14" fmla="*/ 13 w 39"/>
              <a:gd name="T15" fmla="*/ 30 h 32"/>
              <a:gd name="T16" fmla="*/ 5 w 39"/>
              <a:gd name="T17" fmla="*/ 26 h 32"/>
              <a:gd name="T18" fmla="*/ 0 w 39"/>
              <a:gd name="T19" fmla="*/ 22 h 32"/>
              <a:gd name="T20" fmla="*/ 0 w 39"/>
              <a:gd name="T21" fmla="*/ 16 h 32"/>
              <a:gd name="T22" fmla="*/ 0 w 39"/>
              <a:gd name="T23" fmla="*/ 16 h 32"/>
              <a:gd name="T24" fmla="*/ 0 w 39"/>
              <a:gd name="T25" fmla="*/ 10 h 32"/>
              <a:gd name="T26" fmla="*/ 5 w 39"/>
              <a:gd name="T27" fmla="*/ 4 h 32"/>
              <a:gd name="T28" fmla="*/ 13 w 39"/>
              <a:gd name="T29" fmla="*/ 0 h 32"/>
              <a:gd name="T30" fmla="*/ 20 w 39"/>
              <a:gd name="T31" fmla="*/ 0 h 32"/>
              <a:gd name="T32" fmla="*/ 20 w 39"/>
              <a:gd name="T33" fmla="*/ 0 h 32"/>
              <a:gd name="T34" fmla="*/ 27 w 39"/>
              <a:gd name="T35" fmla="*/ 0 h 32"/>
              <a:gd name="T36" fmla="*/ 34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4" y="26"/>
                </a:lnTo>
                <a:lnTo>
                  <a:pt x="27" y="30"/>
                </a:lnTo>
                <a:lnTo>
                  <a:pt x="20" y="32"/>
                </a:lnTo>
                <a:lnTo>
                  <a:pt x="20" y="32"/>
                </a:lnTo>
                <a:lnTo>
                  <a:pt x="13" y="30"/>
                </a:lnTo>
                <a:lnTo>
                  <a:pt x="5" y="26"/>
                </a:lnTo>
                <a:lnTo>
                  <a:pt x="0" y="22"/>
                </a:lnTo>
                <a:lnTo>
                  <a:pt x="0" y="16"/>
                </a:lnTo>
                <a:lnTo>
                  <a:pt x="0" y="16"/>
                </a:lnTo>
                <a:lnTo>
                  <a:pt x="0" y="10"/>
                </a:lnTo>
                <a:lnTo>
                  <a:pt x="5" y="4"/>
                </a:lnTo>
                <a:lnTo>
                  <a:pt x="13" y="0"/>
                </a:lnTo>
                <a:lnTo>
                  <a:pt x="20" y="0"/>
                </a:lnTo>
                <a:lnTo>
                  <a:pt x="20" y="0"/>
                </a:lnTo>
                <a:lnTo>
                  <a:pt x="27" y="0"/>
                </a:lnTo>
                <a:lnTo>
                  <a:pt x="34"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10"/>
          <p:cNvSpPr>
            <a:spLocks/>
          </p:cNvSpPr>
          <p:nvPr/>
        </p:nvSpPr>
        <p:spPr bwMode="auto">
          <a:xfrm>
            <a:off x="5413389" y="4164868"/>
            <a:ext cx="60363" cy="71029"/>
          </a:xfrm>
          <a:custGeom>
            <a:avLst/>
            <a:gdLst>
              <a:gd name="T0" fmla="*/ 39 w 39"/>
              <a:gd name="T1" fmla="*/ 16 h 32"/>
              <a:gd name="T2" fmla="*/ 39 w 39"/>
              <a:gd name="T3" fmla="*/ 16 h 32"/>
              <a:gd name="T4" fmla="*/ 37 w 39"/>
              <a:gd name="T5" fmla="*/ 22 h 32"/>
              <a:gd name="T6" fmla="*/ 32 w 39"/>
              <a:gd name="T7" fmla="*/ 28 h 32"/>
              <a:gd name="T8" fmla="*/ 27 w 39"/>
              <a:gd name="T9" fmla="*/ 30 h 32"/>
              <a:gd name="T10" fmla="*/ 19 w 39"/>
              <a:gd name="T11" fmla="*/ 32 h 32"/>
              <a:gd name="T12" fmla="*/ 19 w 39"/>
              <a:gd name="T13" fmla="*/ 32 h 32"/>
              <a:gd name="T14" fmla="*/ 12 w 39"/>
              <a:gd name="T15" fmla="*/ 30 h 32"/>
              <a:gd name="T16" fmla="*/ 5 w 39"/>
              <a:gd name="T17" fmla="*/ 28 h 32"/>
              <a:gd name="T18" fmla="*/ 0 w 39"/>
              <a:gd name="T19" fmla="*/ 22 h 32"/>
              <a:gd name="T20" fmla="*/ 0 w 39"/>
              <a:gd name="T21" fmla="*/ 16 h 32"/>
              <a:gd name="T22" fmla="*/ 0 w 39"/>
              <a:gd name="T23" fmla="*/ 16 h 32"/>
              <a:gd name="T24" fmla="*/ 0 w 39"/>
              <a:gd name="T25" fmla="*/ 10 h 32"/>
              <a:gd name="T26" fmla="*/ 5 w 39"/>
              <a:gd name="T27" fmla="*/ 4 h 32"/>
              <a:gd name="T28" fmla="*/ 12 w 39"/>
              <a:gd name="T29" fmla="*/ 2 h 32"/>
              <a:gd name="T30" fmla="*/ 19 w 39"/>
              <a:gd name="T31" fmla="*/ 0 h 32"/>
              <a:gd name="T32" fmla="*/ 19 w 39"/>
              <a:gd name="T33" fmla="*/ 0 h 32"/>
              <a:gd name="T34" fmla="*/ 27 w 39"/>
              <a:gd name="T35" fmla="*/ 2 h 32"/>
              <a:gd name="T36" fmla="*/ 32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2" y="28"/>
                </a:lnTo>
                <a:lnTo>
                  <a:pt x="27" y="30"/>
                </a:lnTo>
                <a:lnTo>
                  <a:pt x="19" y="32"/>
                </a:lnTo>
                <a:lnTo>
                  <a:pt x="19" y="32"/>
                </a:lnTo>
                <a:lnTo>
                  <a:pt x="12" y="30"/>
                </a:lnTo>
                <a:lnTo>
                  <a:pt x="5" y="28"/>
                </a:lnTo>
                <a:lnTo>
                  <a:pt x="0" y="22"/>
                </a:lnTo>
                <a:lnTo>
                  <a:pt x="0" y="16"/>
                </a:lnTo>
                <a:lnTo>
                  <a:pt x="0" y="16"/>
                </a:lnTo>
                <a:lnTo>
                  <a:pt x="0" y="10"/>
                </a:lnTo>
                <a:lnTo>
                  <a:pt x="5" y="4"/>
                </a:lnTo>
                <a:lnTo>
                  <a:pt x="12" y="2"/>
                </a:lnTo>
                <a:lnTo>
                  <a:pt x="19" y="0"/>
                </a:lnTo>
                <a:lnTo>
                  <a:pt x="19" y="0"/>
                </a:lnTo>
                <a:lnTo>
                  <a:pt x="27" y="2"/>
                </a:lnTo>
                <a:lnTo>
                  <a:pt x="32"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Rectangle 12"/>
          <p:cNvSpPr>
            <a:spLocks noChangeArrowheads="1"/>
          </p:cNvSpPr>
          <p:nvPr/>
        </p:nvSpPr>
        <p:spPr bwMode="auto">
          <a:xfrm>
            <a:off x="2514600" y="3809722"/>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6"/>
          <p:cNvSpPr>
            <a:spLocks noChangeArrowheads="1"/>
          </p:cNvSpPr>
          <p:nvPr/>
        </p:nvSpPr>
        <p:spPr bwMode="auto">
          <a:xfrm>
            <a:off x="2667000" y="4111597"/>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8"/>
          <p:cNvSpPr>
            <a:spLocks noChangeArrowheads="1"/>
          </p:cNvSpPr>
          <p:nvPr/>
        </p:nvSpPr>
        <p:spPr bwMode="auto">
          <a:xfrm>
            <a:off x="2867320" y="60382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9"/>
          <p:cNvSpPr>
            <a:spLocks noChangeArrowheads="1"/>
          </p:cNvSpPr>
          <p:nvPr/>
        </p:nvSpPr>
        <p:spPr bwMode="auto">
          <a:xfrm>
            <a:off x="5919508" y="60382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0"/>
          <p:cNvSpPr>
            <a:spLocks noChangeArrowheads="1"/>
          </p:cNvSpPr>
          <p:nvPr/>
        </p:nvSpPr>
        <p:spPr bwMode="auto">
          <a:xfrm>
            <a:off x="5371600" y="60382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
          <p:cNvSpPr>
            <a:spLocks noChangeArrowheads="1"/>
          </p:cNvSpPr>
          <p:nvPr/>
        </p:nvSpPr>
        <p:spPr bwMode="auto">
          <a:xfrm>
            <a:off x="5428867" y="6038263"/>
            <a:ext cx="432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
          <p:cNvSpPr>
            <a:spLocks noChangeArrowheads="1"/>
          </p:cNvSpPr>
          <p:nvPr/>
        </p:nvSpPr>
        <p:spPr bwMode="auto">
          <a:xfrm>
            <a:off x="5455179" y="60382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3"/>
          <p:cNvSpPr>
            <a:spLocks noChangeArrowheads="1"/>
          </p:cNvSpPr>
          <p:nvPr/>
        </p:nvSpPr>
        <p:spPr bwMode="auto">
          <a:xfrm>
            <a:off x="6763038" y="3343593"/>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4"/>
          <p:cNvSpPr>
            <a:spLocks noChangeArrowheads="1"/>
          </p:cNvSpPr>
          <p:nvPr/>
        </p:nvSpPr>
        <p:spPr bwMode="auto">
          <a:xfrm>
            <a:off x="6865190" y="334359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8"/>
          <p:cNvSpPr>
            <a:spLocks noChangeArrowheads="1"/>
          </p:cNvSpPr>
          <p:nvPr/>
        </p:nvSpPr>
        <p:spPr bwMode="auto">
          <a:xfrm>
            <a:off x="4342337" y="6246912"/>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3"/>
          <p:cNvSpPr>
            <a:spLocks noChangeArrowheads="1"/>
          </p:cNvSpPr>
          <p:nvPr/>
        </p:nvSpPr>
        <p:spPr bwMode="auto">
          <a:xfrm>
            <a:off x="1600200" y="2667000"/>
            <a:ext cx="13692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2"/>
          <p:cNvSpPr>
            <a:spLocks noChangeArrowheads="1"/>
          </p:cNvSpPr>
          <p:nvPr/>
        </p:nvSpPr>
        <p:spPr bwMode="auto">
          <a:xfrm>
            <a:off x="1905000" y="37338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3"/>
          <p:cNvSpPr>
            <a:spLocks noChangeArrowheads="1"/>
          </p:cNvSpPr>
          <p:nvPr/>
        </p:nvSpPr>
        <p:spPr bwMode="auto">
          <a:xfrm>
            <a:off x="1973101" y="3800390"/>
            <a:ext cx="4696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Above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8"/>
          <p:cNvSpPr>
            <a:spLocks noChangeArrowheads="1"/>
          </p:cNvSpPr>
          <p:nvPr/>
        </p:nvSpPr>
        <p:spPr bwMode="auto">
          <a:xfrm>
            <a:off x="5638800" y="3223732"/>
            <a:ext cx="6780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Long-run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60"/>
          <p:cNvSpPr>
            <a:spLocks noChangeArrowheads="1"/>
          </p:cNvSpPr>
          <p:nvPr/>
        </p:nvSpPr>
        <p:spPr bwMode="auto">
          <a:xfrm>
            <a:off x="5410200" y="3392426"/>
            <a:ext cx="4969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2"/>
          <p:cNvSpPr>
            <a:spLocks noChangeArrowheads="1"/>
          </p:cNvSpPr>
          <p:nvPr/>
        </p:nvSpPr>
        <p:spPr bwMode="auto">
          <a:xfrm>
            <a:off x="5861162" y="3392426"/>
            <a:ext cx="45204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 curve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3"/>
          <p:cNvSpPr>
            <a:spLocks noChangeArrowheads="1"/>
          </p:cNvSpPr>
          <p:nvPr/>
        </p:nvSpPr>
        <p:spPr bwMode="auto">
          <a:xfrm>
            <a:off x="4648200" y="3596635"/>
            <a:ext cx="7037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Exit point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91"/>
          <p:cNvSpPr>
            <a:spLocks noChangeArrowheads="1"/>
          </p:cNvSpPr>
          <p:nvPr/>
        </p:nvSpPr>
        <p:spPr bwMode="auto">
          <a:xfrm>
            <a:off x="609599" y="3048000"/>
            <a:ext cx="1363501" cy="553998"/>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45720" marR="0" lvl="0" indent="0"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In the long run, firms will supply only if price is above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320"/>
          <p:cNvSpPr>
            <a:spLocks noChangeArrowheads="1"/>
          </p:cNvSpPr>
          <p:nvPr/>
        </p:nvSpPr>
        <p:spPr bwMode="auto">
          <a:xfrm>
            <a:off x="609600" y="4558207"/>
            <a:ext cx="1363500" cy="553998"/>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45720" marR="0" lvl="0" indent="0"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When prices are below</a:t>
            </a:r>
            <a:r>
              <a:rPr kumimoji="0" lang="en-US" sz="1200" b="0" i="1" u="none" strike="noStrike" cap="none" normalizeH="0" dirty="0">
                <a:ln>
                  <a:noFill/>
                </a:ln>
                <a:solidFill>
                  <a:srgbClr val="000000"/>
                </a:solidFill>
                <a:effectLst/>
                <a:latin typeface="Univers LT Std 57 Cn" charset="0"/>
                <a:cs typeface="Arial" pitchFamily="34" charset="0"/>
              </a:rPr>
              <a:t> ATC, the firm will exit the market.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3" name="Line 361"/>
          <p:cNvSpPr>
            <a:spLocks noChangeShapeType="1"/>
          </p:cNvSpPr>
          <p:nvPr/>
        </p:nvSpPr>
        <p:spPr bwMode="auto">
          <a:xfrm flipH="1">
            <a:off x="5874622"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362"/>
          <p:cNvSpPr>
            <a:spLocks noChangeShapeType="1"/>
          </p:cNvSpPr>
          <p:nvPr/>
        </p:nvSpPr>
        <p:spPr bwMode="auto">
          <a:xfrm flipH="1">
            <a:off x="5753897"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363"/>
          <p:cNvSpPr>
            <a:spLocks noChangeShapeType="1"/>
          </p:cNvSpPr>
          <p:nvPr/>
        </p:nvSpPr>
        <p:spPr bwMode="auto">
          <a:xfrm flipH="1">
            <a:off x="5633171" y="3898509"/>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364"/>
          <p:cNvSpPr>
            <a:spLocks noChangeShapeType="1"/>
          </p:cNvSpPr>
          <p:nvPr/>
        </p:nvSpPr>
        <p:spPr bwMode="auto">
          <a:xfrm flipH="1">
            <a:off x="5510897"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365"/>
          <p:cNvSpPr>
            <a:spLocks noChangeShapeType="1"/>
          </p:cNvSpPr>
          <p:nvPr/>
        </p:nvSpPr>
        <p:spPr bwMode="auto">
          <a:xfrm flipH="1">
            <a:off x="5390172"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366"/>
          <p:cNvSpPr>
            <a:spLocks noChangeShapeType="1"/>
          </p:cNvSpPr>
          <p:nvPr/>
        </p:nvSpPr>
        <p:spPr bwMode="auto">
          <a:xfrm flipH="1">
            <a:off x="5269446"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367"/>
          <p:cNvSpPr>
            <a:spLocks noChangeShapeType="1"/>
          </p:cNvSpPr>
          <p:nvPr/>
        </p:nvSpPr>
        <p:spPr bwMode="auto">
          <a:xfrm flipH="1">
            <a:off x="514872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368"/>
          <p:cNvSpPr>
            <a:spLocks noChangeShapeType="1"/>
          </p:cNvSpPr>
          <p:nvPr/>
        </p:nvSpPr>
        <p:spPr bwMode="auto">
          <a:xfrm flipH="1">
            <a:off x="5027996"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369"/>
          <p:cNvSpPr>
            <a:spLocks noChangeShapeType="1"/>
          </p:cNvSpPr>
          <p:nvPr/>
        </p:nvSpPr>
        <p:spPr bwMode="auto">
          <a:xfrm flipH="1">
            <a:off x="4905723"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370"/>
          <p:cNvSpPr>
            <a:spLocks noChangeShapeType="1"/>
          </p:cNvSpPr>
          <p:nvPr/>
        </p:nvSpPr>
        <p:spPr bwMode="auto">
          <a:xfrm flipH="1">
            <a:off x="4784997"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371"/>
          <p:cNvSpPr>
            <a:spLocks noChangeShapeType="1"/>
          </p:cNvSpPr>
          <p:nvPr/>
        </p:nvSpPr>
        <p:spPr bwMode="auto">
          <a:xfrm flipH="1">
            <a:off x="4664272"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372"/>
          <p:cNvSpPr>
            <a:spLocks noChangeShapeType="1"/>
          </p:cNvSpPr>
          <p:nvPr/>
        </p:nvSpPr>
        <p:spPr bwMode="auto">
          <a:xfrm flipH="1">
            <a:off x="4543546"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373"/>
          <p:cNvSpPr>
            <a:spLocks noChangeShapeType="1"/>
          </p:cNvSpPr>
          <p:nvPr/>
        </p:nvSpPr>
        <p:spPr bwMode="auto">
          <a:xfrm flipH="1">
            <a:off x="442282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374"/>
          <p:cNvSpPr>
            <a:spLocks noChangeShapeType="1"/>
          </p:cNvSpPr>
          <p:nvPr/>
        </p:nvSpPr>
        <p:spPr bwMode="auto">
          <a:xfrm flipH="1">
            <a:off x="4302095" y="3898509"/>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375"/>
          <p:cNvSpPr>
            <a:spLocks noChangeShapeType="1"/>
          </p:cNvSpPr>
          <p:nvPr/>
        </p:nvSpPr>
        <p:spPr bwMode="auto">
          <a:xfrm flipH="1">
            <a:off x="4179822"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376"/>
          <p:cNvSpPr>
            <a:spLocks noChangeShapeType="1"/>
          </p:cNvSpPr>
          <p:nvPr/>
        </p:nvSpPr>
        <p:spPr bwMode="auto">
          <a:xfrm flipH="1">
            <a:off x="4059096"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377"/>
          <p:cNvSpPr>
            <a:spLocks noChangeShapeType="1"/>
          </p:cNvSpPr>
          <p:nvPr/>
        </p:nvSpPr>
        <p:spPr bwMode="auto">
          <a:xfrm flipH="1">
            <a:off x="393837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378"/>
          <p:cNvSpPr>
            <a:spLocks noChangeShapeType="1"/>
          </p:cNvSpPr>
          <p:nvPr/>
        </p:nvSpPr>
        <p:spPr bwMode="auto">
          <a:xfrm flipH="1">
            <a:off x="3817645"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379"/>
          <p:cNvSpPr>
            <a:spLocks noChangeShapeType="1"/>
          </p:cNvSpPr>
          <p:nvPr/>
        </p:nvSpPr>
        <p:spPr bwMode="auto">
          <a:xfrm flipH="1">
            <a:off x="3696920" y="3898509"/>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380"/>
          <p:cNvSpPr>
            <a:spLocks noChangeShapeType="1"/>
          </p:cNvSpPr>
          <p:nvPr/>
        </p:nvSpPr>
        <p:spPr bwMode="auto">
          <a:xfrm flipH="1">
            <a:off x="3574647"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381"/>
          <p:cNvSpPr>
            <a:spLocks noChangeShapeType="1"/>
          </p:cNvSpPr>
          <p:nvPr/>
        </p:nvSpPr>
        <p:spPr bwMode="auto">
          <a:xfrm flipH="1">
            <a:off x="345392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382"/>
          <p:cNvSpPr>
            <a:spLocks noChangeShapeType="1"/>
          </p:cNvSpPr>
          <p:nvPr/>
        </p:nvSpPr>
        <p:spPr bwMode="auto">
          <a:xfrm flipH="1">
            <a:off x="3333196"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383"/>
          <p:cNvSpPr>
            <a:spLocks noChangeShapeType="1"/>
          </p:cNvSpPr>
          <p:nvPr/>
        </p:nvSpPr>
        <p:spPr bwMode="auto">
          <a:xfrm flipH="1">
            <a:off x="321247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384"/>
          <p:cNvSpPr>
            <a:spLocks noChangeShapeType="1"/>
          </p:cNvSpPr>
          <p:nvPr/>
        </p:nvSpPr>
        <p:spPr bwMode="auto">
          <a:xfrm flipH="1">
            <a:off x="3091745" y="3898509"/>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385"/>
          <p:cNvSpPr>
            <a:spLocks noChangeShapeType="1"/>
          </p:cNvSpPr>
          <p:nvPr/>
        </p:nvSpPr>
        <p:spPr bwMode="auto">
          <a:xfrm flipH="1">
            <a:off x="2969471" y="3898509"/>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386"/>
          <p:cNvSpPr>
            <a:spLocks noChangeShapeType="1"/>
          </p:cNvSpPr>
          <p:nvPr/>
        </p:nvSpPr>
        <p:spPr bwMode="auto">
          <a:xfrm flipH="1">
            <a:off x="5368503" y="4200383"/>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387"/>
          <p:cNvSpPr>
            <a:spLocks noChangeShapeType="1"/>
          </p:cNvSpPr>
          <p:nvPr/>
        </p:nvSpPr>
        <p:spPr bwMode="auto">
          <a:xfrm flipH="1">
            <a:off x="5246231"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388"/>
          <p:cNvSpPr>
            <a:spLocks noChangeShapeType="1"/>
          </p:cNvSpPr>
          <p:nvPr/>
        </p:nvSpPr>
        <p:spPr bwMode="auto">
          <a:xfrm flipH="1">
            <a:off x="5125505"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389"/>
          <p:cNvSpPr>
            <a:spLocks noChangeShapeType="1"/>
          </p:cNvSpPr>
          <p:nvPr/>
        </p:nvSpPr>
        <p:spPr bwMode="auto">
          <a:xfrm flipH="1">
            <a:off x="5004780"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390"/>
          <p:cNvSpPr>
            <a:spLocks noChangeShapeType="1"/>
          </p:cNvSpPr>
          <p:nvPr/>
        </p:nvSpPr>
        <p:spPr bwMode="auto">
          <a:xfrm flipH="1">
            <a:off x="4884054"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391"/>
          <p:cNvSpPr>
            <a:spLocks noChangeShapeType="1"/>
          </p:cNvSpPr>
          <p:nvPr/>
        </p:nvSpPr>
        <p:spPr bwMode="auto">
          <a:xfrm flipH="1">
            <a:off x="4763329" y="4200383"/>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392"/>
          <p:cNvSpPr>
            <a:spLocks noChangeShapeType="1"/>
          </p:cNvSpPr>
          <p:nvPr/>
        </p:nvSpPr>
        <p:spPr bwMode="auto">
          <a:xfrm flipH="1">
            <a:off x="4641055"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393"/>
          <p:cNvSpPr>
            <a:spLocks noChangeShapeType="1"/>
          </p:cNvSpPr>
          <p:nvPr/>
        </p:nvSpPr>
        <p:spPr bwMode="auto">
          <a:xfrm flipH="1">
            <a:off x="4520329"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394"/>
          <p:cNvSpPr>
            <a:spLocks noChangeShapeType="1"/>
          </p:cNvSpPr>
          <p:nvPr/>
        </p:nvSpPr>
        <p:spPr bwMode="auto">
          <a:xfrm flipH="1">
            <a:off x="4399604"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395"/>
          <p:cNvSpPr>
            <a:spLocks noChangeShapeType="1"/>
          </p:cNvSpPr>
          <p:nvPr/>
        </p:nvSpPr>
        <p:spPr bwMode="auto">
          <a:xfrm flipH="1">
            <a:off x="4278878"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396"/>
          <p:cNvSpPr>
            <a:spLocks noChangeShapeType="1"/>
          </p:cNvSpPr>
          <p:nvPr/>
        </p:nvSpPr>
        <p:spPr bwMode="auto">
          <a:xfrm flipH="1">
            <a:off x="4158153"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397"/>
          <p:cNvSpPr>
            <a:spLocks noChangeShapeType="1"/>
          </p:cNvSpPr>
          <p:nvPr/>
        </p:nvSpPr>
        <p:spPr bwMode="auto">
          <a:xfrm flipH="1">
            <a:off x="4035880"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398"/>
          <p:cNvSpPr>
            <a:spLocks noChangeShapeType="1"/>
          </p:cNvSpPr>
          <p:nvPr/>
        </p:nvSpPr>
        <p:spPr bwMode="auto">
          <a:xfrm flipH="1">
            <a:off x="3915155"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399"/>
          <p:cNvSpPr>
            <a:spLocks noChangeShapeType="1"/>
          </p:cNvSpPr>
          <p:nvPr/>
        </p:nvSpPr>
        <p:spPr bwMode="auto">
          <a:xfrm flipH="1">
            <a:off x="3794429"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400"/>
          <p:cNvSpPr>
            <a:spLocks noChangeShapeType="1"/>
          </p:cNvSpPr>
          <p:nvPr/>
        </p:nvSpPr>
        <p:spPr bwMode="auto">
          <a:xfrm flipH="1">
            <a:off x="3673704"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401"/>
          <p:cNvSpPr>
            <a:spLocks noChangeShapeType="1"/>
          </p:cNvSpPr>
          <p:nvPr/>
        </p:nvSpPr>
        <p:spPr bwMode="auto">
          <a:xfrm flipH="1">
            <a:off x="3552978"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402"/>
          <p:cNvSpPr>
            <a:spLocks noChangeShapeType="1"/>
          </p:cNvSpPr>
          <p:nvPr/>
        </p:nvSpPr>
        <p:spPr bwMode="auto">
          <a:xfrm flipH="1">
            <a:off x="3432253" y="4200383"/>
            <a:ext cx="742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403"/>
          <p:cNvSpPr>
            <a:spLocks noChangeShapeType="1"/>
          </p:cNvSpPr>
          <p:nvPr/>
        </p:nvSpPr>
        <p:spPr bwMode="auto">
          <a:xfrm flipH="1">
            <a:off x="3309979"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404"/>
          <p:cNvSpPr>
            <a:spLocks noChangeShapeType="1"/>
          </p:cNvSpPr>
          <p:nvPr/>
        </p:nvSpPr>
        <p:spPr bwMode="auto">
          <a:xfrm flipH="1">
            <a:off x="3189254"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405"/>
          <p:cNvSpPr>
            <a:spLocks noChangeShapeType="1"/>
          </p:cNvSpPr>
          <p:nvPr/>
        </p:nvSpPr>
        <p:spPr bwMode="auto">
          <a:xfrm flipH="1">
            <a:off x="3068528" y="4200383"/>
            <a:ext cx="7584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Line 407"/>
          <p:cNvSpPr>
            <a:spLocks noChangeShapeType="1"/>
          </p:cNvSpPr>
          <p:nvPr/>
        </p:nvSpPr>
        <p:spPr bwMode="auto">
          <a:xfrm flipH="1">
            <a:off x="2966376" y="4200383"/>
            <a:ext cx="5726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Rectangle 408"/>
          <p:cNvSpPr>
            <a:spLocks noChangeArrowheads="1"/>
          </p:cNvSpPr>
          <p:nvPr/>
        </p:nvSpPr>
        <p:spPr bwMode="auto">
          <a:xfrm>
            <a:off x="2057400" y="410715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409"/>
          <p:cNvSpPr>
            <a:spLocks noChangeArrowheads="1"/>
          </p:cNvSpPr>
          <p:nvPr/>
        </p:nvSpPr>
        <p:spPr bwMode="auto">
          <a:xfrm>
            <a:off x="2128162" y="4173747"/>
            <a:ext cx="28212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412"/>
          <p:cNvSpPr>
            <a:spLocks noChangeArrowheads="1"/>
          </p:cNvSpPr>
          <p:nvPr/>
        </p:nvSpPr>
        <p:spPr bwMode="auto">
          <a:xfrm>
            <a:off x="6763038" y="387631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413"/>
          <p:cNvSpPr>
            <a:spLocks noChangeArrowheads="1"/>
          </p:cNvSpPr>
          <p:nvPr/>
        </p:nvSpPr>
        <p:spPr bwMode="auto">
          <a:xfrm>
            <a:off x="6838878" y="3876312"/>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 name="Line 414"/>
          <p:cNvSpPr>
            <a:spLocks noChangeShapeType="1"/>
          </p:cNvSpPr>
          <p:nvPr/>
        </p:nvSpPr>
        <p:spPr bwMode="auto">
          <a:xfrm flipV="1">
            <a:off x="5950462" y="592728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415"/>
          <p:cNvSpPr>
            <a:spLocks noChangeShapeType="1"/>
          </p:cNvSpPr>
          <p:nvPr/>
        </p:nvSpPr>
        <p:spPr bwMode="auto">
          <a:xfrm flipV="1">
            <a:off x="5950462" y="578522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Line 416"/>
          <p:cNvSpPr>
            <a:spLocks noChangeShapeType="1"/>
          </p:cNvSpPr>
          <p:nvPr/>
        </p:nvSpPr>
        <p:spPr bwMode="auto">
          <a:xfrm flipV="1">
            <a:off x="5950462" y="5643164"/>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Line 417"/>
          <p:cNvSpPr>
            <a:spLocks noChangeShapeType="1"/>
          </p:cNvSpPr>
          <p:nvPr/>
        </p:nvSpPr>
        <p:spPr bwMode="auto">
          <a:xfrm flipV="1">
            <a:off x="5950462" y="5501105"/>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418"/>
          <p:cNvSpPr>
            <a:spLocks noChangeShapeType="1"/>
          </p:cNvSpPr>
          <p:nvPr/>
        </p:nvSpPr>
        <p:spPr bwMode="auto">
          <a:xfrm flipV="1">
            <a:off x="5950462" y="5359047"/>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Line 419"/>
          <p:cNvSpPr>
            <a:spLocks noChangeShapeType="1"/>
          </p:cNvSpPr>
          <p:nvPr/>
        </p:nvSpPr>
        <p:spPr bwMode="auto">
          <a:xfrm flipV="1">
            <a:off x="5950462" y="5216988"/>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420"/>
          <p:cNvSpPr>
            <a:spLocks noChangeShapeType="1"/>
          </p:cNvSpPr>
          <p:nvPr/>
        </p:nvSpPr>
        <p:spPr bwMode="auto">
          <a:xfrm flipV="1">
            <a:off x="5950462" y="507493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Line 421"/>
          <p:cNvSpPr>
            <a:spLocks noChangeShapeType="1"/>
          </p:cNvSpPr>
          <p:nvPr/>
        </p:nvSpPr>
        <p:spPr bwMode="auto">
          <a:xfrm flipV="1">
            <a:off x="5950462" y="493287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Line 422"/>
          <p:cNvSpPr>
            <a:spLocks noChangeShapeType="1"/>
          </p:cNvSpPr>
          <p:nvPr/>
        </p:nvSpPr>
        <p:spPr bwMode="auto">
          <a:xfrm flipV="1">
            <a:off x="5950462" y="4790813"/>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Line 423"/>
          <p:cNvSpPr>
            <a:spLocks noChangeShapeType="1"/>
          </p:cNvSpPr>
          <p:nvPr/>
        </p:nvSpPr>
        <p:spPr bwMode="auto">
          <a:xfrm flipV="1">
            <a:off x="5950462" y="4648755"/>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424"/>
          <p:cNvSpPr>
            <a:spLocks noChangeShapeType="1"/>
          </p:cNvSpPr>
          <p:nvPr/>
        </p:nvSpPr>
        <p:spPr bwMode="auto">
          <a:xfrm flipV="1">
            <a:off x="5950462" y="4506696"/>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Line 425"/>
          <p:cNvSpPr>
            <a:spLocks noChangeShapeType="1"/>
          </p:cNvSpPr>
          <p:nvPr/>
        </p:nvSpPr>
        <p:spPr bwMode="auto">
          <a:xfrm flipV="1">
            <a:off x="5950462" y="4364638"/>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7" name="Line 426"/>
          <p:cNvSpPr>
            <a:spLocks noChangeShapeType="1"/>
          </p:cNvSpPr>
          <p:nvPr/>
        </p:nvSpPr>
        <p:spPr bwMode="auto">
          <a:xfrm flipV="1">
            <a:off x="5950462" y="422258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8" name="Line 427"/>
          <p:cNvSpPr>
            <a:spLocks noChangeShapeType="1"/>
          </p:cNvSpPr>
          <p:nvPr/>
        </p:nvSpPr>
        <p:spPr bwMode="auto">
          <a:xfrm flipV="1">
            <a:off x="5950462" y="4080521"/>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Line 428"/>
          <p:cNvSpPr>
            <a:spLocks noChangeShapeType="1"/>
          </p:cNvSpPr>
          <p:nvPr/>
        </p:nvSpPr>
        <p:spPr bwMode="auto">
          <a:xfrm flipV="1">
            <a:off x="5950462" y="3938463"/>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0" name="Line 429"/>
          <p:cNvSpPr>
            <a:spLocks noChangeShapeType="1"/>
          </p:cNvSpPr>
          <p:nvPr/>
        </p:nvSpPr>
        <p:spPr bwMode="auto">
          <a:xfrm flipV="1">
            <a:off x="5442796" y="592728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430"/>
          <p:cNvSpPr>
            <a:spLocks noChangeShapeType="1"/>
          </p:cNvSpPr>
          <p:nvPr/>
        </p:nvSpPr>
        <p:spPr bwMode="auto">
          <a:xfrm flipV="1">
            <a:off x="5442796" y="578522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2" name="Line 431"/>
          <p:cNvSpPr>
            <a:spLocks noChangeShapeType="1"/>
          </p:cNvSpPr>
          <p:nvPr/>
        </p:nvSpPr>
        <p:spPr bwMode="auto">
          <a:xfrm flipV="1">
            <a:off x="5442796" y="5643164"/>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3" name="Line 432"/>
          <p:cNvSpPr>
            <a:spLocks noChangeShapeType="1"/>
          </p:cNvSpPr>
          <p:nvPr/>
        </p:nvSpPr>
        <p:spPr bwMode="auto">
          <a:xfrm flipV="1">
            <a:off x="5442796" y="5501105"/>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4" name="Line 433"/>
          <p:cNvSpPr>
            <a:spLocks noChangeShapeType="1"/>
          </p:cNvSpPr>
          <p:nvPr/>
        </p:nvSpPr>
        <p:spPr bwMode="auto">
          <a:xfrm flipV="1">
            <a:off x="5442796" y="5359047"/>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5" name="Line 434"/>
          <p:cNvSpPr>
            <a:spLocks noChangeShapeType="1"/>
          </p:cNvSpPr>
          <p:nvPr/>
        </p:nvSpPr>
        <p:spPr bwMode="auto">
          <a:xfrm flipV="1">
            <a:off x="5442796" y="5216988"/>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6" name="Line 435"/>
          <p:cNvSpPr>
            <a:spLocks noChangeShapeType="1"/>
          </p:cNvSpPr>
          <p:nvPr/>
        </p:nvSpPr>
        <p:spPr bwMode="auto">
          <a:xfrm flipV="1">
            <a:off x="5442796" y="507493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7" name="Line 436"/>
          <p:cNvSpPr>
            <a:spLocks noChangeShapeType="1"/>
          </p:cNvSpPr>
          <p:nvPr/>
        </p:nvSpPr>
        <p:spPr bwMode="auto">
          <a:xfrm flipV="1">
            <a:off x="5442796" y="4932872"/>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8" name="Line 437"/>
          <p:cNvSpPr>
            <a:spLocks noChangeShapeType="1"/>
          </p:cNvSpPr>
          <p:nvPr/>
        </p:nvSpPr>
        <p:spPr bwMode="auto">
          <a:xfrm flipV="1">
            <a:off x="5442796" y="4790813"/>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9" name="Line 438"/>
          <p:cNvSpPr>
            <a:spLocks noChangeShapeType="1"/>
          </p:cNvSpPr>
          <p:nvPr/>
        </p:nvSpPr>
        <p:spPr bwMode="auto">
          <a:xfrm flipV="1">
            <a:off x="5442796" y="4648755"/>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0" name="Line 439"/>
          <p:cNvSpPr>
            <a:spLocks noChangeShapeType="1"/>
          </p:cNvSpPr>
          <p:nvPr/>
        </p:nvSpPr>
        <p:spPr bwMode="auto">
          <a:xfrm flipV="1">
            <a:off x="5442796" y="4506696"/>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1" name="Line 440"/>
          <p:cNvSpPr>
            <a:spLocks noChangeShapeType="1"/>
          </p:cNvSpPr>
          <p:nvPr/>
        </p:nvSpPr>
        <p:spPr bwMode="auto">
          <a:xfrm flipV="1">
            <a:off x="5442796" y="4364638"/>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2" name="Line 441"/>
          <p:cNvSpPr>
            <a:spLocks noChangeShapeType="1"/>
          </p:cNvSpPr>
          <p:nvPr/>
        </p:nvSpPr>
        <p:spPr bwMode="auto">
          <a:xfrm flipV="1">
            <a:off x="5442796" y="4222580"/>
            <a:ext cx="0" cy="8878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3" name="Freeform 442"/>
          <p:cNvSpPr>
            <a:spLocks/>
          </p:cNvSpPr>
          <p:nvPr/>
        </p:nvSpPr>
        <p:spPr bwMode="auto">
          <a:xfrm>
            <a:off x="5348383" y="4049446"/>
            <a:ext cx="68102" cy="93226"/>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6" name="Freeform 445"/>
          <p:cNvSpPr>
            <a:spLocks/>
          </p:cNvSpPr>
          <p:nvPr/>
        </p:nvSpPr>
        <p:spPr bwMode="auto">
          <a:xfrm>
            <a:off x="2438400" y="3251247"/>
            <a:ext cx="109892" cy="895864"/>
          </a:xfrm>
          <a:custGeom>
            <a:avLst/>
            <a:gdLst>
              <a:gd name="T0" fmla="*/ 37 w 71"/>
              <a:gd name="T1" fmla="*/ 398 h 870"/>
              <a:gd name="T2" fmla="*/ 37 w 71"/>
              <a:gd name="T3" fmla="*/ 398 h 870"/>
              <a:gd name="T4" fmla="*/ 37 w 71"/>
              <a:gd name="T5" fmla="*/ 410 h 870"/>
              <a:gd name="T6" fmla="*/ 32 w 71"/>
              <a:gd name="T7" fmla="*/ 422 h 870"/>
              <a:gd name="T8" fmla="*/ 25 w 71"/>
              <a:gd name="T9" fmla="*/ 430 h 870"/>
              <a:gd name="T10" fmla="*/ 12 w 71"/>
              <a:gd name="T11" fmla="*/ 434 h 870"/>
              <a:gd name="T12" fmla="*/ 12 w 71"/>
              <a:gd name="T13" fmla="*/ 436 h 870"/>
              <a:gd name="T14" fmla="*/ 12 w 71"/>
              <a:gd name="T15" fmla="*/ 436 h 870"/>
              <a:gd name="T16" fmla="*/ 25 w 71"/>
              <a:gd name="T17" fmla="*/ 440 h 870"/>
              <a:gd name="T18" fmla="*/ 32 w 71"/>
              <a:gd name="T19" fmla="*/ 448 h 870"/>
              <a:gd name="T20" fmla="*/ 37 w 71"/>
              <a:gd name="T21" fmla="*/ 460 h 870"/>
              <a:gd name="T22" fmla="*/ 37 w 71"/>
              <a:gd name="T23" fmla="*/ 472 h 870"/>
              <a:gd name="T24" fmla="*/ 37 w 71"/>
              <a:gd name="T25" fmla="*/ 834 h 870"/>
              <a:gd name="T26" fmla="*/ 37 w 71"/>
              <a:gd name="T27" fmla="*/ 834 h 870"/>
              <a:gd name="T28" fmla="*/ 39 w 71"/>
              <a:gd name="T29" fmla="*/ 848 h 870"/>
              <a:gd name="T30" fmla="*/ 47 w 71"/>
              <a:gd name="T31" fmla="*/ 856 h 870"/>
              <a:gd name="T32" fmla="*/ 56 w 71"/>
              <a:gd name="T33" fmla="*/ 862 h 870"/>
              <a:gd name="T34" fmla="*/ 71 w 71"/>
              <a:gd name="T35" fmla="*/ 866 h 870"/>
              <a:gd name="T36" fmla="*/ 71 w 71"/>
              <a:gd name="T37" fmla="*/ 870 h 870"/>
              <a:gd name="T38" fmla="*/ 71 w 71"/>
              <a:gd name="T39" fmla="*/ 870 h 870"/>
              <a:gd name="T40" fmla="*/ 56 w 71"/>
              <a:gd name="T41" fmla="*/ 868 h 870"/>
              <a:gd name="T42" fmla="*/ 42 w 71"/>
              <a:gd name="T43" fmla="*/ 862 h 870"/>
              <a:gd name="T44" fmla="*/ 34 w 71"/>
              <a:gd name="T45" fmla="*/ 856 h 870"/>
              <a:gd name="T46" fmla="*/ 29 w 71"/>
              <a:gd name="T47" fmla="*/ 850 h 870"/>
              <a:gd name="T48" fmla="*/ 27 w 71"/>
              <a:gd name="T49" fmla="*/ 844 h 870"/>
              <a:gd name="T50" fmla="*/ 25 w 71"/>
              <a:gd name="T51" fmla="*/ 834 h 870"/>
              <a:gd name="T52" fmla="*/ 25 w 71"/>
              <a:gd name="T53" fmla="*/ 466 h 870"/>
              <a:gd name="T54" fmla="*/ 25 w 71"/>
              <a:gd name="T55" fmla="*/ 466 h 870"/>
              <a:gd name="T56" fmla="*/ 22 w 71"/>
              <a:gd name="T57" fmla="*/ 456 h 870"/>
              <a:gd name="T58" fmla="*/ 20 w 71"/>
              <a:gd name="T59" fmla="*/ 448 h 870"/>
              <a:gd name="T60" fmla="*/ 10 w 71"/>
              <a:gd name="T61" fmla="*/ 442 h 870"/>
              <a:gd name="T62" fmla="*/ 0 w 71"/>
              <a:gd name="T63" fmla="*/ 438 h 870"/>
              <a:gd name="T64" fmla="*/ 0 w 71"/>
              <a:gd name="T65" fmla="*/ 432 h 870"/>
              <a:gd name="T66" fmla="*/ 0 w 71"/>
              <a:gd name="T67" fmla="*/ 432 h 870"/>
              <a:gd name="T68" fmla="*/ 10 w 71"/>
              <a:gd name="T69" fmla="*/ 428 h 870"/>
              <a:gd name="T70" fmla="*/ 20 w 71"/>
              <a:gd name="T71" fmla="*/ 422 h 870"/>
              <a:gd name="T72" fmla="*/ 22 w 71"/>
              <a:gd name="T73" fmla="*/ 414 h 870"/>
              <a:gd name="T74" fmla="*/ 25 w 71"/>
              <a:gd name="T75" fmla="*/ 404 h 870"/>
              <a:gd name="T76" fmla="*/ 25 w 71"/>
              <a:gd name="T77" fmla="*/ 36 h 870"/>
              <a:gd name="T78" fmla="*/ 25 w 71"/>
              <a:gd name="T79" fmla="*/ 36 h 870"/>
              <a:gd name="T80" fmla="*/ 27 w 71"/>
              <a:gd name="T81" fmla="*/ 28 h 870"/>
              <a:gd name="T82" fmla="*/ 29 w 71"/>
              <a:gd name="T83" fmla="*/ 20 h 870"/>
              <a:gd name="T84" fmla="*/ 34 w 71"/>
              <a:gd name="T85" fmla="*/ 14 h 870"/>
              <a:gd name="T86" fmla="*/ 42 w 71"/>
              <a:gd name="T87" fmla="*/ 8 h 870"/>
              <a:gd name="T88" fmla="*/ 56 w 71"/>
              <a:gd name="T89" fmla="*/ 2 h 870"/>
              <a:gd name="T90" fmla="*/ 71 w 71"/>
              <a:gd name="T91" fmla="*/ 0 h 870"/>
              <a:gd name="T92" fmla="*/ 71 w 71"/>
              <a:gd name="T93" fmla="*/ 4 h 870"/>
              <a:gd name="T94" fmla="*/ 71 w 71"/>
              <a:gd name="T95" fmla="*/ 4 h 870"/>
              <a:gd name="T96" fmla="*/ 56 w 71"/>
              <a:gd name="T97" fmla="*/ 8 h 870"/>
              <a:gd name="T98" fmla="*/ 47 w 71"/>
              <a:gd name="T99" fmla="*/ 14 h 870"/>
              <a:gd name="T100" fmla="*/ 42 w 71"/>
              <a:gd name="T101" fmla="*/ 18 h 870"/>
              <a:gd name="T102" fmla="*/ 39 w 71"/>
              <a:gd name="T103" fmla="*/ 22 h 870"/>
              <a:gd name="T104" fmla="*/ 37 w 71"/>
              <a:gd name="T105" fmla="*/ 36 h 870"/>
              <a:gd name="T106" fmla="*/ 37 w 71"/>
              <a:gd name="T107" fmla="*/ 398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870">
                <a:moveTo>
                  <a:pt x="37" y="398"/>
                </a:moveTo>
                <a:lnTo>
                  <a:pt x="37" y="398"/>
                </a:lnTo>
                <a:lnTo>
                  <a:pt x="37" y="410"/>
                </a:lnTo>
                <a:lnTo>
                  <a:pt x="32" y="422"/>
                </a:lnTo>
                <a:lnTo>
                  <a:pt x="25" y="430"/>
                </a:lnTo>
                <a:lnTo>
                  <a:pt x="12" y="434"/>
                </a:lnTo>
                <a:lnTo>
                  <a:pt x="12" y="436"/>
                </a:lnTo>
                <a:lnTo>
                  <a:pt x="12" y="436"/>
                </a:lnTo>
                <a:lnTo>
                  <a:pt x="25" y="440"/>
                </a:lnTo>
                <a:lnTo>
                  <a:pt x="32" y="448"/>
                </a:lnTo>
                <a:lnTo>
                  <a:pt x="37" y="460"/>
                </a:lnTo>
                <a:lnTo>
                  <a:pt x="37" y="472"/>
                </a:lnTo>
                <a:lnTo>
                  <a:pt x="37" y="834"/>
                </a:lnTo>
                <a:lnTo>
                  <a:pt x="37" y="834"/>
                </a:lnTo>
                <a:lnTo>
                  <a:pt x="39" y="848"/>
                </a:lnTo>
                <a:lnTo>
                  <a:pt x="47" y="856"/>
                </a:lnTo>
                <a:lnTo>
                  <a:pt x="56" y="862"/>
                </a:lnTo>
                <a:lnTo>
                  <a:pt x="71" y="866"/>
                </a:lnTo>
                <a:lnTo>
                  <a:pt x="71" y="870"/>
                </a:lnTo>
                <a:lnTo>
                  <a:pt x="71" y="870"/>
                </a:lnTo>
                <a:lnTo>
                  <a:pt x="56" y="868"/>
                </a:lnTo>
                <a:lnTo>
                  <a:pt x="42" y="862"/>
                </a:lnTo>
                <a:lnTo>
                  <a:pt x="34" y="856"/>
                </a:lnTo>
                <a:lnTo>
                  <a:pt x="29" y="850"/>
                </a:lnTo>
                <a:lnTo>
                  <a:pt x="27" y="844"/>
                </a:lnTo>
                <a:lnTo>
                  <a:pt x="25" y="834"/>
                </a:lnTo>
                <a:lnTo>
                  <a:pt x="25" y="466"/>
                </a:lnTo>
                <a:lnTo>
                  <a:pt x="25" y="466"/>
                </a:lnTo>
                <a:lnTo>
                  <a:pt x="22" y="456"/>
                </a:lnTo>
                <a:lnTo>
                  <a:pt x="20" y="448"/>
                </a:lnTo>
                <a:lnTo>
                  <a:pt x="10" y="442"/>
                </a:lnTo>
                <a:lnTo>
                  <a:pt x="0" y="438"/>
                </a:lnTo>
                <a:lnTo>
                  <a:pt x="0" y="432"/>
                </a:lnTo>
                <a:lnTo>
                  <a:pt x="0" y="432"/>
                </a:lnTo>
                <a:lnTo>
                  <a:pt x="10" y="428"/>
                </a:lnTo>
                <a:lnTo>
                  <a:pt x="20" y="422"/>
                </a:lnTo>
                <a:lnTo>
                  <a:pt x="22" y="414"/>
                </a:lnTo>
                <a:lnTo>
                  <a:pt x="25" y="404"/>
                </a:lnTo>
                <a:lnTo>
                  <a:pt x="25" y="36"/>
                </a:lnTo>
                <a:lnTo>
                  <a:pt x="25" y="36"/>
                </a:lnTo>
                <a:lnTo>
                  <a:pt x="27" y="28"/>
                </a:lnTo>
                <a:lnTo>
                  <a:pt x="29" y="20"/>
                </a:lnTo>
                <a:lnTo>
                  <a:pt x="34" y="14"/>
                </a:lnTo>
                <a:lnTo>
                  <a:pt x="42" y="8"/>
                </a:lnTo>
                <a:lnTo>
                  <a:pt x="56" y="2"/>
                </a:lnTo>
                <a:lnTo>
                  <a:pt x="71" y="0"/>
                </a:lnTo>
                <a:lnTo>
                  <a:pt x="71" y="4"/>
                </a:lnTo>
                <a:lnTo>
                  <a:pt x="71" y="4"/>
                </a:lnTo>
                <a:lnTo>
                  <a:pt x="56" y="8"/>
                </a:lnTo>
                <a:lnTo>
                  <a:pt x="47" y="14"/>
                </a:lnTo>
                <a:lnTo>
                  <a:pt x="42" y="18"/>
                </a:lnTo>
                <a:lnTo>
                  <a:pt x="39" y="22"/>
                </a:lnTo>
                <a:lnTo>
                  <a:pt x="37" y="36"/>
                </a:lnTo>
                <a:lnTo>
                  <a:pt x="37" y="39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7" name="Freeform 446"/>
          <p:cNvSpPr>
            <a:spLocks/>
          </p:cNvSpPr>
          <p:nvPr/>
        </p:nvSpPr>
        <p:spPr bwMode="auto">
          <a:xfrm>
            <a:off x="5439700" y="3396865"/>
            <a:ext cx="1225828" cy="754685"/>
          </a:xfrm>
          <a:custGeom>
            <a:avLst/>
            <a:gdLst>
              <a:gd name="T0" fmla="*/ 425 w 792"/>
              <a:gd name="T1" fmla="*/ 140 h 340"/>
              <a:gd name="T2" fmla="*/ 425 w 792"/>
              <a:gd name="T3" fmla="*/ 140 h 340"/>
              <a:gd name="T4" fmla="*/ 410 w 792"/>
              <a:gd name="T5" fmla="*/ 146 h 340"/>
              <a:gd name="T6" fmla="*/ 396 w 792"/>
              <a:gd name="T7" fmla="*/ 146 h 340"/>
              <a:gd name="T8" fmla="*/ 384 w 792"/>
              <a:gd name="T9" fmla="*/ 144 h 340"/>
              <a:gd name="T10" fmla="*/ 374 w 792"/>
              <a:gd name="T11" fmla="*/ 138 h 340"/>
              <a:gd name="T12" fmla="*/ 371 w 792"/>
              <a:gd name="T13" fmla="*/ 138 h 340"/>
              <a:gd name="T14" fmla="*/ 371 w 792"/>
              <a:gd name="T15" fmla="*/ 138 h 340"/>
              <a:gd name="T16" fmla="*/ 371 w 792"/>
              <a:gd name="T17" fmla="*/ 150 h 340"/>
              <a:gd name="T18" fmla="*/ 366 w 792"/>
              <a:gd name="T19" fmla="*/ 160 h 340"/>
              <a:gd name="T20" fmla="*/ 357 w 792"/>
              <a:gd name="T21" fmla="*/ 168 h 340"/>
              <a:gd name="T22" fmla="*/ 342 w 792"/>
              <a:gd name="T23" fmla="*/ 174 h 340"/>
              <a:gd name="T24" fmla="*/ 27 w 792"/>
              <a:gd name="T25" fmla="*/ 302 h 340"/>
              <a:gd name="T26" fmla="*/ 27 w 792"/>
              <a:gd name="T27" fmla="*/ 302 h 340"/>
              <a:gd name="T28" fmla="*/ 15 w 792"/>
              <a:gd name="T29" fmla="*/ 308 h 340"/>
              <a:gd name="T30" fmla="*/ 7 w 792"/>
              <a:gd name="T31" fmla="*/ 318 h 340"/>
              <a:gd name="T32" fmla="*/ 5 w 792"/>
              <a:gd name="T33" fmla="*/ 328 h 340"/>
              <a:gd name="T34" fmla="*/ 7 w 792"/>
              <a:gd name="T35" fmla="*/ 338 h 340"/>
              <a:gd name="T36" fmla="*/ 2 w 792"/>
              <a:gd name="T37" fmla="*/ 340 h 340"/>
              <a:gd name="T38" fmla="*/ 2 w 792"/>
              <a:gd name="T39" fmla="*/ 340 h 340"/>
              <a:gd name="T40" fmla="*/ 0 w 792"/>
              <a:gd name="T41" fmla="*/ 330 h 340"/>
              <a:gd name="T42" fmla="*/ 0 w 792"/>
              <a:gd name="T43" fmla="*/ 316 h 340"/>
              <a:gd name="T44" fmla="*/ 2 w 792"/>
              <a:gd name="T45" fmla="*/ 308 h 340"/>
              <a:gd name="T46" fmla="*/ 5 w 792"/>
              <a:gd name="T47" fmla="*/ 302 h 340"/>
              <a:gd name="T48" fmla="*/ 12 w 792"/>
              <a:gd name="T49" fmla="*/ 296 h 340"/>
              <a:gd name="T50" fmla="*/ 22 w 792"/>
              <a:gd name="T51" fmla="*/ 292 h 340"/>
              <a:gd name="T52" fmla="*/ 344 w 792"/>
              <a:gd name="T53" fmla="*/ 162 h 340"/>
              <a:gd name="T54" fmla="*/ 344 w 792"/>
              <a:gd name="T55" fmla="*/ 162 h 340"/>
              <a:gd name="T56" fmla="*/ 354 w 792"/>
              <a:gd name="T57" fmla="*/ 156 h 340"/>
              <a:gd name="T58" fmla="*/ 362 w 792"/>
              <a:gd name="T59" fmla="*/ 150 h 340"/>
              <a:gd name="T60" fmla="*/ 364 w 792"/>
              <a:gd name="T61" fmla="*/ 140 h 340"/>
              <a:gd name="T62" fmla="*/ 364 w 792"/>
              <a:gd name="T63" fmla="*/ 130 h 340"/>
              <a:gd name="T64" fmla="*/ 369 w 792"/>
              <a:gd name="T65" fmla="*/ 128 h 340"/>
              <a:gd name="T66" fmla="*/ 369 w 792"/>
              <a:gd name="T67" fmla="*/ 128 h 340"/>
              <a:gd name="T68" fmla="*/ 379 w 792"/>
              <a:gd name="T69" fmla="*/ 136 h 340"/>
              <a:gd name="T70" fmla="*/ 388 w 792"/>
              <a:gd name="T71" fmla="*/ 138 h 340"/>
              <a:gd name="T72" fmla="*/ 401 w 792"/>
              <a:gd name="T73" fmla="*/ 138 h 340"/>
              <a:gd name="T74" fmla="*/ 410 w 792"/>
              <a:gd name="T75" fmla="*/ 134 h 340"/>
              <a:gd name="T76" fmla="*/ 733 w 792"/>
              <a:gd name="T77" fmla="*/ 4 h 340"/>
              <a:gd name="T78" fmla="*/ 733 w 792"/>
              <a:gd name="T79" fmla="*/ 4 h 340"/>
              <a:gd name="T80" fmla="*/ 743 w 792"/>
              <a:gd name="T81" fmla="*/ 2 h 340"/>
              <a:gd name="T82" fmla="*/ 753 w 792"/>
              <a:gd name="T83" fmla="*/ 0 h 340"/>
              <a:gd name="T84" fmla="*/ 762 w 792"/>
              <a:gd name="T85" fmla="*/ 2 h 340"/>
              <a:gd name="T86" fmla="*/ 770 w 792"/>
              <a:gd name="T87" fmla="*/ 4 h 340"/>
              <a:gd name="T88" fmla="*/ 784 w 792"/>
              <a:gd name="T89" fmla="*/ 12 h 340"/>
              <a:gd name="T90" fmla="*/ 792 w 792"/>
              <a:gd name="T91" fmla="*/ 22 h 340"/>
              <a:gd name="T92" fmla="*/ 787 w 792"/>
              <a:gd name="T93" fmla="*/ 24 h 340"/>
              <a:gd name="T94" fmla="*/ 787 w 792"/>
              <a:gd name="T95" fmla="*/ 24 h 340"/>
              <a:gd name="T96" fmla="*/ 777 w 792"/>
              <a:gd name="T97" fmla="*/ 16 h 340"/>
              <a:gd name="T98" fmla="*/ 767 w 792"/>
              <a:gd name="T99" fmla="*/ 10 h 340"/>
              <a:gd name="T100" fmla="*/ 762 w 792"/>
              <a:gd name="T101" fmla="*/ 10 h 340"/>
              <a:gd name="T102" fmla="*/ 755 w 792"/>
              <a:gd name="T103" fmla="*/ 10 h 340"/>
              <a:gd name="T104" fmla="*/ 740 w 792"/>
              <a:gd name="T105" fmla="*/ 14 h 340"/>
              <a:gd name="T106" fmla="*/ 425 w 792"/>
              <a:gd name="T107" fmla="*/ 1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2" h="340">
                <a:moveTo>
                  <a:pt x="425" y="140"/>
                </a:moveTo>
                <a:lnTo>
                  <a:pt x="425" y="140"/>
                </a:lnTo>
                <a:lnTo>
                  <a:pt x="410" y="146"/>
                </a:lnTo>
                <a:lnTo>
                  <a:pt x="396" y="146"/>
                </a:lnTo>
                <a:lnTo>
                  <a:pt x="384" y="144"/>
                </a:lnTo>
                <a:lnTo>
                  <a:pt x="374" y="138"/>
                </a:lnTo>
                <a:lnTo>
                  <a:pt x="371" y="138"/>
                </a:lnTo>
                <a:lnTo>
                  <a:pt x="371" y="138"/>
                </a:lnTo>
                <a:lnTo>
                  <a:pt x="371" y="150"/>
                </a:lnTo>
                <a:lnTo>
                  <a:pt x="366" y="160"/>
                </a:lnTo>
                <a:lnTo>
                  <a:pt x="357" y="168"/>
                </a:lnTo>
                <a:lnTo>
                  <a:pt x="342" y="174"/>
                </a:lnTo>
                <a:lnTo>
                  <a:pt x="27" y="302"/>
                </a:lnTo>
                <a:lnTo>
                  <a:pt x="27" y="302"/>
                </a:lnTo>
                <a:lnTo>
                  <a:pt x="15" y="308"/>
                </a:lnTo>
                <a:lnTo>
                  <a:pt x="7" y="318"/>
                </a:lnTo>
                <a:lnTo>
                  <a:pt x="5" y="328"/>
                </a:lnTo>
                <a:lnTo>
                  <a:pt x="7" y="338"/>
                </a:lnTo>
                <a:lnTo>
                  <a:pt x="2" y="340"/>
                </a:lnTo>
                <a:lnTo>
                  <a:pt x="2" y="340"/>
                </a:lnTo>
                <a:lnTo>
                  <a:pt x="0" y="330"/>
                </a:lnTo>
                <a:lnTo>
                  <a:pt x="0" y="316"/>
                </a:lnTo>
                <a:lnTo>
                  <a:pt x="2" y="308"/>
                </a:lnTo>
                <a:lnTo>
                  <a:pt x="5" y="302"/>
                </a:lnTo>
                <a:lnTo>
                  <a:pt x="12" y="296"/>
                </a:lnTo>
                <a:lnTo>
                  <a:pt x="22" y="292"/>
                </a:lnTo>
                <a:lnTo>
                  <a:pt x="344" y="162"/>
                </a:lnTo>
                <a:lnTo>
                  <a:pt x="344" y="162"/>
                </a:lnTo>
                <a:lnTo>
                  <a:pt x="354" y="156"/>
                </a:lnTo>
                <a:lnTo>
                  <a:pt x="362" y="150"/>
                </a:lnTo>
                <a:lnTo>
                  <a:pt x="364" y="140"/>
                </a:lnTo>
                <a:lnTo>
                  <a:pt x="364" y="130"/>
                </a:lnTo>
                <a:lnTo>
                  <a:pt x="369" y="128"/>
                </a:lnTo>
                <a:lnTo>
                  <a:pt x="369" y="128"/>
                </a:lnTo>
                <a:lnTo>
                  <a:pt x="379" y="136"/>
                </a:lnTo>
                <a:lnTo>
                  <a:pt x="388" y="138"/>
                </a:lnTo>
                <a:lnTo>
                  <a:pt x="401" y="138"/>
                </a:lnTo>
                <a:lnTo>
                  <a:pt x="410" y="134"/>
                </a:lnTo>
                <a:lnTo>
                  <a:pt x="733" y="4"/>
                </a:lnTo>
                <a:lnTo>
                  <a:pt x="733" y="4"/>
                </a:lnTo>
                <a:lnTo>
                  <a:pt x="743" y="2"/>
                </a:lnTo>
                <a:lnTo>
                  <a:pt x="753" y="0"/>
                </a:lnTo>
                <a:lnTo>
                  <a:pt x="762" y="2"/>
                </a:lnTo>
                <a:lnTo>
                  <a:pt x="770" y="4"/>
                </a:lnTo>
                <a:lnTo>
                  <a:pt x="784" y="12"/>
                </a:lnTo>
                <a:lnTo>
                  <a:pt x="792" y="22"/>
                </a:lnTo>
                <a:lnTo>
                  <a:pt x="787" y="24"/>
                </a:lnTo>
                <a:lnTo>
                  <a:pt x="787" y="24"/>
                </a:lnTo>
                <a:lnTo>
                  <a:pt x="777" y="16"/>
                </a:lnTo>
                <a:lnTo>
                  <a:pt x="767" y="10"/>
                </a:lnTo>
                <a:lnTo>
                  <a:pt x="762" y="10"/>
                </a:lnTo>
                <a:lnTo>
                  <a:pt x="755" y="10"/>
                </a:lnTo>
                <a:lnTo>
                  <a:pt x="740" y="14"/>
                </a:lnTo>
                <a:lnTo>
                  <a:pt x="425"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8" name="Freeform 447"/>
          <p:cNvSpPr>
            <a:spLocks/>
          </p:cNvSpPr>
          <p:nvPr/>
        </p:nvSpPr>
        <p:spPr bwMode="auto">
          <a:xfrm>
            <a:off x="2438400" y="4133793"/>
            <a:ext cx="109892" cy="1926667"/>
          </a:xfrm>
          <a:custGeom>
            <a:avLst/>
            <a:gdLst>
              <a:gd name="T0" fmla="*/ 37 w 71"/>
              <a:gd name="T1" fmla="*/ 396 h 868"/>
              <a:gd name="T2" fmla="*/ 37 w 71"/>
              <a:gd name="T3" fmla="*/ 396 h 868"/>
              <a:gd name="T4" fmla="*/ 37 w 71"/>
              <a:gd name="T5" fmla="*/ 410 h 868"/>
              <a:gd name="T6" fmla="*/ 32 w 71"/>
              <a:gd name="T7" fmla="*/ 420 h 868"/>
              <a:gd name="T8" fmla="*/ 25 w 71"/>
              <a:gd name="T9" fmla="*/ 428 h 868"/>
              <a:gd name="T10" fmla="*/ 12 w 71"/>
              <a:gd name="T11" fmla="*/ 434 h 868"/>
              <a:gd name="T12" fmla="*/ 12 w 71"/>
              <a:gd name="T13" fmla="*/ 434 h 868"/>
              <a:gd name="T14" fmla="*/ 12 w 71"/>
              <a:gd name="T15" fmla="*/ 434 h 868"/>
              <a:gd name="T16" fmla="*/ 25 w 71"/>
              <a:gd name="T17" fmla="*/ 440 h 868"/>
              <a:gd name="T18" fmla="*/ 32 w 71"/>
              <a:gd name="T19" fmla="*/ 448 h 868"/>
              <a:gd name="T20" fmla="*/ 37 w 71"/>
              <a:gd name="T21" fmla="*/ 458 h 868"/>
              <a:gd name="T22" fmla="*/ 37 w 71"/>
              <a:gd name="T23" fmla="*/ 472 h 868"/>
              <a:gd name="T24" fmla="*/ 37 w 71"/>
              <a:gd name="T25" fmla="*/ 834 h 868"/>
              <a:gd name="T26" fmla="*/ 37 w 71"/>
              <a:gd name="T27" fmla="*/ 834 h 868"/>
              <a:gd name="T28" fmla="*/ 39 w 71"/>
              <a:gd name="T29" fmla="*/ 846 h 868"/>
              <a:gd name="T30" fmla="*/ 47 w 71"/>
              <a:gd name="T31" fmla="*/ 856 h 868"/>
              <a:gd name="T32" fmla="*/ 56 w 71"/>
              <a:gd name="T33" fmla="*/ 860 h 868"/>
              <a:gd name="T34" fmla="*/ 71 w 71"/>
              <a:gd name="T35" fmla="*/ 864 h 868"/>
              <a:gd name="T36" fmla="*/ 71 w 71"/>
              <a:gd name="T37" fmla="*/ 868 h 868"/>
              <a:gd name="T38" fmla="*/ 71 w 71"/>
              <a:gd name="T39" fmla="*/ 868 h 868"/>
              <a:gd name="T40" fmla="*/ 56 w 71"/>
              <a:gd name="T41" fmla="*/ 866 h 868"/>
              <a:gd name="T42" fmla="*/ 42 w 71"/>
              <a:gd name="T43" fmla="*/ 860 h 868"/>
              <a:gd name="T44" fmla="*/ 34 w 71"/>
              <a:gd name="T45" fmla="*/ 856 h 868"/>
              <a:gd name="T46" fmla="*/ 29 w 71"/>
              <a:gd name="T47" fmla="*/ 850 h 868"/>
              <a:gd name="T48" fmla="*/ 27 w 71"/>
              <a:gd name="T49" fmla="*/ 842 h 868"/>
              <a:gd name="T50" fmla="*/ 25 w 71"/>
              <a:gd name="T51" fmla="*/ 832 h 868"/>
              <a:gd name="T52" fmla="*/ 25 w 71"/>
              <a:gd name="T53" fmla="*/ 464 h 868"/>
              <a:gd name="T54" fmla="*/ 25 w 71"/>
              <a:gd name="T55" fmla="*/ 464 h 868"/>
              <a:gd name="T56" fmla="*/ 22 w 71"/>
              <a:gd name="T57" fmla="*/ 454 h 868"/>
              <a:gd name="T58" fmla="*/ 20 w 71"/>
              <a:gd name="T59" fmla="*/ 446 h 868"/>
              <a:gd name="T60" fmla="*/ 10 w 71"/>
              <a:gd name="T61" fmla="*/ 440 h 868"/>
              <a:gd name="T62" fmla="*/ 0 w 71"/>
              <a:gd name="T63" fmla="*/ 436 h 868"/>
              <a:gd name="T64" fmla="*/ 0 w 71"/>
              <a:gd name="T65" fmla="*/ 430 h 868"/>
              <a:gd name="T66" fmla="*/ 0 w 71"/>
              <a:gd name="T67" fmla="*/ 430 h 868"/>
              <a:gd name="T68" fmla="*/ 10 w 71"/>
              <a:gd name="T69" fmla="*/ 428 h 868"/>
              <a:gd name="T70" fmla="*/ 20 w 71"/>
              <a:gd name="T71" fmla="*/ 422 h 868"/>
              <a:gd name="T72" fmla="*/ 22 w 71"/>
              <a:gd name="T73" fmla="*/ 414 h 868"/>
              <a:gd name="T74" fmla="*/ 25 w 71"/>
              <a:gd name="T75" fmla="*/ 404 h 868"/>
              <a:gd name="T76" fmla="*/ 25 w 71"/>
              <a:gd name="T77" fmla="*/ 36 h 868"/>
              <a:gd name="T78" fmla="*/ 25 w 71"/>
              <a:gd name="T79" fmla="*/ 36 h 868"/>
              <a:gd name="T80" fmla="*/ 27 w 71"/>
              <a:gd name="T81" fmla="*/ 26 h 868"/>
              <a:gd name="T82" fmla="*/ 29 w 71"/>
              <a:gd name="T83" fmla="*/ 18 h 868"/>
              <a:gd name="T84" fmla="*/ 34 w 71"/>
              <a:gd name="T85" fmla="*/ 12 h 868"/>
              <a:gd name="T86" fmla="*/ 42 w 71"/>
              <a:gd name="T87" fmla="*/ 8 h 868"/>
              <a:gd name="T88" fmla="*/ 56 w 71"/>
              <a:gd name="T89" fmla="*/ 2 h 868"/>
              <a:gd name="T90" fmla="*/ 71 w 71"/>
              <a:gd name="T91" fmla="*/ 0 h 868"/>
              <a:gd name="T92" fmla="*/ 71 w 71"/>
              <a:gd name="T93" fmla="*/ 4 h 868"/>
              <a:gd name="T94" fmla="*/ 71 w 71"/>
              <a:gd name="T95" fmla="*/ 4 h 868"/>
              <a:gd name="T96" fmla="*/ 56 w 71"/>
              <a:gd name="T97" fmla="*/ 6 h 868"/>
              <a:gd name="T98" fmla="*/ 47 w 71"/>
              <a:gd name="T99" fmla="*/ 12 h 868"/>
              <a:gd name="T100" fmla="*/ 42 w 71"/>
              <a:gd name="T101" fmla="*/ 16 h 868"/>
              <a:gd name="T102" fmla="*/ 39 w 71"/>
              <a:gd name="T103" fmla="*/ 22 h 868"/>
              <a:gd name="T104" fmla="*/ 37 w 71"/>
              <a:gd name="T105" fmla="*/ 34 h 868"/>
              <a:gd name="T106" fmla="*/ 37 w 71"/>
              <a:gd name="T107" fmla="*/ 396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1" h="868">
                <a:moveTo>
                  <a:pt x="37" y="396"/>
                </a:moveTo>
                <a:lnTo>
                  <a:pt x="37" y="396"/>
                </a:lnTo>
                <a:lnTo>
                  <a:pt x="37" y="410"/>
                </a:lnTo>
                <a:lnTo>
                  <a:pt x="32" y="420"/>
                </a:lnTo>
                <a:lnTo>
                  <a:pt x="25" y="428"/>
                </a:lnTo>
                <a:lnTo>
                  <a:pt x="12" y="434"/>
                </a:lnTo>
                <a:lnTo>
                  <a:pt x="12" y="434"/>
                </a:lnTo>
                <a:lnTo>
                  <a:pt x="12" y="434"/>
                </a:lnTo>
                <a:lnTo>
                  <a:pt x="25" y="440"/>
                </a:lnTo>
                <a:lnTo>
                  <a:pt x="32" y="448"/>
                </a:lnTo>
                <a:lnTo>
                  <a:pt x="37" y="458"/>
                </a:lnTo>
                <a:lnTo>
                  <a:pt x="37" y="472"/>
                </a:lnTo>
                <a:lnTo>
                  <a:pt x="37" y="834"/>
                </a:lnTo>
                <a:lnTo>
                  <a:pt x="37" y="834"/>
                </a:lnTo>
                <a:lnTo>
                  <a:pt x="39" y="846"/>
                </a:lnTo>
                <a:lnTo>
                  <a:pt x="47" y="856"/>
                </a:lnTo>
                <a:lnTo>
                  <a:pt x="56" y="860"/>
                </a:lnTo>
                <a:lnTo>
                  <a:pt x="71" y="864"/>
                </a:lnTo>
                <a:lnTo>
                  <a:pt x="71" y="868"/>
                </a:lnTo>
                <a:lnTo>
                  <a:pt x="71" y="868"/>
                </a:lnTo>
                <a:lnTo>
                  <a:pt x="56" y="866"/>
                </a:lnTo>
                <a:lnTo>
                  <a:pt x="42" y="860"/>
                </a:lnTo>
                <a:lnTo>
                  <a:pt x="34" y="856"/>
                </a:lnTo>
                <a:lnTo>
                  <a:pt x="29" y="850"/>
                </a:lnTo>
                <a:lnTo>
                  <a:pt x="27" y="842"/>
                </a:lnTo>
                <a:lnTo>
                  <a:pt x="25" y="832"/>
                </a:lnTo>
                <a:lnTo>
                  <a:pt x="25" y="464"/>
                </a:lnTo>
                <a:lnTo>
                  <a:pt x="25" y="464"/>
                </a:lnTo>
                <a:lnTo>
                  <a:pt x="22" y="454"/>
                </a:lnTo>
                <a:lnTo>
                  <a:pt x="20" y="446"/>
                </a:lnTo>
                <a:lnTo>
                  <a:pt x="10" y="440"/>
                </a:lnTo>
                <a:lnTo>
                  <a:pt x="0" y="436"/>
                </a:lnTo>
                <a:lnTo>
                  <a:pt x="0" y="430"/>
                </a:lnTo>
                <a:lnTo>
                  <a:pt x="0" y="430"/>
                </a:lnTo>
                <a:lnTo>
                  <a:pt x="10" y="428"/>
                </a:lnTo>
                <a:lnTo>
                  <a:pt x="20" y="422"/>
                </a:lnTo>
                <a:lnTo>
                  <a:pt x="22" y="414"/>
                </a:lnTo>
                <a:lnTo>
                  <a:pt x="25" y="404"/>
                </a:lnTo>
                <a:lnTo>
                  <a:pt x="25" y="36"/>
                </a:lnTo>
                <a:lnTo>
                  <a:pt x="25" y="36"/>
                </a:lnTo>
                <a:lnTo>
                  <a:pt x="27" y="26"/>
                </a:lnTo>
                <a:lnTo>
                  <a:pt x="29" y="18"/>
                </a:lnTo>
                <a:lnTo>
                  <a:pt x="34" y="12"/>
                </a:lnTo>
                <a:lnTo>
                  <a:pt x="42" y="8"/>
                </a:lnTo>
                <a:lnTo>
                  <a:pt x="56" y="2"/>
                </a:lnTo>
                <a:lnTo>
                  <a:pt x="71" y="0"/>
                </a:lnTo>
                <a:lnTo>
                  <a:pt x="71" y="4"/>
                </a:lnTo>
                <a:lnTo>
                  <a:pt x="71" y="4"/>
                </a:lnTo>
                <a:lnTo>
                  <a:pt x="56" y="6"/>
                </a:lnTo>
                <a:lnTo>
                  <a:pt x="47" y="12"/>
                </a:lnTo>
                <a:lnTo>
                  <a:pt x="42" y="16"/>
                </a:lnTo>
                <a:lnTo>
                  <a:pt x="39" y="22"/>
                </a:lnTo>
                <a:lnTo>
                  <a:pt x="37" y="34"/>
                </a:lnTo>
                <a:lnTo>
                  <a:pt x="37" y="3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1350333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animBg="1"/>
      <p:bldP spid="51" grpId="0"/>
      <p:bldP spid="52" grpId="0"/>
      <p:bldP spid="57" grpId="0"/>
      <p:bldP spid="59" grpId="0"/>
      <p:bldP spid="61" grpId="0"/>
      <p:bldP spid="62" grpId="0"/>
      <p:bldP spid="83" grpId="0" animBg="1"/>
      <p:bldP spid="112" grpId="0" animBg="1"/>
      <p:bldP spid="199" grpId="0"/>
      <p:bldP spid="200" grpId="0"/>
      <p:bldP spid="233" grpId="0" animBg="1"/>
      <p:bldP spid="236" grpId="0" animBg="1"/>
      <p:bldP spid="237" grpId="0" animBg="1"/>
      <p:bldP spid="2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Supply curves and operation decisions</a:t>
            </a:r>
          </a:p>
        </p:txBody>
      </p:sp>
      <p:sp>
        <p:nvSpPr>
          <p:cNvPr id="3" name="Content Placeholder 2"/>
          <p:cNvSpPr>
            <a:spLocks noGrp="1"/>
          </p:cNvSpPr>
          <p:nvPr>
            <p:ph idx="1"/>
          </p:nvPr>
        </p:nvSpPr>
        <p:spPr/>
        <p:txBody>
          <a:bodyPr/>
          <a:lstStyle/>
          <a:p>
            <a:pPr marL="0" indent="0">
              <a:buNone/>
            </a:pPr>
            <a:r>
              <a:rPr lang="en-US" dirty="0"/>
              <a:t>Identify the shutdown point, the exit point, and the SR and LR supply curves.</a:t>
            </a:r>
          </a:p>
        </p:txBody>
      </p:sp>
      <p:grpSp>
        <p:nvGrpSpPr>
          <p:cNvPr id="8" name="Group 7"/>
          <p:cNvGrpSpPr/>
          <p:nvPr/>
        </p:nvGrpSpPr>
        <p:grpSpPr>
          <a:xfrm>
            <a:off x="2452688" y="2438400"/>
            <a:ext cx="5167311" cy="3673991"/>
            <a:chOff x="2452689" y="2870200"/>
            <a:chExt cx="4480400" cy="3242191"/>
          </a:xfrm>
        </p:grpSpPr>
        <p:sp>
          <p:nvSpPr>
            <p:cNvPr id="4" name="Freeform 5"/>
            <p:cNvSpPr>
              <a:spLocks/>
            </p:cNvSpPr>
            <p:nvPr/>
          </p:nvSpPr>
          <p:spPr bwMode="auto">
            <a:xfrm>
              <a:off x="2825751" y="3343275"/>
              <a:ext cx="3746500" cy="1120775"/>
            </a:xfrm>
            <a:custGeom>
              <a:avLst/>
              <a:gdLst>
                <a:gd name="T0" fmla="*/ 0 w 2360"/>
                <a:gd name="T1" fmla="*/ 0 h 706"/>
                <a:gd name="T2" fmla="*/ 0 w 2360"/>
                <a:gd name="T3" fmla="*/ 0 h 706"/>
                <a:gd name="T4" fmla="*/ 27 w 2360"/>
                <a:gd name="T5" fmla="*/ 32 h 706"/>
                <a:gd name="T6" fmla="*/ 59 w 2360"/>
                <a:gd name="T7" fmla="*/ 70 h 706"/>
                <a:gd name="T8" fmla="*/ 105 w 2360"/>
                <a:gd name="T9" fmla="*/ 116 h 706"/>
                <a:gd name="T10" fmla="*/ 161 w 2360"/>
                <a:gd name="T11" fmla="*/ 172 h 706"/>
                <a:gd name="T12" fmla="*/ 232 w 2360"/>
                <a:gd name="T13" fmla="*/ 234 h 706"/>
                <a:gd name="T14" fmla="*/ 271 w 2360"/>
                <a:gd name="T15" fmla="*/ 266 h 706"/>
                <a:gd name="T16" fmla="*/ 313 w 2360"/>
                <a:gd name="T17" fmla="*/ 300 h 706"/>
                <a:gd name="T18" fmla="*/ 359 w 2360"/>
                <a:gd name="T19" fmla="*/ 334 h 706"/>
                <a:gd name="T20" fmla="*/ 408 w 2360"/>
                <a:gd name="T21" fmla="*/ 368 h 706"/>
                <a:gd name="T22" fmla="*/ 459 w 2360"/>
                <a:gd name="T23" fmla="*/ 402 h 706"/>
                <a:gd name="T24" fmla="*/ 513 w 2360"/>
                <a:gd name="T25" fmla="*/ 436 h 706"/>
                <a:gd name="T26" fmla="*/ 569 w 2360"/>
                <a:gd name="T27" fmla="*/ 468 h 706"/>
                <a:gd name="T28" fmla="*/ 630 w 2360"/>
                <a:gd name="T29" fmla="*/ 500 h 706"/>
                <a:gd name="T30" fmla="*/ 691 w 2360"/>
                <a:gd name="T31" fmla="*/ 530 h 706"/>
                <a:gd name="T32" fmla="*/ 757 w 2360"/>
                <a:gd name="T33" fmla="*/ 560 h 706"/>
                <a:gd name="T34" fmla="*/ 823 w 2360"/>
                <a:gd name="T35" fmla="*/ 586 h 706"/>
                <a:gd name="T36" fmla="*/ 894 w 2360"/>
                <a:gd name="T37" fmla="*/ 612 h 706"/>
                <a:gd name="T38" fmla="*/ 967 w 2360"/>
                <a:gd name="T39" fmla="*/ 636 h 706"/>
                <a:gd name="T40" fmla="*/ 1043 w 2360"/>
                <a:gd name="T41" fmla="*/ 656 h 706"/>
                <a:gd name="T42" fmla="*/ 1121 w 2360"/>
                <a:gd name="T43" fmla="*/ 672 h 706"/>
                <a:gd name="T44" fmla="*/ 1202 w 2360"/>
                <a:gd name="T45" fmla="*/ 686 h 706"/>
                <a:gd name="T46" fmla="*/ 1285 w 2360"/>
                <a:gd name="T47" fmla="*/ 698 h 706"/>
                <a:gd name="T48" fmla="*/ 1371 w 2360"/>
                <a:gd name="T49" fmla="*/ 704 h 706"/>
                <a:gd name="T50" fmla="*/ 1461 w 2360"/>
                <a:gd name="T51" fmla="*/ 706 h 706"/>
                <a:gd name="T52" fmla="*/ 1551 w 2360"/>
                <a:gd name="T53" fmla="*/ 706 h 706"/>
                <a:gd name="T54" fmla="*/ 1551 w 2360"/>
                <a:gd name="T55" fmla="*/ 706 h 706"/>
                <a:gd name="T56" fmla="*/ 1974 w 2360"/>
                <a:gd name="T57" fmla="*/ 674 h 706"/>
                <a:gd name="T58" fmla="*/ 2221 w 2360"/>
                <a:gd name="T59" fmla="*/ 654 h 706"/>
                <a:gd name="T60" fmla="*/ 2333 w 2360"/>
                <a:gd name="T61" fmla="*/ 642 h 706"/>
                <a:gd name="T62" fmla="*/ 2360 w 2360"/>
                <a:gd name="T63" fmla="*/ 63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60" h="706">
                  <a:moveTo>
                    <a:pt x="0" y="0"/>
                  </a:moveTo>
                  <a:lnTo>
                    <a:pt x="0" y="0"/>
                  </a:lnTo>
                  <a:lnTo>
                    <a:pt x="27" y="32"/>
                  </a:lnTo>
                  <a:lnTo>
                    <a:pt x="59" y="70"/>
                  </a:lnTo>
                  <a:lnTo>
                    <a:pt x="105" y="116"/>
                  </a:lnTo>
                  <a:lnTo>
                    <a:pt x="161" y="172"/>
                  </a:lnTo>
                  <a:lnTo>
                    <a:pt x="232" y="234"/>
                  </a:lnTo>
                  <a:lnTo>
                    <a:pt x="271" y="266"/>
                  </a:lnTo>
                  <a:lnTo>
                    <a:pt x="313" y="300"/>
                  </a:lnTo>
                  <a:lnTo>
                    <a:pt x="359" y="334"/>
                  </a:lnTo>
                  <a:lnTo>
                    <a:pt x="408" y="368"/>
                  </a:lnTo>
                  <a:lnTo>
                    <a:pt x="459" y="402"/>
                  </a:lnTo>
                  <a:lnTo>
                    <a:pt x="513" y="436"/>
                  </a:lnTo>
                  <a:lnTo>
                    <a:pt x="569" y="468"/>
                  </a:lnTo>
                  <a:lnTo>
                    <a:pt x="630" y="500"/>
                  </a:lnTo>
                  <a:lnTo>
                    <a:pt x="691" y="530"/>
                  </a:lnTo>
                  <a:lnTo>
                    <a:pt x="757" y="560"/>
                  </a:lnTo>
                  <a:lnTo>
                    <a:pt x="823" y="586"/>
                  </a:lnTo>
                  <a:lnTo>
                    <a:pt x="894" y="612"/>
                  </a:lnTo>
                  <a:lnTo>
                    <a:pt x="967" y="636"/>
                  </a:lnTo>
                  <a:lnTo>
                    <a:pt x="1043" y="656"/>
                  </a:lnTo>
                  <a:lnTo>
                    <a:pt x="1121" y="672"/>
                  </a:lnTo>
                  <a:lnTo>
                    <a:pt x="1202" y="686"/>
                  </a:lnTo>
                  <a:lnTo>
                    <a:pt x="1285" y="698"/>
                  </a:lnTo>
                  <a:lnTo>
                    <a:pt x="1371" y="704"/>
                  </a:lnTo>
                  <a:lnTo>
                    <a:pt x="1461" y="706"/>
                  </a:lnTo>
                  <a:lnTo>
                    <a:pt x="1551" y="706"/>
                  </a:lnTo>
                  <a:lnTo>
                    <a:pt x="1551" y="706"/>
                  </a:lnTo>
                  <a:lnTo>
                    <a:pt x="1974" y="674"/>
                  </a:lnTo>
                  <a:lnTo>
                    <a:pt x="2221" y="654"/>
                  </a:lnTo>
                  <a:lnTo>
                    <a:pt x="2333" y="642"/>
                  </a:lnTo>
                  <a:lnTo>
                    <a:pt x="2360" y="638"/>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5" name="Line 6"/>
            <p:cNvSpPr>
              <a:spLocks noChangeShapeType="1"/>
            </p:cNvSpPr>
            <p:nvPr/>
          </p:nvSpPr>
          <p:spPr bwMode="auto">
            <a:xfrm flipV="1">
              <a:off x="2747964" y="3041650"/>
              <a:ext cx="0" cy="2720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6" name="Line 7"/>
            <p:cNvSpPr>
              <a:spLocks noChangeShapeType="1"/>
            </p:cNvSpPr>
            <p:nvPr/>
          </p:nvSpPr>
          <p:spPr bwMode="auto">
            <a:xfrm>
              <a:off x="2747964" y="5762625"/>
              <a:ext cx="3824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7" name="Freeform 8"/>
            <p:cNvSpPr>
              <a:spLocks/>
            </p:cNvSpPr>
            <p:nvPr/>
          </p:nvSpPr>
          <p:spPr bwMode="auto">
            <a:xfrm>
              <a:off x="2825751" y="3949700"/>
              <a:ext cx="3746500" cy="1057275"/>
            </a:xfrm>
            <a:custGeom>
              <a:avLst/>
              <a:gdLst>
                <a:gd name="T0" fmla="*/ 0 w 2360"/>
                <a:gd name="T1" fmla="*/ 572 h 666"/>
                <a:gd name="T2" fmla="*/ 0 w 2360"/>
                <a:gd name="T3" fmla="*/ 572 h 666"/>
                <a:gd name="T4" fmla="*/ 32 w 2360"/>
                <a:gd name="T5" fmla="*/ 580 h 666"/>
                <a:gd name="T6" fmla="*/ 76 w 2360"/>
                <a:gd name="T7" fmla="*/ 592 h 666"/>
                <a:gd name="T8" fmla="*/ 186 w 2360"/>
                <a:gd name="T9" fmla="*/ 624 h 666"/>
                <a:gd name="T10" fmla="*/ 249 w 2360"/>
                <a:gd name="T11" fmla="*/ 640 h 666"/>
                <a:gd name="T12" fmla="*/ 310 w 2360"/>
                <a:gd name="T13" fmla="*/ 654 h 666"/>
                <a:gd name="T14" fmla="*/ 374 w 2360"/>
                <a:gd name="T15" fmla="*/ 662 h 666"/>
                <a:gd name="T16" fmla="*/ 403 w 2360"/>
                <a:gd name="T17" fmla="*/ 666 h 666"/>
                <a:gd name="T18" fmla="*/ 432 w 2360"/>
                <a:gd name="T19" fmla="*/ 666 h 666"/>
                <a:gd name="T20" fmla="*/ 432 w 2360"/>
                <a:gd name="T21" fmla="*/ 666 h 666"/>
                <a:gd name="T22" fmla="*/ 491 w 2360"/>
                <a:gd name="T23" fmla="*/ 664 h 666"/>
                <a:gd name="T24" fmla="*/ 550 w 2360"/>
                <a:gd name="T25" fmla="*/ 658 h 666"/>
                <a:gd name="T26" fmla="*/ 611 w 2360"/>
                <a:gd name="T27" fmla="*/ 648 h 666"/>
                <a:gd name="T28" fmla="*/ 672 w 2360"/>
                <a:gd name="T29" fmla="*/ 636 h 666"/>
                <a:gd name="T30" fmla="*/ 733 w 2360"/>
                <a:gd name="T31" fmla="*/ 622 h 666"/>
                <a:gd name="T32" fmla="*/ 794 w 2360"/>
                <a:gd name="T33" fmla="*/ 606 h 666"/>
                <a:gd name="T34" fmla="*/ 914 w 2360"/>
                <a:gd name="T35" fmla="*/ 572 h 666"/>
                <a:gd name="T36" fmla="*/ 914 w 2360"/>
                <a:gd name="T37" fmla="*/ 572 h 666"/>
                <a:gd name="T38" fmla="*/ 975 w 2360"/>
                <a:gd name="T39" fmla="*/ 552 h 666"/>
                <a:gd name="T40" fmla="*/ 1036 w 2360"/>
                <a:gd name="T41" fmla="*/ 530 h 666"/>
                <a:gd name="T42" fmla="*/ 1158 w 2360"/>
                <a:gd name="T43" fmla="*/ 484 h 666"/>
                <a:gd name="T44" fmla="*/ 1278 w 2360"/>
                <a:gd name="T45" fmla="*/ 434 h 666"/>
                <a:gd name="T46" fmla="*/ 1400 w 2360"/>
                <a:gd name="T47" fmla="*/ 384 h 666"/>
                <a:gd name="T48" fmla="*/ 1400 w 2360"/>
                <a:gd name="T49" fmla="*/ 384 h 666"/>
                <a:gd name="T50" fmla="*/ 1639 w 2360"/>
                <a:gd name="T51" fmla="*/ 288 h 666"/>
                <a:gd name="T52" fmla="*/ 1879 w 2360"/>
                <a:gd name="T53" fmla="*/ 190 h 666"/>
                <a:gd name="T54" fmla="*/ 1879 w 2360"/>
                <a:gd name="T55" fmla="*/ 190 h 666"/>
                <a:gd name="T56" fmla="*/ 2360 w 2360"/>
                <a:gd name="T5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0" h="666">
                  <a:moveTo>
                    <a:pt x="0" y="572"/>
                  </a:moveTo>
                  <a:lnTo>
                    <a:pt x="0" y="572"/>
                  </a:lnTo>
                  <a:lnTo>
                    <a:pt x="32" y="580"/>
                  </a:lnTo>
                  <a:lnTo>
                    <a:pt x="76" y="592"/>
                  </a:lnTo>
                  <a:lnTo>
                    <a:pt x="186" y="624"/>
                  </a:lnTo>
                  <a:lnTo>
                    <a:pt x="249" y="640"/>
                  </a:lnTo>
                  <a:lnTo>
                    <a:pt x="310" y="654"/>
                  </a:lnTo>
                  <a:lnTo>
                    <a:pt x="374" y="662"/>
                  </a:lnTo>
                  <a:lnTo>
                    <a:pt x="403" y="666"/>
                  </a:lnTo>
                  <a:lnTo>
                    <a:pt x="432" y="666"/>
                  </a:lnTo>
                  <a:lnTo>
                    <a:pt x="432" y="666"/>
                  </a:lnTo>
                  <a:lnTo>
                    <a:pt x="491" y="664"/>
                  </a:lnTo>
                  <a:lnTo>
                    <a:pt x="550" y="658"/>
                  </a:lnTo>
                  <a:lnTo>
                    <a:pt x="611" y="648"/>
                  </a:lnTo>
                  <a:lnTo>
                    <a:pt x="672" y="636"/>
                  </a:lnTo>
                  <a:lnTo>
                    <a:pt x="733" y="622"/>
                  </a:lnTo>
                  <a:lnTo>
                    <a:pt x="794" y="606"/>
                  </a:lnTo>
                  <a:lnTo>
                    <a:pt x="914" y="572"/>
                  </a:lnTo>
                  <a:lnTo>
                    <a:pt x="914" y="572"/>
                  </a:lnTo>
                  <a:lnTo>
                    <a:pt x="975" y="552"/>
                  </a:lnTo>
                  <a:lnTo>
                    <a:pt x="1036" y="530"/>
                  </a:lnTo>
                  <a:lnTo>
                    <a:pt x="1158" y="484"/>
                  </a:lnTo>
                  <a:lnTo>
                    <a:pt x="1278" y="434"/>
                  </a:lnTo>
                  <a:lnTo>
                    <a:pt x="1400" y="384"/>
                  </a:lnTo>
                  <a:lnTo>
                    <a:pt x="1400" y="384"/>
                  </a:lnTo>
                  <a:lnTo>
                    <a:pt x="1639" y="288"/>
                  </a:lnTo>
                  <a:lnTo>
                    <a:pt x="1879" y="190"/>
                  </a:lnTo>
                  <a:lnTo>
                    <a:pt x="1879" y="190"/>
                  </a:lnTo>
                  <a:lnTo>
                    <a:pt x="2360"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10" name="Freeform 11"/>
            <p:cNvSpPr>
              <a:spLocks/>
            </p:cNvSpPr>
            <p:nvPr/>
          </p:nvSpPr>
          <p:spPr bwMode="auto">
            <a:xfrm>
              <a:off x="2825751" y="4575175"/>
              <a:ext cx="3746500" cy="247650"/>
            </a:xfrm>
            <a:custGeom>
              <a:avLst/>
              <a:gdLst>
                <a:gd name="T0" fmla="*/ 0 w 2360"/>
                <a:gd name="T1" fmla="*/ 82 h 156"/>
                <a:gd name="T2" fmla="*/ 0 w 2360"/>
                <a:gd name="T3" fmla="*/ 82 h 156"/>
                <a:gd name="T4" fmla="*/ 186 w 2360"/>
                <a:gd name="T5" fmla="*/ 114 h 156"/>
                <a:gd name="T6" fmla="*/ 310 w 2360"/>
                <a:gd name="T7" fmla="*/ 132 h 156"/>
                <a:gd name="T8" fmla="*/ 374 w 2360"/>
                <a:gd name="T9" fmla="*/ 140 h 156"/>
                <a:gd name="T10" fmla="*/ 432 w 2360"/>
                <a:gd name="T11" fmla="*/ 146 h 156"/>
                <a:gd name="T12" fmla="*/ 432 w 2360"/>
                <a:gd name="T13" fmla="*/ 146 h 156"/>
                <a:gd name="T14" fmla="*/ 550 w 2360"/>
                <a:gd name="T15" fmla="*/ 152 h 156"/>
                <a:gd name="T16" fmla="*/ 672 w 2360"/>
                <a:gd name="T17" fmla="*/ 156 h 156"/>
                <a:gd name="T18" fmla="*/ 794 w 2360"/>
                <a:gd name="T19" fmla="*/ 156 h 156"/>
                <a:gd name="T20" fmla="*/ 914 w 2360"/>
                <a:gd name="T21" fmla="*/ 154 h 156"/>
                <a:gd name="T22" fmla="*/ 914 w 2360"/>
                <a:gd name="T23" fmla="*/ 154 h 156"/>
                <a:gd name="T24" fmla="*/ 1036 w 2360"/>
                <a:gd name="T25" fmla="*/ 148 h 156"/>
                <a:gd name="T26" fmla="*/ 1156 w 2360"/>
                <a:gd name="T27" fmla="*/ 140 h 156"/>
                <a:gd name="T28" fmla="*/ 1275 w 2360"/>
                <a:gd name="T29" fmla="*/ 130 h 156"/>
                <a:gd name="T30" fmla="*/ 1397 w 2360"/>
                <a:gd name="T31" fmla="*/ 120 h 156"/>
                <a:gd name="T32" fmla="*/ 1397 w 2360"/>
                <a:gd name="T33" fmla="*/ 120 h 156"/>
                <a:gd name="T34" fmla="*/ 1517 w 2360"/>
                <a:gd name="T35" fmla="*/ 108 h 156"/>
                <a:gd name="T36" fmla="*/ 1637 w 2360"/>
                <a:gd name="T37" fmla="*/ 94 h 156"/>
                <a:gd name="T38" fmla="*/ 1879 w 2360"/>
                <a:gd name="T39" fmla="*/ 66 h 156"/>
                <a:gd name="T40" fmla="*/ 1879 w 2360"/>
                <a:gd name="T41" fmla="*/ 66 h 156"/>
                <a:gd name="T42" fmla="*/ 2118 w 2360"/>
                <a:gd name="T43" fmla="*/ 34 h 156"/>
                <a:gd name="T44" fmla="*/ 2360 w 2360"/>
                <a:gd name="T4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0" h="156">
                  <a:moveTo>
                    <a:pt x="0" y="82"/>
                  </a:moveTo>
                  <a:lnTo>
                    <a:pt x="0" y="82"/>
                  </a:lnTo>
                  <a:lnTo>
                    <a:pt x="186" y="114"/>
                  </a:lnTo>
                  <a:lnTo>
                    <a:pt x="310" y="132"/>
                  </a:lnTo>
                  <a:lnTo>
                    <a:pt x="374" y="140"/>
                  </a:lnTo>
                  <a:lnTo>
                    <a:pt x="432" y="146"/>
                  </a:lnTo>
                  <a:lnTo>
                    <a:pt x="432" y="146"/>
                  </a:lnTo>
                  <a:lnTo>
                    <a:pt x="550" y="152"/>
                  </a:lnTo>
                  <a:lnTo>
                    <a:pt x="672" y="156"/>
                  </a:lnTo>
                  <a:lnTo>
                    <a:pt x="794" y="156"/>
                  </a:lnTo>
                  <a:lnTo>
                    <a:pt x="914" y="154"/>
                  </a:lnTo>
                  <a:lnTo>
                    <a:pt x="914" y="154"/>
                  </a:lnTo>
                  <a:lnTo>
                    <a:pt x="1036" y="148"/>
                  </a:lnTo>
                  <a:lnTo>
                    <a:pt x="1156" y="140"/>
                  </a:lnTo>
                  <a:lnTo>
                    <a:pt x="1275" y="130"/>
                  </a:lnTo>
                  <a:lnTo>
                    <a:pt x="1397" y="120"/>
                  </a:lnTo>
                  <a:lnTo>
                    <a:pt x="1397" y="120"/>
                  </a:lnTo>
                  <a:lnTo>
                    <a:pt x="1517" y="108"/>
                  </a:lnTo>
                  <a:lnTo>
                    <a:pt x="1637" y="94"/>
                  </a:lnTo>
                  <a:lnTo>
                    <a:pt x="1879" y="66"/>
                  </a:lnTo>
                  <a:lnTo>
                    <a:pt x="1879" y="66"/>
                  </a:lnTo>
                  <a:lnTo>
                    <a:pt x="2118" y="34"/>
                  </a:lnTo>
                  <a:lnTo>
                    <a:pt x="2360" y="0"/>
                  </a:lnTo>
                </a:path>
              </a:pathLst>
            </a:custGeom>
            <a:noFill/>
            <a:ln w="38100">
              <a:solidFill>
                <a:srgbClr val="F6978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17" name="Rectangle 18"/>
            <p:cNvSpPr>
              <a:spLocks noChangeArrowheads="1"/>
            </p:cNvSpPr>
            <p:nvPr/>
          </p:nvSpPr>
          <p:spPr bwMode="auto">
            <a:xfrm>
              <a:off x="2646364" y="5778500"/>
              <a:ext cx="73666" cy="16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57 Cn" charset="0"/>
                  <a:cs typeface="Arial" pitchFamily="34" charset="0"/>
                </a:rPr>
                <a:t>0</a:t>
              </a:r>
              <a:endParaRPr kumimoji="0" lang="en-US" sz="3600" b="1"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3"/>
            <p:cNvSpPr>
              <a:spLocks noChangeArrowheads="1"/>
            </p:cNvSpPr>
            <p:nvPr/>
          </p:nvSpPr>
          <p:spPr bwMode="auto">
            <a:xfrm>
              <a:off x="6642101" y="3851275"/>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5"/>
            <p:cNvSpPr>
              <a:spLocks noChangeArrowheads="1"/>
            </p:cNvSpPr>
            <p:nvPr/>
          </p:nvSpPr>
          <p:spPr bwMode="auto">
            <a:xfrm>
              <a:off x="6642101" y="451485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6"/>
            <p:cNvSpPr>
              <a:spLocks noChangeArrowheads="1"/>
            </p:cNvSpPr>
            <p:nvPr/>
          </p:nvSpPr>
          <p:spPr bwMode="auto">
            <a:xfrm>
              <a:off x="6719889" y="451485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9"/>
            <p:cNvSpPr>
              <a:spLocks noChangeArrowheads="1"/>
            </p:cNvSpPr>
            <p:nvPr/>
          </p:nvSpPr>
          <p:spPr bwMode="auto">
            <a:xfrm>
              <a:off x="4229101" y="5927725"/>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Quantity</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3"/>
            <p:cNvSpPr>
              <a:spLocks noChangeArrowheads="1"/>
            </p:cNvSpPr>
            <p:nvPr/>
          </p:nvSpPr>
          <p:spPr bwMode="auto">
            <a:xfrm>
              <a:off x="2452689" y="2870200"/>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412"/>
            <p:cNvSpPr>
              <a:spLocks noChangeArrowheads="1"/>
            </p:cNvSpPr>
            <p:nvPr/>
          </p:nvSpPr>
          <p:spPr bwMode="auto">
            <a:xfrm>
              <a:off x="6642101" y="423227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413"/>
            <p:cNvSpPr>
              <a:spLocks noChangeArrowheads="1"/>
            </p:cNvSpPr>
            <p:nvPr/>
          </p:nvSpPr>
          <p:spPr bwMode="auto">
            <a:xfrm>
              <a:off x="6719888" y="4232275"/>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61" name="Freeform 443"/>
            <p:cNvSpPr>
              <a:spLocks/>
            </p:cNvSpPr>
            <p:nvPr/>
          </p:nvSpPr>
          <p:spPr bwMode="auto">
            <a:xfrm rot="3288624">
              <a:off x="5825438" y="3850821"/>
              <a:ext cx="113387" cy="154854"/>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dirty="0"/>
            </a:p>
          </p:txBody>
        </p:sp>
      </p:grpSp>
    </p:spTree>
    <p:extLst>
      <p:ext uri="{BB962C8B-B14F-4D97-AF65-F5344CB8AC3E}">
        <p14:creationId xmlns:p14="http://schemas.microsoft.com/office/powerpoint/2010/main" val="4230245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a:t>
            </a:r>
          </a:p>
        </p:txBody>
      </p:sp>
      <p:sp>
        <p:nvSpPr>
          <p:cNvPr id="3" name="Content Placeholder 2"/>
          <p:cNvSpPr>
            <a:spLocks noGrp="1"/>
          </p:cNvSpPr>
          <p:nvPr>
            <p:ph idx="1"/>
          </p:nvPr>
        </p:nvSpPr>
        <p:spPr/>
        <p:txBody>
          <a:bodyPr/>
          <a:lstStyle/>
          <a:p>
            <a:pPr marL="0" indent="0">
              <a:buNone/>
            </a:pPr>
            <a:r>
              <a:rPr lang="en-US" dirty="0"/>
              <a:t>Identify the shutdown point, the exit point, and the SR and LR supply curves.</a:t>
            </a:r>
          </a:p>
        </p:txBody>
      </p:sp>
      <p:grpSp>
        <p:nvGrpSpPr>
          <p:cNvPr id="8" name="Group 7"/>
          <p:cNvGrpSpPr/>
          <p:nvPr/>
        </p:nvGrpSpPr>
        <p:grpSpPr>
          <a:xfrm>
            <a:off x="2452688" y="2438400"/>
            <a:ext cx="5167311" cy="3673991"/>
            <a:chOff x="2452689" y="2870200"/>
            <a:chExt cx="4480400" cy="3242191"/>
          </a:xfrm>
        </p:grpSpPr>
        <p:sp>
          <p:nvSpPr>
            <p:cNvPr id="4" name="Freeform 5"/>
            <p:cNvSpPr>
              <a:spLocks/>
            </p:cNvSpPr>
            <p:nvPr/>
          </p:nvSpPr>
          <p:spPr bwMode="auto">
            <a:xfrm>
              <a:off x="2825751" y="3343275"/>
              <a:ext cx="3746500" cy="1120775"/>
            </a:xfrm>
            <a:custGeom>
              <a:avLst/>
              <a:gdLst>
                <a:gd name="T0" fmla="*/ 0 w 2360"/>
                <a:gd name="T1" fmla="*/ 0 h 706"/>
                <a:gd name="T2" fmla="*/ 0 w 2360"/>
                <a:gd name="T3" fmla="*/ 0 h 706"/>
                <a:gd name="T4" fmla="*/ 27 w 2360"/>
                <a:gd name="T5" fmla="*/ 32 h 706"/>
                <a:gd name="T6" fmla="*/ 59 w 2360"/>
                <a:gd name="T7" fmla="*/ 70 h 706"/>
                <a:gd name="T8" fmla="*/ 105 w 2360"/>
                <a:gd name="T9" fmla="*/ 116 h 706"/>
                <a:gd name="T10" fmla="*/ 161 w 2360"/>
                <a:gd name="T11" fmla="*/ 172 h 706"/>
                <a:gd name="T12" fmla="*/ 232 w 2360"/>
                <a:gd name="T13" fmla="*/ 234 h 706"/>
                <a:gd name="T14" fmla="*/ 271 w 2360"/>
                <a:gd name="T15" fmla="*/ 266 h 706"/>
                <a:gd name="T16" fmla="*/ 313 w 2360"/>
                <a:gd name="T17" fmla="*/ 300 h 706"/>
                <a:gd name="T18" fmla="*/ 359 w 2360"/>
                <a:gd name="T19" fmla="*/ 334 h 706"/>
                <a:gd name="T20" fmla="*/ 408 w 2360"/>
                <a:gd name="T21" fmla="*/ 368 h 706"/>
                <a:gd name="T22" fmla="*/ 459 w 2360"/>
                <a:gd name="T23" fmla="*/ 402 h 706"/>
                <a:gd name="T24" fmla="*/ 513 w 2360"/>
                <a:gd name="T25" fmla="*/ 436 h 706"/>
                <a:gd name="T26" fmla="*/ 569 w 2360"/>
                <a:gd name="T27" fmla="*/ 468 h 706"/>
                <a:gd name="T28" fmla="*/ 630 w 2360"/>
                <a:gd name="T29" fmla="*/ 500 h 706"/>
                <a:gd name="T30" fmla="*/ 691 w 2360"/>
                <a:gd name="T31" fmla="*/ 530 h 706"/>
                <a:gd name="T32" fmla="*/ 757 w 2360"/>
                <a:gd name="T33" fmla="*/ 560 h 706"/>
                <a:gd name="T34" fmla="*/ 823 w 2360"/>
                <a:gd name="T35" fmla="*/ 586 h 706"/>
                <a:gd name="T36" fmla="*/ 894 w 2360"/>
                <a:gd name="T37" fmla="*/ 612 h 706"/>
                <a:gd name="T38" fmla="*/ 967 w 2360"/>
                <a:gd name="T39" fmla="*/ 636 h 706"/>
                <a:gd name="T40" fmla="*/ 1043 w 2360"/>
                <a:gd name="T41" fmla="*/ 656 h 706"/>
                <a:gd name="T42" fmla="*/ 1121 w 2360"/>
                <a:gd name="T43" fmla="*/ 672 h 706"/>
                <a:gd name="T44" fmla="*/ 1202 w 2360"/>
                <a:gd name="T45" fmla="*/ 686 h 706"/>
                <a:gd name="T46" fmla="*/ 1285 w 2360"/>
                <a:gd name="T47" fmla="*/ 698 h 706"/>
                <a:gd name="T48" fmla="*/ 1371 w 2360"/>
                <a:gd name="T49" fmla="*/ 704 h 706"/>
                <a:gd name="T50" fmla="*/ 1461 w 2360"/>
                <a:gd name="T51" fmla="*/ 706 h 706"/>
                <a:gd name="T52" fmla="*/ 1551 w 2360"/>
                <a:gd name="T53" fmla="*/ 706 h 706"/>
                <a:gd name="T54" fmla="*/ 1551 w 2360"/>
                <a:gd name="T55" fmla="*/ 706 h 706"/>
                <a:gd name="T56" fmla="*/ 1974 w 2360"/>
                <a:gd name="T57" fmla="*/ 674 h 706"/>
                <a:gd name="T58" fmla="*/ 2221 w 2360"/>
                <a:gd name="T59" fmla="*/ 654 h 706"/>
                <a:gd name="T60" fmla="*/ 2333 w 2360"/>
                <a:gd name="T61" fmla="*/ 642 h 706"/>
                <a:gd name="T62" fmla="*/ 2360 w 2360"/>
                <a:gd name="T63" fmla="*/ 63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60" h="706">
                  <a:moveTo>
                    <a:pt x="0" y="0"/>
                  </a:moveTo>
                  <a:lnTo>
                    <a:pt x="0" y="0"/>
                  </a:lnTo>
                  <a:lnTo>
                    <a:pt x="27" y="32"/>
                  </a:lnTo>
                  <a:lnTo>
                    <a:pt x="59" y="70"/>
                  </a:lnTo>
                  <a:lnTo>
                    <a:pt x="105" y="116"/>
                  </a:lnTo>
                  <a:lnTo>
                    <a:pt x="161" y="172"/>
                  </a:lnTo>
                  <a:lnTo>
                    <a:pt x="232" y="234"/>
                  </a:lnTo>
                  <a:lnTo>
                    <a:pt x="271" y="266"/>
                  </a:lnTo>
                  <a:lnTo>
                    <a:pt x="313" y="300"/>
                  </a:lnTo>
                  <a:lnTo>
                    <a:pt x="359" y="334"/>
                  </a:lnTo>
                  <a:lnTo>
                    <a:pt x="408" y="368"/>
                  </a:lnTo>
                  <a:lnTo>
                    <a:pt x="459" y="402"/>
                  </a:lnTo>
                  <a:lnTo>
                    <a:pt x="513" y="436"/>
                  </a:lnTo>
                  <a:lnTo>
                    <a:pt x="569" y="468"/>
                  </a:lnTo>
                  <a:lnTo>
                    <a:pt x="630" y="500"/>
                  </a:lnTo>
                  <a:lnTo>
                    <a:pt x="691" y="530"/>
                  </a:lnTo>
                  <a:lnTo>
                    <a:pt x="757" y="560"/>
                  </a:lnTo>
                  <a:lnTo>
                    <a:pt x="823" y="586"/>
                  </a:lnTo>
                  <a:lnTo>
                    <a:pt x="894" y="612"/>
                  </a:lnTo>
                  <a:lnTo>
                    <a:pt x="967" y="636"/>
                  </a:lnTo>
                  <a:lnTo>
                    <a:pt x="1043" y="656"/>
                  </a:lnTo>
                  <a:lnTo>
                    <a:pt x="1121" y="672"/>
                  </a:lnTo>
                  <a:lnTo>
                    <a:pt x="1202" y="686"/>
                  </a:lnTo>
                  <a:lnTo>
                    <a:pt x="1285" y="698"/>
                  </a:lnTo>
                  <a:lnTo>
                    <a:pt x="1371" y="704"/>
                  </a:lnTo>
                  <a:lnTo>
                    <a:pt x="1461" y="706"/>
                  </a:lnTo>
                  <a:lnTo>
                    <a:pt x="1551" y="706"/>
                  </a:lnTo>
                  <a:lnTo>
                    <a:pt x="1551" y="706"/>
                  </a:lnTo>
                  <a:lnTo>
                    <a:pt x="1974" y="674"/>
                  </a:lnTo>
                  <a:lnTo>
                    <a:pt x="2221" y="654"/>
                  </a:lnTo>
                  <a:lnTo>
                    <a:pt x="2333" y="642"/>
                  </a:lnTo>
                  <a:lnTo>
                    <a:pt x="2360" y="638"/>
                  </a:lnTo>
                </a:path>
              </a:pathLst>
            </a:custGeom>
            <a:noFill/>
            <a:ln w="38100">
              <a:solidFill>
                <a:srgbClr val="774C6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5" name="Line 6"/>
            <p:cNvSpPr>
              <a:spLocks noChangeShapeType="1"/>
            </p:cNvSpPr>
            <p:nvPr/>
          </p:nvSpPr>
          <p:spPr bwMode="auto">
            <a:xfrm flipV="1">
              <a:off x="2747964" y="3041650"/>
              <a:ext cx="0" cy="27209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6" name="Line 7"/>
            <p:cNvSpPr>
              <a:spLocks noChangeShapeType="1"/>
            </p:cNvSpPr>
            <p:nvPr/>
          </p:nvSpPr>
          <p:spPr bwMode="auto">
            <a:xfrm>
              <a:off x="2747964" y="5762625"/>
              <a:ext cx="382428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7" name="Freeform 8"/>
            <p:cNvSpPr>
              <a:spLocks/>
            </p:cNvSpPr>
            <p:nvPr/>
          </p:nvSpPr>
          <p:spPr bwMode="auto">
            <a:xfrm>
              <a:off x="2825751" y="3949700"/>
              <a:ext cx="3746500" cy="1057275"/>
            </a:xfrm>
            <a:custGeom>
              <a:avLst/>
              <a:gdLst>
                <a:gd name="T0" fmla="*/ 0 w 2360"/>
                <a:gd name="T1" fmla="*/ 572 h 666"/>
                <a:gd name="T2" fmla="*/ 0 w 2360"/>
                <a:gd name="T3" fmla="*/ 572 h 666"/>
                <a:gd name="T4" fmla="*/ 32 w 2360"/>
                <a:gd name="T5" fmla="*/ 580 h 666"/>
                <a:gd name="T6" fmla="*/ 76 w 2360"/>
                <a:gd name="T7" fmla="*/ 592 h 666"/>
                <a:gd name="T8" fmla="*/ 186 w 2360"/>
                <a:gd name="T9" fmla="*/ 624 h 666"/>
                <a:gd name="T10" fmla="*/ 249 w 2360"/>
                <a:gd name="T11" fmla="*/ 640 h 666"/>
                <a:gd name="T12" fmla="*/ 310 w 2360"/>
                <a:gd name="T13" fmla="*/ 654 h 666"/>
                <a:gd name="T14" fmla="*/ 374 w 2360"/>
                <a:gd name="T15" fmla="*/ 662 h 666"/>
                <a:gd name="T16" fmla="*/ 403 w 2360"/>
                <a:gd name="T17" fmla="*/ 666 h 666"/>
                <a:gd name="T18" fmla="*/ 432 w 2360"/>
                <a:gd name="T19" fmla="*/ 666 h 666"/>
                <a:gd name="T20" fmla="*/ 432 w 2360"/>
                <a:gd name="T21" fmla="*/ 666 h 666"/>
                <a:gd name="T22" fmla="*/ 491 w 2360"/>
                <a:gd name="T23" fmla="*/ 664 h 666"/>
                <a:gd name="T24" fmla="*/ 550 w 2360"/>
                <a:gd name="T25" fmla="*/ 658 h 666"/>
                <a:gd name="T26" fmla="*/ 611 w 2360"/>
                <a:gd name="T27" fmla="*/ 648 h 666"/>
                <a:gd name="T28" fmla="*/ 672 w 2360"/>
                <a:gd name="T29" fmla="*/ 636 h 666"/>
                <a:gd name="T30" fmla="*/ 733 w 2360"/>
                <a:gd name="T31" fmla="*/ 622 h 666"/>
                <a:gd name="T32" fmla="*/ 794 w 2360"/>
                <a:gd name="T33" fmla="*/ 606 h 666"/>
                <a:gd name="T34" fmla="*/ 914 w 2360"/>
                <a:gd name="T35" fmla="*/ 572 h 666"/>
                <a:gd name="T36" fmla="*/ 914 w 2360"/>
                <a:gd name="T37" fmla="*/ 572 h 666"/>
                <a:gd name="T38" fmla="*/ 975 w 2360"/>
                <a:gd name="T39" fmla="*/ 552 h 666"/>
                <a:gd name="T40" fmla="*/ 1036 w 2360"/>
                <a:gd name="T41" fmla="*/ 530 h 666"/>
                <a:gd name="T42" fmla="*/ 1158 w 2360"/>
                <a:gd name="T43" fmla="*/ 484 h 666"/>
                <a:gd name="T44" fmla="*/ 1278 w 2360"/>
                <a:gd name="T45" fmla="*/ 434 h 666"/>
                <a:gd name="T46" fmla="*/ 1400 w 2360"/>
                <a:gd name="T47" fmla="*/ 384 h 666"/>
                <a:gd name="T48" fmla="*/ 1400 w 2360"/>
                <a:gd name="T49" fmla="*/ 384 h 666"/>
                <a:gd name="T50" fmla="*/ 1639 w 2360"/>
                <a:gd name="T51" fmla="*/ 288 h 666"/>
                <a:gd name="T52" fmla="*/ 1879 w 2360"/>
                <a:gd name="T53" fmla="*/ 190 h 666"/>
                <a:gd name="T54" fmla="*/ 1879 w 2360"/>
                <a:gd name="T55" fmla="*/ 190 h 666"/>
                <a:gd name="T56" fmla="*/ 2360 w 2360"/>
                <a:gd name="T5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0" h="666">
                  <a:moveTo>
                    <a:pt x="0" y="572"/>
                  </a:moveTo>
                  <a:lnTo>
                    <a:pt x="0" y="572"/>
                  </a:lnTo>
                  <a:lnTo>
                    <a:pt x="32" y="580"/>
                  </a:lnTo>
                  <a:lnTo>
                    <a:pt x="76" y="592"/>
                  </a:lnTo>
                  <a:lnTo>
                    <a:pt x="186" y="624"/>
                  </a:lnTo>
                  <a:lnTo>
                    <a:pt x="249" y="640"/>
                  </a:lnTo>
                  <a:lnTo>
                    <a:pt x="310" y="654"/>
                  </a:lnTo>
                  <a:lnTo>
                    <a:pt x="374" y="662"/>
                  </a:lnTo>
                  <a:lnTo>
                    <a:pt x="403" y="666"/>
                  </a:lnTo>
                  <a:lnTo>
                    <a:pt x="432" y="666"/>
                  </a:lnTo>
                  <a:lnTo>
                    <a:pt x="432" y="666"/>
                  </a:lnTo>
                  <a:lnTo>
                    <a:pt x="491" y="664"/>
                  </a:lnTo>
                  <a:lnTo>
                    <a:pt x="550" y="658"/>
                  </a:lnTo>
                  <a:lnTo>
                    <a:pt x="611" y="648"/>
                  </a:lnTo>
                  <a:lnTo>
                    <a:pt x="672" y="636"/>
                  </a:lnTo>
                  <a:lnTo>
                    <a:pt x="733" y="622"/>
                  </a:lnTo>
                  <a:lnTo>
                    <a:pt x="794" y="606"/>
                  </a:lnTo>
                  <a:lnTo>
                    <a:pt x="914" y="572"/>
                  </a:lnTo>
                  <a:lnTo>
                    <a:pt x="914" y="572"/>
                  </a:lnTo>
                  <a:lnTo>
                    <a:pt x="975" y="552"/>
                  </a:lnTo>
                  <a:lnTo>
                    <a:pt x="1036" y="530"/>
                  </a:lnTo>
                  <a:lnTo>
                    <a:pt x="1158" y="484"/>
                  </a:lnTo>
                  <a:lnTo>
                    <a:pt x="1278" y="434"/>
                  </a:lnTo>
                  <a:lnTo>
                    <a:pt x="1400" y="384"/>
                  </a:lnTo>
                  <a:lnTo>
                    <a:pt x="1400" y="384"/>
                  </a:lnTo>
                  <a:lnTo>
                    <a:pt x="1639" y="288"/>
                  </a:lnTo>
                  <a:lnTo>
                    <a:pt x="1879" y="190"/>
                  </a:lnTo>
                  <a:lnTo>
                    <a:pt x="1879" y="190"/>
                  </a:lnTo>
                  <a:lnTo>
                    <a:pt x="2360"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10" name="Freeform 11"/>
            <p:cNvSpPr>
              <a:spLocks/>
            </p:cNvSpPr>
            <p:nvPr/>
          </p:nvSpPr>
          <p:spPr bwMode="auto">
            <a:xfrm>
              <a:off x="2825751" y="4575175"/>
              <a:ext cx="3746500" cy="247650"/>
            </a:xfrm>
            <a:custGeom>
              <a:avLst/>
              <a:gdLst>
                <a:gd name="T0" fmla="*/ 0 w 2360"/>
                <a:gd name="T1" fmla="*/ 82 h 156"/>
                <a:gd name="T2" fmla="*/ 0 w 2360"/>
                <a:gd name="T3" fmla="*/ 82 h 156"/>
                <a:gd name="T4" fmla="*/ 186 w 2360"/>
                <a:gd name="T5" fmla="*/ 114 h 156"/>
                <a:gd name="T6" fmla="*/ 310 w 2360"/>
                <a:gd name="T7" fmla="*/ 132 h 156"/>
                <a:gd name="T8" fmla="*/ 374 w 2360"/>
                <a:gd name="T9" fmla="*/ 140 h 156"/>
                <a:gd name="T10" fmla="*/ 432 w 2360"/>
                <a:gd name="T11" fmla="*/ 146 h 156"/>
                <a:gd name="T12" fmla="*/ 432 w 2360"/>
                <a:gd name="T13" fmla="*/ 146 h 156"/>
                <a:gd name="T14" fmla="*/ 550 w 2360"/>
                <a:gd name="T15" fmla="*/ 152 h 156"/>
                <a:gd name="T16" fmla="*/ 672 w 2360"/>
                <a:gd name="T17" fmla="*/ 156 h 156"/>
                <a:gd name="T18" fmla="*/ 794 w 2360"/>
                <a:gd name="T19" fmla="*/ 156 h 156"/>
                <a:gd name="T20" fmla="*/ 914 w 2360"/>
                <a:gd name="T21" fmla="*/ 154 h 156"/>
                <a:gd name="T22" fmla="*/ 914 w 2360"/>
                <a:gd name="T23" fmla="*/ 154 h 156"/>
                <a:gd name="T24" fmla="*/ 1036 w 2360"/>
                <a:gd name="T25" fmla="*/ 148 h 156"/>
                <a:gd name="T26" fmla="*/ 1156 w 2360"/>
                <a:gd name="T27" fmla="*/ 140 h 156"/>
                <a:gd name="T28" fmla="*/ 1275 w 2360"/>
                <a:gd name="T29" fmla="*/ 130 h 156"/>
                <a:gd name="T30" fmla="*/ 1397 w 2360"/>
                <a:gd name="T31" fmla="*/ 120 h 156"/>
                <a:gd name="T32" fmla="*/ 1397 w 2360"/>
                <a:gd name="T33" fmla="*/ 120 h 156"/>
                <a:gd name="T34" fmla="*/ 1517 w 2360"/>
                <a:gd name="T35" fmla="*/ 108 h 156"/>
                <a:gd name="T36" fmla="*/ 1637 w 2360"/>
                <a:gd name="T37" fmla="*/ 94 h 156"/>
                <a:gd name="T38" fmla="*/ 1879 w 2360"/>
                <a:gd name="T39" fmla="*/ 66 h 156"/>
                <a:gd name="T40" fmla="*/ 1879 w 2360"/>
                <a:gd name="T41" fmla="*/ 66 h 156"/>
                <a:gd name="T42" fmla="*/ 2118 w 2360"/>
                <a:gd name="T43" fmla="*/ 34 h 156"/>
                <a:gd name="T44" fmla="*/ 2360 w 2360"/>
                <a:gd name="T4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0" h="156">
                  <a:moveTo>
                    <a:pt x="0" y="82"/>
                  </a:moveTo>
                  <a:lnTo>
                    <a:pt x="0" y="82"/>
                  </a:lnTo>
                  <a:lnTo>
                    <a:pt x="186" y="114"/>
                  </a:lnTo>
                  <a:lnTo>
                    <a:pt x="310" y="132"/>
                  </a:lnTo>
                  <a:lnTo>
                    <a:pt x="374" y="140"/>
                  </a:lnTo>
                  <a:lnTo>
                    <a:pt x="432" y="146"/>
                  </a:lnTo>
                  <a:lnTo>
                    <a:pt x="432" y="146"/>
                  </a:lnTo>
                  <a:lnTo>
                    <a:pt x="550" y="152"/>
                  </a:lnTo>
                  <a:lnTo>
                    <a:pt x="672" y="156"/>
                  </a:lnTo>
                  <a:lnTo>
                    <a:pt x="794" y="156"/>
                  </a:lnTo>
                  <a:lnTo>
                    <a:pt x="914" y="154"/>
                  </a:lnTo>
                  <a:lnTo>
                    <a:pt x="914" y="154"/>
                  </a:lnTo>
                  <a:lnTo>
                    <a:pt x="1036" y="148"/>
                  </a:lnTo>
                  <a:lnTo>
                    <a:pt x="1156" y="140"/>
                  </a:lnTo>
                  <a:lnTo>
                    <a:pt x="1275" y="130"/>
                  </a:lnTo>
                  <a:lnTo>
                    <a:pt x="1397" y="120"/>
                  </a:lnTo>
                  <a:lnTo>
                    <a:pt x="1397" y="120"/>
                  </a:lnTo>
                  <a:lnTo>
                    <a:pt x="1517" y="108"/>
                  </a:lnTo>
                  <a:lnTo>
                    <a:pt x="1637" y="94"/>
                  </a:lnTo>
                  <a:lnTo>
                    <a:pt x="1879" y="66"/>
                  </a:lnTo>
                  <a:lnTo>
                    <a:pt x="1879" y="66"/>
                  </a:lnTo>
                  <a:lnTo>
                    <a:pt x="2118" y="34"/>
                  </a:lnTo>
                  <a:lnTo>
                    <a:pt x="2360" y="0"/>
                  </a:lnTo>
                </a:path>
              </a:pathLst>
            </a:custGeom>
            <a:noFill/>
            <a:ln w="38100">
              <a:solidFill>
                <a:srgbClr val="F6978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dirty="0"/>
            </a:p>
          </p:txBody>
        </p:sp>
        <p:sp>
          <p:nvSpPr>
            <p:cNvPr id="17" name="Rectangle 18"/>
            <p:cNvSpPr>
              <a:spLocks noChangeArrowheads="1"/>
            </p:cNvSpPr>
            <p:nvPr/>
          </p:nvSpPr>
          <p:spPr bwMode="auto">
            <a:xfrm>
              <a:off x="2646364" y="5778500"/>
              <a:ext cx="73666" cy="16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57 Cn" charset="0"/>
                  <a:cs typeface="Arial" pitchFamily="34" charset="0"/>
                </a:rPr>
                <a:t>0</a:t>
              </a:r>
              <a:endParaRPr kumimoji="0" lang="en-US" sz="3600" b="1"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3"/>
            <p:cNvSpPr>
              <a:spLocks noChangeArrowheads="1"/>
            </p:cNvSpPr>
            <p:nvPr/>
          </p:nvSpPr>
          <p:spPr bwMode="auto">
            <a:xfrm>
              <a:off x="6642101" y="3851275"/>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5"/>
            <p:cNvSpPr>
              <a:spLocks noChangeArrowheads="1"/>
            </p:cNvSpPr>
            <p:nvPr/>
          </p:nvSpPr>
          <p:spPr bwMode="auto">
            <a:xfrm>
              <a:off x="6642101" y="4514850"/>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6"/>
            <p:cNvSpPr>
              <a:spLocks noChangeArrowheads="1"/>
            </p:cNvSpPr>
            <p:nvPr/>
          </p:nvSpPr>
          <p:spPr bwMode="auto">
            <a:xfrm>
              <a:off x="6719889" y="451485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VC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9"/>
            <p:cNvSpPr>
              <a:spLocks noChangeArrowheads="1"/>
            </p:cNvSpPr>
            <p:nvPr/>
          </p:nvSpPr>
          <p:spPr bwMode="auto">
            <a:xfrm>
              <a:off x="4229101" y="5927725"/>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Quantity</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3"/>
            <p:cNvSpPr>
              <a:spLocks noChangeArrowheads="1"/>
            </p:cNvSpPr>
            <p:nvPr/>
          </p:nvSpPr>
          <p:spPr bwMode="auto">
            <a:xfrm>
              <a:off x="2452689" y="2870200"/>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412"/>
            <p:cNvSpPr>
              <a:spLocks noChangeArrowheads="1"/>
            </p:cNvSpPr>
            <p:nvPr/>
          </p:nvSpPr>
          <p:spPr bwMode="auto">
            <a:xfrm>
              <a:off x="6642101" y="423227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413"/>
            <p:cNvSpPr>
              <a:spLocks noChangeArrowheads="1"/>
            </p:cNvSpPr>
            <p:nvPr/>
          </p:nvSpPr>
          <p:spPr bwMode="auto">
            <a:xfrm>
              <a:off x="6719888" y="4232275"/>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TC</a:t>
              </a:r>
              <a:endParaRPr kumimoji="0" lang="en-US" sz="3600" b="0" i="0" u="none" strike="noStrike" cap="none" normalizeH="0" baseline="0" dirty="0">
                <a:ln>
                  <a:noFill/>
                </a:ln>
                <a:solidFill>
                  <a:schemeClr val="tx1"/>
                </a:solidFill>
                <a:effectLst/>
                <a:latin typeface="Arial" pitchFamily="34" charset="0"/>
                <a:cs typeface="Arial" pitchFamily="34" charset="0"/>
              </a:endParaRPr>
            </a:p>
          </p:txBody>
        </p:sp>
        <p:sp>
          <p:nvSpPr>
            <p:cNvPr id="261" name="Freeform 443"/>
            <p:cNvSpPr>
              <a:spLocks/>
            </p:cNvSpPr>
            <p:nvPr/>
          </p:nvSpPr>
          <p:spPr bwMode="auto">
            <a:xfrm rot="3288624">
              <a:off x="5825438" y="3850821"/>
              <a:ext cx="113387" cy="154854"/>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dirty="0"/>
            </a:p>
          </p:txBody>
        </p:sp>
      </p:grpSp>
      <p:sp>
        <p:nvSpPr>
          <p:cNvPr id="19" name="Rectangle 58"/>
          <p:cNvSpPr>
            <a:spLocks noChangeArrowheads="1"/>
          </p:cNvSpPr>
          <p:nvPr/>
        </p:nvSpPr>
        <p:spPr bwMode="auto">
          <a:xfrm>
            <a:off x="6581140" y="2895600"/>
            <a:ext cx="6780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Long-run</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20" name="Rectangle 60"/>
          <p:cNvSpPr>
            <a:spLocks noChangeArrowheads="1"/>
          </p:cNvSpPr>
          <p:nvPr/>
        </p:nvSpPr>
        <p:spPr bwMode="auto">
          <a:xfrm>
            <a:off x="6477000" y="3064294"/>
            <a:ext cx="4969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21" name="Rectangle 62"/>
          <p:cNvSpPr>
            <a:spLocks noChangeArrowheads="1"/>
          </p:cNvSpPr>
          <p:nvPr/>
        </p:nvSpPr>
        <p:spPr bwMode="auto">
          <a:xfrm>
            <a:off x="6927962" y="3064294"/>
            <a:ext cx="45204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 curve</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23" name="Freeform 446"/>
          <p:cNvSpPr>
            <a:spLocks/>
          </p:cNvSpPr>
          <p:nvPr/>
        </p:nvSpPr>
        <p:spPr bwMode="auto">
          <a:xfrm>
            <a:off x="5708371" y="3550136"/>
            <a:ext cx="1495467" cy="601414"/>
          </a:xfrm>
          <a:custGeom>
            <a:avLst/>
            <a:gdLst>
              <a:gd name="T0" fmla="*/ 425 w 792"/>
              <a:gd name="T1" fmla="*/ 140 h 340"/>
              <a:gd name="T2" fmla="*/ 425 w 792"/>
              <a:gd name="T3" fmla="*/ 140 h 340"/>
              <a:gd name="T4" fmla="*/ 410 w 792"/>
              <a:gd name="T5" fmla="*/ 146 h 340"/>
              <a:gd name="T6" fmla="*/ 396 w 792"/>
              <a:gd name="T7" fmla="*/ 146 h 340"/>
              <a:gd name="T8" fmla="*/ 384 w 792"/>
              <a:gd name="T9" fmla="*/ 144 h 340"/>
              <a:gd name="T10" fmla="*/ 374 w 792"/>
              <a:gd name="T11" fmla="*/ 138 h 340"/>
              <a:gd name="T12" fmla="*/ 371 w 792"/>
              <a:gd name="T13" fmla="*/ 138 h 340"/>
              <a:gd name="T14" fmla="*/ 371 w 792"/>
              <a:gd name="T15" fmla="*/ 138 h 340"/>
              <a:gd name="T16" fmla="*/ 371 w 792"/>
              <a:gd name="T17" fmla="*/ 150 h 340"/>
              <a:gd name="T18" fmla="*/ 366 w 792"/>
              <a:gd name="T19" fmla="*/ 160 h 340"/>
              <a:gd name="T20" fmla="*/ 357 w 792"/>
              <a:gd name="T21" fmla="*/ 168 h 340"/>
              <a:gd name="T22" fmla="*/ 342 w 792"/>
              <a:gd name="T23" fmla="*/ 174 h 340"/>
              <a:gd name="T24" fmla="*/ 27 w 792"/>
              <a:gd name="T25" fmla="*/ 302 h 340"/>
              <a:gd name="T26" fmla="*/ 27 w 792"/>
              <a:gd name="T27" fmla="*/ 302 h 340"/>
              <a:gd name="T28" fmla="*/ 15 w 792"/>
              <a:gd name="T29" fmla="*/ 308 h 340"/>
              <a:gd name="T30" fmla="*/ 7 w 792"/>
              <a:gd name="T31" fmla="*/ 318 h 340"/>
              <a:gd name="T32" fmla="*/ 5 w 792"/>
              <a:gd name="T33" fmla="*/ 328 h 340"/>
              <a:gd name="T34" fmla="*/ 7 w 792"/>
              <a:gd name="T35" fmla="*/ 338 h 340"/>
              <a:gd name="T36" fmla="*/ 2 w 792"/>
              <a:gd name="T37" fmla="*/ 340 h 340"/>
              <a:gd name="T38" fmla="*/ 2 w 792"/>
              <a:gd name="T39" fmla="*/ 340 h 340"/>
              <a:gd name="T40" fmla="*/ 0 w 792"/>
              <a:gd name="T41" fmla="*/ 330 h 340"/>
              <a:gd name="T42" fmla="*/ 0 w 792"/>
              <a:gd name="T43" fmla="*/ 316 h 340"/>
              <a:gd name="T44" fmla="*/ 2 w 792"/>
              <a:gd name="T45" fmla="*/ 308 h 340"/>
              <a:gd name="T46" fmla="*/ 5 w 792"/>
              <a:gd name="T47" fmla="*/ 302 h 340"/>
              <a:gd name="T48" fmla="*/ 12 w 792"/>
              <a:gd name="T49" fmla="*/ 296 h 340"/>
              <a:gd name="T50" fmla="*/ 22 w 792"/>
              <a:gd name="T51" fmla="*/ 292 h 340"/>
              <a:gd name="T52" fmla="*/ 344 w 792"/>
              <a:gd name="T53" fmla="*/ 162 h 340"/>
              <a:gd name="T54" fmla="*/ 344 w 792"/>
              <a:gd name="T55" fmla="*/ 162 h 340"/>
              <a:gd name="T56" fmla="*/ 354 w 792"/>
              <a:gd name="T57" fmla="*/ 156 h 340"/>
              <a:gd name="T58" fmla="*/ 362 w 792"/>
              <a:gd name="T59" fmla="*/ 150 h 340"/>
              <a:gd name="T60" fmla="*/ 364 w 792"/>
              <a:gd name="T61" fmla="*/ 140 h 340"/>
              <a:gd name="T62" fmla="*/ 364 w 792"/>
              <a:gd name="T63" fmla="*/ 130 h 340"/>
              <a:gd name="T64" fmla="*/ 369 w 792"/>
              <a:gd name="T65" fmla="*/ 128 h 340"/>
              <a:gd name="T66" fmla="*/ 369 w 792"/>
              <a:gd name="T67" fmla="*/ 128 h 340"/>
              <a:gd name="T68" fmla="*/ 379 w 792"/>
              <a:gd name="T69" fmla="*/ 136 h 340"/>
              <a:gd name="T70" fmla="*/ 388 w 792"/>
              <a:gd name="T71" fmla="*/ 138 h 340"/>
              <a:gd name="T72" fmla="*/ 401 w 792"/>
              <a:gd name="T73" fmla="*/ 138 h 340"/>
              <a:gd name="T74" fmla="*/ 410 w 792"/>
              <a:gd name="T75" fmla="*/ 134 h 340"/>
              <a:gd name="T76" fmla="*/ 733 w 792"/>
              <a:gd name="T77" fmla="*/ 4 h 340"/>
              <a:gd name="T78" fmla="*/ 733 w 792"/>
              <a:gd name="T79" fmla="*/ 4 h 340"/>
              <a:gd name="T80" fmla="*/ 743 w 792"/>
              <a:gd name="T81" fmla="*/ 2 h 340"/>
              <a:gd name="T82" fmla="*/ 753 w 792"/>
              <a:gd name="T83" fmla="*/ 0 h 340"/>
              <a:gd name="T84" fmla="*/ 762 w 792"/>
              <a:gd name="T85" fmla="*/ 2 h 340"/>
              <a:gd name="T86" fmla="*/ 770 w 792"/>
              <a:gd name="T87" fmla="*/ 4 h 340"/>
              <a:gd name="T88" fmla="*/ 784 w 792"/>
              <a:gd name="T89" fmla="*/ 12 h 340"/>
              <a:gd name="T90" fmla="*/ 792 w 792"/>
              <a:gd name="T91" fmla="*/ 22 h 340"/>
              <a:gd name="T92" fmla="*/ 787 w 792"/>
              <a:gd name="T93" fmla="*/ 24 h 340"/>
              <a:gd name="T94" fmla="*/ 787 w 792"/>
              <a:gd name="T95" fmla="*/ 24 h 340"/>
              <a:gd name="T96" fmla="*/ 777 w 792"/>
              <a:gd name="T97" fmla="*/ 16 h 340"/>
              <a:gd name="T98" fmla="*/ 767 w 792"/>
              <a:gd name="T99" fmla="*/ 10 h 340"/>
              <a:gd name="T100" fmla="*/ 762 w 792"/>
              <a:gd name="T101" fmla="*/ 10 h 340"/>
              <a:gd name="T102" fmla="*/ 755 w 792"/>
              <a:gd name="T103" fmla="*/ 10 h 340"/>
              <a:gd name="T104" fmla="*/ 740 w 792"/>
              <a:gd name="T105" fmla="*/ 14 h 340"/>
              <a:gd name="T106" fmla="*/ 425 w 792"/>
              <a:gd name="T107" fmla="*/ 1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2" h="340">
                <a:moveTo>
                  <a:pt x="425" y="140"/>
                </a:moveTo>
                <a:lnTo>
                  <a:pt x="425" y="140"/>
                </a:lnTo>
                <a:lnTo>
                  <a:pt x="410" y="146"/>
                </a:lnTo>
                <a:lnTo>
                  <a:pt x="396" y="146"/>
                </a:lnTo>
                <a:lnTo>
                  <a:pt x="384" y="144"/>
                </a:lnTo>
                <a:lnTo>
                  <a:pt x="374" y="138"/>
                </a:lnTo>
                <a:lnTo>
                  <a:pt x="371" y="138"/>
                </a:lnTo>
                <a:lnTo>
                  <a:pt x="371" y="138"/>
                </a:lnTo>
                <a:lnTo>
                  <a:pt x="371" y="150"/>
                </a:lnTo>
                <a:lnTo>
                  <a:pt x="366" y="160"/>
                </a:lnTo>
                <a:lnTo>
                  <a:pt x="357" y="168"/>
                </a:lnTo>
                <a:lnTo>
                  <a:pt x="342" y="174"/>
                </a:lnTo>
                <a:lnTo>
                  <a:pt x="27" y="302"/>
                </a:lnTo>
                <a:lnTo>
                  <a:pt x="27" y="302"/>
                </a:lnTo>
                <a:lnTo>
                  <a:pt x="15" y="308"/>
                </a:lnTo>
                <a:lnTo>
                  <a:pt x="7" y="318"/>
                </a:lnTo>
                <a:lnTo>
                  <a:pt x="5" y="328"/>
                </a:lnTo>
                <a:lnTo>
                  <a:pt x="7" y="338"/>
                </a:lnTo>
                <a:lnTo>
                  <a:pt x="2" y="340"/>
                </a:lnTo>
                <a:lnTo>
                  <a:pt x="2" y="340"/>
                </a:lnTo>
                <a:lnTo>
                  <a:pt x="0" y="330"/>
                </a:lnTo>
                <a:lnTo>
                  <a:pt x="0" y="316"/>
                </a:lnTo>
                <a:lnTo>
                  <a:pt x="2" y="308"/>
                </a:lnTo>
                <a:lnTo>
                  <a:pt x="5" y="302"/>
                </a:lnTo>
                <a:lnTo>
                  <a:pt x="12" y="296"/>
                </a:lnTo>
                <a:lnTo>
                  <a:pt x="22" y="292"/>
                </a:lnTo>
                <a:lnTo>
                  <a:pt x="344" y="162"/>
                </a:lnTo>
                <a:lnTo>
                  <a:pt x="344" y="162"/>
                </a:lnTo>
                <a:lnTo>
                  <a:pt x="354" y="156"/>
                </a:lnTo>
                <a:lnTo>
                  <a:pt x="362" y="150"/>
                </a:lnTo>
                <a:lnTo>
                  <a:pt x="364" y="140"/>
                </a:lnTo>
                <a:lnTo>
                  <a:pt x="364" y="130"/>
                </a:lnTo>
                <a:lnTo>
                  <a:pt x="369" y="128"/>
                </a:lnTo>
                <a:lnTo>
                  <a:pt x="369" y="128"/>
                </a:lnTo>
                <a:lnTo>
                  <a:pt x="379" y="136"/>
                </a:lnTo>
                <a:lnTo>
                  <a:pt x="388" y="138"/>
                </a:lnTo>
                <a:lnTo>
                  <a:pt x="401" y="138"/>
                </a:lnTo>
                <a:lnTo>
                  <a:pt x="410" y="134"/>
                </a:lnTo>
                <a:lnTo>
                  <a:pt x="733" y="4"/>
                </a:lnTo>
                <a:lnTo>
                  <a:pt x="733" y="4"/>
                </a:lnTo>
                <a:lnTo>
                  <a:pt x="743" y="2"/>
                </a:lnTo>
                <a:lnTo>
                  <a:pt x="753" y="0"/>
                </a:lnTo>
                <a:lnTo>
                  <a:pt x="762" y="2"/>
                </a:lnTo>
                <a:lnTo>
                  <a:pt x="770" y="4"/>
                </a:lnTo>
                <a:lnTo>
                  <a:pt x="784" y="12"/>
                </a:lnTo>
                <a:lnTo>
                  <a:pt x="792" y="22"/>
                </a:lnTo>
                <a:lnTo>
                  <a:pt x="787" y="24"/>
                </a:lnTo>
                <a:lnTo>
                  <a:pt x="787" y="24"/>
                </a:lnTo>
                <a:lnTo>
                  <a:pt x="777" y="16"/>
                </a:lnTo>
                <a:lnTo>
                  <a:pt x="767" y="10"/>
                </a:lnTo>
                <a:lnTo>
                  <a:pt x="762" y="10"/>
                </a:lnTo>
                <a:lnTo>
                  <a:pt x="755" y="10"/>
                </a:lnTo>
                <a:lnTo>
                  <a:pt x="740" y="14"/>
                </a:lnTo>
                <a:lnTo>
                  <a:pt x="425" y="1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grpSp>
        <p:nvGrpSpPr>
          <p:cNvPr id="27" name="Group 26"/>
          <p:cNvGrpSpPr/>
          <p:nvPr/>
        </p:nvGrpSpPr>
        <p:grpSpPr>
          <a:xfrm>
            <a:off x="5342374" y="3364066"/>
            <a:ext cx="489744" cy="474662"/>
            <a:chOff x="5021263" y="4143375"/>
            <a:chExt cx="239713" cy="279400"/>
          </a:xfrm>
        </p:grpSpPr>
        <p:sp>
          <p:nvSpPr>
            <p:cNvPr id="40" name="Freeform 442"/>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41" name="Group 40"/>
            <p:cNvGrpSpPr/>
            <p:nvPr/>
          </p:nvGrpSpPr>
          <p:grpSpPr>
            <a:xfrm>
              <a:off x="5021263" y="4143375"/>
              <a:ext cx="239713" cy="279400"/>
              <a:chOff x="5021263" y="4143375"/>
              <a:chExt cx="239713" cy="279400"/>
            </a:xfrm>
          </p:grpSpPr>
          <p:sp>
            <p:nvSpPr>
              <p:cNvPr id="43" name="Line 444"/>
              <p:cNvSpPr>
                <a:spLocks noChangeShapeType="1"/>
              </p:cNvSpPr>
              <p:nvPr/>
            </p:nvSpPr>
            <p:spPr bwMode="auto">
              <a:xfrm flipH="1" flipV="1">
                <a:off x="5021263" y="4143375"/>
                <a:ext cx="217488" cy="2571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44" name="Freeform 443"/>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grpSp>
      <p:sp>
        <p:nvSpPr>
          <p:cNvPr id="29" name="Freeform 478"/>
          <p:cNvSpPr>
            <a:spLocks/>
          </p:cNvSpPr>
          <p:nvPr/>
        </p:nvSpPr>
        <p:spPr bwMode="auto">
          <a:xfrm rot="510417">
            <a:off x="4675617" y="3298444"/>
            <a:ext cx="2368749" cy="1381817"/>
          </a:xfrm>
          <a:custGeom>
            <a:avLst/>
            <a:gdLst>
              <a:gd name="T0" fmla="*/ 771 w 1484"/>
              <a:gd name="T1" fmla="*/ 294 h 646"/>
              <a:gd name="T2" fmla="*/ 771 w 1484"/>
              <a:gd name="T3" fmla="*/ 294 h 646"/>
              <a:gd name="T4" fmla="*/ 754 w 1484"/>
              <a:gd name="T5" fmla="*/ 298 h 646"/>
              <a:gd name="T6" fmla="*/ 743 w 1484"/>
              <a:gd name="T7" fmla="*/ 300 h 646"/>
              <a:gd name="T8" fmla="*/ 731 w 1484"/>
              <a:gd name="T9" fmla="*/ 298 h 646"/>
              <a:gd name="T10" fmla="*/ 719 w 1484"/>
              <a:gd name="T11" fmla="*/ 292 h 646"/>
              <a:gd name="T12" fmla="*/ 719 w 1484"/>
              <a:gd name="T13" fmla="*/ 292 h 646"/>
              <a:gd name="T14" fmla="*/ 719 w 1484"/>
              <a:gd name="T15" fmla="*/ 292 h 646"/>
              <a:gd name="T16" fmla="*/ 719 w 1484"/>
              <a:gd name="T17" fmla="*/ 302 h 646"/>
              <a:gd name="T18" fmla="*/ 712 w 1484"/>
              <a:gd name="T19" fmla="*/ 312 h 646"/>
              <a:gd name="T20" fmla="*/ 705 w 1484"/>
              <a:gd name="T21" fmla="*/ 320 h 646"/>
              <a:gd name="T22" fmla="*/ 692 w 1484"/>
              <a:gd name="T23" fmla="*/ 328 h 646"/>
              <a:gd name="T24" fmla="*/ 28 w 1484"/>
              <a:gd name="T25" fmla="*/ 608 h 646"/>
              <a:gd name="T26" fmla="*/ 28 w 1484"/>
              <a:gd name="T27" fmla="*/ 608 h 646"/>
              <a:gd name="T28" fmla="*/ 16 w 1484"/>
              <a:gd name="T29" fmla="*/ 614 h 646"/>
              <a:gd name="T30" fmla="*/ 11 w 1484"/>
              <a:gd name="T31" fmla="*/ 618 h 646"/>
              <a:gd name="T32" fmla="*/ 9 w 1484"/>
              <a:gd name="T33" fmla="*/ 624 h 646"/>
              <a:gd name="T34" fmla="*/ 7 w 1484"/>
              <a:gd name="T35" fmla="*/ 634 h 646"/>
              <a:gd name="T36" fmla="*/ 9 w 1484"/>
              <a:gd name="T37" fmla="*/ 644 h 646"/>
              <a:gd name="T38" fmla="*/ 4 w 1484"/>
              <a:gd name="T39" fmla="*/ 646 h 646"/>
              <a:gd name="T40" fmla="*/ 4 w 1484"/>
              <a:gd name="T41" fmla="*/ 646 h 646"/>
              <a:gd name="T42" fmla="*/ 0 w 1484"/>
              <a:gd name="T43" fmla="*/ 636 h 646"/>
              <a:gd name="T44" fmla="*/ 0 w 1484"/>
              <a:gd name="T45" fmla="*/ 622 h 646"/>
              <a:gd name="T46" fmla="*/ 2 w 1484"/>
              <a:gd name="T47" fmla="*/ 614 h 646"/>
              <a:gd name="T48" fmla="*/ 7 w 1484"/>
              <a:gd name="T49" fmla="*/ 608 h 646"/>
              <a:gd name="T50" fmla="*/ 14 w 1484"/>
              <a:gd name="T51" fmla="*/ 602 h 646"/>
              <a:gd name="T52" fmla="*/ 23 w 1484"/>
              <a:gd name="T53" fmla="*/ 598 h 646"/>
              <a:gd name="T54" fmla="*/ 694 w 1484"/>
              <a:gd name="T55" fmla="*/ 314 h 646"/>
              <a:gd name="T56" fmla="*/ 694 w 1484"/>
              <a:gd name="T57" fmla="*/ 314 h 646"/>
              <a:gd name="T58" fmla="*/ 703 w 1484"/>
              <a:gd name="T59" fmla="*/ 310 h 646"/>
              <a:gd name="T60" fmla="*/ 710 w 1484"/>
              <a:gd name="T61" fmla="*/ 302 h 646"/>
              <a:gd name="T62" fmla="*/ 712 w 1484"/>
              <a:gd name="T63" fmla="*/ 294 h 646"/>
              <a:gd name="T64" fmla="*/ 710 w 1484"/>
              <a:gd name="T65" fmla="*/ 284 h 646"/>
              <a:gd name="T66" fmla="*/ 717 w 1484"/>
              <a:gd name="T67" fmla="*/ 282 h 646"/>
              <a:gd name="T68" fmla="*/ 717 w 1484"/>
              <a:gd name="T69" fmla="*/ 282 h 646"/>
              <a:gd name="T70" fmla="*/ 726 w 1484"/>
              <a:gd name="T71" fmla="*/ 288 h 646"/>
              <a:gd name="T72" fmla="*/ 736 w 1484"/>
              <a:gd name="T73" fmla="*/ 292 h 646"/>
              <a:gd name="T74" fmla="*/ 745 w 1484"/>
              <a:gd name="T75" fmla="*/ 292 h 646"/>
              <a:gd name="T76" fmla="*/ 757 w 1484"/>
              <a:gd name="T77" fmla="*/ 288 h 646"/>
              <a:gd name="T78" fmla="*/ 1428 w 1484"/>
              <a:gd name="T79" fmla="*/ 4 h 646"/>
              <a:gd name="T80" fmla="*/ 1428 w 1484"/>
              <a:gd name="T81" fmla="*/ 4 h 646"/>
              <a:gd name="T82" fmla="*/ 1437 w 1484"/>
              <a:gd name="T83" fmla="*/ 2 h 646"/>
              <a:gd name="T84" fmla="*/ 1446 w 1484"/>
              <a:gd name="T85" fmla="*/ 0 h 646"/>
              <a:gd name="T86" fmla="*/ 1456 w 1484"/>
              <a:gd name="T87" fmla="*/ 2 h 646"/>
              <a:gd name="T88" fmla="*/ 1463 w 1484"/>
              <a:gd name="T89" fmla="*/ 4 h 646"/>
              <a:gd name="T90" fmla="*/ 1477 w 1484"/>
              <a:gd name="T91" fmla="*/ 14 h 646"/>
              <a:gd name="T92" fmla="*/ 1484 w 1484"/>
              <a:gd name="T93" fmla="*/ 22 h 646"/>
              <a:gd name="T94" fmla="*/ 1479 w 1484"/>
              <a:gd name="T95" fmla="*/ 24 h 646"/>
              <a:gd name="T96" fmla="*/ 1479 w 1484"/>
              <a:gd name="T97" fmla="*/ 24 h 646"/>
              <a:gd name="T98" fmla="*/ 1470 w 1484"/>
              <a:gd name="T99" fmla="*/ 16 h 646"/>
              <a:gd name="T100" fmla="*/ 1460 w 1484"/>
              <a:gd name="T101" fmla="*/ 10 h 646"/>
              <a:gd name="T102" fmla="*/ 1456 w 1484"/>
              <a:gd name="T103" fmla="*/ 10 h 646"/>
              <a:gd name="T104" fmla="*/ 1449 w 1484"/>
              <a:gd name="T105" fmla="*/ 10 h 646"/>
              <a:gd name="T106" fmla="*/ 1435 w 1484"/>
              <a:gd name="T107" fmla="*/ 14 h 646"/>
              <a:gd name="T108" fmla="*/ 771 w 1484"/>
              <a:gd name="T109" fmla="*/ 29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4" h="646">
                <a:moveTo>
                  <a:pt x="771" y="294"/>
                </a:moveTo>
                <a:lnTo>
                  <a:pt x="771" y="294"/>
                </a:lnTo>
                <a:lnTo>
                  <a:pt x="754" y="298"/>
                </a:lnTo>
                <a:lnTo>
                  <a:pt x="743" y="300"/>
                </a:lnTo>
                <a:lnTo>
                  <a:pt x="731" y="298"/>
                </a:lnTo>
                <a:lnTo>
                  <a:pt x="719" y="292"/>
                </a:lnTo>
                <a:lnTo>
                  <a:pt x="719" y="292"/>
                </a:lnTo>
                <a:lnTo>
                  <a:pt x="719" y="292"/>
                </a:lnTo>
                <a:lnTo>
                  <a:pt x="719" y="302"/>
                </a:lnTo>
                <a:lnTo>
                  <a:pt x="712" y="312"/>
                </a:lnTo>
                <a:lnTo>
                  <a:pt x="705" y="320"/>
                </a:lnTo>
                <a:lnTo>
                  <a:pt x="692" y="328"/>
                </a:lnTo>
                <a:lnTo>
                  <a:pt x="28" y="608"/>
                </a:lnTo>
                <a:lnTo>
                  <a:pt x="28" y="608"/>
                </a:lnTo>
                <a:lnTo>
                  <a:pt x="16" y="614"/>
                </a:lnTo>
                <a:lnTo>
                  <a:pt x="11" y="618"/>
                </a:lnTo>
                <a:lnTo>
                  <a:pt x="9" y="624"/>
                </a:lnTo>
                <a:lnTo>
                  <a:pt x="7" y="634"/>
                </a:lnTo>
                <a:lnTo>
                  <a:pt x="9" y="644"/>
                </a:lnTo>
                <a:lnTo>
                  <a:pt x="4" y="646"/>
                </a:lnTo>
                <a:lnTo>
                  <a:pt x="4" y="646"/>
                </a:lnTo>
                <a:lnTo>
                  <a:pt x="0" y="636"/>
                </a:lnTo>
                <a:lnTo>
                  <a:pt x="0" y="622"/>
                </a:lnTo>
                <a:lnTo>
                  <a:pt x="2" y="614"/>
                </a:lnTo>
                <a:lnTo>
                  <a:pt x="7" y="608"/>
                </a:lnTo>
                <a:lnTo>
                  <a:pt x="14" y="602"/>
                </a:lnTo>
                <a:lnTo>
                  <a:pt x="23" y="598"/>
                </a:lnTo>
                <a:lnTo>
                  <a:pt x="694" y="314"/>
                </a:lnTo>
                <a:lnTo>
                  <a:pt x="694" y="314"/>
                </a:lnTo>
                <a:lnTo>
                  <a:pt x="703" y="310"/>
                </a:lnTo>
                <a:lnTo>
                  <a:pt x="710" y="302"/>
                </a:lnTo>
                <a:lnTo>
                  <a:pt x="712" y="294"/>
                </a:lnTo>
                <a:lnTo>
                  <a:pt x="710" y="284"/>
                </a:lnTo>
                <a:lnTo>
                  <a:pt x="717" y="282"/>
                </a:lnTo>
                <a:lnTo>
                  <a:pt x="717" y="282"/>
                </a:lnTo>
                <a:lnTo>
                  <a:pt x="726" y="288"/>
                </a:lnTo>
                <a:lnTo>
                  <a:pt x="736" y="292"/>
                </a:lnTo>
                <a:lnTo>
                  <a:pt x="745" y="292"/>
                </a:lnTo>
                <a:lnTo>
                  <a:pt x="757" y="288"/>
                </a:lnTo>
                <a:lnTo>
                  <a:pt x="1428" y="4"/>
                </a:lnTo>
                <a:lnTo>
                  <a:pt x="1428" y="4"/>
                </a:lnTo>
                <a:lnTo>
                  <a:pt x="1437" y="2"/>
                </a:lnTo>
                <a:lnTo>
                  <a:pt x="1446" y="0"/>
                </a:lnTo>
                <a:lnTo>
                  <a:pt x="1456" y="2"/>
                </a:lnTo>
                <a:lnTo>
                  <a:pt x="1463" y="4"/>
                </a:lnTo>
                <a:lnTo>
                  <a:pt x="1477" y="14"/>
                </a:lnTo>
                <a:lnTo>
                  <a:pt x="1484" y="22"/>
                </a:lnTo>
                <a:lnTo>
                  <a:pt x="1479" y="24"/>
                </a:lnTo>
                <a:lnTo>
                  <a:pt x="1479" y="24"/>
                </a:lnTo>
                <a:lnTo>
                  <a:pt x="1470" y="16"/>
                </a:lnTo>
                <a:lnTo>
                  <a:pt x="1460" y="10"/>
                </a:lnTo>
                <a:lnTo>
                  <a:pt x="1456" y="10"/>
                </a:lnTo>
                <a:lnTo>
                  <a:pt x="1449" y="10"/>
                </a:lnTo>
                <a:lnTo>
                  <a:pt x="1435" y="14"/>
                </a:lnTo>
                <a:lnTo>
                  <a:pt x="771" y="2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47" name="Freeform 9"/>
          <p:cNvSpPr>
            <a:spLocks/>
          </p:cNvSpPr>
          <p:nvPr/>
        </p:nvSpPr>
        <p:spPr bwMode="auto">
          <a:xfrm>
            <a:off x="5715000" y="4219122"/>
            <a:ext cx="61913" cy="50800"/>
          </a:xfrm>
          <a:custGeom>
            <a:avLst/>
            <a:gdLst>
              <a:gd name="T0" fmla="*/ 39 w 39"/>
              <a:gd name="T1" fmla="*/ 16 h 32"/>
              <a:gd name="T2" fmla="*/ 39 w 39"/>
              <a:gd name="T3" fmla="*/ 16 h 32"/>
              <a:gd name="T4" fmla="*/ 37 w 39"/>
              <a:gd name="T5" fmla="*/ 22 h 32"/>
              <a:gd name="T6" fmla="*/ 34 w 39"/>
              <a:gd name="T7" fmla="*/ 26 h 32"/>
              <a:gd name="T8" fmla="*/ 27 w 39"/>
              <a:gd name="T9" fmla="*/ 30 h 32"/>
              <a:gd name="T10" fmla="*/ 20 w 39"/>
              <a:gd name="T11" fmla="*/ 32 h 32"/>
              <a:gd name="T12" fmla="*/ 20 w 39"/>
              <a:gd name="T13" fmla="*/ 32 h 32"/>
              <a:gd name="T14" fmla="*/ 13 w 39"/>
              <a:gd name="T15" fmla="*/ 30 h 32"/>
              <a:gd name="T16" fmla="*/ 5 w 39"/>
              <a:gd name="T17" fmla="*/ 26 h 32"/>
              <a:gd name="T18" fmla="*/ 0 w 39"/>
              <a:gd name="T19" fmla="*/ 22 h 32"/>
              <a:gd name="T20" fmla="*/ 0 w 39"/>
              <a:gd name="T21" fmla="*/ 16 h 32"/>
              <a:gd name="T22" fmla="*/ 0 w 39"/>
              <a:gd name="T23" fmla="*/ 16 h 32"/>
              <a:gd name="T24" fmla="*/ 0 w 39"/>
              <a:gd name="T25" fmla="*/ 10 h 32"/>
              <a:gd name="T26" fmla="*/ 5 w 39"/>
              <a:gd name="T27" fmla="*/ 4 h 32"/>
              <a:gd name="T28" fmla="*/ 13 w 39"/>
              <a:gd name="T29" fmla="*/ 0 h 32"/>
              <a:gd name="T30" fmla="*/ 20 w 39"/>
              <a:gd name="T31" fmla="*/ 0 h 32"/>
              <a:gd name="T32" fmla="*/ 20 w 39"/>
              <a:gd name="T33" fmla="*/ 0 h 32"/>
              <a:gd name="T34" fmla="*/ 27 w 39"/>
              <a:gd name="T35" fmla="*/ 0 h 32"/>
              <a:gd name="T36" fmla="*/ 34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4" y="26"/>
                </a:lnTo>
                <a:lnTo>
                  <a:pt x="27" y="30"/>
                </a:lnTo>
                <a:lnTo>
                  <a:pt x="20" y="32"/>
                </a:lnTo>
                <a:lnTo>
                  <a:pt x="20" y="32"/>
                </a:lnTo>
                <a:lnTo>
                  <a:pt x="13" y="30"/>
                </a:lnTo>
                <a:lnTo>
                  <a:pt x="5" y="26"/>
                </a:lnTo>
                <a:lnTo>
                  <a:pt x="0" y="22"/>
                </a:lnTo>
                <a:lnTo>
                  <a:pt x="0" y="16"/>
                </a:lnTo>
                <a:lnTo>
                  <a:pt x="0" y="16"/>
                </a:lnTo>
                <a:lnTo>
                  <a:pt x="0" y="10"/>
                </a:lnTo>
                <a:lnTo>
                  <a:pt x="5" y="4"/>
                </a:lnTo>
                <a:lnTo>
                  <a:pt x="13" y="0"/>
                </a:lnTo>
                <a:lnTo>
                  <a:pt x="20" y="0"/>
                </a:lnTo>
                <a:lnTo>
                  <a:pt x="20" y="0"/>
                </a:lnTo>
                <a:lnTo>
                  <a:pt x="27" y="0"/>
                </a:lnTo>
                <a:lnTo>
                  <a:pt x="34"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48" name="Group 47"/>
          <p:cNvGrpSpPr/>
          <p:nvPr/>
        </p:nvGrpSpPr>
        <p:grpSpPr>
          <a:xfrm rot="10800000">
            <a:off x="5783309" y="4294113"/>
            <a:ext cx="489744" cy="474662"/>
            <a:chOff x="5021263" y="4143375"/>
            <a:chExt cx="239713" cy="279400"/>
          </a:xfrm>
        </p:grpSpPr>
        <p:sp>
          <p:nvSpPr>
            <p:cNvPr id="49" name="Freeform 442"/>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50" name="Group 49"/>
            <p:cNvGrpSpPr/>
            <p:nvPr/>
          </p:nvGrpSpPr>
          <p:grpSpPr>
            <a:xfrm>
              <a:off x="5021263" y="4143375"/>
              <a:ext cx="239713" cy="279400"/>
              <a:chOff x="5021263" y="4143375"/>
              <a:chExt cx="239713" cy="279400"/>
            </a:xfrm>
          </p:grpSpPr>
          <p:sp>
            <p:nvSpPr>
              <p:cNvPr id="51" name="Line 444"/>
              <p:cNvSpPr>
                <a:spLocks noChangeShapeType="1"/>
              </p:cNvSpPr>
              <p:nvPr/>
            </p:nvSpPr>
            <p:spPr bwMode="auto">
              <a:xfrm flipH="1" flipV="1">
                <a:off x="5021263" y="4143375"/>
                <a:ext cx="217488" cy="2571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52" name="Freeform 443"/>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grpSp>
      <p:sp>
        <p:nvSpPr>
          <p:cNvPr id="62" name="Freeform 9"/>
          <p:cNvSpPr>
            <a:spLocks/>
          </p:cNvSpPr>
          <p:nvPr/>
        </p:nvSpPr>
        <p:spPr bwMode="auto">
          <a:xfrm>
            <a:off x="4662487" y="4625678"/>
            <a:ext cx="61913" cy="50800"/>
          </a:xfrm>
          <a:custGeom>
            <a:avLst/>
            <a:gdLst>
              <a:gd name="T0" fmla="*/ 39 w 39"/>
              <a:gd name="T1" fmla="*/ 16 h 32"/>
              <a:gd name="T2" fmla="*/ 39 w 39"/>
              <a:gd name="T3" fmla="*/ 16 h 32"/>
              <a:gd name="T4" fmla="*/ 37 w 39"/>
              <a:gd name="T5" fmla="*/ 22 h 32"/>
              <a:gd name="T6" fmla="*/ 34 w 39"/>
              <a:gd name="T7" fmla="*/ 26 h 32"/>
              <a:gd name="T8" fmla="*/ 27 w 39"/>
              <a:gd name="T9" fmla="*/ 30 h 32"/>
              <a:gd name="T10" fmla="*/ 20 w 39"/>
              <a:gd name="T11" fmla="*/ 32 h 32"/>
              <a:gd name="T12" fmla="*/ 20 w 39"/>
              <a:gd name="T13" fmla="*/ 32 h 32"/>
              <a:gd name="T14" fmla="*/ 13 w 39"/>
              <a:gd name="T15" fmla="*/ 30 h 32"/>
              <a:gd name="T16" fmla="*/ 5 w 39"/>
              <a:gd name="T17" fmla="*/ 26 h 32"/>
              <a:gd name="T18" fmla="*/ 0 w 39"/>
              <a:gd name="T19" fmla="*/ 22 h 32"/>
              <a:gd name="T20" fmla="*/ 0 w 39"/>
              <a:gd name="T21" fmla="*/ 16 h 32"/>
              <a:gd name="T22" fmla="*/ 0 w 39"/>
              <a:gd name="T23" fmla="*/ 16 h 32"/>
              <a:gd name="T24" fmla="*/ 0 w 39"/>
              <a:gd name="T25" fmla="*/ 10 h 32"/>
              <a:gd name="T26" fmla="*/ 5 w 39"/>
              <a:gd name="T27" fmla="*/ 4 h 32"/>
              <a:gd name="T28" fmla="*/ 13 w 39"/>
              <a:gd name="T29" fmla="*/ 0 h 32"/>
              <a:gd name="T30" fmla="*/ 20 w 39"/>
              <a:gd name="T31" fmla="*/ 0 h 32"/>
              <a:gd name="T32" fmla="*/ 20 w 39"/>
              <a:gd name="T33" fmla="*/ 0 h 32"/>
              <a:gd name="T34" fmla="*/ 27 w 39"/>
              <a:gd name="T35" fmla="*/ 0 h 32"/>
              <a:gd name="T36" fmla="*/ 34 w 39"/>
              <a:gd name="T37" fmla="*/ 4 h 32"/>
              <a:gd name="T38" fmla="*/ 37 w 39"/>
              <a:gd name="T39" fmla="*/ 10 h 32"/>
              <a:gd name="T40" fmla="*/ 39 w 39"/>
              <a:gd name="T41" fmla="*/ 16 h 32"/>
              <a:gd name="T42" fmla="*/ 39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39" y="16"/>
                </a:moveTo>
                <a:lnTo>
                  <a:pt x="39" y="16"/>
                </a:lnTo>
                <a:lnTo>
                  <a:pt x="37" y="22"/>
                </a:lnTo>
                <a:lnTo>
                  <a:pt x="34" y="26"/>
                </a:lnTo>
                <a:lnTo>
                  <a:pt x="27" y="30"/>
                </a:lnTo>
                <a:lnTo>
                  <a:pt x="20" y="32"/>
                </a:lnTo>
                <a:lnTo>
                  <a:pt x="20" y="32"/>
                </a:lnTo>
                <a:lnTo>
                  <a:pt x="13" y="30"/>
                </a:lnTo>
                <a:lnTo>
                  <a:pt x="5" y="26"/>
                </a:lnTo>
                <a:lnTo>
                  <a:pt x="0" y="22"/>
                </a:lnTo>
                <a:lnTo>
                  <a:pt x="0" y="16"/>
                </a:lnTo>
                <a:lnTo>
                  <a:pt x="0" y="16"/>
                </a:lnTo>
                <a:lnTo>
                  <a:pt x="0" y="10"/>
                </a:lnTo>
                <a:lnTo>
                  <a:pt x="5" y="4"/>
                </a:lnTo>
                <a:lnTo>
                  <a:pt x="13" y="0"/>
                </a:lnTo>
                <a:lnTo>
                  <a:pt x="20" y="0"/>
                </a:lnTo>
                <a:lnTo>
                  <a:pt x="20" y="0"/>
                </a:lnTo>
                <a:lnTo>
                  <a:pt x="27" y="0"/>
                </a:lnTo>
                <a:lnTo>
                  <a:pt x="34" y="4"/>
                </a:lnTo>
                <a:lnTo>
                  <a:pt x="37" y="10"/>
                </a:lnTo>
                <a:lnTo>
                  <a:pt x="39" y="16"/>
                </a:lnTo>
                <a:lnTo>
                  <a:pt x="3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64" name="Group 63"/>
          <p:cNvGrpSpPr/>
          <p:nvPr/>
        </p:nvGrpSpPr>
        <p:grpSpPr>
          <a:xfrm rot="10800000">
            <a:off x="4749335" y="4750255"/>
            <a:ext cx="321141" cy="296863"/>
            <a:chOff x="5021263" y="4143375"/>
            <a:chExt cx="239713" cy="279400"/>
          </a:xfrm>
        </p:grpSpPr>
        <p:sp>
          <p:nvSpPr>
            <p:cNvPr id="65" name="Freeform 442"/>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66" name="Group 65"/>
            <p:cNvGrpSpPr/>
            <p:nvPr/>
          </p:nvGrpSpPr>
          <p:grpSpPr>
            <a:xfrm>
              <a:off x="5021263" y="4143375"/>
              <a:ext cx="239713" cy="279400"/>
              <a:chOff x="5021263" y="4143375"/>
              <a:chExt cx="239713" cy="279400"/>
            </a:xfrm>
          </p:grpSpPr>
          <p:sp>
            <p:nvSpPr>
              <p:cNvPr id="67" name="Line 444"/>
              <p:cNvSpPr>
                <a:spLocks noChangeShapeType="1"/>
              </p:cNvSpPr>
              <p:nvPr/>
            </p:nvSpPr>
            <p:spPr bwMode="auto">
              <a:xfrm flipH="1" flipV="1">
                <a:off x="5021263" y="4143375"/>
                <a:ext cx="217488" cy="2571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68" name="Freeform 443"/>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grpSp>
      <p:grpSp>
        <p:nvGrpSpPr>
          <p:cNvPr id="93" name="Group 92"/>
          <p:cNvGrpSpPr/>
          <p:nvPr/>
        </p:nvGrpSpPr>
        <p:grpSpPr>
          <a:xfrm flipH="1">
            <a:off x="6413663" y="3307430"/>
            <a:ext cx="489744" cy="474662"/>
            <a:chOff x="5021263" y="4143375"/>
            <a:chExt cx="239713" cy="279400"/>
          </a:xfrm>
        </p:grpSpPr>
        <p:sp>
          <p:nvSpPr>
            <p:cNvPr id="94" name="Freeform 442"/>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nvGrpSpPr>
            <p:cNvPr id="95" name="Group 94"/>
            <p:cNvGrpSpPr/>
            <p:nvPr/>
          </p:nvGrpSpPr>
          <p:grpSpPr>
            <a:xfrm>
              <a:off x="5021263" y="4143375"/>
              <a:ext cx="239713" cy="279400"/>
              <a:chOff x="5021263" y="4143375"/>
              <a:chExt cx="239713" cy="279400"/>
            </a:xfrm>
          </p:grpSpPr>
          <p:sp>
            <p:nvSpPr>
              <p:cNvPr id="96" name="Line 444"/>
              <p:cNvSpPr>
                <a:spLocks noChangeShapeType="1"/>
              </p:cNvSpPr>
              <p:nvPr/>
            </p:nvSpPr>
            <p:spPr bwMode="auto">
              <a:xfrm flipH="1" flipV="1">
                <a:off x="5021263" y="4143375"/>
                <a:ext cx="217488" cy="25717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97" name="Freeform 443"/>
              <p:cNvSpPr>
                <a:spLocks/>
              </p:cNvSpPr>
              <p:nvPr/>
            </p:nvSpPr>
            <p:spPr bwMode="auto">
              <a:xfrm>
                <a:off x="5191126" y="4356100"/>
                <a:ext cx="69850" cy="66675"/>
              </a:xfrm>
              <a:custGeom>
                <a:avLst/>
                <a:gdLst>
                  <a:gd name="T0" fmla="*/ 44 w 44"/>
                  <a:gd name="T1" fmla="*/ 42 h 42"/>
                  <a:gd name="T2" fmla="*/ 30 w 44"/>
                  <a:gd name="T3" fmla="*/ 0 h 42"/>
                  <a:gd name="T4" fmla="*/ 30 w 44"/>
                  <a:gd name="T5" fmla="*/ 0 h 42"/>
                  <a:gd name="T6" fmla="*/ 30 w 44"/>
                  <a:gd name="T7" fmla="*/ 2 h 42"/>
                  <a:gd name="T8" fmla="*/ 25 w 44"/>
                  <a:gd name="T9" fmla="*/ 8 h 42"/>
                  <a:gd name="T10" fmla="*/ 15 w 44"/>
                  <a:gd name="T11" fmla="*/ 14 h 42"/>
                  <a:gd name="T12" fmla="*/ 8 w 44"/>
                  <a:gd name="T13" fmla="*/ 16 h 42"/>
                  <a:gd name="T14" fmla="*/ 0 w 44"/>
                  <a:gd name="T15" fmla="*/ 18 h 42"/>
                  <a:gd name="T16" fmla="*/ 44 w 44"/>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2">
                    <a:moveTo>
                      <a:pt x="44" y="42"/>
                    </a:moveTo>
                    <a:lnTo>
                      <a:pt x="30" y="0"/>
                    </a:lnTo>
                    <a:lnTo>
                      <a:pt x="30" y="0"/>
                    </a:lnTo>
                    <a:lnTo>
                      <a:pt x="30" y="2"/>
                    </a:lnTo>
                    <a:lnTo>
                      <a:pt x="25" y="8"/>
                    </a:lnTo>
                    <a:lnTo>
                      <a:pt x="15" y="14"/>
                    </a:lnTo>
                    <a:lnTo>
                      <a:pt x="8" y="16"/>
                    </a:lnTo>
                    <a:lnTo>
                      <a:pt x="0" y="18"/>
                    </a:lnTo>
                    <a:lnTo>
                      <a:pt x="44"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grpSp>
      <p:sp>
        <p:nvSpPr>
          <p:cNvPr id="98" name="Rectangle 424"/>
          <p:cNvSpPr>
            <a:spLocks noChangeArrowheads="1"/>
          </p:cNvSpPr>
          <p:nvPr/>
        </p:nvSpPr>
        <p:spPr bwMode="auto">
          <a:xfrm>
            <a:off x="4856122" y="2668719"/>
            <a:ext cx="860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Short-run</a:t>
            </a:r>
          </a:p>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supply curve</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99" name="Rectangle 409"/>
          <p:cNvSpPr>
            <a:spLocks noChangeArrowheads="1"/>
          </p:cNvSpPr>
          <p:nvPr/>
        </p:nvSpPr>
        <p:spPr bwMode="auto">
          <a:xfrm>
            <a:off x="4441472" y="5118556"/>
            <a:ext cx="116859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Shutdown point</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63"/>
          <p:cNvSpPr>
            <a:spLocks noChangeArrowheads="1"/>
          </p:cNvSpPr>
          <p:nvPr/>
        </p:nvSpPr>
        <p:spPr bwMode="auto">
          <a:xfrm>
            <a:off x="6064399" y="4859923"/>
            <a:ext cx="7037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Exit point</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79772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Firm and market supply curves</a:t>
            </a:r>
          </a:p>
        </p:txBody>
      </p:sp>
      <p:sp>
        <p:nvSpPr>
          <p:cNvPr id="302" name="Content Placeholder 301"/>
          <p:cNvSpPr>
            <a:spLocks noGrp="1"/>
          </p:cNvSpPr>
          <p:nvPr>
            <p:ph idx="1"/>
          </p:nvPr>
        </p:nvSpPr>
        <p:spPr>
          <a:xfrm>
            <a:off x="457200" y="1066800"/>
            <a:ext cx="8229600" cy="5254751"/>
          </a:xfrm>
        </p:spPr>
        <p:txBody>
          <a:bodyPr>
            <a:noAutofit/>
          </a:bodyPr>
          <a:lstStyle/>
          <a:p>
            <a:r>
              <a:rPr lang="en-US" sz="2600" dirty="0"/>
              <a:t>The firm’s supply curve is its marginal cost.</a:t>
            </a:r>
          </a:p>
          <a:p>
            <a:r>
              <a:rPr lang="en-US" sz="2600" dirty="0"/>
              <a:t>The market supply curve is the sum of each firm’s supply curve.</a:t>
            </a:r>
          </a:p>
        </p:txBody>
      </p:sp>
      <p:sp>
        <p:nvSpPr>
          <p:cNvPr id="13" name="Rectangle 14"/>
          <p:cNvSpPr>
            <a:spLocks noChangeArrowheads="1"/>
          </p:cNvSpPr>
          <p:nvPr/>
        </p:nvSpPr>
        <p:spPr bwMode="auto">
          <a:xfrm>
            <a:off x="1676400" y="2438400"/>
            <a:ext cx="18306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Firm supply:</a:t>
            </a:r>
            <a:r>
              <a:rPr kumimoji="0" lang="en-US" sz="1400" b="1" i="0" u="none" strike="noStrike" cap="none" normalizeH="0" dirty="0">
                <a:ln>
                  <a:noFill/>
                </a:ln>
                <a:solidFill>
                  <a:srgbClr val="000000"/>
                </a:solidFill>
                <a:effectLst/>
                <a:latin typeface="Univers LT Std 47 Cn Lt" charset="0"/>
                <a:cs typeface="Arial" pitchFamily="34" charset="0"/>
              </a:rPr>
              <a:t> </a:t>
            </a:r>
            <a:r>
              <a:rPr lang="en-US" sz="1400" b="1" dirty="0">
                <a:solidFill>
                  <a:srgbClr val="000000"/>
                </a:solidFill>
                <a:latin typeface="Univers LT Std 47 Cn Lt" charset="0"/>
                <a:cs typeface="Arial" pitchFamily="34" charset="0"/>
              </a:rPr>
              <a:t>one firm</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 name="Line 15"/>
          <p:cNvSpPr>
            <a:spLocks noChangeShapeType="1"/>
          </p:cNvSpPr>
          <p:nvPr/>
        </p:nvSpPr>
        <p:spPr bwMode="auto">
          <a:xfrm flipV="1">
            <a:off x="1374287" y="2899794"/>
            <a:ext cx="0" cy="26320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3" name="Line 24"/>
          <p:cNvSpPr>
            <a:spLocks noChangeShapeType="1"/>
          </p:cNvSpPr>
          <p:nvPr/>
        </p:nvSpPr>
        <p:spPr bwMode="auto">
          <a:xfrm>
            <a:off x="1374287" y="5531840"/>
            <a:ext cx="31031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4" name="Line 25"/>
          <p:cNvSpPr>
            <a:spLocks noChangeShapeType="1"/>
          </p:cNvSpPr>
          <p:nvPr/>
        </p:nvSpPr>
        <p:spPr bwMode="auto">
          <a:xfrm>
            <a:off x="4380230"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5" name="Line 26"/>
          <p:cNvSpPr>
            <a:spLocks noChangeShapeType="1"/>
          </p:cNvSpPr>
          <p:nvPr/>
        </p:nvSpPr>
        <p:spPr bwMode="auto">
          <a:xfrm>
            <a:off x="3878356"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6" name="Line 27"/>
          <p:cNvSpPr>
            <a:spLocks noChangeShapeType="1"/>
          </p:cNvSpPr>
          <p:nvPr/>
        </p:nvSpPr>
        <p:spPr bwMode="auto">
          <a:xfrm>
            <a:off x="3376482"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 name="Line 29"/>
          <p:cNvSpPr>
            <a:spLocks noChangeShapeType="1"/>
          </p:cNvSpPr>
          <p:nvPr/>
        </p:nvSpPr>
        <p:spPr bwMode="auto">
          <a:xfrm>
            <a:off x="2378035"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 name="Line 30"/>
          <p:cNvSpPr>
            <a:spLocks noChangeShapeType="1"/>
          </p:cNvSpPr>
          <p:nvPr/>
        </p:nvSpPr>
        <p:spPr bwMode="auto">
          <a:xfrm>
            <a:off x="1876161"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0" name="Freeform 41"/>
          <p:cNvSpPr>
            <a:spLocks/>
          </p:cNvSpPr>
          <p:nvPr/>
        </p:nvSpPr>
        <p:spPr bwMode="auto">
          <a:xfrm>
            <a:off x="2378035" y="3347207"/>
            <a:ext cx="1500321" cy="1090569"/>
          </a:xfrm>
          <a:custGeom>
            <a:avLst/>
            <a:gdLst>
              <a:gd name="T0" fmla="*/ 0 w 849"/>
              <a:gd name="T1" fmla="*/ 624 h 624"/>
              <a:gd name="T2" fmla="*/ 284 w 849"/>
              <a:gd name="T3" fmla="*/ 416 h 624"/>
              <a:gd name="T4" fmla="*/ 565 w 849"/>
              <a:gd name="T5" fmla="*/ 208 h 624"/>
              <a:gd name="T6" fmla="*/ 849 w 849"/>
              <a:gd name="T7" fmla="*/ 0 h 624"/>
            </a:gdLst>
            <a:ahLst/>
            <a:cxnLst>
              <a:cxn ang="0">
                <a:pos x="T0" y="T1"/>
              </a:cxn>
              <a:cxn ang="0">
                <a:pos x="T2" y="T3"/>
              </a:cxn>
              <a:cxn ang="0">
                <a:pos x="T4" y="T5"/>
              </a:cxn>
              <a:cxn ang="0">
                <a:pos x="T6" y="T7"/>
              </a:cxn>
            </a:cxnLst>
            <a:rect l="0" t="0" r="r" b="b"/>
            <a:pathLst>
              <a:path w="849" h="624">
                <a:moveTo>
                  <a:pt x="0" y="624"/>
                </a:moveTo>
                <a:lnTo>
                  <a:pt x="284" y="416"/>
                </a:lnTo>
                <a:lnTo>
                  <a:pt x="565" y="208"/>
                </a:lnTo>
                <a:lnTo>
                  <a:pt x="849"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2" name="Rectangle 43"/>
          <p:cNvSpPr>
            <a:spLocks noChangeArrowheads="1"/>
          </p:cNvSpPr>
          <p:nvPr/>
        </p:nvSpPr>
        <p:spPr bwMode="auto">
          <a:xfrm>
            <a:off x="1268257" y="546892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4"/>
          <p:cNvSpPr>
            <a:spLocks noChangeArrowheads="1"/>
          </p:cNvSpPr>
          <p:nvPr/>
        </p:nvSpPr>
        <p:spPr bwMode="auto">
          <a:xfrm>
            <a:off x="990600" y="51054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7"/>
          <p:cNvSpPr>
            <a:spLocks noChangeArrowheads="1"/>
          </p:cNvSpPr>
          <p:nvPr/>
        </p:nvSpPr>
        <p:spPr bwMode="auto">
          <a:xfrm>
            <a:off x="990600" y="474187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0"/>
          <p:cNvSpPr>
            <a:spLocks noChangeArrowheads="1"/>
          </p:cNvSpPr>
          <p:nvPr/>
        </p:nvSpPr>
        <p:spPr bwMode="auto">
          <a:xfrm>
            <a:off x="990600" y="437485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6"/>
          <p:cNvSpPr>
            <a:spLocks noChangeArrowheads="1"/>
          </p:cNvSpPr>
          <p:nvPr/>
        </p:nvSpPr>
        <p:spPr bwMode="auto">
          <a:xfrm>
            <a:off x="838200" y="3647813"/>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61"/>
          <p:cNvSpPr>
            <a:spLocks noChangeArrowheads="1"/>
          </p:cNvSpPr>
          <p:nvPr/>
        </p:nvSpPr>
        <p:spPr bwMode="auto">
          <a:xfrm>
            <a:off x="838200" y="3284290"/>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6"/>
          <p:cNvSpPr>
            <a:spLocks noChangeArrowheads="1"/>
          </p:cNvSpPr>
          <p:nvPr/>
        </p:nvSpPr>
        <p:spPr bwMode="auto">
          <a:xfrm>
            <a:off x="838200" y="2917272"/>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71"/>
          <p:cNvSpPr>
            <a:spLocks noChangeArrowheads="1"/>
          </p:cNvSpPr>
          <p:nvPr/>
        </p:nvSpPr>
        <p:spPr bwMode="auto">
          <a:xfrm>
            <a:off x="1844352"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2"/>
          <p:cNvSpPr>
            <a:spLocks noChangeArrowheads="1"/>
          </p:cNvSpPr>
          <p:nvPr/>
        </p:nvSpPr>
        <p:spPr bwMode="auto">
          <a:xfrm>
            <a:off x="2346226"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3"/>
          <p:cNvSpPr>
            <a:spLocks noChangeArrowheads="1"/>
          </p:cNvSpPr>
          <p:nvPr/>
        </p:nvSpPr>
        <p:spPr bwMode="auto">
          <a:xfrm>
            <a:off x="2846334"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4"/>
          <p:cNvSpPr>
            <a:spLocks noChangeArrowheads="1"/>
          </p:cNvSpPr>
          <p:nvPr/>
        </p:nvSpPr>
        <p:spPr bwMode="auto">
          <a:xfrm>
            <a:off x="3348208"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5"/>
          <p:cNvSpPr>
            <a:spLocks noChangeArrowheads="1"/>
          </p:cNvSpPr>
          <p:nvPr/>
        </p:nvSpPr>
        <p:spPr bwMode="auto">
          <a:xfrm>
            <a:off x="3850082"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6"/>
          <p:cNvSpPr>
            <a:spLocks noChangeArrowheads="1"/>
          </p:cNvSpPr>
          <p:nvPr/>
        </p:nvSpPr>
        <p:spPr bwMode="auto">
          <a:xfrm>
            <a:off x="4348421" y="55528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239"/>
          <p:cNvSpPr>
            <a:spLocks noChangeArrowheads="1"/>
          </p:cNvSpPr>
          <p:nvPr/>
        </p:nvSpPr>
        <p:spPr bwMode="auto">
          <a:xfrm>
            <a:off x="2133600" y="5713602"/>
            <a:ext cx="16975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300"/>
          <p:cNvSpPr>
            <a:spLocks noChangeArrowheads="1"/>
          </p:cNvSpPr>
          <p:nvPr/>
        </p:nvSpPr>
        <p:spPr bwMode="auto">
          <a:xfrm>
            <a:off x="609600" y="2707547"/>
            <a:ext cx="15960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nvGrpSpPr>
          <p:cNvPr id="306" name="Group 305"/>
          <p:cNvGrpSpPr/>
          <p:nvPr/>
        </p:nvGrpSpPr>
        <p:grpSpPr>
          <a:xfrm>
            <a:off x="1374287" y="4046290"/>
            <a:ext cx="1537433" cy="1485550"/>
            <a:chOff x="1374287" y="4579691"/>
            <a:chExt cx="1537433" cy="1485550"/>
          </a:xfrm>
        </p:grpSpPr>
        <p:sp>
          <p:nvSpPr>
            <p:cNvPr id="27" name="Line 28"/>
            <p:cNvSpPr>
              <a:spLocks noChangeShapeType="1"/>
            </p:cNvSpPr>
            <p:nvPr/>
          </p:nvSpPr>
          <p:spPr bwMode="auto">
            <a:xfrm>
              <a:off x="2879909" y="6023296"/>
              <a:ext cx="0" cy="4194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grpSp>
          <p:nvGrpSpPr>
            <p:cNvPr id="305" name="Group 304"/>
            <p:cNvGrpSpPr/>
            <p:nvPr/>
          </p:nvGrpSpPr>
          <p:grpSpPr>
            <a:xfrm>
              <a:off x="1374287" y="4579691"/>
              <a:ext cx="1537433" cy="108357"/>
              <a:chOff x="1374287" y="4579691"/>
              <a:chExt cx="1537433" cy="108357"/>
            </a:xfrm>
          </p:grpSpPr>
          <p:sp>
            <p:nvSpPr>
              <p:cNvPr id="18" name="Line 19"/>
              <p:cNvSpPr>
                <a:spLocks noChangeShapeType="1"/>
              </p:cNvSpPr>
              <p:nvPr/>
            </p:nvSpPr>
            <p:spPr bwMode="auto">
              <a:xfrm>
                <a:off x="1374287" y="4607654"/>
                <a:ext cx="47714"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1" name="Freeform 42"/>
              <p:cNvSpPr>
                <a:spLocks/>
              </p:cNvSpPr>
              <p:nvPr/>
            </p:nvSpPr>
            <p:spPr bwMode="auto">
              <a:xfrm>
                <a:off x="2846334" y="4579691"/>
                <a:ext cx="65386" cy="55927"/>
              </a:xfrm>
              <a:custGeom>
                <a:avLst/>
                <a:gdLst>
                  <a:gd name="T0" fmla="*/ 37 w 37"/>
                  <a:gd name="T1" fmla="*/ 16 h 32"/>
                  <a:gd name="T2" fmla="*/ 37 w 37"/>
                  <a:gd name="T3" fmla="*/ 16 h 32"/>
                  <a:gd name="T4" fmla="*/ 35 w 37"/>
                  <a:gd name="T5" fmla="*/ 22 h 32"/>
                  <a:gd name="T6" fmla="*/ 30 w 37"/>
                  <a:gd name="T7" fmla="*/ 28 h 32"/>
                  <a:gd name="T8" fmla="*/ 26 w 37"/>
                  <a:gd name="T9" fmla="*/ 32 h 32"/>
                  <a:gd name="T10" fmla="*/ 19 w 37"/>
                  <a:gd name="T11" fmla="*/ 32 h 32"/>
                  <a:gd name="T12" fmla="*/ 19 w 37"/>
                  <a:gd name="T13" fmla="*/ 32 h 32"/>
                  <a:gd name="T14" fmla="*/ 12 w 37"/>
                  <a:gd name="T15" fmla="*/ 32 h 32"/>
                  <a:gd name="T16" fmla="*/ 5 w 37"/>
                  <a:gd name="T17" fmla="*/ 28 h 32"/>
                  <a:gd name="T18" fmla="*/ 0 w 37"/>
                  <a:gd name="T19" fmla="*/ 22 h 32"/>
                  <a:gd name="T20" fmla="*/ 0 w 37"/>
                  <a:gd name="T21" fmla="*/ 16 h 32"/>
                  <a:gd name="T22" fmla="*/ 0 w 37"/>
                  <a:gd name="T23" fmla="*/ 16 h 32"/>
                  <a:gd name="T24" fmla="*/ 0 w 37"/>
                  <a:gd name="T25" fmla="*/ 10 h 32"/>
                  <a:gd name="T26" fmla="*/ 5 w 37"/>
                  <a:gd name="T27" fmla="*/ 6 h 32"/>
                  <a:gd name="T28" fmla="*/ 12 w 37"/>
                  <a:gd name="T29" fmla="*/ 2 h 32"/>
                  <a:gd name="T30" fmla="*/ 19 w 37"/>
                  <a:gd name="T31" fmla="*/ 0 h 32"/>
                  <a:gd name="T32" fmla="*/ 19 w 37"/>
                  <a:gd name="T33" fmla="*/ 0 h 32"/>
                  <a:gd name="T34" fmla="*/ 26 w 37"/>
                  <a:gd name="T35" fmla="*/ 2 h 32"/>
                  <a:gd name="T36" fmla="*/ 30 w 37"/>
                  <a:gd name="T37" fmla="*/ 6 h 32"/>
                  <a:gd name="T38" fmla="*/ 35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5" y="22"/>
                    </a:lnTo>
                    <a:lnTo>
                      <a:pt x="30" y="28"/>
                    </a:lnTo>
                    <a:lnTo>
                      <a:pt x="26" y="32"/>
                    </a:lnTo>
                    <a:lnTo>
                      <a:pt x="19" y="32"/>
                    </a:lnTo>
                    <a:lnTo>
                      <a:pt x="19" y="32"/>
                    </a:lnTo>
                    <a:lnTo>
                      <a:pt x="12" y="32"/>
                    </a:lnTo>
                    <a:lnTo>
                      <a:pt x="5" y="28"/>
                    </a:lnTo>
                    <a:lnTo>
                      <a:pt x="0" y="22"/>
                    </a:lnTo>
                    <a:lnTo>
                      <a:pt x="0" y="16"/>
                    </a:lnTo>
                    <a:lnTo>
                      <a:pt x="0" y="16"/>
                    </a:lnTo>
                    <a:lnTo>
                      <a:pt x="0" y="10"/>
                    </a:lnTo>
                    <a:lnTo>
                      <a:pt x="5" y="6"/>
                    </a:lnTo>
                    <a:lnTo>
                      <a:pt x="12" y="2"/>
                    </a:lnTo>
                    <a:lnTo>
                      <a:pt x="19" y="0"/>
                    </a:lnTo>
                    <a:lnTo>
                      <a:pt x="19" y="0"/>
                    </a:lnTo>
                    <a:lnTo>
                      <a:pt x="26" y="2"/>
                    </a:lnTo>
                    <a:lnTo>
                      <a:pt x="30" y="6"/>
                    </a:lnTo>
                    <a:lnTo>
                      <a:pt x="35" y="10"/>
                    </a:lnTo>
                    <a:lnTo>
                      <a:pt x="37" y="16"/>
                    </a:lnTo>
                    <a:lnTo>
                      <a:pt x="37"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150" name="Line 309"/>
              <p:cNvSpPr>
                <a:spLocks noChangeShapeType="1"/>
              </p:cNvSpPr>
              <p:nvPr/>
            </p:nvSpPr>
            <p:spPr bwMode="auto">
              <a:xfrm>
                <a:off x="1374287"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1" name="Line 310"/>
              <p:cNvSpPr>
                <a:spLocks noChangeShapeType="1"/>
              </p:cNvSpPr>
              <p:nvPr/>
            </p:nvSpPr>
            <p:spPr bwMode="auto">
              <a:xfrm>
                <a:off x="1503291"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2" name="Line 311"/>
              <p:cNvSpPr>
                <a:spLocks noChangeShapeType="1"/>
              </p:cNvSpPr>
              <p:nvPr/>
            </p:nvSpPr>
            <p:spPr bwMode="auto">
              <a:xfrm>
                <a:off x="1634061" y="4607654"/>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3" name="Line 312"/>
              <p:cNvSpPr>
                <a:spLocks noChangeShapeType="1"/>
              </p:cNvSpPr>
              <p:nvPr/>
            </p:nvSpPr>
            <p:spPr bwMode="auto">
              <a:xfrm>
                <a:off x="1763063"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4" name="Line 313"/>
              <p:cNvSpPr>
                <a:spLocks noChangeShapeType="1"/>
              </p:cNvSpPr>
              <p:nvPr/>
            </p:nvSpPr>
            <p:spPr bwMode="auto">
              <a:xfrm>
                <a:off x="1892066"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5" name="Line 314"/>
              <p:cNvSpPr>
                <a:spLocks noChangeShapeType="1"/>
              </p:cNvSpPr>
              <p:nvPr/>
            </p:nvSpPr>
            <p:spPr bwMode="auto">
              <a:xfrm>
                <a:off x="2021069"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6" name="Line 315"/>
              <p:cNvSpPr>
                <a:spLocks noChangeShapeType="1"/>
              </p:cNvSpPr>
              <p:nvPr/>
            </p:nvSpPr>
            <p:spPr bwMode="auto">
              <a:xfrm>
                <a:off x="2151839" y="4607654"/>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7" name="Line 316"/>
              <p:cNvSpPr>
                <a:spLocks noChangeShapeType="1"/>
              </p:cNvSpPr>
              <p:nvPr/>
            </p:nvSpPr>
            <p:spPr bwMode="auto">
              <a:xfrm>
                <a:off x="2280842"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8" name="Line 317"/>
              <p:cNvSpPr>
                <a:spLocks noChangeShapeType="1"/>
              </p:cNvSpPr>
              <p:nvPr/>
            </p:nvSpPr>
            <p:spPr bwMode="auto">
              <a:xfrm>
                <a:off x="2409844"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59" name="Line 318"/>
              <p:cNvSpPr>
                <a:spLocks noChangeShapeType="1"/>
              </p:cNvSpPr>
              <p:nvPr/>
            </p:nvSpPr>
            <p:spPr bwMode="auto">
              <a:xfrm>
                <a:off x="2538848" y="4607654"/>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0" name="Line 319"/>
              <p:cNvSpPr>
                <a:spLocks noChangeShapeType="1"/>
              </p:cNvSpPr>
              <p:nvPr/>
            </p:nvSpPr>
            <p:spPr bwMode="auto">
              <a:xfrm>
                <a:off x="2669618" y="4607654"/>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1" name="Line 320"/>
              <p:cNvSpPr>
                <a:spLocks noChangeShapeType="1"/>
              </p:cNvSpPr>
              <p:nvPr/>
            </p:nvSpPr>
            <p:spPr bwMode="auto">
              <a:xfrm>
                <a:off x="2798620" y="4607654"/>
                <a:ext cx="68920"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2" name="Line 321"/>
              <p:cNvSpPr>
                <a:spLocks noChangeShapeType="1"/>
              </p:cNvSpPr>
              <p:nvPr/>
            </p:nvSpPr>
            <p:spPr bwMode="auto">
              <a:xfrm>
                <a:off x="2879909" y="4618140"/>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grpSp>
        <p:sp>
          <p:nvSpPr>
            <p:cNvPr id="163" name="Line 322"/>
            <p:cNvSpPr>
              <a:spLocks noChangeShapeType="1"/>
            </p:cNvSpPr>
            <p:nvPr/>
          </p:nvSpPr>
          <p:spPr bwMode="auto">
            <a:xfrm>
              <a:off x="2879909" y="4729994"/>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4" name="Line 323"/>
            <p:cNvSpPr>
              <a:spLocks noChangeShapeType="1"/>
            </p:cNvSpPr>
            <p:nvPr/>
          </p:nvSpPr>
          <p:spPr bwMode="auto">
            <a:xfrm>
              <a:off x="2879909" y="4841847"/>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5" name="Line 324"/>
            <p:cNvSpPr>
              <a:spLocks noChangeShapeType="1"/>
            </p:cNvSpPr>
            <p:nvPr/>
          </p:nvSpPr>
          <p:spPr bwMode="auto">
            <a:xfrm>
              <a:off x="2879909" y="4953700"/>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6" name="Line 325"/>
            <p:cNvSpPr>
              <a:spLocks noChangeShapeType="1"/>
            </p:cNvSpPr>
            <p:nvPr/>
          </p:nvSpPr>
          <p:spPr bwMode="auto">
            <a:xfrm>
              <a:off x="2879909" y="5065553"/>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7" name="Line 326"/>
            <p:cNvSpPr>
              <a:spLocks noChangeShapeType="1"/>
            </p:cNvSpPr>
            <p:nvPr/>
          </p:nvSpPr>
          <p:spPr bwMode="auto">
            <a:xfrm>
              <a:off x="2879909" y="5177407"/>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8" name="Line 327"/>
            <p:cNvSpPr>
              <a:spLocks noChangeShapeType="1"/>
            </p:cNvSpPr>
            <p:nvPr/>
          </p:nvSpPr>
          <p:spPr bwMode="auto">
            <a:xfrm>
              <a:off x="2879909" y="5289260"/>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69" name="Line 328"/>
            <p:cNvSpPr>
              <a:spLocks noChangeShapeType="1"/>
            </p:cNvSpPr>
            <p:nvPr/>
          </p:nvSpPr>
          <p:spPr bwMode="auto">
            <a:xfrm>
              <a:off x="2879909" y="5401113"/>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0" name="Line 329"/>
            <p:cNvSpPr>
              <a:spLocks noChangeShapeType="1"/>
            </p:cNvSpPr>
            <p:nvPr/>
          </p:nvSpPr>
          <p:spPr bwMode="auto">
            <a:xfrm>
              <a:off x="2879909" y="5512966"/>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1" name="Line 330"/>
            <p:cNvSpPr>
              <a:spLocks noChangeShapeType="1"/>
            </p:cNvSpPr>
            <p:nvPr/>
          </p:nvSpPr>
          <p:spPr bwMode="auto">
            <a:xfrm>
              <a:off x="2879909" y="562481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2" name="Line 331"/>
            <p:cNvSpPr>
              <a:spLocks noChangeShapeType="1"/>
            </p:cNvSpPr>
            <p:nvPr/>
          </p:nvSpPr>
          <p:spPr bwMode="auto">
            <a:xfrm>
              <a:off x="2879909" y="5736673"/>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3" name="Line 332"/>
            <p:cNvSpPr>
              <a:spLocks noChangeShapeType="1"/>
            </p:cNvSpPr>
            <p:nvPr/>
          </p:nvSpPr>
          <p:spPr bwMode="auto">
            <a:xfrm>
              <a:off x="2879909" y="5848526"/>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4" name="Line 333"/>
            <p:cNvSpPr>
              <a:spLocks noChangeShapeType="1"/>
            </p:cNvSpPr>
            <p:nvPr/>
          </p:nvSpPr>
          <p:spPr bwMode="auto">
            <a:xfrm>
              <a:off x="2879909" y="596037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grpSp>
      <p:sp>
        <p:nvSpPr>
          <p:cNvPr id="19" name="Line 20"/>
          <p:cNvSpPr>
            <a:spLocks noChangeShapeType="1"/>
          </p:cNvSpPr>
          <p:nvPr/>
        </p:nvSpPr>
        <p:spPr bwMode="auto">
          <a:xfrm>
            <a:off x="1374287" y="4441271"/>
            <a:ext cx="4771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33"/>
          <p:cNvSpPr>
            <a:spLocks noChangeShapeType="1"/>
          </p:cNvSpPr>
          <p:nvPr/>
        </p:nvSpPr>
        <p:spPr bwMode="auto">
          <a:xfrm>
            <a:off x="1374287" y="4437776"/>
            <a:ext cx="81289" cy="0"/>
          </a:xfrm>
          <a:prstGeom prst="line">
            <a:avLst/>
          </a:prstGeom>
          <a:noFill/>
          <a:ln w="18">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34"/>
          <p:cNvSpPr>
            <a:spLocks noChangeShapeType="1"/>
          </p:cNvSpPr>
          <p:nvPr/>
        </p:nvSpPr>
        <p:spPr bwMode="auto">
          <a:xfrm>
            <a:off x="1503290" y="4437776"/>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4" name="Line 35"/>
          <p:cNvSpPr>
            <a:spLocks noChangeShapeType="1"/>
          </p:cNvSpPr>
          <p:nvPr/>
        </p:nvSpPr>
        <p:spPr bwMode="auto">
          <a:xfrm>
            <a:off x="1634060" y="4437776"/>
            <a:ext cx="79523"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36"/>
          <p:cNvSpPr>
            <a:spLocks noChangeShapeType="1"/>
          </p:cNvSpPr>
          <p:nvPr/>
        </p:nvSpPr>
        <p:spPr bwMode="auto">
          <a:xfrm>
            <a:off x="1763063" y="4437776"/>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6" name="Line 37"/>
          <p:cNvSpPr>
            <a:spLocks noChangeShapeType="1"/>
          </p:cNvSpPr>
          <p:nvPr/>
        </p:nvSpPr>
        <p:spPr bwMode="auto">
          <a:xfrm>
            <a:off x="1892066" y="4437776"/>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7" name="Line 38"/>
          <p:cNvSpPr>
            <a:spLocks noChangeShapeType="1"/>
          </p:cNvSpPr>
          <p:nvPr/>
        </p:nvSpPr>
        <p:spPr bwMode="auto">
          <a:xfrm>
            <a:off x="2021068" y="4437776"/>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9"/>
          <p:cNvSpPr>
            <a:spLocks noChangeShapeType="1"/>
          </p:cNvSpPr>
          <p:nvPr/>
        </p:nvSpPr>
        <p:spPr bwMode="auto">
          <a:xfrm>
            <a:off x="2151838" y="4437776"/>
            <a:ext cx="79523"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Line 40"/>
          <p:cNvSpPr>
            <a:spLocks noChangeShapeType="1"/>
          </p:cNvSpPr>
          <p:nvPr/>
        </p:nvSpPr>
        <p:spPr bwMode="auto">
          <a:xfrm>
            <a:off x="2280842" y="4437776"/>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75" name="Freeform 482"/>
          <p:cNvSpPr>
            <a:spLocks/>
          </p:cNvSpPr>
          <p:nvPr/>
        </p:nvSpPr>
        <p:spPr bwMode="auto">
          <a:xfrm>
            <a:off x="1399027" y="4437776"/>
            <a:ext cx="116633" cy="1094064"/>
          </a:xfrm>
          <a:custGeom>
            <a:avLst/>
            <a:gdLst>
              <a:gd name="T0" fmla="*/ 32 w 66"/>
              <a:gd name="T1" fmla="*/ 34 h 626"/>
              <a:gd name="T2" fmla="*/ 32 w 66"/>
              <a:gd name="T3" fmla="*/ 34 h 626"/>
              <a:gd name="T4" fmla="*/ 30 w 66"/>
              <a:gd name="T5" fmla="*/ 22 h 626"/>
              <a:gd name="T6" fmla="*/ 27 w 66"/>
              <a:gd name="T7" fmla="*/ 16 h 626"/>
              <a:gd name="T8" fmla="*/ 23 w 66"/>
              <a:gd name="T9" fmla="*/ 12 h 626"/>
              <a:gd name="T10" fmla="*/ 13 w 66"/>
              <a:gd name="T11" fmla="*/ 8 h 626"/>
              <a:gd name="T12" fmla="*/ 0 w 66"/>
              <a:gd name="T13" fmla="*/ 4 h 626"/>
              <a:gd name="T14" fmla="*/ 0 w 66"/>
              <a:gd name="T15" fmla="*/ 0 h 626"/>
              <a:gd name="T16" fmla="*/ 0 w 66"/>
              <a:gd name="T17" fmla="*/ 0 h 626"/>
              <a:gd name="T18" fmla="*/ 13 w 66"/>
              <a:gd name="T19" fmla="*/ 2 h 626"/>
              <a:gd name="T20" fmla="*/ 27 w 66"/>
              <a:gd name="T21" fmla="*/ 8 h 626"/>
              <a:gd name="T22" fmla="*/ 34 w 66"/>
              <a:gd name="T23" fmla="*/ 12 h 626"/>
              <a:gd name="T24" fmla="*/ 39 w 66"/>
              <a:gd name="T25" fmla="*/ 18 h 626"/>
              <a:gd name="T26" fmla="*/ 41 w 66"/>
              <a:gd name="T27" fmla="*/ 26 h 626"/>
              <a:gd name="T28" fmla="*/ 43 w 66"/>
              <a:gd name="T29" fmla="*/ 36 h 626"/>
              <a:gd name="T30" fmla="*/ 43 w 66"/>
              <a:gd name="T31" fmla="*/ 284 h 626"/>
              <a:gd name="T32" fmla="*/ 43 w 66"/>
              <a:gd name="T33" fmla="*/ 284 h 626"/>
              <a:gd name="T34" fmla="*/ 46 w 66"/>
              <a:gd name="T35" fmla="*/ 292 h 626"/>
              <a:gd name="T36" fmla="*/ 48 w 66"/>
              <a:gd name="T37" fmla="*/ 302 h 626"/>
              <a:gd name="T38" fmla="*/ 57 w 66"/>
              <a:gd name="T39" fmla="*/ 308 h 626"/>
              <a:gd name="T40" fmla="*/ 66 w 66"/>
              <a:gd name="T41" fmla="*/ 310 h 626"/>
              <a:gd name="T42" fmla="*/ 66 w 66"/>
              <a:gd name="T43" fmla="*/ 316 h 626"/>
              <a:gd name="T44" fmla="*/ 66 w 66"/>
              <a:gd name="T45" fmla="*/ 316 h 626"/>
              <a:gd name="T46" fmla="*/ 57 w 66"/>
              <a:gd name="T47" fmla="*/ 320 h 626"/>
              <a:gd name="T48" fmla="*/ 48 w 66"/>
              <a:gd name="T49" fmla="*/ 326 h 626"/>
              <a:gd name="T50" fmla="*/ 46 w 66"/>
              <a:gd name="T51" fmla="*/ 334 h 626"/>
              <a:gd name="T52" fmla="*/ 43 w 66"/>
              <a:gd name="T53" fmla="*/ 344 h 626"/>
              <a:gd name="T54" fmla="*/ 43 w 66"/>
              <a:gd name="T55" fmla="*/ 590 h 626"/>
              <a:gd name="T56" fmla="*/ 43 w 66"/>
              <a:gd name="T57" fmla="*/ 590 h 626"/>
              <a:gd name="T58" fmla="*/ 41 w 66"/>
              <a:gd name="T59" fmla="*/ 600 h 626"/>
              <a:gd name="T60" fmla="*/ 39 w 66"/>
              <a:gd name="T61" fmla="*/ 608 h 626"/>
              <a:gd name="T62" fmla="*/ 34 w 66"/>
              <a:gd name="T63" fmla="*/ 614 h 626"/>
              <a:gd name="T64" fmla="*/ 27 w 66"/>
              <a:gd name="T65" fmla="*/ 618 h 626"/>
              <a:gd name="T66" fmla="*/ 13 w 66"/>
              <a:gd name="T67" fmla="*/ 624 h 626"/>
              <a:gd name="T68" fmla="*/ 0 w 66"/>
              <a:gd name="T69" fmla="*/ 626 h 626"/>
              <a:gd name="T70" fmla="*/ 0 w 66"/>
              <a:gd name="T71" fmla="*/ 622 h 626"/>
              <a:gd name="T72" fmla="*/ 0 w 66"/>
              <a:gd name="T73" fmla="*/ 622 h 626"/>
              <a:gd name="T74" fmla="*/ 13 w 66"/>
              <a:gd name="T75" fmla="*/ 618 h 626"/>
              <a:gd name="T76" fmla="*/ 23 w 66"/>
              <a:gd name="T77" fmla="*/ 614 h 626"/>
              <a:gd name="T78" fmla="*/ 30 w 66"/>
              <a:gd name="T79" fmla="*/ 604 h 626"/>
              <a:gd name="T80" fmla="*/ 32 w 66"/>
              <a:gd name="T81" fmla="*/ 592 h 626"/>
              <a:gd name="T82" fmla="*/ 32 w 66"/>
              <a:gd name="T83" fmla="*/ 352 h 626"/>
              <a:gd name="T84" fmla="*/ 32 w 66"/>
              <a:gd name="T85" fmla="*/ 352 h 626"/>
              <a:gd name="T86" fmla="*/ 32 w 66"/>
              <a:gd name="T87" fmla="*/ 338 h 626"/>
              <a:gd name="T88" fmla="*/ 36 w 66"/>
              <a:gd name="T89" fmla="*/ 328 h 626"/>
              <a:gd name="T90" fmla="*/ 43 w 66"/>
              <a:gd name="T91" fmla="*/ 320 h 626"/>
              <a:gd name="T92" fmla="*/ 55 w 66"/>
              <a:gd name="T93" fmla="*/ 314 h 626"/>
              <a:gd name="T94" fmla="*/ 55 w 66"/>
              <a:gd name="T95" fmla="*/ 314 h 626"/>
              <a:gd name="T96" fmla="*/ 55 w 66"/>
              <a:gd name="T97" fmla="*/ 314 h 626"/>
              <a:gd name="T98" fmla="*/ 43 w 66"/>
              <a:gd name="T99" fmla="*/ 308 h 626"/>
              <a:gd name="T100" fmla="*/ 36 w 66"/>
              <a:gd name="T101" fmla="*/ 300 h 626"/>
              <a:gd name="T102" fmla="*/ 32 w 66"/>
              <a:gd name="T103" fmla="*/ 290 h 626"/>
              <a:gd name="T104" fmla="*/ 32 w 66"/>
              <a:gd name="T105" fmla="*/ 276 h 626"/>
              <a:gd name="T106" fmla="*/ 32 w 66"/>
              <a:gd name="T107" fmla="*/ 34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626">
                <a:moveTo>
                  <a:pt x="32" y="34"/>
                </a:moveTo>
                <a:lnTo>
                  <a:pt x="32" y="34"/>
                </a:lnTo>
                <a:lnTo>
                  <a:pt x="30" y="22"/>
                </a:lnTo>
                <a:lnTo>
                  <a:pt x="27" y="16"/>
                </a:lnTo>
                <a:lnTo>
                  <a:pt x="23" y="12"/>
                </a:lnTo>
                <a:lnTo>
                  <a:pt x="13" y="8"/>
                </a:lnTo>
                <a:lnTo>
                  <a:pt x="0" y="4"/>
                </a:lnTo>
                <a:lnTo>
                  <a:pt x="0" y="0"/>
                </a:lnTo>
                <a:lnTo>
                  <a:pt x="0" y="0"/>
                </a:lnTo>
                <a:lnTo>
                  <a:pt x="13" y="2"/>
                </a:lnTo>
                <a:lnTo>
                  <a:pt x="27" y="8"/>
                </a:lnTo>
                <a:lnTo>
                  <a:pt x="34" y="12"/>
                </a:lnTo>
                <a:lnTo>
                  <a:pt x="39" y="18"/>
                </a:lnTo>
                <a:lnTo>
                  <a:pt x="41" y="26"/>
                </a:lnTo>
                <a:lnTo>
                  <a:pt x="43" y="36"/>
                </a:lnTo>
                <a:lnTo>
                  <a:pt x="43" y="284"/>
                </a:lnTo>
                <a:lnTo>
                  <a:pt x="43" y="284"/>
                </a:lnTo>
                <a:lnTo>
                  <a:pt x="46" y="292"/>
                </a:lnTo>
                <a:lnTo>
                  <a:pt x="48" y="302"/>
                </a:lnTo>
                <a:lnTo>
                  <a:pt x="57" y="308"/>
                </a:lnTo>
                <a:lnTo>
                  <a:pt x="66" y="310"/>
                </a:lnTo>
                <a:lnTo>
                  <a:pt x="66" y="316"/>
                </a:lnTo>
                <a:lnTo>
                  <a:pt x="66" y="316"/>
                </a:lnTo>
                <a:lnTo>
                  <a:pt x="57" y="320"/>
                </a:lnTo>
                <a:lnTo>
                  <a:pt x="48" y="326"/>
                </a:lnTo>
                <a:lnTo>
                  <a:pt x="46" y="334"/>
                </a:lnTo>
                <a:lnTo>
                  <a:pt x="43" y="344"/>
                </a:lnTo>
                <a:lnTo>
                  <a:pt x="43" y="590"/>
                </a:lnTo>
                <a:lnTo>
                  <a:pt x="43" y="590"/>
                </a:lnTo>
                <a:lnTo>
                  <a:pt x="41" y="600"/>
                </a:lnTo>
                <a:lnTo>
                  <a:pt x="39" y="608"/>
                </a:lnTo>
                <a:lnTo>
                  <a:pt x="34" y="614"/>
                </a:lnTo>
                <a:lnTo>
                  <a:pt x="27" y="618"/>
                </a:lnTo>
                <a:lnTo>
                  <a:pt x="13" y="624"/>
                </a:lnTo>
                <a:lnTo>
                  <a:pt x="0" y="626"/>
                </a:lnTo>
                <a:lnTo>
                  <a:pt x="0" y="622"/>
                </a:lnTo>
                <a:lnTo>
                  <a:pt x="0" y="622"/>
                </a:lnTo>
                <a:lnTo>
                  <a:pt x="13" y="618"/>
                </a:lnTo>
                <a:lnTo>
                  <a:pt x="23" y="614"/>
                </a:lnTo>
                <a:lnTo>
                  <a:pt x="30" y="604"/>
                </a:lnTo>
                <a:lnTo>
                  <a:pt x="32" y="592"/>
                </a:lnTo>
                <a:lnTo>
                  <a:pt x="32" y="352"/>
                </a:lnTo>
                <a:lnTo>
                  <a:pt x="32" y="352"/>
                </a:lnTo>
                <a:lnTo>
                  <a:pt x="32" y="338"/>
                </a:lnTo>
                <a:lnTo>
                  <a:pt x="36" y="328"/>
                </a:lnTo>
                <a:lnTo>
                  <a:pt x="43" y="320"/>
                </a:lnTo>
                <a:lnTo>
                  <a:pt x="55" y="314"/>
                </a:lnTo>
                <a:lnTo>
                  <a:pt x="55" y="314"/>
                </a:lnTo>
                <a:lnTo>
                  <a:pt x="55" y="314"/>
                </a:lnTo>
                <a:lnTo>
                  <a:pt x="43" y="308"/>
                </a:lnTo>
                <a:lnTo>
                  <a:pt x="36" y="300"/>
                </a:lnTo>
                <a:lnTo>
                  <a:pt x="32" y="290"/>
                </a:lnTo>
                <a:lnTo>
                  <a:pt x="32" y="276"/>
                </a:lnTo>
                <a:lnTo>
                  <a:pt x="32"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000" dirty="0"/>
          </a:p>
        </p:txBody>
      </p:sp>
      <p:sp>
        <p:nvSpPr>
          <p:cNvPr id="187" name="Rectangle 494"/>
          <p:cNvSpPr>
            <a:spLocks noChangeArrowheads="1"/>
          </p:cNvSpPr>
          <p:nvPr/>
        </p:nvSpPr>
        <p:spPr bwMode="auto">
          <a:xfrm>
            <a:off x="5715000" y="2438400"/>
            <a:ext cx="209833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Market supply:</a:t>
            </a:r>
            <a:r>
              <a:rPr kumimoji="0" lang="en-US" sz="1400" b="1" i="0" u="none" strike="noStrike" cap="none" normalizeH="0" dirty="0">
                <a:ln>
                  <a:noFill/>
                </a:ln>
                <a:solidFill>
                  <a:srgbClr val="000000"/>
                </a:solidFill>
                <a:effectLst/>
                <a:latin typeface="Univers LT Std 47 Cn Lt" charset="0"/>
                <a:cs typeface="Arial" pitchFamily="34" charset="0"/>
              </a:rPr>
              <a:t> 100 fi</a:t>
            </a:r>
            <a:r>
              <a:rPr kumimoji="0" lang="en-US" sz="1400" b="1" i="0" u="none" strike="noStrike" cap="none" normalizeH="0" baseline="0" dirty="0">
                <a:ln>
                  <a:noFill/>
                </a:ln>
                <a:solidFill>
                  <a:srgbClr val="000000"/>
                </a:solidFill>
                <a:effectLst/>
                <a:latin typeface="Univers LT Std 47 Cn Lt" charset="0"/>
                <a:cs typeface="Arial" pitchFamily="34" charset="0"/>
              </a:rPr>
              <a:t>rms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8" name="Line 495"/>
          <p:cNvSpPr>
            <a:spLocks noChangeShapeType="1"/>
          </p:cNvSpPr>
          <p:nvPr/>
        </p:nvSpPr>
        <p:spPr bwMode="auto">
          <a:xfrm flipV="1">
            <a:off x="5173686" y="2899794"/>
            <a:ext cx="0" cy="26320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97" name="Line 504"/>
          <p:cNvSpPr>
            <a:spLocks noChangeShapeType="1"/>
          </p:cNvSpPr>
          <p:nvPr/>
        </p:nvSpPr>
        <p:spPr bwMode="auto">
          <a:xfrm>
            <a:off x="5173686" y="5531840"/>
            <a:ext cx="31031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98" name="Line 505"/>
          <p:cNvSpPr>
            <a:spLocks noChangeShapeType="1"/>
          </p:cNvSpPr>
          <p:nvPr/>
        </p:nvSpPr>
        <p:spPr bwMode="auto">
          <a:xfrm>
            <a:off x="8179629"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99" name="Line 506"/>
          <p:cNvSpPr>
            <a:spLocks noChangeShapeType="1"/>
          </p:cNvSpPr>
          <p:nvPr/>
        </p:nvSpPr>
        <p:spPr bwMode="auto">
          <a:xfrm>
            <a:off x="7677755"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0" name="Line 507"/>
          <p:cNvSpPr>
            <a:spLocks noChangeShapeType="1"/>
          </p:cNvSpPr>
          <p:nvPr/>
        </p:nvSpPr>
        <p:spPr bwMode="auto">
          <a:xfrm>
            <a:off x="7175881"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3" name="Line 510"/>
          <p:cNvSpPr>
            <a:spLocks noChangeShapeType="1"/>
          </p:cNvSpPr>
          <p:nvPr/>
        </p:nvSpPr>
        <p:spPr bwMode="auto">
          <a:xfrm>
            <a:off x="5675560" y="5489895"/>
            <a:ext cx="0" cy="4194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4" name="Line 511"/>
          <p:cNvSpPr>
            <a:spLocks noChangeShapeType="1"/>
          </p:cNvSpPr>
          <p:nvPr/>
        </p:nvSpPr>
        <p:spPr bwMode="auto">
          <a:xfrm>
            <a:off x="5173686" y="5489895"/>
            <a:ext cx="0" cy="419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4" name="Freeform 521"/>
          <p:cNvSpPr>
            <a:spLocks/>
          </p:cNvSpPr>
          <p:nvPr/>
        </p:nvSpPr>
        <p:spPr bwMode="auto">
          <a:xfrm>
            <a:off x="6177434" y="3347207"/>
            <a:ext cx="1500321" cy="1090569"/>
          </a:xfrm>
          <a:custGeom>
            <a:avLst/>
            <a:gdLst>
              <a:gd name="T0" fmla="*/ 0 w 849"/>
              <a:gd name="T1" fmla="*/ 624 h 624"/>
              <a:gd name="T2" fmla="*/ 281 w 849"/>
              <a:gd name="T3" fmla="*/ 416 h 624"/>
              <a:gd name="T4" fmla="*/ 565 w 849"/>
              <a:gd name="T5" fmla="*/ 208 h 624"/>
              <a:gd name="T6" fmla="*/ 849 w 849"/>
              <a:gd name="T7" fmla="*/ 0 h 624"/>
            </a:gdLst>
            <a:ahLst/>
            <a:cxnLst>
              <a:cxn ang="0">
                <a:pos x="T0" y="T1"/>
              </a:cxn>
              <a:cxn ang="0">
                <a:pos x="T2" y="T3"/>
              </a:cxn>
              <a:cxn ang="0">
                <a:pos x="T4" y="T5"/>
              </a:cxn>
              <a:cxn ang="0">
                <a:pos x="T6" y="T7"/>
              </a:cxn>
            </a:cxnLst>
            <a:rect l="0" t="0" r="r" b="b"/>
            <a:pathLst>
              <a:path w="849" h="624">
                <a:moveTo>
                  <a:pt x="0" y="624"/>
                </a:moveTo>
                <a:lnTo>
                  <a:pt x="281" y="416"/>
                </a:lnTo>
                <a:lnTo>
                  <a:pt x="565" y="208"/>
                </a:lnTo>
                <a:lnTo>
                  <a:pt x="849"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6" name="Rectangle 523"/>
          <p:cNvSpPr>
            <a:spLocks noChangeArrowheads="1"/>
          </p:cNvSpPr>
          <p:nvPr/>
        </p:nvSpPr>
        <p:spPr bwMode="auto">
          <a:xfrm>
            <a:off x="5064122" y="546892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551"/>
          <p:cNvSpPr>
            <a:spLocks noChangeArrowheads="1"/>
          </p:cNvSpPr>
          <p:nvPr/>
        </p:nvSpPr>
        <p:spPr bwMode="auto">
          <a:xfrm>
            <a:off x="5585435"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554"/>
          <p:cNvSpPr>
            <a:spLocks noChangeArrowheads="1"/>
          </p:cNvSpPr>
          <p:nvPr/>
        </p:nvSpPr>
        <p:spPr bwMode="auto">
          <a:xfrm>
            <a:off x="7087523"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555"/>
          <p:cNvSpPr>
            <a:spLocks noChangeArrowheads="1"/>
          </p:cNvSpPr>
          <p:nvPr/>
        </p:nvSpPr>
        <p:spPr bwMode="auto">
          <a:xfrm>
            <a:off x="7589397"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556"/>
          <p:cNvSpPr>
            <a:spLocks noChangeArrowheads="1"/>
          </p:cNvSpPr>
          <p:nvPr/>
        </p:nvSpPr>
        <p:spPr bwMode="auto">
          <a:xfrm>
            <a:off x="8091271"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557"/>
          <p:cNvSpPr>
            <a:spLocks noChangeArrowheads="1"/>
          </p:cNvSpPr>
          <p:nvPr/>
        </p:nvSpPr>
        <p:spPr bwMode="auto">
          <a:xfrm>
            <a:off x="7410913" y="3158455"/>
            <a:ext cx="120225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Market supply</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553"/>
          <p:cNvSpPr>
            <a:spLocks noChangeArrowheads="1"/>
          </p:cNvSpPr>
          <p:nvPr/>
        </p:nvSpPr>
        <p:spPr bwMode="auto">
          <a:xfrm>
            <a:off x="6585649"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01" name="Line 508"/>
          <p:cNvSpPr>
            <a:spLocks noChangeShapeType="1"/>
          </p:cNvSpPr>
          <p:nvPr/>
        </p:nvSpPr>
        <p:spPr bwMode="auto">
          <a:xfrm>
            <a:off x="6674007" y="5489895"/>
            <a:ext cx="0" cy="4194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5" name="Freeform 522"/>
          <p:cNvSpPr>
            <a:spLocks/>
          </p:cNvSpPr>
          <p:nvPr/>
        </p:nvSpPr>
        <p:spPr bwMode="auto">
          <a:xfrm>
            <a:off x="6642198" y="4046290"/>
            <a:ext cx="65386" cy="55927"/>
          </a:xfrm>
          <a:custGeom>
            <a:avLst/>
            <a:gdLst>
              <a:gd name="T0" fmla="*/ 37 w 37"/>
              <a:gd name="T1" fmla="*/ 16 h 32"/>
              <a:gd name="T2" fmla="*/ 37 w 37"/>
              <a:gd name="T3" fmla="*/ 16 h 32"/>
              <a:gd name="T4" fmla="*/ 37 w 37"/>
              <a:gd name="T5" fmla="*/ 22 h 32"/>
              <a:gd name="T6" fmla="*/ 32 w 37"/>
              <a:gd name="T7" fmla="*/ 28 h 32"/>
              <a:gd name="T8" fmla="*/ 25 w 37"/>
              <a:gd name="T9" fmla="*/ 32 h 32"/>
              <a:gd name="T10" fmla="*/ 18 w 37"/>
              <a:gd name="T11" fmla="*/ 32 h 32"/>
              <a:gd name="T12" fmla="*/ 18 w 37"/>
              <a:gd name="T13" fmla="*/ 32 h 32"/>
              <a:gd name="T14" fmla="*/ 11 w 37"/>
              <a:gd name="T15" fmla="*/ 32 h 32"/>
              <a:gd name="T16" fmla="*/ 7 w 37"/>
              <a:gd name="T17" fmla="*/ 28 h 32"/>
              <a:gd name="T18" fmla="*/ 2 w 37"/>
              <a:gd name="T19" fmla="*/ 22 h 32"/>
              <a:gd name="T20" fmla="*/ 0 w 37"/>
              <a:gd name="T21" fmla="*/ 16 h 32"/>
              <a:gd name="T22" fmla="*/ 0 w 37"/>
              <a:gd name="T23" fmla="*/ 16 h 32"/>
              <a:gd name="T24" fmla="*/ 2 w 37"/>
              <a:gd name="T25" fmla="*/ 10 h 32"/>
              <a:gd name="T26" fmla="*/ 7 w 37"/>
              <a:gd name="T27" fmla="*/ 6 h 32"/>
              <a:gd name="T28" fmla="*/ 11 w 37"/>
              <a:gd name="T29" fmla="*/ 2 h 32"/>
              <a:gd name="T30" fmla="*/ 18 w 37"/>
              <a:gd name="T31" fmla="*/ 0 h 32"/>
              <a:gd name="T32" fmla="*/ 18 w 37"/>
              <a:gd name="T33" fmla="*/ 0 h 32"/>
              <a:gd name="T34" fmla="*/ 25 w 37"/>
              <a:gd name="T35" fmla="*/ 2 h 32"/>
              <a:gd name="T36" fmla="*/ 32 w 37"/>
              <a:gd name="T37" fmla="*/ 6 h 32"/>
              <a:gd name="T38" fmla="*/ 37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7" y="22"/>
                </a:lnTo>
                <a:lnTo>
                  <a:pt x="32" y="28"/>
                </a:lnTo>
                <a:lnTo>
                  <a:pt x="25" y="32"/>
                </a:lnTo>
                <a:lnTo>
                  <a:pt x="18" y="32"/>
                </a:lnTo>
                <a:lnTo>
                  <a:pt x="18" y="32"/>
                </a:lnTo>
                <a:lnTo>
                  <a:pt x="11" y="32"/>
                </a:lnTo>
                <a:lnTo>
                  <a:pt x="7" y="28"/>
                </a:lnTo>
                <a:lnTo>
                  <a:pt x="2" y="22"/>
                </a:lnTo>
                <a:lnTo>
                  <a:pt x="0" y="16"/>
                </a:lnTo>
                <a:lnTo>
                  <a:pt x="0" y="16"/>
                </a:lnTo>
                <a:lnTo>
                  <a:pt x="2" y="10"/>
                </a:lnTo>
                <a:lnTo>
                  <a:pt x="7" y="6"/>
                </a:lnTo>
                <a:lnTo>
                  <a:pt x="11" y="2"/>
                </a:lnTo>
                <a:lnTo>
                  <a:pt x="18" y="0"/>
                </a:lnTo>
                <a:lnTo>
                  <a:pt x="18" y="0"/>
                </a:lnTo>
                <a:lnTo>
                  <a:pt x="25" y="2"/>
                </a:lnTo>
                <a:lnTo>
                  <a:pt x="32" y="6"/>
                </a:lnTo>
                <a:lnTo>
                  <a:pt x="37" y="10"/>
                </a:lnTo>
                <a:lnTo>
                  <a:pt x="37" y="16"/>
                </a:lnTo>
                <a:lnTo>
                  <a:pt x="37"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273" name="Line 580"/>
          <p:cNvSpPr>
            <a:spLocks noChangeShapeType="1"/>
          </p:cNvSpPr>
          <p:nvPr/>
        </p:nvSpPr>
        <p:spPr bwMode="auto">
          <a:xfrm>
            <a:off x="5173686"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4" name="Line 581"/>
          <p:cNvSpPr>
            <a:spLocks noChangeShapeType="1"/>
          </p:cNvSpPr>
          <p:nvPr/>
        </p:nvSpPr>
        <p:spPr bwMode="auto">
          <a:xfrm>
            <a:off x="5302689"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5" name="Line 582"/>
          <p:cNvSpPr>
            <a:spLocks noChangeShapeType="1"/>
          </p:cNvSpPr>
          <p:nvPr/>
        </p:nvSpPr>
        <p:spPr bwMode="auto">
          <a:xfrm>
            <a:off x="5431691"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6" name="Line 583"/>
          <p:cNvSpPr>
            <a:spLocks noChangeShapeType="1"/>
          </p:cNvSpPr>
          <p:nvPr/>
        </p:nvSpPr>
        <p:spPr bwMode="auto">
          <a:xfrm>
            <a:off x="5562461" y="4074253"/>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7" name="Line 584"/>
          <p:cNvSpPr>
            <a:spLocks noChangeShapeType="1"/>
          </p:cNvSpPr>
          <p:nvPr/>
        </p:nvSpPr>
        <p:spPr bwMode="auto">
          <a:xfrm>
            <a:off x="5691465"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8" name="Line 585"/>
          <p:cNvSpPr>
            <a:spLocks noChangeShapeType="1"/>
          </p:cNvSpPr>
          <p:nvPr/>
        </p:nvSpPr>
        <p:spPr bwMode="auto">
          <a:xfrm>
            <a:off x="5820467"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9" name="Line 586"/>
          <p:cNvSpPr>
            <a:spLocks noChangeShapeType="1"/>
          </p:cNvSpPr>
          <p:nvPr/>
        </p:nvSpPr>
        <p:spPr bwMode="auto">
          <a:xfrm>
            <a:off x="5951237" y="4074253"/>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0" name="Line 587"/>
          <p:cNvSpPr>
            <a:spLocks noChangeShapeType="1"/>
          </p:cNvSpPr>
          <p:nvPr/>
        </p:nvSpPr>
        <p:spPr bwMode="auto">
          <a:xfrm>
            <a:off x="6080240"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1" name="Line 588"/>
          <p:cNvSpPr>
            <a:spLocks noChangeShapeType="1"/>
          </p:cNvSpPr>
          <p:nvPr/>
        </p:nvSpPr>
        <p:spPr bwMode="auto">
          <a:xfrm>
            <a:off x="6209243"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2" name="Line 589"/>
          <p:cNvSpPr>
            <a:spLocks noChangeShapeType="1"/>
          </p:cNvSpPr>
          <p:nvPr/>
        </p:nvSpPr>
        <p:spPr bwMode="auto">
          <a:xfrm>
            <a:off x="6338246" y="4074253"/>
            <a:ext cx="81289"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3" name="Line 590"/>
          <p:cNvSpPr>
            <a:spLocks noChangeShapeType="1"/>
          </p:cNvSpPr>
          <p:nvPr/>
        </p:nvSpPr>
        <p:spPr bwMode="auto">
          <a:xfrm>
            <a:off x="6469016" y="4074253"/>
            <a:ext cx="79523"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4" name="Line 591"/>
          <p:cNvSpPr>
            <a:spLocks noChangeShapeType="1"/>
          </p:cNvSpPr>
          <p:nvPr/>
        </p:nvSpPr>
        <p:spPr bwMode="auto">
          <a:xfrm>
            <a:off x="6598018" y="4074253"/>
            <a:ext cx="68920"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5" name="Line 592"/>
          <p:cNvSpPr>
            <a:spLocks noChangeShapeType="1"/>
          </p:cNvSpPr>
          <p:nvPr/>
        </p:nvSpPr>
        <p:spPr bwMode="auto">
          <a:xfrm>
            <a:off x="6674007" y="408473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6" name="Line 593"/>
          <p:cNvSpPr>
            <a:spLocks noChangeShapeType="1"/>
          </p:cNvSpPr>
          <p:nvPr/>
        </p:nvSpPr>
        <p:spPr bwMode="auto">
          <a:xfrm>
            <a:off x="6674007" y="4196593"/>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7" name="Line 594"/>
          <p:cNvSpPr>
            <a:spLocks noChangeShapeType="1"/>
          </p:cNvSpPr>
          <p:nvPr/>
        </p:nvSpPr>
        <p:spPr bwMode="auto">
          <a:xfrm>
            <a:off x="6674007" y="4308446"/>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8" name="Line 595"/>
          <p:cNvSpPr>
            <a:spLocks noChangeShapeType="1"/>
          </p:cNvSpPr>
          <p:nvPr/>
        </p:nvSpPr>
        <p:spPr bwMode="auto">
          <a:xfrm>
            <a:off x="6674007" y="442029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9" name="Line 596"/>
          <p:cNvSpPr>
            <a:spLocks noChangeShapeType="1"/>
          </p:cNvSpPr>
          <p:nvPr/>
        </p:nvSpPr>
        <p:spPr bwMode="auto">
          <a:xfrm>
            <a:off x="6674007" y="4532152"/>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0" name="Line 597"/>
          <p:cNvSpPr>
            <a:spLocks noChangeShapeType="1"/>
          </p:cNvSpPr>
          <p:nvPr/>
        </p:nvSpPr>
        <p:spPr bwMode="auto">
          <a:xfrm>
            <a:off x="6674007" y="4644006"/>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1" name="Line 598"/>
          <p:cNvSpPr>
            <a:spLocks noChangeShapeType="1"/>
          </p:cNvSpPr>
          <p:nvPr/>
        </p:nvSpPr>
        <p:spPr bwMode="auto">
          <a:xfrm>
            <a:off x="6674007" y="475585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2" name="Line 599"/>
          <p:cNvSpPr>
            <a:spLocks noChangeShapeType="1"/>
          </p:cNvSpPr>
          <p:nvPr/>
        </p:nvSpPr>
        <p:spPr bwMode="auto">
          <a:xfrm>
            <a:off x="6674007" y="4867712"/>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3" name="Line 600"/>
          <p:cNvSpPr>
            <a:spLocks noChangeShapeType="1"/>
          </p:cNvSpPr>
          <p:nvPr/>
        </p:nvSpPr>
        <p:spPr bwMode="auto">
          <a:xfrm>
            <a:off x="6674007" y="4979565"/>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4" name="Line 601"/>
          <p:cNvSpPr>
            <a:spLocks noChangeShapeType="1"/>
          </p:cNvSpPr>
          <p:nvPr/>
        </p:nvSpPr>
        <p:spPr bwMode="auto">
          <a:xfrm>
            <a:off x="6674007" y="5091418"/>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5" name="Line 602"/>
          <p:cNvSpPr>
            <a:spLocks noChangeShapeType="1"/>
          </p:cNvSpPr>
          <p:nvPr/>
        </p:nvSpPr>
        <p:spPr bwMode="auto">
          <a:xfrm>
            <a:off x="6674007" y="5203272"/>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6" name="Line 603"/>
          <p:cNvSpPr>
            <a:spLocks noChangeShapeType="1"/>
          </p:cNvSpPr>
          <p:nvPr/>
        </p:nvSpPr>
        <p:spPr bwMode="auto">
          <a:xfrm>
            <a:off x="6674007" y="5315125"/>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7" name="Line 604"/>
          <p:cNvSpPr>
            <a:spLocks noChangeShapeType="1"/>
          </p:cNvSpPr>
          <p:nvPr/>
        </p:nvSpPr>
        <p:spPr bwMode="auto">
          <a:xfrm>
            <a:off x="6674007" y="5426978"/>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45" name="Rectangle 552"/>
          <p:cNvSpPr>
            <a:spLocks noChangeArrowheads="1"/>
          </p:cNvSpPr>
          <p:nvPr/>
        </p:nvSpPr>
        <p:spPr bwMode="auto">
          <a:xfrm>
            <a:off x="6087309" y="555281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02" name="Line 509"/>
          <p:cNvSpPr>
            <a:spLocks noChangeShapeType="1"/>
          </p:cNvSpPr>
          <p:nvPr/>
        </p:nvSpPr>
        <p:spPr bwMode="auto">
          <a:xfrm>
            <a:off x="6172133" y="5489895"/>
            <a:ext cx="0" cy="41945"/>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grpSp>
        <p:nvGrpSpPr>
          <p:cNvPr id="307" name="Group 306"/>
          <p:cNvGrpSpPr/>
          <p:nvPr/>
        </p:nvGrpSpPr>
        <p:grpSpPr>
          <a:xfrm>
            <a:off x="5173686" y="4437776"/>
            <a:ext cx="987843" cy="3496"/>
            <a:chOff x="5173686" y="4971177"/>
            <a:chExt cx="987843" cy="3496"/>
          </a:xfrm>
        </p:grpSpPr>
        <p:sp>
          <p:nvSpPr>
            <p:cNvPr id="193" name="Line 500"/>
            <p:cNvSpPr>
              <a:spLocks noChangeShapeType="1"/>
            </p:cNvSpPr>
            <p:nvPr/>
          </p:nvSpPr>
          <p:spPr bwMode="auto">
            <a:xfrm>
              <a:off x="5173686" y="4974673"/>
              <a:ext cx="47714"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6" name="Line 513"/>
            <p:cNvSpPr>
              <a:spLocks noChangeShapeType="1"/>
            </p:cNvSpPr>
            <p:nvPr/>
          </p:nvSpPr>
          <p:spPr bwMode="auto">
            <a:xfrm>
              <a:off x="5173686"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7" name="Line 514"/>
            <p:cNvSpPr>
              <a:spLocks noChangeShapeType="1"/>
            </p:cNvSpPr>
            <p:nvPr/>
          </p:nvSpPr>
          <p:spPr bwMode="auto">
            <a:xfrm>
              <a:off x="5302689"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8" name="Line 515"/>
            <p:cNvSpPr>
              <a:spLocks noChangeShapeType="1"/>
            </p:cNvSpPr>
            <p:nvPr/>
          </p:nvSpPr>
          <p:spPr bwMode="auto">
            <a:xfrm>
              <a:off x="5431691"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09" name="Line 516"/>
            <p:cNvSpPr>
              <a:spLocks noChangeShapeType="1"/>
            </p:cNvSpPr>
            <p:nvPr/>
          </p:nvSpPr>
          <p:spPr bwMode="auto">
            <a:xfrm>
              <a:off x="5562461" y="4971177"/>
              <a:ext cx="79523"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0" name="Line 517"/>
            <p:cNvSpPr>
              <a:spLocks noChangeShapeType="1"/>
            </p:cNvSpPr>
            <p:nvPr/>
          </p:nvSpPr>
          <p:spPr bwMode="auto">
            <a:xfrm>
              <a:off x="5691465"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1" name="Line 518"/>
            <p:cNvSpPr>
              <a:spLocks noChangeShapeType="1"/>
            </p:cNvSpPr>
            <p:nvPr/>
          </p:nvSpPr>
          <p:spPr bwMode="auto">
            <a:xfrm>
              <a:off x="5820467"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2" name="Line 519"/>
            <p:cNvSpPr>
              <a:spLocks noChangeShapeType="1"/>
            </p:cNvSpPr>
            <p:nvPr/>
          </p:nvSpPr>
          <p:spPr bwMode="auto">
            <a:xfrm>
              <a:off x="5951237" y="4971177"/>
              <a:ext cx="79523"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13" name="Line 520"/>
            <p:cNvSpPr>
              <a:spLocks noChangeShapeType="1"/>
            </p:cNvSpPr>
            <p:nvPr/>
          </p:nvSpPr>
          <p:spPr bwMode="auto">
            <a:xfrm>
              <a:off x="6080240" y="4971177"/>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grpSp>
      <p:sp>
        <p:nvSpPr>
          <p:cNvPr id="313" name="Freeform 522"/>
          <p:cNvSpPr>
            <a:spLocks/>
          </p:cNvSpPr>
          <p:nvPr/>
        </p:nvSpPr>
        <p:spPr bwMode="auto">
          <a:xfrm>
            <a:off x="6172133" y="4394396"/>
            <a:ext cx="65386" cy="55927"/>
          </a:xfrm>
          <a:custGeom>
            <a:avLst/>
            <a:gdLst>
              <a:gd name="T0" fmla="*/ 37 w 37"/>
              <a:gd name="T1" fmla="*/ 16 h 32"/>
              <a:gd name="T2" fmla="*/ 37 w 37"/>
              <a:gd name="T3" fmla="*/ 16 h 32"/>
              <a:gd name="T4" fmla="*/ 37 w 37"/>
              <a:gd name="T5" fmla="*/ 22 h 32"/>
              <a:gd name="T6" fmla="*/ 32 w 37"/>
              <a:gd name="T7" fmla="*/ 28 h 32"/>
              <a:gd name="T8" fmla="*/ 25 w 37"/>
              <a:gd name="T9" fmla="*/ 32 h 32"/>
              <a:gd name="T10" fmla="*/ 18 w 37"/>
              <a:gd name="T11" fmla="*/ 32 h 32"/>
              <a:gd name="T12" fmla="*/ 18 w 37"/>
              <a:gd name="T13" fmla="*/ 32 h 32"/>
              <a:gd name="T14" fmla="*/ 11 w 37"/>
              <a:gd name="T15" fmla="*/ 32 h 32"/>
              <a:gd name="T16" fmla="*/ 7 w 37"/>
              <a:gd name="T17" fmla="*/ 28 h 32"/>
              <a:gd name="T18" fmla="*/ 2 w 37"/>
              <a:gd name="T19" fmla="*/ 22 h 32"/>
              <a:gd name="T20" fmla="*/ 0 w 37"/>
              <a:gd name="T21" fmla="*/ 16 h 32"/>
              <a:gd name="T22" fmla="*/ 0 w 37"/>
              <a:gd name="T23" fmla="*/ 16 h 32"/>
              <a:gd name="T24" fmla="*/ 2 w 37"/>
              <a:gd name="T25" fmla="*/ 10 h 32"/>
              <a:gd name="T26" fmla="*/ 7 w 37"/>
              <a:gd name="T27" fmla="*/ 6 h 32"/>
              <a:gd name="T28" fmla="*/ 11 w 37"/>
              <a:gd name="T29" fmla="*/ 2 h 32"/>
              <a:gd name="T30" fmla="*/ 18 w 37"/>
              <a:gd name="T31" fmla="*/ 0 h 32"/>
              <a:gd name="T32" fmla="*/ 18 w 37"/>
              <a:gd name="T33" fmla="*/ 0 h 32"/>
              <a:gd name="T34" fmla="*/ 25 w 37"/>
              <a:gd name="T35" fmla="*/ 2 h 32"/>
              <a:gd name="T36" fmla="*/ 32 w 37"/>
              <a:gd name="T37" fmla="*/ 6 h 32"/>
              <a:gd name="T38" fmla="*/ 37 w 37"/>
              <a:gd name="T39" fmla="*/ 10 h 32"/>
              <a:gd name="T40" fmla="*/ 37 w 37"/>
              <a:gd name="T41" fmla="*/ 16 h 32"/>
              <a:gd name="T42" fmla="*/ 37 w 37"/>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2">
                <a:moveTo>
                  <a:pt x="37" y="16"/>
                </a:moveTo>
                <a:lnTo>
                  <a:pt x="37" y="16"/>
                </a:lnTo>
                <a:lnTo>
                  <a:pt x="37" y="22"/>
                </a:lnTo>
                <a:lnTo>
                  <a:pt x="32" y="28"/>
                </a:lnTo>
                <a:lnTo>
                  <a:pt x="25" y="32"/>
                </a:lnTo>
                <a:lnTo>
                  <a:pt x="18" y="32"/>
                </a:lnTo>
                <a:lnTo>
                  <a:pt x="18" y="32"/>
                </a:lnTo>
                <a:lnTo>
                  <a:pt x="11" y="32"/>
                </a:lnTo>
                <a:lnTo>
                  <a:pt x="7" y="28"/>
                </a:lnTo>
                <a:lnTo>
                  <a:pt x="2" y="22"/>
                </a:lnTo>
                <a:lnTo>
                  <a:pt x="0" y="16"/>
                </a:lnTo>
                <a:lnTo>
                  <a:pt x="0" y="16"/>
                </a:lnTo>
                <a:lnTo>
                  <a:pt x="2" y="10"/>
                </a:lnTo>
                <a:lnTo>
                  <a:pt x="7" y="6"/>
                </a:lnTo>
                <a:lnTo>
                  <a:pt x="11" y="2"/>
                </a:lnTo>
                <a:lnTo>
                  <a:pt x="18" y="0"/>
                </a:lnTo>
                <a:lnTo>
                  <a:pt x="18" y="0"/>
                </a:lnTo>
                <a:lnTo>
                  <a:pt x="25" y="2"/>
                </a:lnTo>
                <a:lnTo>
                  <a:pt x="32" y="6"/>
                </a:lnTo>
                <a:lnTo>
                  <a:pt x="37" y="10"/>
                </a:lnTo>
                <a:lnTo>
                  <a:pt x="37" y="16"/>
                </a:lnTo>
                <a:lnTo>
                  <a:pt x="37"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4000" dirty="0"/>
          </a:p>
        </p:txBody>
      </p:sp>
      <p:sp>
        <p:nvSpPr>
          <p:cNvPr id="314" name="Line 592"/>
          <p:cNvSpPr>
            <a:spLocks noChangeShapeType="1"/>
          </p:cNvSpPr>
          <p:nvPr/>
        </p:nvSpPr>
        <p:spPr bwMode="auto">
          <a:xfrm>
            <a:off x="6203942" y="4432845"/>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5" name="Line 593"/>
          <p:cNvSpPr>
            <a:spLocks noChangeShapeType="1"/>
          </p:cNvSpPr>
          <p:nvPr/>
        </p:nvSpPr>
        <p:spPr bwMode="auto">
          <a:xfrm>
            <a:off x="6203942" y="4544699"/>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6" name="Line 594"/>
          <p:cNvSpPr>
            <a:spLocks noChangeShapeType="1"/>
          </p:cNvSpPr>
          <p:nvPr/>
        </p:nvSpPr>
        <p:spPr bwMode="auto">
          <a:xfrm>
            <a:off x="6203942" y="4656552"/>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7" name="Line 595"/>
          <p:cNvSpPr>
            <a:spLocks noChangeShapeType="1"/>
          </p:cNvSpPr>
          <p:nvPr/>
        </p:nvSpPr>
        <p:spPr bwMode="auto">
          <a:xfrm>
            <a:off x="6203942" y="4768405"/>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8" name="Line 596"/>
          <p:cNvSpPr>
            <a:spLocks noChangeShapeType="1"/>
          </p:cNvSpPr>
          <p:nvPr/>
        </p:nvSpPr>
        <p:spPr bwMode="auto">
          <a:xfrm>
            <a:off x="6203942" y="4880258"/>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9" name="Line 597"/>
          <p:cNvSpPr>
            <a:spLocks noChangeShapeType="1"/>
          </p:cNvSpPr>
          <p:nvPr/>
        </p:nvSpPr>
        <p:spPr bwMode="auto">
          <a:xfrm>
            <a:off x="6203942" y="4992112"/>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0" name="Line 598"/>
          <p:cNvSpPr>
            <a:spLocks noChangeShapeType="1"/>
          </p:cNvSpPr>
          <p:nvPr/>
        </p:nvSpPr>
        <p:spPr bwMode="auto">
          <a:xfrm>
            <a:off x="6203942" y="5103965"/>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1" name="Line 599"/>
          <p:cNvSpPr>
            <a:spLocks noChangeShapeType="1"/>
          </p:cNvSpPr>
          <p:nvPr/>
        </p:nvSpPr>
        <p:spPr bwMode="auto">
          <a:xfrm>
            <a:off x="6203942" y="5215818"/>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2" name="Line 600"/>
          <p:cNvSpPr>
            <a:spLocks noChangeShapeType="1"/>
          </p:cNvSpPr>
          <p:nvPr/>
        </p:nvSpPr>
        <p:spPr bwMode="auto">
          <a:xfrm>
            <a:off x="6203942" y="5327671"/>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3" name="Line 601"/>
          <p:cNvSpPr>
            <a:spLocks noChangeShapeType="1"/>
          </p:cNvSpPr>
          <p:nvPr/>
        </p:nvSpPr>
        <p:spPr bwMode="auto">
          <a:xfrm>
            <a:off x="6203942" y="5439524"/>
            <a:ext cx="0" cy="69908"/>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4" name="Rectangle 80"/>
          <p:cNvSpPr>
            <a:spLocks noChangeArrowheads="1"/>
          </p:cNvSpPr>
          <p:nvPr/>
        </p:nvSpPr>
        <p:spPr bwMode="auto">
          <a:xfrm>
            <a:off x="3481099" y="3137355"/>
            <a:ext cx="10147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Firm s</a:t>
            </a:r>
            <a:r>
              <a:rPr kumimoji="0" lang="en-US" sz="1400" b="1" i="0" u="none" strike="noStrike" cap="none" normalizeH="0" baseline="0" dirty="0">
                <a:ln>
                  <a:noFill/>
                </a:ln>
                <a:solidFill>
                  <a:srgbClr val="000000"/>
                </a:solidFill>
                <a:effectLst/>
                <a:latin typeface="Univers LT Std 47 Cn Lt" charset="0"/>
                <a:cs typeface="Arial" pitchFamily="34" charset="0"/>
              </a:rPr>
              <a:t>upply</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5" name="Rectangle 300"/>
          <p:cNvSpPr>
            <a:spLocks noChangeArrowheads="1"/>
          </p:cNvSpPr>
          <p:nvPr/>
        </p:nvSpPr>
        <p:spPr bwMode="auto">
          <a:xfrm>
            <a:off x="4347522" y="2680155"/>
            <a:ext cx="15960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6" name="Rectangle 239"/>
          <p:cNvSpPr>
            <a:spLocks noChangeArrowheads="1"/>
          </p:cNvSpPr>
          <p:nvPr/>
        </p:nvSpPr>
        <p:spPr bwMode="auto">
          <a:xfrm>
            <a:off x="5998619" y="5714999"/>
            <a:ext cx="16975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7" name="Rectangle 53"/>
          <p:cNvSpPr>
            <a:spLocks noChangeArrowheads="1"/>
          </p:cNvSpPr>
          <p:nvPr/>
        </p:nvSpPr>
        <p:spPr bwMode="auto">
          <a:xfrm>
            <a:off x="997241" y="399449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4" name="Rectangle 44"/>
          <p:cNvSpPr>
            <a:spLocks noChangeArrowheads="1"/>
          </p:cNvSpPr>
          <p:nvPr/>
        </p:nvSpPr>
        <p:spPr bwMode="auto">
          <a:xfrm>
            <a:off x="4800600" y="511855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5" name="Rectangle 47"/>
          <p:cNvSpPr>
            <a:spLocks noChangeArrowheads="1"/>
          </p:cNvSpPr>
          <p:nvPr/>
        </p:nvSpPr>
        <p:spPr bwMode="auto">
          <a:xfrm>
            <a:off x="4800600" y="475503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6" name="Rectangle 50"/>
          <p:cNvSpPr>
            <a:spLocks noChangeArrowheads="1"/>
          </p:cNvSpPr>
          <p:nvPr/>
        </p:nvSpPr>
        <p:spPr bwMode="auto">
          <a:xfrm>
            <a:off x="4800600" y="43880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7" name="Rectangle 56"/>
          <p:cNvSpPr>
            <a:spLocks noChangeArrowheads="1"/>
          </p:cNvSpPr>
          <p:nvPr/>
        </p:nvSpPr>
        <p:spPr bwMode="auto">
          <a:xfrm>
            <a:off x="4648200" y="3660968"/>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8" name="Rectangle 61"/>
          <p:cNvSpPr>
            <a:spLocks noChangeArrowheads="1"/>
          </p:cNvSpPr>
          <p:nvPr/>
        </p:nvSpPr>
        <p:spPr bwMode="auto">
          <a:xfrm>
            <a:off x="4648200" y="3297445"/>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9" name="Rectangle 66"/>
          <p:cNvSpPr>
            <a:spLocks noChangeArrowheads="1"/>
          </p:cNvSpPr>
          <p:nvPr/>
        </p:nvSpPr>
        <p:spPr bwMode="auto">
          <a:xfrm>
            <a:off x="4648200" y="2930427"/>
            <a:ext cx="4472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0" name="Rectangle 53"/>
          <p:cNvSpPr>
            <a:spLocks noChangeArrowheads="1"/>
          </p:cNvSpPr>
          <p:nvPr/>
        </p:nvSpPr>
        <p:spPr bwMode="auto">
          <a:xfrm>
            <a:off x="4807241" y="400765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1" name="Rectangle 320"/>
          <p:cNvSpPr>
            <a:spLocks noChangeArrowheads="1"/>
          </p:cNvSpPr>
          <p:nvPr/>
        </p:nvSpPr>
        <p:spPr bwMode="auto">
          <a:xfrm>
            <a:off x="1600200" y="4571999"/>
            <a:ext cx="1025978" cy="807913"/>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1" u="none" strike="noStrike" cap="none" normalizeH="0" baseline="0" dirty="0">
                <a:ln>
                  <a:noFill/>
                </a:ln>
                <a:solidFill>
                  <a:srgbClr val="000000"/>
                </a:solidFill>
                <a:effectLst/>
                <a:latin typeface="Univers LT Std 57 Cn" charset="0"/>
                <a:cs typeface="Arial" pitchFamily="34" charset="0"/>
              </a:rPr>
              <a:t>Below a price of 620, each</a:t>
            </a:r>
            <a:r>
              <a:rPr kumimoji="0" lang="en-US" sz="1050" b="0" i="1" u="none" strike="noStrike" cap="none" normalizeH="0" dirty="0">
                <a:ln>
                  <a:noFill/>
                </a:ln>
                <a:solidFill>
                  <a:srgbClr val="000000"/>
                </a:solidFill>
                <a:effectLst/>
                <a:latin typeface="Univers LT Std 57 Cn" charset="0"/>
                <a:cs typeface="Arial" pitchFamily="34" charset="0"/>
              </a:rPr>
              <a:t> firm will shut down, resulting in no production.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342" name="Content Placeholder 2"/>
          <p:cNvSpPr txBox="1">
            <a:spLocks/>
          </p:cNvSpPr>
          <p:nvPr/>
        </p:nvSpPr>
        <p:spPr>
          <a:xfrm>
            <a:off x="795913" y="5921802"/>
            <a:ext cx="4038600" cy="48014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A firm only produces above its AVC.</a:t>
            </a:r>
          </a:p>
        </p:txBody>
      </p:sp>
      <p:sp>
        <p:nvSpPr>
          <p:cNvPr id="343" name="Content Placeholder 2"/>
          <p:cNvSpPr txBox="1">
            <a:spLocks/>
          </p:cNvSpPr>
          <p:nvPr/>
        </p:nvSpPr>
        <p:spPr>
          <a:xfrm>
            <a:off x="4828109" y="5912415"/>
            <a:ext cx="4038600" cy="70874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Given a fixed number of firms, the market supply curve is established.</a:t>
            </a:r>
          </a:p>
        </p:txBody>
      </p:sp>
      <p:sp>
        <p:nvSpPr>
          <p:cNvPr id="148" name="Line 34">
            <a:extLst>
              <a:ext uri="{FF2B5EF4-FFF2-40B4-BE49-F238E27FC236}">
                <a16:creationId xmlns:a16="http://schemas.microsoft.com/office/drawing/2014/main" id="{7C25A5C8-1724-466C-84A8-205B193A33B4}"/>
              </a:ext>
            </a:extLst>
          </p:cNvPr>
          <p:cNvSpPr>
            <a:spLocks noChangeShapeType="1"/>
          </p:cNvSpPr>
          <p:nvPr/>
        </p:nvSpPr>
        <p:spPr bwMode="auto">
          <a:xfrm>
            <a:off x="1515990" y="4441271"/>
            <a:ext cx="81289"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149" name="Line 35">
            <a:extLst>
              <a:ext uri="{FF2B5EF4-FFF2-40B4-BE49-F238E27FC236}">
                <a16:creationId xmlns:a16="http://schemas.microsoft.com/office/drawing/2014/main" id="{FC8E6184-D1E5-42CD-A49F-B1E90F24F6E9}"/>
              </a:ext>
            </a:extLst>
          </p:cNvPr>
          <p:cNvSpPr>
            <a:spLocks noChangeShapeType="1"/>
          </p:cNvSpPr>
          <p:nvPr/>
        </p:nvSpPr>
        <p:spPr bwMode="auto">
          <a:xfrm>
            <a:off x="1646760" y="4441271"/>
            <a:ext cx="79523" cy="0"/>
          </a:xfrm>
          <a:prstGeom prst="line">
            <a:avLst/>
          </a:prstGeom>
          <a:noFill/>
          <a:ln w="1905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Tree>
    <p:extLst>
      <p:ext uri="{BB962C8B-B14F-4D97-AF65-F5344CB8AC3E}">
        <p14:creationId xmlns:p14="http://schemas.microsoft.com/office/powerpoint/2010/main" val="148219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0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7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2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2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4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4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8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88"/>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9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98"/>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9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00"/>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03"/>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0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14"/>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44"/>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47"/>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48"/>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49"/>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50"/>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46"/>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01"/>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15"/>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73"/>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74"/>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75"/>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76"/>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277"/>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78"/>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79"/>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80"/>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81"/>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282"/>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83"/>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284"/>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85"/>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286"/>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287"/>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288"/>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89"/>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90"/>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91"/>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92"/>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93"/>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95"/>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96"/>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297"/>
                                        </p:tgtEl>
                                        <p:attrNameLst>
                                          <p:attrName>style.visibility</p:attrName>
                                        </p:attrNameLst>
                                      </p:cBhvr>
                                      <p:to>
                                        <p:strVal val="visible"/>
                                      </p:to>
                                    </p:set>
                                  </p:childTnLst>
                                </p:cTn>
                              </p:par>
                              <p:par>
                                <p:cTn id="175" presetID="1" presetClass="entr" presetSubtype="0" fill="hold" grpId="0" nodeType="withEffect">
                                  <p:stCondLst>
                                    <p:cond delay="0"/>
                                  </p:stCondLst>
                                  <p:childTnLst>
                                    <p:set>
                                      <p:cBhvr>
                                        <p:cTn id="176" dur="1" fill="hold">
                                          <p:stCondLst>
                                            <p:cond delay="0"/>
                                          </p:stCondLst>
                                        </p:cTn>
                                        <p:tgtEl>
                                          <p:spTgt spid="245"/>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202"/>
                                        </p:tgtEl>
                                        <p:attrNameLst>
                                          <p:attrName>style.visibility</p:attrName>
                                        </p:attrNameLst>
                                      </p:cBhvr>
                                      <p:to>
                                        <p:strVal val="visible"/>
                                      </p:to>
                                    </p:set>
                                  </p:childTnLst>
                                </p:cTn>
                              </p:par>
                              <p:par>
                                <p:cTn id="179" presetID="1" presetClass="entr" presetSubtype="0" fill="hold" nodeType="withEffect">
                                  <p:stCondLst>
                                    <p:cond delay="0"/>
                                  </p:stCondLst>
                                  <p:childTnLst>
                                    <p:set>
                                      <p:cBhvr>
                                        <p:cTn id="180" dur="1" fill="hold">
                                          <p:stCondLst>
                                            <p:cond delay="0"/>
                                          </p:stCondLst>
                                        </p:cTn>
                                        <p:tgtEl>
                                          <p:spTgt spid="307"/>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313"/>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314"/>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315"/>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316"/>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317"/>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318"/>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319"/>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320"/>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321"/>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322"/>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323"/>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325"/>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326"/>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334"/>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335"/>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336"/>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337"/>
                                        </p:tgtEl>
                                        <p:attrNameLst>
                                          <p:attrName>style.visibility</p:attrName>
                                        </p:attrNameLst>
                                      </p:cBhvr>
                                      <p:to>
                                        <p:strVal val="visible"/>
                                      </p:to>
                                    </p:set>
                                  </p:childTnLst>
                                </p:cTn>
                              </p:par>
                              <p:par>
                                <p:cTn id="215" presetID="1" presetClass="entr" presetSubtype="0" fill="hold" grpId="0" nodeType="withEffect">
                                  <p:stCondLst>
                                    <p:cond delay="0"/>
                                  </p:stCondLst>
                                  <p:childTnLst>
                                    <p:set>
                                      <p:cBhvr>
                                        <p:cTn id="216" dur="1" fill="hold">
                                          <p:stCondLst>
                                            <p:cond delay="0"/>
                                          </p:stCondLst>
                                        </p:cTn>
                                        <p:tgtEl>
                                          <p:spTgt spid="338"/>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339"/>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340"/>
                                        </p:tgtEl>
                                        <p:attrNameLst>
                                          <p:attrName>style.visibility</p:attrName>
                                        </p:attrNameLst>
                                      </p:cBhvr>
                                      <p:to>
                                        <p:strVal val="visible"/>
                                      </p:to>
                                    </p:set>
                                  </p:childTnLst>
                                </p:cTn>
                              </p:par>
                              <p:par>
                                <p:cTn id="221" presetID="1" presetClass="entr" presetSubtype="0" fill="hold" grpId="0" nodeType="withEffect">
                                  <p:stCondLst>
                                    <p:cond delay="0"/>
                                  </p:stCondLst>
                                  <p:childTnLst>
                                    <p:set>
                                      <p:cBhvr>
                                        <p:cTn id="222" dur="1" fill="hold">
                                          <p:stCondLst>
                                            <p:cond delay="0"/>
                                          </p:stCondLst>
                                        </p:cTn>
                                        <p:tgtEl>
                                          <p:spTgt spid="343"/>
                                        </p:tgtEl>
                                        <p:attrNameLst>
                                          <p:attrName>style.visibility</p:attrName>
                                        </p:attrNameLst>
                                      </p:cBhvr>
                                      <p:to>
                                        <p:strVal val="visible"/>
                                      </p:to>
                                    </p:set>
                                  </p:childTnLst>
                                </p:cTn>
                              </p:par>
                              <p:par>
                                <p:cTn id="223" presetID="1" presetClass="entr" presetSubtype="0" fill="hold" grpId="0" nodeType="withEffect">
                                  <p:stCondLst>
                                    <p:cond delay="0"/>
                                  </p:stCondLst>
                                  <p:childTnLst>
                                    <p:set>
                                      <p:cBhvr>
                                        <p:cTn id="224" dur="1" fill="hold">
                                          <p:stCondLst>
                                            <p:cond delay="0"/>
                                          </p:stCondLst>
                                        </p:cTn>
                                        <p:tgtEl>
                                          <p:spTgt spid="148"/>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23" grpId="0" animBg="1"/>
      <p:bldP spid="24" grpId="0" animBg="1"/>
      <p:bldP spid="25" grpId="0" animBg="1"/>
      <p:bldP spid="26" grpId="0" animBg="1"/>
      <p:bldP spid="28" grpId="0" animBg="1"/>
      <p:bldP spid="29" grpId="0" animBg="1"/>
      <p:bldP spid="40" grpId="0" animBg="1"/>
      <p:bldP spid="42" grpId="0"/>
      <p:bldP spid="43" grpId="0"/>
      <p:bldP spid="46" grpId="0"/>
      <p:bldP spid="49" grpId="0"/>
      <p:bldP spid="55" grpId="0"/>
      <p:bldP spid="60" grpId="0"/>
      <p:bldP spid="65" grpId="0"/>
      <p:bldP spid="70" grpId="0"/>
      <p:bldP spid="71" grpId="0"/>
      <p:bldP spid="72" grpId="0"/>
      <p:bldP spid="73" grpId="0"/>
      <p:bldP spid="74" grpId="0"/>
      <p:bldP spid="75" grpId="0"/>
      <p:bldP spid="80" grpId="0"/>
      <p:bldP spid="141" grpId="0"/>
      <p:bldP spid="19" grpId="0" animBg="1"/>
      <p:bldP spid="32" grpId="0" animBg="1"/>
      <p:bldP spid="33" grpId="0" animBg="1"/>
      <p:bldP spid="34" grpId="0" animBg="1"/>
      <p:bldP spid="35" grpId="0" animBg="1"/>
      <p:bldP spid="36" grpId="0" animBg="1"/>
      <p:bldP spid="37" grpId="0" animBg="1"/>
      <p:bldP spid="38" grpId="0" animBg="1"/>
      <p:bldP spid="39" grpId="0" animBg="1"/>
      <p:bldP spid="175" grpId="0" animBg="1"/>
      <p:bldP spid="187" grpId="0"/>
      <p:bldP spid="188" grpId="0" animBg="1"/>
      <p:bldP spid="197" grpId="0" animBg="1"/>
      <p:bldP spid="198" grpId="0" animBg="1"/>
      <p:bldP spid="199" grpId="0" animBg="1"/>
      <p:bldP spid="200" grpId="0" animBg="1"/>
      <p:bldP spid="203" grpId="0" animBg="1"/>
      <p:bldP spid="204" grpId="0" animBg="1"/>
      <p:bldP spid="214" grpId="0" animBg="1"/>
      <p:bldP spid="216" grpId="0"/>
      <p:bldP spid="244" grpId="0"/>
      <p:bldP spid="247" grpId="0"/>
      <p:bldP spid="248" grpId="0"/>
      <p:bldP spid="249" grpId="0"/>
      <p:bldP spid="250" grpId="0"/>
      <p:bldP spid="246" grpId="0"/>
      <p:bldP spid="201" grpId="0" animBg="1"/>
      <p:bldP spid="215"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45" grpId="0"/>
      <p:bldP spid="20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p:bldP spid="325" grpId="0"/>
      <p:bldP spid="326" grpId="0"/>
      <p:bldP spid="327" grpId="0"/>
      <p:bldP spid="334" grpId="0"/>
      <p:bldP spid="335" grpId="0"/>
      <p:bldP spid="336" grpId="0"/>
      <p:bldP spid="337" grpId="0"/>
      <p:bldP spid="338" grpId="0"/>
      <p:bldP spid="339" grpId="0"/>
      <p:bldP spid="340" grpId="0"/>
      <p:bldP spid="341" grpId="0" animBg="1"/>
      <p:bldP spid="342" grpId="0"/>
      <p:bldP spid="343" grpId="0"/>
      <p:bldP spid="148" grpId="0" animBg="1"/>
      <p:bldP spid="1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Autofit/>
          </a:bodyPr>
          <a:lstStyle/>
          <a:p>
            <a:r>
              <a:rPr lang="en-US" sz="2400" dirty="0"/>
              <a:t>What the characteristics of a </a:t>
            </a:r>
            <a:r>
              <a:rPr lang="en-US" sz="2400" i="1" dirty="0">
                <a:solidFill>
                  <a:srgbClr val="9D0505"/>
                </a:solidFill>
              </a:rPr>
              <a:t>perfectly competitive </a:t>
            </a:r>
            <a:r>
              <a:rPr lang="en-US" sz="2400" dirty="0"/>
              <a:t>market are.</a:t>
            </a:r>
          </a:p>
          <a:p>
            <a:r>
              <a:rPr lang="en-US" sz="2400" dirty="0"/>
              <a:t>How to calculate </a:t>
            </a:r>
            <a:r>
              <a:rPr lang="en-US" sz="2400" i="1" dirty="0">
                <a:solidFill>
                  <a:srgbClr val="9D0505"/>
                </a:solidFill>
              </a:rPr>
              <a:t>average</a:t>
            </a:r>
            <a:r>
              <a:rPr lang="en-US" sz="2400" dirty="0"/>
              <a:t>, </a:t>
            </a:r>
            <a:r>
              <a:rPr lang="en-US" sz="2400" i="1" dirty="0">
                <a:solidFill>
                  <a:srgbClr val="9D0505"/>
                </a:solidFill>
              </a:rPr>
              <a:t>marginal</a:t>
            </a:r>
            <a:r>
              <a:rPr lang="en-US" sz="2400" dirty="0"/>
              <a:t>, and </a:t>
            </a:r>
            <a:r>
              <a:rPr lang="en-US" sz="2400" i="1" dirty="0">
                <a:solidFill>
                  <a:srgbClr val="9D0505"/>
                </a:solidFill>
              </a:rPr>
              <a:t>total revenue</a:t>
            </a:r>
            <a:r>
              <a:rPr lang="en-US" sz="2400" dirty="0"/>
              <a:t>.</a:t>
            </a:r>
          </a:p>
          <a:p>
            <a:r>
              <a:rPr lang="en-US" sz="2400" dirty="0"/>
              <a:t>How to find a firm’s optimal quantity of output.</a:t>
            </a:r>
          </a:p>
          <a:p>
            <a:r>
              <a:rPr lang="en-US" sz="2400" dirty="0"/>
              <a:t>How to differentiate between a firm’s shut down or market exit decisions.</a:t>
            </a:r>
          </a:p>
          <a:p>
            <a:r>
              <a:rPr lang="en-US" sz="2400" dirty="0"/>
              <a:t>How to analyze a firm’s short-run supply curve for a </a:t>
            </a:r>
            <a:r>
              <a:rPr lang="en-US" sz="2400" i="1" dirty="0">
                <a:solidFill>
                  <a:srgbClr val="9D0505"/>
                </a:solidFill>
              </a:rPr>
              <a:t>competitive market</a:t>
            </a:r>
            <a:r>
              <a:rPr lang="en-US" sz="2400" dirty="0"/>
              <a:t>.</a:t>
            </a:r>
          </a:p>
          <a:p>
            <a:r>
              <a:rPr lang="en-US" sz="2400" dirty="0"/>
              <a:t>How to analyze a firm’s long-run supply curve for a competitive market, and what its implications are for profit-seeking firms.</a:t>
            </a:r>
          </a:p>
          <a:p>
            <a:r>
              <a:rPr lang="en-US" sz="2400" dirty="0"/>
              <a:t>Why a </a:t>
            </a:r>
            <a:r>
              <a:rPr lang="en-US" sz="2400" i="1" dirty="0">
                <a:solidFill>
                  <a:srgbClr val="9D0505"/>
                </a:solidFill>
              </a:rPr>
              <a:t>long-run supply curve </a:t>
            </a:r>
            <a:r>
              <a:rPr lang="en-US" sz="2400" dirty="0"/>
              <a:t>can slope upward.</a:t>
            </a:r>
          </a:p>
          <a:p>
            <a:r>
              <a:rPr lang="en-US" sz="2400" dirty="0"/>
              <a:t>What the effect of a demand shift is on a market in long-run equilibrium.</a:t>
            </a:r>
          </a:p>
        </p:txBody>
      </p:sp>
    </p:spTree>
    <p:extLst>
      <p:ext uri="{BB962C8B-B14F-4D97-AF65-F5344CB8AC3E}">
        <p14:creationId xmlns:p14="http://schemas.microsoft.com/office/powerpoint/2010/main" val="149212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Long-run supply I</a:t>
            </a:r>
          </a:p>
        </p:txBody>
      </p:sp>
      <p:sp>
        <p:nvSpPr>
          <p:cNvPr id="3" name="Content Placeholder 2"/>
          <p:cNvSpPr>
            <a:spLocks noGrp="1"/>
          </p:cNvSpPr>
          <p:nvPr>
            <p:ph idx="1"/>
          </p:nvPr>
        </p:nvSpPr>
        <p:spPr/>
        <p:txBody>
          <a:bodyPr>
            <a:normAutofit fontScale="85000" lnSpcReduction="20000"/>
          </a:bodyPr>
          <a:lstStyle/>
          <a:p>
            <a:r>
              <a:rPr lang="en-US" dirty="0"/>
              <a:t>The key difference between short-run and long-run supply is that firms are able to enter and exit the market in the long run.</a:t>
            </a:r>
          </a:p>
          <a:p>
            <a:r>
              <a:rPr lang="en-US" dirty="0"/>
              <a:t>If positive economic profits exist:</a:t>
            </a:r>
          </a:p>
          <a:p>
            <a:pPr lvl="1"/>
            <a:r>
              <a:rPr lang="en-US" dirty="0"/>
              <a:t>P &gt; ATC.</a:t>
            </a:r>
          </a:p>
          <a:p>
            <a:pPr lvl="1"/>
            <a:r>
              <a:rPr lang="en-US" dirty="0"/>
              <a:t>New firms enter to gain profits.</a:t>
            </a:r>
          </a:p>
          <a:p>
            <a:pPr lvl="1"/>
            <a:r>
              <a:rPr lang="en-US" dirty="0"/>
              <a:t>The market supply curve shifts outward until P = ATC.</a:t>
            </a:r>
          </a:p>
          <a:p>
            <a:pPr lvl="1"/>
            <a:r>
              <a:rPr lang="en-US" dirty="0"/>
              <a:t>Economic profits go to zero for all firms.</a:t>
            </a:r>
          </a:p>
          <a:p>
            <a:r>
              <a:rPr lang="en-US" dirty="0"/>
              <a:t>If negative economic profits exist:</a:t>
            </a:r>
          </a:p>
          <a:p>
            <a:pPr lvl="1"/>
            <a:r>
              <a:rPr lang="en-US" dirty="0"/>
              <a:t>P &lt; ATC.</a:t>
            </a:r>
          </a:p>
          <a:p>
            <a:pPr lvl="1"/>
            <a:r>
              <a:rPr lang="en-US" dirty="0"/>
              <a:t>Some firms exit the market.</a:t>
            </a:r>
          </a:p>
          <a:p>
            <a:pPr lvl="1"/>
            <a:r>
              <a:rPr lang="en-US" dirty="0"/>
              <a:t>The market supply curve shifts inward until P = ATC.</a:t>
            </a:r>
          </a:p>
          <a:p>
            <a:pPr lvl="1"/>
            <a:r>
              <a:rPr lang="en-US" dirty="0"/>
              <a:t>Economic profits go to zero for all firms.</a:t>
            </a:r>
          </a:p>
        </p:txBody>
      </p:sp>
    </p:spTree>
    <p:extLst>
      <p:ext uri="{BB962C8B-B14F-4D97-AF65-F5344CB8AC3E}">
        <p14:creationId xmlns:p14="http://schemas.microsoft.com/office/powerpoint/2010/main" val="60803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Long-run supply II</a:t>
            </a:r>
          </a:p>
        </p:txBody>
      </p:sp>
      <p:sp>
        <p:nvSpPr>
          <p:cNvPr id="3" name="Content Placeholder 2"/>
          <p:cNvSpPr>
            <a:spLocks noGrp="1"/>
          </p:cNvSpPr>
          <p:nvPr>
            <p:ph idx="1"/>
          </p:nvPr>
        </p:nvSpPr>
        <p:spPr/>
        <p:txBody>
          <a:bodyPr>
            <a:normAutofit/>
          </a:bodyPr>
          <a:lstStyle/>
          <a:p>
            <a:r>
              <a:rPr lang="en-US" dirty="0"/>
              <a:t>The process of market entry and exit causes firms in a perfectly competitive market to earn zero economic profits in the long run.</a:t>
            </a:r>
          </a:p>
          <a:p>
            <a:pPr lvl="1"/>
            <a:r>
              <a:rPr lang="en-US" dirty="0"/>
              <a:t>In the long-run, P = min(ATC) = MR = MC.</a:t>
            </a:r>
          </a:p>
          <a:p>
            <a:pPr lvl="1"/>
            <a:r>
              <a:rPr lang="en-US" dirty="0"/>
              <a:t>Accounting profits are positive in the long run.</a:t>
            </a:r>
          </a:p>
          <a:p>
            <a:pPr lvl="1"/>
            <a:r>
              <a:rPr lang="en-US" dirty="0"/>
              <a:t>Firms earn an accounting profit to compensate them for their opportunity cost.</a:t>
            </a:r>
          </a:p>
        </p:txBody>
      </p:sp>
    </p:spTree>
    <p:extLst>
      <p:ext uri="{BB962C8B-B14F-4D97-AF65-F5344CB8AC3E}">
        <p14:creationId xmlns:p14="http://schemas.microsoft.com/office/powerpoint/2010/main" val="318158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Long-run supply III</a:t>
            </a:r>
          </a:p>
        </p:txBody>
      </p:sp>
      <p:sp>
        <p:nvSpPr>
          <p:cNvPr id="295" name="Content Placeholder 294"/>
          <p:cNvSpPr>
            <a:spLocks noGrp="1"/>
          </p:cNvSpPr>
          <p:nvPr>
            <p:ph idx="1"/>
          </p:nvPr>
        </p:nvSpPr>
        <p:spPr/>
        <p:txBody>
          <a:bodyPr>
            <a:normAutofit/>
          </a:bodyPr>
          <a:lstStyle/>
          <a:p>
            <a:pPr marL="0" indent="0">
              <a:buNone/>
            </a:pPr>
            <a:r>
              <a:rPr lang="en-US" sz="3000" dirty="0"/>
              <a:t>Because all firms operate at the point where P = min(ATC), firms in a competitive market operate at an efficient scale.</a:t>
            </a:r>
          </a:p>
        </p:txBody>
      </p:sp>
      <p:sp>
        <p:nvSpPr>
          <p:cNvPr id="198" name="Line 5"/>
          <p:cNvSpPr>
            <a:spLocks noChangeShapeType="1"/>
          </p:cNvSpPr>
          <p:nvPr/>
        </p:nvSpPr>
        <p:spPr bwMode="auto">
          <a:xfrm flipV="1">
            <a:off x="3048181" y="3046549"/>
            <a:ext cx="0" cy="31091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Line 6"/>
          <p:cNvSpPr>
            <a:spLocks noChangeShapeType="1"/>
          </p:cNvSpPr>
          <p:nvPr/>
        </p:nvSpPr>
        <p:spPr bwMode="auto">
          <a:xfrm>
            <a:off x="3048181" y="6155656"/>
            <a:ext cx="287221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Freeform 7"/>
          <p:cNvSpPr>
            <a:spLocks/>
          </p:cNvSpPr>
          <p:nvPr/>
        </p:nvSpPr>
        <p:spPr bwMode="auto">
          <a:xfrm>
            <a:off x="3105655" y="4082918"/>
            <a:ext cx="2811718" cy="1211463"/>
          </a:xfrm>
          <a:custGeom>
            <a:avLst/>
            <a:gdLst>
              <a:gd name="T0" fmla="*/ 0 w 1859"/>
              <a:gd name="T1" fmla="*/ 438 h 512"/>
              <a:gd name="T2" fmla="*/ 0 w 1859"/>
              <a:gd name="T3" fmla="*/ 438 h 512"/>
              <a:gd name="T4" fmla="*/ 26 w 1859"/>
              <a:gd name="T5" fmla="*/ 446 h 512"/>
              <a:gd name="T6" fmla="*/ 61 w 1859"/>
              <a:gd name="T7" fmla="*/ 456 h 512"/>
              <a:gd name="T8" fmla="*/ 148 w 1859"/>
              <a:gd name="T9" fmla="*/ 480 h 512"/>
              <a:gd name="T10" fmla="*/ 196 w 1859"/>
              <a:gd name="T11" fmla="*/ 492 h 512"/>
              <a:gd name="T12" fmla="*/ 246 w 1859"/>
              <a:gd name="T13" fmla="*/ 502 h 512"/>
              <a:gd name="T14" fmla="*/ 295 w 1859"/>
              <a:gd name="T15" fmla="*/ 510 h 512"/>
              <a:gd name="T16" fmla="*/ 317 w 1859"/>
              <a:gd name="T17" fmla="*/ 512 h 512"/>
              <a:gd name="T18" fmla="*/ 340 w 1859"/>
              <a:gd name="T19" fmla="*/ 512 h 512"/>
              <a:gd name="T20" fmla="*/ 340 w 1859"/>
              <a:gd name="T21" fmla="*/ 512 h 512"/>
              <a:gd name="T22" fmla="*/ 386 w 1859"/>
              <a:gd name="T23" fmla="*/ 510 h 512"/>
              <a:gd name="T24" fmla="*/ 434 w 1859"/>
              <a:gd name="T25" fmla="*/ 506 h 512"/>
              <a:gd name="T26" fmla="*/ 482 w 1859"/>
              <a:gd name="T27" fmla="*/ 498 h 512"/>
              <a:gd name="T28" fmla="*/ 528 w 1859"/>
              <a:gd name="T29" fmla="*/ 488 h 512"/>
              <a:gd name="T30" fmla="*/ 576 w 1859"/>
              <a:gd name="T31" fmla="*/ 478 h 512"/>
              <a:gd name="T32" fmla="*/ 624 w 1859"/>
              <a:gd name="T33" fmla="*/ 466 h 512"/>
              <a:gd name="T34" fmla="*/ 720 w 1859"/>
              <a:gd name="T35" fmla="*/ 438 h 512"/>
              <a:gd name="T36" fmla="*/ 720 w 1859"/>
              <a:gd name="T37" fmla="*/ 438 h 512"/>
              <a:gd name="T38" fmla="*/ 769 w 1859"/>
              <a:gd name="T39" fmla="*/ 424 h 512"/>
              <a:gd name="T40" fmla="*/ 817 w 1859"/>
              <a:gd name="T41" fmla="*/ 408 h 512"/>
              <a:gd name="T42" fmla="*/ 911 w 1859"/>
              <a:gd name="T43" fmla="*/ 370 h 512"/>
              <a:gd name="T44" fmla="*/ 1007 w 1859"/>
              <a:gd name="T45" fmla="*/ 330 h 512"/>
              <a:gd name="T46" fmla="*/ 1101 w 1859"/>
              <a:gd name="T47" fmla="*/ 292 h 512"/>
              <a:gd name="T48" fmla="*/ 1101 w 1859"/>
              <a:gd name="T49" fmla="*/ 292 h 512"/>
              <a:gd name="T50" fmla="*/ 1481 w 1859"/>
              <a:gd name="T51" fmla="*/ 146 h 512"/>
              <a:gd name="T52" fmla="*/ 1481 w 1859"/>
              <a:gd name="T53" fmla="*/ 146 h 512"/>
              <a:gd name="T54" fmla="*/ 1859 w 1859"/>
              <a:gd name="T5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9" h="512">
                <a:moveTo>
                  <a:pt x="0" y="438"/>
                </a:moveTo>
                <a:lnTo>
                  <a:pt x="0" y="438"/>
                </a:lnTo>
                <a:lnTo>
                  <a:pt x="26" y="446"/>
                </a:lnTo>
                <a:lnTo>
                  <a:pt x="61" y="456"/>
                </a:lnTo>
                <a:lnTo>
                  <a:pt x="148" y="480"/>
                </a:lnTo>
                <a:lnTo>
                  <a:pt x="196" y="492"/>
                </a:lnTo>
                <a:lnTo>
                  <a:pt x="246" y="502"/>
                </a:lnTo>
                <a:lnTo>
                  <a:pt x="295" y="510"/>
                </a:lnTo>
                <a:lnTo>
                  <a:pt x="317" y="512"/>
                </a:lnTo>
                <a:lnTo>
                  <a:pt x="340" y="512"/>
                </a:lnTo>
                <a:lnTo>
                  <a:pt x="340" y="512"/>
                </a:lnTo>
                <a:lnTo>
                  <a:pt x="386" y="510"/>
                </a:lnTo>
                <a:lnTo>
                  <a:pt x="434" y="506"/>
                </a:lnTo>
                <a:lnTo>
                  <a:pt x="482" y="498"/>
                </a:lnTo>
                <a:lnTo>
                  <a:pt x="528" y="488"/>
                </a:lnTo>
                <a:lnTo>
                  <a:pt x="576" y="478"/>
                </a:lnTo>
                <a:lnTo>
                  <a:pt x="624" y="466"/>
                </a:lnTo>
                <a:lnTo>
                  <a:pt x="720" y="438"/>
                </a:lnTo>
                <a:lnTo>
                  <a:pt x="720" y="438"/>
                </a:lnTo>
                <a:lnTo>
                  <a:pt x="769" y="424"/>
                </a:lnTo>
                <a:lnTo>
                  <a:pt x="817" y="408"/>
                </a:lnTo>
                <a:lnTo>
                  <a:pt x="911" y="370"/>
                </a:lnTo>
                <a:lnTo>
                  <a:pt x="1007" y="330"/>
                </a:lnTo>
                <a:lnTo>
                  <a:pt x="1101" y="292"/>
                </a:lnTo>
                <a:lnTo>
                  <a:pt x="1101" y="292"/>
                </a:lnTo>
                <a:lnTo>
                  <a:pt x="1481" y="146"/>
                </a:lnTo>
                <a:lnTo>
                  <a:pt x="1481" y="146"/>
                </a:lnTo>
                <a:lnTo>
                  <a:pt x="1859"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Freeform 8"/>
          <p:cNvSpPr>
            <a:spLocks/>
          </p:cNvSpPr>
          <p:nvPr/>
        </p:nvSpPr>
        <p:spPr bwMode="auto">
          <a:xfrm>
            <a:off x="3105655" y="3392006"/>
            <a:ext cx="2811718" cy="1287180"/>
          </a:xfrm>
          <a:custGeom>
            <a:avLst/>
            <a:gdLst>
              <a:gd name="T0" fmla="*/ 0 w 1859"/>
              <a:gd name="T1" fmla="*/ 0 h 544"/>
              <a:gd name="T2" fmla="*/ 0 w 1859"/>
              <a:gd name="T3" fmla="*/ 0 h 544"/>
              <a:gd name="T4" fmla="*/ 61 w 1859"/>
              <a:gd name="T5" fmla="*/ 56 h 544"/>
              <a:gd name="T6" fmla="*/ 148 w 1859"/>
              <a:gd name="T7" fmla="*/ 134 h 544"/>
              <a:gd name="T8" fmla="*/ 196 w 1859"/>
              <a:gd name="T9" fmla="*/ 178 h 544"/>
              <a:gd name="T10" fmla="*/ 246 w 1859"/>
              <a:gd name="T11" fmla="*/ 220 h 544"/>
              <a:gd name="T12" fmla="*/ 295 w 1859"/>
              <a:gd name="T13" fmla="*/ 258 h 544"/>
              <a:gd name="T14" fmla="*/ 340 w 1859"/>
              <a:gd name="T15" fmla="*/ 292 h 544"/>
              <a:gd name="T16" fmla="*/ 340 w 1859"/>
              <a:gd name="T17" fmla="*/ 292 h 544"/>
              <a:gd name="T18" fmla="*/ 386 w 1859"/>
              <a:gd name="T19" fmla="*/ 322 h 544"/>
              <a:gd name="T20" fmla="*/ 434 w 1859"/>
              <a:gd name="T21" fmla="*/ 352 h 544"/>
              <a:gd name="T22" fmla="*/ 482 w 1859"/>
              <a:gd name="T23" fmla="*/ 380 h 544"/>
              <a:gd name="T24" fmla="*/ 528 w 1859"/>
              <a:gd name="T25" fmla="*/ 406 h 544"/>
              <a:gd name="T26" fmla="*/ 576 w 1859"/>
              <a:gd name="T27" fmla="*/ 430 h 544"/>
              <a:gd name="T28" fmla="*/ 624 w 1859"/>
              <a:gd name="T29" fmla="*/ 452 h 544"/>
              <a:gd name="T30" fmla="*/ 672 w 1859"/>
              <a:gd name="T31" fmla="*/ 472 h 544"/>
              <a:gd name="T32" fmla="*/ 720 w 1859"/>
              <a:gd name="T33" fmla="*/ 490 h 544"/>
              <a:gd name="T34" fmla="*/ 720 w 1859"/>
              <a:gd name="T35" fmla="*/ 490 h 544"/>
              <a:gd name="T36" fmla="*/ 769 w 1859"/>
              <a:gd name="T37" fmla="*/ 504 h 544"/>
              <a:gd name="T38" fmla="*/ 817 w 1859"/>
              <a:gd name="T39" fmla="*/ 514 h 544"/>
              <a:gd name="T40" fmla="*/ 862 w 1859"/>
              <a:gd name="T41" fmla="*/ 522 h 544"/>
              <a:gd name="T42" fmla="*/ 911 w 1859"/>
              <a:gd name="T43" fmla="*/ 528 h 544"/>
              <a:gd name="T44" fmla="*/ 959 w 1859"/>
              <a:gd name="T45" fmla="*/ 532 h 544"/>
              <a:gd name="T46" fmla="*/ 1007 w 1859"/>
              <a:gd name="T47" fmla="*/ 536 h 544"/>
              <a:gd name="T48" fmla="*/ 1101 w 1859"/>
              <a:gd name="T49" fmla="*/ 540 h 544"/>
              <a:gd name="T50" fmla="*/ 1101 w 1859"/>
              <a:gd name="T51" fmla="*/ 540 h 544"/>
              <a:gd name="T52" fmla="*/ 1149 w 1859"/>
              <a:gd name="T53" fmla="*/ 542 h 544"/>
              <a:gd name="T54" fmla="*/ 1194 w 1859"/>
              <a:gd name="T55" fmla="*/ 544 h 544"/>
              <a:gd name="T56" fmla="*/ 1291 w 1859"/>
              <a:gd name="T57" fmla="*/ 540 h 544"/>
              <a:gd name="T58" fmla="*/ 1385 w 1859"/>
              <a:gd name="T59" fmla="*/ 536 h 544"/>
              <a:gd name="T60" fmla="*/ 1481 w 1859"/>
              <a:gd name="T61" fmla="*/ 526 h 544"/>
              <a:gd name="T62" fmla="*/ 1481 w 1859"/>
              <a:gd name="T63" fmla="*/ 526 h 544"/>
              <a:gd name="T64" fmla="*/ 1527 w 1859"/>
              <a:gd name="T65" fmla="*/ 520 h 544"/>
              <a:gd name="T66" fmla="*/ 1575 w 1859"/>
              <a:gd name="T67" fmla="*/ 514 h 544"/>
              <a:gd name="T68" fmla="*/ 1671 w 1859"/>
              <a:gd name="T69" fmla="*/ 496 h 544"/>
              <a:gd name="T70" fmla="*/ 1765 w 1859"/>
              <a:gd name="T71" fmla="*/ 478 h 544"/>
              <a:gd name="T72" fmla="*/ 1859 w 1859"/>
              <a:gd name="T73" fmla="*/ 46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9" h="544">
                <a:moveTo>
                  <a:pt x="0" y="0"/>
                </a:moveTo>
                <a:lnTo>
                  <a:pt x="0" y="0"/>
                </a:lnTo>
                <a:lnTo>
                  <a:pt x="61" y="56"/>
                </a:lnTo>
                <a:lnTo>
                  <a:pt x="148" y="134"/>
                </a:lnTo>
                <a:lnTo>
                  <a:pt x="196" y="178"/>
                </a:lnTo>
                <a:lnTo>
                  <a:pt x="246" y="220"/>
                </a:lnTo>
                <a:lnTo>
                  <a:pt x="295" y="258"/>
                </a:lnTo>
                <a:lnTo>
                  <a:pt x="340" y="292"/>
                </a:lnTo>
                <a:lnTo>
                  <a:pt x="340" y="292"/>
                </a:lnTo>
                <a:lnTo>
                  <a:pt x="386" y="322"/>
                </a:lnTo>
                <a:lnTo>
                  <a:pt x="434" y="352"/>
                </a:lnTo>
                <a:lnTo>
                  <a:pt x="482" y="380"/>
                </a:lnTo>
                <a:lnTo>
                  <a:pt x="528" y="406"/>
                </a:lnTo>
                <a:lnTo>
                  <a:pt x="576" y="430"/>
                </a:lnTo>
                <a:lnTo>
                  <a:pt x="624" y="452"/>
                </a:lnTo>
                <a:lnTo>
                  <a:pt x="672" y="472"/>
                </a:lnTo>
                <a:lnTo>
                  <a:pt x="720" y="490"/>
                </a:lnTo>
                <a:lnTo>
                  <a:pt x="720" y="490"/>
                </a:lnTo>
                <a:lnTo>
                  <a:pt x="769" y="504"/>
                </a:lnTo>
                <a:lnTo>
                  <a:pt x="817" y="514"/>
                </a:lnTo>
                <a:lnTo>
                  <a:pt x="862" y="522"/>
                </a:lnTo>
                <a:lnTo>
                  <a:pt x="911" y="528"/>
                </a:lnTo>
                <a:lnTo>
                  <a:pt x="959" y="532"/>
                </a:lnTo>
                <a:lnTo>
                  <a:pt x="1007" y="536"/>
                </a:lnTo>
                <a:lnTo>
                  <a:pt x="1101" y="540"/>
                </a:lnTo>
                <a:lnTo>
                  <a:pt x="1101" y="540"/>
                </a:lnTo>
                <a:lnTo>
                  <a:pt x="1149" y="542"/>
                </a:lnTo>
                <a:lnTo>
                  <a:pt x="1194" y="544"/>
                </a:lnTo>
                <a:lnTo>
                  <a:pt x="1291" y="540"/>
                </a:lnTo>
                <a:lnTo>
                  <a:pt x="1385" y="536"/>
                </a:lnTo>
                <a:lnTo>
                  <a:pt x="1481" y="526"/>
                </a:lnTo>
                <a:lnTo>
                  <a:pt x="1481" y="526"/>
                </a:lnTo>
                <a:lnTo>
                  <a:pt x="1527" y="520"/>
                </a:lnTo>
                <a:lnTo>
                  <a:pt x="1575" y="514"/>
                </a:lnTo>
                <a:lnTo>
                  <a:pt x="1671" y="496"/>
                </a:lnTo>
                <a:lnTo>
                  <a:pt x="1765" y="478"/>
                </a:lnTo>
                <a:lnTo>
                  <a:pt x="1859" y="460"/>
                </a:lnTo>
              </a:path>
            </a:pathLst>
          </a:custGeom>
          <a:noFill/>
          <a:ln w="38100">
            <a:solidFill>
              <a:srgbClr val="79556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Rectangle 13"/>
          <p:cNvSpPr>
            <a:spLocks noChangeArrowheads="1"/>
          </p:cNvSpPr>
          <p:nvPr/>
        </p:nvSpPr>
        <p:spPr bwMode="auto">
          <a:xfrm>
            <a:off x="2945332" y="618878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14"/>
          <p:cNvSpPr>
            <a:spLocks noChangeArrowheads="1"/>
          </p:cNvSpPr>
          <p:nvPr/>
        </p:nvSpPr>
        <p:spPr bwMode="auto">
          <a:xfrm>
            <a:off x="6020221" y="3959879"/>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9" name="Rectangle 16"/>
          <p:cNvSpPr>
            <a:spLocks noChangeArrowheads="1"/>
          </p:cNvSpPr>
          <p:nvPr/>
        </p:nvSpPr>
        <p:spPr bwMode="auto">
          <a:xfrm>
            <a:off x="6020221" y="4362123"/>
            <a:ext cx="304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18"/>
          <p:cNvSpPr>
            <a:spLocks noChangeArrowheads="1"/>
          </p:cNvSpPr>
          <p:nvPr/>
        </p:nvSpPr>
        <p:spPr bwMode="auto">
          <a:xfrm>
            <a:off x="3988949" y="6453790"/>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31"/>
          <p:cNvSpPr>
            <a:spLocks noChangeArrowheads="1"/>
          </p:cNvSpPr>
          <p:nvPr/>
        </p:nvSpPr>
        <p:spPr bwMode="auto">
          <a:xfrm>
            <a:off x="2286000" y="2819400"/>
            <a:ext cx="13692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40"/>
          <p:cNvSpPr>
            <a:spLocks noChangeArrowheads="1"/>
          </p:cNvSpPr>
          <p:nvPr/>
        </p:nvSpPr>
        <p:spPr bwMode="auto">
          <a:xfrm>
            <a:off x="6020221" y="4584540"/>
            <a:ext cx="2388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0" name="Line 234"/>
          <p:cNvSpPr>
            <a:spLocks noChangeShapeType="1"/>
          </p:cNvSpPr>
          <p:nvPr/>
        </p:nvSpPr>
        <p:spPr bwMode="auto">
          <a:xfrm>
            <a:off x="3048180" y="4679185"/>
            <a:ext cx="2872217" cy="0"/>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Rectangle 12"/>
          <p:cNvSpPr>
            <a:spLocks noChangeArrowheads="1"/>
          </p:cNvSpPr>
          <p:nvPr/>
        </p:nvSpPr>
        <p:spPr bwMode="auto">
          <a:xfrm>
            <a:off x="4983022" y="625669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9"/>
          <p:cNvSpPr>
            <a:spLocks noChangeArrowheads="1"/>
          </p:cNvSpPr>
          <p:nvPr/>
        </p:nvSpPr>
        <p:spPr bwMode="auto">
          <a:xfrm>
            <a:off x="2888224" y="4572000"/>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10"/>
          <p:cNvSpPr>
            <a:spLocks noChangeArrowheads="1"/>
          </p:cNvSpPr>
          <p:nvPr/>
        </p:nvSpPr>
        <p:spPr bwMode="auto">
          <a:xfrm>
            <a:off x="2957798" y="464771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11"/>
          <p:cNvSpPr>
            <a:spLocks noChangeArrowheads="1"/>
          </p:cNvSpPr>
          <p:nvPr/>
        </p:nvSpPr>
        <p:spPr bwMode="auto">
          <a:xfrm>
            <a:off x="4908909" y="6180974"/>
            <a:ext cx="120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179"/>
          <p:cNvSpPr>
            <a:spLocks noChangeArrowheads="1"/>
          </p:cNvSpPr>
          <p:nvPr/>
        </p:nvSpPr>
        <p:spPr bwMode="auto">
          <a:xfrm>
            <a:off x="5188720" y="5248715"/>
            <a:ext cx="1364480" cy="553998"/>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A firm’s efficient scale is at the quantity where ATC = P = MC.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Line 221"/>
          <p:cNvSpPr>
            <a:spLocks noChangeShapeType="1"/>
          </p:cNvSpPr>
          <p:nvPr/>
        </p:nvSpPr>
        <p:spPr bwMode="auto">
          <a:xfrm flipV="1">
            <a:off x="4948234" y="6034274"/>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222"/>
          <p:cNvSpPr>
            <a:spLocks noChangeShapeType="1"/>
          </p:cNvSpPr>
          <p:nvPr/>
        </p:nvSpPr>
        <p:spPr bwMode="auto">
          <a:xfrm flipV="1">
            <a:off x="4948234" y="5882841"/>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223"/>
          <p:cNvSpPr>
            <a:spLocks noChangeShapeType="1"/>
          </p:cNvSpPr>
          <p:nvPr/>
        </p:nvSpPr>
        <p:spPr bwMode="auto">
          <a:xfrm flipV="1">
            <a:off x="4948234" y="5731408"/>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224"/>
          <p:cNvSpPr>
            <a:spLocks noChangeShapeType="1"/>
          </p:cNvSpPr>
          <p:nvPr/>
        </p:nvSpPr>
        <p:spPr bwMode="auto">
          <a:xfrm flipV="1">
            <a:off x="4948234" y="5579975"/>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225"/>
          <p:cNvSpPr>
            <a:spLocks noChangeShapeType="1"/>
          </p:cNvSpPr>
          <p:nvPr/>
        </p:nvSpPr>
        <p:spPr bwMode="auto">
          <a:xfrm flipV="1">
            <a:off x="4948234" y="5428542"/>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226"/>
          <p:cNvSpPr>
            <a:spLocks noChangeShapeType="1"/>
          </p:cNvSpPr>
          <p:nvPr/>
        </p:nvSpPr>
        <p:spPr bwMode="auto">
          <a:xfrm flipV="1">
            <a:off x="4948234" y="5277109"/>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227"/>
          <p:cNvSpPr>
            <a:spLocks noChangeShapeType="1"/>
          </p:cNvSpPr>
          <p:nvPr/>
        </p:nvSpPr>
        <p:spPr bwMode="auto">
          <a:xfrm flipV="1">
            <a:off x="4948234" y="5125676"/>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228"/>
          <p:cNvSpPr>
            <a:spLocks noChangeShapeType="1"/>
          </p:cNvSpPr>
          <p:nvPr/>
        </p:nvSpPr>
        <p:spPr bwMode="auto">
          <a:xfrm flipV="1">
            <a:off x="4948234" y="4974243"/>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229"/>
          <p:cNvSpPr>
            <a:spLocks noChangeShapeType="1"/>
          </p:cNvSpPr>
          <p:nvPr/>
        </p:nvSpPr>
        <p:spPr bwMode="auto">
          <a:xfrm flipV="1">
            <a:off x="4948234" y="4822810"/>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230"/>
          <p:cNvSpPr>
            <a:spLocks noChangeShapeType="1"/>
          </p:cNvSpPr>
          <p:nvPr/>
        </p:nvSpPr>
        <p:spPr bwMode="auto">
          <a:xfrm flipV="1">
            <a:off x="4948234" y="4671377"/>
            <a:ext cx="0" cy="94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Freeform 231"/>
          <p:cNvSpPr>
            <a:spLocks/>
          </p:cNvSpPr>
          <p:nvPr/>
        </p:nvSpPr>
        <p:spPr bwMode="auto">
          <a:xfrm>
            <a:off x="4978484" y="4718700"/>
            <a:ext cx="57475" cy="70984"/>
          </a:xfrm>
          <a:custGeom>
            <a:avLst/>
            <a:gdLst>
              <a:gd name="T0" fmla="*/ 0 w 38"/>
              <a:gd name="T1" fmla="*/ 0 h 30"/>
              <a:gd name="T2" fmla="*/ 18 w 38"/>
              <a:gd name="T3" fmla="*/ 30 h 30"/>
              <a:gd name="T4" fmla="*/ 18 w 38"/>
              <a:gd name="T5" fmla="*/ 30 h 30"/>
              <a:gd name="T6" fmla="*/ 20 w 38"/>
              <a:gd name="T7" fmla="*/ 22 h 30"/>
              <a:gd name="T8" fmla="*/ 28 w 38"/>
              <a:gd name="T9" fmla="*/ 18 h 30"/>
              <a:gd name="T10" fmla="*/ 38 w 38"/>
              <a:gd name="T11" fmla="*/ 14 h 30"/>
              <a:gd name="T12" fmla="*/ 0 w 38"/>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8" h="30">
                <a:moveTo>
                  <a:pt x="0" y="0"/>
                </a:moveTo>
                <a:lnTo>
                  <a:pt x="18" y="30"/>
                </a:lnTo>
                <a:lnTo>
                  <a:pt x="18" y="30"/>
                </a:lnTo>
                <a:lnTo>
                  <a:pt x="20" y="22"/>
                </a:lnTo>
                <a:lnTo>
                  <a:pt x="28" y="18"/>
                </a:lnTo>
                <a:lnTo>
                  <a:pt x="38" y="1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Freeform 232"/>
          <p:cNvSpPr>
            <a:spLocks/>
          </p:cNvSpPr>
          <p:nvPr/>
        </p:nvSpPr>
        <p:spPr bwMode="auto">
          <a:xfrm>
            <a:off x="4978484" y="4718700"/>
            <a:ext cx="57475" cy="70984"/>
          </a:xfrm>
          <a:custGeom>
            <a:avLst/>
            <a:gdLst>
              <a:gd name="T0" fmla="*/ 0 w 38"/>
              <a:gd name="T1" fmla="*/ 0 h 30"/>
              <a:gd name="T2" fmla="*/ 18 w 38"/>
              <a:gd name="T3" fmla="*/ 30 h 30"/>
              <a:gd name="T4" fmla="*/ 18 w 38"/>
              <a:gd name="T5" fmla="*/ 30 h 30"/>
              <a:gd name="T6" fmla="*/ 20 w 38"/>
              <a:gd name="T7" fmla="*/ 22 h 30"/>
              <a:gd name="T8" fmla="*/ 28 w 38"/>
              <a:gd name="T9" fmla="*/ 18 h 30"/>
              <a:gd name="T10" fmla="*/ 38 w 38"/>
              <a:gd name="T11" fmla="*/ 14 h 30"/>
              <a:gd name="T12" fmla="*/ 0 w 38"/>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8" h="30">
                <a:moveTo>
                  <a:pt x="0" y="0"/>
                </a:moveTo>
                <a:lnTo>
                  <a:pt x="18" y="30"/>
                </a:lnTo>
                <a:lnTo>
                  <a:pt x="18" y="30"/>
                </a:lnTo>
                <a:lnTo>
                  <a:pt x="20" y="22"/>
                </a:lnTo>
                <a:lnTo>
                  <a:pt x="28" y="18"/>
                </a:lnTo>
                <a:lnTo>
                  <a:pt x="38"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233"/>
          <p:cNvSpPr>
            <a:spLocks noChangeShapeType="1"/>
          </p:cNvSpPr>
          <p:nvPr/>
        </p:nvSpPr>
        <p:spPr bwMode="auto">
          <a:xfrm>
            <a:off x="4998146" y="4742362"/>
            <a:ext cx="297961" cy="39751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Freeform 235"/>
          <p:cNvSpPr>
            <a:spLocks/>
          </p:cNvSpPr>
          <p:nvPr/>
        </p:nvSpPr>
        <p:spPr bwMode="auto">
          <a:xfrm>
            <a:off x="4916471" y="4633519"/>
            <a:ext cx="62013" cy="75716"/>
          </a:xfrm>
          <a:custGeom>
            <a:avLst/>
            <a:gdLst>
              <a:gd name="T0" fmla="*/ 0 w 41"/>
              <a:gd name="T1" fmla="*/ 16 h 32"/>
              <a:gd name="T2" fmla="*/ 0 w 41"/>
              <a:gd name="T3" fmla="*/ 16 h 32"/>
              <a:gd name="T4" fmla="*/ 3 w 41"/>
              <a:gd name="T5" fmla="*/ 8 h 32"/>
              <a:gd name="T6" fmla="*/ 6 w 41"/>
              <a:gd name="T7" fmla="*/ 4 h 32"/>
              <a:gd name="T8" fmla="*/ 13 w 41"/>
              <a:gd name="T9" fmla="*/ 0 h 32"/>
              <a:gd name="T10" fmla="*/ 21 w 41"/>
              <a:gd name="T11" fmla="*/ 0 h 32"/>
              <a:gd name="T12" fmla="*/ 21 w 41"/>
              <a:gd name="T13" fmla="*/ 0 h 32"/>
              <a:gd name="T14" fmla="*/ 28 w 41"/>
              <a:gd name="T15" fmla="*/ 0 h 32"/>
              <a:gd name="T16" fmla="*/ 36 w 41"/>
              <a:gd name="T17" fmla="*/ 4 h 32"/>
              <a:gd name="T18" fmla="*/ 39 w 41"/>
              <a:gd name="T19" fmla="*/ 8 h 32"/>
              <a:gd name="T20" fmla="*/ 41 w 41"/>
              <a:gd name="T21" fmla="*/ 16 h 32"/>
              <a:gd name="T22" fmla="*/ 41 w 41"/>
              <a:gd name="T23" fmla="*/ 16 h 32"/>
              <a:gd name="T24" fmla="*/ 39 w 41"/>
              <a:gd name="T25" fmla="*/ 22 h 32"/>
              <a:gd name="T26" fmla="*/ 36 w 41"/>
              <a:gd name="T27" fmla="*/ 26 h 32"/>
              <a:gd name="T28" fmla="*/ 28 w 41"/>
              <a:gd name="T29" fmla="*/ 30 h 32"/>
              <a:gd name="T30" fmla="*/ 21 w 41"/>
              <a:gd name="T31" fmla="*/ 32 h 32"/>
              <a:gd name="T32" fmla="*/ 21 w 41"/>
              <a:gd name="T33" fmla="*/ 32 h 32"/>
              <a:gd name="T34" fmla="*/ 13 w 41"/>
              <a:gd name="T35" fmla="*/ 30 h 32"/>
              <a:gd name="T36" fmla="*/ 6 w 41"/>
              <a:gd name="T37" fmla="*/ 26 h 32"/>
              <a:gd name="T38" fmla="*/ 3 w 41"/>
              <a:gd name="T39" fmla="*/ 22 h 32"/>
              <a:gd name="T40" fmla="*/ 0 w 41"/>
              <a:gd name="T41" fmla="*/ 16 h 32"/>
              <a:gd name="T42" fmla="*/ 0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0" y="16"/>
                </a:moveTo>
                <a:lnTo>
                  <a:pt x="0" y="16"/>
                </a:lnTo>
                <a:lnTo>
                  <a:pt x="3" y="8"/>
                </a:lnTo>
                <a:lnTo>
                  <a:pt x="6" y="4"/>
                </a:lnTo>
                <a:lnTo>
                  <a:pt x="13" y="0"/>
                </a:lnTo>
                <a:lnTo>
                  <a:pt x="21" y="0"/>
                </a:lnTo>
                <a:lnTo>
                  <a:pt x="21" y="0"/>
                </a:lnTo>
                <a:lnTo>
                  <a:pt x="28" y="0"/>
                </a:lnTo>
                <a:lnTo>
                  <a:pt x="36" y="4"/>
                </a:lnTo>
                <a:lnTo>
                  <a:pt x="39" y="8"/>
                </a:lnTo>
                <a:lnTo>
                  <a:pt x="41" y="16"/>
                </a:lnTo>
                <a:lnTo>
                  <a:pt x="41" y="16"/>
                </a:lnTo>
                <a:lnTo>
                  <a:pt x="39" y="22"/>
                </a:lnTo>
                <a:lnTo>
                  <a:pt x="36" y="26"/>
                </a:lnTo>
                <a:lnTo>
                  <a:pt x="28" y="30"/>
                </a:lnTo>
                <a:lnTo>
                  <a:pt x="21" y="32"/>
                </a:lnTo>
                <a:lnTo>
                  <a:pt x="21" y="32"/>
                </a:lnTo>
                <a:lnTo>
                  <a:pt x="13" y="30"/>
                </a:lnTo>
                <a:lnTo>
                  <a:pt x="6" y="26"/>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15494692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Long-run supply IV</a:t>
            </a:r>
          </a:p>
        </p:txBody>
      </p:sp>
      <p:sp>
        <p:nvSpPr>
          <p:cNvPr id="22" name="Content Placeholder 21"/>
          <p:cNvSpPr>
            <a:spLocks noGrp="1"/>
          </p:cNvSpPr>
          <p:nvPr>
            <p:ph idx="1"/>
          </p:nvPr>
        </p:nvSpPr>
        <p:spPr/>
        <p:txBody>
          <a:bodyPr>
            <a:normAutofit/>
          </a:bodyPr>
          <a:lstStyle/>
          <a:p>
            <a:pPr marL="0" indent="0">
              <a:buNone/>
            </a:pPr>
            <a:r>
              <a:rPr lang="en-US" dirty="0">
                <a:latin typeface="Calibri Light"/>
                <a:cs typeface="Calibri" pitchFamily="34" charset="0"/>
              </a:rPr>
              <a:t>Given that </a:t>
            </a:r>
            <a:r>
              <a:rPr lang="en-US" dirty="0">
                <a:latin typeface="Calibri Light"/>
                <a:cs typeface="Calibri" pitchFamily="34" charset="0"/>
                <a:sym typeface="Wingdings" pitchFamily="2" charset="2"/>
              </a:rPr>
              <a:t>P = min(ATC), price is the same at any quantity in the long run.</a:t>
            </a:r>
          </a:p>
        </p:txBody>
      </p:sp>
      <p:sp>
        <p:nvSpPr>
          <p:cNvPr id="4" name="Line 5"/>
          <p:cNvSpPr>
            <a:spLocks noChangeShapeType="1"/>
          </p:cNvSpPr>
          <p:nvPr/>
        </p:nvSpPr>
        <p:spPr bwMode="auto">
          <a:xfrm flipV="1">
            <a:off x="914583" y="2944212"/>
            <a:ext cx="0" cy="259264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a:off x="914583" y="5536858"/>
            <a:ext cx="295535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7"/>
          <p:cNvSpPr>
            <a:spLocks noChangeArrowheads="1"/>
          </p:cNvSpPr>
          <p:nvPr/>
        </p:nvSpPr>
        <p:spPr bwMode="auto">
          <a:xfrm>
            <a:off x="762000" y="404362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8"/>
          <p:cNvSpPr>
            <a:spLocks noChangeArrowheads="1"/>
          </p:cNvSpPr>
          <p:nvPr/>
        </p:nvSpPr>
        <p:spPr bwMode="auto">
          <a:xfrm>
            <a:off x="827181" y="410926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9"/>
          <p:cNvSpPr>
            <a:spLocks noChangeArrowheads="1"/>
          </p:cNvSpPr>
          <p:nvPr/>
        </p:nvSpPr>
        <p:spPr bwMode="auto">
          <a:xfrm>
            <a:off x="819774" y="555737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2093764" y="5610699"/>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11"/>
          <p:cNvSpPr>
            <a:spLocks noChangeArrowheads="1"/>
          </p:cNvSpPr>
          <p:nvPr/>
        </p:nvSpPr>
        <p:spPr bwMode="auto">
          <a:xfrm>
            <a:off x="152400" y="2743200"/>
            <a:ext cx="13692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3" name="Group 2"/>
          <p:cNvGrpSpPr/>
          <p:nvPr/>
        </p:nvGrpSpPr>
        <p:grpSpPr>
          <a:xfrm>
            <a:off x="914583" y="4039523"/>
            <a:ext cx="3524734" cy="184666"/>
            <a:chOff x="2875941" y="4268123"/>
            <a:chExt cx="3524734" cy="184666"/>
          </a:xfrm>
        </p:grpSpPr>
        <p:sp>
          <p:nvSpPr>
            <p:cNvPr id="19" name="Rectangle 309"/>
            <p:cNvSpPr>
              <a:spLocks noChangeArrowheads="1"/>
            </p:cNvSpPr>
            <p:nvPr/>
          </p:nvSpPr>
          <p:spPr bwMode="auto">
            <a:xfrm>
              <a:off x="5886111" y="4268123"/>
              <a:ext cx="5145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Supply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Line 310"/>
            <p:cNvSpPr>
              <a:spLocks noChangeShapeType="1"/>
            </p:cNvSpPr>
            <p:nvPr/>
          </p:nvSpPr>
          <p:spPr bwMode="auto">
            <a:xfrm>
              <a:off x="2875941" y="4354271"/>
              <a:ext cx="2955359" cy="0"/>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3" name="Freeform 235"/>
          <p:cNvSpPr>
            <a:spLocks/>
          </p:cNvSpPr>
          <p:nvPr/>
        </p:nvSpPr>
        <p:spPr bwMode="auto">
          <a:xfrm>
            <a:off x="2402725" y="4073337"/>
            <a:ext cx="57868" cy="97830"/>
          </a:xfrm>
          <a:custGeom>
            <a:avLst/>
            <a:gdLst>
              <a:gd name="T0" fmla="*/ 0 w 41"/>
              <a:gd name="T1" fmla="*/ 16 h 32"/>
              <a:gd name="T2" fmla="*/ 0 w 41"/>
              <a:gd name="T3" fmla="*/ 16 h 32"/>
              <a:gd name="T4" fmla="*/ 3 w 41"/>
              <a:gd name="T5" fmla="*/ 8 h 32"/>
              <a:gd name="T6" fmla="*/ 6 w 41"/>
              <a:gd name="T7" fmla="*/ 4 h 32"/>
              <a:gd name="T8" fmla="*/ 13 w 41"/>
              <a:gd name="T9" fmla="*/ 0 h 32"/>
              <a:gd name="T10" fmla="*/ 21 w 41"/>
              <a:gd name="T11" fmla="*/ 0 h 32"/>
              <a:gd name="T12" fmla="*/ 21 w 41"/>
              <a:gd name="T13" fmla="*/ 0 h 32"/>
              <a:gd name="T14" fmla="*/ 28 w 41"/>
              <a:gd name="T15" fmla="*/ 0 h 32"/>
              <a:gd name="T16" fmla="*/ 36 w 41"/>
              <a:gd name="T17" fmla="*/ 4 h 32"/>
              <a:gd name="T18" fmla="*/ 39 w 41"/>
              <a:gd name="T19" fmla="*/ 8 h 32"/>
              <a:gd name="T20" fmla="*/ 41 w 41"/>
              <a:gd name="T21" fmla="*/ 16 h 32"/>
              <a:gd name="T22" fmla="*/ 41 w 41"/>
              <a:gd name="T23" fmla="*/ 16 h 32"/>
              <a:gd name="T24" fmla="*/ 39 w 41"/>
              <a:gd name="T25" fmla="*/ 22 h 32"/>
              <a:gd name="T26" fmla="*/ 36 w 41"/>
              <a:gd name="T27" fmla="*/ 26 h 32"/>
              <a:gd name="T28" fmla="*/ 28 w 41"/>
              <a:gd name="T29" fmla="*/ 30 h 32"/>
              <a:gd name="T30" fmla="*/ 21 w 41"/>
              <a:gd name="T31" fmla="*/ 32 h 32"/>
              <a:gd name="T32" fmla="*/ 21 w 41"/>
              <a:gd name="T33" fmla="*/ 32 h 32"/>
              <a:gd name="T34" fmla="*/ 13 w 41"/>
              <a:gd name="T35" fmla="*/ 30 h 32"/>
              <a:gd name="T36" fmla="*/ 6 w 41"/>
              <a:gd name="T37" fmla="*/ 26 h 32"/>
              <a:gd name="T38" fmla="*/ 3 w 41"/>
              <a:gd name="T39" fmla="*/ 22 h 32"/>
              <a:gd name="T40" fmla="*/ 0 w 41"/>
              <a:gd name="T41" fmla="*/ 16 h 32"/>
              <a:gd name="T42" fmla="*/ 0 w 41"/>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0" y="16"/>
                </a:moveTo>
                <a:lnTo>
                  <a:pt x="0" y="16"/>
                </a:lnTo>
                <a:lnTo>
                  <a:pt x="3" y="8"/>
                </a:lnTo>
                <a:lnTo>
                  <a:pt x="6" y="4"/>
                </a:lnTo>
                <a:lnTo>
                  <a:pt x="13" y="0"/>
                </a:lnTo>
                <a:lnTo>
                  <a:pt x="21" y="0"/>
                </a:lnTo>
                <a:lnTo>
                  <a:pt x="21" y="0"/>
                </a:lnTo>
                <a:lnTo>
                  <a:pt x="28" y="0"/>
                </a:lnTo>
                <a:lnTo>
                  <a:pt x="36" y="4"/>
                </a:lnTo>
                <a:lnTo>
                  <a:pt x="39" y="8"/>
                </a:lnTo>
                <a:lnTo>
                  <a:pt x="41" y="16"/>
                </a:lnTo>
                <a:lnTo>
                  <a:pt x="41" y="16"/>
                </a:lnTo>
                <a:lnTo>
                  <a:pt x="39" y="22"/>
                </a:lnTo>
                <a:lnTo>
                  <a:pt x="36" y="26"/>
                </a:lnTo>
                <a:lnTo>
                  <a:pt x="28" y="30"/>
                </a:lnTo>
                <a:lnTo>
                  <a:pt x="21" y="32"/>
                </a:lnTo>
                <a:lnTo>
                  <a:pt x="21" y="32"/>
                </a:lnTo>
                <a:lnTo>
                  <a:pt x="13" y="30"/>
                </a:lnTo>
                <a:lnTo>
                  <a:pt x="6" y="26"/>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Rectangle 20"/>
          <p:cNvSpPr/>
          <p:nvPr/>
        </p:nvSpPr>
        <p:spPr>
          <a:xfrm>
            <a:off x="4621873" y="2514600"/>
            <a:ext cx="3912527" cy="3139321"/>
          </a:xfrm>
          <a:prstGeom prst="rect">
            <a:avLst/>
          </a:prstGeom>
        </p:spPr>
        <p:txBody>
          <a:bodyPr wrap="square">
            <a:spAutoFit/>
          </a:bodyPr>
          <a:lstStyle/>
          <a:p>
            <a:pPr marL="285750" indent="-285750">
              <a:buFont typeface="Arial" pitchFamily="34" charset="0"/>
              <a:buChar char="•"/>
            </a:pPr>
            <a:r>
              <a:rPr lang="en-US" sz="2200" dirty="0">
                <a:latin typeface="Calibri Light"/>
              </a:rPr>
              <a:t>If anything causes the market equilibrium to move away from this price, the resulting positive or negative profits will cause firms to enter or exit the market until zero economic profits are restored.</a:t>
            </a:r>
          </a:p>
          <a:p>
            <a:pPr marL="285750" indent="-285750">
              <a:buFont typeface="Arial" pitchFamily="34" charset="0"/>
              <a:buChar char="•"/>
            </a:pPr>
            <a:r>
              <a:rPr lang="en-US" sz="2200" dirty="0">
                <a:latin typeface="Calibri Light"/>
              </a:rPr>
              <a:t>The long-run supply curve is horizontal, or p</a:t>
            </a:r>
            <a:r>
              <a:rPr lang="en-US" sz="2200" dirty="0">
                <a:latin typeface="Calibri Light"/>
                <a:sym typeface="Wingdings" pitchFamily="2" charset="2"/>
              </a:rPr>
              <a:t>erfectly elastic.</a:t>
            </a:r>
          </a:p>
        </p:txBody>
      </p:sp>
    </p:spTree>
    <p:extLst>
      <p:ext uri="{BB962C8B-B14F-4D97-AF65-F5344CB8AC3E}">
        <p14:creationId xmlns:p14="http://schemas.microsoft.com/office/powerpoint/2010/main" val="1142790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wants competition?</a:t>
            </a:r>
          </a:p>
        </p:txBody>
      </p:sp>
      <p:sp>
        <p:nvSpPr>
          <p:cNvPr id="3" name="Content Placeholder 2"/>
          <p:cNvSpPr>
            <a:spLocks noGrp="1"/>
          </p:cNvSpPr>
          <p:nvPr>
            <p:ph idx="1"/>
          </p:nvPr>
        </p:nvSpPr>
        <p:spPr/>
        <p:txBody>
          <a:bodyPr>
            <a:normAutofit fontScale="92500" lnSpcReduction="10000"/>
          </a:bodyPr>
          <a:lstStyle/>
          <a:p>
            <a:r>
              <a:rPr lang="en-US" dirty="0"/>
              <a:t>On the show Shark Tank, entrepreneurs pitch new products to a panel of celebrity judges.</a:t>
            </a:r>
          </a:p>
          <a:p>
            <a:r>
              <a:rPr lang="en-US" dirty="0"/>
              <a:t>Contestants could walk away with large investments and a stamp of approval from a show reaching millions of viewers.</a:t>
            </a:r>
          </a:p>
          <a:p>
            <a:r>
              <a:rPr lang="en-US" dirty="0"/>
              <a:t>No matter the product, judges always want to know if the product is unique and if the entrepreneurs hold a patent.</a:t>
            </a:r>
          </a:p>
          <a:p>
            <a:r>
              <a:rPr lang="en-US" dirty="0"/>
              <a:t>Even if one holds a patent, attempting to sell a unique product in a very competitive market may not work out well.</a:t>
            </a:r>
          </a:p>
        </p:txBody>
      </p:sp>
    </p:spTree>
    <p:extLst>
      <p:ext uri="{BB962C8B-B14F-4D97-AF65-F5344CB8AC3E}">
        <p14:creationId xmlns:p14="http://schemas.microsoft.com/office/powerpoint/2010/main" val="301927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Why the long-run market supply curve shouldn’t slope upward, but does</a:t>
            </a:r>
          </a:p>
        </p:txBody>
      </p:sp>
      <p:sp>
        <p:nvSpPr>
          <p:cNvPr id="3" name="Content Placeholder 2"/>
          <p:cNvSpPr>
            <a:spLocks noGrp="1"/>
          </p:cNvSpPr>
          <p:nvPr>
            <p:ph idx="1"/>
          </p:nvPr>
        </p:nvSpPr>
        <p:spPr>
          <a:xfrm>
            <a:off x="457200" y="1295399"/>
            <a:ext cx="8229600" cy="5026151"/>
          </a:xfrm>
        </p:spPr>
        <p:txBody>
          <a:bodyPr>
            <a:normAutofit fontScale="92500" lnSpcReduction="20000"/>
          </a:bodyPr>
          <a:lstStyle/>
          <a:p>
            <a:r>
              <a:rPr lang="en-US" dirty="0"/>
              <a:t>The competitive market theory suggests that the market supply curve should always be perfectly elastic.</a:t>
            </a:r>
          </a:p>
          <a:p>
            <a:r>
              <a:rPr lang="en-US" dirty="0"/>
              <a:t>Most </a:t>
            </a:r>
            <a:r>
              <a:rPr lang="en-US" i="1" dirty="0">
                <a:solidFill>
                  <a:srgbClr val="9D0505"/>
                </a:solidFill>
              </a:rPr>
              <a:t>long-run market supply curves </a:t>
            </a:r>
            <a:r>
              <a:rPr lang="en-US" dirty="0"/>
              <a:t>are upward sloping.</a:t>
            </a:r>
          </a:p>
          <a:p>
            <a:pPr lvl="1"/>
            <a:r>
              <a:rPr lang="en-US" dirty="0"/>
              <a:t>This is due to the assumption that all firms have the same cost structure.</a:t>
            </a:r>
          </a:p>
          <a:p>
            <a:r>
              <a:rPr lang="en-US" dirty="0"/>
              <a:t>If new entrants have a higher cost than existing firms, price must rise sufficiently to entice new firms to enter the market.</a:t>
            </a:r>
          </a:p>
          <a:p>
            <a:pPr lvl="1"/>
            <a:r>
              <a:rPr lang="en-US" dirty="0"/>
              <a:t>Causes the long-run supply curve to be upward sloping.</a:t>
            </a:r>
          </a:p>
        </p:txBody>
      </p:sp>
    </p:spTree>
    <p:extLst>
      <p:ext uri="{BB962C8B-B14F-4D97-AF65-F5344CB8AC3E}">
        <p14:creationId xmlns:p14="http://schemas.microsoft.com/office/powerpoint/2010/main" val="123914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Long-run economic profits</a:t>
            </a:r>
          </a:p>
        </p:txBody>
      </p:sp>
      <p:sp>
        <p:nvSpPr>
          <p:cNvPr id="3" name="Content Placeholder 2"/>
          <p:cNvSpPr>
            <a:spLocks noGrp="1"/>
          </p:cNvSpPr>
          <p:nvPr>
            <p:ph idx="1"/>
          </p:nvPr>
        </p:nvSpPr>
        <p:spPr/>
        <p:txBody>
          <a:bodyPr>
            <a:normAutofit/>
          </a:bodyPr>
          <a:lstStyle/>
          <a:p>
            <a:r>
              <a:rPr lang="en-US" dirty="0"/>
              <a:t>The competitive market theory suggests that all firms should earn zero economic profit in the long-run.</a:t>
            </a:r>
          </a:p>
          <a:p>
            <a:r>
              <a:rPr lang="en-US" dirty="0"/>
              <a:t>In reality, price = min(ATC) for only the least-efficient firms in the market.</a:t>
            </a:r>
          </a:p>
          <a:p>
            <a:pPr lvl="1"/>
            <a:r>
              <a:rPr lang="en-US" dirty="0"/>
              <a:t>Typically, this is the last firm to enter the market.</a:t>
            </a:r>
          </a:p>
          <a:p>
            <a:pPr lvl="1"/>
            <a:r>
              <a:rPr lang="en-US" dirty="0"/>
              <a:t>More efficient firms with lower ATC earn positive economic profit in the long-run.</a:t>
            </a:r>
          </a:p>
        </p:txBody>
      </p:sp>
    </p:spTree>
    <p:extLst>
      <p:ext uri="{BB962C8B-B14F-4D97-AF65-F5344CB8AC3E}">
        <p14:creationId xmlns:p14="http://schemas.microsoft.com/office/powerpoint/2010/main" val="3719528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
          <p:cNvSpPr>
            <a:spLocks/>
          </p:cNvSpPr>
          <p:nvPr/>
        </p:nvSpPr>
        <p:spPr bwMode="auto">
          <a:xfrm>
            <a:off x="616274" y="4392414"/>
            <a:ext cx="3271577" cy="1246985"/>
          </a:xfrm>
          <a:custGeom>
            <a:avLst/>
            <a:gdLst>
              <a:gd name="T0" fmla="*/ 0 w 2058"/>
              <a:gd name="T1" fmla="*/ 476 h 670"/>
              <a:gd name="T2" fmla="*/ 0 w 2058"/>
              <a:gd name="T3" fmla="*/ 476 h 670"/>
              <a:gd name="T4" fmla="*/ 29 w 2058"/>
              <a:gd name="T5" fmla="*/ 494 h 670"/>
              <a:gd name="T6" fmla="*/ 68 w 2058"/>
              <a:gd name="T7" fmla="*/ 518 h 670"/>
              <a:gd name="T8" fmla="*/ 114 w 2058"/>
              <a:gd name="T9" fmla="*/ 546 h 670"/>
              <a:gd name="T10" fmla="*/ 163 w 2058"/>
              <a:gd name="T11" fmla="*/ 578 h 670"/>
              <a:gd name="T12" fmla="*/ 216 w 2058"/>
              <a:gd name="T13" fmla="*/ 608 h 670"/>
              <a:gd name="T14" fmla="*/ 272 w 2058"/>
              <a:gd name="T15" fmla="*/ 636 h 670"/>
              <a:gd name="T16" fmla="*/ 299 w 2058"/>
              <a:gd name="T17" fmla="*/ 646 h 670"/>
              <a:gd name="T18" fmla="*/ 328 w 2058"/>
              <a:gd name="T19" fmla="*/ 656 h 670"/>
              <a:gd name="T20" fmla="*/ 353 w 2058"/>
              <a:gd name="T21" fmla="*/ 662 h 670"/>
              <a:gd name="T22" fmla="*/ 379 w 2058"/>
              <a:gd name="T23" fmla="*/ 668 h 670"/>
              <a:gd name="T24" fmla="*/ 379 w 2058"/>
              <a:gd name="T25" fmla="*/ 668 h 670"/>
              <a:gd name="T26" fmla="*/ 404 w 2058"/>
              <a:gd name="T27" fmla="*/ 670 h 670"/>
              <a:gd name="T28" fmla="*/ 430 w 2058"/>
              <a:gd name="T29" fmla="*/ 670 h 670"/>
              <a:gd name="T30" fmla="*/ 455 w 2058"/>
              <a:gd name="T31" fmla="*/ 668 h 670"/>
              <a:gd name="T32" fmla="*/ 482 w 2058"/>
              <a:gd name="T33" fmla="*/ 666 h 670"/>
              <a:gd name="T34" fmla="*/ 533 w 2058"/>
              <a:gd name="T35" fmla="*/ 656 h 670"/>
              <a:gd name="T36" fmla="*/ 586 w 2058"/>
              <a:gd name="T37" fmla="*/ 644 h 670"/>
              <a:gd name="T38" fmla="*/ 640 w 2058"/>
              <a:gd name="T39" fmla="*/ 628 h 670"/>
              <a:gd name="T40" fmla="*/ 693 w 2058"/>
              <a:gd name="T41" fmla="*/ 610 h 670"/>
              <a:gd name="T42" fmla="*/ 798 w 2058"/>
              <a:gd name="T43" fmla="*/ 572 h 670"/>
              <a:gd name="T44" fmla="*/ 798 w 2058"/>
              <a:gd name="T45" fmla="*/ 572 h 670"/>
              <a:gd name="T46" fmla="*/ 851 w 2058"/>
              <a:gd name="T47" fmla="*/ 552 h 670"/>
              <a:gd name="T48" fmla="*/ 905 w 2058"/>
              <a:gd name="T49" fmla="*/ 532 h 670"/>
              <a:gd name="T50" fmla="*/ 956 w 2058"/>
              <a:gd name="T51" fmla="*/ 508 h 670"/>
              <a:gd name="T52" fmla="*/ 1009 w 2058"/>
              <a:gd name="T53" fmla="*/ 482 h 670"/>
              <a:gd name="T54" fmla="*/ 1114 w 2058"/>
              <a:gd name="T55" fmla="*/ 432 h 670"/>
              <a:gd name="T56" fmla="*/ 1219 w 2058"/>
              <a:gd name="T57" fmla="*/ 382 h 670"/>
              <a:gd name="T58" fmla="*/ 1219 w 2058"/>
              <a:gd name="T59" fmla="*/ 382 h 670"/>
              <a:gd name="T60" fmla="*/ 1639 w 2058"/>
              <a:gd name="T61" fmla="*/ 190 h 670"/>
              <a:gd name="T62" fmla="*/ 1639 w 2058"/>
              <a:gd name="T63" fmla="*/ 190 h 670"/>
              <a:gd name="T64" fmla="*/ 2058 w 2058"/>
              <a:gd name="T65"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58" h="670">
                <a:moveTo>
                  <a:pt x="0" y="476"/>
                </a:moveTo>
                <a:lnTo>
                  <a:pt x="0" y="476"/>
                </a:lnTo>
                <a:lnTo>
                  <a:pt x="29" y="494"/>
                </a:lnTo>
                <a:lnTo>
                  <a:pt x="68" y="518"/>
                </a:lnTo>
                <a:lnTo>
                  <a:pt x="114" y="546"/>
                </a:lnTo>
                <a:lnTo>
                  <a:pt x="163" y="578"/>
                </a:lnTo>
                <a:lnTo>
                  <a:pt x="216" y="608"/>
                </a:lnTo>
                <a:lnTo>
                  <a:pt x="272" y="636"/>
                </a:lnTo>
                <a:lnTo>
                  <a:pt x="299" y="646"/>
                </a:lnTo>
                <a:lnTo>
                  <a:pt x="328" y="656"/>
                </a:lnTo>
                <a:lnTo>
                  <a:pt x="353" y="662"/>
                </a:lnTo>
                <a:lnTo>
                  <a:pt x="379" y="668"/>
                </a:lnTo>
                <a:lnTo>
                  <a:pt x="379" y="668"/>
                </a:lnTo>
                <a:lnTo>
                  <a:pt x="404" y="670"/>
                </a:lnTo>
                <a:lnTo>
                  <a:pt x="430" y="670"/>
                </a:lnTo>
                <a:lnTo>
                  <a:pt x="455" y="668"/>
                </a:lnTo>
                <a:lnTo>
                  <a:pt x="482" y="666"/>
                </a:lnTo>
                <a:lnTo>
                  <a:pt x="533" y="656"/>
                </a:lnTo>
                <a:lnTo>
                  <a:pt x="586" y="644"/>
                </a:lnTo>
                <a:lnTo>
                  <a:pt x="640" y="628"/>
                </a:lnTo>
                <a:lnTo>
                  <a:pt x="693" y="610"/>
                </a:lnTo>
                <a:lnTo>
                  <a:pt x="798" y="572"/>
                </a:lnTo>
                <a:lnTo>
                  <a:pt x="798" y="572"/>
                </a:lnTo>
                <a:lnTo>
                  <a:pt x="851" y="552"/>
                </a:lnTo>
                <a:lnTo>
                  <a:pt x="905" y="532"/>
                </a:lnTo>
                <a:lnTo>
                  <a:pt x="956" y="508"/>
                </a:lnTo>
                <a:lnTo>
                  <a:pt x="1009" y="482"/>
                </a:lnTo>
                <a:lnTo>
                  <a:pt x="1114" y="432"/>
                </a:lnTo>
                <a:lnTo>
                  <a:pt x="1219" y="382"/>
                </a:lnTo>
                <a:lnTo>
                  <a:pt x="1219" y="382"/>
                </a:lnTo>
                <a:lnTo>
                  <a:pt x="1639" y="190"/>
                </a:lnTo>
                <a:lnTo>
                  <a:pt x="1639" y="190"/>
                </a:lnTo>
                <a:lnTo>
                  <a:pt x="2058" y="0"/>
                </a:lnTo>
              </a:path>
            </a:pathLst>
          </a:custGeom>
          <a:noFill/>
          <a:ln w="38100">
            <a:solidFill>
              <a:srgbClr val="A0B9C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Freeform 11"/>
          <p:cNvSpPr>
            <a:spLocks/>
          </p:cNvSpPr>
          <p:nvPr/>
        </p:nvSpPr>
        <p:spPr bwMode="auto">
          <a:xfrm>
            <a:off x="616274" y="3681446"/>
            <a:ext cx="3271577" cy="1317709"/>
          </a:xfrm>
          <a:custGeom>
            <a:avLst/>
            <a:gdLst>
              <a:gd name="T0" fmla="*/ 0 w 2058"/>
              <a:gd name="T1" fmla="*/ 0 h 708"/>
              <a:gd name="T2" fmla="*/ 0 w 2058"/>
              <a:gd name="T3" fmla="*/ 0 h 708"/>
              <a:gd name="T4" fmla="*/ 68 w 2058"/>
              <a:gd name="T5" fmla="*/ 72 h 708"/>
              <a:gd name="T6" fmla="*/ 163 w 2058"/>
              <a:gd name="T7" fmla="*/ 174 h 708"/>
              <a:gd name="T8" fmla="*/ 216 w 2058"/>
              <a:gd name="T9" fmla="*/ 230 h 708"/>
              <a:gd name="T10" fmla="*/ 272 w 2058"/>
              <a:gd name="T11" fmla="*/ 286 h 708"/>
              <a:gd name="T12" fmla="*/ 328 w 2058"/>
              <a:gd name="T13" fmla="*/ 338 h 708"/>
              <a:gd name="T14" fmla="*/ 379 w 2058"/>
              <a:gd name="T15" fmla="*/ 382 h 708"/>
              <a:gd name="T16" fmla="*/ 379 w 2058"/>
              <a:gd name="T17" fmla="*/ 382 h 708"/>
              <a:gd name="T18" fmla="*/ 430 w 2058"/>
              <a:gd name="T19" fmla="*/ 422 h 708"/>
              <a:gd name="T20" fmla="*/ 482 w 2058"/>
              <a:gd name="T21" fmla="*/ 460 h 708"/>
              <a:gd name="T22" fmla="*/ 533 w 2058"/>
              <a:gd name="T23" fmla="*/ 496 h 708"/>
              <a:gd name="T24" fmla="*/ 586 w 2058"/>
              <a:gd name="T25" fmla="*/ 530 h 708"/>
              <a:gd name="T26" fmla="*/ 640 w 2058"/>
              <a:gd name="T27" fmla="*/ 562 h 708"/>
              <a:gd name="T28" fmla="*/ 693 w 2058"/>
              <a:gd name="T29" fmla="*/ 592 h 708"/>
              <a:gd name="T30" fmla="*/ 747 w 2058"/>
              <a:gd name="T31" fmla="*/ 616 h 708"/>
              <a:gd name="T32" fmla="*/ 798 w 2058"/>
              <a:gd name="T33" fmla="*/ 640 h 708"/>
              <a:gd name="T34" fmla="*/ 798 w 2058"/>
              <a:gd name="T35" fmla="*/ 640 h 708"/>
              <a:gd name="T36" fmla="*/ 851 w 2058"/>
              <a:gd name="T37" fmla="*/ 658 h 708"/>
              <a:gd name="T38" fmla="*/ 905 w 2058"/>
              <a:gd name="T39" fmla="*/ 672 h 708"/>
              <a:gd name="T40" fmla="*/ 956 w 2058"/>
              <a:gd name="T41" fmla="*/ 682 h 708"/>
              <a:gd name="T42" fmla="*/ 1009 w 2058"/>
              <a:gd name="T43" fmla="*/ 690 h 708"/>
              <a:gd name="T44" fmla="*/ 1060 w 2058"/>
              <a:gd name="T45" fmla="*/ 696 h 708"/>
              <a:gd name="T46" fmla="*/ 1114 w 2058"/>
              <a:gd name="T47" fmla="*/ 700 h 708"/>
              <a:gd name="T48" fmla="*/ 1219 w 2058"/>
              <a:gd name="T49" fmla="*/ 706 h 708"/>
              <a:gd name="T50" fmla="*/ 1219 w 2058"/>
              <a:gd name="T51" fmla="*/ 706 h 708"/>
              <a:gd name="T52" fmla="*/ 1272 w 2058"/>
              <a:gd name="T53" fmla="*/ 708 h 708"/>
              <a:gd name="T54" fmla="*/ 1323 w 2058"/>
              <a:gd name="T55" fmla="*/ 708 h 708"/>
              <a:gd name="T56" fmla="*/ 1377 w 2058"/>
              <a:gd name="T57" fmla="*/ 708 h 708"/>
              <a:gd name="T58" fmla="*/ 1428 w 2058"/>
              <a:gd name="T59" fmla="*/ 706 h 708"/>
              <a:gd name="T60" fmla="*/ 1535 w 2058"/>
              <a:gd name="T61" fmla="*/ 698 h 708"/>
              <a:gd name="T62" fmla="*/ 1639 w 2058"/>
              <a:gd name="T63" fmla="*/ 686 h 708"/>
              <a:gd name="T64" fmla="*/ 1639 w 2058"/>
              <a:gd name="T65" fmla="*/ 686 h 708"/>
              <a:gd name="T66" fmla="*/ 1690 w 2058"/>
              <a:gd name="T67" fmla="*/ 680 h 708"/>
              <a:gd name="T68" fmla="*/ 1744 w 2058"/>
              <a:gd name="T69" fmla="*/ 670 h 708"/>
              <a:gd name="T70" fmla="*/ 1849 w 2058"/>
              <a:gd name="T71" fmla="*/ 648 h 708"/>
              <a:gd name="T72" fmla="*/ 1953 w 2058"/>
              <a:gd name="T73" fmla="*/ 624 h 708"/>
              <a:gd name="T74" fmla="*/ 2058 w 2058"/>
              <a:gd name="T75" fmla="*/ 602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8" h="708">
                <a:moveTo>
                  <a:pt x="0" y="0"/>
                </a:moveTo>
                <a:lnTo>
                  <a:pt x="0" y="0"/>
                </a:lnTo>
                <a:lnTo>
                  <a:pt x="68" y="72"/>
                </a:lnTo>
                <a:lnTo>
                  <a:pt x="163" y="174"/>
                </a:lnTo>
                <a:lnTo>
                  <a:pt x="216" y="230"/>
                </a:lnTo>
                <a:lnTo>
                  <a:pt x="272" y="286"/>
                </a:lnTo>
                <a:lnTo>
                  <a:pt x="328" y="338"/>
                </a:lnTo>
                <a:lnTo>
                  <a:pt x="379" y="382"/>
                </a:lnTo>
                <a:lnTo>
                  <a:pt x="379" y="382"/>
                </a:lnTo>
                <a:lnTo>
                  <a:pt x="430" y="422"/>
                </a:lnTo>
                <a:lnTo>
                  <a:pt x="482" y="460"/>
                </a:lnTo>
                <a:lnTo>
                  <a:pt x="533" y="496"/>
                </a:lnTo>
                <a:lnTo>
                  <a:pt x="586" y="530"/>
                </a:lnTo>
                <a:lnTo>
                  <a:pt x="640" y="562"/>
                </a:lnTo>
                <a:lnTo>
                  <a:pt x="693" y="592"/>
                </a:lnTo>
                <a:lnTo>
                  <a:pt x="747" y="616"/>
                </a:lnTo>
                <a:lnTo>
                  <a:pt x="798" y="640"/>
                </a:lnTo>
                <a:lnTo>
                  <a:pt x="798" y="640"/>
                </a:lnTo>
                <a:lnTo>
                  <a:pt x="851" y="658"/>
                </a:lnTo>
                <a:lnTo>
                  <a:pt x="905" y="672"/>
                </a:lnTo>
                <a:lnTo>
                  <a:pt x="956" y="682"/>
                </a:lnTo>
                <a:lnTo>
                  <a:pt x="1009" y="690"/>
                </a:lnTo>
                <a:lnTo>
                  <a:pt x="1060" y="696"/>
                </a:lnTo>
                <a:lnTo>
                  <a:pt x="1114" y="700"/>
                </a:lnTo>
                <a:lnTo>
                  <a:pt x="1219" y="706"/>
                </a:lnTo>
                <a:lnTo>
                  <a:pt x="1219" y="706"/>
                </a:lnTo>
                <a:lnTo>
                  <a:pt x="1272" y="708"/>
                </a:lnTo>
                <a:lnTo>
                  <a:pt x="1323" y="708"/>
                </a:lnTo>
                <a:lnTo>
                  <a:pt x="1377" y="708"/>
                </a:lnTo>
                <a:lnTo>
                  <a:pt x="1428" y="706"/>
                </a:lnTo>
                <a:lnTo>
                  <a:pt x="1535" y="698"/>
                </a:lnTo>
                <a:lnTo>
                  <a:pt x="1639" y="686"/>
                </a:lnTo>
                <a:lnTo>
                  <a:pt x="1639" y="686"/>
                </a:lnTo>
                <a:lnTo>
                  <a:pt x="1690" y="680"/>
                </a:lnTo>
                <a:lnTo>
                  <a:pt x="1744" y="670"/>
                </a:lnTo>
                <a:lnTo>
                  <a:pt x="1849" y="648"/>
                </a:lnTo>
                <a:lnTo>
                  <a:pt x="1953" y="624"/>
                </a:lnTo>
                <a:lnTo>
                  <a:pt x="2058" y="602"/>
                </a:lnTo>
              </a:path>
            </a:pathLst>
          </a:custGeom>
          <a:noFill/>
          <a:ln w="38100">
            <a:solidFill>
              <a:srgbClr val="AE9BA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6" name="Freeform 241"/>
          <p:cNvSpPr>
            <a:spLocks/>
          </p:cNvSpPr>
          <p:nvPr/>
        </p:nvSpPr>
        <p:spPr bwMode="auto">
          <a:xfrm>
            <a:off x="953287" y="3968067"/>
            <a:ext cx="57229" cy="78169"/>
          </a:xfrm>
          <a:custGeom>
            <a:avLst/>
            <a:gdLst>
              <a:gd name="T0" fmla="*/ 17 w 36"/>
              <a:gd name="T1" fmla="*/ 42 h 42"/>
              <a:gd name="T2" fmla="*/ 36 w 36"/>
              <a:gd name="T3" fmla="*/ 0 h 42"/>
              <a:gd name="T4" fmla="*/ 36 w 36"/>
              <a:gd name="T5" fmla="*/ 0 h 42"/>
              <a:gd name="T6" fmla="*/ 31 w 36"/>
              <a:gd name="T7" fmla="*/ 2 h 42"/>
              <a:gd name="T8" fmla="*/ 24 w 36"/>
              <a:gd name="T9" fmla="*/ 4 h 42"/>
              <a:gd name="T10" fmla="*/ 12 w 36"/>
              <a:gd name="T11" fmla="*/ 6 h 42"/>
              <a:gd name="T12" fmla="*/ 7 w 36"/>
              <a:gd name="T13" fmla="*/ 4 h 42"/>
              <a:gd name="T14" fmla="*/ 0 w 36"/>
              <a:gd name="T15" fmla="*/ 0 h 42"/>
              <a:gd name="T16" fmla="*/ 17 w 36"/>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17" y="42"/>
                </a:moveTo>
                <a:lnTo>
                  <a:pt x="36" y="0"/>
                </a:lnTo>
                <a:lnTo>
                  <a:pt x="36" y="0"/>
                </a:lnTo>
                <a:lnTo>
                  <a:pt x="31" y="2"/>
                </a:lnTo>
                <a:lnTo>
                  <a:pt x="24" y="4"/>
                </a:lnTo>
                <a:lnTo>
                  <a:pt x="12" y="6"/>
                </a:lnTo>
                <a:lnTo>
                  <a:pt x="7" y="4"/>
                </a:lnTo>
                <a:lnTo>
                  <a:pt x="0" y="0"/>
                </a:lnTo>
                <a:lnTo>
                  <a:pt x="17"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7" name="Line 242"/>
          <p:cNvSpPr>
            <a:spLocks noChangeShapeType="1"/>
          </p:cNvSpPr>
          <p:nvPr/>
        </p:nvSpPr>
        <p:spPr bwMode="auto">
          <a:xfrm flipV="1">
            <a:off x="980313" y="3681446"/>
            <a:ext cx="0" cy="3312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Rectangle 51"/>
          <p:cNvSpPr>
            <a:spLocks noChangeArrowheads="1"/>
          </p:cNvSpPr>
          <p:nvPr/>
        </p:nvSpPr>
        <p:spPr bwMode="auto">
          <a:xfrm>
            <a:off x="2050172" y="3757136"/>
            <a:ext cx="778505" cy="615553"/>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2. … and average total cost of production.</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168"/>
          <p:cNvSpPr>
            <a:spLocks noChangeArrowheads="1"/>
          </p:cNvSpPr>
          <p:nvPr/>
        </p:nvSpPr>
        <p:spPr bwMode="auto">
          <a:xfrm>
            <a:off x="1143000" y="3042047"/>
            <a:ext cx="1059438" cy="615553"/>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1. Changing variable costs decrease marginal cost</a:t>
            </a:r>
            <a:r>
              <a:rPr kumimoji="0" lang="en-US" sz="1000" b="0" i="1" u="none" strike="noStrike" cap="none" normalizeH="0" dirty="0">
                <a:ln>
                  <a:noFill/>
                </a:ln>
                <a:solidFill>
                  <a:srgbClr val="000000"/>
                </a:solidFill>
                <a:effectLst/>
                <a:latin typeface="Univers LT Std 57 Cn" charset="0"/>
                <a:cs typeface="Arial" pitchFamily="34" charset="0"/>
              </a:rPr>
              <a:t> of production…</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239" name="Freeform 244"/>
          <p:cNvSpPr>
            <a:spLocks/>
          </p:cNvSpPr>
          <p:nvPr/>
        </p:nvSpPr>
        <p:spPr bwMode="auto">
          <a:xfrm>
            <a:off x="964416" y="5367667"/>
            <a:ext cx="54049" cy="74447"/>
          </a:xfrm>
          <a:custGeom>
            <a:avLst/>
            <a:gdLst>
              <a:gd name="T0" fmla="*/ 17 w 34"/>
              <a:gd name="T1" fmla="*/ 40 h 40"/>
              <a:gd name="T2" fmla="*/ 34 w 34"/>
              <a:gd name="T3" fmla="*/ 0 h 40"/>
              <a:gd name="T4" fmla="*/ 34 w 34"/>
              <a:gd name="T5" fmla="*/ 0 h 40"/>
              <a:gd name="T6" fmla="*/ 31 w 34"/>
              <a:gd name="T7" fmla="*/ 0 h 40"/>
              <a:gd name="T8" fmla="*/ 24 w 34"/>
              <a:gd name="T9" fmla="*/ 4 h 40"/>
              <a:gd name="T10" fmla="*/ 12 w 34"/>
              <a:gd name="T11" fmla="*/ 4 h 40"/>
              <a:gd name="T12" fmla="*/ 5 w 34"/>
              <a:gd name="T13" fmla="*/ 2 h 40"/>
              <a:gd name="T14" fmla="*/ 0 w 34"/>
              <a:gd name="T15" fmla="*/ 0 h 40"/>
              <a:gd name="T16" fmla="*/ 17 w 34"/>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0">
                <a:moveTo>
                  <a:pt x="17" y="40"/>
                </a:moveTo>
                <a:lnTo>
                  <a:pt x="34" y="0"/>
                </a:lnTo>
                <a:lnTo>
                  <a:pt x="34" y="0"/>
                </a:lnTo>
                <a:lnTo>
                  <a:pt x="31" y="0"/>
                </a:lnTo>
                <a:lnTo>
                  <a:pt x="24" y="4"/>
                </a:lnTo>
                <a:lnTo>
                  <a:pt x="12" y="4"/>
                </a:lnTo>
                <a:lnTo>
                  <a:pt x="5" y="2"/>
                </a:lnTo>
                <a:lnTo>
                  <a:pt x="0" y="0"/>
                </a:lnTo>
                <a:lnTo>
                  <a:pt x="17"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0" name="Line 245"/>
          <p:cNvSpPr>
            <a:spLocks noChangeShapeType="1"/>
          </p:cNvSpPr>
          <p:nvPr/>
        </p:nvSpPr>
        <p:spPr bwMode="auto">
          <a:xfrm flipV="1">
            <a:off x="991440" y="5133160"/>
            <a:ext cx="0" cy="27545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5" name="Freeform 240"/>
          <p:cNvSpPr>
            <a:spLocks/>
          </p:cNvSpPr>
          <p:nvPr/>
        </p:nvSpPr>
        <p:spPr bwMode="auto">
          <a:xfrm>
            <a:off x="953287" y="3968067"/>
            <a:ext cx="57229" cy="78169"/>
          </a:xfrm>
          <a:custGeom>
            <a:avLst/>
            <a:gdLst>
              <a:gd name="T0" fmla="*/ 17 w 36"/>
              <a:gd name="T1" fmla="*/ 42 h 42"/>
              <a:gd name="T2" fmla="*/ 36 w 36"/>
              <a:gd name="T3" fmla="*/ 0 h 42"/>
              <a:gd name="T4" fmla="*/ 36 w 36"/>
              <a:gd name="T5" fmla="*/ 0 h 42"/>
              <a:gd name="T6" fmla="*/ 31 w 36"/>
              <a:gd name="T7" fmla="*/ 2 h 42"/>
              <a:gd name="T8" fmla="*/ 24 w 36"/>
              <a:gd name="T9" fmla="*/ 4 h 42"/>
              <a:gd name="T10" fmla="*/ 12 w 36"/>
              <a:gd name="T11" fmla="*/ 6 h 42"/>
              <a:gd name="T12" fmla="*/ 7 w 36"/>
              <a:gd name="T13" fmla="*/ 4 h 42"/>
              <a:gd name="T14" fmla="*/ 0 w 36"/>
              <a:gd name="T15" fmla="*/ 0 h 42"/>
              <a:gd name="T16" fmla="*/ 17 w 36"/>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2">
                <a:moveTo>
                  <a:pt x="17" y="42"/>
                </a:moveTo>
                <a:lnTo>
                  <a:pt x="36" y="0"/>
                </a:lnTo>
                <a:lnTo>
                  <a:pt x="36" y="0"/>
                </a:lnTo>
                <a:lnTo>
                  <a:pt x="31" y="2"/>
                </a:lnTo>
                <a:lnTo>
                  <a:pt x="24" y="4"/>
                </a:lnTo>
                <a:lnTo>
                  <a:pt x="12" y="6"/>
                </a:lnTo>
                <a:lnTo>
                  <a:pt x="7" y="4"/>
                </a:lnTo>
                <a:lnTo>
                  <a:pt x="0" y="0"/>
                </a:lnTo>
                <a:lnTo>
                  <a:pt x="17"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38" name="Freeform 243"/>
          <p:cNvSpPr>
            <a:spLocks/>
          </p:cNvSpPr>
          <p:nvPr/>
        </p:nvSpPr>
        <p:spPr bwMode="auto">
          <a:xfrm>
            <a:off x="964416" y="5367667"/>
            <a:ext cx="54049" cy="74447"/>
          </a:xfrm>
          <a:custGeom>
            <a:avLst/>
            <a:gdLst>
              <a:gd name="T0" fmla="*/ 17 w 34"/>
              <a:gd name="T1" fmla="*/ 40 h 40"/>
              <a:gd name="T2" fmla="*/ 34 w 34"/>
              <a:gd name="T3" fmla="*/ 0 h 40"/>
              <a:gd name="T4" fmla="*/ 34 w 34"/>
              <a:gd name="T5" fmla="*/ 0 h 40"/>
              <a:gd name="T6" fmla="*/ 31 w 34"/>
              <a:gd name="T7" fmla="*/ 0 h 40"/>
              <a:gd name="T8" fmla="*/ 24 w 34"/>
              <a:gd name="T9" fmla="*/ 4 h 40"/>
              <a:gd name="T10" fmla="*/ 12 w 34"/>
              <a:gd name="T11" fmla="*/ 4 h 40"/>
              <a:gd name="T12" fmla="*/ 5 w 34"/>
              <a:gd name="T13" fmla="*/ 2 h 40"/>
              <a:gd name="T14" fmla="*/ 0 w 34"/>
              <a:gd name="T15" fmla="*/ 0 h 40"/>
              <a:gd name="T16" fmla="*/ 17 w 34"/>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0">
                <a:moveTo>
                  <a:pt x="17" y="40"/>
                </a:moveTo>
                <a:lnTo>
                  <a:pt x="34" y="0"/>
                </a:lnTo>
                <a:lnTo>
                  <a:pt x="34" y="0"/>
                </a:lnTo>
                <a:lnTo>
                  <a:pt x="31" y="0"/>
                </a:lnTo>
                <a:lnTo>
                  <a:pt x="24" y="4"/>
                </a:lnTo>
                <a:lnTo>
                  <a:pt x="12" y="4"/>
                </a:lnTo>
                <a:lnTo>
                  <a:pt x="5" y="2"/>
                </a:lnTo>
                <a:lnTo>
                  <a:pt x="0" y="0"/>
                </a:lnTo>
                <a:lnTo>
                  <a:pt x="17"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normAutofit fontScale="90000"/>
          </a:bodyPr>
          <a:lstStyle/>
          <a:p>
            <a:r>
              <a:rPr lang="en-US" dirty="0"/>
              <a:t>Market entry due to changing production costs</a:t>
            </a:r>
          </a:p>
        </p:txBody>
      </p:sp>
      <p:sp>
        <p:nvSpPr>
          <p:cNvPr id="3" name="Content Placeholder 2"/>
          <p:cNvSpPr>
            <a:spLocks noGrp="1"/>
          </p:cNvSpPr>
          <p:nvPr>
            <p:ph idx="1"/>
          </p:nvPr>
        </p:nvSpPr>
        <p:spPr/>
        <p:txBody>
          <a:bodyPr>
            <a:normAutofit/>
          </a:bodyPr>
          <a:lstStyle/>
          <a:p>
            <a:pPr marL="0" indent="0">
              <a:buNone/>
            </a:pPr>
            <a:r>
              <a:rPr lang="en-US" dirty="0"/>
              <a:t>Improved technology and production capabilities lowers MC and ATC.</a:t>
            </a:r>
          </a:p>
        </p:txBody>
      </p:sp>
      <p:sp>
        <p:nvSpPr>
          <p:cNvPr id="5" name="Line 6"/>
          <p:cNvSpPr>
            <a:spLocks noChangeShapeType="1"/>
          </p:cNvSpPr>
          <p:nvPr/>
        </p:nvSpPr>
        <p:spPr bwMode="auto">
          <a:xfrm flipV="1">
            <a:off x="551097" y="2795529"/>
            <a:ext cx="0" cy="319377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7"/>
          <p:cNvSpPr>
            <a:spLocks noChangeShapeType="1"/>
          </p:cNvSpPr>
          <p:nvPr/>
        </p:nvSpPr>
        <p:spPr bwMode="auto">
          <a:xfrm>
            <a:off x="551097" y="5989299"/>
            <a:ext cx="333993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8"/>
          <p:cNvSpPr>
            <a:spLocks/>
          </p:cNvSpPr>
          <p:nvPr/>
        </p:nvSpPr>
        <p:spPr bwMode="auto">
          <a:xfrm>
            <a:off x="616274" y="4470583"/>
            <a:ext cx="3271577" cy="0"/>
          </a:xfrm>
          <a:custGeom>
            <a:avLst/>
            <a:gdLst>
              <a:gd name="T0" fmla="*/ 0 w 2058"/>
              <a:gd name="T1" fmla="*/ 0 w 2058"/>
              <a:gd name="T2" fmla="*/ 379 w 2058"/>
              <a:gd name="T3" fmla="*/ 379 w 2058"/>
              <a:gd name="T4" fmla="*/ 798 w 2058"/>
              <a:gd name="T5" fmla="*/ 798 w 2058"/>
              <a:gd name="T6" fmla="*/ 1219 w 2058"/>
              <a:gd name="T7" fmla="*/ 1219 w 2058"/>
              <a:gd name="T8" fmla="*/ 1639 w 2058"/>
              <a:gd name="T9" fmla="*/ 1639 w 2058"/>
              <a:gd name="T10" fmla="*/ 2058 w 2058"/>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2058">
                <a:moveTo>
                  <a:pt x="0" y="0"/>
                </a:moveTo>
                <a:lnTo>
                  <a:pt x="0" y="0"/>
                </a:lnTo>
                <a:lnTo>
                  <a:pt x="379" y="0"/>
                </a:lnTo>
                <a:lnTo>
                  <a:pt x="379" y="0"/>
                </a:lnTo>
                <a:lnTo>
                  <a:pt x="798" y="0"/>
                </a:lnTo>
                <a:lnTo>
                  <a:pt x="798" y="0"/>
                </a:lnTo>
                <a:lnTo>
                  <a:pt x="1219" y="0"/>
                </a:lnTo>
                <a:lnTo>
                  <a:pt x="1219" y="0"/>
                </a:lnTo>
                <a:lnTo>
                  <a:pt x="1639" y="0"/>
                </a:lnTo>
                <a:lnTo>
                  <a:pt x="1639" y="0"/>
                </a:lnTo>
                <a:lnTo>
                  <a:pt x="2058" y="0"/>
                </a:lnTo>
              </a:path>
            </a:pathLst>
          </a:custGeom>
          <a:noFill/>
          <a:ln w="38100">
            <a:solidFill>
              <a:srgbClr val="67734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Freeform 9"/>
          <p:cNvSpPr>
            <a:spLocks/>
          </p:cNvSpPr>
          <p:nvPr/>
        </p:nvSpPr>
        <p:spPr bwMode="auto">
          <a:xfrm>
            <a:off x="616274" y="3860119"/>
            <a:ext cx="3271577" cy="1243262"/>
          </a:xfrm>
          <a:custGeom>
            <a:avLst/>
            <a:gdLst>
              <a:gd name="T0" fmla="*/ 0 w 2058"/>
              <a:gd name="T1" fmla="*/ 572 h 668"/>
              <a:gd name="T2" fmla="*/ 0 w 2058"/>
              <a:gd name="T3" fmla="*/ 572 h 668"/>
              <a:gd name="T4" fmla="*/ 29 w 2058"/>
              <a:gd name="T5" fmla="*/ 580 h 668"/>
              <a:gd name="T6" fmla="*/ 68 w 2058"/>
              <a:gd name="T7" fmla="*/ 594 h 668"/>
              <a:gd name="T8" fmla="*/ 163 w 2058"/>
              <a:gd name="T9" fmla="*/ 626 h 668"/>
              <a:gd name="T10" fmla="*/ 216 w 2058"/>
              <a:gd name="T11" fmla="*/ 642 h 668"/>
              <a:gd name="T12" fmla="*/ 272 w 2058"/>
              <a:gd name="T13" fmla="*/ 654 h 668"/>
              <a:gd name="T14" fmla="*/ 328 w 2058"/>
              <a:gd name="T15" fmla="*/ 664 h 668"/>
              <a:gd name="T16" fmla="*/ 353 w 2058"/>
              <a:gd name="T17" fmla="*/ 666 h 668"/>
              <a:gd name="T18" fmla="*/ 379 w 2058"/>
              <a:gd name="T19" fmla="*/ 668 h 668"/>
              <a:gd name="T20" fmla="*/ 379 w 2058"/>
              <a:gd name="T21" fmla="*/ 668 h 668"/>
              <a:gd name="T22" fmla="*/ 430 w 2058"/>
              <a:gd name="T23" fmla="*/ 666 h 668"/>
              <a:gd name="T24" fmla="*/ 482 w 2058"/>
              <a:gd name="T25" fmla="*/ 660 h 668"/>
              <a:gd name="T26" fmla="*/ 533 w 2058"/>
              <a:gd name="T27" fmla="*/ 650 h 668"/>
              <a:gd name="T28" fmla="*/ 586 w 2058"/>
              <a:gd name="T29" fmla="*/ 638 h 668"/>
              <a:gd name="T30" fmla="*/ 640 w 2058"/>
              <a:gd name="T31" fmla="*/ 622 h 668"/>
              <a:gd name="T32" fmla="*/ 693 w 2058"/>
              <a:gd name="T33" fmla="*/ 606 h 668"/>
              <a:gd name="T34" fmla="*/ 798 w 2058"/>
              <a:gd name="T35" fmla="*/ 572 h 668"/>
              <a:gd name="T36" fmla="*/ 798 w 2058"/>
              <a:gd name="T37" fmla="*/ 572 h 668"/>
              <a:gd name="T38" fmla="*/ 851 w 2058"/>
              <a:gd name="T39" fmla="*/ 552 h 668"/>
              <a:gd name="T40" fmla="*/ 905 w 2058"/>
              <a:gd name="T41" fmla="*/ 530 h 668"/>
              <a:gd name="T42" fmla="*/ 956 w 2058"/>
              <a:gd name="T43" fmla="*/ 508 h 668"/>
              <a:gd name="T44" fmla="*/ 1009 w 2058"/>
              <a:gd name="T45" fmla="*/ 482 h 668"/>
              <a:gd name="T46" fmla="*/ 1114 w 2058"/>
              <a:gd name="T47" fmla="*/ 430 h 668"/>
              <a:gd name="T48" fmla="*/ 1219 w 2058"/>
              <a:gd name="T49" fmla="*/ 380 h 668"/>
              <a:gd name="T50" fmla="*/ 1219 w 2058"/>
              <a:gd name="T51" fmla="*/ 380 h 668"/>
              <a:gd name="T52" fmla="*/ 1639 w 2058"/>
              <a:gd name="T53" fmla="*/ 190 h 668"/>
              <a:gd name="T54" fmla="*/ 1639 w 2058"/>
              <a:gd name="T55" fmla="*/ 190 h 668"/>
              <a:gd name="T56" fmla="*/ 2058 w 2058"/>
              <a:gd name="T57" fmla="*/ 0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58" h="668">
                <a:moveTo>
                  <a:pt x="0" y="572"/>
                </a:moveTo>
                <a:lnTo>
                  <a:pt x="0" y="572"/>
                </a:lnTo>
                <a:lnTo>
                  <a:pt x="29" y="580"/>
                </a:lnTo>
                <a:lnTo>
                  <a:pt x="68" y="594"/>
                </a:lnTo>
                <a:lnTo>
                  <a:pt x="163" y="626"/>
                </a:lnTo>
                <a:lnTo>
                  <a:pt x="216" y="642"/>
                </a:lnTo>
                <a:lnTo>
                  <a:pt x="272" y="654"/>
                </a:lnTo>
                <a:lnTo>
                  <a:pt x="328" y="664"/>
                </a:lnTo>
                <a:lnTo>
                  <a:pt x="353" y="666"/>
                </a:lnTo>
                <a:lnTo>
                  <a:pt x="379" y="668"/>
                </a:lnTo>
                <a:lnTo>
                  <a:pt x="379" y="668"/>
                </a:lnTo>
                <a:lnTo>
                  <a:pt x="430" y="666"/>
                </a:lnTo>
                <a:lnTo>
                  <a:pt x="482" y="660"/>
                </a:lnTo>
                <a:lnTo>
                  <a:pt x="533" y="650"/>
                </a:lnTo>
                <a:lnTo>
                  <a:pt x="586" y="638"/>
                </a:lnTo>
                <a:lnTo>
                  <a:pt x="640" y="622"/>
                </a:lnTo>
                <a:lnTo>
                  <a:pt x="693" y="606"/>
                </a:lnTo>
                <a:lnTo>
                  <a:pt x="798" y="572"/>
                </a:lnTo>
                <a:lnTo>
                  <a:pt x="798" y="572"/>
                </a:lnTo>
                <a:lnTo>
                  <a:pt x="851" y="552"/>
                </a:lnTo>
                <a:lnTo>
                  <a:pt x="905" y="530"/>
                </a:lnTo>
                <a:lnTo>
                  <a:pt x="956" y="508"/>
                </a:lnTo>
                <a:lnTo>
                  <a:pt x="1009" y="482"/>
                </a:lnTo>
                <a:lnTo>
                  <a:pt x="1114" y="430"/>
                </a:lnTo>
                <a:lnTo>
                  <a:pt x="1219" y="380"/>
                </a:lnTo>
                <a:lnTo>
                  <a:pt x="1219" y="380"/>
                </a:lnTo>
                <a:lnTo>
                  <a:pt x="1639" y="190"/>
                </a:lnTo>
                <a:lnTo>
                  <a:pt x="1639" y="190"/>
                </a:lnTo>
                <a:lnTo>
                  <a:pt x="2058"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10"/>
          <p:cNvSpPr>
            <a:spLocks/>
          </p:cNvSpPr>
          <p:nvPr/>
        </p:nvSpPr>
        <p:spPr bwMode="auto">
          <a:xfrm>
            <a:off x="616274" y="3149151"/>
            <a:ext cx="3271577" cy="1317709"/>
          </a:xfrm>
          <a:custGeom>
            <a:avLst/>
            <a:gdLst>
              <a:gd name="T0" fmla="*/ 0 w 2058"/>
              <a:gd name="T1" fmla="*/ 0 h 708"/>
              <a:gd name="T2" fmla="*/ 0 w 2058"/>
              <a:gd name="T3" fmla="*/ 0 h 708"/>
              <a:gd name="T4" fmla="*/ 68 w 2058"/>
              <a:gd name="T5" fmla="*/ 72 h 708"/>
              <a:gd name="T6" fmla="*/ 163 w 2058"/>
              <a:gd name="T7" fmla="*/ 174 h 708"/>
              <a:gd name="T8" fmla="*/ 216 w 2058"/>
              <a:gd name="T9" fmla="*/ 230 h 708"/>
              <a:gd name="T10" fmla="*/ 272 w 2058"/>
              <a:gd name="T11" fmla="*/ 286 h 708"/>
              <a:gd name="T12" fmla="*/ 328 w 2058"/>
              <a:gd name="T13" fmla="*/ 338 h 708"/>
              <a:gd name="T14" fmla="*/ 379 w 2058"/>
              <a:gd name="T15" fmla="*/ 382 h 708"/>
              <a:gd name="T16" fmla="*/ 379 w 2058"/>
              <a:gd name="T17" fmla="*/ 382 h 708"/>
              <a:gd name="T18" fmla="*/ 430 w 2058"/>
              <a:gd name="T19" fmla="*/ 420 h 708"/>
              <a:gd name="T20" fmla="*/ 482 w 2058"/>
              <a:gd name="T21" fmla="*/ 458 h 708"/>
              <a:gd name="T22" fmla="*/ 533 w 2058"/>
              <a:gd name="T23" fmla="*/ 496 h 708"/>
              <a:gd name="T24" fmla="*/ 586 w 2058"/>
              <a:gd name="T25" fmla="*/ 530 h 708"/>
              <a:gd name="T26" fmla="*/ 640 w 2058"/>
              <a:gd name="T27" fmla="*/ 562 h 708"/>
              <a:gd name="T28" fmla="*/ 693 w 2058"/>
              <a:gd name="T29" fmla="*/ 590 h 708"/>
              <a:gd name="T30" fmla="*/ 747 w 2058"/>
              <a:gd name="T31" fmla="*/ 616 h 708"/>
              <a:gd name="T32" fmla="*/ 798 w 2058"/>
              <a:gd name="T33" fmla="*/ 638 h 708"/>
              <a:gd name="T34" fmla="*/ 798 w 2058"/>
              <a:gd name="T35" fmla="*/ 638 h 708"/>
              <a:gd name="T36" fmla="*/ 851 w 2058"/>
              <a:gd name="T37" fmla="*/ 658 h 708"/>
              <a:gd name="T38" fmla="*/ 905 w 2058"/>
              <a:gd name="T39" fmla="*/ 672 h 708"/>
              <a:gd name="T40" fmla="*/ 956 w 2058"/>
              <a:gd name="T41" fmla="*/ 682 h 708"/>
              <a:gd name="T42" fmla="*/ 1009 w 2058"/>
              <a:gd name="T43" fmla="*/ 690 h 708"/>
              <a:gd name="T44" fmla="*/ 1060 w 2058"/>
              <a:gd name="T45" fmla="*/ 696 h 708"/>
              <a:gd name="T46" fmla="*/ 1114 w 2058"/>
              <a:gd name="T47" fmla="*/ 700 h 708"/>
              <a:gd name="T48" fmla="*/ 1219 w 2058"/>
              <a:gd name="T49" fmla="*/ 706 h 708"/>
              <a:gd name="T50" fmla="*/ 1219 w 2058"/>
              <a:gd name="T51" fmla="*/ 706 h 708"/>
              <a:gd name="T52" fmla="*/ 1272 w 2058"/>
              <a:gd name="T53" fmla="*/ 708 h 708"/>
              <a:gd name="T54" fmla="*/ 1323 w 2058"/>
              <a:gd name="T55" fmla="*/ 708 h 708"/>
              <a:gd name="T56" fmla="*/ 1377 w 2058"/>
              <a:gd name="T57" fmla="*/ 708 h 708"/>
              <a:gd name="T58" fmla="*/ 1428 w 2058"/>
              <a:gd name="T59" fmla="*/ 706 h 708"/>
              <a:gd name="T60" fmla="*/ 1535 w 2058"/>
              <a:gd name="T61" fmla="*/ 698 h 708"/>
              <a:gd name="T62" fmla="*/ 1639 w 2058"/>
              <a:gd name="T63" fmla="*/ 686 h 708"/>
              <a:gd name="T64" fmla="*/ 1639 w 2058"/>
              <a:gd name="T65" fmla="*/ 686 h 708"/>
              <a:gd name="T66" fmla="*/ 1690 w 2058"/>
              <a:gd name="T67" fmla="*/ 680 h 708"/>
              <a:gd name="T68" fmla="*/ 1744 w 2058"/>
              <a:gd name="T69" fmla="*/ 670 h 708"/>
              <a:gd name="T70" fmla="*/ 1849 w 2058"/>
              <a:gd name="T71" fmla="*/ 648 h 708"/>
              <a:gd name="T72" fmla="*/ 1953 w 2058"/>
              <a:gd name="T73" fmla="*/ 624 h 708"/>
              <a:gd name="T74" fmla="*/ 2058 w 2058"/>
              <a:gd name="T75" fmla="*/ 60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58" h="708">
                <a:moveTo>
                  <a:pt x="0" y="0"/>
                </a:moveTo>
                <a:lnTo>
                  <a:pt x="0" y="0"/>
                </a:lnTo>
                <a:lnTo>
                  <a:pt x="68" y="72"/>
                </a:lnTo>
                <a:lnTo>
                  <a:pt x="163" y="174"/>
                </a:lnTo>
                <a:lnTo>
                  <a:pt x="216" y="230"/>
                </a:lnTo>
                <a:lnTo>
                  <a:pt x="272" y="286"/>
                </a:lnTo>
                <a:lnTo>
                  <a:pt x="328" y="338"/>
                </a:lnTo>
                <a:lnTo>
                  <a:pt x="379" y="382"/>
                </a:lnTo>
                <a:lnTo>
                  <a:pt x="379" y="382"/>
                </a:lnTo>
                <a:lnTo>
                  <a:pt x="430" y="420"/>
                </a:lnTo>
                <a:lnTo>
                  <a:pt x="482" y="458"/>
                </a:lnTo>
                <a:lnTo>
                  <a:pt x="533" y="496"/>
                </a:lnTo>
                <a:lnTo>
                  <a:pt x="586" y="530"/>
                </a:lnTo>
                <a:lnTo>
                  <a:pt x="640" y="562"/>
                </a:lnTo>
                <a:lnTo>
                  <a:pt x="693" y="590"/>
                </a:lnTo>
                <a:lnTo>
                  <a:pt x="747" y="616"/>
                </a:lnTo>
                <a:lnTo>
                  <a:pt x="798" y="638"/>
                </a:lnTo>
                <a:lnTo>
                  <a:pt x="798" y="638"/>
                </a:lnTo>
                <a:lnTo>
                  <a:pt x="851" y="658"/>
                </a:lnTo>
                <a:lnTo>
                  <a:pt x="905" y="672"/>
                </a:lnTo>
                <a:lnTo>
                  <a:pt x="956" y="682"/>
                </a:lnTo>
                <a:lnTo>
                  <a:pt x="1009" y="690"/>
                </a:lnTo>
                <a:lnTo>
                  <a:pt x="1060" y="696"/>
                </a:lnTo>
                <a:lnTo>
                  <a:pt x="1114" y="700"/>
                </a:lnTo>
                <a:lnTo>
                  <a:pt x="1219" y="706"/>
                </a:lnTo>
                <a:lnTo>
                  <a:pt x="1219" y="706"/>
                </a:lnTo>
                <a:lnTo>
                  <a:pt x="1272" y="708"/>
                </a:lnTo>
                <a:lnTo>
                  <a:pt x="1323" y="708"/>
                </a:lnTo>
                <a:lnTo>
                  <a:pt x="1377" y="708"/>
                </a:lnTo>
                <a:lnTo>
                  <a:pt x="1428" y="706"/>
                </a:lnTo>
                <a:lnTo>
                  <a:pt x="1535" y="698"/>
                </a:lnTo>
                <a:lnTo>
                  <a:pt x="1639" y="686"/>
                </a:lnTo>
                <a:lnTo>
                  <a:pt x="1639" y="686"/>
                </a:lnTo>
                <a:lnTo>
                  <a:pt x="1690" y="680"/>
                </a:lnTo>
                <a:lnTo>
                  <a:pt x="1744" y="670"/>
                </a:lnTo>
                <a:lnTo>
                  <a:pt x="1849" y="648"/>
                </a:lnTo>
                <a:lnTo>
                  <a:pt x="1953" y="624"/>
                </a:lnTo>
                <a:lnTo>
                  <a:pt x="2058" y="600"/>
                </a:lnTo>
              </a:path>
            </a:pathLst>
          </a:custGeom>
          <a:noFill/>
          <a:ln w="38100">
            <a:solidFill>
              <a:srgbClr val="79556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Rectangle 13"/>
          <p:cNvSpPr>
            <a:spLocks noChangeArrowheads="1"/>
          </p:cNvSpPr>
          <p:nvPr/>
        </p:nvSpPr>
        <p:spPr bwMode="auto">
          <a:xfrm>
            <a:off x="381000" y="4384969"/>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4"/>
          <p:cNvSpPr>
            <a:spLocks noChangeArrowheads="1"/>
          </p:cNvSpPr>
          <p:nvPr/>
        </p:nvSpPr>
        <p:spPr bwMode="auto">
          <a:xfrm>
            <a:off x="449357" y="442591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5"/>
          <p:cNvSpPr>
            <a:spLocks noChangeArrowheads="1"/>
          </p:cNvSpPr>
          <p:nvPr/>
        </p:nvSpPr>
        <p:spPr bwMode="auto">
          <a:xfrm>
            <a:off x="449357" y="601163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6"/>
          <p:cNvSpPr>
            <a:spLocks noChangeArrowheads="1"/>
          </p:cNvSpPr>
          <p:nvPr/>
        </p:nvSpPr>
        <p:spPr bwMode="auto">
          <a:xfrm>
            <a:off x="2708302" y="6011633"/>
            <a:ext cx="1202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Q</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17"/>
          <p:cNvSpPr>
            <a:spLocks noChangeArrowheads="1"/>
          </p:cNvSpPr>
          <p:nvPr/>
        </p:nvSpPr>
        <p:spPr bwMode="auto">
          <a:xfrm>
            <a:off x="2786197" y="605257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8"/>
          <p:cNvSpPr>
            <a:spLocks noChangeArrowheads="1"/>
          </p:cNvSpPr>
          <p:nvPr/>
        </p:nvSpPr>
        <p:spPr bwMode="auto">
          <a:xfrm>
            <a:off x="3949849" y="3744726"/>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9"/>
          <p:cNvSpPr>
            <a:spLocks noChangeArrowheads="1"/>
          </p:cNvSpPr>
          <p:nvPr/>
        </p:nvSpPr>
        <p:spPr bwMode="auto">
          <a:xfrm>
            <a:off x="4077321" y="374472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0"/>
          <p:cNvSpPr>
            <a:spLocks noChangeArrowheads="1"/>
          </p:cNvSpPr>
          <p:nvPr/>
        </p:nvSpPr>
        <p:spPr bwMode="auto">
          <a:xfrm>
            <a:off x="4191000" y="380056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
          <p:cNvSpPr>
            <a:spLocks noChangeArrowheads="1"/>
          </p:cNvSpPr>
          <p:nvPr/>
        </p:nvSpPr>
        <p:spPr bwMode="auto">
          <a:xfrm>
            <a:off x="3949849" y="414673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
          <p:cNvSpPr>
            <a:spLocks noChangeArrowheads="1"/>
          </p:cNvSpPr>
          <p:nvPr/>
        </p:nvSpPr>
        <p:spPr bwMode="auto">
          <a:xfrm>
            <a:off x="4050297" y="4146739"/>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3"/>
          <p:cNvSpPr>
            <a:spLocks noChangeArrowheads="1"/>
          </p:cNvSpPr>
          <p:nvPr/>
        </p:nvSpPr>
        <p:spPr bwMode="auto">
          <a:xfrm>
            <a:off x="4225973" y="420257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4"/>
          <p:cNvSpPr>
            <a:spLocks noChangeArrowheads="1"/>
          </p:cNvSpPr>
          <p:nvPr/>
        </p:nvSpPr>
        <p:spPr bwMode="auto">
          <a:xfrm>
            <a:off x="1722696" y="6220084"/>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a:t>
            </a:r>
            <a:r>
              <a:rPr kumimoji="0" lang="en-US" sz="1200" b="1" i="0" u="none" strike="noStrike" cap="none" normalizeH="0" dirty="0">
                <a:ln>
                  <a:noFill/>
                </a:ln>
                <a:solidFill>
                  <a:srgbClr val="000000"/>
                </a:solidFill>
                <a:effectLst/>
                <a:latin typeface="Univers LT Std 47 Cn Lt" charset="0"/>
                <a:cs typeface="Arial" pitchFamily="34" charset="0"/>
              </a:rPr>
              <a:t>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7"/>
          <p:cNvSpPr>
            <a:spLocks noChangeArrowheads="1"/>
          </p:cNvSpPr>
          <p:nvPr/>
        </p:nvSpPr>
        <p:spPr bwMode="auto">
          <a:xfrm>
            <a:off x="381000" y="2590800"/>
            <a:ext cx="13692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(CFA Francs)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6"/>
          <p:cNvSpPr>
            <a:spLocks noChangeArrowheads="1"/>
          </p:cNvSpPr>
          <p:nvPr/>
        </p:nvSpPr>
        <p:spPr bwMode="auto">
          <a:xfrm>
            <a:off x="3949849" y="4407303"/>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7"/>
          <p:cNvSpPr>
            <a:spLocks noChangeArrowheads="1"/>
          </p:cNvSpPr>
          <p:nvPr/>
        </p:nvSpPr>
        <p:spPr bwMode="auto">
          <a:xfrm>
            <a:off x="4077321" y="440730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5"/>
          <p:cNvSpPr>
            <a:spLocks noChangeArrowheads="1"/>
          </p:cNvSpPr>
          <p:nvPr/>
        </p:nvSpPr>
        <p:spPr bwMode="auto">
          <a:xfrm>
            <a:off x="2881580" y="5121993"/>
            <a:ext cx="1740294" cy="615553"/>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3. Minimum ATC drops below the market price, and there is room for firm entry, because whenever ATC &lt; MR, profit is possible.</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220" name="Freeform 225"/>
          <p:cNvSpPr>
            <a:spLocks/>
          </p:cNvSpPr>
          <p:nvPr/>
        </p:nvSpPr>
        <p:spPr bwMode="auto">
          <a:xfrm>
            <a:off x="2711482" y="4440804"/>
            <a:ext cx="61998" cy="59557"/>
          </a:xfrm>
          <a:custGeom>
            <a:avLst/>
            <a:gdLst>
              <a:gd name="T0" fmla="*/ 0 w 39"/>
              <a:gd name="T1" fmla="*/ 16 h 32"/>
              <a:gd name="T2" fmla="*/ 0 w 39"/>
              <a:gd name="T3" fmla="*/ 16 h 32"/>
              <a:gd name="T4" fmla="*/ 3 w 39"/>
              <a:gd name="T5" fmla="*/ 10 h 32"/>
              <a:gd name="T6" fmla="*/ 8 w 39"/>
              <a:gd name="T7" fmla="*/ 4 h 32"/>
              <a:gd name="T8" fmla="*/ 12 w 39"/>
              <a:gd name="T9" fmla="*/ 2 h 32"/>
              <a:gd name="T10" fmla="*/ 20 w 39"/>
              <a:gd name="T11" fmla="*/ 0 h 32"/>
              <a:gd name="T12" fmla="*/ 20 w 39"/>
              <a:gd name="T13" fmla="*/ 0 h 32"/>
              <a:gd name="T14" fmla="*/ 30 w 39"/>
              <a:gd name="T15" fmla="*/ 2 h 32"/>
              <a:gd name="T16" fmla="*/ 34 w 39"/>
              <a:gd name="T17" fmla="*/ 4 h 32"/>
              <a:gd name="T18" fmla="*/ 39 w 39"/>
              <a:gd name="T19" fmla="*/ 10 h 32"/>
              <a:gd name="T20" fmla="*/ 39 w 39"/>
              <a:gd name="T21" fmla="*/ 16 h 32"/>
              <a:gd name="T22" fmla="*/ 39 w 39"/>
              <a:gd name="T23" fmla="*/ 16 h 32"/>
              <a:gd name="T24" fmla="*/ 39 w 39"/>
              <a:gd name="T25" fmla="*/ 22 h 32"/>
              <a:gd name="T26" fmla="*/ 34 w 39"/>
              <a:gd name="T27" fmla="*/ 28 h 32"/>
              <a:gd name="T28" fmla="*/ 30 w 39"/>
              <a:gd name="T29" fmla="*/ 30 h 32"/>
              <a:gd name="T30" fmla="*/ 20 w 39"/>
              <a:gd name="T31" fmla="*/ 32 h 32"/>
              <a:gd name="T32" fmla="*/ 20 w 39"/>
              <a:gd name="T33" fmla="*/ 32 h 32"/>
              <a:gd name="T34" fmla="*/ 12 w 39"/>
              <a:gd name="T35" fmla="*/ 30 h 32"/>
              <a:gd name="T36" fmla="*/ 8 w 39"/>
              <a:gd name="T37" fmla="*/ 28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8" y="4"/>
                </a:lnTo>
                <a:lnTo>
                  <a:pt x="12" y="2"/>
                </a:lnTo>
                <a:lnTo>
                  <a:pt x="20" y="0"/>
                </a:lnTo>
                <a:lnTo>
                  <a:pt x="20" y="0"/>
                </a:lnTo>
                <a:lnTo>
                  <a:pt x="30" y="2"/>
                </a:lnTo>
                <a:lnTo>
                  <a:pt x="34" y="4"/>
                </a:lnTo>
                <a:lnTo>
                  <a:pt x="39" y="10"/>
                </a:lnTo>
                <a:lnTo>
                  <a:pt x="39" y="16"/>
                </a:lnTo>
                <a:lnTo>
                  <a:pt x="39" y="16"/>
                </a:lnTo>
                <a:lnTo>
                  <a:pt x="39" y="22"/>
                </a:lnTo>
                <a:lnTo>
                  <a:pt x="34" y="28"/>
                </a:lnTo>
                <a:lnTo>
                  <a:pt x="30" y="30"/>
                </a:lnTo>
                <a:lnTo>
                  <a:pt x="20" y="32"/>
                </a:lnTo>
                <a:lnTo>
                  <a:pt x="20" y="32"/>
                </a:lnTo>
                <a:lnTo>
                  <a:pt x="12" y="30"/>
                </a:lnTo>
                <a:lnTo>
                  <a:pt x="8" y="28"/>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226"/>
          <p:cNvSpPr>
            <a:spLocks noChangeShapeType="1"/>
          </p:cNvSpPr>
          <p:nvPr/>
        </p:nvSpPr>
        <p:spPr bwMode="auto">
          <a:xfrm flipV="1">
            <a:off x="2743275" y="591485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2" name="Line 227"/>
          <p:cNvSpPr>
            <a:spLocks noChangeShapeType="1"/>
          </p:cNvSpPr>
          <p:nvPr/>
        </p:nvSpPr>
        <p:spPr bwMode="auto">
          <a:xfrm flipV="1">
            <a:off x="2743275" y="579573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3" name="Line 228"/>
          <p:cNvSpPr>
            <a:spLocks noChangeShapeType="1"/>
          </p:cNvSpPr>
          <p:nvPr/>
        </p:nvSpPr>
        <p:spPr bwMode="auto">
          <a:xfrm flipV="1">
            <a:off x="2743275" y="567662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4" name="Line 229"/>
          <p:cNvSpPr>
            <a:spLocks noChangeShapeType="1"/>
          </p:cNvSpPr>
          <p:nvPr/>
        </p:nvSpPr>
        <p:spPr bwMode="auto">
          <a:xfrm flipV="1">
            <a:off x="2743275" y="555750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5" name="Line 230"/>
          <p:cNvSpPr>
            <a:spLocks noChangeShapeType="1"/>
          </p:cNvSpPr>
          <p:nvPr/>
        </p:nvSpPr>
        <p:spPr bwMode="auto">
          <a:xfrm flipV="1">
            <a:off x="2743275" y="543839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6" name="Line 231"/>
          <p:cNvSpPr>
            <a:spLocks noChangeShapeType="1"/>
          </p:cNvSpPr>
          <p:nvPr/>
        </p:nvSpPr>
        <p:spPr bwMode="auto">
          <a:xfrm flipV="1">
            <a:off x="2743275" y="531927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7" name="Line 232"/>
          <p:cNvSpPr>
            <a:spLocks noChangeShapeType="1"/>
          </p:cNvSpPr>
          <p:nvPr/>
        </p:nvSpPr>
        <p:spPr bwMode="auto">
          <a:xfrm flipV="1">
            <a:off x="2743275" y="520016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8" name="Line 233"/>
          <p:cNvSpPr>
            <a:spLocks noChangeShapeType="1"/>
          </p:cNvSpPr>
          <p:nvPr/>
        </p:nvSpPr>
        <p:spPr bwMode="auto">
          <a:xfrm flipV="1">
            <a:off x="2743275" y="508104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9" name="Line 234"/>
          <p:cNvSpPr>
            <a:spLocks noChangeShapeType="1"/>
          </p:cNvSpPr>
          <p:nvPr/>
        </p:nvSpPr>
        <p:spPr bwMode="auto">
          <a:xfrm flipV="1">
            <a:off x="2743275" y="496193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0" name="Line 235"/>
          <p:cNvSpPr>
            <a:spLocks noChangeShapeType="1"/>
          </p:cNvSpPr>
          <p:nvPr/>
        </p:nvSpPr>
        <p:spPr bwMode="auto">
          <a:xfrm flipV="1">
            <a:off x="2743275" y="484281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1" name="Line 236"/>
          <p:cNvSpPr>
            <a:spLocks noChangeShapeType="1"/>
          </p:cNvSpPr>
          <p:nvPr/>
        </p:nvSpPr>
        <p:spPr bwMode="auto">
          <a:xfrm flipV="1">
            <a:off x="2743275" y="4723702"/>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2" name="Line 237"/>
          <p:cNvSpPr>
            <a:spLocks noChangeShapeType="1"/>
          </p:cNvSpPr>
          <p:nvPr/>
        </p:nvSpPr>
        <p:spPr bwMode="auto">
          <a:xfrm flipV="1">
            <a:off x="2743275" y="4604587"/>
            <a:ext cx="0" cy="7444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3" name="Line 238"/>
          <p:cNvSpPr>
            <a:spLocks noChangeShapeType="1"/>
          </p:cNvSpPr>
          <p:nvPr/>
        </p:nvSpPr>
        <p:spPr bwMode="auto">
          <a:xfrm flipV="1">
            <a:off x="2743275" y="4500362"/>
            <a:ext cx="0" cy="5955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4" name="Freeform 239"/>
          <p:cNvSpPr>
            <a:spLocks/>
          </p:cNvSpPr>
          <p:nvPr/>
        </p:nvSpPr>
        <p:spPr bwMode="auto">
          <a:xfrm>
            <a:off x="2711482" y="4969377"/>
            <a:ext cx="61998" cy="59557"/>
          </a:xfrm>
          <a:custGeom>
            <a:avLst/>
            <a:gdLst>
              <a:gd name="T0" fmla="*/ 0 w 39"/>
              <a:gd name="T1" fmla="*/ 16 h 32"/>
              <a:gd name="T2" fmla="*/ 0 w 39"/>
              <a:gd name="T3" fmla="*/ 16 h 32"/>
              <a:gd name="T4" fmla="*/ 3 w 39"/>
              <a:gd name="T5" fmla="*/ 10 h 32"/>
              <a:gd name="T6" fmla="*/ 8 w 39"/>
              <a:gd name="T7" fmla="*/ 4 h 32"/>
              <a:gd name="T8" fmla="*/ 12 w 39"/>
              <a:gd name="T9" fmla="*/ 2 h 32"/>
              <a:gd name="T10" fmla="*/ 20 w 39"/>
              <a:gd name="T11" fmla="*/ 0 h 32"/>
              <a:gd name="T12" fmla="*/ 20 w 39"/>
              <a:gd name="T13" fmla="*/ 0 h 32"/>
              <a:gd name="T14" fmla="*/ 30 w 39"/>
              <a:gd name="T15" fmla="*/ 2 h 32"/>
              <a:gd name="T16" fmla="*/ 34 w 39"/>
              <a:gd name="T17" fmla="*/ 4 h 32"/>
              <a:gd name="T18" fmla="*/ 39 w 39"/>
              <a:gd name="T19" fmla="*/ 10 h 32"/>
              <a:gd name="T20" fmla="*/ 39 w 39"/>
              <a:gd name="T21" fmla="*/ 16 h 32"/>
              <a:gd name="T22" fmla="*/ 39 w 39"/>
              <a:gd name="T23" fmla="*/ 16 h 32"/>
              <a:gd name="T24" fmla="*/ 39 w 39"/>
              <a:gd name="T25" fmla="*/ 22 h 32"/>
              <a:gd name="T26" fmla="*/ 34 w 39"/>
              <a:gd name="T27" fmla="*/ 28 h 32"/>
              <a:gd name="T28" fmla="*/ 30 w 39"/>
              <a:gd name="T29" fmla="*/ 30 h 32"/>
              <a:gd name="T30" fmla="*/ 20 w 39"/>
              <a:gd name="T31" fmla="*/ 32 h 32"/>
              <a:gd name="T32" fmla="*/ 20 w 39"/>
              <a:gd name="T33" fmla="*/ 32 h 32"/>
              <a:gd name="T34" fmla="*/ 12 w 39"/>
              <a:gd name="T35" fmla="*/ 30 h 32"/>
              <a:gd name="T36" fmla="*/ 8 w 39"/>
              <a:gd name="T37" fmla="*/ 28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8" y="4"/>
                </a:lnTo>
                <a:lnTo>
                  <a:pt x="12" y="2"/>
                </a:lnTo>
                <a:lnTo>
                  <a:pt x="20" y="0"/>
                </a:lnTo>
                <a:lnTo>
                  <a:pt x="20" y="0"/>
                </a:lnTo>
                <a:lnTo>
                  <a:pt x="30" y="2"/>
                </a:lnTo>
                <a:lnTo>
                  <a:pt x="34" y="4"/>
                </a:lnTo>
                <a:lnTo>
                  <a:pt x="39" y="10"/>
                </a:lnTo>
                <a:lnTo>
                  <a:pt x="39" y="16"/>
                </a:lnTo>
                <a:lnTo>
                  <a:pt x="39" y="16"/>
                </a:lnTo>
                <a:lnTo>
                  <a:pt x="39" y="22"/>
                </a:lnTo>
                <a:lnTo>
                  <a:pt x="34" y="28"/>
                </a:lnTo>
                <a:lnTo>
                  <a:pt x="30" y="30"/>
                </a:lnTo>
                <a:lnTo>
                  <a:pt x="20" y="32"/>
                </a:lnTo>
                <a:lnTo>
                  <a:pt x="20" y="32"/>
                </a:lnTo>
                <a:lnTo>
                  <a:pt x="12" y="30"/>
                </a:lnTo>
                <a:lnTo>
                  <a:pt x="8" y="28"/>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Rectangle 219"/>
          <p:cNvSpPr>
            <a:spLocks noChangeArrowheads="1"/>
          </p:cNvSpPr>
          <p:nvPr/>
        </p:nvSpPr>
        <p:spPr bwMode="auto">
          <a:xfrm>
            <a:off x="3949849" y="4277021"/>
            <a:ext cx="1282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220"/>
          <p:cNvSpPr>
            <a:spLocks noChangeArrowheads="1"/>
          </p:cNvSpPr>
          <p:nvPr/>
        </p:nvSpPr>
        <p:spPr bwMode="auto">
          <a:xfrm>
            <a:off x="4077321" y="4277021"/>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221"/>
          <p:cNvSpPr>
            <a:spLocks noChangeArrowheads="1"/>
          </p:cNvSpPr>
          <p:nvPr/>
        </p:nvSpPr>
        <p:spPr bwMode="auto">
          <a:xfrm>
            <a:off x="4191000" y="433285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222"/>
          <p:cNvSpPr>
            <a:spLocks noChangeArrowheads="1"/>
          </p:cNvSpPr>
          <p:nvPr/>
        </p:nvSpPr>
        <p:spPr bwMode="auto">
          <a:xfrm>
            <a:off x="3949849" y="468647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223"/>
          <p:cNvSpPr>
            <a:spLocks noChangeArrowheads="1"/>
          </p:cNvSpPr>
          <p:nvPr/>
        </p:nvSpPr>
        <p:spPr bwMode="auto">
          <a:xfrm>
            <a:off x="4050297" y="4686479"/>
            <a:ext cx="2051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224"/>
          <p:cNvSpPr>
            <a:spLocks noChangeArrowheads="1"/>
          </p:cNvSpPr>
          <p:nvPr/>
        </p:nvSpPr>
        <p:spPr bwMode="auto">
          <a:xfrm>
            <a:off x="4225973" y="474231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250"/>
          <p:cNvSpPr/>
          <p:nvPr/>
        </p:nvSpPr>
        <p:spPr>
          <a:xfrm>
            <a:off x="4702625" y="2492143"/>
            <a:ext cx="3912527" cy="4154984"/>
          </a:xfrm>
          <a:prstGeom prst="rect">
            <a:avLst/>
          </a:prstGeom>
        </p:spPr>
        <p:txBody>
          <a:bodyPr wrap="square">
            <a:spAutoFit/>
          </a:bodyPr>
          <a:lstStyle/>
          <a:p>
            <a:pPr marL="342900" indent="-342900">
              <a:buFont typeface="Arial" pitchFamily="34" charset="0"/>
              <a:buChar char="•"/>
            </a:pPr>
            <a:r>
              <a:rPr lang="en-US" sz="2400" dirty="0">
                <a:latin typeface="Calibri Light" pitchFamily="34" charset="0"/>
              </a:rPr>
              <a:t>Innovative firms search for better production processes and new technologies that enable them to produce goods at lower cost.</a:t>
            </a:r>
          </a:p>
          <a:p>
            <a:pPr lvl="1"/>
            <a:r>
              <a:rPr lang="en-US" sz="2200" dirty="0">
                <a:latin typeface="Calibri Light" pitchFamily="34" charset="0"/>
              </a:rPr>
              <a:t>- Lowers MC and ATC.</a:t>
            </a:r>
          </a:p>
          <a:p>
            <a:pPr marL="342900" indent="-342900">
              <a:buFont typeface="Arial" pitchFamily="34" charset="0"/>
              <a:buChar char="•"/>
            </a:pPr>
            <a:r>
              <a:rPr lang="en-US" sz="2400" dirty="0">
                <a:latin typeface="Calibri Light" pitchFamily="34" charset="0"/>
              </a:rPr>
              <a:t>Positive profits entice entrants.</a:t>
            </a:r>
          </a:p>
          <a:p>
            <a:pPr marL="342900" indent="-342900">
              <a:buFont typeface="Arial" pitchFamily="34" charset="0"/>
              <a:buChar char="•"/>
            </a:pPr>
            <a:r>
              <a:rPr lang="en-US" sz="2400" dirty="0">
                <a:latin typeface="Calibri Light" pitchFamily="34" charset="0"/>
              </a:rPr>
              <a:t>Price falls with production costs.</a:t>
            </a:r>
          </a:p>
        </p:txBody>
      </p:sp>
    </p:spTree>
    <p:extLst>
      <p:ext uri="{BB962C8B-B14F-4D97-AF65-F5344CB8AC3E}">
        <p14:creationId xmlns:p14="http://schemas.microsoft.com/office/powerpoint/2010/main" val="123113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1">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4"/>
                                        </p:tgtEl>
                                        <p:attrNameLst>
                                          <p:attrName>style.visibility</p:attrName>
                                        </p:attrNameLst>
                                      </p:cBhvr>
                                      <p:to>
                                        <p:strVal val="visible"/>
                                      </p:to>
                                    </p:set>
                                  </p:childTnLst>
                                  <p:subTnLst>
                                    <p:set>
                                      <p:cBhvr override="childStyle">
                                        <p:cTn dur="1" fill="hold" display="0" masterRel="nextClick" afterEffect="1"/>
                                        <p:tgtEl>
                                          <p:spTgt spid="164"/>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1">
                                            <p:txEl>
                                              <p:pRg st="2" end="2"/>
                                            </p:txEl>
                                          </p:spTgt>
                                        </p:tgtEl>
                                        <p:attrNameLst>
                                          <p:attrName>style.visibility</p:attrName>
                                        </p:attrNameLst>
                                      </p:cBhvr>
                                      <p:to>
                                        <p:strVal val="visible"/>
                                      </p:to>
                                    </p:set>
                                  </p:childTnLst>
                                </p:cTn>
                              </p:par>
                              <p:par>
                                <p:cTn id="43" presetID="1" presetClass="exit"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hidden"/>
                                      </p:to>
                                    </p:set>
                                  </p:childTnLst>
                                </p:cTn>
                              </p:par>
                              <p:par>
                                <p:cTn id="49" presetID="1" presetClass="exit"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hidden"/>
                                      </p:to>
                                    </p:set>
                                  </p:childTnLst>
                                </p:cTn>
                              </p:par>
                              <p:par>
                                <p:cTn id="51" presetID="1" presetClass="exit"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hidden"/>
                                      </p:to>
                                    </p:set>
                                  </p:childTnLst>
                                </p:cTn>
                              </p:par>
                              <p:par>
                                <p:cTn id="53" presetID="1" presetClass="exit"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hidden"/>
                                      </p:to>
                                    </p:set>
                                  </p:childTnLst>
                                </p:cTn>
                              </p:par>
                              <p:par>
                                <p:cTn id="55" presetID="1" presetClass="exit"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hidden"/>
                                      </p:to>
                                    </p:set>
                                  </p:childTnLst>
                                </p:cTn>
                              </p:par>
                              <p:par>
                                <p:cTn id="57" presetID="1" presetClass="exit"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childTnLst>
                                  <p:subTnLst>
                                    <p:set>
                                      <p:cBhvr override="childStyle">
                                        <p:cTn dur="1" fill="hold" display="0" masterRel="nextClick" afterEffect="1"/>
                                        <p:tgtEl>
                                          <p:spTgt spid="81"/>
                                        </p:tgtEl>
                                        <p:attrNameLst>
                                          <p:attrName>style.visibility</p:attrName>
                                        </p:attrNameLst>
                                      </p:cBhvr>
                                      <p:to>
                                        <p:strVal val="hidden"/>
                                      </p:to>
                                    </p:set>
                                  </p:sub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251">
                                            <p:txEl>
                                              <p:pRg st="3" end="3"/>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237" grpId="0" animBg="1"/>
      <p:bldP spid="47" grpId="0" animBg="1"/>
      <p:bldP spid="164" grpId="0" animBg="1"/>
      <p:bldP spid="240" grpId="0" animBg="1"/>
      <p:bldP spid="235" grpId="0" animBg="1"/>
      <p:bldP spid="238" grpId="0" animBg="1"/>
      <p:bldP spid="8" grpId="0" animBg="1"/>
      <p:bldP spid="9" grpId="0" animBg="1"/>
      <p:bldP spid="17" grpId="0"/>
      <p:bldP spid="18" grpId="0"/>
      <p:bldP spid="19" grpId="0"/>
      <p:bldP spid="20" grpId="0"/>
      <p:bldP spid="21" grpId="0"/>
      <p:bldP spid="22" grpId="0"/>
      <p:bldP spid="81" grpId="0" animBg="1"/>
      <p:bldP spid="234" grpId="0" animBg="1"/>
      <p:bldP spid="214" grpId="0"/>
      <p:bldP spid="215" grpId="0"/>
      <p:bldP spid="216" grpId="0"/>
      <p:bldP spid="217" grpId="0"/>
      <p:bldP spid="218" grpId="0"/>
      <p:bldP spid="2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Ford changed the world</a:t>
            </a:r>
          </a:p>
        </p:txBody>
      </p:sp>
      <p:sp>
        <p:nvSpPr>
          <p:cNvPr id="3" name="Content Placeholder 2"/>
          <p:cNvSpPr>
            <a:spLocks noGrp="1"/>
          </p:cNvSpPr>
          <p:nvPr>
            <p:ph idx="1"/>
          </p:nvPr>
        </p:nvSpPr>
        <p:spPr/>
        <p:txBody>
          <a:bodyPr>
            <a:normAutofit lnSpcReduction="10000"/>
          </a:bodyPr>
          <a:lstStyle/>
          <a:p>
            <a:r>
              <a:rPr lang="en-US" dirty="0"/>
              <a:t>Ford pioneered the factory assembly line where each worker specializes in one small step of production as the car moves along until the product is finished.</a:t>
            </a:r>
          </a:p>
          <a:p>
            <a:r>
              <a:rPr lang="en-US" dirty="0"/>
              <a:t>The result is that the Model T was able to be produced at dramatically lower cost than competitors cars and sell them at lower prices.</a:t>
            </a:r>
          </a:p>
          <a:p>
            <a:r>
              <a:rPr lang="en-US" dirty="0"/>
              <a:t>All other competitors had to follow Ford and implement the assembly line to be competitive.</a:t>
            </a:r>
          </a:p>
        </p:txBody>
      </p:sp>
    </p:spTree>
    <p:extLst>
      <p:ext uri="{BB962C8B-B14F-4D97-AF65-F5344CB8AC3E}">
        <p14:creationId xmlns:p14="http://schemas.microsoft.com/office/powerpoint/2010/main" val="362559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Freeform 412"/>
          <p:cNvSpPr>
            <a:spLocks/>
          </p:cNvSpPr>
          <p:nvPr/>
        </p:nvSpPr>
        <p:spPr bwMode="auto">
          <a:xfrm>
            <a:off x="3716389" y="3167550"/>
            <a:ext cx="1504716" cy="685119"/>
          </a:xfrm>
          <a:custGeom>
            <a:avLst/>
            <a:gdLst>
              <a:gd name="T0" fmla="*/ 0 w 893"/>
              <a:gd name="T1" fmla="*/ 0 h 320"/>
              <a:gd name="T2" fmla="*/ 0 w 893"/>
              <a:gd name="T3" fmla="*/ 0 h 320"/>
              <a:gd name="T4" fmla="*/ 225 w 893"/>
              <a:gd name="T5" fmla="*/ 80 h 320"/>
              <a:gd name="T6" fmla="*/ 225 w 893"/>
              <a:gd name="T7" fmla="*/ 80 h 320"/>
              <a:gd name="T8" fmla="*/ 447 w 893"/>
              <a:gd name="T9" fmla="*/ 160 h 320"/>
              <a:gd name="T10" fmla="*/ 447 w 893"/>
              <a:gd name="T11" fmla="*/ 160 h 320"/>
              <a:gd name="T12" fmla="*/ 669 w 893"/>
              <a:gd name="T13" fmla="*/ 240 h 320"/>
              <a:gd name="T14" fmla="*/ 669 w 893"/>
              <a:gd name="T15" fmla="*/ 240 h 320"/>
              <a:gd name="T16" fmla="*/ 893 w 893"/>
              <a:gd name="T17"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3" h="320">
                <a:moveTo>
                  <a:pt x="0" y="0"/>
                </a:moveTo>
                <a:lnTo>
                  <a:pt x="0" y="0"/>
                </a:lnTo>
                <a:lnTo>
                  <a:pt x="225" y="80"/>
                </a:lnTo>
                <a:lnTo>
                  <a:pt x="225" y="80"/>
                </a:lnTo>
                <a:lnTo>
                  <a:pt x="447" y="160"/>
                </a:lnTo>
                <a:lnTo>
                  <a:pt x="447" y="160"/>
                </a:lnTo>
                <a:lnTo>
                  <a:pt x="669" y="240"/>
                </a:lnTo>
                <a:lnTo>
                  <a:pt x="669" y="240"/>
                </a:lnTo>
                <a:lnTo>
                  <a:pt x="893" y="320"/>
                </a:lnTo>
              </a:path>
            </a:pathLst>
          </a:custGeom>
          <a:noFill/>
          <a:ln w="38100">
            <a:solidFill>
              <a:srgbClr val="FFE5B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Rectangle 417"/>
          <p:cNvSpPr>
            <a:spLocks noChangeArrowheads="1"/>
          </p:cNvSpPr>
          <p:nvPr/>
        </p:nvSpPr>
        <p:spPr bwMode="auto">
          <a:xfrm>
            <a:off x="5263230" y="3797003"/>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70" name="Group 269"/>
          <p:cNvGrpSpPr/>
          <p:nvPr/>
        </p:nvGrpSpPr>
        <p:grpSpPr>
          <a:xfrm>
            <a:off x="4218522" y="3501546"/>
            <a:ext cx="176927" cy="59948"/>
            <a:chOff x="4370922" y="3920748"/>
            <a:chExt cx="176927" cy="59948"/>
          </a:xfrm>
        </p:grpSpPr>
        <p:sp>
          <p:nvSpPr>
            <p:cNvPr id="202" name="Freeform 521"/>
            <p:cNvSpPr>
              <a:spLocks/>
            </p:cNvSpPr>
            <p:nvPr/>
          </p:nvSpPr>
          <p:spPr bwMode="auto">
            <a:xfrm>
              <a:off x="4465283" y="3920748"/>
              <a:ext cx="82566" cy="59948"/>
            </a:xfrm>
            <a:custGeom>
              <a:avLst/>
              <a:gdLst>
                <a:gd name="T0" fmla="*/ 49 w 49"/>
                <a:gd name="T1" fmla="*/ 14 h 28"/>
                <a:gd name="T2" fmla="*/ 0 w 49"/>
                <a:gd name="T3" fmla="*/ 0 h 28"/>
                <a:gd name="T4" fmla="*/ 0 w 49"/>
                <a:gd name="T5" fmla="*/ 0 h 28"/>
                <a:gd name="T6" fmla="*/ 2 w 49"/>
                <a:gd name="T7" fmla="*/ 2 h 28"/>
                <a:gd name="T8" fmla="*/ 5 w 49"/>
                <a:gd name="T9" fmla="*/ 8 h 28"/>
                <a:gd name="T10" fmla="*/ 5 w 49"/>
                <a:gd name="T11" fmla="*/ 18 h 28"/>
                <a:gd name="T12" fmla="*/ 2 w 49"/>
                <a:gd name="T13" fmla="*/ 24 h 28"/>
                <a:gd name="T14" fmla="*/ 0 w 49"/>
                <a:gd name="T15" fmla="*/ 28 h 28"/>
                <a:gd name="T16" fmla="*/ 49 w 4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8">
                  <a:moveTo>
                    <a:pt x="49" y="14"/>
                  </a:moveTo>
                  <a:lnTo>
                    <a:pt x="0" y="0"/>
                  </a:lnTo>
                  <a:lnTo>
                    <a:pt x="0" y="0"/>
                  </a:lnTo>
                  <a:lnTo>
                    <a:pt x="2" y="2"/>
                  </a:lnTo>
                  <a:lnTo>
                    <a:pt x="5" y="8"/>
                  </a:lnTo>
                  <a:lnTo>
                    <a:pt x="5" y="18"/>
                  </a:lnTo>
                  <a:lnTo>
                    <a:pt x="2" y="24"/>
                  </a:lnTo>
                  <a:lnTo>
                    <a:pt x="0" y="28"/>
                  </a:lnTo>
                  <a:lnTo>
                    <a:pt x="4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Freeform 522"/>
            <p:cNvSpPr>
              <a:spLocks/>
            </p:cNvSpPr>
            <p:nvPr/>
          </p:nvSpPr>
          <p:spPr bwMode="auto">
            <a:xfrm>
              <a:off x="4465283" y="3920748"/>
              <a:ext cx="82566" cy="59948"/>
            </a:xfrm>
            <a:custGeom>
              <a:avLst/>
              <a:gdLst>
                <a:gd name="T0" fmla="*/ 49 w 49"/>
                <a:gd name="T1" fmla="*/ 14 h 28"/>
                <a:gd name="T2" fmla="*/ 0 w 49"/>
                <a:gd name="T3" fmla="*/ 0 h 28"/>
                <a:gd name="T4" fmla="*/ 0 w 49"/>
                <a:gd name="T5" fmla="*/ 0 h 28"/>
                <a:gd name="T6" fmla="*/ 2 w 49"/>
                <a:gd name="T7" fmla="*/ 2 h 28"/>
                <a:gd name="T8" fmla="*/ 5 w 49"/>
                <a:gd name="T9" fmla="*/ 8 h 28"/>
                <a:gd name="T10" fmla="*/ 5 w 49"/>
                <a:gd name="T11" fmla="*/ 18 h 28"/>
                <a:gd name="T12" fmla="*/ 2 w 49"/>
                <a:gd name="T13" fmla="*/ 24 h 28"/>
                <a:gd name="T14" fmla="*/ 0 w 49"/>
                <a:gd name="T15" fmla="*/ 28 h 28"/>
                <a:gd name="T16" fmla="*/ 49 w 4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8">
                  <a:moveTo>
                    <a:pt x="49" y="14"/>
                  </a:moveTo>
                  <a:lnTo>
                    <a:pt x="0" y="0"/>
                  </a:lnTo>
                  <a:lnTo>
                    <a:pt x="0" y="0"/>
                  </a:lnTo>
                  <a:lnTo>
                    <a:pt x="2" y="2"/>
                  </a:lnTo>
                  <a:lnTo>
                    <a:pt x="5" y="8"/>
                  </a:lnTo>
                  <a:lnTo>
                    <a:pt x="5" y="18"/>
                  </a:lnTo>
                  <a:lnTo>
                    <a:pt x="2" y="24"/>
                  </a:lnTo>
                  <a:lnTo>
                    <a:pt x="0" y="28"/>
                  </a:lnTo>
                  <a:lnTo>
                    <a:pt x="49"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4" name="Line 523"/>
            <p:cNvSpPr>
              <a:spLocks noChangeShapeType="1"/>
            </p:cNvSpPr>
            <p:nvPr/>
          </p:nvSpPr>
          <p:spPr bwMode="auto">
            <a:xfrm flipH="1">
              <a:off x="4370922" y="3950722"/>
              <a:ext cx="13985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 name="Title 1"/>
          <p:cNvSpPr>
            <a:spLocks noGrp="1"/>
          </p:cNvSpPr>
          <p:nvPr>
            <p:ph type="title"/>
          </p:nvPr>
        </p:nvSpPr>
        <p:spPr/>
        <p:txBody>
          <a:bodyPr/>
          <a:lstStyle/>
          <a:p>
            <a:r>
              <a:rPr lang="en-US" dirty="0"/>
              <a:t>Responding to shifts in demand</a:t>
            </a:r>
          </a:p>
        </p:txBody>
      </p:sp>
      <p:sp>
        <p:nvSpPr>
          <p:cNvPr id="3" name="Content Placeholder 2"/>
          <p:cNvSpPr>
            <a:spLocks noGrp="1"/>
          </p:cNvSpPr>
          <p:nvPr>
            <p:ph idx="1"/>
          </p:nvPr>
        </p:nvSpPr>
        <p:spPr/>
        <p:txBody>
          <a:bodyPr>
            <a:normAutofit/>
          </a:bodyPr>
          <a:lstStyle/>
          <a:p>
            <a:pPr marL="0" indent="0">
              <a:lnSpc>
                <a:spcPct val="90000"/>
              </a:lnSpc>
              <a:buNone/>
            </a:pPr>
            <a:r>
              <a:rPr lang="en-US" sz="3000" dirty="0"/>
              <a:t>Suppose the demand for a perfectly competitive good increases; what happens in the short and long run?</a:t>
            </a:r>
          </a:p>
        </p:txBody>
      </p:sp>
      <p:sp>
        <p:nvSpPr>
          <p:cNvPr id="4" name="Line 5"/>
          <p:cNvSpPr>
            <a:spLocks noChangeShapeType="1"/>
          </p:cNvSpPr>
          <p:nvPr/>
        </p:nvSpPr>
        <p:spPr bwMode="auto">
          <a:xfrm flipH="1">
            <a:off x="3342316" y="3758465"/>
            <a:ext cx="1878789" cy="0"/>
          </a:xfrm>
          <a:prstGeom prst="line">
            <a:avLst/>
          </a:prstGeom>
          <a:noFill/>
          <a:ln w="38100">
            <a:solidFill>
              <a:srgbClr val="D0DBE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Line 7"/>
          <p:cNvSpPr>
            <a:spLocks noChangeShapeType="1"/>
          </p:cNvSpPr>
          <p:nvPr/>
        </p:nvSpPr>
        <p:spPr bwMode="auto">
          <a:xfrm flipH="1">
            <a:off x="5977675" y="3758465"/>
            <a:ext cx="1880474" cy="0"/>
          </a:xfrm>
          <a:prstGeom prst="line">
            <a:avLst/>
          </a:prstGeom>
          <a:noFill/>
          <a:ln w="38100">
            <a:solidFill>
              <a:srgbClr val="D0DBE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Rectangle 403"/>
          <p:cNvSpPr>
            <a:spLocks noChangeArrowheads="1"/>
          </p:cNvSpPr>
          <p:nvPr/>
        </p:nvSpPr>
        <p:spPr bwMode="auto">
          <a:xfrm>
            <a:off x="3168759" y="368567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404"/>
          <p:cNvSpPr>
            <a:spLocks noChangeArrowheads="1"/>
          </p:cNvSpPr>
          <p:nvPr/>
        </p:nvSpPr>
        <p:spPr bwMode="auto">
          <a:xfrm>
            <a:off x="3242900" y="375418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405"/>
          <p:cNvSpPr>
            <a:spLocks noChangeArrowheads="1"/>
          </p:cNvSpPr>
          <p:nvPr/>
        </p:nvSpPr>
        <p:spPr bwMode="auto">
          <a:xfrm>
            <a:off x="5797378" y="368567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407"/>
          <p:cNvSpPr>
            <a:spLocks noChangeArrowheads="1"/>
          </p:cNvSpPr>
          <p:nvPr/>
        </p:nvSpPr>
        <p:spPr bwMode="auto">
          <a:xfrm>
            <a:off x="5871519" y="375418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Line 408"/>
          <p:cNvSpPr>
            <a:spLocks noChangeShapeType="1"/>
          </p:cNvSpPr>
          <p:nvPr/>
        </p:nvSpPr>
        <p:spPr bwMode="auto">
          <a:xfrm flipV="1">
            <a:off x="3342316" y="2850683"/>
            <a:ext cx="0" cy="23979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409"/>
          <p:cNvSpPr>
            <a:spLocks noChangeShapeType="1"/>
          </p:cNvSpPr>
          <p:nvPr/>
        </p:nvSpPr>
        <p:spPr bwMode="auto">
          <a:xfrm>
            <a:off x="3342316" y="5248599"/>
            <a:ext cx="207762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Freeform 410"/>
          <p:cNvSpPr>
            <a:spLocks/>
          </p:cNvSpPr>
          <p:nvPr/>
        </p:nvSpPr>
        <p:spPr bwMode="auto">
          <a:xfrm>
            <a:off x="4095516" y="3193242"/>
            <a:ext cx="1125588" cy="1027678"/>
          </a:xfrm>
          <a:custGeom>
            <a:avLst/>
            <a:gdLst>
              <a:gd name="T0" fmla="*/ 0 w 668"/>
              <a:gd name="T1" fmla="*/ 480 h 480"/>
              <a:gd name="T2" fmla="*/ 0 w 668"/>
              <a:gd name="T3" fmla="*/ 480 h 480"/>
              <a:gd name="T4" fmla="*/ 222 w 668"/>
              <a:gd name="T5" fmla="*/ 320 h 480"/>
              <a:gd name="T6" fmla="*/ 222 w 668"/>
              <a:gd name="T7" fmla="*/ 320 h 480"/>
              <a:gd name="T8" fmla="*/ 444 w 668"/>
              <a:gd name="T9" fmla="*/ 160 h 480"/>
              <a:gd name="T10" fmla="*/ 444 w 668"/>
              <a:gd name="T11" fmla="*/ 160 h 480"/>
              <a:gd name="T12" fmla="*/ 668 w 668"/>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668" h="480">
                <a:moveTo>
                  <a:pt x="0" y="480"/>
                </a:moveTo>
                <a:lnTo>
                  <a:pt x="0" y="480"/>
                </a:lnTo>
                <a:lnTo>
                  <a:pt x="222" y="320"/>
                </a:lnTo>
                <a:lnTo>
                  <a:pt x="222" y="320"/>
                </a:lnTo>
                <a:lnTo>
                  <a:pt x="444" y="160"/>
                </a:lnTo>
                <a:lnTo>
                  <a:pt x="444" y="160"/>
                </a:lnTo>
                <a:lnTo>
                  <a:pt x="668"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Freeform 411"/>
          <p:cNvSpPr>
            <a:spLocks/>
          </p:cNvSpPr>
          <p:nvPr/>
        </p:nvSpPr>
        <p:spPr bwMode="auto">
          <a:xfrm>
            <a:off x="3716389" y="3355958"/>
            <a:ext cx="1504716" cy="685119"/>
          </a:xfrm>
          <a:custGeom>
            <a:avLst/>
            <a:gdLst>
              <a:gd name="T0" fmla="*/ 0 w 893"/>
              <a:gd name="T1" fmla="*/ 0 h 320"/>
              <a:gd name="T2" fmla="*/ 0 w 893"/>
              <a:gd name="T3" fmla="*/ 0 h 320"/>
              <a:gd name="T4" fmla="*/ 225 w 893"/>
              <a:gd name="T5" fmla="*/ 80 h 320"/>
              <a:gd name="T6" fmla="*/ 225 w 893"/>
              <a:gd name="T7" fmla="*/ 80 h 320"/>
              <a:gd name="T8" fmla="*/ 447 w 893"/>
              <a:gd name="T9" fmla="*/ 160 h 320"/>
              <a:gd name="T10" fmla="*/ 447 w 893"/>
              <a:gd name="T11" fmla="*/ 160 h 320"/>
              <a:gd name="T12" fmla="*/ 669 w 893"/>
              <a:gd name="T13" fmla="*/ 240 h 320"/>
              <a:gd name="T14" fmla="*/ 669 w 893"/>
              <a:gd name="T15" fmla="*/ 240 h 320"/>
              <a:gd name="T16" fmla="*/ 893 w 893"/>
              <a:gd name="T17"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3" h="320">
                <a:moveTo>
                  <a:pt x="0" y="0"/>
                </a:moveTo>
                <a:lnTo>
                  <a:pt x="0" y="0"/>
                </a:lnTo>
                <a:lnTo>
                  <a:pt x="225" y="80"/>
                </a:lnTo>
                <a:lnTo>
                  <a:pt x="225" y="80"/>
                </a:lnTo>
                <a:lnTo>
                  <a:pt x="447" y="160"/>
                </a:lnTo>
                <a:lnTo>
                  <a:pt x="447" y="160"/>
                </a:lnTo>
                <a:lnTo>
                  <a:pt x="669" y="240"/>
                </a:lnTo>
                <a:lnTo>
                  <a:pt x="669" y="240"/>
                </a:lnTo>
                <a:lnTo>
                  <a:pt x="893" y="320"/>
                </a:lnTo>
              </a:path>
            </a:pathLst>
          </a:custGeom>
          <a:noFill/>
          <a:ln w="38100">
            <a:solidFill>
              <a:srgbClr val="FFCF8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Rectangle 413"/>
          <p:cNvSpPr>
            <a:spLocks noChangeArrowheads="1"/>
          </p:cNvSpPr>
          <p:nvPr/>
        </p:nvSpPr>
        <p:spPr bwMode="auto">
          <a:xfrm>
            <a:off x="3231105" y="526144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414"/>
          <p:cNvSpPr>
            <a:spLocks noChangeArrowheads="1"/>
          </p:cNvSpPr>
          <p:nvPr/>
        </p:nvSpPr>
        <p:spPr bwMode="auto">
          <a:xfrm>
            <a:off x="3787159" y="5454134"/>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9" name="Freeform 488"/>
          <p:cNvSpPr>
            <a:spLocks/>
          </p:cNvSpPr>
          <p:nvPr/>
        </p:nvSpPr>
        <p:spPr bwMode="auto">
          <a:xfrm>
            <a:off x="4567319" y="3724209"/>
            <a:ext cx="65716" cy="68512"/>
          </a:xfrm>
          <a:custGeom>
            <a:avLst/>
            <a:gdLst>
              <a:gd name="T0" fmla="*/ 0 w 39"/>
              <a:gd name="T1" fmla="*/ 16 h 32"/>
              <a:gd name="T2" fmla="*/ 0 w 39"/>
              <a:gd name="T3" fmla="*/ 16 h 32"/>
              <a:gd name="T4" fmla="*/ 3 w 39"/>
              <a:gd name="T5" fmla="*/ 10 h 32"/>
              <a:gd name="T6" fmla="*/ 5 w 39"/>
              <a:gd name="T7" fmla="*/ 4 h 32"/>
              <a:gd name="T8" fmla="*/ 13 w 39"/>
              <a:gd name="T9" fmla="*/ 0 h 32"/>
              <a:gd name="T10" fmla="*/ 20 w 39"/>
              <a:gd name="T11" fmla="*/ 0 h 32"/>
              <a:gd name="T12" fmla="*/ 20 w 39"/>
              <a:gd name="T13" fmla="*/ 0 h 32"/>
              <a:gd name="T14" fmla="*/ 27 w 39"/>
              <a:gd name="T15" fmla="*/ 0 h 32"/>
              <a:gd name="T16" fmla="*/ 34 w 39"/>
              <a:gd name="T17" fmla="*/ 4 h 32"/>
              <a:gd name="T18" fmla="*/ 37 w 39"/>
              <a:gd name="T19" fmla="*/ 10 h 32"/>
              <a:gd name="T20" fmla="*/ 39 w 39"/>
              <a:gd name="T21" fmla="*/ 16 h 32"/>
              <a:gd name="T22" fmla="*/ 39 w 39"/>
              <a:gd name="T23" fmla="*/ 16 h 32"/>
              <a:gd name="T24" fmla="*/ 37 w 39"/>
              <a:gd name="T25" fmla="*/ 22 h 32"/>
              <a:gd name="T26" fmla="*/ 34 w 39"/>
              <a:gd name="T27" fmla="*/ 28 h 32"/>
              <a:gd name="T28" fmla="*/ 27 w 39"/>
              <a:gd name="T29" fmla="*/ 30 h 32"/>
              <a:gd name="T30" fmla="*/ 20 w 39"/>
              <a:gd name="T31" fmla="*/ 32 h 32"/>
              <a:gd name="T32" fmla="*/ 20 w 39"/>
              <a:gd name="T33" fmla="*/ 32 h 32"/>
              <a:gd name="T34" fmla="*/ 13 w 39"/>
              <a:gd name="T35" fmla="*/ 30 h 32"/>
              <a:gd name="T36" fmla="*/ 5 w 39"/>
              <a:gd name="T37" fmla="*/ 28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5" y="4"/>
                </a:lnTo>
                <a:lnTo>
                  <a:pt x="13" y="0"/>
                </a:lnTo>
                <a:lnTo>
                  <a:pt x="20" y="0"/>
                </a:lnTo>
                <a:lnTo>
                  <a:pt x="20" y="0"/>
                </a:lnTo>
                <a:lnTo>
                  <a:pt x="27" y="0"/>
                </a:lnTo>
                <a:lnTo>
                  <a:pt x="34" y="4"/>
                </a:lnTo>
                <a:lnTo>
                  <a:pt x="37" y="10"/>
                </a:lnTo>
                <a:lnTo>
                  <a:pt x="39" y="16"/>
                </a:lnTo>
                <a:lnTo>
                  <a:pt x="39" y="16"/>
                </a:lnTo>
                <a:lnTo>
                  <a:pt x="37" y="22"/>
                </a:lnTo>
                <a:lnTo>
                  <a:pt x="34" y="28"/>
                </a:lnTo>
                <a:lnTo>
                  <a:pt x="27" y="30"/>
                </a:lnTo>
                <a:lnTo>
                  <a:pt x="20" y="32"/>
                </a:lnTo>
                <a:lnTo>
                  <a:pt x="20" y="32"/>
                </a:lnTo>
                <a:lnTo>
                  <a:pt x="13" y="30"/>
                </a:lnTo>
                <a:lnTo>
                  <a:pt x="5" y="28"/>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489"/>
          <p:cNvSpPr>
            <a:spLocks noChangeShapeType="1"/>
          </p:cNvSpPr>
          <p:nvPr/>
        </p:nvSpPr>
        <p:spPr bwMode="auto">
          <a:xfrm flipV="1">
            <a:off x="4601019" y="5205779"/>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490"/>
          <p:cNvSpPr>
            <a:spLocks noChangeShapeType="1"/>
          </p:cNvSpPr>
          <p:nvPr/>
        </p:nvSpPr>
        <p:spPr bwMode="auto">
          <a:xfrm flipV="1">
            <a:off x="4601019" y="507731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491"/>
          <p:cNvSpPr>
            <a:spLocks noChangeShapeType="1"/>
          </p:cNvSpPr>
          <p:nvPr/>
        </p:nvSpPr>
        <p:spPr bwMode="auto">
          <a:xfrm flipV="1">
            <a:off x="4601019" y="495742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492"/>
          <p:cNvSpPr>
            <a:spLocks noChangeShapeType="1"/>
          </p:cNvSpPr>
          <p:nvPr/>
        </p:nvSpPr>
        <p:spPr bwMode="auto">
          <a:xfrm flipV="1">
            <a:off x="4601019" y="4837528"/>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493"/>
          <p:cNvSpPr>
            <a:spLocks noChangeShapeType="1"/>
          </p:cNvSpPr>
          <p:nvPr/>
        </p:nvSpPr>
        <p:spPr bwMode="auto">
          <a:xfrm flipV="1">
            <a:off x="4601019" y="4717632"/>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494"/>
          <p:cNvSpPr>
            <a:spLocks noChangeShapeType="1"/>
          </p:cNvSpPr>
          <p:nvPr/>
        </p:nvSpPr>
        <p:spPr bwMode="auto">
          <a:xfrm flipV="1">
            <a:off x="4601019" y="4597736"/>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495"/>
          <p:cNvSpPr>
            <a:spLocks noChangeShapeType="1"/>
          </p:cNvSpPr>
          <p:nvPr/>
        </p:nvSpPr>
        <p:spPr bwMode="auto">
          <a:xfrm flipV="1">
            <a:off x="4601019" y="4477840"/>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496"/>
          <p:cNvSpPr>
            <a:spLocks noChangeShapeType="1"/>
          </p:cNvSpPr>
          <p:nvPr/>
        </p:nvSpPr>
        <p:spPr bwMode="auto">
          <a:xfrm flipV="1">
            <a:off x="4601019" y="4357944"/>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497"/>
          <p:cNvSpPr>
            <a:spLocks noChangeShapeType="1"/>
          </p:cNvSpPr>
          <p:nvPr/>
        </p:nvSpPr>
        <p:spPr bwMode="auto">
          <a:xfrm flipV="1">
            <a:off x="4601019" y="423804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498"/>
          <p:cNvSpPr>
            <a:spLocks noChangeShapeType="1"/>
          </p:cNvSpPr>
          <p:nvPr/>
        </p:nvSpPr>
        <p:spPr bwMode="auto">
          <a:xfrm flipV="1">
            <a:off x="4601019" y="411815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499"/>
          <p:cNvSpPr>
            <a:spLocks noChangeShapeType="1"/>
          </p:cNvSpPr>
          <p:nvPr/>
        </p:nvSpPr>
        <p:spPr bwMode="auto">
          <a:xfrm flipV="1">
            <a:off x="4601019" y="399825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500"/>
          <p:cNvSpPr>
            <a:spLocks noChangeShapeType="1"/>
          </p:cNvSpPr>
          <p:nvPr/>
        </p:nvSpPr>
        <p:spPr bwMode="auto">
          <a:xfrm flipV="1">
            <a:off x="4601019" y="387836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501"/>
          <p:cNvSpPr>
            <a:spLocks noChangeShapeType="1"/>
          </p:cNvSpPr>
          <p:nvPr/>
        </p:nvSpPr>
        <p:spPr bwMode="auto">
          <a:xfrm flipV="1">
            <a:off x="4601019" y="3822695"/>
            <a:ext cx="0" cy="2141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502"/>
          <p:cNvSpPr>
            <a:spLocks noChangeShapeType="1"/>
          </p:cNvSpPr>
          <p:nvPr/>
        </p:nvSpPr>
        <p:spPr bwMode="auto">
          <a:xfrm flipV="1">
            <a:off x="4601019" y="3758465"/>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Freeform 519"/>
          <p:cNvSpPr>
            <a:spLocks/>
          </p:cNvSpPr>
          <p:nvPr/>
        </p:nvSpPr>
        <p:spPr bwMode="auto">
          <a:xfrm>
            <a:off x="4948319" y="5145831"/>
            <a:ext cx="80881" cy="59948"/>
          </a:xfrm>
          <a:custGeom>
            <a:avLst/>
            <a:gdLst>
              <a:gd name="T0" fmla="*/ 48 w 48"/>
              <a:gd name="T1" fmla="*/ 14 h 28"/>
              <a:gd name="T2" fmla="*/ 0 w 48"/>
              <a:gd name="T3" fmla="*/ 0 h 28"/>
              <a:gd name="T4" fmla="*/ 0 w 48"/>
              <a:gd name="T5" fmla="*/ 0 h 28"/>
              <a:gd name="T6" fmla="*/ 2 w 48"/>
              <a:gd name="T7" fmla="*/ 2 h 28"/>
              <a:gd name="T8" fmla="*/ 5 w 48"/>
              <a:gd name="T9" fmla="*/ 8 h 28"/>
              <a:gd name="T10" fmla="*/ 5 w 48"/>
              <a:gd name="T11" fmla="*/ 18 h 28"/>
              <a:gd name="T12" fmla="*/ 5 w 48"/>
              <a:gd name="T13" fmla="*/ 24 h 28"/>
              <a:gd name="T14" fmla="*/ 0 w 48"/>
              <a:gd name="T15" fmla="*/ 28 h 28"/>
              <a:gd name="T16" fmla="*/ 48 w 48"/>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14"/>
                </a:moveTo>
                <a:lnTo>
                  <a:pt x="0" y="0"/>
                </a:lnTo>
                <a:lnTo>
                  <a:pt x="0" y="0"/>
                </a:lnTo>
                <a:lnTo>
                  <a:pt x="2" y="2"/>
                </a:lnTo>
                <a:lnTo>
                  <a:pt x="5" y="8"/>
                </a:lnTo>
                <a:lnTo>
                  <a:pt x="5" y="18"/>
                </a:lnTo>
                <a:lnTo>
                  <a:pt x="5" y="24"/>
                </a:lnTo>
                <a:lnTo>
                  <a:pt x="0" y="28"/>
                </a:lnTo>
                <a:lnTo>
                  <a:pt x="48"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76" name="Group 275"/>
          <p:cNvGrpSpPr/>
          <p:nvPr/>
        </p:nvGrpSpPr>
        <p:grpSpPr>
          <a:xfrm>
            <a:off x="4707176" y="3600032"/>
            <a:ext cx="65716" cy="1648567"/>
            <a:chOff x="4859576" y="4019234"/>
            <a:chExt cx="65716" cy="1648567"/>
          </a:xfrm>
        </p:grpSpPr>
        <p:sp>
          <p:nvSpPr>
            <p:cNvPr id="168" name="Freeform 487"/>
            <p:cNvSpPr>
              <a:spLocks/>
            </p:cNvSpPr>
            <p:nvPr/>
          </p:nvSpPr>
          <p:spPr bwMode="auto">
            <a:xfrm>
              <a:off x="4859576" y="4019234"/>
              <a:ext cx="65716" cy="68512"/>
            </a:xfrm>
            <a:custGeom>
              <a:avLst/>
              <a:gdLst>
                <a:gd name="T0" fmla="*/ 0 w 39"/>
                <a:gd name="T1" fmla="*/ 16 h 32"/>
                <a:gd name="T2" fmla="*/ 0 w 39"/>
                <a:gd name="T3" fmla="*/ 16 h 32"/>
                <a:gd name="T4" fmla="*/ 0 w 39"/>
                <a:gd name="T5" fmla="*/ 10 h 32"/>
                <a:gd name="T6" fmla="*/ 5 w 39"/>
                <a:gd name="T7" fmla="*/ 4 h 32"/>
                <a:gd name="T8" fmla="*/ 10 w 39"/>
                <a:gd name="T9" fmla="*/ 0 h 32"/>
                <a:gd name="T10" fmla="*/ 20 w 39"/>
                <a:gd name="T11" fmla="*/ 0 h 32"/>
                <a:gd name="T12" fmla="*/ 20 w 39"/>
                <a:gd name="T13" fmla="*/ 0 h 32"/>
                <a:gd name="T14" fmla="*/ 27 w 39"/>
                <a:gd name="T15" fmla="*/ 0 h 32"/>
                <a:gd name="T16" fmla="*/ 32 w 39"/>
                <a:gd name="T17" fmla="*/ 4 h 32"/>
                <a:gd name="T18" fmla="*/ 37 w 39"/>
                <a:gd name="T19" fmla="*/ 10 h 32"/>
                <a:gd name="T20" fmla="*/ 39 w 39"/>
                <a:gd name="T21" fmla="*/ 16 h 32"/>
                <a:gd name="T22" fmla="*/ 39 w 39"/>
                <a:gd name="T23" fmla="*/ 16 h 32"/>
                <a:gd name="T24" fmla="*/ 37 w 39"/>
                <a:gd name="T25" fmla="*/ 22 h 32"/>
                <a:gd name="T26" fmla="*/ 32 w 39"/>
                <a:gd name="T27" fmla="*/ 26 h 32"/>
                <a:gd name="T28" fmla="*/ 27 w 39"/>
                <a:gd name="T29" fmla="*/ 30 h 32"/>
                <a:gd name="T30" fmla="*/ 20 w 39"/>
                <a:gd name="T31" fmla="*/ 32 h 32"/>
                <a:gd name="T32" fmla="*/ 20 w 39"/>
                <a:gd name="T33" fmla="*/ 32 h 32"/>
                <a:gd name="T34" fmla="*/ 10 w 39"/>
                <a:gd name="T35" fmla="*/ 30 h 32"/>
                <a:gd name="T36" fmla="*/ 5 w 39"/>
                <a:gd name="T37" fmla="*/ 26 h 32"/>
                <a:gd name="T38" fmla="*/ 0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0" y="10"/>
                  </a:lnTo>
                  <a:lnTo>
                    <a:pt x="5" y="4"/>
                  </a:lnTo>
                  <a:lnTo>
                    <a:pt x="10" y="0"/>
                  </a:lnTo>
                  <a:lnTo>
                    <a:pt x="20" y="0"/>
                  </a:lnTo>
                  <a:lnTo>
                    <a:pt x="20" y="0"/>
                  </a:lnTo>
                  <a:lnTo>
                    <a:pt x="27" y="0"/>
                  </a:lnTo>
                  <a:lnTo>
                    <a:pt x="32" y="4"/>
                  </a:lnTo>
                  <a:lnTo>
                    <a:pt x="37" y="10"/>
                  </a:lnTo>
                  <a:lnTo>
                    <a:pt x="39" y="16"/>
                  </a:lnTo>
                  <a:lnTo>
                    <a:pt x="39" y="16"/>
                  </a:lnTo>
                  <a:lnTo>
                    <a:pt x="37" y="22"/>
                  </a:lnTo>
                  <a:lnTo>
                    <a:pt x="32" y="26"/>
                  </a:lnTo>
                  <a:lnTo>
                    <a:pt x="27" y="30"/>
                  </a:lnTo>
                  <a:lnTo>
                    <a:pt x="20" y="32"/>
                  </a:lnTo>
                  <a:lnTo>
                    <a:pt x="20" y="32"/>
                  </a:lnTo>
                  <a:lnTo>
                    <a:pt x="10" y="30"/>
                  </a:lnTo>
                  <a:lnTo>
                    <a:pt x="5" y="26"/>
                  </a:lnTo>
                  <a:lnTo>
                    <a:pt x="0"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75" name="Group 274"/>
            <p:cNvGrpSpPr/>
            <p:nvPr/>
          </p:nvGrpSpPr>
          <p:grpSpPr>
            <a:xfrm>
              <a:off x="4893276" y="4113438"/>
              <a:ext cx="0" cy="1554363"/>
              <a:chOff x="4893276" y="4113438"/>
              <a:chExt cx="0" cy="1554363"/>
            </a:xfrm>
          </p:grpSpPr>
          <p:sp>
            <p:nvSpPr>
              <p:cNvPr id="184" name="Line 503"/>
              <p:cNvSpPr>
                <a:spLocks noChangeShapeType="1"/>
              </p:cNvSpPr>
              <p:nvPr/>
            </p:nvSpPr>
            <p:spPr bwMode="auto">
              <a:xfrm flipV="1">
                <a:off x="4893276" y="5624981"/>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504"/>
              <p:cNvSpPr>
                <a:spLocks noChangeShapeType="1"/>
              </p:cNvSpPr>
              <p:nvPr/>
            </p:nvSpPr>
            <p:spPr bwMode="auto">
              <a:xfrm flipV="1">
                <a:off x="4893276" y="549652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505"/>
              <p:cNvSpPr>
                <a:spLocks noChangeShapeType="1"/>
              </p:cNvSpPr>
              <p:nvPr/>
            </p:nvSpPr>
            <p:spPr bwMode="auto">
              <a:xfrm flipV="1">
                <a:off x="4893276" y="5376625"/>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506"/>
              <p:cNvSpPr>
                <a:spLocks noChangeShapeType="1"/>
              </p:cNvSpPr>
              <p:nvPr/>
            </p:nvSpPr>
            <p:spPr bwMode="auto">
              <a:xfrm flipV="1">
                <a:off x="4893276" y="5256730"/>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507"/>
              <p:cNvSpPr>
                <a:spLocks noChangeShapeType="1"/>
              </p:cNvSpPr>
              <p:nvPr/>
            </p:nvSpPr>
            <p:spPr bwMode="auto">
              <a:xfrm flipV="1">
                <a:off x="4893276" y="5136834"/>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508"/>
              <p:cNvSpPr>
                <a:spLocks noChangeShapeType="1"/>
              </p:cNvSpPr>
              <p:nvPr/>
            </p:nvSpPr>
            <p:spPr bwMode="auto">
              <a:xfrm flipV="1">
                <a:off x="4893276" y="5016938"/>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509"/>
              <p:cNvSpPr>
                <a:spLocks noChangeShapeType="1"/>
              </p:cNvSpPr>
              <p:nvPr/>
            </p:nvSpPr>
            <p:spPr bwMode="auto">
              <a:xfrm flipV="1">
                <a:off x="4893276" y="4897042"/>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510"/>
              <p:cNvSpPr>
                <a:spLocks noChangeShapeType="1"/>
              </p:cNvSpPr>
              <p:nvPr/>
            </p:nvSpPr>
            <p:spPr bwMode="auto">
              <a:xfrm flipV="1">
                <a:off x="4893276" y="4777146"/>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511"/>
              <p:cNvSpPr>
                <a:spLocks noChangeShapeType="1"/>
              </p:cNvSpPr>
              <p:nvPr/>
            </p:nvSpPr>
            <p:spPr bwMode="auto">
              <a:xfrm flipV="1">
                <a:off x="4893276" y="465725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Line 512"/>
              <p:cNvSpPr>
                <a:spLocks noChangeShapeType="1"/>
              </p:cNvSpPr>
              <p:nvPr/>
            </p:nvSpPr>
            <p:spPr bwMode="auto">
              <a:xfrm flipV="1">
                <a:off x="4893276" y="4537355"/>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Line 513"/>
              <p:cNvSpPr>
                <a:spLocks noChangeShapeType="1"/>
              </p:cNvSpPr>
              <p:nvPr/>
            </p:nvSpPr>
            <p:spPr bwMode="auto">
              <a:xfrm flipV="1">
                <a:off x="4893276" y="441745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5" name="Line 514"/>
              <p:cNvSpPr>
                <a:spLocks noChangeShapeType="1"/>
              </p:cNvSpPr>
              <p:nvPr/>
            </p:nvSpPr>
            <p:spPr bwMode="auto">
              <a:xfrm flipV="1">
                <a:off x="4893276" y="429756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515"/>
              <p:cNvSpPr>
                <a:spLocks noChangeShapeType="1"/>
              </p:cNvSpPr>
              <p:nvPr/>
            </p:nvSpPr>
            <p:spPr bwMode="auto">
              <a:xfrm flipV="1">
                <a:off x="4893276" y="417766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516"/>
              <p:cNvSpPr>
                <a:spLocks noChangeShapeType="1"/>
              </p:cNvSpPr>
              <p:nvPr/>
            </p:nvSpPr>
            <p:spPr bwMode="auto">
              <a:xfrm flipV="1">
                <a:off x="4893276" y="4113438"/>
                <a:ext cx="0" cy="299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98" name="Line 517"/>
            <p:cNvSpPr>
              <a:spLocks noChangeShapeType="1"/>
            </p:cNvSpPr>
            <p:nvPr/>
          </p:nvSpPr>
          <p:spPr bwMode="auto">
            <a:xfrm flipV="1">
              <a:off x="4893276" y="4053490"/>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274" name="Group 273"/>
          <p:cNvGrpSpPr/>
          <p:nvPr/>
        </p:nvGrpSpPr>
        <p:grpSpPr>
          <a:xfrm>
            <a:off x="4595215" y="5114884"/>
            <a:ext cx="152400" cy="59948"/>
            <a:chOff x="4953000" y="5565033"/>
            <a:chExt cx="152400" cy="59948"/>
          </a:xfrm>
        </p:grpSpPr>
        <p:sp>
          <p:nvSpPr>
            <p:cNvPr id="199" name="Freeform 518"/>
            <p:cNvSpPr>
              <a:spLocks/>
            </p:cNvSpPr>
            <p:nvPr/>
          </p:nvSpPr>
          <p:spPr bwMode="auto">
            <a:xfrm>
              <a:off x="5024519" y="5565033"/>
              <a:ext cx="80881" cy="59948"/>
            </a:xfrm>
            <a:custGeom>
              <a:avLst/>
              <a:gdLst>
                <a:gd name="T0" fmla="*/ 48 w 48"/>
                <a:gd name="T1" fmla="*/ 14 h 28"/>
                <a:gd name="T2" fmla="*/ 0 w 48"/>
                <a:gd name="T3" fmla="*/ 0 h 28"/>
                <a:gd name="T4" fmla="*/ 0 w 48"/>
                <a:gd name="T5" fmla="*/ 0 h 28"/>
                <a:gd name="T6" fmla="*/ 2 w 48"/>
                <a:gd name="T7" fmla="*/ 2 h 28"/>
                <a:gd name="T8" fmla="*/ 5 w 48"/>
                <a:gd name="T9" fmla="*/ 8 h 28"/>
                <a:gd name="T10" fmla="*/ 5 w 48"/>
                <a:gd name="T11" fmla="*/ 18 h 28"/>
                <a:gd name="T12" fmla="*/ 5 w 48"/>
                <a:gd name="T13" fmla="*/ 24 h 28"/>
                <a:gd name="T14" fmla="*/ 0 w 48"/>
                <a:gd name="T15" fmla="*/ 28 h 28"/>
                <a:gd name="T16" fmla="*/ 48 w 48"/>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14"/>
                  </a:moveTo>
                  <a:lnTo>
                    <a:pt x="0" y="0"/>
                  </a:lnTo>
                  <a:lnTo>
                    <a:pt x="0" y="0"/>
                  </a:lnTo>
                  <a:lnTo>
                    <a:pt x="2" y="2"/>
                  </a:lnTo>
                  <a:lnTo>
                    <a:pt x="5" y="8"/>
                  </a:lnTo>
                  <a:lnTo>
                    <a:pt x="5" y="18"/>
                  </a:lnTo>
                  <a:lnTo>
                    <a:pt x="5" y="24"/>
                  </a:lnTo>
                  <a:lnTo>
                    <a:pt x="0" y="28"/>
                  </a:lnTo>
                  <a:lnTo>
                    <a:pt x="48"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520"/>
            <p:cNvSpPr>
              <a:spLocks noChangeShapeType="1"/>
            </p:cNvSpPr>
            <p:nvPr/>
          </p:nvSpPr>
          <p:spPr bwMode="auto">
            <a:xfrm flipH="1">
              <a:off x="4953000" y="5595007"/>
              <a:ext cx="9099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05" name="Line 524"/>
          <p:cNvSpPr>
            <a:spLocks noChangeShapeType="1"/>
          </p:cNvSpPr>
          <p:nvPr/>
        </p:nvSpPr>
        <p:spPr bwMode="auto">
          <a:xfrm flipV="1">
            <a:off x="5977675" y="2850683"/>
            <a:ext cx="0" cy="23979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Line 525"/>
          <p:cNvSpPr>
            <a:spLocks noChangeShapeType="1"/>
          </p:cNvSpPr>
          <p:nvPr/>
        </p:nvSpPr>
        <p:spPr bwMode="auto">
          <a:xfrm>
            <a:off x="5977675" y="5248599"/>
            <a:ext cx="207762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Freeform 526"/>
          <p:cNvSpPr>
            <a:spLocks/>
          </p:cNvSpPr>
          <p:nvPr/>
        </p:nvSpPr>
        <p:spPr bwMode="auto">
          <a:xfrm>
            <a:off x="6730875" y="3193242"/>
            <a:ext cx="1127274" cy="1027678"/>
          </a:xfrm>
          <a:custGeom>
            <a:avLst/>
            <a:gdLst>
              <a:gd name="T0" fmla="*/ 0 w 669"/>
              <a:gd name="T1" fmla="*/ 480 h 480"/>
              <a:gd name="T2" fmla="*/ 0 w 669"/>
              <a:gd name="T3" fmla="*/ 480 h 480"/>
              <a:gd name="T4" fmla="*/ 222 w 669"/>
              <a:gd name="T5" fmla="*/ 320 h 480"/>
              <a:gd name="T6" fmla="*/ 222 w 669"/>
              <a:gd name="T7" fmla="*/ 320 h 480"/>
              <a:gd name="T8" fmla="*/ 444 w 669"/>
              <a:gd name="T9" fmla="*/ 160 h 480"/>
              <a:gd name="T10" fmla="*/ 444 w 669"/>
              <a:gd name="T11" fmla="*/ 160 h 480"/>
              <a:gd name="T12" fmla="*/ 669 w 669"/>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669" h="480">
                <a:moveTo>
                  <a:pt x="0" y="480"/>
                </a:moveTo>
                <a:lnTo>
                  <a:pt x="0" y="480"/>
                </a:lnTo>
                <a:lnTo>
                  <a:pt x="222" y="320"/>
                </a:lnTo>
                <a:lnTo>
                  <a:pt x="222" y="320"/>
                </a:lnTo>
                <a:lnTo>
                  <a:pt x="444" y="160"/>
                </a:lnTo>
                <a:lnTo>
                  <a:pt x="444" y="160"/>
                </a:lnTo>
                <a:lnTo>
                  <a:pt x="669"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Freeform 527"/>
          <p:cNvSpPr>
            <a:spLocks/>
          </p:cNvSpPr>
          <p:nvPr/>
        </p:nvSpPr>
        <p:spPr bwMode="auto">
          <a:xfrm>
            <a:off x="6353432" y="3167550"/>
            <a:ext cx="1504716" cy="685119"/>
          </a:xfrm>
          <a:custGeom>
            <a:avLst/>
            <a:gdLst>
              <a:gd name="T0" fmla="*/ 0 w 893"/>
              <a:gd name="T1" fmla="*/ 0 h 320"/>
              <a:gd name="T2" fmla="*/ 0 w 893"/>
              <a:gd name="T3" fmla="*/ 0 h 320"/>
              <a:gd name="T4" fmla="*/ 224 w 893"/>
              <a:gd name="T5" fmla="*/ 80 h 320"/>
              <a:gd name="T6" fmla="*/ 224 w 893"/>
              <a:gd name="T7" fmla="*/ 80 h 320"/>
              <a:gd name="T8" fmla="*/ 446 w 893"/>
              <a:gd name="T9" fmla="*/ 160 h 320"/>
              <a:gd name="T10" fmla="*/ 446 w 893"/>
              <a:gd name="T11" fmla="*/ 160 h 320"/>
              <a:gd name="T12" fmla="*/ 668 w 893"/>
              <a:gd name="T13" fmla="*/ 240 h 320"/>
              <a:gd name="T14" fmla="*/ 668 w 893"/>
              <a:gd name="T15" fmla="*/ 240 h 320"/>
              <a:gd name="T16" fmla="*/ 893 w 893"/>
              <a:gd name="T17"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3" h="320">
                <a:moveTo>
                  <a:pt x="0" y="0"/>
                </a:moveTo>
                <a:lnTo>
                  <a:pt x="0" y="0"/>
                </a:lnTo>
                <a:lnTo>
                  <a:pt x="224" y="80"/>
                </a:lnTo>
                <a:lnTo>
                  <a:pt x="224" y="80"/>
                </a:lnTo>
                <a:lnTo>
                  <a:pt x="446" y="160"/>
                </a:lnTo>
                <a:lnTo>
                  <a:pt x="446" y="160"/>
                </a:lnTo>
                <a:lnTo>
                  <a:pt x="668" y="240"/>
                </a:lnTo>
                <a:lnTo>
                  <a:pt x="668" y="240"/>
                </a:lnTo>
                <a:lnTo>
                  <a:pt x="893" y="320"/>
                </a:lnTo>
              </a:path>
            </a:pathLst>
          </a:custGeom>
          <a:noFill/>
          <a:ln w="38100">
            <a:solidFill>
              <a:srgbClr val="FFE5B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529"/>
          <p:cNvSpPr>
            <a:spLocks noChangeArrowheads="1"/>
          </p:cNvSpPr>
          <p:nvPr/>
        </p:nvSpPr>
        <p:spPr bwMode="auto">
          <a:xfrm>
            <a:off x="5868149" y="526144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530"/>
          <p:cNvSpPr>
            <a:spLocks noChangeArrowheads="1"/>
          </p:cNvSpPr>
          <p:nvPr/>
        </p:nvSpPr>
        <p:spPr bwMode="auto">
          <a:xfrm>
            <a:off x="6422518" y="5454134"/>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2" name="Rectangle 531"/>
          <p:cNvSpPr>
            <a:spLocks noChangeArrowheads="1"/>
          </p:cNvSpPr>
          <p:nvPr/>
        </p:nvSpPr>
        <p:spPr bwMode="auto">
          <a:xfrm>
            <a:off x="7898589" y="3818413"/>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532"/>
          <p:cNvSpPr>
            <a:spLocks noChangeArrowheads="1"/>
          </p:cNvSpPr>
          <p:nvPr/>
        </p:nvSpPr>
        <p:spPr bwMode="auto">
          <a:xfrm>
            <a:off x="8009425" y="388264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533"/>
          <p:cNvSpPr>
            <a:spLocks noChangeArrowheads="1"/>
          </p:cNvSpPr>
          <p:nvPr/>
        </p:nvSpPr>
        <p:spPr bwMode="auto">
          <a:xfrm>
            <a:off x="7898589" y="3116167"/>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534"/>
          <p:cNvSpPr>
            <a:spLocks noChangeArrowheads="1"/>
          </p:cNvSpPr>
          <p:nvPr/>
        </p:nvSpPr>
        <p:spPr bwMode="auto">
          <a:xfrm>
            <a:off x="8001000" y="318039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537"/>
          <p:cNvSpPr>
            <a:spLocks noChangeArrowheads="1"/>
          </p:cNvSpPr>
          <p:nvPr/>
        </p:nvSpPr>
        <p:spPr bwMode="auto">
          <a:xfrm>
            <a:off x="7898589" y="3630006"/>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538"/>
          <p:cNvSpPr>
            <a:spLocks noChangeArrowheads="1"/>
          </p:cNvSpPr>
          <p:nvPr/>
        </p:nvSpPr>
        <p:spPr bwMode="auto">
          <a:xfrm>
            <a:off x="8001000" y="3694236"/>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28" name="Freeform 547"/>
          <p:cNvSpPr>
            <a:spLocks/>
          </p:cNvSpPr>
          <p:nvPr/>
        </p:nvSpPr>
        <p:spPr bwMode="auto">
          <a:xfrm>
            <a:off x="7339165" y="3595750"/>
            <a:ext cx="65716" cy="68512"/>
          </a:xfrm>
          <a:custGeom>
            <a:avLst/>
            <a:gdLst>
              <a:gd name="T0" fmla="*/ 0 w 39"/>
              <a:gd name="T1" fmla="*/ 16 h 32"/>
              <a:gd name="T2" fmla="*/ 0 w 39"/>
              <a:gd name="T3" fmla="*/ 16 h 32"/>
              <a:gd name="T4" fmla="*/ 3 w 39"/>
              <a:gd name="T5" fmla="*/ 10 h 32"/>
              <a:gd name="T6" fmla="*/ 8 w 39"/>
              <a:gd name="T7" fmla="*/ 4 h 32"/>
              <a:gd name="T8" fmla="*/ 13 w 39"/>
              <a:gd name="T9" fmla="*/ 2 h 32"/>
              <a:gd name="T10" fmla="*/ 20 w 39"/>
              <a:gd name="T11" fmla="*/ 0 h 32"/>
              <a:gd name="T12" fmla="*/ 20 w 39"/>
              <a:gd name="T13" fmla="*/ 0 h 32"/>
              <a:gd name="T14" fmla="*/ 27 w 39"/>
              <a:gd name="T15" fmla="*/ 2 h 32"/>
              <a:gd name="T16" fmla="*/ 34 w 39"/>
              <a:gd name="T17" fmla="*/ 4 h 32"/>
              <a:gd name="T18" fmla="*/ 39 w 39"/>
              <a:gd name="T19" fmla="*/ 10 h 32"/>
              <a:gd name="T20" fmla="*/ 39 w 39"/>
              <a:gd name="T21" fmla="*/ 16 h 32"/>
              <a:gd name="T22" fmla="*/ 39 w 39"/>
              <a:gd name="T23" fmla="*/ 16 h 32"/>
              <a:gd name="T24" fmla="*/ 39 w 39"/>
              <a:gd name="T25" fmla="*/ 22 h 32"/>
              <a:gd name="T26" fmla="*/ 34 w 39"/>
              <a:gd name="T27" fmla="*/ 28 h 32"/>
              <a:gd name="T28" fmla="*/ 27 w 39"/>
              <a:gd name="T29" fmla="*/ 30 h 32"/>
              <a:gd name="T30" fmla="*/ 20 w 39"/>
              <a:gd name="T31" fmla="*/ 32 h 32"/>
              <a:gd name="T32" fmla="*/ 20 w 39"/>
              <a:gd name="T33" fmla="*/ 32 h 32"/>
              <a:gd name="T34" fmla="*/ 13 w 39"/>
              <a:gd name="T35" fmla="*/ 30 h 32"/>
              <a:gd name="T36" fmla="*/ 8 w 39"/>
              <a:gd name="T37" fmla="*/ 28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8" y="4"/>
                </a:lnTo>
                <a:lnTo>
                  <a:pt x="13" y="2"/>
                </a:lnTo>
                <a:lnTo>
                  <a:pt x="20" y="0"/>
                </a:lnTo>
                <a:lnTo>
                  <a:pt x="20" y="0"/>
                </a:lnTo>
                <a:lnTo>
                  <a:pt x="27" y="2"/>
                </a:lnTo>
                <a:lnTo>
                  <a:pt x="34" y="4"/>
                </a:lnTo>
                <a:lnTo>
                  <a:pt x="39" y="10"/>
                </a:lnTo>
                <a:lnTo>
                  <a:pt x="39" y="16"/>
                </a:lnTo>
                <a:lnTo>
                  <a:pt x="39" y="16"/>
                </a:lnTo>
                <a:lnTo>
                  <a:pt x="39" y="22"/>
                </a:lnTo>
                <a:lnTo>
                  <a:pt x="34" y="28"/>
                </a:lnTo>
                <a:lnTo>
                  <a:pt x="27" y="30"/>
                </a:lnTo>
                <a:lnTo>
                  <a:pt x="20" y="32"/>
                </a:lnTo>
                <a:lnTo>
                  <a:pt x="20" y="32"/>
                </a:lnTo>
                <a:lnTo>
                  <a:pt x="13" y="30"/>
                </a:lnTo>
                <a:lnTo>
                  <a:pt x="8" y="28"/>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3" name="Line 562"/>
          <p:cNvSpPr>
            <a:spLocks noChangeShapeType="1"/>
          </p:cNvSpPr>
          <p:nvPr/>
        </p:nvSpPr>
        <p:spPr bwMode="auto">
          <a:xfrm flipV="1">
            <a:off x="7372865" y="5201497"/>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4" name="Line 563"/>
          <p:cNvSpPr>
            <a:spLocks noChangeShapeType="1"/>
          </p:cNvSpPr>
          <p:nvPr/>
        </p:nvSpPr>
        <p:spPr bwMode="auto">
          <a:xfrm flipV="1">
            <a:off x="7372865" y="507303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5" name="Line 564"/>
          <p:cNvSpPr>
            <a:spLocks noChangeShapeType="1"/>
          </p:cNvSpPr>
          <p:nvPr/>
        </p:nvSpPr>
        <p:spPr bwMode="auto">
          <a:xfrm flipV="1">
            <a:off x="7372865" y="495314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Line 565"/>
          <p:cNvSpPr>
            <a:spLocks noChangeShapeType="1"/>
          </p:cNvSpPr>
          <p:nvPr/>
        </p:nvSpPr>
        <p:spPr bwMode="auto">
          <a:xfrm flipV="1">
            <a:off x="7372865" y="4833246"/>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7" name="Line 566"/>
          <p:cNvSpPr>
            <a:spLocks noChangeShapeType="1"/>
          </p:cNvSpPr>
          <p:nvPr/>
        </p:nvSpPr>
        <p:spPr bwMode="auto">
          <a:xfrm flipV="1">
            <a:off x="7372865" y="4713350"/>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8" name="Line 567"/>
          <p:cNvSpPr>
            <a:spLocks noChangeShapeType="1"/>
          </p:cNvSpPr>
          <p:nvPr/>
        </p:nvSpPr>
        <p:spPr bwMode="auto">
          <a:xfrm flipV="1">
            <a:off x="7372865" y="4593454"/>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9" name="Line 568"/>
          <p:cNvSpPr>
            <a:spLocks noChangeShapeType="1"/>
          </p:cNvSpPr>
          <p:nvPr/>
        </p:nvSpPr>
        <p:spPr bwMode="auto">
          <a:xfrm flipV="1">
            <a:off x="7372865" y="4473558"/>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0" name="Line 569"/>
          <p:cNvSpPr>
            <a:spLocks noChangeShapeType="1"/>
          </p:cNvSpPr>
          <p:nvPr/>
        </p:nvSpPr>
        <p:spPr bwMode="auto">
          <a:xfrm flipV="1">
            <a:off x="7372865" y="4353662"/>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1" name="Line 570"/>
          <p:cNvSpPr>
            <a:spLocks noChangeShapeType="1"/>
          </p:cNvSpPr>
          <p:nvPr/>
        </p:nvSpPr>
        <p:spPr bwMode="auto">
          <a:xfrm flipV="1">
            <a:off x="7372865" y="423376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2" name="Line 571"/>
          <p:cNvSpPr>
            <a:spLocks noChangeShapeType="1"/>
          </p:cNvSpPr>
          <p:nvPr/>
        </p:nvSpPr>
        <p:spPr bwMode="auto">
          <a:xfrm flipV="1">
            <a:off x="7372865" y="411387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3" name="Line 572"/>
          <p:cNvSpPr>
            <a:spLocks noChangeShapeType="1"/>
          </p:cNvSpPr>
          <p:nvPr/>
        </p:nvSpPr>
        <p:spPr bwMode="auto">
          <a:xfrm flipV="1">
            <a:off x="7372865" y="3993975"/>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4" name="Line 573"/>
          <p:cNvSpPr>
            <a:spLocks noChangeShapeType="1"/>
          </p:cNvSpPr>
          <p:nvPr/>
        </p:nvSpPr>
        <p:spPr bwMode="auto">
          <a:xfrm flipV="1">
            <a:off x="7372865" y="387407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5" name="Line 574"/>
          <p:cNvSpPr>
            <a:spLocks noChangeShapeType="1"/>
          </p:cNvSpPr>
          <p:nvPr/>
        </p:nvSpPr>
        <p:spPr bwMode="auto">
          <a:xfrm flipV="1">
            <a:off x="7372865" y="375418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6" name="Line 575"/>
          <p:cNvSpPr>
            <a:spLocks noChangeShapeType="1"/>
          </p:cNvSpPr>
          <p:nvPr/>
        </p:nvSpPr>
        <p:spPr bwMode="auto">
          <a:xfrm flipV="1">
            <a:off x="7372865" y="3694236"/>
            <a:ext cx="0" cy="256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7" name="Line 576"/>
          <p:cNvSpPr>
            <a:spLocks noChangeShapeType="1"/>
          </p:cNvSpPr>
          <p:nvPr/>
        </p:nvSpPr>
        <p:spPr bwMode="auto">
          <a:xfrm flipV="1">
            <a:off x="7372865" y="3630006"/>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Freeform 528"/>
          <p:cNvSpPr>
            <a:spLocks/>
          </p:cNvSpPr>
          <p:nvPr/>
        </p:nvSpPr>
        <p:spPr bwMode="auto">
          <a:xfrm>
            <a:off x="6730875" y="3535802"/>
            <a:ext cx="1127274" cy="1027678"/>
          </a:xfrm>
          <a:custGeom>
            <a:avLst/>
            <a:gdLst>
              <a:gd name="T0" fmla="*/ 0 w 669"/>
              <a:gd name="T1" fmla="*/ 480 h 480"/>
              <a:gd name="T2" fmla="*/ 0 w 669"/>
              <a:gd name="T3" fmla="*/ 480 h 480"/>
              <a:gd name="T4" fmla="*/ 222 w 669"/>
              <a:gd name="T5" fmla="*/ 320 h 480"/>
              <a:gd name="T6" fmla="*/ 222 w 669"/>
              <a:gd name="T7" fmla="*/ 320 h 480"/>
              <a:gd name="T8" fmla="*/ 444 w 669"/>
              <a:gd name="T9" fmla="*/ 160 h 480"/>
              <a:gd name="T10" fmla="*/ 444 w 669"/>
              <a:gd name="T11" fmla="*/ 160 h 480"/>
              <a:gd name="T12" fmla="*/ 669 w 669"/>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669" h="480">
                <a:moveTo>
                  <a:pt x="0" y="480"/>
                </a:moveTo>
                <a:lnTo>
                  <a:pt x="0" y="480"/>
                </a:lnTo>
                <a:lnTo>
                  <a:pt x="222" y="320"/>
                </a:lnTo>
                <a:lnTo>
                  <a:pt x="222" y="320"/>
                </a:lnTo>
                <a:lnTo>
                  <a:pt x="444" y="160"/>
                </a:lnTo>
                <a:lnTo>
                  <a:pt x="444" y="160"/>
                </a:lnTo>
                <a:lnTo>
                  <a:pt x="669" y="0"/>
                </a:lnTo>
              </a:path>
            </a:pathLst>
          </a:custGeom>
          <a:noFill/>
          <a:ln w="38100">
            <a:solidFill>
              <a:srgbClr val="94B3C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Rectangle 540"/>
          <p:cNvSpPr>
            <a:spLocks noChangeArrowheads="1"/>
          </p:cNvSpPr>
          <p:nvPr/>
        </p:nvSpPr>
        <p:spPr bwMode="auto">
          <a:xfrm>
            <a:off x="6096000" y="2552598"/>
            <a:ext cx="1738559" cy="553998"/>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New firms enter, shifting the supply curve right.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535"/>
          <p:cNvSpPr>
            <a:spLocks noChangeArrowheads="1"/>
          </p:cNvSpPr>
          <p:nvPr/>
        </p:nvSpPr>
        <p:spPr bwMode="auto">
          <a:xfrm>
            <a:off x="7898589" y="337736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536"/>
          <p:cNvSpPr>
            <a:spLocks noChangeArrowheads="1"/>
          </p:cNvSpPr>
          <p:nvPr/>
        </p:nvSpPr>
        <p:spPr bwMode="auto">
          <a:xfrm>
            <a:off x="8001000" y="344159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9" name="Freeform 578"/>
          <p:cNvSpPr>
            <a:spLocks/>
          </p:cNvSpPr>
          <p:nvPr/>
        </p:nvSpPr>
        <p:spPr bwMode="auto">
          <a:xfrm>
            <a:off x="7647521" y="3497264"/>
            <a:ext cx="82566" cy="64230"/>
          </a:xfrm>
          <a:custGeom>
            <a:avLst/>
            <a:gdLst>
              <a:gd name="T0" fmla="*/ 49 w 49"/>
              <a:gd name="T1" fmla="*/ 16 h 30"/>
              <a:gd name="T2" fmla="*/ 0 w 49"/>
              <a:gd name="T3" fmla="*/ 0 h 30"/>
              <a:gd name="T4" fmla="*/ 0 w 49"/>
              <a:gd name="T5" fmla="*/ 0 h 30"/>
              <a:gd name="T6" fmla="*/ 3 w 49"/>
              <a:gd name="T7" fmla="*/ 2 h 30"/>
              <a:gd name="T8" fmla="*/ 5 w 49"/>
              <a:gd name="T9" fmla="*/ 10 h 30"/>
              <a:gd name="T10" fmla="*/ 5 w 49"/>
              <a:gd name="T11" fmla="*/ 18 h 30"/>
              <a:gd name="T12" fmla="*/ 3 w 49"/>
              <a:gd name="T13" fmla="*/ 24 h 30"/>
              <a:gd name="T14" fmla="*/ 0 w 49"/>
              <a:gd name="T15" fmla="*/ 30 h 30"/>
              <a:gd name="T16" fmla="*/ 49 w 49"/>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0">
                <a:moveTo>
                  <a:pt x="49" y="16"/>
                </a:moveTo>
                <a:lnTo>
                  <a:pt x="0" y="0"/>
                </a:lnTo>
                <a:lnTo>
                  <a:pt x="0" y="0"/>
                </a:lnTo>
                <a:lnTo>
                  <a:pt x="3" y="2"/>
                </a:lnTo>
                <a:lnTo>
                  <a:pt x="5" y="10"/>
                </a:lnTo>
                <a:lnTo>
                  <a:pt x="5" y="18"/>
                </a:lnTo>
                <a:lnTo>
                  <a:pt x="3" y="24"/>
                </a:lnTo>
                <a:lnTo>
                  <a:pt x="0" y="30"/>
                </a:lnTo>
                <a:lnTo>
                  <a:pt x="49"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0" name="Line 579"/>
          <p:cNvSpPr>
            <a:spLocks noChangeShapeType="1"/>
          </p:cNvSpPr>
          <p:nvPr/>
        </p:nvSpPr>
        <p:spPr bwMode="auto">
          <a:xfrm flipH="1">
            <a:off x="7581806" y="3531520"/>
            <a:ext cx="11121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8" name="Freeform 577"/>
          <p:cNvSpPr>
            <a:spLocks/>
          </p:cNvSpPr>
          <p:nvPr/>
        </p:nvSpPr>
        <p:spPr bwMode="auto">
          <a:xfrm>
            <a:off x="7647521" y="3497264"/>
            <a:ext cx="82566" cy="64230"/>
          </a:xfrm>
          <a:custGeom>
            <a:avLst/>
            <a:gdLst>
              <a:gd name="T0" fmla="*/ 49 w 49"/>
              <a:gd name="T1" fmla="*/ 16 h 30"/>
              <a:gd name="T2" fmla="*/ 0 w 49"/>
              <a:gd name="T3" fmla="*/ 0 h 30"/>
              <a:gd name="T4" fmla="*/ 0 w 49"/>
              <a:gd name="T5" fmla="*/ 0 h 30"/>
              <a:gd name="T6" fmla="*/ 3 w 49"/>
              <a:gd name="T7" fmla="*/ 2 h 30"/>
              <a:gd name="T8" fmla="*/ 5 w 49"/>
              <a:gd name="T9" fmla="*/ 10 h 30"/>
              <a:gd name="T10" fmla="*/ 5 w 49"/>
              <a:gd name="T11" fmla="*/ 18 h 30"/>
              <a:gd name="T12" fmla="*/ 3 w 49"/>
              <a:gd name="T13" fmla="*/ 24 h 30"/>
              <a:gd name="T14" fmla="*/ 0 w 49"/>
              <a:gd name="T15" fmla="*/ 30 h 30"/>
              <a:gd name="T16" fmla="*/ 49 w 49"/>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0">
                <a:moveTo>
                  <a:pt x="49" y="16"/>
                </a:moveTo>
                <a:lnTo>
                  <a:pt x="0" y="0"/>
                </a:lnTo>
                <a:lnTo>
                  <a:pt x="0" y="0"/>
                </a:lnTo>
                <a:lnTo>
                  <a:pt x="3" y="2"/>
                </a:lnTo>
                <a:lnTo>
                  <a:pt x="5" y="10"/>
                </a:lnTo>
                <a:lnTo>
                  <a:pt x="5" y="18"/>
                </a:lnTo>
                <a:lnTo>
                  <a:pt x="3" y="24"/>
                </a:lnTo>
                <a:lnTo>
                  <a:pt x="0" y="30"/>
                </a:lnTo>
                <a:lnTo>
                  <a:pt x="4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1" name="Freeform 580"/>
          <p:cNvSpPr>
            <a:spLocks/>
          </p:cNvSpPr>
          <p:nvPr/>
        </p:nvSpPr>
        <p:spPr bwMode="auto">
          <a:xfrm>
            <a:off x="7507666" y="5145831"/>
            <a:ext cx="82566" cy="59948"/>
          </a:xfrm>
          <a:custGeom>
            <a:avLst/>
            <a:gdLst>
              <a:gd name="T0" fmla="*/ 49 w 49"/>
              <a:gd name="T1" fmla="*/ 14 h 28"/>
              <a:gd name="T2" fmla="*/ 0 w 49"/>
              <a:gd name="T3" fmla="*/ 0 h 28"/>
              <a:gd name="T4" fmla="*/ 0 w 49"/>
              <a:gd name="T5" fmla="*/ 0 h 28"/>
              <a:gd name="T6" fmla="*/ 0 w 49"/>
              <a:gd name="T7" fmla="*/ 2 h 28"/>
              <a:gd name="T8" fmla="*/ 3 w 49"/>
              <a:gd name="T9" fmla="*/ 8 h 28"/>
              <a:gd name="T10" fmla="*/ 5 w 49"/>
              <a:gd name="T11" fmla="*/ 18 h 28"/>
              <a:gd name="T12" fmla="*/ 3 w 49"/>
              <a:gd name="T13" fmla="*/ 24 h 28"/>
              <a:gd name="T14" fmla="*/ 0 w 49"/>
              <a:gd name="T15" fmla="*/ 28 h 28"/>
              <a:gd name="T16" fmla="*/ 49 w 49"/>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8">
                <a:moveTo>
                  <a:pt x="49" y="14"/>
                </a:moveTo>
                <a:lnTo>
                  <a:pt x="0" y="0"/>
                </a:lnTo>
                <a:lnTo>
                  <a:pt x="0" y="0"/>
                </a:lnTo>
                <a:lnTo>
                  <a:pt x="0" y="2"/>
                </a:lnTo>
                <a:lnTo>
                  <a:pt x="3" y="8"/>
                </a:lnTo>
                <a:lnTo>
                  <a:pt x="5" y="18"/>
                </a:lnTo>
                <a:lnTo>
                  <a:pt x="3" y="24"/>
                </a:lnTo>
                <a:lnTo>
                  <a:pt x="0" y="28"/>
                </a:lnTo>
                <a:lnTo>
                  <a:pt x="49"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30" name="Group 329"/>
          <p:cNvGrpSpPr/>
          <p:nvPr/>
        </p:nvGrpSpPr>
        <p:grpSpPr>
          <a:xfrm>
            <a:off x="6019800" y="4604045"/>
            <a:ext cx="1290721" cy="580864"/>
            <a:chOff x="6172200" y="5023247"/>
            <a:chExt cx="1290721" cy="580864"/>
          </a:xfrm>
        </p:grpSpPr>
        <p:grpSp>
          <p:nvGrpSpPr>
            <p:cNvPr id="327" name="Group 326"/>
            <p:cNvGrpSpPr/>
            <p:nvPr/>
          </p:nvGrpSpPr>
          <p:grpSpPr>
            <a:xfrm>
              <a:off x="6172200" y="5023247"/>
              <a:ext cx="1290721" cy="580864"/>
              <a:chOff x="6172200" y="5023247"/>
              <a:chExt cx="1290721" cy="580864"/>
            </a:xfrm>
          </p:grpSpPr>
          <p:sp>
            <p:nvSpPr>
              <p:cNvPr id="224" name="Rectangle 543"/>
              <p:cNvSpPr>
                <a:spLocks noChangeArrowheads="1"/>
              </p:cNvSpPr>
              <p:nvPr/>
            </p:nvSpPr>
            <p:spPr bwMode="auto">
              <a:xfrm>
                <a:off x="6172200" y="5023247"/>
                <a:ext cx="1290721" cy="484748"/>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0" i="1" u="none" strike="noStrike" cap="none" normalizeH="0" baseline="0" dirty="0">
                    <a:ln>
                      <a:noFill/>
                    </a:ln>
                    <a:solidFill>
                      <a:srgbClr val="000000"/>
                    </a:solidFill>
                    <a:effectLst/>
                    <a:latin typeface="Univers LT Std 57 Cn" charset="0"/>
                    <a:cs typeface="Arial" pitchFamily="34" charset="0"/>
                  </a:rPr>
                  <a:t>2. Equilibrium quantity increases; price returns to long-run equilibrium.</a:t>
                </a:r>
                <a:endParaRPr kumimoji="0" lang="en-US" sz="105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545"/>
              <p:cNvSpPr>
                <a:spLocks noChangeArrowheads="1"/>
              </p:cNvSpPr>
              <p:nvPr/>
            </p:nvSpPr>
            <p:spPr bwMode="auto">
              <a:xfrm>
                <a:off x="6266560" y="5419445"/>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25" name="Rectangle 544"/>
            <p:cNvSpPr>
              <a:spLocks noChangeArrowheads="1"/>
            </p:cNvSpPr>
            <p:nvPr/>
          </p:nvSpPr>
          <p:spPr bwMode="auto">
            <a:xfrm>
              <a:off x="6266560" y="5273857"/>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29" name="Group 328"/>
          <p:cNvGrpSpPr/>
          <p:nvPr/>
        </p:nvGrpSpPr>
        <p:grpSpPr>
          <a:xfrm>
            <a:off x="7590231" y="3711364"/>
            <a:ext cx="65716" cy="1532953"/>
            <a:chOff x="7742631" y="4130566"/>
            <a:chExt cx="65716" cy="1532953"/>
          </a:xfrm>
        </p:grpSpPr>
        <p:sp>
          <p:nvSpPr>
            <p:cNvPr id="227" name="Freeform 546"/>
            <p:cNvSpPr>
              <a:spLocks/>
            </p:cNvSpPr>
            <p:nvPr/>
          </p:nvSpPr>
          <p:spPr bwMode="auto">
            <a:xfrm>
              <a:off x="7742631" y="4130566"/>
              <a:ext cx="65716" cy="68512"/>
            </a:xfrm>
            <a:custGeom>
              <a:avLst/>
              <a:gdLst>
                <a:gd name="T0" fmla="*/ 0 w 39"/>
                <a:gd name="T1" fmla="*/ 16 h 32"/>
                <a:gd name="T2" fmla="*/ 0 w 39"/>
                <a:gd name="T3" fmla="*/ 16 h 32"/>
                <a:gd name="T4" fmla="*/ 3 w 39"/>
                <a:gd name="T5" fmla="*/ 10 h 32"/>
                <a:gd name="T6" fmla="*/ 8 w 39"/>
                <a:gd name="T7" fmla="*/ 4 h 32"/>
                <a:gd name="T8" fmla="*/ 12 w 39"/>
                <a:gd name="T9" fmla="*/ 2 h 32"/>
                <a:gd name="T10" fmla="*/ 20 w 39"/>
                <a:gd name="T11" fmla="*/ 0 h 32"/>
                <a:gd name="T12" fmla="*/ 20 w 39"/>
                <a:gd name="T13" fmla="*/ 0 h 32"/>
                <a:gd name="T14" fmla="*/ 29 w 39"/>
                <a:gd name="T15" fmla="*/ 2 h 32"/>
                <a:gd name="T16" fmla="*/ 34 w 39"/>
                <a:gd name="T17" fmla="*/ 4 h 32"/>
                <a:gd name="T18" fmla="*/ 39 w 39"/>
                <a:gd name="T19" fmla="*/ 10 h 32"/>
                <a:gd name="T20" fmla="*/ 39 w 39"/>
                <a:gd name="T21" fmla="*/ 16 h 32"/>
                <a:gd name="T22" fmla="*/ 39 w 39"/>
                <a:gd name="T23" fmla="*/ 16 h 32"/>
                <a:gd name="T24" fmla="*/ 39 w 39"/>
                <a:gd name="T25" fmla="*/ 22 h 32"/>
                <a:gd name="T26" fmla="*/ 34 w 39"/>
                <a:gd name="T27" fmla="*/ 28 h 32"/>
                <a:gd name="T28" fmla="*/ 29 w 39"/>
                <a:gd name="T29" fmla="*/ 30 h 32"/>
                <a:gd name="T30" fmla="*/ 20 w 39"/>
                <a:gd name="T31" fmla="*/ 32 h 32"/>
                <a:gd name="T32" fmla="*/ 20 w 39"/>
                <a:gd name="T33" fmla="*/ 32 h 32"/>
                <a:gd name="T34" fmla="*/ 12 w 39"/>
                <a:gd name="T35" fmla="*/ 30 h 32"/>
                <a:gd name="T36" fmla="*/ 8 w 39"/>
                <a:gd name="T37" fmla="*/ 28 h 32"/>
                <a:gd name="T38" fmla="*/ 3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3" y="10"/>
                  </a:lnTo>
                  <a:lnTo>
                    <a:pt x="8" y="4"/>
                  </a:lnTo>
                  <a:lnTo>
                    <a:pt x="12" y="2"/>
                  </a:lnTo>
                  <a:lnTo>
                    <a:pt x="20" y="0"/>
                  </a:lnTo>
                  <a:lnTo>
                    <a:pt x="20" y="0"/>
                  </a:lnTo>
                  <a:lnTo>
                    <a:pt x="29" y="2"/>
                  </a:lnTo>
                  <a:lnTo>
                    <a:pt x="34" y="4"/>
                  </a:lnTo>
                  <a:lnTo>
                    <a:pt x="39" y="10"/>
                  </a:lnTo>
                  <a:lnTo>
                    <a:pt x="39" y="16"/>
                  </a:lnTo>
                  <a:lnTo>
                    <a:pt x="39" y="16"/>
                  </a:lnTo>
                  <a:lnTo>
                    <a:pt x="39" y="22"/>
                  </a:lnTo>
                  <a:lnTo>
                    <a:pt x="34" y="28"/>
                  </a:lnTo>
                  <a:lnTo>
                    <a:pt x="29" y="30"/>
                  </a:lnTo>
                  <a:lnTo>
                    <a:pt x="20" y="32"/>
                  </a:lnTo>
                  <a:lnTo>
                    <a:pt x="20" y="32"/>
                  </a:lnTo>
                  <a:lnTo>
                    <a:pt x="12" y="30"/>
                  </a:lnTo>
                  <a:lnTo>
                    <a:pt x="8" y="28"/>
                  </a:lnTo>
                  <a:lnTo>
                    <a:pt x="3"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9" name="Line 548"/>
            <p:cNvSpPr>
              <a:spLocks noChangeShapeType="1"/>
            </p:cNvSpPr>
            <p:nvPr/>
          </p:nvSpPr>
          <p:spPr bwMode="auto">
            <a:xfrm flipV="1">
              <a:off x="7776331" y="5620699"/>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0" name="Line 549"/>
            <p:cNvSpPr>
              <a:spLocks noChangeShapeType="1"/>
            </p:cNvSpPr>
            <p:nvPr/>
          </p:nvSpPr>
          <p:spPr bwMode="auto">
            <a:xfrm flipV="1">
              <a:off x="7776331" y="549223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1" name="Line 550"/>
            <p:cNvSpPr>
              <a:spLocks noChangeShapeType="1"/>
            </p:cNvSpPr>
            <p:nvPr/>
          </p:nvSpPr>
          <p:spPr bwMode="auto">
            <a:xfrm flipV="1">
              <a:off x="7776331" y="537234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2" name="Line 551"/>
            <p:cNvSpPr>
              <a:spLocks noChangeShapeType="1"/>
            </p:cNvSpPr>
            <p:nvPr/>
          </p:nvSpPr>
          <p:spPr bwMode="auto">
            <a:xfrm flipV="1">
              <a:off x="7776331" y="5252448"/>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3" name="Line 552"/>
            <p:cNvSpPr>
              <a:spLocks noChangeShapeType="1"/>
            </p:cNvSpPr>
            <p:nvPr/>
          </p:nvSpPr>
          <p:spPr bwMode="auto">
            <a:xfrm flipV="1">
              <a:off x="7776331" y="5132552"/>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4" name="Line 553"/>
            <p:cNvSpPr>
              <a:spLocks noChangeShapeType="1"/>
            </p:cNvSpPr>
            <p:nvPr/>
          </p:nvSpPr>
          <p:spPr bwMode="auto">
            <a:xfrm flipV="1">
              <a:off x="7776331" y="5012656"/>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5" name="Line 554"/>
            <p:cNvSpPr>
              <a:spLocks noChangeShapeType="1"/>
            </p:cNvSpPr>
            <p:nvPr/>
          </p:nvSpPr>
          <p:spPr bwMode="auto">
            <a:xfrm flipV="1">
              <a:off x="7776331" y="4892760"/>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6" name="Line 555"/>
            <p:cNvSpPr>
              <a:spLocks noChangeShapeType="1"/>
            </p:cNvSpPr>
            <p:nvPr/>
          </p:nvSpPr>
          <p:spPr bwMode="auto">
            <a:xfrm flipV="1">
              <a:off x="7776331" y="4772864"/>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7" name="Line 556"/>
            <p:cNvSpPr>
              <a:spLocks noChangeShapeType="1"/>
            </p:cNvSpPr>
            <p:nvPr/>
          </p:nvSpPr>
          <p:spPr bwMode="auto">
            <a:xfrm flipV="1">
              <a:off x="7776331" y="465296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8" name="Line 557"/>
            <p:cNvSpPr>
              <a:spLocks noChangeShapeType="1"/>
            </p:cNvSpPr>
            <p:nvPr/>
          </p:nvSpPr>
          <p:spPr bwMode="auto">
            <a:xfrm flipV="1">
              <a:off x="7776331" y="453307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9" name="Line 558"/>
            <p:cNvSpPr>
              <a:spLocks noChangeShapeType="1"/>
            </p:cNvSpPr>
            <p:nvPr/>
          </p:nvSpPr>
          <p:spPr bwMode="auto">
            <a:xfrm flipV="1">
              <a:off x="7776331" y="441317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0" name="Line 559"/>
            <p:cNvSpPr>
              <a:spLocks noChangeShapeType="1"/>
            </p:cNvSpPr>
            <p:nvPr/>
          </p:nvSpPr>
          <p:spPr bwMode="auto">
            <a:xfrm flipV="1">
              <a:off x="7776331" y="429328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Line 560"/>
            <p:cNvSpPr>
              <a:spLocks noChangeShapeType="1"/>
            </p:cNvSpPr>
            <p:nvPr/>
          </p:nvSpPr>
          <p:spPr bwMode="auto">
            <a:xfrm flipV="1">
              <a:off x="7776331" y="4229051"/>
              <a:ext cx="0" cy="2997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2" name="Line 561"/>
            <p:cNvSpPr>
              <a:spLocks noChangeShapeType="1"/>
            </p:cNvSpPr>
            <p:nvPr/>
          </p:nvSpPr>
          <p:spPr bwMode="auto">
            <a:xfrm flipV="1">
              <a:off x="7776331" y="4169103"/>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63" name="Line 582"/>
          <p:cNvSpPr>
            <a:spLocks noChangeShapeType="1"/>
          </p:cNvSpPr>
          <p:nvPr/>
        </p:nvSpPr>
        <p:spPr bwMode="auto">
          <a:xfrm flipH="1">
            <a:off x="7409935" y="5175805"/>
            <a:ext cx="14322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265" name="Group 264"/>
          <p:cNvGrpSpPr/>
          <p:nvPr/>
        </p:nvGrpSpPr>
        <p:grpSpPr>
          <a:xfrm>
            <a:off x="533400" y="2850683"/>
            <a:ext cx="2321228" cy="2782181"/>
            <a:chOff x="533400" y="2850683"/>
            <a:chExt cx="2321228" cy="2782181"/>
          </a:xfrm>
        </p:grpSpPr>
        <p:sp>
          <p:nvSpPr>
            <p:cNvPr id="5" name="Line 6"/>
            <p:cNvSpPr>
              <a:spLocks noChangeShapeType="1"/>
            </p:cNvSpPr>
            <p:nvPr/>
          </p:nvSpPr>
          <p:spPr bwMode="auto">
            <a:xfrm flipH="1">
              <a:off x="706957" y="3758465"/>
              <a:ext cx="1878789" cy="0"/>
            </a:xfrm>
            <a:prstGeom prst="line">
              <a:avLst/>
            </a:prstGeom>
            <a:noFill/>
            <a:ln w="38100">
              <a:solidFill>
                <a:srgbClr val="D0DBE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363"/>
            <p:cNvSpPr>
              <a:spLocks noChangeShapeType="1"/>
            </p:cNvSpPr>
            <p:nvPr/>
          </p:nvSpPr>
          <p:spPr bwMode="auto">
            <a:xfrm flipV="1">
              <a:off x="706957" y="2850683"/>
              <a:ext cx="0" cy="23979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364"/>
            <p:cNvSpPr>
              <a:spLocks noChangeShapeType="1"/>
            </p:cNvSpPr>
            <p:nvPr/>
          </p:nvSpPr>
          <p:spPr bwMode="auto">
            <a:xfrm>
              <a:off x="706957" y="5248599"/>
              <a:ext cx="207593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Freeform 365"/>
            <p:cNvSpPr>
              <a:spLocks/>
            </p:cNvSpPr>
            <p:nvPr/>
          </p:nvSpPr>
          <p:spPr bwMode="auto">
            <a:xfrm>
              <a:off x="1458472" y="3193242"/>
              <a:ext cx="1127274" cy="1027678"/>
            </a:xfrm>
            <a:custGeom>
              <a:avLst/>
              <a:gdLst>
                <a:gd name="T0" fmla="*/ 0 w 669"/>
                <a:gd name="T1" fmla="*/ 480 h 480"/>
                <a:gd name="T2" fmla="*/ 0 w 669"/>
                <a:gd name="T3" fmla="*/ 480 h 480"/>
                <a:gd name="T4" fmla="*/ 222 w 669"/>
                <a:gd name="T5" fmla="*/ 320 h 480"/>
                <a:gd name="T6" fmla="*/ 222 w 669"/>
                <a:gd name="T7" fmla="*/ 320 h 480"/>
                <a:gd name="T8" fmla="*/ 444 w 669"/>
                <a:gd name="T9" fmla="*/ 160 h 480"/>
                <a:gd name="T10" fmla="*/ 444 w 669"/>
                <a:gd name="T11" fmla="*/ 160 h 480"/>
                <a:gd name="T12" fmla="*/ 669 w 669"/>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669" h="480">
                  <a:moveTo>
                    <a:pt x="0" y="480"/>
                  </a:moveTo>
                  <a:lnTo>
                    <a:pt x="0" y="480"/>
                  </a:lnTo>
                  <a:lnTo>
                    <a:pt x="222" y="320"/>
                  </a:lnTo>
                  <a:lnTo>
                    <a:pt x="222" y="320"/>
                  </a:lnTo>
                  <a:lnTo>
                    <a:pt x="444" y="160"/>
                  </a:lnTo>
                  <a:lnTo>
                    <a:pt x="444" y="160"/>
                  </a:lnTo>
                  <a:lnTo>
                    <a:pt x="669" y="0"/>
                  </a:lnTo>
                </a:path>
              </a:pathLst>
            </a:custGeom>
            <a:noFill/>
            <a:ln w="38100">
              <a:solidFill>
                <a:srgbClr val="1D819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Freeform 366"/>
            <p:cNvSpPr>
              <a:spLocks/>
            </p:cNvSpPr>
            <p:nvPr/>
          </p:nvSpPr>
          <p:spPr bwMode="auto">
            <a:xfrm>
              <a:off x="1081029" y="3355958"/>
              <a:ext cx="1504716" cy="685119"/>
            </a:xfrm>
            <a:custGeom>
              <a:avLst/>
              <a:gdLst>
                <a:gd name="T0" fmla="*/ 0 w 893"/>
                <a:gd name="T1" fmla="*/ 0 h 320"/>
                <a:gd name="T2" fmla="*/ 0 w 893"/>
                <a:gd name="T3" fmla="*/ 0 h 320"/>
                <a:gd name="T4" fmla="*/ 224 w 893"/>
                <a:gd name="T5" fmla="*/ 80 h 320"/>
                <a:gd name="T6" fmla="*/ 224 w 893"/>
                <a:gd name="T7" fmla="*/ 80 h 320"/>
                <a:gd name="T8" fmla="*/ 446 w 893"/>
                <a:gd name="T9" fmla="*/ 160 h 320"/>
                <a:gd name="T10" fmla="*/ 446 w 893"/>
                <a:gd name="T11" fmla="*/ 160 h 320"/>
                <a:gd name="T12" fmla="*/ 668 w 893"/>
                <a:gd name="T13" fmla="*/ 240 h 320"/>
                <a:gd name="T14" fmla="*/ 668 w 893"/>
                <a:gd name="T15" fmla="*/ 240 h 320"/>
                <a:gd name="T16" fmla="*/ 893 w 893"/>
                <a:gd name="T17" fmla="*/ 32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3" h="320">
                  <a:moveTo>
                    <a:pt x="0" y="0"/>
                  </a:moveTo>
                  <a:lnTo>
                    <a:pt x="0" y="0"/>
                  </a:lnTo>
                  <a:lnTo>
                    <a:pt x="224" y="80"/>
                  </a:lnTo>
                  <a:lnTo>
                    <a:pt x="224" y="80"/>
                  </a:lnTo>
                  <a:lnTo>
                    <a:pt x="446" y="160"/>
                  </a:lnTo>
                  <a:lnTo>
                    <a:pt x="446" y="160"/>
                  </a:lnTo>
                  <a:lnTo>
                    <a:pt x="668" y="240"/>
                  </a:lnTo>
                  <a:lnTo>
                    <a:pt x="668" y="240"/>
                  </a:lnTo>
                  <a:lnTo>
                    <a:pt x="893" y="320"/>
                  </a:lnTo>
                </a:path>
              </a:pathLst>
            </a:custGeom>
            <a:noFill/>
            <a:ln w="38100">
              <a:solidFill>
                <a:srgbClr val="FFCF8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Rectangle 367"/>
            <p:cNvSpPr>
              <a:spLocks noChangeArrowheads="1"/>
            </p:cNvSpPr>
            <p:nvPr/>
          </p:nvSpPr>
          <p:spPr bwMode="auto">
            <a:xfrm>
              <a:off x="533400" y="3685672"/>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368"/>
            <p:cNvSpPr>
              <a:spLocks noChangeArrowheads="1"/>
            </p:cNvSpPr>
            <p:nvPr/>
          </p:nvSpPr>
          <p:spPr bwMode="auto">
            <a:xfrm>
              <a:off x="607541" y="375418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369"/>
            <p:cNvSpPr>
              <a:spLocks noChangeArrowheads="1"/>
            </p:cNvSpPr>
            <p:nvPr/>
          </p:nvSpPr>
          <p:spPr bwMode="auto">
            <a:xfrm>
              <a:off x="595746" y="526572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383"/>
            <p:cNvSpPr>
              <a:spLocks noChangeArrowheads="1"/>
            </p:cNvSpPr>
            <p:nvPr/>
          </p:nvSpPr>
          <p:spPr bwMode="auto">
            <a:xfrm>
              <a:off x="2676735" y="3982686"/>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384"/>
            <p:cNvSpPr>
              <a:spLocks noChangeArrowheads="1"/>
            </p:cNvSpPr>
            <p:nvPr/>
          </p:nvSpPr>
          <p:spPr bwMode="auto">
            <a:xfrm>
              <a:off x="2763420" y="404691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385"/>
            <p:cNvSpPr>
              <a:spLocks noChangeArrowheads="1"/>
            </p:cNvSpPr>
            <p:nvPr/>
          </p:nvSpPr>
          <p:spPr bwMode="auto">
            <a:xfrm>
              <a:off x="2663255" y="2933598"/>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386"/>
            <p:cNvSpPr>
              <a:spLocks noChangeArrowheads="1"/>
            </p:cNvSpPr>
            <p:nvPr/>
          </p:nvSpPr>
          <p:spPr bwMode="auto">
            <a:xfrm>
              <a:off x="2743200" y="299782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387"/>
            <p:cNvSpPr>
              <a:spLocks noChangeArrowheads="1"/>
            </p:cNvSpPr>
            <p:nvPr/>
          </p:nvSpPr>
          <p:spPr bwMode="auto">
            <a:xfrm>
              <a:off x="2676735" y="3622999"/>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388"/>
            <p:cNvSpPr>
              <a:spLocks noChangeArrowheads="1"/>
            </p:cNvSpPr>
            <p:nvPr/>
          </p:nvSpPr>
          <p:spPr bwMode="auto">
            <a:xfrm>
              <a:off x="2760050" y="3687228"/>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Line 389"/>
            <p:cNvSpPr>
              <a:spLocks noChangeShapeType="1"/>
            </p:cNvSpPr>
            <p:nvPr/>
          </p:nvSpPr>
          <p:spPr bwMode="auto">
            <a:xfrm flipV="1">
              <a:off x="1963976" y="5205779"/>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390"/>
            <p:cNvSpPr>
              <a:spLocks noChangeShapeType="1"/>
            </p:cNvSpPr>
            <p:nvPr/>
          </p:nvSpPr>
          <p:spPr bwMode="auto">
            <a:xfrm flipV="1">
              <a:off x="1963976" y="507731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391"/>
            <p:cNvSpPr>
              <a:spLocks noChangeShapeType="1"/>
            </p:cNvSpPr>
            <p:nvPr/>
          </p:nvSpPr>
          <p:spPr bwMode="auto">
            <a:xfrm flipV="1">
              <a:off x="1963976" y="495742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392"/>
            <p:cNvSpPr>
              <a:spLocks noChangeShapeType="1"/>
            </p:cNvSpPr>
            <p:nvPr/>
          </p:nvSpPr>
          <p:spPr bwMode="auto">
            <a:xfrm flipV="1">
              <a:off x="1963976" y="4837528"/>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393"/>
            <p:cNvSpPr>
              <a:spLocks noChangeShapeType="1"/>
            </p:cNvSpPr>
            <p:nvPr/>
          </p:nvSpPr>
          <p:spPr bwMode="auto">
            <a:xfrm flipV="1">
              <a:off x="1963976" y="4717632"/>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394"/>
            <p:cNvSpPr>
              <a:spLocks noChangeShapeType="1"/>
            </p:cNvSpPr>
            <p:nvPr/>
          </p:nvSpPr>
          <p:spPr bwMode="auto">
            <a:xfrm flipV="1">
              <a:off x="1963976" y="4597736"/>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395"/>
            <p:cNvSpPr>
              <a:spLocks noChangeShapeType="1"/>
            </p:cNvSpPr>
            <p:nvPr/>
          </p:nvSpPr>
          <p:spPr bwMode="auto">
            <a:xfrm flipV="1">
              <a:off x="1963976" y="4477840"/>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396"/>
            <p:cNvSpPr>
              <a:spLocks noChangeShapeType="1"/>
            </p:cNvSpPr>
            <p:nvPr/>
          </p:nvSpPr>
          <p:spPr bwMode="auto">
            <a:xfrm flipV="1">
              <a:off x="1963976" y="4357944"/>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397"/>
            <p:cNvSpPr>
              <a:spLocks noChangeShapeType="1"/>
            </p:cNvSpPr>
            <p:nvPr/>
          </p:nvSpPr>
          <p:spPr bwMode="auto">
            <a:xfrm flipV="1">
              <a:off x="1963976" y="4238049"/>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398"/>
            <p:cNvSpPr>
              <a:spLocks noChangeShapeType="1"/>
            </p:cNvSpPr>
            <p:nvPr/>
          </p:nvSpPr>
          <p:spPr bwMode="auto">
            <a:xfrm flipV="1">
              <a:off x="1963976" y="4118153"/>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399"/>
            <p:cNvSpPr>
              <a:spLocks noChangeShapeType="1"/>
            </p:cNvSpPr>
            <p:nvPr/>
          </p:nvSpPr>
          <p:spPr bwMode="auto">
            <a:xfrm flipV="1">
              <a:off x="1963976" y="3998257"/>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400"/>
            <p:cNvSpPr>
              <a:spLocks noChangeShapeType="1"/>
            </p:cNvSpPr>
            <p:nvPr/>
          </p:nvSpPr>
          <p:spPr bwMode="auto">
            <a:xfrm flipV="1">
              <a:off x="1963976" y="3878361"/>
              <a:ext cx="0" cy="8564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401"/>
            <p:cNvSpPr>
              <a:spLocks noChangeShapeType="1"/>
            </p:cNvSpPr>
            <p:nvPr/>
          </p:nvSpPr>
          <p:spPr bwMode="auto">
            <a:xfrm flipV="1">
              <a:off x="1963976" y="3822695"/>
              <a:ext cx="0" cy="2141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402"/>
            <p:cNvSpPr>
              <a:spLocks noChangeShapeType="1"/>
            </p:cNvSpPr>
            <p:nvPr/>
          </p:nvSpPr>
          <p:spPr bwMode="auto">
            <a:xfrm flipV="1">
              <a:off x="1963976" y="3758465"/>
              <a:ext cx="0" cy="4282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4" name="Freeform 583"/>
            <p:cNvSpPr>
              <a:spLocks/>
            </p:cNvSpPr>
            <p:nvPr/>
          </p:nvSpPr>
          <p:spPr bwMode="auto">
            <a:xfrm>
              <a:off x="1931960" y="3724209"/>
              <a:ext cx="65716" cy="68512"/>
            </a:xfrm>
            <a:custGeom>
              <a:avLst/>
              <a:gdLst>
                <a:gd name="T0" fmla="*/ 0 w 39"/>
                <a:gd name="T1" fmla="*/ 16 h 32"/>
                <a:gd name="T2" fmla="*/ 0 w 39"/>
                <a:gd name="T3" fmla="*/ 16 h 32"/>
                <a:gd name="T4" fmla="*/ 2 w 39"/>
                <a:gd name="T5" fmla="*/ 10 h 32"/>
                <a:gd name="T6" fmla="*/ 5 w 39"/>
                <a:gd name="T7" fmla="*/ 4 h 32"/>
                <a:gd name="T8" fmla="*/ 12 w 39"/>
                <a:gd name="T9" fmla="*/ 0 h 32"/>
                <a:gd name="T10" fmla="*/ 19 w 39"/>
                <a:gd name="T11" fmla="*/ 0 h 32"/>
                <a:gd name="T12" fmla="*/ 19 w 39"/>
                <a:gd name="T13" fmla="*/ 0 h 32"/>
                <a:gd name="T14" fmla="*/ 27 w 39"/>
                <a:gd name="T15" fmla="*/ 0 h 32"/>
                <a:gd name="T16" fmla="*/ 34 w 39"/>
                <a:gd name="T17" fmla="*/ 4 h 32"/>
                <a:gd name="T18" fmla="*/ 36 w 39"/>
                <a:gd name="T19" fmla="*/ 10 h 32"/>
                <a:gd name="T20" fmla="*/ 39 w 39"/>
                <a:gd name="T21" fmla="*/ 16 h 32"/>
                <a:gd name="T22" fmla="*/ 39 w 39"/>
                <a:gd name="T23" fmla="*/ 16 h 32"/>
                <a:gd name="T24" fmla="*/ 36 w 39"/>
                <a:gd name="T25" fmla="*/ 22 h 32"/>
                <a:gd name="T26" fmla="*/ 34 w 39"/>
                <a:gd name="T27" fmla="*/ 28 h 32"/>
                <a:gd name="T28" fmla="*/ 27 w 39"/>
                <a:gd name="T29" fmla="*/ 30 h 32"/>
                <a:gd name="T30" fmla="*/ 19 w 39"/>
                <a:gd name="T31" fmla="*/ 32 h 32"/>
                <a:gd name="T32" fmla="*/ 19 w 39"/>
                <a:gd name="T33" fmla="*/ 32 h 32"/>
                <a:gd name="T34" fmla="*/ 12 w 39"/>
                <a:gd name="T35" fmla="*/ 30 h 32"/>
                <a:gd name="T36" fmla="*/ 5 w 39"/>
                <a:gd name="T37" fmla="*/ 28 h 32"/>
                <a:gd name="T38" fmla="*/ 2 w 39"/>
                <a:gd name="T39" fmla="*/ 22 h 32"/>
                <a:gd name="T40" fmla="*/ 0 w 39"/>
                <a:gd name="T41" fmla="*/ 16 h 32"/>
                <a:gd name="T42" fmla="*/ 0 w 39"/>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2">
                  <a:moveTo>
                    <a:pt x="0" y="16"/>
                  </a:moveTo>
                  <a:lnTo>
                    <a:pt x="0" y="16"/>
                  </a:lnTo>
                  <a:lnTo>
                    <a:pt x="2" y="10"/>
                  </a:lnTo>
                  <a:lnTo>
                    <a:pt x="5" y="4"/>
                  </a:lnTo>
                  <a:lnTo>
                    <a:pt x="12" y="0"/>
                  </a:lnTo>
                  <a:lnTo>
                    <a:pt x="19" y="0"/>
                  </a:lnTo>
                  <a:lnTo>
                    <a:pt x="19" y="0"/>
                  </a:lnTo>
                  <a:lnTo>
                    <a:pt x="27" y="0"/>
                  </a:lnTo>
                  <a:lnTo>
                    <a:pt x="34" y="4"/>
                  </a:lnTo>
                  <a:lnTo>
                    <a:pt x="36" y="10"/>
                  </a:lnTo>
                  <a:lnTo>
                    <a:pt x="39" y="16"/>
                  </a:lnTo>
                  <a:lnTo>
                    <a:pt x="39" y="16"/>
                  </a:lnTo>
                  <a:lnTo>
                    <a:pt x="36" y="22"/>
                  </a:lnTo>
                  <a:lnTo>
                    <a:pt x="34" y="28"/>
                  </a:lnTo>
                  <a:lnTo>
                    <a:pt x="27" y="30"/>
                  </a:lnTo>
                  <a:lnTo>
                    <a:pt x="19" y="32"/>
                  </a:lnTo>
                  <a:lnTo>
                    <a:pt x="19" y="32"/>
                  </a:lnTo>
                  <a:lnTo>
                    <a:pt x="12" y="30"/>
                  </a:lnTo>
                  <a:lnTo>
                    <a:pt x="5" y="28"/>
                  </a:lnTo>
                  <a:lnTo>
                    <a:pt x="2" y="22"/>
                  </a:lnTo>
                  <a:lnTo>
                    <a:pt x="0" y="16"/>
                  </a:lnTo>
                  <a:lnTo>
                    <a:pt x="0"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88" name="Rectangle 414"/>
            <p:cNvSpPr>
              <a:spLocks noChangeArrowheads="1"/>
            </p:cNvSpPr>
            <p:nvPr/>
          </p:nvSpPr>
          <p:spPr bwMode="auto">
            <a:xfrm>
              <a:off x="1143000" y="5448198"/>
              <a:ext cx="14635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 (bunches)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89" name="Rectangle 531"/>
          <p:cNvSpPr>
            <a:spLocks noChangeArrowheads="1"/>
          </p:cNvSpPr>
          <p:nvPr/>
        </p:nvSpPr>
        <p:spPr bwMode="auto">
          <a:xfrm>
            <a:off x="5257800" y="3827702"/>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532"/>
          <p:cNvSpPr>
            <a:spLocks noChangeArrowheads="1"/>
          </p:cNvSpPr>
          <p:nvPr/>
        </p:nvSpPr>
        <p:spPr bwMode="auto">
          <a:xfrm>
            <a:off x="5368636" y="389193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1" name="Rectangle 533"/>
          <p:cNvSpPr>
            <a:spLocks noChangeArrowheads="1"/>
          </p:cNvSpPr>
          <p:nvPr/>
        </p:nvSpPr>
        <p:spPr bwMode="auto">
          <a:xfrm>
            <a:off x="5257800" y="3125456"/>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2" name="Rectangle 534"/>
          <p:cNvSpPr>
            <a:spLocks noChangeArrowheads="1"/>
          </p:cNvSpPr>
          <p:nvPr/>
        </p:nvSpPr>
        <p:spPr bwMode="auto">
          <a:xfrm>
            <a:off x="5360211" y="318968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537"/>
          <p:cNvSpPr>
            <a:spLocks noChangeArrowheads="1"/>
          </p:cNvSpPr>
          <p:nvPr/>
        </p:nvSpPr>
        <p:spPr bwMode="auto">
          <a:xfrm>
            <a:off x="5257800" y="3639295"/>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538"/>
          <p:cNvSpPr>
            <a:spLocks noChangeArrowheads="1"/>
          </p:cNvSpPr>
          <p:nvPr/>
        </p:nvSpPr>
        <p:spPr bwMode="auto">
          <a:xfrm>
            <a:off x="5360211" y="3703525"/>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5" name="Rectangle 540"/>
          <p:cNvSpPr>
            <a:spLocks noChangeArrowheads="1"/>
          </p:cNvSpPr>
          <p:nvPr/>
        </p:nvSpPr>
        <p:spPr bwMode="auto">
          <a:xfrm>
            <a:off x="3429000" y="2552598"/>
            <a:ext cx="1738559" cy="553998"/>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Increase in demand</a:t>
            </a:r>
            <a:r>
              <a:rPr kumimoji="0" lang="en-US" sz="1200" b="0" i="1" u="none" strike="noStrike" cap="none" normalizeH="0" dirty="0">
                <a:ln>
                  <a:noFill/>
                </a:ln>
                <a:solidFill>
                  <a:srgbClr val="000000"/>
                </a:solidFill>
                <a:effectLst/>
                <a:latin typeface="Univers LT Std 57 Cn" charset="0"/>
                <a:cs typeface="Arial" pitchFamily="34" charset="0"/>
              </a:rPr>
              <a:t> shifts the demand curve right.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6" name="Rectangle 540"/>
          <p:cNvSpPr>
            <a:spLocks noChangeArrowheads="1"/>
          </p:cNvSpPr>
          <p:nvPr/>
        </p:nvSpPr>
        <p:spPr bwMode="auto">
          <a:xfrm>
            <a:off x="3443041" y="4305198"/>
            <a:ext cx="1075889" cy="738664"/>
          </a:xfrm>
          <a:prstGeom prst="rect">
            <a:avLst/>
          </a:prstGeom>
          <a:solidFill>
            <a:srgbClr val="BE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Equil</a:t>
            </a:r>
            <a:r>
              <a:rPr lang="en-US" sz="1200" i="1" dirty="0">
                <a:solidFill>
                  <a:srgbClr val="000000"/>
                </a:solidFill>
                <a:latin typeface="Univers LT Std 57 Cn" charset="0"/>
                <a:cs typeface="Arial" pitchFamily="34" charset="0"/>
              </a:rPr>
              <a:t>ibrium price and quantity increase.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7" name="Content Placeholder 2"/>
          <p:cNvSpPr txBox="1">
            <a:spLocks/>
          </p:cNvSpPr>
          <p:nvPr/>
        </p:nvSpPr>
        <p:spPr>
          <a:xfrm>
            <a:off x="381000" y="5715000"/>
            <a:ext cx="2743200" cy="6477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Market is in long-run equilibrium.</a:t>
            </a:r>
          </a:p>
        </p:txBody>
      </p:sp>
      <p:sp>
        <p:nvSpPr>
          <p:cNvPr id="308" name="Content Placeholder 2"/>
          <p:cNvSpPr txBox="1">
            <a:spLocks/>
          </p:cNvSpPr>
          <p:nvPr/>
        </p:nvSpPr>
        <p:spPr>
          <a:xfrm>
            <a:off x="3124200" y="5715000"/>
            <a:ext cx="2743200" cy="6477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Higher price causes short-run profits.</a:t>
            </a:r>
          </a:p>
        </p:txBody>
      </p:sp>
      <p:sp>
        <p:nvSpPr>
          <p:cNvPr id="311" name="Rectangle 531"/>
          <p:cNvSpPr>
            <a:spLocks noChangeArrowheads="1"/>
          </p:cNvSpPr>
          <p:nvPr/>
        </p:nvSpPr>
        <p:spPr bwMode="auto">
          <a:xfrm>
            <a:off x="5257800" y="4018304"/>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2" name="Rectangle 532"/>
          <p:cNvSpPr>
            <a:spLocks noChangeArrowheads="1"/>
          </p:cNvSpPr>
          <p:nvPr/>
        </p:nvSpPr>
        <p:spPr bwMode="auto">
          <a:xfrm>
            <a:off x="5368636" y="408253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3" name="Content Placeholder 2"/>
          <p:cNvSpPr txBox="1">
            <a:spLocks/>
          </p:cNvSpPr>
          <p:nvPr/>
        </p:nvSpPr>
        <p:spPr>
          <a:xfrm>
            <a:off x="5791200" y="5715000"/>
            <a:ext cx="2743200" cy="6477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a:t>Market has new long-run equilibrium.</a:t>
            </a:r>
          </a:p>
        </p:txBody>
      </p:sp>
    </p:spTree>
    <p:extLst>
      <p:ext uri="{BB962C8B-B14F-4D97-AF65-F5344CB8AC3E}">
        <p14:creationId xmlns:p14="http://schemas.microsoft.com/office/powerpoint/2010/main" val="299282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nodePh="1">
                                  <p:stCondLst>
                                    <p:cond delay="0"/>
                                  </p:stCondLst>
                                  <p:endCondLst>
                                    <p:cond evt="begin" delay="0">
                                      <p:tn val="11"/>
                                    </p:cond>
                                  </p:endCondLst>
                                  <p:childTnLst>
                                    <p:set>
                                      <p:cBhvr>
                                        <p:cTn id="12" dur="1" fill="hold">
                                          <p:stCondLst>
                                            <p:cond delay="0"/>
                                          </p:stCondLst>
                                        </p:cTn>
                                        <p:tgtEl>
                                          <p:spTgt spid="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8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8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83"/>
                                        </p:tgtEl>
                                        <p:attrNameLst>
                                          <p:attrName>style.visibility</p:attrName>
                                        </p:attrNameLst>
                                      </p:cBhvr>
                                      <p:to>
                                        <p:strVal val="visible"/>
                                      </p:to>
                                    </p:set>
                                  </p:childTnLst>
                                </p:cTn>
                              </p:par>
                              <p:par>
                                <p:cTn id="61" presetID="1" presetClass="entr" presetSubtype="0" fill="hold" grpId="0" nodeType="withEffect" nodePh="1">
                                  <p:stCondLst>
                                    <p:cond delay="0"/>
                                  </p:stCondLst>
                                  <p:endCondLst>
                                    <p:cond evt="begin" delay="0">
                                      <p:tn val="61"/>
                                    </p:cond>
                                  </p:endCondLst>
                                  <p:childTnLst>
                                    <p:set>
                                      <p:cBhvr>
                                        <p:cTn id="62" dur="1" fill="hold">
                                          <p:stCondLst>
                                            <p:cond delay="0"/>
                                          </p:stCondLst>
                                        </p:cTn>
                                        <p:tgtEl>
                                          <p:spTgt spid="20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9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9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9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1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9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05"/>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27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9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8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9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06"/>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276"/>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7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30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6"/>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87"/>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88"/>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05"/>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0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07"/>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08"/>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10"/>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1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1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13"/>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14"/>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1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18"/>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19"/>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28"/>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24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44"/>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4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46"/>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47"/>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248"/>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49"/>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250"/>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5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252"/>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253"/>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254"/>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5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56"/>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57"/>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221"/>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58"/>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60"/>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09"/>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216"/>
                                        </p:tgtEl>
                                        <p:attrNameLst>
                                          <p:attrName>style.visibility</p:attrName>
                                        </p:attrNameLst>
                                      </p:cBhvr>
                                      <p:to>
                                        <p:strVal val="visible"/>
                                      </p:to>
                                    </p:set>
                                  </p:childTnLst>
                                </p:cTn>
                              </p:par>
                              <p:par>
                                <p:cTn id="175" presetID="1" presetClass="entr" presetSubtype="0" fill="hold" grpId="0" nodeType="withEffect">
                                  <p:stCondLst>
                                    <p:cond delay="0"/>
                                  </p:stCondLst>
                                  <p:childTnLst>
                                    <p:set>
                                      <p:cBhvr>
                                        <p:cTn id="176" dur="1" fill="hold">
                                          <p:stCondLst>
                                            <p:cond delay="0"/>
                                          </p:stCondLst>
                                        </p:cTn>
                                        <p:tgtEl>
                                          <p:spTgt spid="217"/>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 presetClass="entr" presetSubtype="0" fill="hold" nodeType="clickEffect">
                                  <p:stCondLst>
                                    <p:cond delay="0"/>
                                  </p:stCondLst>
                                  <p:childTnLst>
                                    <p:set>
                                      <p:cBhvr>
                                        <p:cTn id="180" dur="1" fill="hold">
                                          <p:stCondLst>
                                            <p:cond delay="0"/>
                                          </p:stCondLst>
                                        </p:cTn>
                                        <p:tgtEl>
                                          <p:spTgt spid="329"/>
                                        </p:tgtEl>
                                        <p:attrNameLst>
                                          <p:attrName>style.visibility</p:attrName>
                                        </p:attrNameLst>
                                      </p:cBhvr>
                                      <p:to>
                                        <p:strVal val="visible"/>
                                      </p:to>
                                    </p:set>
                                  </p:childTnLst>
                                </p:cTn>
                              </p:par>
                              <p:par>
                                <p:cTn id="181" presetID="1" presetClass="entr" presetSubtype="0" fill="hold" nodeType="withEffect">
                                  <p:stCondLst>
                                    <p:cond delay="0"/>
                                  </p:stCondLst>
                                  <p:childTnLst>
                                    <p:set>
                                      <p:cBhvr>
                                        <p:cTn id="182" dur="1" fill="hold">
                                          <p:stCondLst>
                                            <p:cond delay="0"/>
                                          </p:stCondLst>
                                        </p:cTn>
                                        <p:tgtEl>
                                          <p:spTgt spid="330"/>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61"/>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263"/>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3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8" grpId="0"/>
      <p:bldP spid="4" grpId="0" animBg="1"/>
      <p:bldP spid="6" grpId="0" animBg="1"/>
      <p:bldP spid="85" grpId="0"/>
      <p:bldP spid="86" grpId="0"/>
      <p:bldP spid="87" grpId="0"/>
      <p:bldP spid="88" grpId="0"/>
      <p:bldP spid="89" grpId="0" animBg="1"/>
      <p:bldP spid="90" grpId="0" animBg="1"/>
      <p:bldP spid="91" grpId="0" animBg="1"/>
      <p:bldP spid="92" grpId="0" animBg="1"/>
      <p:bldP spid="94" grpId="0"/>
      <p:bldP spid="95" grpId="0"/>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200" grpId="0"/>
      <p:bldP spid="205" grpId="0" animBg="1"/>
      <p:bldP spid="206" grpId="0" animBg="1"/>
      <p:bldP spid="207" grpId="0" animBg="1"/>
      <p:bldP spid="208" grpId="0" animBg="1"/>
      <p:bldP spid="210" grpId="0"/>
      <p:bldP spid="211" grpId="0"/>
      <p:bldP spid="212" grpId="0"/>
      <p:bldP spid="213" grpId="0"/>
      <p:bldP spid="214" grpId="0"/>
      <p:bldP spid="215" grpId="0"/>
      <p:bldP spid="218" grpId="0"/>
      <p:bldP spid="219" grpId="0"/>
      <p:bldP spid="228"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09" grpId="0" animBg="1"/>
      <p:bldP spid="221" grpId="0" animBg="1"/>
      <p:bldP spid="216" grpId="0"/>
      <p:bldP spid="217" grpId="0"/>
      <p:bldP spid="260" grpId="0" animBg="1"/>
      <p:bldP spid="258" grpId="0" animBg="1"/>
      <p:bldP spid="261" grpId="0" animBg="1"/>
      <p:bldP spid="263" grpId="0" animBg="1"/>
      <p:bldP spid="289" grpId="0"/>
      <p:bldP spid="290" grpId="0"/>
      <p:bldP spid="291" grpId="0"/>
      <p:bldP spid="292" grpId="0"/>
      <p:bldP spid="293" grpId="0"/>
      <p:bldP spid="294" grpId="0"/>
      <p:bldP spid="305" grpId="0" animBg="1"/>
      <p:bldP spid="306" grpId="0" animBg="1"/>
      <p:bldP spid="307" grpId="0"/>
      <p:bldP spid="308" grpId="0"/>
      <p:bldP spid="311" grpId="0"/>
      <p:bldP spid="312" grpId="0"/>
      <p:bldP spid="3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competitive market I</a:t>
            </a:r>
          </a:p>
        </p:txBody>
      </p:sp>
      <p:sp>
        <p:nvSpPr>
          <p:cNvPr id="3" name="Content Placeholder 2"/>
          <p:cNvSpPr>
            <a:spLocks noGrp="1"/>
          </p:cNvSpPr>
          <p:nvPr>
            <p:ph idx="1"/>
          </p:nvPr>
        </p:nvSpPr>
        <p:spPr/>
        <p:txBody>
          <a:bodyPr>
            <a:normAutofit/>
          </a:bodyPr>
          <a:lstStyle/>
          <a:p>
            <a:r>
              <a:rPr lang="en-US" dirty="0"/>
              <a:t>This chapter analyzes how firms make production decisions in a competitive market.</a:t>
            </a:r>
          </a:p>
          <a:p>
            <a:r>
              <a:rPr lang="en-US" dirty="0"/>
              <a:t>The characteristics of a </a:t>
            </a:r>
            <a:r>
              <a:rPr lang="en-US" i="1" dirty="0">
                <a:solidFill>
                  <a:srgbClr val="9D0505"/>
                </a:solidFill>
              </a:rPr>
              <a:t>perfectly competitive market</a:t>
            </a:r>
            <a:r>
              <a:rPr lang="en-US" dirty="0"/>
              <a:t> are:</a:t>
            </a:r>
          </a:p>
          <a:p>
            <a:pPr lvl="1"/>
            <a:r>
              <a:rPr lang="en-US" dirty="0"/>
              <a:t>Buyers and sellers are can’t affect prices.</a:t>
            </a:r>
          </a:p>
          <a:p>
            <a:pPr lvl="1"/>
            <a:r>
              <a:rPr lang="en-US" dirty="0"/>
              <a:t>Goods are standardized.</a:t>
            </a:r>
          </a:p>
          <a:p>
            <a:pPr lvl="1"/>
            <a:r>
              <a:rPr lang="en-US" dirty="0"/>
              <a:t>Buyers and sellers have full information.</a:t>
            </a:r>
          </a:p>
          <a:p>
            <a:pPr lvl="1"/>
            <a:r>
              <a:rPr lang="en-US" dirty="0"/>
              <a:t>No transaction costs.</a:t>
            </a:r>
          </a:p>
        </p:txBody>
      </p:sp>
    </p:spTree>
    <p:extLst>
      <p:ext uri="{BB962C8B-B14F-4D97-AF65-F5344CB8AC3E}">
        <p14:creationId xmlns:p14="http://schemas.microsoft.com/office/powerpoint/2010/main" val="326703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Perfectly competitive </a:t>
            </a:r>
            <a:r>
              <a:rPr lang="en-US" dirty="0"/>
              <a:t>markets are defined by:</a:t>
            </a:r>
          </a:p>
          <a:p>
            <a:pPr lvl="1"/>
            <a:r>
              <a:rPr lang="en-US" dirty="0"/>
              <a:t>There is a large number of buyers and sellers.</a:t>
            </a:r>
          </a:p>
          <a:p>
            <a:pPr lvl="1"/>
            <a:r>
              <a:rPr lang="en-US" dirty="0"/>
              <a:t>No one buyer or seller can affect the market price.</a:t>
            </a:r>
          </a:p>
          <a:p>
            <a:pPr lvl="1"/>
            <a:r>
              <a:rPr lang="en-US" dirty="0"/>
              <a:t>There is a standardized good or service.</a:t>
            </a:r>
          </a:p>
          <a:p>
            <a:pPr lvl="1"/>
            <a:r>
              <a:rPr lang="en-US" dirty="0"/>
              <a:t>No barriers to entry exist.</a:t>
            </a:r>
          </a:p>
          <a:p>
            <a:r>
              <a:rPr lang="en-US" dirty="0"/>
              <a:t>Firms maximize </a:t>
            </a:r>
            <a:r>
              <a:rPr lang="en-US" i="1" dirty="0">
                <a:solidFill>
                  <a:srgbClr val="9D0505"/>
                </a:solidFill>
              </a:rPr>
              <a:t>profit</a:t>
            </a:r>
            <a:r>
              <a:rPr lang="en-US" dirty="0"/>
              <a:t> by producing at the point where MR = MC.</a:t>
            </a:r>
          </a:p>
        </p:txBody>
      </p:sp>
    </p:spTree>
    <p:extLst>
      <p:ext uri="{BB962C8B-B14F-4D97-AF65-F5344CB8AC3E}">
        <p14:creationId xmlns:p14="http://schemas.microsoft.com/office/powerpoint/2010/main" val="1410109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lnSpcReduction="10000"/>
          </a:bodyPr>
          <a:lstStyle/>
          <a:p>
            <a:r>
              <a:rPr lang="en-US" dirty="0"/>
              <a:t>Firms are able to enter and exit the market.</a:t>
            </a:r>
          </a:p>
          <a:p>
            <a:pPr lvl="1"/>
            <a:r>
              <a:rPr lang="en-US" dirty="0"/>
              <a:t>If </a:t>
            </a:r>
            <a:r>
              <a:rPr lang="en-US" i="1" dirty="0">
                <a:solidFill>
                  <a:srgbClr val="9D0505"/>
                </a:solidFill>
              </a:rPr>
              <a:t>economic profits </a:t>
            </a:r>
            <a:r>
              <a:rPr lang="en-US" dirty="0"/>
              <a:t>are positive, firms enter the market and the supply shifts outward until profits are zero.</a:t>
            </a:r>
          </a:p>
          <a:p>
            <a:pPr lvl="1"/>
            <a:r>
              <a:rPr lang="en-US" dirty="0"/>
              <a:t>If </a:t>
            </a:r>
            <a:r>
              <a:rPr lang="en-US" i="1" dirty="0">
                <a:solidFill>
                  <a:srgbClr val="9D0505"/>
                </a:solidFill>
              </a:rPr>
              <a:t>economic profits </a:t>
            </a:r>
            <a:r>
              <a:rPr lang="en-US" dirty="0"/>
              <a:t>are negative, firms exit the market and the supply shifts inward until profits are zero.</a:t>
            </a:r>
          </a:p>
          <a:p>
            <a:r>
              <a:rPr lang="en-US" dirty="0"/>
              <a:t>In the long-run:</a:t>
            </a:r>
          </a:p>
          <a:p>
            <a:pPr lvl="1"/>
            <a:r>
              <a:rPr lang="en-US" dirty="0"/>
              <a:t>Firms earn zero economic profits.</a:t>
            </a:r>
          </a:p>
          <a:p>
            <a:pPr lvl="1"/>
            <a:r>
              <a:rPr lang="en-US" dirty="0"/>
              <a:t>Firms operate at their efficient scale.</a:t>
            </a:r>
          </a:p>
          <a:p>
            <a:pPr lvl="1"/>
            <a:r>
              <a:rPr lang="en-US" dirty="0"/>
              <a:t>Supply is perfectly elastic.</a:t>
            </a:r>
          </a:p>
        </p:txBody>
      </p:sp>
    </p:spTree>
    <p:extLst>
      <p:ext uri="{BB962C8B-B14F-4D97-AF65-F5344CB8AC3E}">
        <p14:creationId xmlns:p14="http://schemas.microsoft.com/office/powerpoint/2010/main" val="143282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a:bodyPr>
          <a:lstStyle/>
          <a:p>
            <a:r>
              <a:rPr lang="en-US" dirty="0"/>
              <a:t>If firms have different </a:t>
            </a:r>
            <a:r>
              <a:rPr lang="en-US" i="1" dirty="0">
                <a:solidFill>
                  <a:srgbClr val="9D0505"/>
                </a:solidFill>
              </a:rPr>
              <a:t>costs of production</a:t>
            </a:r>
            <a:r>
              <a:rPr lang="en-US" dirty="0"/>
              <a:t>, the long-run supply curve will be upward sloping.</a:t>
            </a:r>
          </a:p>
          <a:p>
            <a:r>
              <a:rPr lang="en-US" dirty="0"/>
              <a:t>If firms innovate, the </a:t>
            </a:r>
            <a:r>
              <a:rPr lang="en-US" i="1" dirty="0">
                <a:solidFill>
                  <a:srgbClr val="9D0505"/>
                </a:solidFill>
              </a:rPr>
              <a:t>cost of production </a:t>
            </a:r>
            <a:r>
              <a:rPr lang="en-US" dirty="0"/>
              <a:t>decreases and price decreases as well.</a:t>
            </a:r>
          </a:p>
          <a:p>
            <a:r>
              <a:rPr lang="en-US" dirty="0"/>
              <a:t>If the demand for a perfectly competitive good increases, then short-run positive profits induce entry of new firms and the supply shifts out, causing a higher quantity of goods to be produced at the same price.</a:t>
            </a:r>
          </a:p>
        </p:txBody>
      </p:sp>
    </p:spTree>
    <p:extLst>
      <p:ext uri="{BB962C8B-B14F-4D97-AF65-F5344CB8AC3E}">
        <p14:creationId xmlns:p14="http://schemas.microsoft.com/office/powerpoint/2010/main" val="3875359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competitive market II</a:t>
            </a:r>
          </a:p>
        </p:txBody>
      </p:sp>
      <p:sp>
        <p:nvSpPr>
          <p:cNvPr id="3" name="Content Placeholder 2"/>
          <p:cNvSpPr>
            <a:spLocks noGrp="1"/>
          </p:cNvSpPr>
          <p:nvPr>
            <p:ph idx="1"/>
          </p:nvPr>
        </p:nvSpPr>
        <p:spPr/>
        <p:txBody>
          <a:bodyPr>
            <a:normAutofit fontScale="92500" lnSpcReduction="10000"/>
          </a:bodyPr>
          <a:lstStyle/>
          <a:p>
            <a:r>
              <a:rPr lang="en-US" sz="2800" dirty="0"/>
              <a:t>Competitive markets have so much competition that </a:t>
            </a:r>
            <a:r>
              <a:rPr lang="en-US" sz="2800" i="1" dirty="0"/>
              <a:t>no one </a:t>
            </a:r>
            <a:r>
              <a:rPr lang="en-US" sz="2800" dirty="0"/>
              <a:t>has the ability to affect market prices.</a:t>
            </a:r>
          </a:p>
          <a:p>
            <a:r>
              <a:rPr lang="en-US" sz="2800" dirty="0"/>
              <a:t>If a buyer or seller has the ability to noticeably affect market prices, that person/firm has </a:t>
            </a:r>
            <a:r>
              <a:rPr lang="en-US" sz="2800" i="1" dirty="0">
                <a:solidFill>
                  <a:srgbClr val="9D0505"/>
                </a:solidFill>
              </a:rPr>
              <a:t>market power</a:t>
            </a:r>
            <a:r>
              <a:rPr lang="en-US" sz="2800" dirty="0"/>
              <a:t>.</a:t>
            </a:r>
          </a:p>
          <a:p>
            <a:pPr lvl="1"/>
            <a:r>
              <a:rPr lang="en-US" sz="2400" dirty="0"/>
              <a:t>The only seller of food on a plane can charge a very high price, knowing that some people would be hungry enough to pay it.</a:t>
            </a:r>
          </a:p>
          <a:p>
            <a:pPr lvl="1"/>
            <a:r>
              <a:rPr lang="en-US" sz="2400" dirty="0"/>
              <a:t>The only buyer of food at a market at the end of the day could offer a very low price, knowing that some seller would be willing to sell.</a:t>
            </a:r>
          </a:p>
          <a:p>
            <a:r>
              <a:rPr lang="en-US" sz="2800" dirty="0"/>
              <a:t>Most sellers and buyers are not able to set their own price, although they may have </a:t>
            </a:r>
            <a:r>
              <a:rPr lang="en-US" sz="2800" i="1" dirty="0"/>
              <a:t>some</a:t>
            </a:r>
            <a:r>
              <a:rPr lang="en-US" sz="2800" dirty="0"/>
              <a:t> ability to set prices.</a:t>
            </a:r>
          </a:p>
          <a:p>
            <a:r>
              <a:rPr lang="en-US" sz="2800" dirty="0"/>
              <a:t>Participation in a competitive market places very specific </a:t>
            </a:r>
            <a:r>
              <a:rPr lang="en-US" sz="2800" i="1" dirty="0"/>
              <a:t>constraints </a:t>
            </a:r>
            <a:r>
              <a:rPr lang="en-US" sz="2800" dirty="0"/>
              <a:t>on a firm’s ability to maximize profits.</a:t>
            </a:r>
          </a:p>
        </p:txBody>
      </p:sp>
    </p:spTree>
    <p:extLst>
      <p:ext uri="{BB962C8B-B14F-4D97-AF65-F5344CB8AC3E}">
        <p14:creationId xmlns:p14="http://schemas.microsoft.com/office/powerpoint/2010/main" val="286806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Revenues in a perfectly competitive market</a:t>
            </a:r>
          </a:p>
        </p:txBody>
      </p:sp>
      <p:sp>
        <p:nvSpPr>
          <p:cNvPr id="3" name="Content Placeholder 2"/>
          <p:cNvSpPr>
            <a:spLocks noGrp="1"/>
          </p:cNvSpPr>
          <p:nvPr>
            <p:ph idx="1"/>
          </p:nvPr>
        </p:nvSpPr>
        <p:spPr/>
        <p:txBody>
          <a:bodyPr>
            <a:normAutofit/>
          </a:bodyPr>
          <a:lstStyle/>
          <a:p>
            <a:pPr marL="0" indent="0">
              <a:buNone/>
            </a:pPr>
            <a:r>
              <a:rPr lang="en-US" sz="2600" dirty="0"/>
              <a:t>In a perfectly competitive market, producers are able to sell as much as they want without affecting the market price.</a:t>
            </a:r>
          </a:p>
        </p:txBody>
      </p:sp>
      <p:sp>
        <p:nvSpPr>
          <p:cNvPr id="8" name="Content Placeholder 2"/>
          <p:cNvSpPr txBox="1">
            <a:spLocks/>
          </p:cNvSpPr>
          <p:nvPr/>
        </p:nvSpPr>
        <p:spPr>
          <a:xfrm>
            <a:off x="457200" y="5029200"/>
            <a:ext cx="8229600" cy="1676400"/>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pPr>
            <a:r>
              <a:rPr lang="en-US" sz="2800" dirty="0"/>
              <a:t>Price does not change.</a:t>
            </a:r>
          </a:p>
          <a:p>
            <a:pPr>
              <a:buClr>
                <a:schemeClr val="tx1"/>
              </a:buClr>
            </a:pPr>
            <a:r>
              <a:rPr lang="en-US" sz="2800" i="1" dirty="0">
                <a:solidFill>
                  <a:srgbClr val="9D0505"/>
                </a:solidFill>
                <a:latin typeface="Calibri Light"/>
              </a:rPr>
              <a:t>Total revenue </a:t>
            </a:r>
            <a:r>
              <a:rPr lang="en-US" sz="2800" dirty="0">
                <a:latin typeface="Calibri Light"/>
              </a:rPr>
              <a:t>= P × Q, or price times quantity sold.</a:t>
            </a:r>
          </a:p>
          <a:p>
            <a:pPr>
              <a:buClr>
                <a:schemeClr val="tx1"/>
              </a:buClr>
            </a:pPr>
            <a:r>
              <a:rPr lang="en-US" sz="2800" i="1" dirty="0">
                <a:solidFill>
                  <a:srgbClr val="9D0505"/>
                </a:solidFill>
                <a:latin typeface="Calibri Light"/>
              </a:rPr>
              <a:t>Average revenue </a:t>
            </a:r>
            <a:r>
              <a:rPr lang="en-US" sz="2800" dirty="0">
                <a:latin typeface="Calibri Light"/>
              </a:rPr>
              <a:t>= TR ÷ Q, total revenue divided by quantity sold.</a:t>
            </a:r>
          </a:p>
          <a:p>
            <a:pPr>
              <a:buClr>
                <a:schemeClr val="tx1"/>
              </a:buClr>
            </a:pPr>
            <a:r>
              <a:rPr lang="en-US" sz="2800" i="1" dirty="0">
                <a:solidFill>
                  <a:srgbClr val="9D0505"/>
                </a:solidFill>
                <a:latin typeface="Calibri Light"/>
              </a:rPr>
              <a:t>Marginal revenue</a:t>
            </a:r>
            <a:r>
              <a:rPr lang="en-US" sz="2800" dirty="0">
                <a:latin typeface="Calibri Light"/>
              </a:rPr>
              <a:t> = </a:t>
            </a:r>
            <a:r>
              <a:rPr lang="el-GR" sz="2800" dirty="0">
                <a:latin typeface="Calibri"/>
                <a:cs typeface="Calibri"/>
              </a:rPr>
              <a:t>Δ</a:t>
            </a:r>
            <a:r>
              <a:rPr lang="en-US" sz="2800" dirty="0">
                <a:latin typeface="Calibri Light"/>
                <a:cs typeface="Calibri"/>
              </a:rPr>
              <a:t>TR</a:t>
            </a:r>
            <a:r>
              <a:rPr lang="en-US" sz="2800" dirty="0">
                <a:latin typeface="Calibri Light"/>
              </a:rPr>
              <a:t> ÷ </a:t>
            </a:r>
            <a:r>
              <a:rPr lang="el-GR" sz="2800" dirty="0">
                <a:latin typeface="Calibri"/>
                <a:cs typeface="Calibri"/>
              </a:rPr>
              <a:t>Δ</a:t>
            </a:r>
            <a:r>
              <a:rPr lang="en-US" sz="2800" dirty="0">
                <a:latin typeface="Calibri Light"/>
                <a:cs typeface="Calibri"/>
              </a:rPr>
              <a:t>Q,</a:t>
            </a:r>
            <a:r>
              <a:rPr lang="en-US" sz="2800" dirty="0">
                <a:latin typeface="Calibri Light"/>
              </a:rPr>
              <a:t> change in revenue divided by quantity sold.</a:t>
            </a:r>
          </a:p>
          <a:p>
            <a:r>
              <a:rPr lang="en-US" sz="2900" dirty="0">
                <a:latin typeface="Calibri Light"/>
              </a:rPr>
              <a:t>Notice that P = MR = AR.</a:t>
            </a:r>
          </a:p>
        </p:txBody>
      </p:sp>
      <p:sp>
        <p:nvSpPr>
          <p:cNvPr id="10" name="AutoShape 3"/>
          <p:cNvSpPr>
            <a:spLocks noChangeAspect="1" noChangeArrowheads="1" noTextEdit="1"/>
          </p:cNvSpPr>
          <p:nvPr/>
        </p:nvSpPr>
        <p:spPr bwMode="auto">
          <a:xfrm>
            <a:off x="484188" y="2236788"/>
            <a:ext cx="8355012" cy="264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5"/>
          <p:cNvSpPr>
            <a:spLocks noEditPoints="1"/>
          </p:cNvSpPr>
          <p:nvPr/>
        </p:nvSpPr>
        <p:spPr bwMode="auto">
          <a:xfrm>
            <a:off x="484188" y="2241550"/>
            <a:ext cx="8355012" cy="320675"/>
          </a:xfrm>
          <a:custGeom>
            <a:avLst/>
            <a:gdLst>
              <a:gd name="T0" fmla="*/ 4096 w 5263"/>
              <a:gd name="T1" fmla="*/ 0 h 202"/>
              <a:gd name="T2" fmla="*/ 5263 w 5263"/>
              <a:gd name="T3" fmla="*/ 0 h 202"/>
              <a:gd name="T4" fmla="*/ 5263 w 5263"/>
              <a:gd name="T5" fmla="*/ 202 h 202"/>
              <a:gd name="T6" fmla="*/ 4096 w 5263"/>
              <a:gd name="T7" fmla="*/ 202 h 202"/>
              <a:gd name="T8" fmla="*/ 4096 w 5263"/>
              <a:gd name="T9" fmla="*/ 0 h 202"/>
              <a:gd name="T10" fmla="*/ 2885 w 5263"/>
              <a:gd name="T11" fmla="*/ 0 h 202"/>
              <a:gd name="T12" fmla="*/ 4096 w 5263"/>
              <a:gd name="T13" fmla="*/ 0 h 202"/>
              <a:gd name="T14" fmla="*/ 4096 w 5263"/>
              <a:gd name="T15" fmla="*/ 202 h 202"/>
              <a:gd name="T16" fmla="*/ 2885 w 5263"/>
              <a:gd name="T17" fmla="*/ 202 h 202"/>
              <a:gd name="T18" fmla="*/ 2885 w 5263"/>
              <a:gd name="T19" fmla="*/ 0 h 202"/>
              <a:gd name="T20" fmla="*/ 1885 w 5263"/>
              <a:gd name="T21" fmla="*/ 0 h 202"/>
              <a:gd name="T22" fmla="*/ 2885 w 5263"/>
              <a:gd name="T23" fmla="*/ 0 h 202"/>
              <a:gd name="T24" fmla="*/ 2885 w 5263"/>
              <a:gd name="T25" fmla="*/ 202 h 202"/>
              <a:gd name="T26" fmla="*/ 1885 w 5263"/>
              <a:gd name="T27" fmla="*/ 202 h 202"/>
              <a:gd name="T28" fmla="*/ 1885 w 5263"/>
              <a:gd name="T29" fmla="*/ 0 h 202"/>
              <a:gd name="T30" fmla="*/ 926 w 5263"/>
              <a:gd name="T31" fmla="*/ 0 h 202"/>
              <a:gd name="T32" fmla="*/ 1885 w 5263"/>
              <a:gd name="T33" fmla="*/ 0 h 202"/>
              <a:gd name="T34" fmla="*/ 1885 w 5263"/>
              <a:gd name="T35" fmla="*/ 202 h 202"/>
              <a:gd name="T36" fmla="*/ 926 w 5263"/>
              <a:gd name="T37" fmla="*/ 202 h 202"/>
              <a:gd name="T38" fmla="*/ 926 w 5263"/>
              <a:gd name="T39" fmla="*/ 0 h 202"/>
              <a:gd name="T40" fmla="*/ 0 w 5263"/>
              <a:gd name="T41" fmla="*/ 0 h 202"/>
              <a:gd name="T42" fmla="*/ 926 w 5263"/>
              <a:gd name="T43" fmla="*/ 0 h 202"/>
              <a:gd name="T44" fmla="*/ 926 w 5263"/>
              <a:gd name="T45" fmla="*/ 202 h 202"/>
              <a:gd name="T46" fmla="*/ 0 w 5263"/>
              <a:gd name="T47" fmla="*/ 202 h 202"/>
              <a:gd name="T48" fmla="*/ 0 w 5263"/>
              <a:gd name="T49"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63" h="202">
                <a:moveTo>
                  <a:pt x="4096" y="0"/>
                </a:moveTo>
                <a:lnTo>
                  <a:pt x="5263" y="0"/>
                </a:lnTo>
                <a:lnTo>
                  <a:pt x="5263" y="202"/>
                </a:lnTo>
                <a:lnTo>
                  <a:pt x="4096" y="202"/>
                </a:lnTo>
                <a:lnTo>
                  <a:pt x="4096" y="0"/>
                </a:lnTo>
                <a:close/>
                <a:moveTo>
                  <a:pt x="2885" y="0"/>
                </a:moveTo>
                <a:lnTo>
                  <a:pt x="4096" y="0"/>
                </a:lnTo>
                <a:lnTo>
                  <a:pt x="4096" y="202"/>
                </a:lnTo>
                <a:lnTo>
                  <a:pt x="2885" y="202"/>
                </a:lnTo>
                <a:lnTo>
                  <a:pt x="2885" y="0"/>
                </a:lnTo>
                <a:close/>
                <a:moveTo>
                  <a:pt x="1885" y="0"/>
                </a:moveTo>
                <a:lnTo>
                  <a:pt x="2885" y="0"/>
                </a:lnTo>
                <a:lnTo>
                  <a:pt x="2885" y="202"/>
                </a:lnTo>
                <a:lnTo>
                  <a:pt x="1885" y="202"/>
                </a:lnTo>
                <a:lnTo>
                  <a:pt x="1885" y="0"/>
                </a:lnTo>
                <a:close/>
                <a:moveTo>
                  <a:pt x="926" y="0"/>
                </a:moveTo>
                <a:lnTo>
                  <a:pt x="1885" y="0"/>
                </a:lnTo>
                <a:lnTo>
                  <a:pt x="1885" y="202"/>
                </a:lnTo>
                <a:lnTo>
                  <a:pt x="926" y="202"/>
                </a:lnTo>
                <a:lnTo>
                  <a:pt x="926" y="0"/>
                </a:lnTo>
                <a:close/>
                <a:moveTo>
                  <a:pt x="0" y="0"/>
                </a:moveTo>
                <a:lnTo>
                  <a:pt x="926" y="0"/>
                </a:lnTo>
                <a:lnTo>
                  <a:pt x="926" y="202"/>
                </a:lnTo>
                <a:lnTo>
                  <a:pt x="0" y="202"/>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6"/>
          <p:cNvSpPr>
            <a:spLocks noEditPoints="1"/>
          </p:cNvSpPr>
          <p:nvPr/>
        </p:nvSpPr>
        <p:spPr bwMode="auto">
          <a:xfrm>
            <a:off x="484188" y="2562225"/>
            <a:ext cx="8355012" cy="704850"/>
          </a:xfrm>
          <a:custGeom>
            <a:avLst/>
            <a:gdLst>
              <a:gd name="T0" fmla="*/ 4096 w 5263"/>
              <a:gd name="T1" fmla="*/ 0 h 444"/>
              <a:gd name="T2" fmla="*/ 5263 w 5263"/>
              <a:gd name="T3" fmla="*/ 0 h 444"/>
              <a:gd name="T4" fmla="*/ 5263 w 5263"/>
              <a:gd name="T5" fmla="*/ 444 h 444"/>
              <a:gd name="T6" fmla="*/ 4096 w 5263"/>
              <a:gd name="T7" fmla="*/ 444 h 444"/>
              <a:gd name="T8" fmla="*/ 4096 w 5263"/>
              <a:gd name="T9" fmla="*/ 0 h 444"/>
              <a:gd name="T10" fmla="*/ 2885 w 5263"/>
              <a:gd name="T11" fmla="*/ 0 h 444"/>
              <a:gd name="T12" fmla="*/ 4096 w 5263"/>
              <a:gd name="T13" fmla="*/ 0 h 444"/>
              <a:gd name="T14" fmla="*/ 4096 w 5263"/>
              <a:gd name="T15" fmla="*/ 444 h 444"/>
              <a:gd name="T16" fmla="*/ 2885 w 5263"/>
              <a:gd name="T17" fmla="*/ 444 h 444"/>
              <a:gd name="T18" fmla="*/ 2885 w 5263"/>
              <a:gd name="T19" fmla="*/ 0 h 444"/>
              <a:gd name="T20" fmla="*/ 1885 w 5263"/>
              <a:gd name="T21" fmla="*/ 0 h 444"/>
              <a:gd name="T22" fmla="*/ 2885 w 5263"/>
              <a:gd name="T23" fmla="*/ 0 h 444"/>
              <a:gd name="T24" fmla="*/ 2885 w 5263"/>
              <a:gd name="T25" fmla="*/ 444 h 444"/>
              <a:gd name="T26" fmla="*/ 1885 w 5263"/>
              <a:gd name="T27" fmla="*/ 444 h 444"/>
              <a:gd name="T28" fmla="*/ 1885 w 5263"/>
              <a:gd name="T29" fmla="*/ 0 h 444"/>
              <a:gd name="T30" fmla="*/ 926 w 5263"/>
              <a:gd name="T31" fmla="*/ 0 h 444"/>
              <a:gd name="T32" fmla="*/ 1885 w 5263"/>
              <a:gd name="T33" fmla="*/ 0 h 444"/>
              <a:gd name="T34" fmla="*/ 1885 w 5263"/>
              <a:gd name="T35" fmla="*/ 444 h 444"/>
              <a:gd name="T36" fmla="*/ 926 w 5263"/>
              <a:gd name="T37" fmla="*/ 444 h 444"/>
              <a:gd name="T38" fmla="*/ 926 w 5263"/>
              <a:gd name="T39" fmla="*/ 0 h 444"/>
              <a:gd name="T40" fmla="*/ 0 w 5263"/>
              <a:gd name="T41" fmla="*/ 0 h 444"/>
              <a:gd name="T42" fmla="*/ 926 w 5263"/>
              <a:gd name="T43" fmla="*/ 0 h 444"/>
              <a:gd name="T44" fmla="*/ 926 w 5263"/>
              <a:gd name="T45" fmla="*/ 444 h 444"/>
              <a:gd name="T46" fmla="*/ 0 w 5263"/>
              <a:gd name="T47" fmla="*/ 444 h 444"/>
              <a:gd name="T48" fmla="*/ 0 w 5263"/>
              <a:gd name="T4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63" h="444">
                <a:moveTo>
                  <a:pt x="4096" y="0"/>
                </a:moveTo>
                <a:lnTo>
                  <a:pt x="5263" y="0"/>
                </a:lnTo>
                <a:lnTo>
                  <a:pt x="5263" y="444"/>
                </a:lnTo>
                <a:lnTo>
                  <a:pt x="4096" y="444"/>
                </a:lnTo>
                <a:lnTo>
                  <a:pt x="4096" y="0"/>
                </a:lnTo>
                <a:close/>
                <a:moveTo>
                  <a:pt x="2885" y="0"/>
                </a:moveTo>
                <a:lnTo>
                  <a:pt x="4096" y="0"/>
                </a:lnTo>
                <a:lnTo>
                  <a:pt x="4096" y="444"/>
                </a:lnTo>
                <a:lnTo>
                  <a:pt x="2885" y="444"/>
                </a:lnTo>
                <a:lnTo>
                  <a:pt x="2885" y="0"/>
                </a:lnTo>
                <a:close/>
                <a:moveTo>
                  <a:pt x="1885" y="0"/>
                </a:moveTo>
                <a:lnTo>
                  <a:pt x="2885" y="0"/>
                </a:lnTo>
                <a:lnTo>
                  <a:pt x="2885" y="444"/>
                </a:lnTo>
                <a:lnTo>
                  <a:pt x="1885" y="444"/>
                </a:lnTo>
                <a:lnTo>
                  <a:pt x="1885" y="0"/>
                </a:lnTo>
                <a:close/>
                <a:moveTo>
                  <a:pt x="926" y="0"/>
                </a:moveTo>
                <a:lnTo>
                  <a:pt x="1885" y="0"/>
                </a:lnTo>
                <a:lnTo>
                  <a:pt x="1885" y="444"/>
                </a:lnTo>
                <a:lnTo>
                  <a:pt x="926" y="444"/>
                </a:lnTo>
                <a:lnTo>
                  <a:pt x="926" y="0"/>
                </a:lnTo>
                <a:close/>
                <a:moveTo>
                  <a:pt x="0" y="0"/>
                </a:moveTo>
                <a:lnTo>
                  <a:pt x="926" y="0"/>
                </a:lnTo>
                <a:lnTo>
                  <a:pt x="926" y="444"/>
                </a:lnTo>
                <a:lnTo>
                  <a:pt x="0" y="444"/>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7"/>
          <p:cNvSpPr>
            <a:spLocks noEditPoints="1"/>
          </p:cNvSpPr>
          <p:nvPr/>
        </p:nvSpPr>
        <p:spPr bwMode="auto">
          <a:xfrm>
            <a:off x="484188" y="3267075"/>
            <a:ext cx="8355012" cy="1609725"/>
          </a:xfrm>
          <a:custGeom>
            <a:avLst/>
            <a:gdLst>
              <a:gd name="T0" fmla="*/ 5263 w 5263"/>
              <a:gd name="T1" fmla="*/ 811 h 1014"/>
              <a:gd name="T2" fmla="*/ 4096 w 5263"/>
              <a:gd name="T3" fmla="*/ 1014 h 1014"/>
              <a:gd name="T4" fmla="*/ 2885 w 5263"/>
              <a:gd name="T5" fmla="*/ 811 h 1014"/>
              <a:gd name="T6" fmla="*/ 4096 w 5263"/>
              <a:gd name="T7" fmla="*/ 1014 h 1014"/>
              <a:gd name="T8" fmla="*/ 2885 w 5263"/>
              <a:gd name="T9" fmla="*/ 811 h 1014"/>
              <a:gd name="T10" fmla="*/ 2885 w 5263"/>
              <a:gd name="T11" fmla="*/ 811 h 1014"/>
              <a:gd name="T12" fmla="*/ 1885 w 5263"/>
              <a:gd name="T13" fmla="*/ 1014 h 1014"/>
              <a:gd name="T14" fmla="*/ 926 w 5263"/>
              <a:gd name="T15" fmla="*/ 811 h 1014"/>
              <a:gd name="T16" fmla="*/ 1885 w 5263"/>
              <a:gd name="T17" fmla="*/ 1014 h 1014"/>
              <a:gd name="T18" fmla="*/ 926 w 5263"/>
              <a:gd name="T19" fmla="*/ 811 h 1014"/>
              <a:gd name="T20" fmla="*/ 926 w 5263"/>
              <a:gd name="T21" fmla="*/ 811 h 1014"/>
              <a:gd name="T22" fmla="*/ 0 w 5263"/>
              <a:gd name="T23" fmla="*/ 1014 h 1014"/>
              <a:gd name="T24" fmla="*/ 4096 w 5263"/>
              <a:gd name="T25" fmla="*/ 406 h 1014"/>
              <a:gd name="T26" fmla="*/ 5263 w 5263"/>
              <a:gd name="T27" fmla="*/ 609 h 1014"/>
              <a:gd name="T28" fmla="*/ 4096 w 5263"/>
              <a:gd name="T29" fmla="*/ 406 h 1014"/>
              <a:gd name="T30" fmla="*/ 4096 w 5263"/>
              <a:gd name="T31" fmla="*/ 406 h 1014"/>
              <a:gd name="T32" fmla="*/ 2885 w 5263"/>
              <a:gd name="T33" fmla="*/ 609 h 1014"/>
              <a:gd name="T34" fmla="*/ 1885 w 5263"/>
              <a:gd name="T35" fmla="*/ 406 h 1014"/>
              <a:gd name="T36" fmla="*/ 2885 w 5263"/>
              <a:gd name="T37" fmla="*/ 609 h 1014"/>
              <a:gd name="T38" fmla="*/ 1885 w 5263"/>
              <a:gd name="T39" fmla="*/ 406 h 1014"/>
              <a:gd name="T40" fmla="*/ 1885 w 5263"/>
              <a:gd name="T41" fmla="*/ 406 h 1014"/>
              <a:gd name="T42" fmla="*/ 926 w 5263"/>
              <a:gd name="T43" fmla="*/ 609 h 1014"/>
              <a:gd name="T44" fmla="*/ 0 w 5263"/>
              <a:gd name="T45" fmla="*/ 406 h 1014"/>
              <a:gd name="T46" fmla="*/ 926 w 5263"/>
              <a:gd name="T47" fmla="*/ 609 h 1014"/>
              <a:gd name="T48" fmla="*/ 0 w 5263"/>
              <a:gd name="T49" fmla="*/ 406 h 1014"/>
              <a:gd name="T50" fmla="*/ 5263 w 5263"/>
              <a:gd name="T51" fmla="*/ 0 h 1014"/>
              <a:gd name="T52" fmla="*/ 4096 w 5263"/>
              <a:gd name="T53" fmla="*/ 203 h 1014"/>
              <a:gd name="T54" fmla="*/ 2885 w 5263"/>
              <a:gd name="T55" fmla="*/ 0 h 1014"/>
              <a:gd name="T56" fmla="*/ 4096 w 5263"/>
              <a:gd name="T57" fmla="*/ 203 h 1014"/>
              <a:gd name="T58" fmla="*/ 2885 w 5263"/>
              <a:gd name="T59" fmla="*/ 0 h 1014"/>
              <a:gd name="T60" fmla="*/ 2885 w 5263"/>
              <a:gd name="T61" fmla="*/ 0 h 1014"/>
              <a:gd name="T62" fmla="*/ 1885 w 5263"/>
              <a:gd name="T63" fmla="*/ 203 h 1014"/>
              <a:gd name="T64" fmla="*/ 926 w 5263"/>
              <a:gd name="T65" fmla="*/ 0 h 1014"/>
              <a:gd name="T66" fmla="*/ 1885 w 5263"/>
              <a:gd name="T67" fmla="*/ 203 h 1014"/>
              <a:gd name="T68" fmla="*/ 926 w 5263"/>
              <a:gd name="T69" fmla="*/ 0 h 1014"/>
              <a:gd name="T70" fmla="*/ 926 w 5263"/>
              <a:gd name="T71" fmla="*/ 0 h 1014"/>
              <a:gd name="T72" fmla="*/ 0 w 5263"/>
              <a:gd name="T73" fmla="*/ 203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63" h="1014">
                <a:moveTo>
                  <a:pt x="4096" y="811"/>
                </a:moveTo>
                <a:lnTo>
                  <a:pt x="5263" y="811"/>
                </a:lnTo>
                <a:lnTo>
                  <a:pt x="5263" y="1014"/>
                </a:lnTo>
                <a:lnTo>
                  <a:pt x="4096" y="1014"/>
                </a:lnTo>
                <a:lnTo>
                  <a:pt x="4096" y="811"/>
                </a:lnTo>
                <a:close/>
                <a:moveTo>
                  <a:pt x="2885" y="811"/>
                </a:moveTo>
                <a:lnTo>
                  <a:pt x="4096" y="811"/>
                </a:lnTo>
                <a:lnTo>
                  <a:pt x="4096" y="1014"/>
                </a:lnTo>
                <a:lnTo>
                  <a:pt x="2885" y="1014"/>
                </a:lnTo>
                <a:lnTo>
                  <a:pt x="2885" y="811"/>
                </a:lnTo>
                <a:close/>
                <a:moveTo>
                  <a:pt x="1885" y="811"/>
                </a:moveTo>
                <a:lnTo>
                  <a:pt x="2885" y="811"/>
                </a:lnTo>
                <a:lnTo>
                  <a:pt x="2885" y="1014"/>
                </a:lnTo>
                <a:lnTo>
                  <a:pt x="1885" y="1014"/>
                </a:lnTo>
                <a:lnTo>
                  <a:pt x="1885" y="811"/>
                </a:lnTo>
                <a:close/>
                <a:moveTo>
                  <a:pt x="926" y="811"/>
                </a:moveTo>
                <a:lnTo>
                  <a:pt x="1885" y="811"/>
                </a:lnTo>
                <a:lnTo>
                  <a:pt x="1885" y="1014"/>
                </a:lnTo>
                <a:lnTo>
                  <a:pt x="926" y="1014"/>
                </a:lnTo>
                <a:lnTo>
                  <a:pt x="926" y="811"/>
                </a:lnTo>
                <a:close/>
                <a:moveTo>
                  <a:pt x="0" y="811"/>
                </a:moveTo>
                <a:lnTo>
                  <a:pt x="926" y="811"/>
                </a:lnTo>
                <a:lnTo>
                  <a:pt x="926" y="1014"/>
                </a:lnTo>
                <a:lnTo>
                  <a:pt x="0" y="1014"/>
                </a:lnTo>
                <a:lnTo>
                  <a:pt x="0" y="811"/>
                </a:lnTo>
                <a:close/>
                <a:moveTo>
                  <a:pt x="4096" y="406"/>
                </a:moveTo>
                <a:lnTo>
                  <a:pt x="5263" y="406"/>
                </a:lnTo>
                <a:lnTo>
                  <a:pt x="5263" y="609"/>
                </a:lnTo>
                <a:lnTo>
                  <a:pt x="4096" y="609"/>
                </a:lnTo>
                <a:lnTo>
                  <a:pt x="4096" y="406"/>
                </a:lnTo>
                <a:close/>
                <a:moveTo>
                  <a:pt x="2885" y="406"/>
                </a:moveTo>
                <a:lnTo>
                  <a:pt x="4096" y="406"/>
                </a:lnTo>
                <a:lnTo>
                  <a:pt x="4096" y="609"/>
                </a:lnTo>
                <a:lnTo>
                  <a:pt x="2885" y="609"/>
                </a:lnTo>
                <a:lnTo>
                  <a:pt x="2885" y="406"/>
                </a:lnTo>
                <a:close/>
                <a:moveTo>
                  <a:pt x="1885" y="406"/>
                </a:moveTo>
                <a:lnTo>
                  <a:pt x="2885" y="406"/>
                </a:lnTo>
                <a:lnTo>
                  <a:pt x="2885" y="609"/>
                </a:lnTo>
                <a:lnTo>
                  <a:pt x="1885" y="609"/>
                </a:lnTo>
                <a:lnTo>
                  <a:pt x="1885" y="406"/>
                </a:lnTo>
                <a:close/>
                <a:moveTo>
                  <a:pt x="926" y="406"/>
                </a:moveTo>
                <a:lnTo>
                  <a:pt x="1885" y="406"/>
                </a:lnTo>
                <a:lnTo>
                  <a:pt x="1885" y="609"/>
                </a:lnTo>
                <a:lnTo>
                  <a:pt x="926" y="609"/>
                </a:lnTo>
                <a:lnTo>
                  <a:pt x="926" y="406"/>
                </a:lnTo>
                <a:close/>
                <a:moveTo>
                  <a:pt x="0" y="406"/>
                </a:moveTo>
                <a:lnTo>
                  <a:pt x="926" y="406"/>
                </a:lnTo>
                <a:lnTo>
                  <a:pt x="926" y="609"/>
                </a:lnTo>
                <a:lnTo>
                  <a:pt x="0" y="609"/>
                </a:lnTo>
                <a:lnTo>
                  <a:pt x="0" y="406"/>
                </a:lnTo>
                <a:close/>
                <a:moveTo>
                  <a:pt x="4096" y="0"/>
                </a:moveTo>
                <a:lnTo>
                  <a:pt x="5263" y="0"/>
                </a:lnTo>
                <a:lnTo>
                  <a:pt x="5263" y="203"/>
                </a:lnTo>
                <a:lnTo>
                  <a:pt x="4096" y="203"/>
                </a:lnTo>
                <a:lnTo>
                  <a:pt x="4096" y="0"/>
                </a:lnTo>
                <a:close/>
                <a:moveTo>
                  <a:pt x="2885" y="0"/>
                </a:moveTo>
                <a:lnTo>
                  <a:pt x="4096" y="0"/>
                </a:lnTo>
                <a:lnTo>
                  <a:pt x="4096" y="203"/>
                </a:lnTo>
                <a:lnTo>
                  <a:pt x="2885" y="203"/>
                </a:lnTo>
                <a:lnTo>
                  <a:pt x="2885" y="0"/>
                </a:lnTo>
                <a:close/>
                <a:moveTo>
                  <a:pt x="1885" y="0"/>
                </a:moveTo>
                <a:lnTo>
                  <a:pt x="2885" y="0"/>
                </a:lnTo>
                <a:lnTo>
                  <a:pt x="2885" y="203"/>
                </a:lnTo>
                <a:lnTo>
                  <a:pt x="1885" y="203"/>
                </a:lnTo>
                <a:lnTo>
                  <a:pt x="1885" y="0"/>
                </a:lnTo>
                <a:close/>
                <a:moveTo>
                  <a:pt x="926" y="0"/>
                </a:moveTo>
                <a:lnTo>
                  <a:pt x="1885" y="0"/>
                </a:lnTo>
                <a:lnTo>
                  <a:pt x="1885" y="203"/>
                </a:lnTo>
                <a:lnTo>
                  <a:pt x="926" y="203"/>
                </a:lnTo>
                <a:lnTo>
                  <a:pt x="926" y="0"/>
                </a:lnTo>
                <a:close/>
                <a:moveTo>
                  <a:pt x="0" y="0"/>
                </a:moveTo>
                <a:lnTo>
                  <a:pt x="926" y="0"/>
                </a:lnTo>
                <a:lnTo>
                  <a:pt x="926" y="203"/>
                </a:lnTo>
                <a:lnTo>
                  <a:pt x="0" y="203"/>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noEditPoints="1"/>
          </p:cNvSpPr>
          <p:nvPr/>
        </p:nvSpPr>
        <p:spPr bwMode="auto">
          <a:xfrm>
            <a:off x="484188" y="3589338"/>
            <a:ext cx="8355012" cy="965200"/>
          </a:xfrm>
          <a:custGeom>
            <a:avLst/>
            <a:gdLst>
              <a:gd name="T0" fmla="*/ 4096 w 5263"/>
              <a:gd name="T1" fmla="*/ 406 h 608"/>
              <a:gd name="T2" fmla="*/ 5263 w 5263"/>
              <a:gd name="T3" fmla="*/ 406 h 608"/>
              <a:gd name="T4" fmla="*/ 5263 w 5263"/>
              <a:gd name="T5" fmla="*/ 608 h 608"/>
              <a:gd name="T6" fmla="*/ 4096 w 5263"/>
              <a:gd name="T7" fmla="*/ 608 h 608"/>
              <a:gd name="T8" fmla="*/ 4096 w 5263"/>
              <a:gd name="T9" fmla="*/ 406 h 608"/>
              <a:gd name="T10" fmla="*/ 2885 w 5263"/>
              <a:gd name="T11" fmla="*/ 406 h 608"/>
              <a:gd name="T12" fmla="*/ 4096 w 5263"/>
              <a:gd name="T13" fmla="*/ 406 h 608"/>
              <a:gd name="T14" fmla="*/ 4096 w 5263"/>
              <a:gd name="T15" fmla="*/ 608 h 608"/>
              <a:gd name="T16" fmla="*/ 2885 w 5263"/>
              <a:gd name="T17" fmla="*/ 608 h 608"/>
              <a:gd name="T18" fmla="*/ 2885 w 5263"/>
              <a:gd name="T19" fmla="*/ 406 h 608"/>
              <a:gd name="T20" fmla="*/ 1885 w 5263"/>
              <a:gd name="T21" fmla="*/ 406 h 608"/>
              <a:gd name="T22" fmla="*/ 2885 w 5263"/>
              <a:gd name="T23" fmla="*/ 406 h 608"/>
              <a:gd name="T24" fmla="*/ 2885 w 5263"/>
              <a:gd name="T25" fmla="*/ 608 h 608"/>
              <a:gd name="T26" fmla="*/ 1885 w 5263"/>
              <a:gd name="T27" fmla="*/ 608 h 608"/>
              <a:gd name="T28" fmla="*/ 1885 w 5263"/>
              <a:gd name="T29" fmla="*/ 406 h 608"/>
              <a:gd name="T30" fmla="*/ 926 w 5263"/>
              <a:gd name="T31" fmla="*/ 406 h 608"/>
              <a:gd name="T32" fmla="*/ 1885 w 5263"/>
              <a:gd name="T33" fmla="*/ 406 h 608"/>
              <a:gd name="T34" fmla="*/ 1885 w 5263"/>
              <a:gd name="T35" fmla="*/ 608 h 608"/>
              <a:gd name="T36" fmla="*/ 926 w 5263"/>
              <a:gd name="T37" fmla="*/ 608 h 608"/>
              <a:gd name="T38" fmla="*/ 926 w 5263"/>
              <a:gd name="T39" fmla="*/ 406 h 608"/>
              <a:gd name="T40" fmla="*/ 0 w 5263"/>
              <a:gd name="T41" fmla="*/ 406 h 608"/>
              <a:gd name="T42" fmla="*/ 926 w 5263"/>
              <a:gd name="T43" fmla="*/ 406 h 608"/>
              <a:gd name="T44" fmla="*/ 926 w 5263"/>
              <a:gd name="T45" fmla="*/ 608 h 608"/>
              <a:gd name="T46" fmla="*/ 0 w 5263"/>
              <a:gd name="T47" fmla="*/ 608 h 608"/>
              <a:gd name="T48" fmla="*/ 0 w 5263"/>
              <a:gd name="T49" fmla="*/ 406 h 608"/>
              <a:gd name="T50" fmla="*/ 4096 w 5263"/>
              <a:gd name="T51" fmla="*/ 0 h 608"/>
              <a:gd name="T52" fmla="*/ 5263 w 5263"/>
              <a:gd name="T53" fmla="*/ 0 h 608"/>
              <a:gd name="T54" fmla="*/ 5263 w 5263"/>
              <a:gd name="T55" fmla="*/ 203 h 608"/>
              <a:gd name="T56" fmla="*/ 4096 w 5263"/>
              <a:gd name="T57" fmla="*/ 203 h 608"/>
              <a:gd name="T58" fmla="*/ 4096 w 5263"/>
              <a:gd name="T59" fmla="*/ 0 h 608"/>
              <a:gd name="T60" fmla="*/ 2885 w 5263"/>
              <a:gd name="T61" fmla="*/ 0 h 608"/>
              <a:gd name="T62" fmla="*/ 4096 w 5263"/>
              <a:gd name="T63" fmla="*/ 0 h 608"/>
              <a:gd name="T64" fmla="*/ 4096 w 5263"/>
              <a:gd name="T65" fmla="*/ 203 h 608"/>
              <a:gd name="T66" fmla="*/ 2885 w 5263"/>
              <a:gd name="T67" fmla="*/ 203 h 608"/>
              <a:gd name="T68" fmla="*/ 2885 w 5263"/>
              <a:gd name="T69" fmla="*/ 0 h 608"/>
              <a:gd name="T70" fmla="*/ 1885 w 5263"/>
              <a:gd name="T71" fmla="*/ 0 h 608"/>
              <a:gd name="T72" fmla="*/ 2885 w 5263"/>
              <a:gd name="T73" fmla="*/ 0 h 608"/>
              <a:gd name="T74" fmla="*/ 2885 w 5263"/>
              <a:gd name="T75" fmla="*/ 203 h 608"/>
              <a:gd name="T76" fmla="*/ 1885 w 5263"/>
              <a:gd name="T77" fmla="*/ 203 h 608"/>
              <a:gd name="T78" fmla="*/ 1885 w 5263"/>
              <a:gd name="T79" fmla="*/ 0 h 608"/>
              <a:gd name="T80" fmla="*/ 926 w 5263"/>
              <a:gd name="T81" fmla="*/ 0 h 608"/>
              <a:gd name="T82" fmla="*/ 1885 w 5263"/>
              <a:gd name="T83" fmla="*/ 0 h 608"/>
              <a:gd name="T84" fmla="*/ 1885 w 5263"/>
              <a:gd name="T85" fmla="*/ 203 h 608"/>
              <a:gd name="T86" fmla="*/ 926 w 5263"/>
              <a:gd name="T87" fmla="*/ 203 h 608"/>
              <a:gd name="T88" fmla="*/ 926 w 5263"/>
              <a:gd name="T89" fmla="*/ 0 h 608"/>
              <a:gd name="T90" fmla="*/ 0 w 5263"/>
              <a:gd name="T91" fmla="*/ 0 h 608"/>
              <a:gd name="T92" fmla="*/ 926 w 5263"/>
              <a:gd name="T93" fmla="*/ 0 h 608"/>
              <a:gd name="T94" fmla="*/ 926 w 5263"/>
              <a:gd name="T95" fmla="*/ 203 h 608"/>
              <a:gd name="T96" fmla="*/ 0 w 5263"/>
              <a:gd name="T97" fmla="*/ 203 h 608"/>
              <a:gd name="T98" fmla="*/ 0 w 5263"/>
              <a:gd name="T99" fmla="*/ 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63" h="608">
                <a:moveTo>
                  <a:pt x="4096" y="406"/>
                </a:moveTo>
                <a:lnTo>
                  <a:pt x="5263" y="406"/>
                </a:lnTo>
                <a:lnTo>
                  <a:pt x="5263" y="608"/>
                </a:lnTo>
                <a:lnTo>
                  <a:pt x="4096" y="608"/>
                </a:lnTo>
                <a:lnTo>
                  <a:pt x="4096" y="406"/>
                </a:lnTo>
                <a:close/>
                <a:moveTo>
                  <a:pt x="2885" y="406"/>
                </a:moveTo>
                <a:lnTo>
                  <a:pt x="4096" y="406"/>
                </a:lnTo>
                <a:lnTo>
                  <a:pt x="4096" y="608"/>
                </a:lnTo>
                <a:lnTo>
                  <a:pt x="2885" y="608"/>
                </a:lnTo>
                <a:lnTo>
                  <a:pt x="2885" y="406"/>
                </a:lnTo>
                <a:close/>
                <a:moveTo>
                  <a:pt x="1885" y="406"/>
                </a:moveTo>
                <a:lnTo>
                  <a:pt x="2885" y="406"/>
                </a:lnTo>
                <a:lnTo>
                  <a:pt x="2885" y="608"/>
                </a:lnTo>
                <a:lnTo>
                  <a:pt x="1885" y="608"/>
                </a:lnTo>
                <a:lnTo>
                  <a:pt x="1885" y="406"/>
                </a:lnTo>
                <a:close/>
                <a:moveTo>
                  <a:pt x="926" y="406"/>
                </a:moveTo>
                <a:lnTo>
                  <a:pt x="1885" y="406"/>
                </a:lnTo>
                <a:lnTo>
                  <a:pt x="1885" y="608"/>
                </a:lnTo>
                <a:lnTo>
                  <a:pt x="926" y="608"/>
                </a:lnTo>
                <a:lnTo>
                  <a:pt x="926" y="406"/>
                </a:lnTo>
                <a:close/>
                <a:moveTo>
                  <a:pt x="0" y="406"/>
                </a:moveTo>
                <a:lnTo>
                  <a:pt x="926" y="406"/>
                </a:lnTo>
                <a:lnTo>
                  <a:pt x="926" y="608"/>
                </a:lnTo>
                <a:lnTo>
                  <a:pt x="0" y="608"/>
                </a:lnTo>
                <a:lnTo>
                  <a:pt x="0" y="406"/>
                </a:lnTo>
                <a:close/>
                <a:moveTo>
                  <a:pt x="4096" y="0"/>
                </a:moveTo>
                <a:lnTo>
                  <a:pt x="5263" y="0"/>
                </a:lnTo>
                <a:lnTo>
                  <a:pt x="5263" y="203"/>
                </a:lnTo>
                <a:lnTo>
                  <a:pt x="4096" y="203"/>
                </a:lnTo>
                <a:lnTo>
                  <a:pt x="4096" y="0"/>
                </a:lnTo>
                <a:close/>
                <a:moveTo>
                  <a:pt x="2885" y="0"/>
                </a:moveTo>
                <a:lnTo>
                  <a:pt x="4096" y="0"/>
                </a:lnTo>
                <a:lnTo>
                  <a:pt x="4096" y="203"/>
                </a:lnTo>
                <a:lnTo>
                  <a:pt x="2885" y="203"/>
                </a:lnTo>
                <a:lnTo>
                  <a:pt x="2885" y="0"/>
                </a:lnTo>
                <a:close/>
                <a:moveTo>
                  <a:pt x="1885" y="0"/>
                </a:moveTo>
                <a:lnTo>
                  <a:pt x="2885" y="0"/>
                </a:lnTo>
                <a:lnTo>
                  <a:pt x="2885" y="203"/>
                </a:lnTo>
                <a:lnTo>
                  <a:pt x="1885" y="203"/>
                </a:lnTo>
                <a:lnTo>
                  <a:pt x="1885" y="0"/>
                </a:lnTo>
                <a:close/>
                <a:moveTo>
                  <a:pt x="926" y="0"/>
                </a:moveTo>
                <a:lnTo>
                  <a:pt x="1885" y="0"/>
                </a:lnTo>
                <a:lnTo>
                  <a:pt x="1885" y="203"/>
                </a:lnTo>
                <a:lnTo>
                  <a:pt x="926" y="203"/>
                </a:lnTo>
                <a:lnTo>
                  <a:pt x="926" y="0"/>
                </a:lnTo>
                <a:close/>
                <a:moveTo>
                  <a:pt x="0" y="0"/>
                </a:moveTo>
                <a:lnTo>
                  <a:pt x="926" y="0"/>
                </a:lnTo>
                <a:lnTo>
                  <a:pt x="926" y="203"/>
                </a:lnTo>
                <a:lnTo>
                  <a:pt x="0" y="20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p:nvSpPr>
        <p:spPr bwMode="auto">
          <a:xfrm>
            <a:off x="1946275" y="2241550"/>
            <a:ext cx="3117850" cy="0"/>
          </a:xfrm>
          <a:custGeom>
            <a:avLst/>
            <a:gdLst>
              <a:gd name="T0" fmla="*/ 0 w 1964"/>
              <a:gd name="T1" fmla="*/ 964 w 1964"/>
              <a:gd name="T2" fmla="*/ 1964 w 1964"/>
            </a:gdLst>
            <a:ahLst/>
            <a:cxnLst>
              <a:cxn ang="0">
                <a:pos x="T0" y="0"/>
              </a:cxn>
              <a:cxn ang="0">
                <a:pos x="T1" y="0"/>
              </a:cxn>
              <a:cxn ang="0">
                <a:pos x="T2" y="0"/>
              </a:cxn>
            </a:cxnLst>
            <a:rect l="0" t="0" r="r" b="b"/>
            <a:pathLst>
              <a:path w="1964">
                <a:moveTo>
                  <a:pt x="0" y="0"/>
                </a:moveTo>
                <a:lnTo>
                  <a:pt x="964" y="0"/>
                </a:lnTo>
                <a:lnTo>
                  <a:pt x="1964"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0"/>
          <p:cNvSpPr>
            <a:spLocks noChangeShapeType="1"/>
          </p:cNvSpPr>
          <p:nvPr/>
        </p:nvSpPr>
        <p:spPr bwMode="auto">
          <a:xfrm flipV="1">
            <a:off x="3476625" y="224948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p:nvSpPr>
        <p:spPr bwMode="auto">
          <a:xfrm>
            <a:off x="1954213" y="2562225"/>
            <a:ext cx="3109912" cy="0"/>
          </a:xfrm>
          <a:custGeom>
            <a:avLst/>
            <a:gdLst>
              <a:gd name="T0" fmla="*/ 0 w 1959"/>
              <a:gd name="T1" fmla="*/ 959 w 1959"/>
              <a:gd name="T2" fmla="*/ 1959 w 1959"/>
            </a:gdLst>
            <a:ahLst/>
            <a:cxnLst>
              <a:cxn ang="0">
                <a:pos x="T0" y="0"/>
              </a:cxn>
              <a:cxn ang="0">
                <a:pos x="T1" y="0"/>
              </a:cxn>
              <a:cxn ang="0">
                <a:pos x="T2" y="0"/>
              </a:cxn>
            </a:cxnLst>
            <a:rect l="0" t="0" r="r" b="b"/>
            <a:pathLst>
              <a:path w="1959">
                <a:moveTo>
                  <a:pt x="0" y="0"/>
                </a:moveTo>
                <a:lnTo>
                  <a:pt x="959" y="0"/>
                </a:lnTo>
                <a:lnTo>
                  <a:pt x="1959"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3"/>
          <p:cNvSpPr>
            <a:spLocks noChangeShapeType="1"/>
          </p:cNvSpPr>
          <p:nvPr/>
        </p:nvSpPr>
        <p:spPr bwMode="auto">
          <a:xfrm>
            <a:off x="6986588" y="2562225"/>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4"/>
          <p:cNvSpPr>
            <a:spLocks noChangeShapeType="1"/>
          </p:cNvSpPr>
          <p:nvPr/>
        </p:nvSpPr>
        <p:spPr bwMode="auto">
          <a:xfrm flipV="1">
            <a:off x="1954213" y="2571750"/>
            <a:ext cx="0" cy="692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15"/>
          <p:cNvSpPr>
            <a:spLocks noChangeShapeType="1"/>
          </p:cNvSpPr>
          <p:nvPr/>
        </p:nvSpPr>
        <p:spPr bwMode="auto">
          <a:xfrm flipV="1">
            <a:off x="3476625" y="2571750"/>
            <a:ext cx="0" cy="692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16"/>
          <p:cNvSpPr>
            <a:spLocks noChangeShapeType="1"/>
          </p:cNvSpPr>
          <p:nvPr/>
        </p:nvSpPr>
        <p:spPr bwMode="auto">
          <a:xfrm flipV="1">
            <a:off x="5064125" y="2571750"/>
            <a:ext cx="0" cy="692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17"/>
          <p:cNvSpPr>
            <a:spLocks noChangeShapeType="1"/>
          </p:cNvSpPr>
          <p:nvPr/>
        </p:nvSpPr>
        <p:spPr bwMode="auto">
          <a:xfrm flipV="1">
            <a:off x="6986588" y="2571750"/>
            <a:ext cx="0" cy="692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8"/>
          <p:cNvSpPr>
            <a:spLocks/>
          </p:cNvSpPr>
          <p:nvPr/>
        </p:nvSpPr>
        <p:spPr bwMode="auto">
          <a:xfrm>
            <a:off x="484188" y="3267075"/>
            <a:ext cx="8355012" cy="0"/>
          </a:xfrm>
          <a:custGeom>
            <a:avLst/>
            <a:gdLst>
              <a:gd name="T0" fmla="*/ 0 w 5263"/>
              <a:gd name="T1" fmla="*/ 926 w 5263"/>
              <a:gd name="T2" fmla="*/ 1885 w 5263"/>
              <a:gd name="T3" fmla="*/ 2885 w 5263"/>
              <a:gd name="T4" fmla="*/ 4096 w 5263"/>
              <a:gd name="T5" fmla="*/ 5263 w 5263"/>
            </a:gdLst>
            <a:ahLst/>
            <a:cxnLst>
              <a:cxn ang="0">
                <a:pos x="T0" y="0"/>
              </a:cxn>
              <a:cxn ang="0">
                <a:pos x="T1" y="0"/>
              </a:cxn>
              <a:cxn ang="0">
                <a:pos x="T2" y="0"/>
              </a:cxn>
              <a:cxn ang="0">
                <a:pos x="T3" y="0"/>
              </a:cxn>
              <a:cxn ang="0">
                <a:pos x="T4" y="0"/>
              </a:cxn>
              <a:cxn ang="0">
                <a:pos x="T5" y="0"/>
              </a:cxn>
            </a:cxnLst>
            <a:rect l="0" t="0" r="r" b="b"/>
            <a:pathLst>
              <a:path w="5263">
                <a:moveTo>
                  <a:pt x="0" y="0"/>
                </a:moveTo>
                <a:lnTo>
                  <a:pt x="926" y="0"/>
                </a:lnTo>
                <a:lnTo>
                  <a:pt x="1885" y="0"/>
                </a:lnTo>
                <a:lnTo>
                  <a:pt x="2885" y="0"/>
                </a:lnTo>
                <a:lnTo>
                  <a:pt x="4096" y="0"/>
                </a:lnTo>
                <a:lnTo>
                  <a:pt x="5263"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19"/>
          <p:cNvSpPr>
            <a:spLocks noChangeShapeType="1"/>
          </p:cNvSpPr>
          <p:nvPr/>
        </p:nvSpPr>
        <p:spPr bwMode="auto">
          <a:xfrm flipV="1">
            <a:off x="1954213" y="3276600"/>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0"/>
          <p:cNvSpPr>
            <a:spLocks noChangeShapeType="1"/>
          </p:cNvSpPr>
          <p:nvPr/>
        </p:nvSpPr>
        <p:spPr bwMode="auto">
          <a:xfrm flipV="1">
            <a:off x="3476625" y="3276600"/>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1"/>
          <p:cNvSpPr>
            <a:spLocks noChangeShapeType="1"/>
          </p:cNvSpPr>
          <p:nvPr/>
        </p:nvSpPr>
        <p:spPr bwMode="auto">
          <a:xfrm flipV="1">
            <a:off x="5064125" y="3276600"/>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2"/>
          <p:cNvSpPr>
            <a:spLocks noChangeShapeType="1"/>
          </p:cNvSpPr>
          <p:nvPr/>
        </p:nvSpPr>
        <p:spPr bwMode="auto">
          <a:xfrm flipV="1">
            <a:off x="6986588" y="3276600"/>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p:nvSpPr>
        <p:spPr bwMode="auto">
          <a:xfrm>
            <a:off x="484188" y="3589338"/>
            <a:ext cx="2992437" cy="0"/>
          </a:xfrm>
          <a:custGeom>
            <a:avLst/>
            <a:gdLst>
              <a:gd name="T0" fmla="*/ 0 w 1885"/>
              <a:gd name="T1" fmla="*/ 926 w 1885"/>
              <a:gd name="T2" fmla="*/ 1885 w 1885"/>
            </a:gdLst>
            <a:ahLst/>
            <a:cxnLst>
              <a:cxn ang="0">
                <a:pos x="T0" y="0"/>
              </a:cxn>
              <a:cxn ang="0">
                <a:pos x="T1" y="0"/>
              </a:cxn>
              <a:cxn ang="0">
                <a:pos x="T2" y="0"/>
              </a:cxn>
            </a:cxnLst>
            <a:rect l="0" t="0" r="r" b="b"/>
            <a:pathLst>
              <a:path w="1885">
                <a:moveTo>
                  <a:pt x="0" y="0"/>
                </a:moveTo>
                <a:lnTo>
                  <a:pt x="926" y="0"/>
                </a:lnTo>
                <a:lnTo>
                  <a:pt x="1885"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4"/>
          <p:cNvSpPr>
            <a:spLocks noChangeShapeType="1"/>
          </p:cNvSpPr>
          <p:nvPr/>
        </p:nvSpPr>
        <p:spPr bwMode="auto">
          <a:xfrm flipV="1">
            <a:off x="1954213" y="3598863"/>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25"/>
          <p:cNvSpPr>
            <a:spLocks noChangeShapeType="1"/>
          </p:cNvSpPr>
          <p:nvPr/>
        </p:nvSpPr>
        <p:spPr bwMode="auto">
          <a:xfrm>
            <a:off x="3476625" y="3589338"/>
            <a:ext cx="1587500"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26"/>
          <p:cNvSpPr>
            <a:spLocks noChangeShapeType="1"/>
          </p:cNvSpPr>
          <p:nvPr/>
        </p:nvSpPr>
        <p:spPr bwMode="auto">
          <a:xfrm flipV="1">
            <a:off x="3476625" y="3598863"/>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27"/>
          <p:cNvSpPr>
            <a:spLocks noChangeShapeType="1"/>
          </p:cNvSpPr>
          <p:nvPr/>
        </p:nvSpPr>
        <p:spPr bwMode="auto">
          <a:xfrm>
            <a:off x="5064125" y="3589338"/>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28"/>
          <p:cNvSpPr>
            <a:spLocks noChangeShapeType="1"/>
          </p:cNvSpPr>
          <p:nvPr/>
        </p:nvSpPr>
        <p:spPr bwMode="auto">
          <a:xfrm flipV="1">
            <a:off x="5064125" y="3598863"/>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29"/>
          <p:cNvSpPr>
            <a:spLocks noChangeShapeType="1"/>
          </p:cNvSpPr>
          <p:nvPr/>
        </p:nvSpPr>
        <p:spPr bwMode="auto">
          <a:xfrm>
            <a:off x="6986588" y="3589338"/>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0"/>
          <p:cNvSpPr>
            <a:spLocks noChangeShapeType="1"/>
          </p:cNvSpPr>
          <p:nvPr/>
        </p:nvSpPr>
        <p:spPr bwMode="auto">
          <a:xfrm flipV="1">
            <a:off x="6986588" y="3598863"/>
            <a:ext cx="0" cy="30797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p:nvSpPr>
        <p:spPr bwMode="auto">
          <a:xfrm>
            <a:off x="484188" y="3911600"/>
            <a:ext cx="2992437" cy="0"/>
          </a:xfrm>
          <a:custGeom>
            <a:avLst/>
            <a:gdLst>
              <a:gd name="T0" fmla="*/ 0 w 1885"/>
              <a:gd name="T1" fmla="*/ 926 w 1885"/>
              <a:gd name="T2" fmla="*/ 1885 w 1885"/>
            </a:gdLst>
            <a:ahLst/>
            <a:cxnLst>
              <a:cxn ang="0">
                <a:pos x="T0" y="0"/>
              </a:cxn>
              <a:cxn ang="0">
                <a:pos x="T1" y="0"/>
              </a:cxn>
              <a:cxn ang="0">
                <a:pos x="T2" y="0"/>
              </a:cxn>
            </a:cxnLst>
            <a:rect l="0" t="0" r="r" b="b"/>
            <a:pathLst>
              <a:path w="1885">
                <a:moveTo>
                  <a:pt x="0" y="0"/>
                </a:moveTo>
                <a:lnTo>
                  <a:pt x="926" y="0"/>
                </a:lnTo>
                <a:lnTo>
                  <a:pt x="1885"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2"/>
          <p:cNvSpPr>
            <a:spLocks noChangeShapeType="1"/>
          </p:cNvSpPr>
          <p:nvPr/>
        </p:nvSpPr>
        <p:spPr bwMode="auto">
          <a:xfrm flipV="1">
            <a:off x="1954213" y="391953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3"/>
          <p:cNvSpPr>
            <a:spLocks noChangeShapeType="1"/>
          </p:cNvSpPr>
          <p:nvPr/>
        </p:nvSpPr>
        <p:spPr bwMode="auto">
          <a:xfrm>
            <a:off x="3476625" y="3911600"/>
            <a:ext cx="1587500"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4"/>
          <p:cNvSpPr>
            <a:spLocks noChangeShapeType="1"/>
          </p:cNvSpPr>
          <p:nvPr/>
        </p:nvSpPr>
        <p:spPr bwMode="auto">
          <a:xfrm flipV="1">
            <a:off x="3476625" y="391953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35"/>
          <p:cNvSpPr>
            <a:spLocks noChangeShapeType="1"/>
          </p:cNvSpPr>
          <p:nvPr/>
        </p:nvSpPr>
        <p:spPr bwMode="auto">
          <a:xfrm>
            <a:off x="5064125" y="3911600"/>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36"/>
          <p:cNvSpPr>
            <a:spLocks noChangeShapeType="1"/>
          </p:cNvSpPr>
          <p:nvPr/>
        </p:nvSpPr>
        <p:spPr bwMode="auto">
          <a:xfrm flipV="1">
            <a:off x="5064125" y="391953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37"/>
          <p:cNvSpPr>
            <a:spLocks noChangeShapeType="1"/>
          </p:cNvSpPr>
          <p:nvPr/>
        </p:nvSpPr>
        <p:spPr bwMode="auto">
          <a:xfrm>
            <a:off x="6986588" y="3911600"/>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38"/>
          <p:cNvSpPr>
            <a:spLocks noChangeShapeType="1"/>
          </p:cNvSpPr>
          <p:nvPr/>
        </p:nvSpPr>
        <p:spPr bwMode="auto">
          <a:xfrm flipV="1">
            <a:off x="6986588" y="391953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9"/>
          <p:cNvSpPr>
            <a:spLocks/>
          </p:cNvSpPr>
          <p:nvPr/>
        </p:nvSpPr>
        <p:spPr bwMode="auto">
          <a:xfrm>
            <a:off x="484188" y="4233863"/>
            <a:ext cx="2992437" cy="0"/>
          </a:xfrm>
          <a:custGeom>
            <a:avLst/>
            <a:gdLst>
              <a:gd name="T0" fmla="*/ 0 w 1885"/>
              <a:gd name="T1" fmla="*/ 926 w 1885"/>
              <a:gd name="T2" fmla="*/ 1885 w 1885"/>
            </a:gdLst>
            <a:ahLst/>
            <a:cxnLst>
              <a:cxn ang="0">
                <a:pos x="T0" y="0"/>
              </a:cxn>
              <a:cxn ang="0">
                <a:pos x="T1" y="0"/>
              </a:cxn>
              <a:cxn ang="0">
                <a:pos x="T2" y="0"/>
              </a:cxn>
            </a:cxnLst>
            <a:rect l="0" t="0" r="r" b="b"/>
            <a:pathLst>
              <a:path w="1885">
                <a:moveTo>
                  <a:pt x="0" y="0"/>
                </a:moveTo>
                <a:lnTo>
                  <a:pt x="926" y="0"/>
                </a:lnTo>
                <a:lnTo>
                  <a:pt x="1885"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0"/>
          <p:cNvSpPr>
            <a:spLocks noChangeShapeType="1"/>
          </p:cNvSpPr>
          <p:nvPr/>
        </p:nvSpPr>
        <p:spPr bwMode="auto">
          <a:xfrm flipV="1">
            <a:off x="1954213" y="4241800"/>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1"/>
          <p:cNvSpPr>
            <a:spLocks noChangeShapeType="1"/>
          </p:cNvSpPr>
          <p:nvPr/>
        </p:nvSpPr>
        <p:spPr bwMode="auto">
          <a:xfrm>
            <a:off x="3476625" y="4233863"/>
            <a:ext cx="1587500"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2"/>
          <p:cNvSpPr>
            <a:spLocks noChangeShapeType="1"/>
          </p:cNvSpPr>
          <p:nvPr/>
        </p:nvSpPr>
        <p:spPr bwMode="auto">
          <a:xfrm flipV="1">
            <a:off x="3476625" y="4241800"/>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3"/>
          <p:cNvSpPr>
            <a:spLocks noChangeShapeType="1"/>
          </p:cNvSpPr>
          <p:nvPr/>
        </p:nvSpPr>
        <p:spPr bwMode="auto">
          <a:xfrm>
            <a:off x="5064125" y="4233863"/>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4"/>
          <p:cNvSpPr>
            <a:spLocks noChangeShapeType="1"/>
          </p:cNvSpPr>
          <p:nvPr/>
        </p:nvSpPr>
        <p:spPr bwMode="auto">
          <a:xfrm flipV="1">
            <a:off x="5064125" y="4241800"/>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45"/>
          <p:cNvSpPr>
            <a:spLocks noChangeShapeType="1"/>
          </p:cNvSpPr>
          <p:nvPr/>
        </p:nvSpPr>
        <p:spPr bwMode="auto">
          <a:xfrm>
            <a:off x="6986588" y="4233863"/>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46"/>
          <p:cNvSpPr>
            <a:spLocks noChangeShapeType="1"/>
          </p:cNvSpPr>
          <p:nvPr/>
        </p:nvSpPr>
        <p:spPr bwMode="auto">
          <a:xfrm flipV="1">
            <a:off x="6986588" y="4241800"/>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7"/>
          <p:cNvSpPr>
            <a:spLocks/>
          </p:cNvSpPr>
          <p:nvPr/>
        </p:nvSpPr>
        <p:spPr bwMode="auto">
          <a:xfrm>
            <a:off x="484188" y="4554538"/>
            <a:ext cx="2992437" cy="0"/>
          </a:xfrm>
          <a:custGeom>
            <a:avLst/>
            <a:gdLst>
              <a:gd name="T0" fmla="*/ 0 w 1885"/>
              <a:gd name="T1" fmla="*/ 926 w 1885"/>
              <a:gd name="T2" fmla="*/ 1885 w 1885"/>
            </a:gdLst>
            <a:ahLst/>
            <a:cxnLst>
              <a:cxn ang="0">
                <a:pos x="T0" y="0"/>
              </a:cxn>
              <a:cxn ang="0">
                <a:pos x="T1" y="0"/>
              </a:cxn>
              <a:cxn ang="0">
                <a:pos x="T2" y="0"/>
              </a:cxn>
            </a:cxnLst>
            <a:rect l="0" t="0" r="r" b="b"/>
            <a:pathLst>
              <a:path w="1885">
                <a:moveTo>
                  <a:pt x="0" y="0"/>
                </a:moveTo>
                <a:lnTo>
                  <a:pt x="926" y="0"/>
                </a:lnTo>
                <a:lnTo>
                  <a:pt x="1885"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48"/>
          <p:cNvSpPr>
            <a:spLocks noChangeShapeType="1"/>
          </p:cNvSpPr>
          <p:nvPr/>
        </p:nvSpPr>
        <p:spPr bwMode="auto">
          <a:xfrm flipV="1">
            <a:off x="1954213" y="4564063"/>
            <a:ext cx="0" cy="312737"/>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49"/>
          <p:cNvSpPr>
            <a:spLocks noChangeShapeType="1"/>
          </p:cNvSpPr>
          <p:nvPr/>
        </p:nvSpPr>
        <p:spPr bwMode="auto">
          <a:xfrm>
            <a:off x="3476625" y="4554538"/>
            <a:ext cx="1587500"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0"/>
          <p:cNvSpPr>
            <a:spLocks noChangeShapeType="1"/>
          </p:cNvSpPr>
          <p:nvPr/>
        </p:nvSpPr>
        <p:spPr bwMode="auto">
          <a:xfrm flipV="1">
            <a:off x="3476625" y="4564063"/>
            <a:ext cx="0" cy="312737"/>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1"/>
          <p:cNvSpPr>
            <a:spLocks noChangeShapeType="1"/>
          </p:cNvSpPr>
          <p:nvPr/>
        </p:nvSpPr>
        <p:spPr bwMode="auto">
          <a:xfrm>
            <a:off x="5064125" y="4554538"/>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2"/>
          <p:cNvSpPr>
            <a:spLocks noChangeShapeType="1"/>
          </p:cNvSpPr>
          <p:nvPr/>
        </p:nvSpPr>
        <p:spPr bwMode="auto">
          <a:xfrm flipV="1">
            <a:off x="5064125" y="4564063"/>
            <a:ext cx="0" cy="312737"/>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3"/>
          <p:cNvSpPr>
            <a:spLocks noChangeShapeType="1"/>
          </p:cNvSpPr>
          <p:nvPr/>
        </p:nvSpPr>
        <p:spPr bwMode="auto">
          <a:xfrm>
            <a:off x="6986588" y="4554538"/>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4"/>
          <p:cNvSpPr>
            <a:spLocks noChangeShapeType="1"/>
          </p:cNvSpPr>
          <p:nvPr/>
        </p:nvSpPr>
        <p:spPr bwMode="auto">
          <a:xfrm flipV="1">
            <a:off x="6986588" y="4564063"/>
            <a:ext cx="0" cy="312737"/>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55"/>
          <p:cNvSpPr>
            <a:spLocks noChangeShapeType="1"/>
          </p:cNvSpPr>
          <p:nvPr/>
        </p:nvSpPr>
        <p:spPr bwMode="auto">
          <a:xfrm flipV="1">
            <a:off x="1954213" y="224948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56"/>
          <p:cNvSpPr>
            <a:spLocks noChangeShapeType="1"/>
          </p:cNvSpPr>
          <p:nvPr/>
        </p:nvSpPr>
        <p:spPr bwMode="auto">
          <a:xfrm>
            <a:off x="484188" y="2562225"/>
            <a:ext cx="147002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57"/>
          <p:cNvSpPr>
            <a:spLocks noChangeShapeType="1"/>
          </p:cNvSpPr>
          <p:nvPr/>
        </p:nvSpPr>
        <p:spPr bwMode="auto">
          <a:xfrm>
            <a:off x="5064125" y="2241550"/>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58"/>
          <p:cNvSpPr>
            <a:spLocks noChangeShapeType="1"/>
          </p:cNvSpPr>
          <p:nvPr/>
        </p:nvSpPr>
        <p:spPr bwMode="auto">
          <a:xfrm flipV="1">
            <a:off x="5064125" y="224948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59"/>
          <p:cNvSpPr>
            <a:spLocks noChangeShapeType="1"/>
          </p:cNvSpPr>
          <p:nvPr/>
        </p:nvSpPr>
        <p:spPr bwMode="auto">
          <a:xfrm>
            <a:off x="5064125" y="2562225"/>
            <a:ext cx="192246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0"/>
          <p:cNvSpPr>
            <a:spLocks noChangeShapeType="1"/>
          </p:cNvSpPr>
          <p:nvPr/>
        </p:nvSpPr>
        <p:spPr bwMode="auto">
          <a:xfrm flipV="1">
            <a:off x="6986588" y="2249488"/>
            <a:ext cx="0" cy="309562"/>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Rectangle 61"/>
          <p:cNvSpPr>
            <a:spLocks noChangeArrowheads="1"/>
          </p:cNvSpPr>
          <p:nvPr/>
        </p:nvSpPr>
        <p:spPr bwMode="auto">
          <a:xfrm>
            <a:off x="7947025"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62"/>
          <p:cNvSpPr>
            <a:spLocks noChangeArrowheads="1"/>
          </p:cNvSpPr>
          <p:nvPr/>
        </p:nvSpPr>
        <p:spPr bwMode="auto">
          <a:xfrm>
            <a:off x="7878763" y="23145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5</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3"/>
          <p:cNvSpPr>
            <a:spLocks noChangeArrowheads="1"/>
          </p:cNvSpPr>
          <p:nvPr/>
        </p:nvSpPr>
        <p:spPr bwMode="auto">
          <a:xfrm>
            <a:off x="7834313"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4"/>
          <p:cNvSpPr>
            <a:spLocks noChangeArrowheads="1"/>
          </p:cNvSpPr>
          <p:nvPr/>
        </p:nvSpPr>
        <p:spPr bwMode="auto">
          <a:xfrm>
            <a:off x="6059488"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65"/>
          <p:cNvSpPr>
            <a:spLocks noChangeArrowheads="1"/>
          </p:cNvSpPr>
          <p:nvPr/>
        </p:nvSpPr>
        <p:spPr bwMode="auto">
          <a:xfrm>
            <a:off x="5989638" y="23145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66"/>
          <p:cNvSpPr>
            <a:spLocks noChangeArrowheads="1"/>
          </p:cNvSpPr>
          <p:nvPr/>
        </p:nvSpPr>
        <p:spPr bwMode="auto">
          <a:xfrm>
            <a:off x="5946775"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67"/>
          <p:cNvSpPr>
            <a:spLocks noChangeArrowheads="1"/>
          </p:cNvSpPr>
          <p:nvPr/>
        </p:nvSpPr>
        <p:spPr bwMode="auto">
          <a:xfrm>
            <a:off x="4302125"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68"/>
          <p:cNvSpPr>
            <a:spLocks noChangeArrowheads="1"/>
          </p:cNvSpPr>
          <p:nvPr/>
        </p:nvSpPr>
        <p:spPr bwMode="auto">
          <a:xfrm>
            <a:off x="4233863" y="23145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69"/>
          <p:cNvSpPr>
            <a:spLocks noChangeArrowheads="1"/>
          </p:cNvSpPr>
          <p:nvPr/>
        </p:nvSpPr>
        <p:spPr bwMode="auto">
          <a:xfrm>
            <a:off x="4189413"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0"/>
          <p:cNvSpPr>
            <a:spLocks noChangeArrowheads="1"/>
          </p:cNvSpPr>
          <p:nvPr/>
        </p:nvSpPr>
        <p:spPr bwMode="auto">
          <a:xfrm>
            <a:off x="2746375"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1"/>
          <p:cNvSpPr>
            <a:spLocks noChangeArrowheads="1"/>
          </p:cNvSpPr>
          <p:nvPr/>
        </p:nvSpPr>
        <p:spPr bwMode="auto">
          <a:xfrm>
            <a:off x="2676525" y="23145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2"/>
          <p:cNvSpPr>
            <a:spLocks noChangeArrowheads="1"/>
          </p:cNvSpPr>
          <p:nvPr/>
        </p:nvSpPr>
        <p:spPr bwMode="auto">
          <a:xfrm>
            <a:off x="2632075"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3"/>
          <p:cNvSpPr>
            <a:spLocks noChangeArrowheads="1"/>
          </p:cNvSpPr>
          <p:nvPr/>
        </p:nvSpPr>
        <p:spPr bwMode="auto">
          <a:xfrm>
            <a:off x="1249363"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4"/>
          <p:cNvSpPr>
            <a:spLocks noChangeArrowheads="1"/>
          </p:cNvSpPr>
          <p:nvPr/>
        </p:nvSpPr>
        <p:spPr bwMode="auto">
          <a:xfrm>
            <a:off x="1179513" y="23145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75"/>
          <p:cNvSpPr>
            <a:spLocks noChangeArrowheads="1"/>
          </p:cNvSpPr>
          <p:nvPr/>
        </p:nvSpPr>
        <p:spPr bwMode="auto">
          <a:xfrm>
            <a:off x="1136650" y="2314575"/>
            <a:ext cx="50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76"/>
          <p:cNvSpPr>
            <a:spLocks noChangeArrowheads="1"/>
          </p:cNvSpPr>
          <p:nvPr/>
        </p:nvSpPr>
        <p:spPr bwMode="auto">
          <a:xfrm>
            <a:off x="949325" y="2636838"/>
            <a:ext cx="6254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77"/>
          <p:cNvSpPr>
            <a:spLocks noChangeArrowheads="1"/>
          </p:cNvSpPr>
          <p:nvPr/>
        </p:nvSpPr>
        <p:spPr bwMode="auto">
          <a:xfrm>
            <a:off x="841375" y="2828925"/>
            <a:ext cx="8651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 plantains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78"/>
          <p:cNvSpPr>
            <a:spLocks noChangeArrowheads="1"/>
          </p:cNvSpPr>
          <p:nvPr/>
        </p:nvSpPr>
        <p:spPr bwMode="auto">
          <a:xfrm>
            <a:off x="971550" y="3054350"/>
            <a:ext cx="56673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(bunches)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79"/>
          <p:cNvSpPr>
            <a:spLocks noChangeArrowheads="1"/>
          </p:cNvSpPr>
          <p:nvPr/>
        </p:nvSpPr>
        <p:spPr bwMode="auto">
          <a:xfrm>
            <a:off x="2541588" y="2732088"/>
            <a:ext cx="3746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2"/>
          <p:cNvSpPr>
            <a:spLocks noChangeArrowheads="1"/>
          </p:cNvSpPr>
          <p:nvPr/>
        </p:nvSpPr>
        <p:spPr bwMode="auto">
          <a:xfrm>
            <a:off x="2362200" y="2959100"/>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4"/>
          <p:cNvSpPr>
            <a:spLocks noChangeArrowheads="1"/>
          </p:cNvSpPr>
          <p:nvPr/>
        </p:nvSpPr>
        <p:spPr bwMode="auto">
          <a:xfrm>
            <a:off x="3825361" y="2749034"/>
            <a:ext cx="8678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revenue</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89"/>
          <p:cNvSpPr>
            <a:spLocks noChangeArrowheads="1"/>
          </p:cNvSpPr>
          <p:nvPr/>
        </p:nvSpPr>
        <p:spPr bwMode="auto">
          <a:xfrm>
            <a:off x="5438247" y="2659486"/>
            <a:ext cx="10678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Average revenue</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2"/>
          <p:cNvSpPr>
            <a:spLocks noChangeArrowheads="1"/>
          </p:cNvSpPr>
          <p:nvPr/>
        </p:nvSpPr>
        <p:spPr bwMode="auto">
          <a:xfrm>
            <a:off x="5499239" y="2864694"/>
            <a:ext cx="108042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Francs/plantain</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3"/>
          <p:cNvSpPr>
            <a:spLocks noChangeArrowheads="1"/>
          </p:cNvSpPr>
          <p:nvPr/>
        </p:nvSpPr>
        <p:spPr bwMode="auto">
          <a:xfrm>
            <a:off x="5685631" y="3019195"/>
            <a:ext cx="36227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bunch)</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4"/>
          <p:cNvSpPr>
            <a:spLocks noChangeArrowheads="1"/>
          </p:cNvSpPr>
          <p:nvPr/>
        </p:nvSpPr>
        <p:spPr bwMode="auto">
          <a:xfrm>
            <a:off x="7346950" y="2749550"/>
            <a:ext cx="126523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revenue</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97"/>
          <p:cNvSpPr>
            <a:spLocks noChangeArrowheads="1"/>
          </p:cNvSpPr>
          <p:nvPr/>
        </p:nvSpPr>
        <p:spPr bwMode="auto">
          <a:xfrm>
            <a:off x="7536359" y="2941638"/>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98"/>
          <p:cNvSpPr>
            <a:spLocks noChangeArrowheads="1"/>
          </p:cNvSpPr>
          <p:nvPr/>
        </p:nvSpPr>
        <p:spPr bwMode="auto">
          <a:xfrm>
            <a:off x="799941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99"/>
          <p:cNvSpPr>
            <a:spLocks noChangeArrowheads="1"/>
          </p:cNvSpPr>
          <p:nvPr/>
        </p:nvSpPr>
        <p:spPr bwMode="auto">
          <a:xfrm>
            <a:off x="792956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0"/>
          <p:cNvSpPr>
            <a:spLocks noChangeArrowheads="1"/>
          </p:cNvSpPr>
          <p:nvPr/>
        </p:nvSpPr>
        <p:spPr bwMode="auto">
          <a:xfrm>
            <a:off x="7861300"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1"/>
          <p:cNvSpPr>
            <a:spLocks noChangeArrowheads="1"/>
          </p:cNvSpPr>
          <p:nvPr/>
        </p:nvSpPr>
        <p:spPr bwMode="auto">
          <a:xfrm>
            <a:off x="7826375" y="33464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2"/>
          <p:cNvSpPr>
            <a:spLocks noChangeArrowheads="1"/>
          </p:cNvSpPr>
          <p:nvPr/>
        </p:nvSpPr>
        <p:spPr bwMode="auto">
          <a:xfrm>
            <a:off x="7756525"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3"/>
          <p:cNvSpPr>
            <a:spLocks noChangeArrowheads="1"/>
          </p:cNvSpPr>
          <p:nvPr/>
        </p:nvSpPr>
        <p:spPr bwMode="auto">
          <a:xfrm>
            <a:off x="6111875"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4"/>
          <p:cNvSpPr>
            <a:spLocks noChangeArrowheads="1"/>
          </p:cNvSpPr>
          <p:nvPr/>
        </p:nvSpPr>
        <p:spPr bwMode="auto">
          <a:xfrm>
            <a:off x="6042025"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05"/>
          <p:cNvSpPr>
            <a:spLocks noChangeArrowheads="1"/>
          </p:cNvSpPr>
          <p:nvPr/>
        </p:nvSpPr>
        <p:spPr bwMode="auto">
          <a:xfrm>
            <a:off x="597376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06"/>
          <p:cNvSpPr>
            <a:spLocks noChangeArrowheads="1"/>
          </p:cNvSpPr>
          <p:nvPr/>
        </p:nvSpPr>
        <p:spPr bwMode="auto">
          <a:xfrm>
            <a:off x="5938838" y="33464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07"/>
          <p:cNvSpPr>
            <a:spLocks noChangeArrowheads="1"/>
          </p:cNvSpPr>
          <p:nvPr/>
        </p:nvSpPr>
        <p:spPr bwMode="auto">
          <a:xfrm>
            <a:off x="5868988"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08"/>
          <p:cNvSpPr>
            <a:spLocks noChangeArrowheads="1"/>
          </p:cNvSpPr>
          <p:nvPr/>
        </p:nvSpPr>
        <p:spPr bwMode="auto">
          <a:xfrm>
            <a:off x="435451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09"/>
          <p:cNvSpPr>
            <a:spLocks noChangeArrowheads="1"/>
          </p:cNvSpPr>
          <p:nvPr/>
        </p:nvSpPr>
        <p:spPr bwMode="auto">
          <a:xfrm>
            <a:off x="4286250"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0"/>
          <p:cNvSpPr>
            <a:spLocks noChangeArrowheads="1"/>
          </p:cNvSpPr>
          <p:nvPr/>
        </p:nvSpPr>
        <p:spPr bwMode="auto">
          <a:xfrm>
            <a:off x="4216400"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1"/>
          <p:cNvSpPr>
            <a:spLocks noChangeArrowheads="1"/>
          </p:cNvSpPr>
          <p:nvPr/>
        </p:nvSpPr>
        <p:spPr bwMode="auto">
          <a:xfrm>
            <a:off x="4181475" y="33464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2"/>
          <p:cNvSpPr>
            <a:spLocks noChangeArrowheads="1"/>
          </p:cNvSpPr>
          <p:nvPr/>
        </p:nvSpPr>
        <p:spPr bwMode="auto">
          <a:xfrm>
            <a:off x="4111625"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3"/>
          <p:cNvSpPr>
            <a:spLocks noChangeArrowheads="1"/>
          </p:cNvSpPr>
          <p:nvPr/>
        </p:nvSpPr>
        <p:spPr bwMode="auto">
          <a:xfrm>
            <a:off x="279876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4"/>
          <p:cNvSpPr>
            <a:spLocks noChangeArrowheads="1"/>
          </p:cNvSpPr>
          <p:nvPr/>
        </p:nvSpPr>
        <p:spPr bwMode="auto">
          <a:xfrm>
            <a:off x="272891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15"/>
          <p:cNvSpPr>
            <a:spLocks noChangeArrowheads="1"/>
          </p:cNvSpPr>
          <p:nvPr/>
        </p:nvSpPr>
        <p:spPr bwMode="auto">
          <a:xfrm>
            <a:off x="265906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16"/>
          <p:cNvSpPr>
            <a:spLocks noChangeArrowheads="1"/>
          </p:cNvSpPr>
          <p:nvPr/>
        </p:nvSpPr>
        <p:spPr bwMode="auto">
          <a:xfrm>
            <a:off x="2624138" y="33464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17"/>
          <p:cNvSpPr>
            <a:spLocks noChangeArrowheads="1"/>
          </p:cNvSpPr>
          <p:nvPr/>
        </p:nvSpPr>
        <p:spPr bwMode="auto">
          <a:xfrm>
            <a:off x="2554288"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18"/>
          <p:cNvSpPr>
            <a:spLocks noChangeArrowheads="1"/>
          </p:cNvSpPr>
          <p:nvPr/>
        </p:nvSpPr>
        <p:spPr bwMode="auto">
          <a:xfrm>
            <a:off x="1179513" y="33464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119"/>
          <p:cNvSpPr>
            <a:spLocks noChangeArrowheads="1"/>
          </p:cNvSpPr>
          <p:nvPr/>
        </p:nvSpPr>
        <p:spPr bwMode="auto">
          <a:xfrm>
            <a:off x="799941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120"/>
          <p:cNvSpPr>
            <a:spLocks noChangeArrowheads="1"/>
          </p:cNvSpPr>
          <p:nvPr/>
        </p:nvSpPr>
        <p:spPr bwMode="auto">
          <a:xfrm>
            <a:off x="792956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21"/>
          <p:cNvSpPr>
            <a:spLocks noChangeArrowheads="1"/>
          </p:cNvSpPr>
          <p:nvPr/>
        </p:nvSpPr>
        <p:spPr bwMode="auto">
          <a:xfrm>
            <a:off x="7861300"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2"/>
          <p:cNvSpPr>
            <a:spLocks noChangeArrowheads="1"/>
          </p:cNvSpPr>
          <p:nvPr/>
        </p:nvSpPr>
        <p:spPr bwMode="auto">
          <a:xfrm>
            <a:off x="7826375" y="36687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123"/>
          <p:cNvSpPr>
            <a:spLocks noChangeArrowheads="1"/>
          </p:cNvSpPr>
          <p:nvPr/>
        </p:nvSpPr>
        <p:spPr bwMode="auto">
          <a:xfrm>
            <a:off x="7756525"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4"/>
          <p:cNvSpPr>
            <a:spLocks noChangeArrowheads="1"/>
          </p:cNvSpPr>
          <p:nvPr/>
        </p:nvSpPr>
        <p:spPr bwMode="auto">
          <a:xfrm>
            <a:off x="6111875"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25"/>
          <p:cNvSpPr>
            <a:spLocks noChangeArrowheads="1"/>
          </p:cNvSpPr>
          <p:nvPr/>
        </p:nvSpPr>
        <p:spPr bwMode="auto">
          <a:xfrm>
            <a:off x="6042025"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26"/>
          <p:cNvSpPr>
            <a:spLocks noChangeArrowheads="1"/>
          </p:cNvSpPr>
          <p:nvPr/>
        </p:nvSpPr>
        <p:spPr bwMode="auto">
          <a:xfrm>
            <a:off x="597376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27"/>
          <p:cNvSpPr>
            <a:spLocks noChangeArrowheads="1"/>
          </p:cNvSpPr>
          <p:nvPr/>
        </p:nvSpPr>
        <p:spPr bwMode="auto">
          <a:xfrm>
            <a:off x="5938838" y="36687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28"/>
          <p:cNvSpPr>
            <a:spLocks noChangeArrowheads="1"/>
          </p:cNvSpPr>
          <p:nvPr/>
        </p:nvSpPr>
        <p:spPr bwMode="auto">
          <a:xfrm>
            <a:off x="5868988"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29"/>
          <p:cNvSpPr>
            <a:spLocks noChangeArrowheads="1"/>
          </p:cNvSpPr>
          <p:nvPr/>
        </p:nvSpPr>
        <p:spPr bwMode="auto">
          <a:xfrm>
            <a:off x="435451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30"/>
          <p:cNvSpPr>
            <a:spLocks noChangeArrowheads="1"/>
          </p:cNvSpPr>
          <p:nvPr/>
        </p:nvSpPr>
        <p:spPr bwMode="auto">
          <a:xfrm>
            <a:off x="4286250"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31"/>
          <p:cNvSpPr>
            <a:spLocks noChangeArrowheads="1"/>
          </p:cNvSpPr>
          <p:nvPr/>
        </p:nvSpPr>
        <p:spPr bwMode="auto">
          <a:xfrm>
            <a:off x="4216400"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32"/>
          <p:cNvSpPr>
            <a:spLocks noChangeArrowheads="1"/>
          </p:cNvSpPr>
          <p:nvPr/>
        </p:nvSpPr>
        <p:spPr bwMode="auto">
          <a:xfrm>
            <a:off x="4181475" y="36687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33"/>
          <p:cNvSpPr>
            <a:spLocks noChangeArrowheads="1"/>
          </p:cNvSpPr>
          <p:nvPr/>
        </p:nvSpPr>
        <p:spPr bwMode="auto">
          <a:xfrm>
            <a:off x="4111625"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34"/>
          <p:cNvSpPr>
            <a:spLocks noChangeArrowheads="1"/>
          </p:cNvSpPr>
          <p:nvPr/>
        </p:nvSpPr>
        <p:spPr bwMode="auto">
          <a:xfrm>
            <a:off x="279876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35"/>
          <p:cNvSpPr>
            <a:spLocks noChangeArrowheads="1"/>
          </p:cNvSpPr>
          <p:nvPr/>
        </p:nvSpPr>
        <p:spPr bwMode="auto">
          <a:xfrm>
            <a:off x="272891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136"/>
          <p:cNvSpPr>
            <a:spLocks noChangeArrowheads="1"/>
          </p:cNvSpPr>
          <p:nvPr/>
        </p:nvSpPr>
        <p:spPr bwMode="auto">
          <a:xfrm>
            <a:off x="265906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137"/>
          <p:cNvSpPr>
            <a:spLocks noChangeArrowheads="1"/>
          </p:cNvSpPr>
          <p:nvPr/>
        </p:nvSpPr>
        <p:spPr bwMode="auto">
          <a:xfrm>
            <a:off x="2624138" y="36687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38"/>
          <p:cNvSpPr>
            <a:spLocks noChangeArrowheads="1"/>
          </p:cNvSpPr>
          <p:nvPr/>
        </p:nvSpPr>
        <p:spPr bwMode="auto">
          <a:xfrm>
            <a:off x="2554288"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39"/>
          <p:cNvSpPr>
            <a:spLocks noChangeArrowheads="1"/>
          </p:cNvSpPr>
          <p:nvPr/>
        </p:nvSpPr>
        <p:spPr bwMode="auto">
          <a:xfrm>
            <a:off x="1179513" y="36687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40"/>
          <p:cNvSpPr>
            <a:spLocks noChangeArrowheads="1"/>
          </p:cNvSpPr>
          <p:nvPr/>
        </p:nvSpPr>
        <p:spPr bwMode="auto">
          <a:xfrm>
            <a:off x="799941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41"/>
          <p:cNvSpPr>
            <a:spLocks noChangeArrowheads="1"/>
          </p:cNvSpPr>
          <p:nvPr/>
        </p:nvSpPr>
        <p:spPr bwMode="auto">
          <a:xfrm>
            <a:off x="792956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42"/>
          <p:cNvSpPr>
            <a:spLocks noChangeArrowheads="1"/>
          </p:cNvSpPr>
          <p:nvPr/>
        </p:nvSpPr>
        <p:spPr bwMode="auto">
          <a:xfrm>
            <a:off x="7861300"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43"/>
          <p:cNvSpPr>
            <a:spLocks noChangeArrowheads="1"/>
          </p:cNvSpPr>
          <p:nvPr/>
        </p:nvSpPr>
        <p:spPr bwMode="auto">
          <a:xfrm>
            <a:off x="7826375" y="3990975"/>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144"/>
          <p:cNvSpPr>
            <a:spLocks noChangeArrowheads="1"/>
          </p:cNvSpPr>
          <p:nvPr/>
        </p:nvSpPr>
        <p:spPr bwMode="auto">
          <a:xfrm>
            <a:off x="7756525"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145"/>
          <p:cNvSpPr>
            <a:spLocks noChangeArrowheads="1"/>
          </p:cNvSpPr>
          <p:nvPr/>
        </p:nvSpPr>
        <p:spPr bwMode="auto">
          <a:xfrm>
            <a:off x="6111875"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146"/>
          <p:cNvSpPr>
            <a:spLocks noChangeArrowheads="1"/>
          </p:cNvSpPr>
          <p:nvPr/>
        </p:nvSpPr>
        <p:spPr bwMode="auto">
          <a:xfrm>
            <a:off x="6042025"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147"/>
          <p:cNvSpPr>
            <a:spLocks noChangeArrowheads="1"/>
          </p:cNvSpPr>
          <p:nvPr/>
        </p:nvSpPr>
        <p:spPr bwMode="auto">
          <a:xfrm>
            <a:off x="597376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148"/>
          <p:cNvSpPr>
            <a:spLocks noChangeArrowheads="1"/>
          </p:cNvSpPr>
          <p:nvPr/>
        </p:nvSpPr>
        <p:spPr bwMode="auto">
          <a:xfrm>
            <a:off x="5938838" y="3990975"/>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149"/>
          <p:cNvSpPr>
            <a:spLocks noChangeArrowheads="1"/>
          </p:cNvSpPr>
          <p:nvPr/>
        </p:nvSpPr>
        <p:spPr bwMode="auto">
          <a:xfrm>
            <a:off x="5868988"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6" name="Rectangle 150"/>
          <p:cNvSpPr>
            <a:spLocks noChangeArrowheads="1"/>
          </p:cNvSpPr>
          <p:nvPr/>
        </p:nvSpPr>
        <p:spPr bwMode="auto">
          <a:xfrm>
            <a:off x="435451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151"/>
          <p:cNvSpPr>
            <a:spLocks noChangeArrowheads="1"/>
          </p:cNvSpPr>
          <p:nvPr/>
        </p:nvSpPr>
        <p:spPr bwMode="auto">
          <a:xfrm>
            <a:off x="4286250"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8" name="Rectangle 152"/>
          <p:cNvSpPr>
            <a:spLocks noChangeArrowheads="1"/>
          </p:cNvSpPr>
          <p:nvPr/>
        </p:nvSpPr>
        <p:spPr bwMode="auto">
          <a:xfrm>
            <a:off x="4216400"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59" name="Rectangle 153"/>
          <p:cNvSpPr>
            <a:spLocks noChangeArrowheads="1"/>
          </p:cNvSpPr>
          <p:nvPr/>
        </p:nvSpPr>
        <p:spPr bwMode="auto">
          <a:xfrm>
            <a:off x="4181475" y="3990975"/>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0" name="Rectangle 154"/>
          <p:cNvSpPr>
            <a:spLocks noChangeArrowheads="1"/>
          </p:cNvSpPr>
          <p:nvPr/>
        </p:nvSpPr>
        <p:spPr bwMode="auto">
          <a:xfrm>
            <a:off x="4111625"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1" name="Rectangle 155"/>
          <p:cNvSpPr>
            <a:spLocks noChangeArrowheads="1"/>
          </p:cNvSpPr>
          <p:nvPr/>
        </p:nvSpPr>
        <p:spPr bwMode="auto">
          <a:xfrm>
            <a:off x="279876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2" name="Rectangle 156"/>
          <p:cNvSpPr>
            <a:spLocks noChangeArrowheads="1"/>
          </p:cNvSpPr>
          <p:nvPr/>
        </p:nvSpPr>
        <p:spPr bwMode="auto">
          <a:xfrm>
            <a:off x="272891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3" name="Rectangle 157"/>
          <p:cNvSpPr>
            <a:spLocks noChangeArrowheads="1"/>
          </p:cNvSpPr>
          <p:nvPr/>
        </p:nvSpPr>
        <p:spPr bwMode="auto">
          <a:xfrm>
            <a:off x="265906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158"/>
          <p:cNvSpPr>
            <a:spLocks noChangeArrowheads="1"/>
          </p:cNvSpPr>
          <p:nvPr/>
        </p:nvSpPr>
        <p:spPr bwMode="auto">
          <a:xfrm>
            <a:off x="2624138" y="3990975"/>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59"/>
          <p:cNvSpPr>
            <a:spLocks noChangeArrowheads="1"/>
          </p:cNvSpPr>
          <p:nvPr/>
        </p:nvSpPr>
        <p:spPr bwMode="auto">
          <a:xfrm>
            <a:off x="2554288"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6" name="Rectangle 160"/>
          <p:cNvSpPr>
            <a:spLocks noChangeArrowheads="1"/>
          </p:cNvSpPr>
          <p:nvPr/>
        </p:nvSpPr>
        <p:spPr bwMode="auto">
          <a:xfrm>
            <a:off x="1179513" y="3990975"/>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61"/>
          <p:cNvSpPr>
            <a:spLocks noChangeArrowheads="1"/>
          </p:cNvSpPr>
          <p:nvPr/>
        </p:nvSpPr>
        <p:spPr bwMode="auto">
          <a:xfrm>
            <a:off x="799941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62"/>
          <p:cNvSpPr>
            <a:spLocks noChangeArrowheads="1"/>
          </p:cNvSpPr>
          <p:nvPr/>
        </p:nvSpPr>
        <p:spPr bwMode="auto">
          <a:xfrm>
            <a:off x="792956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63"/>
          <p:cNvSpPr>
            <a:spLocks noChangeArrowheads="1"/>
          </p:cNvSpPr>
          <p:nvPr/>
        </p:nvSpPr>
        <p:spPr bwMode="auto">
          <a:xfrm>
            <a:off x="7861300"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64"/>
          <p:cNvSpPr>
            <a:spLocks noChangeArrowheads="1"/>
          </p:cNvSpPr>
          <p:nvPr/>
        </p:nvSpPr>
        <p:spPr bwMode="auto">
          <a:xfrm>
            <a:off x="7826375" y="43116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65"/>
          <p:cNvSpPr>
            <a:spLocks noChangeArrowheads="1"/>
          </p:cNvSpPr>
          <p:nvPr/>
        </p:nvSpPr>
        <p:spPr bwMode="auto">
          <a:xfrm>
            <a:off x="7756525"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66"/>
          <p:cNvSpPr>
            <a:spLocks noChangeArrowheads="1"/>
          </p:cNvSpPr>
          <p:nvPr/>
        </p:nvSpPr>
        <p:spPr bwMode="auto">
          <a:xfrm>
            <a:off x="6111875"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67"/>
          <p:cNvSpPr>
            <a:spLocks noChangeArrowheads="1"/>
          </p:cNvSpPr>
          <p:nvPr/>
        </p:nvSpPr>
        <p:spPr bwMode="auto">
          <a:xfrm>
            <a:off x="6042025"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168"/>
          <p:cNvSpPr>
            <a:spLocks noChangeArrowheads="1"/>
          </p:cNvSpPr>
          <p:nvPr/>
        </p:nvSpPr>
        <p:spPr bwMode="auto">
          <a:xfrm>
            <a:off x="597376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69"/>
          <p:cNvSpPr>
            <a:spLocks noChangeArrowheads="1"/>
          </p:cNvSpPr>
          <p:nvPr/>
        </p:nvSpPr>
        <p:spPr bwMode="auto">
          <a:xfrm>
            <a:off x="5938838" y="43116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170"/>
          <p:cNvSpPr>
            <a:spLocks noChangeArrowheads="1"/>
          </p:cNvSpPr>
          <p:nvPr/>
        </p:nvSpPr>
        <p:spPr bwMode="auto">
          <a:xfrm>
            <a:off x="5868988"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171"/>
          <p:cNvSpPr>
            <a:spLocks noChangeArrowheads="1"/>
          </p:cNvSpPr>
          <p:nvPr/>
        </p:nvSpPr>
        <p:spPr bwMode="auto">
          <a:xfrm>
            <a:off x="435451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8" name="Rectangle 172"/>
          <p:cNvSpPr>
            <a:spLocks noChangeArrowheads="1"/>
          </p:cNvSpPr>
          <p:nvPr/>
        </p:nvSpPr>
        <p:spPr bwMode="auto">
          <a:xfrm>
            <a:off x="4286250"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173"/>
          <p:cNvSpPr>
            <a:spLocks noChangeArrowheads="1"/>
          </p:cNvSpPr>
          <p:nvPr/>
        </p:nvSpPr>
        <p:spPr bwMode="auto">
          <a:xfrm>
            <a:off x="4216400"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0" name="Rectangle 174"/>
          <p:cNvSpPr>
            <a:spLocks noChangeArrowheads="1"/>
          </p:cNvSpPr>
          <p:nvPr/>
        </p:nvSpPr>
        <p:spPr bwMode="auto">
          <a:xfrm>
            <a:off x="4181475" y="43116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175"/>
          <p:cNvSpPr>
            <a:spLocks noChangeArrowheads="1"/>
          </p:cNvSpPr>
          <p:nvPr/>
        </p:nvSpPr>
        <p:spPr bwMode="auto">
          <a:xfrm>
            <a:off x="4111625"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76"/>
          <p:cNvSpPr>
            <a:spLocks noChangeArrowheads="1"/>
          </p:cNvSpPr>
          <p:nvPr/>
        </p:nvSpPr>
        <p:spPr bwMode="auto">
          <a:xfrm>
            <a:off x="279876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77"/>
          <p:cNvSpPr>
            <a:spLocks noChangeArrowheads="1"/>
          </p:cNvSpPr>
          <p:nvPr/>
        </p:nvSpPr>
        <p:spPr bwMode="auto">
          <a:xfrm>
            <a:off x="272891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78"/>
          <p:cNvSpPr>
            <a:spLocks noChangeArrowheads="1"/>
          </p:cNvSpPr>
          <p:nvPr/>
        </p:nvSpPr>
        <p:spPr bwMode="auto">
          <a:xfrm>
            <a:off x="265906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179"/>
          <p:cNvSpPr>
            <a:spLocks noChangeArrowheads="1"/>
          </p:cNvSpPr>
          <p:nvPr/>
        </p:nvSpPr>
        <p:spPr bwMode="auto">
          <a:xfrm>
            <a:off x="2624138" y="4311650"/>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180"/>
          <p:cNvSpPr>
            <a:spLocks noChangeArrowheads="1"/>
          </p:cNvSpPr>
          <p:nvPr/>
        </p:nvSpPr>
        <p:spPr bwMode="auto">
          <a:xfrm>
            <a:off x="2554288"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181"/>
          <p:cNvSpPr>
            <a:spLocks noChangeArrowheads="1"/>
          </p:cNvSpPr>
          <p:nvPr/>
        </p:nvSpPr>
        <p:spPr bwMode="auto">
          <a:xfrm>
            <a:off x="1179513" y="4311650"/>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182"/>
          <p:cNvSpPr>
            <a:spLocks noChangeArrowheads="1"/>
          </p:cNvSpPr>
          <p:nvPr/>
        </p:nvSpPr>
        <p:spPr bwMode="auto">
          <a:xfrm>
            <a:off x="799941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183"/>
          <p:cNvSpPr>
            <a:spLocks noChangeArrowheads="1"/>
          </p:cNvSpPr>
          <p:nvPr/>
        </p:nvSpPr>
        <p:spPr bwMode="auto">
          <a:xfrm>
            <a:off x="792956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184"/>
          <p:cNvSpPr>
            <a:spLocks noChangeArrowheads="1"/>
          </p:cNvSpPr>
          <p:nvPr/>
        </p:nvSpPr>
        <p:spPr bwMode="auto">
          <a:xfrm>
            <a:off x="7861300"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85"/>
          <p:cNvSpPr>
            <a:spLocks noChangeArrowheads="1"/>
          </p:cNvSpPr>
          <p:nvPr/>
        </p:nvSpPr>
        <p:spPr bwMode="auto">
          <a:xfrm>
            <a:off x="7826375" y="46339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186"/>
          <p:cNvSpPr>
            <a:spLocks noChangeArrowheads="1"/>
          </p:cNvSpPr>
          <p:nvPr/>
        </p:nvSpPr>
        <p:spPr bwMode="auto">
          <a:xfrm>
            <a:off x="7756525"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87"/>
          <p:cNvSpPr>
            <a:spLocks noChangeArrowheads="1"/>
          </p:cNvSpPr>
          <p:nvPr/>
        </p:nvSpPr>
        <p:spPr bwMode="auto">
          <a:xfrm>
            <a:off x="6111875"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88"/>
          <p:cNvSpPr>
            <a:spLocks noChangeArrowheads="1"/>
          </p:cNvSpPr>
          <p:nvPr/>
        </p:nvSpPr>
        <p:spPr bwMode="auto">
          <a:xfrm>
            <a:off x="6042025"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89"/>
          <p:cNvSpPr>
            <a:spLocks noChangeArrowheads="1"/>
          </p:cNvSpPr>
          <p:nvPr/>
        </p:nvSpPr>
        <p:spPr bwMode="auto">
          <a:xfrm>
            <a:off x="597376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6" name="Rectangle 190"/>
          <p:cNvSpPr>
            <a:spLocks noChangeArrowheads="1"/>
          </p:cNvSpPr>
          <p:nvPr/>
        </p:nvSpPr>
        <p:spPr bwMode="auto">
          <a:xfrm>
            <a:off x="5938838" y="46339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191"/>
          <p:cNvSpPr>
            <a:spLocks noChangeArrowheads="1"/>
          </p:cNvSpPr>
          <p:nvPr/>
        </p:nvSpPr>
        <p:spPr bwMode="auto">
          <a:xfrm>
            <a:off x="5868988"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8" name="Rectangle 192"/>
          <p:cNvSpPr>
            <a:spLocks noChangeArrowheads="1"/>
          </p:cNvSpPr>
          <p:nvPr/>
        </p:nvSpPr>
        <p:spPr bwMode="auto">
          <a:xfrm>
            <a:off x="435451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199" name="Rectangle 193"/>
          <p:cNvSpPr>
            <a:spLocks noChangeArrowheads="1"/>
          </p:cNvSpPr>
          <p:nvPr/>
        </p:nvSpPr>
        <p:spPr bwMode="auto">
          <a:xfrm>
            <a:off x="4286250"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194"/>
          <p:cNvSpPr>
            <a:spLocks noChangeArrowheads="1"/>
          </p:cNvSpPr>
          <p:nvPr/>
        </p:nvSpPr>
        <p:spPr bwMode="auto">
          <a:xfrm>
            <a:off x="4216400"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1" name="Rectangle 195"/>
          <p:cNvSpPr>
            <a:spLocks noChangeArrowheads="1"/>
          </p:cNvSpPr>
          <p:nvPr/>
        </p:nvSpPr>
        <p:spPr bwMode="auto">
          <a:xfrm>
            <a:off x="4181475" y="46339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2" name="Rectangle 196"/>
          <p:cNvSpPr>
            <a:spLocks noChangeArrowheads="1"/>
          </p:cNvSpPr>
          <p:nvPr/>
        </p:nvSpPr>
        <p:spPr bwMode="auto">
          <a:xfrm>
            <a:off x="4111625"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197"/>
          <p:cNvSpPr>
            <a:spLocks noChangeArrowheads="1"/>
          </p:cNvSpPr>
          <p:nvPr/>
        </p:nvSpPr>
        <p:spPr bwMode="auto">
          <a:xfrm>
            <a:off x="279876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198"/>
          <p:cNvSpPr>
            <a:spLocks noChangeArrowheads="1"/>
          </p:cNvSpPr>
          <p:nvPr/>
        </p:nvSpPr>
        <p:spPr bwMode="auto">
          <a:xfrm>
            <a:off x="272891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5" name="Rectangle 199"/>
          <p:cNvSpPr>
            <a:spLocks noChangeArrowheads="1"/>
          </p:cNvSpPr>
          <p:nvPr/>
        </p:nvSpPr>
        <p:spPr bwMode="auto">
          <a:xfrm>
            <a:off x="265906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6" name="Rectangle 200"/>
          <p:cNvSpPr>
            <a:spLocks noChangeArrowheads="1"/>
          </p:cNvSpPr>
          <p:nvPr/>
        </p:nvSpPr>
        <p:spPr bwMode="auto">
          <a:xfrm>
            <a:off x="2624138" y="4633913"/>
            <a:ext cx="428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201"/>
          <p:cNvSpPr>
            <a:spLocks noChangeArrowheads="1"/>
          </p:cNvSpPr>
          <p:nvPr/>
        </p:nvSpPr>
        <p:spPr bwMode="auto">
          <a:xfrm>
            <a:off x="2554288"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8" name="Rectangle 202"/>
          <p:cNvSpPr>
            <a:spLocks noChangeArrowheads="1"/>
          </p:cNvSpPr>
          <p:nvPr/>
        </p:nvSpPr>
        <p:spPr bwMode="auto">
          <a:xfrm>
            <a:off x="1179513" y="4633913"/>
            <a:ext cx="857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09" name="Rectangle 82"/>
          <p:cNvSpPr>
            <a:spLocks noChangeArrowheads="1"/>
          </p:cNvSpPr>
          <p:nvPr/>
        </p:nvSpPr>
        <p:spPr bwMode="auto">
          <a:xfrm>
            <a:off x="3920116" y="2960521"/>
            <a:ext cx="70293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b="0" i="0" u="none" strike="noStrike" cap="none" normalizeH="0" baseline="0" dirty="0">
              <a:ln>
                <a:noFill/>
              </a:ln>
              <a:solidFill>
                <a:schemeClr val="tx1"/>
              </a:solidFill>
              <a:effectLst/>
              <a:latin typeface="Arial" pitchFamily="34" charset="0"/>
              <a:cs typeface="Arial" pitchFamily="34" charset="0"/>
            </a:endParaRPr>
          </a:p>
        </p:txBody>
      </p:sp>
      <p:sp>
        <p:nvSpPr>
          <p:cNvPr id="213" name="TextBox 212"/>
          <p:cNvSpPr txBox="1"/>
          <p:nvPr/>
        </p:nvSpPr>
        <p:spPr>
          <a:xfrm>
            <a:off x="1953203" y="2286000"/>
            <a:ext cx="1551997" cy="2585323"/>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11" name="TextBox 210"/>
          <p:cNvSpPr txBox="1"/>
          <p:nvPr/>
        </p:nvSpPr>
        <p:spPr>
          <a:xfrm>
            <a:off x="5050843" y="2286000"/>
            <a:ext cx="1909185" cy="2585323"/>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10" name="TextBox 209"/>
          <p:cNvSpPr txBox="1"/>
          <p:nvPr/>
        </p:nvSpPr>
        <p:spPr>
          <a:xfrm>
            <a:off x="3505200" y="2291477"/>
            <a:ext cx="1551997" cy="2585323"/>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17" name="Line 11"/>
          <p:cNvSpPr>
            <a:spLocks noChangeShapeType="1"/>
          </p:cNvSpPr>
          <p:nvPr/>
        </p:nvSpPr>
        <p:spPr bwMode="auto">
          <a:xfrm>
            <a:off x="6986588" y="2241550"/>
            <a:ext cx="1852612"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TextBox 211"/>
          <p:cNvSpPr txBox="1"/>
          <p:nvPr/>
        </p:nvSpPr>
        <p:spPr>
          <a:xfrm>
            <a:off x="7006215" y="2291477"/>
            <a:ext cx="1832985" cy="2585323"/>
          </a:xfrm>
          <a:prstGeom prst="rect">
            <a:avLst/>
          </a:prstGeom>
          <a:noFill/>
          <a:ln w="38100">
            <a:solidFill>
              <a:srgbClr val="FF0000"/>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5160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3"/>
                                        </p:tgtEl>
                                        <p:attrNameLst>
                                          <p:attrName>style.visibility</p:attrName>
                                        </p:attrNameLst>
                                      </p:cBhvr>
                                      <p:to>
                                        <p:strVal val="visible"/>
                                      </p:to>
                                    </p:set>
                                  </p:childTnLst>
                                  <p:subTnLst>
                                    <p:set>
                                      <p:cBhvr override="childStyle">
                                        <p:cTn dur="1" fill="hold" display="0" masterRel="nextClick" afterEffect="1"/>
                                        <p:tgtEl>
                                          <p:spTgt spid="213"/>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0"/>
                                        </p:tgtEl>
                                        <p:attrNameLst>
                                          <p:attrName>style.visibility</p:attrName>
                                        </p:attrNameLst>
                                      </p:cBhvr>
                                      <p:to>
                                        <p:strVal val="visible"/>
                                      </p:to>
                                    </p:set>
                                  </p:childTnLst>
                                  <p:subTnLst>
                                    <p:set>
                                      <p:cBhvr override="childStyle">
                                        <p:cTn dur="1" fill="hold" display="0" masterRel="nextClick" afterEffect="1"/>
                                        <p:tgtEl>
                                          <p:spTgt spid="2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1"/>
                                        </p:tgtEl>
                                        <p:attrNameLst>
                                          <p:attrName>style.visibility</p:attrName>
                                        </p:attrNameLst>
                                      </p:cBhvr>
                                      <p:to>
                                        <p:strVal val="visible"/>
                                      </p:to>
                                    </p:set>
                                  </p:childTnLst>
                                  <p:subTnLst>
                                    <p:set>
                                      <p:cBhvr override="childStyle">
                                        <p:cTn dur="1" fill="hold" display="0" masterRel="nextClick" afterEffect="1"/>
                                        <p:tgtEl>
                                          <p:spTgt spid="21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p:bldP spid="211" grpId="0" animBg="1"/>
      <p:bldP spid="210" grpId="0" animBg="1"/>
      <p:bldP spid="2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Revenue of a firm in a competitive market</a:t>
            </a:r>
          </a:p>
        </p:txBody>
      </p:sp>
      <p:sp>
        <p:nvSpPr>
          <p:cNvPr id="3246" name="Content Placeholder 3245"/>
          <p:cNvSpPr>
            <a:spLocks noGrp="1"/>
          </p:cNvSpPr>
          <p:nvPr>
            <p:ph idx="1"/>
          </p:nvPr>
        </p:nvSpPr>
        <p:spPr/>
        <p:txBody>
          <a:bodyPr>
            <a:normAutofit/>
          </a:bodyPr>
          <a:lstStyle/>
          <a:p>
            <a:pPr marL="0" indent="0">
              <a:buNone/>
            </a:pPr>
            <a:r>
              <a:rPr lang="en-US" dirty="0"/>
              <a:t>Fill in the table for a price taking firm in a competitive market.</a:t>
            </a:r>
          </a:p>
        </p:txBody>
      </p:sp>
      <p:sp>
        <p:nvSpPr>
          <p:cNvPr id="372" name="Freeform 7"/>
          <p:cNvSpPr>
            <a:spLocks noEditPoints="1"/>
          </p:cNvSpPr>
          <p:nvPr/>
        </p:nvSpPr>
        <p:spPr bwMode="auto">
          <a:xfrm>
            <a:off x="677423" y="3543194"/>
            <a:ext cx="7842714" cy="1962709"/>
          </a:xfrm>
          <a:custGeom>
            <a:avLst/>
            <a:gdLst>
              <a:gd name="T0" fmla="*/ 3842 w 3842"/>
              <a:gd name="T1" fmla="*/ 592 h 740"/>
              <a:gd name="T2" fmla="*/ 2990 w 3842"/>
              <a:gd name="T3" fmla="*/ 740 h 740"/>
              <a:gd name="T4" fmla="*/ 2106 w 3842"/>
              <a:gd name="T5" fmla="*/ 592 h 740"/>
              <a:gd name="T6" fmla="*/ 2990 w 3842"/>
              <a:gd name="T7" fmla="*/ 740 h 740"/>
              <a:gd name="T8" fmla="*/ 2106 w 3842"/>
              <a:gd name="T9" fmla="*/ 592 h 740"/>
              <a:gd name="T10" fmla="*/ 2106 w 3842"/>
              <a:gd name="T11" fmla="*/ 592 h 740"/>
              <a:gd name="T12" fmla="*/ 1376 w 3842"/>
              <a:gd name="T13" fmla="*/ 740 h 740"/>
              <a:gd name="T14" fmla="*/ 676 w 3842"/>
              <a:gd name="T15" fmla="*/ 592 h 740"/>
              <a:gd name="T16" fmla="*/ 1376 w 3842"/>
              <a:gd name="T17" fmla="*/ 740 h 740"/>
              <a:gd name="T18" fmla="*/ 676 w 3842"/>
              <a:gd name="T19" fmla="*/ 592 h 740"/>
              <a:gd name="T20" fmla="*/ 676 w 3842"/>
              <a:gd name="T21" fmla="*/ 592 h 740"/>
              <a:gd name="T22" fmla="*/ 0 w 3842"/>
              <a:gd name="T23" fmla="*/ 740 h 740"/>
              <a:gd name="T24" fmla="*/ 2990 w 3842"/>
              <a:gd name="T25" fmla="*/ 296 h 740"/>
              <a:gd name="T26" fmla="*/ 3842 w 3842"/>
              <a:gd name="T27" fmla="*/ 444 h 740"/>
              <a:gd name="T28" fmla="*/ 2990 w 3842"/>
              <a:gd name="T29" fmla="*/ 296 h 740"/>
              <a:gd name="T30" fmla="*/ 2990 w 3842"/>
              <a:gd name="T31" fmla="*/ 296 h 740"/>
              <a:gd name="T32" fmla="*/ 2106 w 3842"/>
              <a:gd name="T33" fmla="*/ 444 h 740"/>
              <a:gd name="T34" fmla="*/ 1376 w 3842"/>
              <a:gd name="T35" fmla="*/ 296 h 740"/>
              <a:gd name="T36" fmla="*/ 2106 w 3842"/>
              <a:gd name="T37" fmla="*/ 444 h 740"/>
              <a:gd name="T38" fmla="*/ 1376 w 3842"/>
              <a:gd name="T39" fmla="*/ 296 h 740"/>
              <a:gd name="T40" fmla="*/ 1376 w 3842"/>
              <a:gd name="T41" fmla="*/ 296 h 740"/>
              <a:gd name="T42" fmla="*/ 676 w 3842"/>
              <a:gd name="T43" fmla="*/ 444 h 740"/>
              <a:gd name="T44" fmla="*/ 0 w 3842"/>
              <a:gd name="T45" fmla="*/ 296 h 740"/>
              <a:gd name="T46" fmla="*/ 676 w 3842"/>
              <a:gd name="T47" fmla="*/ 444 h 740"/>
              <a:gd name="T48" fmla="*/ 0 w 3842"/>
              <a:gd name="T49" fmla="*/ 296 h 740"/>
              <a:gd name="T50" fmla="*/ 3842 w 3842"/>
              <a:gd name="T51" fmla="*/ 0 h 740"/>
              <a:gd name="T52" fmla="*/ 2990 w 3842"/>
              <a:gd name="T53" fmla="*/ 148 h 740"/>
              <a:gd name="T54" fmla="*/ 2106 w 3842"/>
              <a:gd name="T55" fmla="*/ 0 h 740"/>
              <a:gd name="T56" fmla="*/ 2990 w 3842"/>
              <a:gd name="T57" fmla="*/ 148 h 740"/>
              <a:gd name="T58" fmla="*/ 2106 w 3842"/>
              <a:gd name="T59" fmla="*/ 0 h 740"/>
              <a:gd name="T60" fmla="*/ 2106 w 3842"/>
              <a:gd name="T61" fmla="*/ 0 h 740"/>
              <a:gd name="T62" fmla="*/ 1376 w 3842"/>
              <a:gd name="T63" fmla="*/ 148 h 740"/>
              <a:gd name="T64" fmla="*/ 676 w 3842"/>
              <a:gd name="T65" fmla="*/ 0 h 740"/>
              <a:gd name="T66" fmla="*/ 1376 w 3842"/>
              <a:gd name="T67" fmla="*/ 148 h 740"/>
              <a:gd name="T68" fmla="*/ 676 w 3842"/>
              <a:gd name="T69" fmla="*/ 0 h 740"/>
              <a:gd name="T70" fmla="*/ 676 w 3842"/>
              <a:gd name="T71" fmla="*/ 0 h 740"/>
              <a:gd name="T72" fmla="*/ 0 w 3842"/>
              <a:gd name="T73" fmla="*/ 14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2" h="740">
                <a:moveTo>
                  <a:pt x="2990" y="592"/>
                </a:moveTo>
                <a:lnTo>
                  <a:pt x="3842" y="592"/>
                </a:lnTo>
                <a:lnTo>
                  <a:pt x="3842" y="740"/>
                </a:lnTo>
                <a:lnTo>
                  <a:pt x="2990" y="740"/>
                </a:lnTo>
                <a:lnTo>
                  <a:pt x="2990" y="592"/>
                </a:lnTo>
                <a:close/>
                <a:moveTo>
                  <a:pt x="2106" y="592"/>
                </a:moveTo>
                <a:lnTo>
                  <a:pt x="2990" y="592"/>
                </a:lnTo>
                <a:lnTo>
                  <a:pt x="2990" y="740"/>
                </a:lnTo>
                <a:lnTo>
                  <a:pt x="2106" y="740"/>
                </a:lnTo>
                <a:lnTo>
                  <a:pt x="2106" y="592"/>
                </a:lnTo>
                <a:close/>
                <a:moveTo>
                  <a:pt x="1376" y="592"/>
                </a:moveTo>
                <a:lnTo>
                  <a:pt x="2106" y="592"/>
                </a:lnTo>
                <a:lnTo>
                  <a:pt x="2106" y="740"/>
                </a:lnTo>
                <a:lnTo>
                  <a:pt x="1376" y="740"/>
                </a:lnTo>
                <a:lnTo>
                  <a:pt x="1376" y="592"/>
                </a:lnTo>
                <a:close/>
                <a:moveTo>
                  <a:pt x="676" y="592"/>
                </a:moveTo>
                <a:lnTo>
                  <a:pt x="1376" y="592"/>
                </a:lnTo>
                <a:lnTo>
                  <a:pt x="1376" y="740"/>
                </a:lnTo>
                <a:lnTo>
                  <a:pt x="676" y="740"/>
                </a:lnTo>
                <a:lnTo>
                  <a:pt x="676" y="592"/>
                </a:lnTo>
                <a:close/>
                <a:moveTo>
                  <a:pt x="0" y="592"/>
                </a:moveTo>
                <a:lnTo>
                  <a:pt x="676" y="592"/>
                </a:lnTo>
                <a:lnTo>
                  <a:pt x="676" y="740"/>
                </a:lnTo>
                <a:lnTo>
                  <a:pt x="0" y="740"/>
                </a:lnTo>
                <a:lnTo>
                  <a:pt x="0" y="592"/>
                </a:lnTo>
                <a:close/>
                <a:moveTo>
                  <a:pt x="2990" y="296"/>
                </a:moveTo>
                <a:lnTo>
                  <a:pt x="3842" y="296"/>
                </a:lnTo>
                <a:lnTo>
                  <a:pt x="3842" y="444"/>
                </a:lnTo>
                <a:lnTo>
                  <a:pt x="2990" y="444"/>
                </a:lnTo>
                <a:lnTo>
                  <a:pt x="2990" y="296"/>
                </a:lnTo>
                <a:close/>
                <a:moveTo>
                  <a:pt x="2106" y="296"/>
                </a:moveTo>
                <a:lnTo>
                  <a:pt x="2990" y="296"/>
                </a:lnTo>
                <a:lnTo>
                  <a:pt x="2990" y="444"/>
                </a:lnTo>
                <a:lnTo>
                  <a:pt x="2106" y="444"/>
                </a:lnTo>
                <a:lnTo>
                  <a:pt x="2106" y="296"/>
                </a:lnTo>
                <a:close/>
                <a:moveTo>
                  <a:pt x="1376" y="296"/>
                </a:moveTo>
                <a:lnTo>
                  <a:pt x="2106" y="296"/>
                </a:lnTo>
                <a:lnTo>
                  <a:pt x="2106" y="444"/>
                </a:lnTo>
                <a:lnTo>
                  <a:pt x="1376" y="444"/>
                </a:lnTo>
                <a:lnTo>
                  <a:pt x="1376" y="296"/>
                </a:lnTo>
                <a:close/>
                <a:moveTo>
                  <a:pt x="676" y="296"/>
                </a:moveTo>
                <a:lnTo>
                  <a:pt x="1376" y="296"/>
                </a:lnTo>
                <a:lnTo>
                  <a:pt x="1376" y="444"/>
                </a:lnTo>
                <a:lnTo>
                  <a:pt x="676" y="444"/>
                </a:lnTo>
                <a:lnTo>
                  <a:pt x="676" y="296"/>
                </a:lnTo>
                <a:close/>
                <a:moveTo>
                  <a:pt x="0" y="296"/>
                </a:moveTo>
                <a:lnTo>
                  <a:pt x="676" y="296"/>
                </a:lnTo>
                <a:lnTo>
                  <a:pt x="676" y="444"/>
                </a:lnTo>
                <a:lnTo>
                  <a:pt x="0" y="444"/>
                </a:lnTo>
                <a:lnTo>
                  <a:pt x="0" y="296"/>
                </a:lnTo>
                <a:close/>
                <a:moveTo>
                  <a:pt x="2990" y="0"/>
                </a:moveTo>
                <a:lnTo>
                  <a:pt x="3842" y="0"/>
                </a:lnTo>
                <a:lnTo>
                  <a:pt x="3842" y="148"/>
                </a:lnTo>
                <a:lnTo>
                  <a:pt x="2990" y="148"/>
                </a:lnTo>
                <a:lnTo>
                  <a:pt x="2990" y="0"/>
                </a:lnTo>
                <a:close/>
                <a:moveTo>
                  <a:pt x="2106" y="0"/>
                </a:moveTo>
                <a:lnTo>
                  <a:pt x="2990" y="0"/>
                </a:lnTo>
                <a:lnTo>
                  <a:pt x="2990" y="148"/>
                </a:lnTo>
                <a:lnTo>
                  <a:pt x="2106" y="148"/>
                </a:lnTo>
                <a:lnTo>
                  <a:pt x="2106" y="0"/>
                </a:lnTo>
                <a:close/>
                <a:moveTo>
                  <a:pt x="1376" y="0"/>
                </a:moveTo>
                <a:lnTo>
                  <a:pt x="2106" y="0"/>
                </a:lnTo>
                <a:lnTo>
                  <a:pt x="2106" y="148"/>
                </a:lnTo>
                <a:lnTo>
                  <a:pt x="1376" y="148"/>
                </a:lnTo>
                <a:lnTo>
                  <a:pt x="1376" y="0"/>
                </a:lnTo>
                <a:close/>
                <a:moveTo>
                  <a:pt x="676" y="0"/>
                </a:moveTo>
                <a:lnTo>
                  <a:pt x="1376" y="0"/>
                </a:lnTo>
                <a:lnTo>
                  <a:pt x="1376" y="148"/>
                </a:lnTo>
                <a:lnTo>
                  <a:pt x="676" y="148"/>
                </a:lnTo>
                <a:lnTo>
                  <a:pt x="676" y="0"/>
                </a:lnTo>
                <a:close/>
                <a:moveTo>
                  <a:pt x="0" y="0"/>
                </a:moveTo>
                <a:lnTo>
                  <a:pt x="676" y="0"/>
                </a:lnTo>
                <a:lnTo>
                  <a:pt x="676"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69" name="AutoShape 3"/>
          <p:cNvSpPr>
            <a:spLocks noChangeAspect="1" noChangeArrowheads="1" noTextEdit="1"/>
          </p:cNvSpPr>
          <p:nvPr/>
        </p:nvSpPr>
        <p:spPr bwMode="auto">
          <a:xfrm>
            <a:off x="677423" y="2286000"/>
            <a:ext cx="7842714" cy="321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1" name="Freeform 6"/>
          <p:cNvSpPr>
            <a:spLocks noEditPoints="1"/>
          </p:cNvSpPr>
          <p:nvPr/>
        </p:nvSpPr>
        <p:spPr bwMode="auto">
          <a:xfrm>
            <a:off x="677423" y="2667000"/>
            <a:ext cx="7842714" cy="859348"/>
          </a:xfrm>
          <a:custGeom>
            <a:avLst/>
            <a:gdLst>
              <a:gd name="T0" fmla="*/ 2990 w 3842"/>
              <a:gd name="T1" fmla="*/ 0 h 324"/>
              <a:gd name="T2" fmla="*/ 3842 w 3842"/>
              <a:gd name="T3" fmla="*/ 0 h 324"/>
              <a:gd name="T4" fmla="*/ 3842 w 3842"/>
              <a:gd name="T5" fmla="*/ 324 h 324"/>
              <a:gd name="T6" fmla="*/ 2990 w 3842"/>
              <a:gd name="T7" fmla="*/ 324 h 324"/>
              <a:gd name="T8" fmla="*/ 2990 w 3842"/>
              <a:gd name="T9" fmla="*/ 0 h 324"/>
              <a:gd name="T10" fmla="*/ 2106 w 3842"/>
              <a:gd name="T11" fmla="*/ 0 h 324"/>
              <a:gd name="T12" fmla="*/ 2990 w 3842"/>
              <a:gd name="T13" fmla="*/ 0 h 324"/>
              <a:gd name="T14" fmla="*/ 2990 w 3842"/>
              <a:gd name="T15" fmla="*/ 324 h 324"/>
              <a:gd name="T16" fmla="*/ 2106 w 3842"/>
              <a:gd name="T17" fmla="*/ 324 h 324"/>
              <a:gd name="T18" fmla="*/ 2106 w 3842"/>
              <a:gd name="T19" fmla="*/ 0 h 324"/>
              <a:gd name="T20" fmla="*/ 1376 w 3842"/>
              <a:gd name="T21" fmla="*/ 0 h 324"/>
              <a:gd name="T22" fmla="*/ 2106 w 3842"/>
              <a:gd name="T23" fmla="*/ 0 h 324"/>
              <a:gd name="T24" fmla="*/ 2106 w 3842"/>
              <a:gd name="T25" fmla="*/ 324 h 324"/>
              <a:gd name="T26" fmla="*/ 1376 w 3842"/>
              <a:gd name="T27" fmla="*/ 324 h 324"/>
              <a:gd name="T28" fmla="*/ 1376 w 3842"/>
              <a:gd name="T29" fmla="*/ 0 h 324"/>
              <a:gd name="T30" fmla="*/ 676 w 3842"/>
              <a:gd name="T31" fmla="*/ 0 h 324"/>
              <a:gd name="T32" fmla="*/ 1376 w 3842"/>
              <a:gd name="T33" fmla="*/ 0 h 324"/>
              <a:gd name="T34" fmla="*/ 1376 w 3842"/>
              <a:gd name="T35" fmla="*/ 324 h 324"/>
              <a:gd name="T36" fmla="*/ 676 w 3842"/>
              <a:gd name="T37" fmla="*/ 324 h 324"/>
              <a:gd name="T38" fmla="*/ 676 w 3842"/>
              <a:gd name="T39" fmla="*/ 0 h 324"/>
              <a:gd name="T40" fmla="*/ 0 w 3842"/>
              <a:gd name="T41" fmla="*/ 0 h 324"/>
              <a:gd name="T42" fmla="*/ 676 w 3842"/>
              <a:gd name="T43" fmla="*/ 0 h 324"/>
              <a:gd name="T44" fmla="*/ 676 w 3842"/>
              <a:gd name="T45" fmla="*/ 324 h 324"/>
              <a:gd name="T46" fmla="*/ 0 w 3842"/>
              <a:gd name="T47" fmla="*/ 324 h 324"/>
              <a:gd name="T48" fmla="*/ 0 w 3842"/>
              <a:gd name="T4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2" h="324">
                <a:moveTo>
                  <a:pt x="2990" y="0"/>
                </a:moveTo>
                <a:lnTo>
                  <a:pt x="3842" y="0"/>
                </a:lnTo>
                <a:lnTo>
                  <a:pt x="3842" y="324"/>
                </a:lnTo>
                <a:lnTo>
                  <a:pt x="2990" y="324"/>
                </a:lnTo>
                <a:lnTo>
                  <a:pt x="2990" y="0"/>
                </a:lnTo>
                <a:close/>
                <a:moveTo>
                  <a:pt x="2106" y="0"/>
                </a:moveTo>
                <a:lnTo>
                  <a:pt x="2990" y="0"/>
                </a:lnTo>
                <a:lnTo>
                  <a:pt x="2990" y="324"/>
                </a:lnTo>
                <a:lnTo>
                  <a:pt x="2106" y="324"/>
                </a:lnTo>
                <a:lnTo>
                  <a:pt x="2106" y="0"/>
                </a:lnTo>
                <a:close/>
                <a:moveTo>
                  <a:pt x="1376" y="0"/>
                </a:moveTo>
                <a:lnTo>
                  <a:pt x="2106" y="0"/>
                </a:lnTo>
                <a:lnTo>
                  <a:pt x="2106" y="324"/>
                </a:lnTo>
                <a:lnTo>
                  <a:pt x="1376" y="324"/>
                </a:lnTo>
                <a:lnTo>
                  <a:pt x="1376" y="0"/>
                </a:lnTo>
                <a:close/>
                <a:moveTo>
                  <a:pt x="676" y="0"/>
                </a:moveTo>
                <a:lnTo>
                  <a:pt x="1376" y="0"/>
                </a:lnTo>
                <a:lnTo>
                  <a:pt x="1376" y="324"/>
                </a:lnTo>
                <a:lnTo>
                  <a:pt x="676" y="324"/>
                </a:lnTo>
                <a:lnTo>
                  <a:pt x="676" y="0"/>
                </a:lnTo>
                <a:close/>
                <a:moveTo>
                  <a:pt x="0" y="0"/>
                </a:moveTo>
                <a:lnTo>
                  <a:pt x="676" y="0"/>
                </a:lnTo>
                <a:lnTo>
                  <a:pt x="676" y="324"/>
                </a:lnTo>
                <a:lnTo>
                  <a:pt x="0" y="324"/>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3" name="Freeform 8"/>
          <p:cNvSpPr>
            <a:spLocks noEditPoints="1"/>
          </p:cNvSpPr>
          <p:nvPr/>
        </p:nvSpPr>
        <p:spPr bwMode="auto">
          <a:xfrm>
            <a:off x="677423" y="3935736"/>
            <a:ext cx="7842714" cy="1177625"/>
          </a:xfrm>
          <a:custGeom>
            <a:avLst/>
            <a:gdLst>
              <a:gd name="T0" fmla="*/ 2990 w 3842"/>
              <a:gd name="T1" fmla="*/ 296 h 444"/>
              <a:gd name="T2" fmla="*/ 3842 w 3842"/>
              <a:gd name="T3" fmla="*/ 296 h 444"/>
              <a:gd name="T4" fmla="*/ 3842 w 3842"/>
              <a:gd name="T5" fmla="*/ 444 h 444"/>
              <a:gd name="T6" fmla="*/ 2990 w 3842"/>
              <a:gd name="T7" fmla="*/ 444 h 444"/>
              <a:gd name="T8" fmla="*/ 2990 w 3842"/>
              <a:gd name="T9" fmla="*/ 296 h 444"/>
              <a:gd name="T10" fmla="*/ 2106 w 3842"/>
              <a:gd name="T11" fmla="*/ 296 h 444"/>
              <a:gd name="T12" fmla="*/ 2990 w 3842"/>
              <a:gd name="T13" fmla="*/ 296 h 444"/>
              <a:gd name="T14" fmla="*/ 2990 w 3842"/>
              <a:gd name="T15" fmla="*/ 444 h 444"/>
              <a:gd name="T16" fmla="*/ 2106 w 3842"/>
              <a:gd name="T17" fmla="*/ 444 h 444"/>
              <a:gd name="T18" fmla="*/ 2106 w 3842"/>
              <a:gd name="T19" fmla="*/ 296 h 444"/>
              <a:gd name="T20" fmla="*/ 1376 w 3842"/>
              <a:gd name="T21" fmla="*/ 296 h 444"/>
              <a:gd name="T22" fmla="*/ 2106 w 3842"/>
              <a:gd name="T23" fmla="*/ 296 h 444"/>
              <a:gd name="T24" fmla="*/ 2106 w 3842"/>
              <a:gd name="T25" fmla="*/ 444 h 444"/>
              <a:gd name="T26" fmla="*/ 1376 w 3842"/>
              <a:gd name="T27" fmla="*/ 444 h 444"/>
              <a:gd name="T28" fmla="*/ 1376 w 3842"/>
              <a:gd name="T29" fmla="*/ 296 h 444"/>
              <a:gd name="T30" fmla="*/ 676 w 3842"/>
              <a:gd name="T31" fmla="*/ 296 h 444"/>
              <a:gd name="T32" fmla="*/ 1376 w 3842"/>
              <a:gd name="T33" fmla="*/ 296 h 444"/>
              <a:gd name="T34" fmla="*/ 1376 w 3842"/>
              <a:gd name="T35" fmla="*/ 444 h 444"/>
              <a:gd name="T36" fmla="*/ 676 w 3842"/>
              <a:gd name="T37" fmla="*/ 444 h 444"/>
              <a:gd name="T38" fmla="*/ 676 w 3842"/>
              <a:gd name="T39" fmla="*/ 296 h 444"/>
              <a:gd name="T40" fmla="*/ 0 w 3842"/>
              <a:gd name="T41" fmla="*/ 296 h 444"/>
              <a:gd name="T42" fmla="*/ 676 w 3842"/>
              <a:gd name="T43" fmla="*/ 296 h 444"/>
              <a:gd name="T44" fmla="*/ 676 w 3842"/>
              <a:gd name="T45" fmla="*/ 444 h 444"/>
              <a:gd name="T46" fmla="*/ 0 w 3842"/>
              <a:gd name="T47" fmla="*/ 444 h 444"/>
              <a:gd name="T48" fmla="*/ 0 w 3842"/>
              <a:gd name="T49" fmla="*/ 296 h 444"/>
              <a:gd name="T50" fmla="*/ 2990 w 3842"/>
              <a:gd name="T51" fmla="*/ 0 h 444"/>
              <a:gd name="T52" fmla="*/ 3842 w 3842"/>
              <a:gd name="T53" fmla="*/ 0 h 444"/>
              <a:gd name="T54" fmla="*/ 3842 w 3842"/>
              <a:gd name="T55" fmla="*/ 148 h 444"/>
              <a:gd name="T56" fmla="*/ 2990 w 3842"/>
              <a:gd name="T57" fmla="*/ 148 h 444"/>
              <a:gd name="T58" fmla="*/ 2990 w 3842"/>
              <a:gd name="T59" fmla="*/ 0 h 444"/>
              <a:gd name="T60" fmla="*/ 2106 w 3842"/>
              <a:gd name="T61" fmla="*/ 0 h 444"/>
              <a:gd name="T62" fmla="*/ 2990 w 3842"/>
              <a:gd name="T63" fmla="*/ 0 h 444"/>
              <a:gd name="T64" fmla="*/ 2990 w 3842"/>
              <a:gd name="T65" fmla="*/ 148 h 444"/>
              <a:gd name="T66" fmla="*/ 2106 w 3842"/>
              <a:gd name="T67" fmla="*/ 148 h 444"/>
              <a:gd name="T68" fmla="*/ 2106 w 3842"/>
              <a:gd name="T69" fmla="*/ 0 h 444"/>
              <a:gd name="T70" fmla="*/ 1376 w 3842"/>
              <a:gd name="T71" fmla="*/ 0 h 444"/>
              <a:gd name="T72" fmla="*/ 2106 w 3842"/>
              <a:gd name="T73" fmla="*/ 0 h 444"/>
              <a:gd name="T74" fmla="*/ 2106 w 3842"/>
              <a:gd name="T75" fmla="*/ 148 h 444"/>
              <a:gd name="T76" fmla="*/ 1376 w 3842"/>
              <a:gd name="T77" fmla="*/ 148 h 444"/>
              <a:gd name="T78" fmla="*/ 1376 w 3842"/>
              <a:gd name="T79" fmla="*/ 0 h 444"/>
              <a:gd name="T80" fmla="*/ 676 w 3842"/>
              <a:gd name="T81" fmla="*/ 0 h 444"/>
              <a:gd name="T82" fmla="*/ 1376 w 3842"/>
              <a:gd name="T83" fmla="*/ 0 h 444"/>
              <a:gd name="T84" fmla="*/ 1376 w 3842"/>
              <a:gd name="T85" fmla="*/ 148 h 444"/>
              <a:gd name="T86" fmla="*/ 676 w 3842"/>
              <a:gd name="T87" fmla="*/ 148 h 444"/>
              <a:gd name="T88" fmla="*/ 676 w 3842"/>
              <a:gd name="T89" fmla="*/ 0 h 444"/>
              <a:gd name="T90" fmla="*/ 0 w 3842"/>
              <a:gd name="T91" fmla="*/ 0 h 444"/>
              <a:gd name="T92" fmla="*/ 676 w 3842"/>
              <a:gd name="T93" fmla="*/ 0 h 444"/>
              <a:gd name="T94" fmla="*/ 676 w 3842"/>
              <a:gd name="T95" fmla="*/ 148 h 444"/>
              <a:gd name="T96" fmla="*/ 0 w 3842"/>
              <a:gd name="T97" fmla="*/ 148 h 444"/>
              <a:gd name="T98" fmla="*/ 0 w 3842"/>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2" h="444">
                <a:moveTo>
                  <a:pt x="2990" y="296"/>
                </a:moveTo>
                <a:lnTo>
                  <a:pt x="3842" y="296"/>
                </a:lnTo>
                <a:lnTo>
                  <a:pt x="3842" y="444"/>
                </a:lnTo>
                <a:lnTo>
                  <a:pt x="2990" y="444"/>
                </a:lnTo>
                <a:lnTo>
                  <a:pt x="2990" y="296"/>
                </a:lnTo>
                <a:close/>
                <a:moveTo>
                  <a:pt x="2106" y="296"/>
                </a:moveTo>
                <a:lnTo>
                  <a:pt x="2990" y="296"/>
                </a:lnTo>
                <a:lnTo>
                  <a:pt x="2990" y="444"/>
                </a:lnTo>
                <a:lnTo>
                  <a:pt x="2106" y="444"/>
                </a:lnTo>
                <a:lnTo>
                  <a:pt x="2106" y="296"/>
                </a:lnTo>
                <a:close/>
                <a:moveTo>
                  <a:pt x="1376" y="296"/>
                </a:moveTo>
                <a:lnTo>
                  <a:pt x="2106" y="296"/>
                </a:lnTo>
                <a:lnTo>
                  <a:pt x="2106" y="444"/>
                </a:lnTo>
                <a:lnTo>
                  <a:pt x="1376" y="444"/>
                </a:lnTo>
                <a:lnTo>
                  <a:pt x="1376" y="296"/>
                </a:lnTo>
                <a:close/>
                <a:moveTo>
                  <a:pt x="676" y="296"/>
                </a:moveTo>
                <a:lnTo>
                  <a:pt x="1376" y="296"/>
                </a:lnTo>
                <a:lnTo>
                  <a:pt x="1376" y="444"/>
                </a:lnTo>
                <a:lnTo>
                  <a:pt x="676" y="444"/>
                </a:lnTo>
                <a:lnTo>
                  <a:pt x="676" y="296"/>
                </a:lnTo>
                <a:close/>
                <a:moveTo>
                  <a:pt x="0" y="296"/>
                </a:moveTo>
                <a:lnTo>
                  <a:pt x="676" y="296"/>
                </a:lnTo>
                <a:lnTo>
                  <a:pt x="676" y="444"/>
                </a:lnTo>
                <a:lnTo>
                  <a:pt x="0" y="444"/>
                </a:lnTo>
                <a:lnTo>
                  <a:pt x="0" y="296"/>
                </a:lnTo>
                <a:close/>
                <a:moveTo>
                  <a:pt x="2990" y="0"/>
                </a:moveTo>
                <a:lnTo>
                  <a:pt x="3842" y="0"/>
                </a:lnTo>
                <a:lnTo>
                  <a:pt x="3842" y="148"/>
                </a:lnTo>
                <a:lnTo>
                  <a:pt x="2990" y="148"/>
                </a:lnTo>
                <a:lnTo>
                  <a:pt x="2990" y="0"/>
                </a:lnTo>
                <a:close/>
                <a:moveTo>
                  <a:pt x="2106" y="0"/>
                </a:moveTo>
                <a:lnTo>
                  <a:pt x="2990" y="0"/>
                </a:lnTo>
                <a:lnTo>
                  <a:pt x="2990" y="148"/>
                </a:lnTo>
                <a:lnTo>
                  <a:pt x="2106" y="148"/>
                </a:lnTo>
                <a:lnTo>
                  <a:pt x="2106" y="0"/>
                </a:lnTo>
                <a:close/>
                <a:moveTo>
                  <a:pt x="1376" y="0"/>
                </a:moveTo>
                <a:lnTo>
                  <a:pt x="2106" y="0"/>
                </a:lnTo>
                <a:lnTo>
                  <a:pt x="2106" y="148"/>
                </a:lnTo>
                <a:lnTo>
                  <a:pt x="1376" y="148"/>
                </a:lnTo>
                <a:lnTo>
                  <a:pt x="1376" y="0"/>
                </a:lnTo>
                <a:close/>
                <a:moveTo>
                  <a:pt x="676" y="0"/>
                </a:moveTo>
                <a:lnTo>
                  <a:pt x="1376" y="0"/>
                </a:lnTo>
                <a:lnTo>
                  <a:pt x="1376" y="148"/>
                </a:lnTo>
                <a:lnTo>
                  <a:pt x="676" y="148"/>
                </a:lnTo>
                <a:lnTo>
                  <a:pt x="676" y="0"/>
                </a:lnTo>
                <a:close/>
                <a:moveTo>
                  <a:pt x="0" y="0"/>
                </a:moveTo>
                <a:lnTo>
                  <a:pt x="676" y="0"/>
                </a:lnTo>
                <a:lnTo>
                  <a:pt x="676"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5" name="Line 10"/>
          <p:cNvSpPr>
            <a:spLocks noChangeShapeType="1"/>
          </p:cNvSpPr>
          <p:nvPr/>
        </p:nvSpPr>
        <p:spPr bwMode="auto">
          <a:xfrm flipV="1">
            <a:off x="3486266"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6" name="Line 11"/>
          <p:cNvSpPr>
            <a:spLocks noChangeShapeType="1"/>
          </p:cNvSpPr>
          <p:nvPr/>
        </p:nvSpPr>
        <p:spPr bwMode="auto">
          <a:xfrm>
            <a:off x="6780941" y="2291305"/>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7" name="Freeform 12"/>
          <p:cNvSpPr>
            <a:spLocks/>
          </p:cNvSpPr>
          <p:nvPr/>
        </p:nvSpPr>
        <p:spPr bwMode="auto">
          <a:xfrm>
            <a:off x="2057349" y="2683846"/>
            <a:ext cx="2919074" cy="0"/>
          </a:xfrm>
          <a:custGeom>
            <a:avLst/>
            <a:gdLst>
              <a:gd name="T0" fmla="*/ 0 w 1430"/>
              <a:gd name="T1" fmla="*/ 700 w 1430"/>
              <a:gd name="T2" fmla="*/ 1430 w 1430"/>
            </a:gdLst>
            <a:ahLst/>
            <a:cxnLst>
              <a:cxn ang="0">
                <a:pos x="T0" y="0"/>
              </a:cxn>
              <a:cxn ang="0">
                <a:pos x="T1" y="0"/>
              </a:cxn>
              <a:cxn ang="0">
                <a:pos x="T2" y="0"/>
              </a:cxn>
            </a:cxnLst>
            <a:rect l="0" t="0" r="r" b="b"/>
            <a:pathLst>
              <a:path w="1430">
                <a:moveTo>
                  <a:pt x="0" y="0"/>
                </a:moveTo>
                <a:lnTo>
                  <a:pt x="700" y="0"/>
                </a:lnTo>
                <a:lnTo>
                  <a:pt x="143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8" name="Line 13"/>
          <p:cNvSpPr>
            <a:spLocks noChangeShapeType="1"/>
          </p:cNvSpPr>
          <p:nvPr/>
        </p:nvSpPr>
        <p:spPr bwMode="auto">
          <a:xfrm>
            <a:off x="6780941" y="2683846"/>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9" name="Line 14"/>
          <p:cNvSpPr>
            <a:spLocks noChangeShapeType="1"/>
          </p:cNvSpPr>
          <p:nvPr/>
        </p:nvSpPr>
        <p:spPr bwMode="auto">
          <a:xfrm flipV="1">
            <a:off x="2057349"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0" name="Line 15"/>
          <p:cNvSpPr>
            <a:spLocks noChangeShapeType="1"/>
          </p:cNvSpPr>
          <p:nvPr/>
        </p:nvSpPr>
        <p:spPr bwMode="auto">
          <a:xfrm flipV="1">
            <a:off x="3486266"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1" name="Line 16"/>
          <p:cNvSpPr>
            <a:spLocks noChangeShapeType="1"/>
          </p:cNvSpPr>
          <p:nvPr/>
        </p:nvSpPr>
        <p:spPr bwMode="auto">
          <a:xfrm flipV="1">
            <a:off x="4976422"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2" name="Line 17"/>
          <p:cNvSpPr>
            <a:spLocks noChangeShapeType="1"/>
          </p:cNvSpPr>
          <p:nvPr/>
        </p:nvSpPr>
        <p:spPr bwMode="auto">
          <a:xfrm flipV="1">
            <a:off x="6780941"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3" name="Freeform 18"/>
          <p:cNvSpPr>
            <a:spLocks/>
          </p:cNvSpPr>
          <p:nvPr/>
        </p:nvSpPr>
        <p:spPr bwMode="auto">
          <a:xfrm>
            <a:off x="677423" y="3543194"/>
            <a:ext cx="7842714" cy="0"/>
          </a:xfrm>
          <a:custGeom>
            <a:avLst/>
            <a:gdLst>
              <a:gd name="T0" fmla="*/ 0 w 3842"/>
              <a:gd name="T1" fmla="*/ 676 w 3842"/>
              <a:gd name="T2" fmla="*/ 1376 w 3842"/>
              <a:gd name="T3" fmla="*/ 2106 w 3842"/>
              <a:gd name="T4" fmla="*/ 2990 w 3842"/>
              <a:gd name="T5" fmla="*/ 3842 w 3842"/>
            </a:gdLst>
            <a:ahLst/>
            <a:cxnLst>
              <a:cxn ang="0">
                <a:pos x="T0" y="0"/>
              </a:cxn>
              <a:cxn ang="0">
                <a:pos x="T1" y="0"/>
              </a:cxn>
              <a:cxn ang="0">
                <a:pos x="T2" y="0"/>
              </a:cxn>
              <a:cxn ang="0">
                <a:pos x="T3" y="0"/>
              </a:cxn>
              <a:cxn ang="0">
                <a:pos x="T4" y="0"/>
              </a:cxn>
              <a:cxn ang="0">
                <a:pos x="T5" y="0"/>
              </a:cxn>
            </a:cxnLst>
            <a:rect l="0" t="0" r="r" b="b"/>
            <a:pathLst>
              <a:path w="3842">
                <a:moveTo>
                  <a:pt x="0" y="0"/>
                </a:moveTo>
                <a:lnTo>
                  <a:pt x="676" y="0"/>
                </a:lnTo>
                <a:lnTo>
                  <a:pt x="1376" y="0"/>
                </a:lnTo>
                <a:lnTo>
                  <a:pt x="2106" y="0"/>
                </a:lnTo>
                <a:lnTo>
                  <a:pt x="2990" y="0"/>
                </a:lnTo>
                <a:lnTo>
                  <a:pt x="384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4" name="Line 19"/>
          <p:cNvSpPr>
            <a:spLocks noChangeShapeType="1"/>
          </p:cNvSpPr>
          <p:nvPr/>
        </p:nvSpPr>
        <p:spPr bwMode="auto">
          <a:xfrm flipV="1">
            <a:off x="2057349"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5" name="Line 20"/>
          <p:cNvSpPr>
            <a:spLocks noChangeShapeType="1"/>
          </p:cNvSpPr>
          <p:nvPr/>
        </p:nvSpPr>
        <p:spPr bwMode="auto">
          <a:xfrm flipV="1">
            <a:off x="3486266"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6" name="Line 21"/>
          <p:cNvSpPr>
            <a:spLocks noChangeShapeType="1"/>
          </p:cNvSpPr>
          <p:nvPr/>
        </p:nvSpPr>
        <p:spPr bwMode="auto">
          <a:xfrm flipV="1">
            <a:off x="4976422"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7" name="Line 22"/>
          <p:cNvSpPr>
            <a:spLocks noChangeShapeType="1"/>
          </p:cNvSpPr>
          <p:nvPr/>
        </p:nvSpPr>
        <p:spPr bwMode="auto">
          <a:xfrm flipV="1">
            <a:off x="6780941"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8" name="Freeform 23"/>
          <p:cNvSpPr>
            <a:spLocks/>
          </p:cNvSpPr>
          <p:nvPr/>
        </p:nvSpPr>
        <p:spPr bwMode="auto">
          <a:xfrm>
            <a:off x="677423" y="3935736"/>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9" name="Line 24"/>
          <p:cNvSpPr>
            <a:spLocks noChangeShapeType="1"/>
          </p:cNvSpPr>
          <p:nvPr/>
        </p:nvSpPr>
        <p:spPr bwMode="auto">
          <a:xfrm flipV="1">
            <a:off x="2057349"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0" name="Line 25"/>
          <p:cNvSpPr>
            <a:spLocks noChangeShapeType="1"/>
          </p:cNvSpPr>
          <p:nvPr/>
        </p:nvSpPr>
        <p:spPr bwMode="auto">
          <a:xfrm>
            <a:off x="3486266" y="3935736"/>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1" name="Line 26"/>
          <p:cNvSpPr>
            <a:spLocks noChangeShapeType="1"/>
          </p:cNvSpPr>
          <p:nvPr/>
        </p:nvSpPr>
        <p:spPr bwMode="auto">
          <a:xfrm flipV="1">
            <a:off x="3486266"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2" name="Line 27"/>
          <p:cNvSpPr>
            <a:spLocks noChangeShapeType="1"/>
          </p:cNvSpPr>
          <p:nvPr/>
        </p:nvSpPr>
        <p:spPr bwMode="auto">
          <a:xfrm>
            <a:off x="4976422" y="3935736"/>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3" name="Line 28"/>
          <p:cNvSpPr>
            <a:spLocks noChangeShapeType="1"/>
          </p:cNvSpPr>
          <p:nvPr/>
        </p:nvSpPr>
        <p:spPr bwMode="auto">
          <a:xfrm flipV="1">
            <a:off x="4976422"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4" name="Line 29"/>
          <p:cNvSpPr>
            <a:spLocks noChangeShapeType="1"/>
          </p:cNvSpPr>
          <p:nvPr/>
        </p:nvSpPr>
        <p:spPr bwMode="auto">
          <a:xfrm>
            <a:off x="6780941" y="3935736"/>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5" name="Line 30"/>
          <p:cNvSpPr>
            <a:spLocks noChangeShapeType="1"/>
          </p:cNvSpPr>
          <p:nvPr/>
        </p:nvSpPr>
        <p:spPr bwMode="auto">
          <a:xfrm flipV="1">
            <a:off x="6780941"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6" name="Freeform 31"/>
          <p:cNvSpPr>
            <a:spLocks/>
          </p:cNvSpPr>
          <p:nvPr/>
        </p:nvSpPr>
        <p:spPr bwMode="auto">
          <a:xfrm>
            <a:off x="677423" y="4328278"/>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7" name="Line 32"/>
          <p:cNvSpPr>
            <a:spLocks noChangeShapeType="1"/>
          </p:cNvSpPr>
          <p:nvPr/>
        </p:nvSpPr>
        <p:spPr bwMode="auto">
          <a:xfrm flipV="1">
            <a:off x="2057349"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8" name="Line 33"/>
          <p:cNvSpPr>
            <a:spLocks noChangeShapeType="1"/>
          </p:cNvSpPr>
          <p:nvPr/>
        </p:nvSpPr>
        <p:spPr bwMode="auto">
          <a:xfrm>
            <a:off x="3486266" y="4328278"/>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9" name="Line 34"/>
          <p:cNvSpPr>
            <a:spLocks noChangeShapeType="1"/>
          </p:cNvSpPr>
          <p:nvPr/>
        </p:nvSpPr>
        <p:spPr bwMode="auto">
          <a:xfrm flipV="1">
            <a:off x="3486266"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0" name="Line 35"/>
          <p:cNvSpPr>
            <a:spLocks noChangeShapeType="1"/>
          </p:cNvSpPr>
          <p:nvPr/>
        </p:nvSpPr>
        <p:spPr bwMode="auto">
          <a:xfrm>
            <a:off x="4976422" y="4328278"/>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1" name="Line 36"/>
          <p:cNvSpPr>
            <a:spLocks noChangeShapeType="1"/>
          </p:cNvSpPr>
          <p:nvPr/>
        </p:nvSpPr>
        <p:spPr bwMode="auto">
          <a:xfrm flipV="1">
            <a:off x="4976422"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2" name="Line 37"/>
          <p:cNvSpPr>
            <a:spLocks noChangeShapeType="1"/>
          </p:cNvSpPr>
          <p:nvPr/>
        </p:nvSpPr>
        <p:spPr bwMode="auto">
          <a:xfrm>
            <a:off x="6780941" y="4328278"/>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3" name="Line 38"/>
          <p:cNvSpPr>
            <a:spLocks noChangeShapeType="1"/>
          </p:cNvSpPr>
          <p:nvPr/>
        </p:nvSpPr>
        <p:spPr bwMode="auto">
          <a:xfrm flipV="1">
            <a:off x="6780941"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4" name="Freeform 39"/>
          <p:cNvSpPr>
            <a:spLocks/>
          </p:cNvSpPr>
          <p:nvPr/>
        </p:nvSpPr>
        <p:spPr bwMode="auto">
          <a:xfrm>
            <a:off x="677423" y="4720820"/>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5" name="Line 40"/>
          <p:cNvSpPr>
            <a:spLocks noChangeShapeType="1"/>
          </p:cNvSpPr>
          <p:nvPr/>
        </p:nvSpPr>
        <p:spPr bwMode="auto">
          <a:xfrm flipV="1">
            <a:off x="2057349"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6" name="Line 41"/>
          <p:cNvSpPr>
            <a:spLocks noChangeShapeType="1"/>
          </p:cNvSpPr>
          <p:nvPr/>
        </p:nvSpPr>
        <p:spPr bwMode="auto">
          <a:xfrm>
            <a:off x="3486266" y="4720820"/>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7" name="Line 42"/>
          <p:cNvSpPr>
            <a:spLocks noChangeShapeType="1"/>
          </p:cNvSpPr>
          <p:nvPr/>
        </p:nvSpPr>
        <p:spPr bwMode="auto">
          <a:xfrm flipV="1">
            <a:off x="3486266"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8" name="Line 43"/>
          <p:cNvSpPr>
            <a:spLocks noChangeShapeType="1"/>
          </p:cNvSpPr>
          <p:nvPr/>
        </p:nvSpPr>
        <p:spPr bwMode="auto">
          <a:xfrm>
            <a:off x="4976422" y="4720820"/>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9" name="Line 44"/>
          <p:cNvSpPr>
            <a:spLocks noChangeShapeType="1"/>
          </p:cNvSpPr>
          <p:nvPr/>
        </p:nvSpPr>
        <p:spPr bwMode="auto">
          <a:xfrm flipV="1">
            <a:off x="4976422"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0" name="Line 45"/>
          <p:cNvSpPr>
            <a:spLocks noChangeShapeType="1"/>
          </p:cNvSpPr>
          <p:nvPr/>
        </p:nvSpPr>
        <p:spPr bwMode="auto">
          <a:xfrm>
            <a:off x="6780941" y="4720820"/>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1" name="Line 46"/>
          <p:cNvSpPr>
            <a:spLocks noChangeShapeType="1"/>
          </p:cNvSpPr>
          <p:nvPr/>
        </p:nvSpPr>
        <p:spPr bwMode="auto">
          <a:xfrm flipV="1">
            <a:off x="6780941"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2" name="Freeform 47"/>
          <p:cNvSpPr>
            <a:spLocks/>
          </p:cNvSpPr>
          <p:nvPr/>
        </p:nvSpPr>
        <p:spPr bwMode="auto">
          <a:xfrm>
            <a:off x="677423" y="5113361"/>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3" name="Line 48"/>
          <p:cNvSpPr>
            <a:spLocks noChangeShapeType="1"/>
          </p:cNvSpPr>
          <p:nvPr/>
        </p:nvSpPr>
        <p:spPr bwMode="auto">
          <a:xfrm flipV="1">
            <a:off x="2057349"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4" name="Line 49"/>
          <p:cNvSpPr>
            <a:spLocks noChangeShapeType="1"/>
          </p:cNvSpPr>
          <p:nvPr/>
        </p:nvSpPr>
        <p:spPr bwMode="auto">
          <a:xfrm>
            <a:off x="3486266" y="5113361"/>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5" name="Line 50"/>
          <p:cNvSpPr>
            <a:spLocks noChangeShapeType="1"/>
          </p:cNvSpPr>
          <p:nvPr/>
        </p:nvSpPr>
        <p:spPr bwMode="auto">
          <a:xfrm flipV="1">
            <a:off x="3486266"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6" name="Line 51"/>
          <p:cNvSpPr>
            <a:spLocks noChangeShapeType="1"/>
          </p:cNvSpPr>
          <p:nvPr/>
        </p:nvSpPr>
        <p:spPr bwMode="auto">
          <a:xfrm>
            <a:off x="4976422" y="5113361"/>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7" name="Line 52"/>
          <p:cNvSpPr>
            <a:spLocks noChangeShapeType="1"/>
          </p:cNvSpPr>
          <p:nvPr/>
        </p:nvSpPr>
        <p:spPr bwMode="auto">
          <a:xfrm flipV="1">
            <a:off x="4976422"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8" name="Line 53"/>
          <p:cNvSpPr>
            <a:spLocks noChangeShapeType="1"/>
          </p:cNvSpPr>
          <p:nvPr/>
        </p:nvSpPr>
        <p:spPr bwMode="auto">
          <a:xfrm>
            <a:off x="6780941" y="5113361"/>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9" name="Line 54"/>
          <p:cNvSpPr>
            <a:spLocks noChangeShapeType="1"/>
          </p:cNvSpPr>
          <p:nvPr/>
        </p:nvSpPr>
        <p:spPr bwMode="auto">
          <a:xfrm flipV="1">
            <a:off x="6780941"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0" name="Line 55"/>
          <p:cNvSpPr>
            <a:spLocks noChangeShapeType="1"/>
          </p:cNvSpPr>
          <p:nvPr/>
        </p:nvSpPr>
        <p:spPr bwMode="auto">
          <a:xfrm flipV="1">
            <a:off x="2057349"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1" name="Line 56"/>
          <p:cNvSpPr>
            <a:spLocks noChangeShapeType="1"/>
          </p:cNvSpPr>
          <p:nvPr/>
        </p:nvSpPr>
        <p:spPr bwMode="auto">
          <a:xfrm>
            <a:off x="677423" y="2683846"/>
            <a:ext cx="137992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3" name="Line 58"/>
          <p:cNvSpPr>
            <a:spLocks noChangeShapeType="1"/>
          </p:cNvSpPr>
          <p:nvPr/>
        </p:nvSpPr>
        <p:spPr bwMode="auto">
          <a:xfrm flipV="1">
            <a:off x="4976422"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4" name="Line 59"/>
          <p:cNvSpPr>
            <a:spLocks noChangeShapeType="1"/>
          </p:cNvSpPr>
          <p:nvPr/>
        </p:nvSpPr>
        <p:spPr bwMode="auto">
          <a:xfrm>
            <a:off x="4976422" y="2683846"/>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5" name="Line 60"/>
          <p:cNvSpPr>
            <a:spLocks noChangeShapeType="1"/>
          </p:cNvSpPr>
          <p:nvPr/>
        </p:nvSpPr>
        <p:spPr bwMode="auto">
          <a:xfrm flipV="1">
            <a:off x="6780941"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41" name="Rectangle 76"/>
          <p:cNvSpPr>
            <a:spLocks noChangeArrowheads="1"/>
          </p:cNvSpPr>
          <p:nvPr/>
        </p:nvSpPr>
        <p:spPr bwMode="auto">
          <a:xfrm>
            <a:off x="1088557" y="2971800"/>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44" name="Rectangle 79"/>
          <p:cNvSpPr>
            <a:spLocks noChangeArrowheads="1"/>
          </p:cNvSpPr>
          <p:nvPr/>
        </p:nvSpPr>
        <p:spPr bwMode="auto">
          <a:xfrm>
            <a:off x="2591291" y="2984086"/>
            <a:ext cx="375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
        <p:nvSpPr>
          <p:cNvPr id="449" name="Rectangle 84"/>
          <p:cNvSpPr>
            <a:spLocks noChangeArrowheads="1"/>
          </p:cNvSpPr>
          <p:nvPr/>
        </p:nvSpPr>
        <p:spPr bwMode="auto">
          <a:xfrm>
            <a:off x="3866000" y="2971800"/>
            <a:ext cx="988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
        <p:nvSpPr>
          <p:cNvPr id="454" name="Rectangle 89"/>
          <p:cNvSpPr>
            <a:spLocks noChangeArrowheads="1"/>
          </p:cNvSpPr>
          <p:nvPr/>
        </p:nvSpPr>
        <p:spPr bwMode="auto">
          <a:xfrm>
            <a:off x="5388455" y="2971800"/>
            <a:ext cx="12302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Average revenue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a:t>
            </a:r>
          </a:p>
        </p:txBody>
      </p:sp>
      <p:sp>
        <p:nvSpPr>
          <p:cNvPr id="459" name="Rectangle 94"/>
          <p:cNvSpPr>
            <a:spLocks noChangeArrowheads="1"/>
          </p:cNvSpPr>
          <p:nvPr/>
        </p:nvSpPr>
        <p:spPr bwMode="auto">
          <a:xfrm>
            <a:off x="7010400" y="2971800"/>
            <a:ext cx="12647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
        <p:nvSpPr>
          <p:cNvPr id="481" name="Rectangle 116"/>
          <p:cNvSpPr>
            <a:spLocks noChangeArrowheads="1"/>
          </p:cNvSpPr>
          <p:nvPr/>
        </p:nvSpPr>
        <p:spPr bwMode="auto">
          <a:xfrm>
            <a:off x="2686072" y="363867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83" name="Rectangle 118"/>
          <p:cNvSpPr>
            <a:spLocks noChangeArrowheads="1"/>
          </p:cNvSpPr>
          <p:nvPr/>
        </p:nvSpPr>
        <p:spPr bwMode="auto">
          <a:xfrm>
            <a:off x="1330642" y="363867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04" name="Rectangle 139"/>
          <p:cNvSpPr>
            <a:spLocks noChangeArrowheads="1"/>
          </p:cNvSpPr>
          <p:nvPr/>
        </p:nvSpPr>
        <p:spPr bwMode="auto">
          <a:xfrm>
            <a:off x="1330642" y="403121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25" name="Rectangle 160"/>
          <p:cNvSpPr>
            <a:spLocks noChangeArrowheads="1"/>
          </p:cNvSpPr>
          <p:nvPr/>
        </p:nvSpPr>
        <p:spPr bwMode="auto">
          <a:xfrm>
            <a:off x="1330642" y="442376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46" name="Rectangle 181"/>
          <p:cNvSpPr>
            <a:spLocks noChangeArrowheads="1"/>
          </p:cNvSpPr>
          <p:nvPr/>
        </p:nvSpPr>
        <p:spPr bwMode="auto">
          <a:xfrm>
            <a:off x="1330642" y="481630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67" name="Rectangle 202"/>
          <p:cNvSpPr>
            <a:spLocks noChangeArrowheads="1"/>
          </p:cNvSpPr>
          <p:nvPr/>
        </p:nvSpPr>
        <p:spPr bwMode="auto">
          <a:xfrm>
            <a:off x="1330642" y="520884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2403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p:sp>
        <p:nvSpPr>
          <p:cNvPr id="3246" name="Content Placeholder 3245"/>
          <p:cNvSpPr>
            <a:spLocks noGrp="1"/>
          </p:cNvSpPr>
          <p:nvPr>
            <p:ph idx="1"/>
          </p:nvPr>
        </p:nvSpPr>
        <p:spPr/>
        <p:txBody>
          <a:bodyPr>
            <a:normAutofit/>
          </a:bodyPr>
          <a:lstStyle/>
          <a:p>
            <a:pPr marL="0" indent="0">
              <a:buNone/>
            </a:pPr>
            <a:r>
              <a:rPr lang="en-US" dirty="0"/>
              <a:t>Fill in the table for a price taking firm in a competitive market.</a:t>
            </a:r>
          </a:p>
        </p:txBody>
      </p:sp>
      <p:sp>
        <p:nvSpPr>
          <p:cNvPr id="372" name="Freeform 7"/>
          <p:cNvSpPr>
            <a:spLocks noEditPoints="1"/>
          </p:cNvSpPr>
          <p:nvPr/>
        </p:nvSpPr>
        <p:spPr bwMode="auto">
          <a:xfrm>
            <a:off x="677423" y="3543194"/>
            <a:ext cx="7842714" cy="1962709"/>
          </a:xfrm>
          <a:custGeom>
            <a:avLst/>
            <a:gdLst>
              <a:gd name="T0" fmla="*/ 3842 w 3842"/>
              <a:gd name="T1" fmla="*/ 592 h 740"/>
              <a:gd name="T2" fmla="*/ 2990 w 3842"/>
              <a:gd name="T3" fmla="*/ 740 h 740"/>
              <a:gd name="T4" fmla="*/ 2106 w 3842"/>
              <a:gd name="T5" fmla="*/ 592 h 740"/>
              <a:gd name="T6" fmla="*/ 2990 w 3842"/>
              <a:gd name="T7" fmla="*/ 740 h 740"/>
              <a:gd name="T8" fmla="*/ 2106 w 3842"/>
              <a:gd name="T9" fmla="*/ 592 h 740"/>
              <a:gd name="T10" fmla="*/ 2106 w 3842"/>
              <a:gd name="T11" fmla="*/ 592 h 740"/>
              <a:gd name="T12" fmla="*/ 1376 w 3842"/>
              <a:gd name="T13" fmla="*/ 740 h 740"/>
              <a:gd name="T14" fmla="*/ 676 w 3842"/>
              <a:gd name="T15" fmla="*/ 592 h 740"/>
              <a:gd name="T16" fmla="*/ 1376 w 3842"/>
              <a:gd name="T17" fmla="*/ 740 h 740"/>
              <a:gd name="T18" fmla="*/ 676 w 3842"/>
              <a:gd name="T19" fmla="*/ 592 h 740"/>
              <a:gd name="T20" fmla="*/ 676 w 3842"/>
              <a:gd name="T21" fmla="*/ 592 h 740"/>
              <a:gd name="T22" fmla="*/ 0 w 3842"/>
              <a:gd name="T23" fmla="*/ 740 h 740"/>
              <a:gd name="T24" fmla="*/ 2990 w 3842"/>
              <a:gd name="T25" fmla="*/ 296 h 740"/>
              <a:gd name="T26" fmla="*/ 3842 w 3842"/>
              <a:gd name="T27" fmla="*/ 444 h 740"/>
              <a:gd name="T28" fmla="*/ 2990 w 3842"/>
              <a:gd name="T29" fmla="*/ 296 h 740"/>
              <a:gd name="T30" fmla="*/ 2990 w 3842"/>
              <a:gd name="T31" fmla="*/ 296 h 740"/>
              <a:gd name="T32" fmla="*/ 2106 w 3842"/>
              <a:gd name="T33" fmla="*/ 444 h 740"/>
              <a:gd name="T34" fmla="*/ 1376 w 3842"/>
              <a:gd name="T35" fmla="*/ 296 h 740"/>
              <a:gd name="T36" fmla="*/ 2106 w 3842"/>
              <a:gd name="T37" fmla="*/ 444 h 740"/>
              <a:gd name="T38" fmla="*/ 1376 w 3842"/>
              <a:gd name="T39" fmla="*/ 296 h 740"/>
              <a:gd name="T40" fmla="*/ 1376 w 3842"/>
              <a:gd name="T41" fmla="*/ 296 h 740"/>
              <a:gd name="T42" fmla="*/ 676 w 3842"/>
              <a:gd name="T43" fmla="*/ 444 h 740"/>
              <a:gd name="T44" fmla="*/ 0 w 3842"/>
              <a:gd name="T45" fmla="*/ 296 h 740"/>
              <a:gd name="T46" fmla="*/ 676 w 3842"/>
              <a:gd name="T47" fmla="*/ 444 h 740"/>
              <a:gd name="T48" fmla="*/ 0 w 3842"/>
              <a:gd name="T49" fmla="*/ 296 h 740"/>
              <a:gd name="T50" fmla="*/ 3842 w 3842"/>
              <a:gd name="T51" fmla="*/ 0 h 740"/>
              <a:gd name="T52" fmla="*/ 2990 w 3842"/>
              <a:gd name="T53" fmla="*/ 148 h 740"/>
              <a:gd name="T54" fmla="*/ 2106 w 3842"/>
              <a:gd name="T55" fmla="*/ 0 h 740"/>
              <a:gd name="T56" fmla="*/ 2990 w 3842"/>
              <a:gd name="T57" fmla="*/ 148 h 740"/>
              <a:gd name="T58" fmla="*/ 2106 w 3842"/>
              <a:gd name="T59" fmla="*/ 0 h 740"/>
              <a:gd name="T60" fmla="*/ 2106 w 3842"/>
              <a:gd name="T61" fmla="*/ 0 h 740"/>
              <a:gd name="T62" fmla="*/ 1376 w 3842"/>
              <a:gd name="T63" fmla="*/ 148 h 740"/>
              <a:gd name="T64" fmla="*/ 676 w 3842"/>
              <a:gd name="T65" fmla="*/ 0 h 740"/>
              <a:gd name="T66" fmla="*/ 1376 w 3842"/>
              <a:gd name="T67" fmla="*/ 148 h 740"/>
              <a:gd name="T68" fmla="*/ 676 w 3842"/>
              <a:gd name="T69" fmla="*/ 0 h 740"/>
              <a:gd name="T70" fmla="*/ 676 w 3842"/>
              <a:gd name="T71" fmla="*/ 0 h 740"/>
              <a:gd name="T72" fmla="*/ 0 w 3842"/>
              <a:gd name="T73" fmla="*/ 14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2" h="740">
                <a:moveTo>
                  <a:pt x="2990" y="592"/>
                </a:moveTo>
                <a:lnTo>
                  <a:pt x="3842" y="592"/>
                </a:lnTo>
                <a:lnTo>
                  <a:pt x="3842" y="740"/>
                </a:lnTo>
                <a:lnTo>
                  <a:pt x="2990" y="740"/>
                </a:lnTo>
                <a:lnTo>
                  <a:pt x="2990" y="592"/>
                </a:lnTo>
                <a:close/>
                <a:moveTo>
                  <a:pt x="2106" y="592"/>
                </a:moveTo>
                <a:lnTo>
                  <a:pt x="2990" y="592"/>
                </a:lnTo>
                <a:lnTo>
                  <a:pt x="2990" y="740"/>
                </a:lnTo>
                <a:lnTo>
                  <a:pt x="2106" y="740"/>
                </a:lnTo>
                <a:lnTo>
                  <a:pt x="2106" y="592"/>
                </a:lnTo>
                <a:close/>
                <a:moveTo>
                  <a:pt x="1376" y="592"/>
                </a:moveTo>
                <a:lnTo>
                  <a:pt x="2106" y="592"/>
                </a:lnTo>
                <a:lnTo>
                  <a:pt x="2106" y="740"/>
                </a:lnTo>
                <a:lnTo>
                  <a:pt x="1376" y="740"/>
                </a:lnTo>
                <a:lnTo>
                  <a:pt x="1376" y="592"/>
                </a:lnTo>
                <a:close/>
                <a:moveTo>
                  <a:pt x="676" y="592"/>
                </a:moveTo>
                <a:lnTo>
                  <a:pt x="1376" y="592"/>
                </a:lnTo>
                <a:lnTo>
                  <a:pt x="1376" y="740"/>
                </a:lnTo>
                <a:lnTo>
                  <a:pt x="676" y="740"/>
                </a:lnTo>
                <a:lnTo>
                  <a:pt x="676" y="592"/>
                </a:lnTo>
                <a:close/>
                <a:moveTo>
                  <a:pt x="0" y="592"/>
                </a:moveTo>
                <a:lnTo>
                  <a:pt x="676" y="592"/>
                </a:lnTo>
                <a:lnTo>
                  <a:pt x="676" y="740"/>
                </a:lnTo>
                <a:lnTo>
                  <a:pt x="0" y="740"/>
                </a:lnTo>
                <a:lnTo>
                  <a:pt x="0" y="592"/>
                </a:lnTo>
                <a:close/>
                <a:moveTo>
                  <a:pt x="2990" y="296"/>
                </a:moveTo>
                <a:lnTo>
                  <a:pt x="3842" y="296"/>
                </a:lnTo>
                <a:lnTo>
                  <a:pt x="3842" y="444"/>
                </a:lnTo>
                <a:lnTo>
                  <a:pt x="2990" y="444"/>
                </a:lnTo>
                <a:lnTo>
                  <a:pt x="2990" y="296"/>
                </a:lnTo>
                <a:close/>
                <a:moveTo>
                  <a:pt x="2106" y="296"/>
                </a:moveTo>
                <a:lnTo>
                  <a:pt x="2990" y="296"/>
                </a:lnTo>
                <a:lnTo>
                  <a:pt x="2990" y="444"/>
                </a:lnTo>
                <a:lnTo>
                  <a:pt x="2106" y="444"/>
                </a:lnTo>
                <a:lnTo>
                  <a:pt x="2106" y="296"/>
                </a:lnTo>
                <a:close/>
                <a:moveTo>
                  <a:pt x="1376" y="296"/>
                </a:moveTo>
                <a:lnTo>
                  <a:pt x="2106" y="296"/>
                </a:lnTo>
                <a:lnTo>
                  <a:pt x="2106" y="444"/>
                </a:lnTo>
                <a:lnTo>
                  <a:pt x="1376" y="444"/>
                </a:lnTo>
                <a:lnTo>
                  <a:pt x="1376" y="296"/>
                </a:lnTo>
                <a:close/>
                <a:moveTo>
                  <a:pt x="676" y="296"/>
                </a:moveTo>
                <a:lnTo>
                  <a:pt x="1376" y="296"/>
                </a:lnTo>
                <a:lnTo>
                  <a:pt x="1376" y="444"/>
                </a:lnTo>
                <a:lnTo>
                  <a:pt x="676" y="444"/>
                </a:lnTo>
                <a:lnTo>
                  <a:pt x="676" y="296"/>
                </a:lnTo>
                <a:close/>
                <a:moveTo>
                  <a:pt x="0" y="296"/>
                </a:moveTo>
                <a:lnTo>
                  <a:pt x="676" y="296"/>
                </a:lnTo>
                <a:lnTo>
                  <a:pt x="676" y="444"/>
                </a:lnTo>
                <a:lnTo>
                  <a:pt x="0" y="444"/>
                </a:lnTo>
                <a:lnTo>
                  <a:pt x="0" y="296"/>
                </a:lnTo>
                <a:close/>
                <a:moveTo>
                  <a:pt x="2990" y="0"/>
                </a:moveTo>
                <a:lnTo>
                  <a:pt x="3842" y="0"/>
                </a:lnTo>
                <a:lnTo>
                  <a:pt x="3842" y="148"/>
                </a:lnTo>
                <a:lnTo>
                  <a:pt x="2990" y="148"/>
                </a:lnTo>
                <a:lnTo>
                  <a:pt x="2990" y="0"/>
                </a:lnTo>
                <a:close/>
                <a:moveTo>
                  <a:pt x="2106" y="0"/>
                </a:moveTo>
                <a:lnTo>
                  <a:pt x="2990" y="0"/>
                </a:lnTo>
                <a:lnTo>
                  <a:pt x="2990" y="148"/>
                </a:lnTo>
                <a:lnTo>
                  <a:pt x="2106" y="148"/>
                </a:lnTo>
                <a:lnTo>
                  <a:pt x="2106" y="0"/>
                </a:lnTo>
                <a:close/>
                <a:moveTo>
                  <a:pt x="1376" y="0"/>
                </a:moveTo>
                <a:lnTo>
                  <a:pt x="2106" y="0"/>
                </a:lnTo>
                <a:lnTo>
                  <a:pt x="2106" y="148"/>
                </a:lnTo>
                <a:lnTo>
                  <a:pt x="1376" y="148"/>
                </a:lnTo>
                <a:lnTo>
                  <a:pt x="1376" y="0"/>
                </a:lnTo>
                <a:close/>
                <a:moveTo>
                  <a:pt x="676" y="0"/>
                </a:moveTo>
                <a:lnTo>
                  <a:pt x="1376" y="0"/>
                </a:lnTo>
                <a:lnTo>
                  <a:pt x="1376" y="148"/>
                </a:lnTo>
                <a:lnTo>
                  <a:pt x="676" y="148"/>
                </a:lnTo>
                <a:lnTo>
                  <a:pt x="676" y="0"/>
                </a:lnTo>
                <a:close/>
                <a:moveTo>
                  <a:pt x="0" y="0"/>
                </a:moveTo>
                <a:lnTo>
                  <a:pt x="676" y="0"/>
                </a:lnTo>
                <a:lnTo>
                  <a:pt x="676" y="148"/>
                </a:lnTo>
                <a:lnTo>
                  <a:pt x="0" y="148"/>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69" name="AutoShape 3"/>
          <p:cNvSpPr>
            <a:spLocks noChangeAspect="1" noChangeArrowheads="1" noTextEdit="1"/>
          </p:cNvSpPr>
          <p:nvPr/>
        </p:nvSpPr>
        <p:spPr bwMode="auto">
          <a:xfrm>
            <a:off x="677423" y="2286000"/>
            <a:ext cx="7842714" cy="321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1" name="Freeform 6"/>
          <p:cNvSpPr>
            <a:spLocks noEditPoints="1"/>
          </p:cNvSpPr>
          <p:nvPr/>
        </p:nvSpPr>
        <p:spPr bwMode="auto">
          <a:xfrm>
            <a:off x="677423" y="2667000"/>
            <a:ext cx="7842714" cy="859348"/>
          </a:xfrm>
          <a:custGeom>
            <a:avLst/>
            <a:gdLst>
              <a:gd name="T0" fmla="*/ 2990 w 3842"/>
              <a:gd name="T1" fmla="*/ 0 h 324"/>
              <a:gd name="T2" fmla="*/ 3842 w 3842"/>
              <a:gd name="T3" fmla="*/ 0 h 324"/>
              <a:gd name="T4" fmla="*/ 3842 w 3842"/>
              <a:gd name="T5" fmla="*/ 324 h 324"/>
              <a:gd name="T6" fmla="*/ 2990 w 3842"/>
              <a:gd name="T7" fmla="*/ 324 h 324"/>
              <a:gd name="T8" fmla="*/ 2990 w 3842"/>
              <a:gd name="T9" fmla="*/ 0 h 324"/>
              <a:gd name="T10" fmla="*/ 2106 w 3842"/>
              <a:gd name="T11" fmla="*/ 0 h 324"/>
              <a:gd name="T12" fmla="*/ 2990 w 3842"/>
              <a:gd name="T13" fmla="*/ 0 h 324"/>
              <a:gd name="T14" fmla="*/ 2990 w 3842"/>
              <a:gd name="T15" fmla="*/ 324 h 324"/>
              <a:gd name="T16" fmla="*/ 2106 w 3842"/>
              <a:gd name="T17" fmla="*/ 324 h 324"/>
              <a:gd name="T18" fmla="*/ 2106 w 3842"/>
              <a:gd name="T19" fmla="*/ 0 h 324"/>
              <a:gd name="T20" fmla="*/ 1376 w 3842"/>
              <a:gd name="T21" fmla="*/ 0 h 324"/>
              <a:gd name="T22" fmla="*/ 2106 w 3842"/>
              <a:gd name="T23" fmla="*/ 0 h 324"/>
              <a:gd name="T24" fmla="*/ 2106 w 3842"/>
              <a:gd name="T25" fmla="*/ 324 h 324"/>
              <a:gd name="T26" fmla="*/ 1376 w 3842"/>
              <a:gd name="T27" fmla="*/ 324 h 324"/>
              <a:gd name="T28" fmla="*/ 1376 w 3842"/>
              <a:gd name="T29" fmla="*/ 0 h 324"/>
              <a:gd name="T30" fmla="*/ 676 w 3842"/>
              <a:gd name="T31" fmla="*/ 0 h 324"/>
              <a:gd name="T32" fmla="*/ 1376 w 3842"/>
              <a:gd name="T33" fmla="*/ 0 h 324"/>
              <a:gd name="T34" fmla="*/ 1376 w 3842"/>
              <a:gd name="T35" fmla="*/ 324 h 324"/>
              <a:gd name="T36" fmla="*/ 676 w 3842"/>
              <a:gd name="T37" fmla="*/ 324 h 324"/>
              <a:gd name="T38" fmla="*/ 676 w 3842"/>
              <a:gd name="T39" fmla="*/ 0 h 324"/>
              <a:gd name="T40" fmla="*/ 0 w 3842"/>
              <a:gd name="T41" fmla="*/ 0 h 324"/>
              <a:gd name="T42" fmla="*/ 676 w 3842"/>
              <a:gd name="T43" fmla="*/ 0 h 324"/>
              <a:gd name="T44" fmla="*/ 676 w 3842"/>
              <a:gd name="T45" fmla="*/ 324 h 324"/>
              <a:gd name="T46" fmla="*/ 0 w 3842"/>
              <a:gd name="T47" fmla="*/ 324 h 324"/>
              <a:gd name="T48" fmla="*/ 0 w 3842"/>
              <a:gd name="T49"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2" h="324">
                <a:moveTo>
                  <a:pt x="2990" y="0"/>
                </a:moveTo>
                <a:lnTo>
                  <a:pt x="3842" y="0"/>
                </a:lnTo>
                <a:lnTo>
                  <a:pt x="3842" y="324"/>
                </a:lnTo>
                <a:lnTo>
                  <a:pt x="2990" y="324"/>
                </a:lnTo>
                <a:lnTo>
                  <a:pt x="2990" y="0"/>
                </a:lnTo>
                <a:close/>
                <a:moveTo>
                  <a:pt x="2106" y="0"/>
                </a:moveTo>
                <a:lnTo>
                  <a:pt x="2990" y="0"/>
                </a:lnTo>
                <a:lnTo>
                  <a:pt x="2990" y="324"/>
                </a:lnTo>
                <a:lnTo>
                  <a:pt x="2106" y="324"/>
                </a:lnTo>
                <a:lnTo>
                  <a:pt x="2106" y="0"/>
                </a:lnTo>
                <a:close/>
                <a:moveTo>
                  <a:pt x="1376" y="0"/>
                </a:moveTo>
                <a:lnTo>
                  <a:pt x="2106" y="0"/>
                </a:lnTo>
                <a:lnTo>
                  <a:pt x="2106" y="324"/>
                </a:lnTo>
                <a:lnTo>
                  <a:pt x="1376" y="324"/>
                </a:lnTo>
                <a:lnTo>
                  <a:pt x="1376" y="0"/>
                </a:lnTo>
                <a:close/>
                <a:moveTo>
                  <a:pt x="676" y="0"/>
                </a:moveTo>
                <a:lnTo>
                  <a:pt x="1376" y="0"/>
                </a:lnTo>
                <a:lnTo>
                  <a:pt x="1376" y="324"/>
                </a:lnTo>
                <a:lnTo>
                  <a:pt x="676" y="324"/>
                </a:lnTo>
                <a:lnTo>
                  <a:pt x="676" y="0"/>
                </a:lnTo>
                <a:close/>
                <a:moveTo>
                  <a:pt x="0" y="0"/>
                </a:moveTo>
                <a:lnTo>
                  <a:pt x="676" y="0"/>
                </a:lnTo>
                <a:lnTo>
                  <a:pt x="676" y="324"/>
                </a:lnTo>
                <a:lnTo>
                  <a:pt x="0" y="324"/>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3" name="Freeform 8"/>
          <p:cNvSpPr>
            <a:spLocks noEditPoints="1"/>
          </p:cNvSpPr>
          <p:nvPr/>
        </p:nvSpPr>
        <p:spPr bwMode="auto">
          <a:xfrm>
            <a:off x="677423" y="3935736"/>
            <a:ext cx="7842714" cy="1177625"/>
          </a:xfrm>
          <a:custGeom>
            <a:avLst/>
            <a:gdLst>
              <a:gd name="T0" fmla="*/ 2990 w 3842"/>
              <a:gd name="T1" fmla="*/ 296 h 444"/>
              <a:gd name="T2" fmla="*/ 3842 w 3842"/>
              <a:gd name="T3" fmla="*/ 296 h 444"/>
              <a:gd name="T4" fmla="*/ 3842 w 3842"/>
              <a:gd name="T5" fmla="*/ 444 h 444"/>
              <a:gd name="T6" fmla="*/ 2990 w 3842"/>
              <a:gd name="T7" fmla="*/ 444 h 444"/>
              <a:gd name="T8" fmla="*/ 2990 w 3842"/>
              <a:gd name="T9" fmla="*/ 296 h 444"/>
              <a:gd name="T10" fmla="*/ 2106 w 3842"/>
              <a:gd name="T11" fmla="*/ 296 h 444"/>
              <a:gd name="T12" fmla="*/ 2990 w 3842"/>
              <a:gd name="T13" fmla="*/ 296 h 444"/>
              <a:gd name="T14" fmla="*/ 2990 w 3842"/>
              <a:gd name="T15" fmla="*/ 444 h 444"/>
              <a:gd name="T16" fmla="*/ 2106 w 3842"/>
              <a:gd name="T17" fmla="*/ 444 h 444"/>
              <a:gd name="T18" fmla="*/ 2106 w 3842"/>
              <a:gd name="T19" fmla="*/ 296 h 444"/>
              <a:gd name="T20" fmla="*/ 1376 w 3842"/>
              <a:gd name="T21" fmla="*/ 296 h 444"/>
              <a:gd name="T22" fmla="*/ 2106 w 3842"/>
              <a:gd name="T23" fmla="*/ 296 h 444"/>
              <a:gd name="T24" fmla="*/ 2106 w 3842"/>
              <a:gd name="T25" fmla="*/ 444 h 444"/>
              <a:gd name="T26" fmla="*/ 1376 w 3842"/>
              <a:gd name="T27" fmla="*/ 444 h 444"/>
              <a:gd name="T28" fmla="*/ 1376 w 3842"/>
              <a:gd name="T29" fmla="*/ 296 h 444"/>
              <a:gd name="T30" fmla="*/ 676 w 3842"/>
              <a:gd name="T31" fmla="*/ 296 h 444"/>
              <a:gd name="T32" fmla="*/ 1376 w 3842"/>
              <a:gd name="T33" fmla="*/ 296 h 444"/>
              <a:gd name="T34" fmla="*/ 1376 w 3842"/>
              <a:gd name="T35" fmla="*/ 444 h 444"/>
              <a:gd name="T36" fmla="*/ 676 w 3842"/>
              <a:gd name="T37" fmla="*/ 444 h 444"/>
              <a:gd name="T38" fmla="*/ 676 w 3842"/>
              <a:gd name="T39" fmla="*/ 296 h 444"/>
              <a:gd name="T40" fmla="*/ 0 w 3842"/>
              <a:gd name="T41" fmla="*/ 296 h 444"/>
              <a:gd name="T42" fmla="*/ 676 w 3842"/>
              <a:gd name="T43" fmla="*/ 296 h 444"/>
              <a:gd name="T44" fmla="*/ 676 w 3842"/>
              <a:gd name="T45" fmla="*/ 444 h 444"/>
              <a:gd name="T46" fmla="*/ 0 w 3842"/>
              <a:gd name="T47" fmla="*/ 444 h 444"/>
              <a:gd name="T48" fmla="*/ 0 w 3842"/>
              <a:gd name="T49" fmla="*/ 296 h 444"/>
              <a:gd name="T50" fmla="*/ 2990 w 3842"/>
              <a:gd name="T51" fmla="*/ 0 h 444"/>
              <a:gd name="T52" fmla="*/ 3842 w 3842"/>
              <a:gd name="T53" fmla="*/ 0 h 444"/>
              <a:gd name="T54" fmla="*/ 3842 w 3842"/>
              <a:gd name="T55" fmla="*/ 148 h 444"/>
              <a:gd name="T56" fmla="*/ 2990 w 3842"/>
              <a:gd name="T57" fmla="*/ 148 h 444"/>
              <a:gd name="T58" fmla="*/ 2990 w 3842"/>
              <a:gd name="T59" fmla="*/ 0 h 444"/>
              <a:gd name="T60" fmla="*/ 2106 w 3842"/>
              <a:gd name="T61" fmla="*/ 0 h 444"/>
              <a:gd name="T62" fmla="*/ 2990 w 3842"/>
              <a:gd name="T63" fmla="*/ 0 h 444"/>
              <a:gd name="T64" fmla="*/ 2990 w 3842"/>
              <a:gd name="T65" fmla="*/ 148 h 444"/>
              <a:gd name="T66" fmla="*/ 2106 w 3842"/>
              <a:gd name="T67" fmla="*/ 148 h 444"/>
              <a:gd name="T68" fmla="*/ 2106 w 3842"/>
              <a:gd name="T69" fmla="*/ 0 h 444"/>
              <a:gd name="T70" fmla="*/ 1376 w 3842"/>
              <a:gd name="T71" fmla="*/ 0 h 444"/>
              <a:gd name="T72" fmla="*/ 2106 w 3842"/>
              <a:gd name="T73" fmla="*/ 0 h 444"/>
              <a:gd name="T74" fmla="*/ 2106 w 3842"/>
              <a:gd name="T75" fmla="*/ 148 h 444"/>
              <a:gd name="T76" fmla="*/ 1376 w 3842"/>
              <a:gd name="T77" fmla="*/ 148 h 444"/>
              <a:gd name="T78" fmla="*/ 1376 w 3842"/>
              <a:gd name="T79" fmla="*/ 0 h 444"/>
              <a:gd name="T80" fmla="*/ 676 w 3842"/>
              <a:gd name="T81" fmla="*/ 0 h 444"/>
              <a:gd name="T82" fmla="*/ 1376 w 3842"/>
              <a:gd name="T83" fmla="*/ 0 h 444"/>
              <a:gd name="T84" fmla="*/ 1376 w 3842"/>
              <a:gd name="T85" fmla="*/ 148 h 444"/>
              <a:gd name="T86" fmla="*/ 676 w 3842"/>
              <a:gd name="T87" fmla="*/ 148 h 444"/>
              <a:gd name="T88" fmla="*/ 676 w 3842"/>
              <a:gd name="T89" fmla="*/ 0 h 444"/>
              <a:gd name="T90" fmla="*/ 0 w 3842"/>
              <a:gd name="T91" fmla="*/ 0 h 444"/>
              <a:gd name="T92" fmla="*/ 676 w 3842"/>
              <a:gd name="T93" fmla="*/ 0 h 444"/>
              <a:gd name="T94" fmla="*/ 676 w 3842"/>
              <a:gd name="T95" fmla="*/ 148 h 444"/>
              <a:gd name="T96" fmla="*/ 0 w 3842"/>
              <a:gd name="T97" fmla="*/ 148 h 444"/>
              <a:gd name="T98" fmla="*/ 0 w 3842"/>
              <a:gd name="T99"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2" h="444">
                <a:moveTo>
                  <a:pt x="2990" y="296"/>
                </a:moveTo>
                <a:lnTo>
                  <a:pt x="3842" y="296"/>
                </a:lnTo>
                <a:lnTo>
                  <a:pt x="3842" y="444"/>
                </a:lnTo>
                <a:lnTo>
                  <a:pt x="2990" y="444"/>
                </a:lnTo>
                <a:lnTo>
                  <a:pt x="2990" y="296"/>
                </a:lnTo>
                <a:close/>
                <a:moveTo>
                  <a:pt x="2106" y="296"/>
                </a:moveTo>
                <a:lnTo>
                  <a:pt x="2990" y="296"/>
                </a:lnTo>
                <a:lnTo>
                  <a:pt x="2990" y="444"/>
                </a:lnTo>
                <a:lnTo>
                  <a:pt x="2106" y="444"/>
                </a:lnTo>
                <a:lnTo>
                  <a:pt x="2106" y="296"/>
                </a:lnTo>
                <a:close/>
                <a:moveTo>
                  <a:pt x="1376" y="296"/>
                </a:moveTo>
                <a:lnTo>
                  <a:pt x="2106" y="296"/>
                </a:lnTo>
                <a:lnTo>
                  <a:pt x="2106" y="444"/>
                </a:lnTo>
                <a:lnTo>
                  <a:pt x="1376" y="444"/>
                </a:lnTo>
                <a:lnTo>
                  <a:pt x="1376" y="296"/>
                </a:lnTo>
                <a:close/>
                <a:moveTo>
                  <a:pt x="676" y="296"/>
                </a:moveTo>
                <a:lnTo>
                  <a:pt x="1376" y="296"/>
                </a:lnTo>
                <a:lnTo>
                  <a:pt x="1376" y="444"/>
                </a:lnTo>
                <a:lnTo>
                  <a:pt x="676" y="444"/>
                </a:lnTo>
                <a:lnTo>
                  <a:pt x="676" y="296"/>
                </a:lnTo>
                <a:close/>
                <a:moveTo>
                  <a:pt x="0" y="296"/>
                </a:moveTo>
                <a:lnTo>
                  <a:pt x="676" y="296"/>
                </a:lnTo>
                <a:lnTo>
                  <a:pt x="676" y="444"/>
                </a:lnTo>
                <a:lnTo>
                  <a:pt x="0" y="444"/>
                </a:lnTo>
                <a:lnTo>
                  <a:pt x="0" y="296"/>
                </a:lnTo>
                <a:close/>
                <a:moveTo>
                  <a:pt x="2990" y="0"/>
                </a:moveTo>
                <a:lnTo>
                  <a:pt x="3842" y="0"/>
                </a:lnTo>
                <a:lnTo>
                  <a:pt x="3842" y="148"/>
                </a:lnTo>
                <a:lnTo>
                  <a:pt x="2990" y="148"/>
                </a:lnTo>
                <a:lnTo>
                  <a:pt x="2990" y="0"/>
                </a:lnTo>
                <a:close/>
                <a:moveTo>
                  <a:pt x="2106" y="0"/>
                </a:moveTo>
                <a:lnTo>
                  <a:pt x="2990" y="0"/>
                </a:lnTo>
                <a:lnTo>
                  <a:pt x="2990" y="148"/>
                </a:lnTo>
                <a:lnTo>
                  <a:pt x="2106" y="148"/>
                </a:lnTo>
                <a:lnTo>
                  <a:pt x="2106" y="0"/>
                </a:lnTo>
                <a:close/>
                <a:moveTo>
                  <a:pt x="1376" y="0"/>
                </a:moveTo>
                <a:lnTo>
                  <a:pt x="2106" y="0"/>
                </a:lnTo>
                <a:lnTo>
                  <a:pt x="2106" y="148"/>
                </a:lnTo>
                <a:lnTo>
                  <a:pt x="1376" y="148"/>
                </a:lnTo>
                <a:lnTo>
                  <a:pt x="1376" y="0"/>
                </a:lnTo>
                <a:close/>
                <a:moveTo>
                  <a:pt x="676" y="0"/>
                </a:moveTo>
                <a:lnTo>
                  <a:pt x="1376" y="0"/>
                </a:lnTo>
                <a:lnTo>
                  <a:pt x="1376" y="148"/>
                </a:lnTo>
                <a:lnTo>
                  <a:pt x="676" y="148"/>
                </a:lnTo>
                <a:lnTo>
                  <a:pt x="676" y="0"/>
                </a:lnTo>
                <a:close/>
                <a:moveTo>
                  <a:pt x="0" y="0"/>
                </a:moveTo>
                <a:lnTo>
                  <a:pt x="676" y="0"/>
                </a:lnTo>
                <a:lnTo>
                  <a:pt x="676" y="148"/>
                </a:lnTo>
                <a:lnTo>
                  <a:pt x="0" y="14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375" name="Line 10"/>
          <p:cNvSpPr>
            <a:spLocks noChangeShapeType="1"/>
          </p:cNvSpPr>
          <p:nvPr/>
        </p:nvSpPr>
        <p:spPr bwMode="auto">
          <a:xfrm flipV="1">
            <a:off x="3486266"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6" name="Line 11"/>
          <p:cNvSpPr>
            <a:spLocks noChangeShapeType="1"/>
          </p:cNvSpPr>
          <p:nvPr/>
        </p:nvSpPr>
        <p:spPr bwMode="auto">
          <a:xfrm>
            <a:off x="6780941" y="2291305"/>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7" name="Freeform 12"/>
          <p:cNvSpPr>
            <a:spLocks/>
          </p:cNvSpPr>
          <p:nvPr/>
        </p:nvSpPr>
        <p:spPr bwMode="auto">
          <a:xfrm>
            <a:off x="2057349" y="2683846"/>
            <a:ext cx="2919074" cy="0"/>
          </a:xfrm>
          <a:custGeom>
            <a:avLst/>
            <a:gdLst>
              <a:gd name="T0" fmla="*/ 0 w 1430"/>
              <a:gd name="T1" fmla="*/ 700 w 1430"/>
              <a:gd name="T2" fmla="*/ 1430 w 1430"/>
            </a:gdLst>
            <a:ahLst/>
            <a:cxnLst>
              <a:cxn ang="0">
                <a:pos x="T0" y="0"/>
              </a:cxn>
              <a:cxn ang="0">
                <a:pos x="T1" y="0"/>
              </a:cxn>
              <a:cxn ang="0">
                <a:pos x="T2" y="0"/>
              </a:cxn>
            </a:cxnLst>
            <a:rect l="0" t="0" r="r" b="b"/>
            <a:pathLst>
              <a:path w="1430">
                <a:moveTo>
                  <a:pt x="0" y="0"/>
                </a:moveTo>
                <a:lnTo>
                  <a:pt x="700" y="0"/>
                </a:lnTo>
                <a:lnTo>
                  <a:pt x="1430"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8" name="Line 13"/>
          <p:cNvSpPr>
            <a:spLocks noChangeShapeType="1"/>
          </p:cNvSpPr>
          <p:nvPr/>
        </p:nvSpPr>
        <p:spPr bwMode="auto">
          <a:xfrm>
            <a:off x="6780941" y="2683846"/>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79" name="Line 14"/>
          <p:cNvSpPr>
            <a:spLocks noChangeShapeType="1"/>
          </p:cNvSpPr>
          <p:nvPr/>
        </p:nvSpPr>
        <p:spPr bwMode="auto">
          <a:xfrm flipV="1">
            <a:off x="2057349"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0" name="Line 15"/>
          <p:cNvSpPr>
            <a:spLocks noChangeShapeType="1"/>
          </p:cNvSpPr>
          <p:nvPr/>
        </p:nvSpPr>
        <p:spPr bwMode="auto">
          <a:xfrm flipV="1">
            <a:off x="3486266"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1" name="Line 16"/>
          <p:cNvSpPr>
            <a:spLocks noChangeShapeType="1"/>
          </p:cNvSpPr>
          <p:nvPr/>
        </p:nvSpPr>
        <p:spPr bwMode="auto">
          <a:xfrm flipV="1">
            <a:off x="4976422"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2" name="Line 17"/>
          <p:cNvSpPr>
            <a:spLocks noChangeShapeType="1"/>
          </p:cNvSpPr>
          <p:nvPr/>
        </p:nvSpPr>
        <p:spPr bwMode="auto">
          <a:xfrm flipV="1">
            <a:off x="6780941" y="2694456"/>
            <a:ext cx="0" cy="843434"/>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3" name="Freeform 18"/>
          <p:cNvSpPr>
            <a:spLocks/>
          </p:cNvSpPr>
          <p:nvPr/>
        </p:nvSpPr>
        <p:spPr bwMode="auto">
          <a:xfrm>
            <a:off x="677423" y="3543194"/>
            <a:ext cx="7842714" cy="0"/>
          </a:xfrm>
          <a:custGeom>
            <a:avLst/>
            <a:gdLst>
              <a:gd name="T0" fmla="*/ 0 w 3842"/>
              <a:gd name="T1" fmla="*/ 676 w 3842"/>
              <a:gd name="T2" fmla="*/ 1376 w 3842"/>
              <a:gd name="T3" fmla="*/ 2106 w 3842"/>
              <a:gd name="T4" fmla="*/ 2990 w 3842"/>
              <a:gd name="T5" fmla="*/ 3842 w 3842"/>
            </a:gdLst>
            <a:ahLst/>
            <a:cxnLst>
              <a:cxn ang="0">
                <a:pos x="T0" y="0"/>
              </a:cxn>
              <a:cxn ang="0">
                <a:pos x="T1" y="0"/>
              </a:cxn>
              <a:cxn ang="0">
                <a:pos x="T2" y="0"/>
              </a:cxn>
              <a:cxn ang="0">
                <a:pos x="T3" y="0"/>
              </a:cxn>
              <a:cxn ang="0">
                <a:pos x="T4" y="0"/>
              </a:cxn>
              <a:cxn ang="0">
                <a:pos x="T5" y="0"/>
              </a:cxn>
            </a:cxnLst>
            <a:rect l="0" t="0" r="r" b="b"/>
            <a:pathLst>
              <a:path w="3842">
                <a:moveTo>
                  <a:pt x="0" y="0"/>
                </a:moveTo>
                <a:lnTo>
                  <a:pt x="676" y="0"/>
                </a:lnTo>
                <a:lnTo>
                  <a:pt x="1376" y="0"/>
                </a:lnTo>
                <a:lnTo>
                  <a:pt x="2106" y="0"/>
                </a:lnTo>
                <a:lnTo>
                  <a:pt x="2990" y="0"/>
                </a:lnTo>
                <a:lnTo>
                  <a:pt x="384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4" name="Line 19"/>
          <p:cNvSpPr>
            <a:spLocks noChangeShapeType="1"/>
          </p:cNvSpPr>
          <p:nvPr/>
        </p:nvSpPr>
        <p:spPr bwMode="auto">
          <a:xfrm flipV="1">
            <a:off x="2057349"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5" name="Line 20"/>
          <p:cNvSpPr>
            <a:spLocks noChangeShapeType="1"/>
          </p:cNvSpPr>
          <p:nvPr/>
        </p:nvSpPr>
        <p:spPr bwMode="auto">
          <a:xfrm flipV="1">
            <a:off x="3486266"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6" name="Line 21"/>
          <p:cNvSpPr>
            <a:spLocks noChangeShapeType="1"/>
          </p:cNvSpPr>
          <p:nvPr/>
        </p:nvSpPr>
        <p:spPr bwMode="auto">
          <a:xfrm flipV="1">
            <a:off x="4976422"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7" name="Line 22"/>
          <p:cNvSpPr>
            <a:spLocks noChangeShapeType="1"/>
          </p:cNvSpPr>
          <p:nvPr/>
        </p:nvSpPr>
        <p:spPr bwMode="auto">
          <a:xfrm flipV="1">
            <a:off x="6780941" y="355380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8" name="Freeform 23"/>
          <p:cNvSpPr>
            <a:spLocks/>
          </p:cNvSpPr>
          <p:nvPr/>
        </p:nvSpPr>
        <p:spPr bwMode="auto">
          <a:xfrm>
            <a:off x="677423" y="3935736"/>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89" name="Line 24"/>
          <p:cNvSpPr>
            <a:spLocks noChangeShapeType="1"/>
          </p:cNvSpPr>
          <p:nvPr/>
        </p:nvSpPr>
        <p:spPr bwMode="auto">
          <a:xfrm flipV="1">
            <a:off x="2057349"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0" name="Line 25"/>
          <p:cNvSpPr>
            <a:spLocks noChangeShapeType="1"/>
          </p:cNvSpPr>
          <p:nvPr/>
        </p:nvSpPr>
        <p:spPr bwMode="auto">
          <a:xfrm>
            <a:off x="3486266" y="3935736"/>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1" name="Line 26"/>
          <p:cNvSpPr>
            <a:spLocks noChangeShapeType="1"/>
          </p:cNvSpPr>
          <p:nvPr/>
        </p:nvSpPr>
        <p:spPr bwMode="auto">
          <a:xfrm flipV="1">
            <a:off x="3486266"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2" name="Line 27"/>
          <p:cNvSpPr>
            <a:spLocks noChangeShapeType="1"/>
          </p:cNvSpPr>
          <p:nvPr/>
        </p:nvSpPr>
        <p:spPr bwMode="auto">
          <a:xfrm>
            <a:off x="4976422" y="3935736"/>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3" name="Line 28"/>
          <p:cNvSpPr>
            <a:spLocks noChangeShapeType="1"/>
          </p:cNvSpPr>
          <p:nvPr/>
        </p:nvSpPr>
        <p:spPr bwMode="auto">
          <a:xfrm flipV="1">
            <a:off x="4976422"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4" name="Line 29"/>
          <p:cNvSpPr>
            <a:spLocks noChangeShapeType="1"/>
          </p:cNvSpPr>
          <p:nvPr/>
        </p:nvSpPr>
        <p:spPr bwMode="auto">
          <a:xfrm>
            <a:off x="6780941" y="3935736"/>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5" name="Line 30"/>
          <p:cNvSpPr>
            <a:spLocks noChangeShapeType="1"/>
          </p:cNvSpPr>
          <p:nvPr/>
        </p:nvSpPr>
        <p:spPr bwMode="auto">
          <a:xfrm flipV="1">
            <a:off x="6780941" y="3946345"/>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6" name="Freeform 31"/>
          <p:cNvSpPr>
            <a:spLocks/>
          </p:cNvSpPr>
          <p:nvPr/>
        </p:nvSpPr>
        <p:spPr bwMode="auto">
          <a:xfrm>
            <a:off x="677423" y="4328278"/>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7" name="Line 32"/>
          <p:cNvSpPr>
            <a:spLocks noChangeShapeType="1"/>
          </p:cNvSpPr>
          <p:nvPr/>
        </p:nvSpPr>
        <p:spPr bwMode="auto">
          <a:xfrm flipV="1">
            <a:off x="2057349"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8" name="Line 33"/>
          <p:cNvSpPr>
            <a:spLocks noChangeShapeType="1"/>
          </p:cNvSpPr>
          <p:nvPr/>
        </p:nvSpPr>
        <p:spPr bwMode="auto">
          <a:xfrm>
            <a:off x="3486266" y="4328278"/>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399" name="Line 34"/>
          <p:cNvSpPr>
            <a:spLocks noChangeShapeType="1"/>
          </p:cNvSpPr>
          <p:nvPr/>
        </p:nvSpPr>
        <p:spPr bwMode="auto">
          <a:xfrm flipV="1">
            <a:off x="3486266"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0" name="Line 35"/>
          <p:cNvSpPr>
            <a:spLocks noChangeShapeType="1"/>
          </p:cNvSpPr>
          <p:nvPr/>
        </p:nvSpPr>
        <p:spPr bwMode="auto">
          <a:xfrm>
            <a:off x="4976422" y="4328278"/>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1" name="Line 36"/>
          <p:cNvSpPr>
            <a:spLocks noChangeShapeType="1"/>
          </p:cNvSpPr>
          <p:nvPr/>
        </p:nvSpPr>
        <p:spPr bwMode="auto">
          <a:xfrm flipV="1">
            <a:off x="4976422"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2" name="Line 37"/>
          <p:cNvSpPr>
            <a:spLocks noChangeShapeType="1"/>
          </p:cNvSpPr>
          <p:nvPr/>
        </p:nvSpPr>
        <p:spPr bwMode="auto">
          <a:xfrm>
            <a:off x="6780941" y="4328278"/>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3" name="Line 38"/>
          <p:cNvSpPr>
            <a:spLocks noChangeShapeType="1"/>
          </p:cNvSpPr>
          <p:nvPr/>
        </p:nvSpPr>
        <p:spPr bwMode="auto">
          <a:xfrm flipV="1">
            <a:off x="6780941" y="4338887"/>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4" name="Freeform 39"/>
          <p:cNvSpPr>
            <a:spLocks/>
          </p:cNvSpPr>
          <p:nvPr/>
        </p:nvSpPr>
        <p:spPr bwMode="auto">
          <a:xfrm>
            <a:off x="677423" y="4720820"/>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5" name="Line 40"/>
          <p:cNvSpPr>
            <a:spLocks noChangeShapeType="1"/>
          </p:cNvSpPr>
          <p:nvPr/>
        </p:nvSpPr>
        <p:spPr bwMode="auto">
          <a:xfrm flipV="1">
            <a:off x="2057349"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6" name="Line 41"/>
          <p:cNvSpPr>
            <a:spLocks noChangeShapeType="1"/>
          </p:cNvSpPr>
          <p:nvPr/>
        </p:nvSpPr>
        <p:spPr bwMode="auto">
          <a:xfrm>
            <a:off x="3486266" y="4720820"/>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7" name="Line 42"/>
          <p:cNvSpPr>
            <a:spLocks noChangeShapeType="1"/>
          </p:cNvSpPr>
          <p:nvPr/>
        </p:nvSpPr>
        <p:spPr bwMode="auto">
          <a:xfrm flipV="1">
            <a:off x="3486266"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8" name="Line 43"/>
          <p:cNvSpPr>
            <a:spLocks noChangeShapeType="1"/>
          </p:cNvSpPr>
          <p:nvPr/>
        </p:nvSpPr>
        <p:spPr bwMode="auto">
          <a:xfrm>
            <a:off x="4976422" y="4720820"/>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09" name="Line 44"/>
          <p:cNvSpPr>
            <a:spLocks noChangeShapeType="1"/>
          </p:cNvSpPr>
          <p:nvPr/>
        </p:nvSpPr>
        <p:spPr bwMode="auto">
          <a:xfrm flipV="1">
            <a:off x="4976422"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0" name="Line 45"/>
          <p:cNvSpPr>
            <a:spLocks noChangeShapeType="1"/>
          </p:cNvSpPr>
          <p:nvPr/>
        </p:nvSpPr>
        <p:spPr bwMode="auto">
          <a:xfrm>
            <a:off x="6780941" y="4720820"/>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1" name="Line 46"/>
          <p:cNvSpPr>
            <a:spLocks noChangeShapeType="1"/>
          </p:cNvSpPr>
          <p:nvPr/>
        </p:nvSpPr>
        <p:spPr bwMode="auto">
          <a:xfrm flipV="1">
            <a:off x="6780941" y="4731429"/>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2" name="Freeform 47"/>
          <p:cNvSpPr>
            <a:spLocks/>
          </p:cNvSpPr>
          <p:nvPr/>
        </p:nvSpPr>
        <p:spPr bwMode="auto">
          <a:xfrm>
            <a:off x="677423" y="5113361"/>
            <a:ext cx="2808843" cy="0"/>
          </a:xfrm>
          <a:custGeom>
            <a:avLst/>
            <a:gdLst>
              <a:gd name="T0" fmla="*/ 0 w 1376"/>
              <a:gd name="T1" fmla="*/ 676 w 1376"/>
              <a:gd name="T2" fmla="*/ 1376 w 1376"/>
            </a:gdLst>
            <a:ahLst/>
            <a:cxnLst>
              <a:cxn ang="0">
                <a:pos x="T0" y="0"/>
              </a:cxn>
              <a:cxn ang="0">
                <a:pos x="T1" y="0"/>
              </a:cxn>
              <a:cxn ang="0">
                <a:pos x="T2" y="0"/>
              </a:cxn>
            </a:cxnLst>
            <a:rect l="0" t="0" r="r" b="b"/>
            <a:pathLst>
              <a:path w="1376">
                <a:moveTo>
                  <a:pt x="0" y="0"/>
                </a:moveTo>
                <a:lnTo>
                  <a:pt x="676" y="0"/>
                </a:lnTo>
                <a:lnTo>
                  <a:pt x="1376"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3" name="Line 48"/>
          <p:cNvSpPr>
            <a:spLocks noChangeShapeType="1"/>
          </p:cNvSpPr>
          <p:nvPr/>
        </p:nvSpPr>
        <p:spPr bwMode="auto">
          <a:xfrm flipV="1">
            <a:off x="2057349"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4" name="Line 49"/>
          <p:cNvSpPr>
            <a:spLocks noChangeShapeType="1"/>
          </p:cNvSpPr>
          <p:nvPr/>
        </p:nvSpPr>
        <p:spPr bwMode="auto">
          <a:xfrm>
            <a:off x="3486266" y="5113361"/>
            <a:ext cx="149015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5" name="Line 50"/>
          <p:cNvSpPr>
            <a:spLocks noChangeShapeType="1"/>
          </p:cNvSpPr>
          <p:nvPr/>
        </p:nvSpPr>
        <p:spPr bwMode="auto">
          <a:xfrm flipV="1">
            <a:off x="3486266"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6" name="Line 51"/>
          <p:cNvSpPr>
            <a:spLocks noChangeShapeType="1"/>
          </p:cNvSpPr>
          <p:nvPr/>
        </p:nvSpPr>
        <p:spPr bwMode="auto">
          <a:xfrm>
            <a:off x="4976422" y="5113361"/>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7" name="Line 52"/>
          <p:cNvSpPr>
            <a:spLocks noChangeShapeType="1"/>
          </p:cNvSpPr>
          <p:nvPr/>
        </p:nvSpPr>
        <p:spPr bwMode="auto">
          <a:xfrm flipV="1">
            <a:off x="4976422"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8" name="Line 53"/>
          <p:cNvSpPr>
            <a:spLocks noChangeShapeType="1"/>
          </p:cNvSpPr>
          <p:nvPr/>
        </p:nvSpPr>
        <p:spPr bwMode="auto">
          <a:xfrm>
            <a:off x="6780941" y="5113361"/>
            <a:ext cx="173919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19" name="Line 54"/>
          <p:cNvSpPr>
            <a:spLocks noChangeShapeType="1"/>
          </p:cNvSpPr>
          <p:nvPr/>
        </p:nvSpPr>
        <p:spPr bwMode="auto">
          <a:xfrm flipV="1">
            <a:off x="6780941" y="5123971"/>
            <a:ext cx="0" cy="3819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0" name="Line 55"/>
          <p:cNvSpPr>
            <a:spLocks noChangeShapeType="1"/>
          </p:cNvSpPr>
          <p:nvPr/>
        </p:nvSpPr>
        <p:spPr bwMode="auto">
          <a:xfrm flipV="1">
            <a:off x="2057349"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1" name="Line 56"/>
          <p:cNvSpPr>
            <a:spLocks noChangeShapeType="1"/>
          </p:cNvSpPr>
          <p:nvPr/>
        </p:nvSpPr>
        <p:spPr bwMode="auto">
          <a:xfrm>
            <a:off x="677423" y="2683846"/>
            <a:ext cx="137992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3" name="Line 58"/>
          <p:cNvSpPr>
            <a:spLocks noChangeShapeType="1"/>
          </p:cNvSpPr>
          <p:nvPr/>
        </p:nvSpPr>
        <p:spPr bwMode="auto">
          <a:xfrm flipV="1">
            <a:off x="4976422"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4" name="Line 59"/>
          <p:cNvSpPr>
            <a:spLocks noChangeShapeType="1"/>
          </p:cNvSpPr>
          <p:nvPr/>
        </p:nvSpPr>
        <p:spPr bwMode="auto">
          <a:xfrm>
            <a:off x="4976422" y="2683846"/>
            <a:ext cx="180451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25" name="Line 60"/>
          <p:cNvSpPr>
            <a:spLocks noChangeShapeType="1"/>
          </p:cNvSpPr>
          <p:nvPr/>
        </p:nvSpPr>
        <p:spPr bwMode="auto">
          <a:xfrm flipV="1">
            <a:off x="6780941" y="2301914"/>
            <a:ext cx="0" cy="376628"/>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200" dirty="0"/>
          </a:p>
        </p:txBody>
      </p:sp>
      <p:sp>
        <p:nvSpPr>
          <p:cNvPr id="441" name="Rectangle 76"/>
          <p:cNvSpPr>
            <a:spLocks noChangeArrowheads="1"/>
          </p:cNvSpPr>
          <p:nvPr/>
        </p:nvSpPr>
        <p:spPr bwMode="auto">
          <a:xfrm>
            <a:off x="1088557" y="2971800"/>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81" name="Rectangle 116"/>
          <p:cNvSpPr>
            <a:spLocks noChangeArrowheads="1"/>
          </p:cNvSpPr>
          <p:nvPr/>
        </p:nvSpPr>
        <p:spPr bwMode="auto">
          <a:xfrm>
            <a:off x="2686072" y="363867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483" name="Rectangle 118"/>
          <p:cNvSpPr>
            <a:spLocks noChangeArrowheads="1"/>
          </p:cNvSpPr>
          <p:nvPr/>
        </p:nvSpPr>
        <p:spPr bwMode="auto">
          <a:xfrm>
            <a:off x="1330642" y="363867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04" name="Rectangle 139"/>
          <p:cNvSpPr>
            <a:spLocks noChangeArrowheads="1"/>
          </p:cNvSpPr>
          <p:nvPr/>
        </p:nvSpPr>
        <p:spPr bwMode="auto">
          <a:xfrm>
            <a:off x="1330642" y="403121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25" name="Rectangle 160"/>
          <p:cNvSpPr>
            <a:spLocks noChangeArrowheads="1"/>
          </p:cNvSpPr>
          <p:nvPr/>
        </p:nvSpPr>
        <p:spPr bwMode="auto">
          <a:xfrm>
            <a:off x="1330642" y="442376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46" name="Rectangle 181"/>
          <p:cNvSpPr>
            <a:spLocks noChangeArrowheads="1"/>
          </p:cNvSpPr>
          <p:nvPr/>
        </p:nvSpPr>
        <p:spPr bwMode="auto">
          <a:xfrm>
            <a:off x="1330642" y="481630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67" name="Rectangle 202"/>
          <p:cNvSpPr>
            <a:spLocks noChangeArrowheads="1"/>
          </p:cNvSpPr>
          <p:nvPr/>
        </p:nvSpPr>
        <p:spPr bwMode="auto">
          <a:xfrm>
            <a:off x="1330642" y="520884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116"/>
          <p:cNvSpPr>
            <a:spLocks noChangeArrowheads="1"/>
          </p:cNvSpPr>
          <p:nvPr/>
        </p:nvSpPr>
        <p:spPr bwMode="auto">
          <a:xfrm>
            <a:off x="2667000" y="4038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08" name="Rectangle 116"/>
          <p:cNvSpPr>
            <a:spLocks noChangeArrowheads="1"/>
          </p:cNvSpPr>
          <p:nvPr/>
        </p:nvSpPr>
        <p:spPr bwMode="auto">
          <a:xfrm>
            <a:off x="2667000" y="4419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09" name="Rectangle 116"/>
          <p:cNvSpPr>
            <a:spLocks noChangeArrowheads="1"/>
          </p:cNvSpPr>
          <p:nvPr/>
        </p:nvSpPr>
        <p:spPr bwMode="auto">
          <a:xfrm>
            <a:off x="2667000" y="484453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0" name="Rectangle 116"/>
          <p:cNvSpPr>
            <a:spLocks noChangeArrowheads="1"/>
          </p:cNvSpPr>
          <p:nvPr/>
        </p:nvSpPr>
        <p:spPr bwMode="auto">
          <a:xfrm>
            <a:off x="2667000" y="522553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116"/>
          <p:cNvSpPr>
            <a:spLocks noChangeArrowheads="1"/>
          </p:cNvSpPr>
          <p:nvPr/>
        </p:nvSpPr>
        <p:spPr bwMode="auto">
          <a:xfrm>
            <a:off x="4173482" y="3657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2" name="Rectangle 116"/>
          <p:cNvSpPr>
            <a:spLocks noChangeArrowheads="1"/>
          </p:cNvSpPr>
          <p:nvPr/>
        </p:nvSpPr>
        <p:spPr bwMode="auto">
          <a:xfrm>
            <a:off x="4154410" y="405752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116"/>
          <p:cNvSpPr>
            <a:spLocks noChangeArrowheads="1"/>
          </p:cNvSpPr>
          <p:nvPr/>
        </p:nvSpPr>
        <p:spPr bwMode="auto">
          <a:xfrm>
            <a:off x="4154410" y="4438522"/>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285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116"/>
          <p:cNvSpPr>
            <a:spLocks noChangeArrowheads="1"/>
          </p:cNvSpPr>
          <p:nvPr/>
        </p:nvSpPr>
        <p:spPr bwMode="auto">
          <a:xfrm>
            <a:off x="4154410" y="486345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380</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116"/>
          <p:cNvSpPr>
            <a:spLocks noChangeArrowheads="1"/>
          </p:cNvSpPr>
          <p:nvPr/>
        </p:nvSpPr>
        <p:spPr bwMode="auto">
          <a:xfrm>
            <a:off x="4154410" y="524445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116"/>
          <p:cNvSpPr>
            <a:spLocks noChangeArrowheads="1"/>
          </p:cNvSpPr>
          <p:nvPr/>
        </p:nvSpPr>
        <p:spPr bwMode="auto">
          <a:xfrm>
            <a:off x="7526282" y="363867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16"/>
          <p:cNvSpPr>
            <a:spLocks noChangeArrowheads="1"/>
          </p:cNvSpPr>
          <p:nvPr/>
        </p:nvSpPr>
        <p:spPr bwMode="auto">
          <a:xfrm>
            <a:off x="7507210" y="4038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116"/>
          <p:cNvSpPr>
            <a:spLocks noChangeArrowheads="1"/>
          </p:cNvSpPr>
          <p:nvPr/>
        </p:nvSpPr>
        <p:spPr bwMode="auto">
          <a:xfrm>
            <a:off x="7507210" y="4419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16"/>
          <p:cNvSpPr>
            <a:spLocks noChangeArrowheads="1"/>
          </p:cNvSpPr>
          <p:nvPr/>
        </p:nvSpPr>
        <p:spPr bwMode="auto">
          <a:xfrm>
            <a:off x="7507210" y="484453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16"/>
          <p:cNvSpPr>
            <a:spLocks noChangeArrowheads="1"/>
          </p:cNvSpPr>
          <p:nvPr/>
        </p:nvSpPr>
        <p:spPr bwMode="auto">
          <a:xfrm>
            <a:off x="7507210" y="522553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16"/>
          <p:cNvSpPr>
            <a:spLocks noChangeArrowheads="1"/>
          </p:cNvSpPr>
          <p:nvPr/>
        </p:nvSpPr>
        <p:spPr bwMode="auto">
          <a:xfrm>
            <a:off x="5810272" y="365760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16"/>
          <p:cNvSpPr>
            <a:spLocks noChangeArrowheads="1"/>
          </p:cNvSpPr>
          <p:nvPr/>
        </p:nvSpPr>
        <p:spPr bwMode="auto">
          <a:xfrm>
            <a:off x="5791200" y="40575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16"/>
          <p:cNvSpPr>
            <a:spLocks noChangeArrowheads="1"/>
          </p:cNvSpPr>
          <p:nvPr/>
        </p:nvSpPr>
        <p:spPr bwMode="auto">
          <a:xfrm>
            <a:off x="5791200" y="443852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16"/>
          <p:cNvSpPr>
            <a:spLocks noChangeArrowheads="1"/>
          </p:cNvSpPr>
          <p:nvPr/>
        </p:nvSpPr>
        <p:spPr bwMode="auto">
          <a:xfrm>
            <a:off x="5791200" y="4863456"/>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16"/>
          <p:cNvSpPr>
            <a:spLocks noChangeArrowheads="1"/>
          </p:cNvSpPr>
          <p:nvPr/>
        </p:nvSpPr>
        <p:spPr bwMode="auto">
          <a:xfrm>
            <a:off x="5791200" y="5244456"/>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79"/>
          <p:cNvSpPr>
            <a:spLocks noChangeArrowheads="1"/>
          </p:cNvSpPr>
          <p:nvPr/>
        </p:nvSpPr>
        <p:spPr bwMode="auto">
          <a:xfrm>
            <a:off x="2591291" y="2984086"/>
            <a:ext cx="375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4"/>
          <p:cNvSpPr>
            <a:spLocks noChangeArrowheads="1"/>
          </p:cNvSpPr>
          <p:nvPr/>
        </p:nvSpPr>
        <p:spPr bwMode="auto">
          <a:xfrm>
            <a:off x="3866000" y="2971800"/>
            <a:ext cx="988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5388455" y="2971800"/>
            <a:ext cx="12302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Average revenue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a:t>
            </a:r>
          </a:p>
        </p:txBody>
      </p:sp>
      <p:sp>
        <p:nvSpPr>
          <p:cNvPr id="91" name="Rectangle 94"/>
          <p:cNvSpPr>
            <a:spLocks noChangeArrowheads="1"/>
          </p:cNvSpPr>
          <p:nvPr/>
        </p:nvSpPr>
        <p:spPr bwMode="auto">
          <a:xfrm>
            <a:off x="7010400" y="2971800"/>
            <a:ext cx="12647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revenue</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47 Cn Lt" charset="0"/>
                <a:cs typeface="Arial" pitchFamily="34" charset="0"/>
              </a:rPr>
              <a:t>($)</a:t>
            </a:r>
            <a:endParaRPr kumimoji="0" lang="en-US" sz="320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726892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Profits and production decisions I</a:t>
            </a:r>
          </a:p>
        </p:txBody>
      </p:sp>
      <p:sp>
        <p:nvSpPr>
          <p:cNvPr id="3" name="Content Placeholder 2"/>
          <p:cNvSpPr>
            <a:spLocks noGrp="1"/>
          </p:cNvSpPr>
          <p:nvPr>
            <p:ph idx="1"/>
          </p:nvPr>
        </p:nvSpPr>
        <p:spPr/>
        <p:txBody>
          <a:bodyPr>
            <a:noAutofit/>
          </a:bodyPr>
          <a:lstStyle/>
          <a:p>
            <a:r>
              <a:rPr lang="en-US" dirty="0"/>
              <a:t>Firms seek to maximize </a:t>
            </a:r>
            <a:r>
              <a:rPr lang="en-US" i="1" dirty="0">
                <a:solidFill>
                  <a:srgbClr val="9D0505"/>
                </a:solidFill>
              </a:rPr>
              <a:t>profits</a:t>
            </a:r>
            <a:r>
              <a:rPr lang="en-US" dirty="0"/>
              <a:t>.</a:t>
            </a:r>
          </a:p>
          <a:p>
            <a:r>
              <a:rPr lang="en-US" dirty="0"/>
              <a:t>In a </a:t>
            </a:r>
            <a:r>
              <a:rPr lang="en-US" i="1" dirty="0">
                <a:solidFill>
                  <a:srgbClr val="9D0505"/>
                </a:solidFill>
              </a:rPr>
              <a:t>competitive market</a:t>
            </a:r>
            <a:r>
              <a:rPr lang="en-US" dirty="0"/>
              <a:t>, the only choice that a </a:t>
            </a:r>
            <a:r>
              <a:rPr lang="en-US" i="1" dirty="0">
                <a:solidFill>
                  <a:srgbClr val="9D0505"/>
                </a:solidFill>
              </a:rPr>
              <a:t>price-taking firm </a:t>
            </a:r>
            <a:r>
              <a:rPr lang="en-US" dirty="0"/>
              <a:t>can make to affect profits is the </a:t>
            </a:r>
            <a:r>
              <a:rPr lang="en-US" i="1" dirty="0">
                <a:solidFill>
                  <a:srgbClr val="9D0505"/>
                </a:solidFill>
              </a:rPr>
              <a:t>quantity</a:t>
            </a:r>
            <a:r>
              <a:rPr lang="en-US" i="1" dirty="0"/>
              <a:t> </a:t>
            </a:r>
            <a:r>
              <a:rPr lang="en-US" dirty="0"/>
              <a:t>of output to produce.</a:t>
            </a:r>
          </a:p>
          <a:p>
            <a:r>
              <a:rPr lang="en-US" dirty="0"/>
              <a:t>The profit-maximizing quantity corresponds to the quantity at which </a:t>
            </a:r>
            <a:r>
              <a:rPr lang="en-US" i="1" dirty="0">
                <a:solidFill>
                  <a:srgbClr val="9D0505"/>
                </a:solidFill>
              </a:rPr>
              <a:t>marginal revenue </a:t>
            </a:r>
            <a:r>
              <a:rPr lang="en-US" dirty="0"/>
              <a:t>is equal to the </a:t>
            </a:r>
            <a:r>
              <a:rPr lang="en-US" i="1" dirty="0">
                <a:solidFill>
                  <a:srgbClr val="9D0505"/>
                </a:solidFill>
              </a:rPr>
              <a:t>marginal cost</a:t>
            </a:r>
            <a:r>
              <a:rPr lang="en-US" dirty="0"/>
              <a:t>.</a:t>
            </a:r>
          </a:p>
        </p:txBody>
      </p:sp>
    </p:spTree>
    <p:extLst>
      <p:ext uri="{BB962C8B-B14F-4D97-AF65-F5344CB8AC3E}">
        <p14:creationId xmlns:p14="http://schemas.microsoft.com/office/powerpoint/2010/main" val="3756236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Profits and production decisions II</a:t>
            </a:r>
          </a:p>
        </p:txBody>
      </p:sp>
      <p:sp>
        <p:nvSpPr>
          <p:cNvPr id="3" name="Content Placeholder 2"/>
          <p:cNvSpPr>
            <a:spLocks noGrp="1"/>
          </p:cNvSpPr>
          <p:nvPr>
            <p:ph idx="1"/>
          </p:nvPr>
        </p:nvSpPr>
        <p:spPr/>
        <p:txBody>
          <a:bodyPr>
            <a:normAutofit/>
          </a:bodyPr>
          <a:lstStyle/>
          <a:p>
            <a:pPr marL="0" indent="0">
              <a:buNone/>
            </a:pPr>
            <a:r>
              <a:rPr lang="en-US" dirty="0"/>
              <a:t>Profit maximization occurs where MR = MC for a perfectly competitive firm.</a:t>
            </a:r>
          </a:p>
        </p:txBody>
      </p:sp>
      <p:sp>
        <p:nvSpPr>
          <p:cNvPr id="9" name="AutoShape 3"/>
          <p:cNvSpPr>
            <a:spLocks noChangeAspect="1" noChangeArrowheads="1" noTextEdit="1"/>
          </p:cNvSpPr>
          <p:nvPr/>
        </p:nvSpPr>
        <p:spPr bwMode="auto">
          <a:xfrm>
            <a:off x="279400" y="2438400"/>
            <a:ext cx="84074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5"/>
          <p:cNvSpPr>
            <a:spLocks noEditPoints="1"/>
          </p:cNvSpPr>
          <p:nvPr/>
        </p:nvSpPr>
        <p:spPr bwMode="auto">
          <a:xfrm>
            <a:off x="288925" y="2770187"/>
            <a:ext cx="8393113" cy="708025"/>
          </a:xfrm>
          <a:custGeom>
            <a:avLst/>
            <a:gdLst>
              <a:gd name="T0" fmla="*/ 5287 w 5287"/>
              <a:gd name="T1" fmla="*/ 206 h 652"/>
              <a:gd name="T2" fmla="*/ 4533 w 5287"/>
              <a:gd name="T3" fmla="*/ 652 h 652"/>
              <a:gd name="T4" fmla="*/ 4533 w 5287"/>
              <a:gd name="T5" fmla="*/ 206 h 652"/>
              <a:gd name="T6" fmla="*/ 4533 w 5287"/>
              <a:gd name="T7" fmla="*/ 206 h 652"/>
              <a:gd name="T8" fmla="*/ 3775 w 5287"/>
              <a:gd name="T9" fmla="*/ 652 h 652"/>
              <a:gd name="T10" fmla="*/ 3775 w 5287"/>
              <a:gd name="T11" fmla="*/ 206 h 652"/>
              <a:gd name="T12" fmla="*/ 3775 w 5287"/>
              <a:gd name="T13" fmla="*/ 206 h 652"/>
              <a:gd name="T14" fmla="*/ 3021 w 5287"/>
              <a:gd name="T15" fmla="*/ 652 h 652"/>
              <a:gd name="T16" fmla="*/ 3021 w 5287"/>
              <a:gd name="T17" fmla="*/ 206 h 652"/>
              <a:gd name="T18" fmla="*/ 3021 w 5287"/>
              <a:gd name="T19" fmla="*/ 206 h 652"/>
              <a:gd name="T20" fmla="*/ 2266 w 5287"/>
              <a:gd name="T21" fmla="*/ 652 h 652"/>
              <a:gd name="T22" fmla="*/ 2266 w 5287"/>
              <a:gd name="T23" fmla="*/ 206 h 652"/>
              <a:gd name="T24" fmla="*/ 2266 w 5287"/>
              <a:gd name="T25" fmla="*/ 206 h 652"/>
              <a:gd name="T26" fmla="*/ 1511 w 5287"/>
              <a:gd name="T27" fmla="*/ 652 h 652"/>
              <a:gd name="T28" fmla="*/ 1511 w 5287"/>
              <a:gd name="T29" fmla="*/ 206 h 652"/>
              <a:gd name="T30" fmla="*/ 1511 w 5287"/>
              <a:gd name="T31" fmla="*/ 206 h 652"/>
              <a:gd name="T32" fmla="*/ 754 w 5287"/>
              <a:gd name="T33" fmla="*/ 652 h 652"/>
              <a:gd name="T34" fmla="*/ 754 w 5287"/>
              <a:gd name="T35" fmla="*/ 206 h 652"/>
              <a:gd name="T36" fmla="*/ 754 w 5287"/>
              <a:gd name="T37" fmla="*/ 206 h 652"/>
              <a:gd name="T38" fmla="*/ 0 w 5287"/>
              <a:gd name="T39" fmla="*/ 652 h 652"/>
              <a:gd name="T40" fmla="*/ 0 w 5287"/>
              <a:gd name="T41" fmla="*/ 206 h 652"/>
              <a:gd name="T42" fmla="*/ 5287 w 5287"/>
              <a:gd name="T43" fmla="*/ 0 h 652"/>
              <a:gd name="T44" fmla="*/ 4533 w 5287"/>
              <a:gd name="T45" fmla="*/ 206 h 652"/>
              <a:gd name="T46" fmla="*/ 4533 w 5287"/>
              <a:gd name="T47" fmla="*/ 0 h 652"/>
              <a:gd name="T48" fmla="*/ 4533 w 5287"/>
              <a:gd name="T49" fmla="*/ 0 h 652"/>
              <a:gd name="T50" fmla="*/ 3775 w 5287"/>
              <a:gd name="T51" fmla="*/ 206 h 652"/>
              <a:gd name="T52" fmla="*/ 3775 w 5287"/>
              <a:gd name="T53" fmla="*/ 0 h 652"/>
              <a:gd name="T54" fmla="*/ 3775 w 5287"/>
              <a:gd name="T55" fmla="*/ 0 h 652"/>
              <a:gd name="T56" fmla="*/ 3021 w 5287"/>
              <a:gd name="T57" fmla="*/ 206 h 652"/>
              <a:gd name="T58" fmla="*/ 3021 w 5287"/>
              <a:gd name="T59" fmla="*/ 0 h 652"/>
              <a:gd name="T60" fmla="*/ 3021 w 5287"/>
              <a:gd name="T61" fmla="*/ 0 h 652"/>
              <a:gd name="T62" fmla="*/ 2266 w 5287"/>
              <a:gd name="T63" fmla="*/ 206 h 652"/>
              <a:gd name="T64" fmla="*/ 2266 w 5287"/>
              <a:gd name="T65" fmla="*/ 0 h 652"/>
              <a:gd name="T66" fmla="*/ 2266 w 5287"/>
              <a:gd name="T67" fmla="*/ 0 h 652"/>
              <a:gd name="T68" fmla="*/ 1511 w 5287"/>
              <a:gd name="T69" fmla="*/ 206 h 652"/>
              <a:gd name="T70" fmla="*/ 1511 w 5287"/>
              <a:gd name="T71" fmla="*/ 0 h 652"/>
              <a:gd name="T72" fmla="*/ 1511 w 5287"/>
              <a:gd name="T73" fmla="*/ 0 h 652"/>
              <a:gd name="T74" fmla="*/ 754 w 5287"/>
              <a:gd name="T75" fmla="*/ 206 h 652"/>
              <a:gd name="T76" fmla="*/ 754 w 5287"/>
              <a:gd name="T77" fmla="*/ 0 h 652"/>
              <a:gd name="T78" fmla="*/ 754 w 5287"/>
              <a:gd name="T79" fmla="*/ 0 h 652"/>
              <a:gd name="T80" fmla="*/ 0 w 5287"/>
              <a:gd name="T81" fmla="*/ 206 h 652"/>
              <a:gd name="T82" fmla="*/ 0 w 5287"/>
              <a:gd name="T83"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87" h="652">
                <a:moveTo>
                  <a:pt x="4533" y="206"/>
                </a:moveTo>
                <a:lnTo>
                  <a:pt x="5287" y="206"/>
                </a:lnTo>
                <a:lnTo>
                  <a:pt x="5287" y="652"/>
                </a:lnTo>
                <a:lnTo>
                  <a:pt x="4533" y="652"/>
                </a:lnTo>
                <a:lnTo>
                  <a:pt x="4533" y="206"/>
                </a:lnTo>
                <a:lnTo>
                  <a:pt x="4533" y="206"/>
                </a:lnTo>
                <a:close/>
                <a:moveTo>
                  <a:pt x="3775" y="206"/>
                </a:moveTo>
                <a:lnTo>
                  <a:pt x="4533" y="206"/>
                </a:lnTo>
                <a:lnTo>
                  <a:pt x="4533" y="652"/>
                </a:lnTo>
                <a:lnTo>
                  <a:pt x="3775" y="652"/>
                </a:lnTo>
                <a:lnTo>
                  <a:pt x="3775" y="206"/>
                </a:lnTo>
                <a:lnTo>
                  <a:pt x="3775" y="206"/>
                </a:lnTo>
                <a:close/>
                <a:moveTo>
                  <a:pt x="3021" y="206"/>
                </a:moveTo>
                <a:lnTo>
                  <a:pt x="3775" y="206"/>
                </a:lnTo>
                <a:lnTo>
                  <a:pt x="3775" y="652"/>
                </a:lnTo>
                <a:lnTo>
                  <a:pt x="3021" y="652"/>
                </a:lnTo>
                <a:lnTo>
                  <a:pt x="3021" y="206"/>
                </a:lnTo>
                <a:lnTo>
                  <a:pt x="3021" y="206"/>
                </a:lnTo>
                <a:close/>
                <a:moveTo>
                  <a:pt x="2266" y="206"/>
                </a:moveTo>
                <a:lnTo>
                  <a:pt x="3021" y="206"/>
                </a:lnTo>
                <a:lnTo>
                  <a:pt x="3021" y="652"/>
                </a:lnTo>
                <a:lnTo>
                  <a:pt x="2266" y="652"/>
                </a:lnTo>
                <a:lnTo>
                  <a:pt x="2266" y="206"/>
                </a:lnTo>
                <a:lnTo>
                  <a:pt x="2266" y="206"/>
                </a:lnTo>
                <a:close/>
                <a:moveTo>
                  <a:pt x="1511" y="206"/>
                </a:moveTo>
                <a:lnTo>
                  <a:pt x="2266" y="206"/>
                </a:lnTo>
                <a:lnTo>
                  <a:pt x="2266" y="652"/>
                </a:lnTo>
                <a:lnTo>
                  <a:pt x="1511" y="652"/>
                </a:lnTo>
                <a:lnTo>
                  <a:pt x="1511" y="206"/>
                </a:lnTo>
                <a:lnTo>
                  <a:pt x="1511" y="206"/>
                </a:lnTo>
                <a:close/>
                <a:moveTo>
                  <a:pt x="754" y="206"/>
                </a:moveTo>
                <a:lnTo>
                  <a:pt x="1511" y="206"/>
                </a:lnTo>
                <a:lnTo>
                  <a:pt x="1511" y="652"/>
                </a:lnTo>
                <a:lnTo>
                  <a:pt x="754" y="652"/>
                </a:lnTo>
                <a:lnTo>
                  <a:pt x="754" y="206"/>
                </a:lnTo>
                <a:lnTo>
                  <a:pt x="754" y="206"/>
                </a:lnTo>
                <a:close/>
                <a:moveTo>
                  <a:pt x="0" y="206"/>
                </a:moveTo>
                <a:lnTo>
                  <a:pt x="754" y="206"/>
                </a:lnTo>
                <a:lnTo>
                  <a:pt x="754" y="652"/>
                </a:lnTo>
                <a:lnTo>
                  <a:pt x="0" y="652"/>
                </a:lnTo>
                <a:lnTo>
                  <a:pt x="0" y="206"/>
                </a:lnTo>
                <a:lnTo>
                  <a:pt x="0" y="206"/>
                </a:lnTo>
                <a:close/>
                <a:moveTo>
                  <a:pt x="4533" y="0"/>
                </a:moveTo>
                <a:lnTo>
                  <a:pt x="5287" y="0"/>
                </a:lnTo>
                <a:lnTo>
                  <a:pt x="5287" y="206"/>
                </a:lnTo>
                <a:lnTo>
                  <a:pt x="4533" y="206"/>
                </a:lnTo>
                <a:lnTo>
                  <a:pt x="4533" y="0"/>
                </a:lnTo>
                <a:lnTo>
                  <a:pt x="4533" y="0"/>
                </a:lnTo>
                <a:close/>
                <a:moveTo>
                  <a:pt x="3775" y="0"/>
                </a:moveTo>
                <a:lnTo>
                  <a:pt x="4533" y="0"/>
                </a:lnTo>
                <a:lnTo>
                  <a:pt x="4533" y="206"/>
                </a:lnTo>
                <a:lnTo>
                  <a:pt x="3775" y="206"/>
                </a:lnTo>
                <a:lnTo>
                  <a:pt x="3775" y="0"/>
                </a:lnTo>
                <a:lnTo>
                  <a:pt x="3775" y="0"/>
                </a:lnTo>
                <a:close/>
                <a:moveTo>
                  <a:pt x="3021" y="0"/>
                </a:moveTo>
                <a:lnTo>
                  <a:pt x="3775" y="0"/>
                </a:lnTo>
                <a:lnTo>
                  <a:pt x="3775" y="206"/>
                </a:lnTo>
                <a:lnTo>
                  <a:pt x="3021" y="206"/>
                </a:lnTo>
                <a:lnTo>
                  <a:pt x="3021" y="0"/>
                </a:lnTo>
                <a:lnTo>
                  <a:pt x="3021" y="0"/>
                </a:lnTo>
                <a:close/>
                <a:moveTo>
                  <a:pt x="2266" y="0"/>
                </a:moveTo>
                <a:lnTo>
                  <a:pt x="3021" y="0"/>
                </a:lnTo>
                <a:lnTo>
                  <a:pt x="3021" y="206"/>
                </a:lnTo>
                <a:lnTo>
                  <a:pt x="2266" y="206"/>
                </a:lnTo>
                <a:lnTo>
                  <a:pt x="2266" y="0"/>
                </a:lnTo>
                <a:lnTo>
                  <a:pt x="2266" y="0"/>
                </a:lnTo>
                <a:close/>
                <a:moveTo>
                  <a:pt x="1511" y="0"/>
                </a:moveTo>
                <a:lnTo>
                  <a:pt x="2266" y="0"/>
                </a:lnTo>
                <a:lnTo>
                  <a:pt x="2266" y="206"/>
                </a:lnTo>
                <a:lnTo>
                  <a:pt x="1511" y="206"/>
                </a:lnTo>
                <a:lnTo>
                  <a:pt x="1511" y="0"/>
                </a:lnTo>
                <a:lnTo>
                  <a:pt x="1511" y="0"/>
                </a:lnTo>
                <a:close/>
                <a:moveTo>
                  <a:pt x="754" y="0"/>
                </a:moveTo>
                <a:lnTo>
                  <a:pt x="1511" y="0"/>
                </a:lnTo>
                <a:lnTo>
                  <a:pt x="1511" y="206"/>
                </a:lnTo>
                <a:lnTo>
                  <a:pt x="754" y="206"/>
                </a:lnTo>
                <a:lnTo>
                  <a:pt x="754" y="0"/>
                </a:lnTo>
                <a:lnTo>
                  <a:pt x="754" y="0"/>
                </a:lnTo>
                <a:close/>
                <a:moveTo>
                  <a:pt x="0" y="0"/>
                </a:moveTo>
                <a:lnTo>
                  <a:pt x="754" y="0"/>
                </a:lnTo>
                <a:lnTo>
                  <a:pt x="754" y="206"/>
                </a:lnTo>
                <a:lnTo>
                  <a:pt x="0" y="206"/>
                </a:lnTo>
                <a:lnTo>
                  <a:pt x="0" y="0"/>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6"/>
          <p:cNvSpPr>
            <a:spLocks noEditPoints="1"/>
          </p:cNvSpPr>
          <p:nvPr/>
        </p:nvSpPr>
        <p:spPr bwMode="auto">
          <a:xfrm>
            <a:off x="298284" y="3478213"/>
            <a:ext cx="8393113" cy="1617663"/>
          </a:xfrm>
          <a:custGeom>
            <a:avLst/>
            <a:gdLst>
              <a:gd name="T0" fmla="*/ 5287 w 5287"/>
              <a:gd name="T1" fmla="*/ 816 h 1019"/>
              <a:gd name="T2" fmla="*/ 4533 w 5287"/>
              <a:gd name="T3" fmla="*/ 1019 h 1019"/>
              <a:gd name="T4" fmla="*/ 4533 w 5287"/>
              <a:gd name="T5" fmla="*/ 816 h 1019"/>
              <a:gd name="T6" fmla="*/ 4533 w 5287"/>
              <a:gd name="T7" fmla="*/ 816 h 1019"/>
              <a:gd name="T8" fmla="*/ 3775 w 5287"/>
              <a:gd name="T9" fmla="*/ 1019 h 1019"/>
              <a:gd name="T10" fmla="*/ 3775 w 5287"/>
              <a:gd name="T11" fmla="*/ 816 h 1019"/>
              <a:gd name="T12" fmla="*/ 3775 w 5287"/>
              <a:gd name="T13" fmla="*/ 816 h 1019"/>
              <a:gd name="T14" fmla="*/ 3021 w 5287"/>
              <a:gd name="T15" fmla="*/ 1019 h 1019"/>
              <a:gd name="T16" fmla="*/ 3021 w 5287"/>
              <a:gd name="T17" fmla="*/ 816 h 1019"/>
              <a:gd name="T18" fmla="*/ 3021 w 5287"/>
              <a:gd name="T19" fmla="*/ 816 h 1019"/>
              <a:gd name="T20" fmla="*/ 2266 w 5287"/>
              <a:gd name="T21" fmla="*/ 1019 h 1019"/>
              <a:gd name="T22" fmla="*/ 2266 w 5287"/>
              <a:gd name="T23" fmla="*/ 816 h 1019"/>
              <a:gd name="T24" fmla="*/ 2266 w 5287"/>
              <a:gd name="T25" fmla="*/ 816 h 1019"/>
              <a:gd name="T26" fmla="*/ 1511 w 5287"/>
              <a:gd name="T27" fmla="*/ 1019 h 1019"/>
              <a:gd name="T28" fmla="*/ 1511 w 5287"/>
              <a:gd name="T29" fmla="*/ 816 h 1019"/>
              <a:gd name="T30" fmla="*/ 1511 w 5287"/>
              <a:gd name="T31" fmla="*/ 816 h 1019"/>
              <a:gd name="T32" fmla="*/ 754 w 5287"/>
              <a:gd name="T33" fmla="*/ 1019 h 1019"/>
              <a:gd name="T34" fmla="*/ 754 w 5287"/>
              <a:gd name="T35" fmla="*/ 816 h 1019"/>
              <a:gd name="T36" fmla="*/ 754 w 5287"/>
              <a:gd name="T37" fmla="*/ 816 h 1019"/>
              <a:gd name="T38" fmla="*/ 0 w 5287"/>
              <a:gd name="T39" fmla="*/ 1019 h 1019"/>
              <a:gd name="T40" fmla="*/ 0 w 5287"/>
              <a:gd name="T41" fmla="*/ 816 h 1019"/>
              <a:gd name="T42" fmla="*/ 5287 w 5287"/>
              <a:gd name="T43" fmla="*/ 408 h 1019"/>
              <a:gd name="T44" fmla="*/ 4533 w 5287"/>
              <a:gd name="T45" fmla="*/ 612 h 1019"/>
              <a:gd name="T46" fmla="*/ 4533 w 5287"/>
              <a:gd name="T47" fmla="*/ 408 h 1019"/>
              <a:gd name="T48" fmla="*/ 4533 w 5287"/>
              <a:gd name="T49" fmla="*/ 408 h 1019"/>
              <a:gd name="T50" fmla="*/ 3775 w 5287"/>
              <a:gd name="T51" fmla="*/ 612 h 1019"/>
              <a:gd name="T52" fmla="*/ 3775 w 5287"/>
              <a:gd name="T53" fmla="*/ 408 h 1019"/>
              <a:gd name="T54" fmla="*/ 3775 w 5287"/>
              <a:gd name="T55" fmla="*/ 408 h 1019"/>
              <a:gd name="T56" fmla="*/ 3021 w 5287"/>
              <a:gd name="T57" fmla="*/ 612 h 1019"/>
              <a:gd name="T58" fmla="*/ 3021 w 5287"/>
              <a:gd name="T59" fmla="*/ 408 h 1019"/>
              <a:gd name="T60" fmla="*/ 3021 w 5287"/>
              <a:gd name="T61" fmla="*/ 408 h 1019"/>
              <a:gd name="T62" fmla="*/ 2266 w 5287"/>
              <a:gd name="T63" fmla="*/ 612 h 1019"/>
              <a:gd name="T64" fmla="*/ 2266 w 5287"/>
              <a:gd name="T65" fmla="*/ 408 h 1019"/>
              <a:gd name="T66" fmla="*/ 2266 w 5287"/>
              <a:gd name="T67" fmla="*/ 408 h 1019"/>
              <a:gd name="T68" fmla="*/ 1511 w 5287"/>
              <a:gd name="T69" fmla="*/ 612 h 1019"/>
              <a:gd name="T70" fmla="*/ 1511 w 5287"/>
              <a:gd name="T71" fmla="*/ 408 h 1019"/>
              <a:gd name="T72" fmla="*/ 1511 w 5287"/>
              <a:gd name="T73" fmla="*/ 408 h 1019"/>
              <a:gd name="T74" fmla="*/ 754 w 5287"/>
              <a:gd name="T75" fmla="*/ 612 h 1019"/>
              <a:gd name="T76" fmla="*/ 754 w 5287"/>
              <a:gd name="T77" fmla="*/ 408 h 1019"/>
              <a:gd name="T78" fmla="*/ 754 w 5287"/>
              <a:gd name="T79" fmla="*/ 408 h 1019"/>
              <a:gd name="T80" fmla="*/ 0 w 5287"/>
              <a:gd name="T81" fmla="*/ 612 h 1019"/>
              <a:gd name="T82" fmla="*/ 0 w 5287"/>
              <a:gd name="T83" fmla="*/ 408 h 1019"/>
              <a:gd name="T84" fmla="*/ 5287 w 5287"/>
              <a:gd name="T85" fmla="*/ 0 h 1019"/>
              <a:gd name="T86" fmla="*/ 4533 w 5287"/>
              <a:gd name="T87" fmla="*/ 204 h 1019"/>
              <a:gd name="T88" fmla="*/ 4533 w 5287"/>
              <a:gd name="T89" fmla="*/ 0 h 1019"/>
              <a:gd name="T90" fmla="*/ 4533 w 5287"/>
              <a:gd name="T91" fmla="*/ 0 h 1019"/>
              <a:gd name="T92" fmla="*/ 3775 w 5287"/>
              <a:gd name="T93" fmla="*/ 204 h 1019"/>
              <a:gd name="T94" fmla="*/ 3775 w 5287"/>
              <a:gd name="T95" fmla="*/ 0 h 1019"/>
              <a:gd name="T96" fmla="*/ 3775 w 5287"/>
              <a:gd name="T97" fmla="*/ 0 h 1019"/>
              <a:gd name="T98" fmla="*/ 3021 w 5287"/>
              <a:gd name="T99" fmla="*/ 204 h 1019"/>
              <a:gd name="T100" fmla="*/ 3021 w 5287"/>
              <a:gd name="T101" fmla="*/ 0 h 1019"/>
              <a:gd name="T102" fmla="*/ 3021 w 5287"/>
              <a:gd name="T103" fmla="*/ 0 h 1019"/>
              <a:gd name="T104" fmla="*/ 2266 w 5287"/>
              <a:gd name="T105" fmla="*/ 204 h 1019"/>
              <a:gd name="T106" fmla="*/ 2266 w 5287"/>
              <a:gd name="T107" fmla="*/ 0 h 1019"/>
              <a:gd name="T108" fmla="*/ 2266 w 5287"/>
              <a:gd name="T109" fmla="*/ 0 h 1019"/>
              <a:gd name="T110" fmla="*/ 1511 w 5287"/>
              <a:gd name="T111" fmla="*/ 204 h 1019"/>
              <a:gd name="T112" fmla="*/ 1511 w 5287"/>
              <a:gd name="T113" fmla="*/ 0 h 1019"/>
              <a:gd name="T114" fmla="*/ 1511 w 5287"/>
              <a:gd name="T115" fmla="*/ 0 h 1019"/>
              <a:gd name="T116" fmla="*/ 754 w 5287"/>
              <a:gd name="T117" fmla="*/ 204 h 1019"/>
              <a:gd name="T118" fmla="*/ 754 w 5287"/>
              <a:gd name="T119" fmla="*/ 0 h 1019"/>
              <a:gd name="T120" fmla="*/ 754 w 5287"/>
              <a:gd name="T121" fmla="*/ 0 h 1019"/>
              <a:gd name="T122" fmla="*/ 0 w 5287"/>
              <a:gd name="T123" fmla="*/ 204 h 1019"/>
              <a:gd name="T124" fmla="*/ 0 w 5287"/>
              <a:gd name="T125" fmla="*/ 0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87" h="1019">
                <a:moveTo>
                  <a:pt x="4533" y="816"/>
                </a:moveTo>
                <a:lnTo>
                  <a:pt x="5287" y="816"/>
                </a:lnTo>
                <a:lnTo>
                  <a:pt x="5287" y="1019"/>
                </a:lnTo>
                <a:lnTo>
                  <a:pt x="4533" y="1019"/>
                </a:lnTo>
                <a:lnTo>
                  <a:pt x="4533" y="816"/>
                </a:lnTo>
                <a:lnTo>
                  <a:pt x="4533" y="816"/>
                </a:lnTo>
                <a:close/>
                <a:moveTo>
                  <a:pt x="3775" y="816"/>
                </a:moveTo>
                <a:lnTo>
                  <a:pt x="4533" y="816"/>
                </a:lnTo>
                <a:lnTo>
                  <a:pt x="4533" y="1019"/>
                </a:lnTo>
                <a:lnTo>
                  <a:pt x="3775" y="1019"/>
                </a:lnTo>
                <a:lnTo>
                  <a:pt x="3775" y="816"/>
                </a:lnTo>
                <a:lnTo>
                  <a:pt x="3775" y="816"/>
                </a:lnTo>
                <a:close/>
                <a:moveTo>
                  <a:pt x="3021" y="816"/>
                </a:moveTo>
                <a:lnTo>
                  <a:pt x="3775" y="816"/>
                </a:lnTo>
                <a:lnTo>
                  <a:pt x="3775" y="1019"/>
                </a:lnTo>
                <a:lnTo>
                  <a:pt x="3021" y="1019"/>
                </a:lnTo>
                <a:lnTo>
                  <a:pt x="3021" y="816"/>
                </a:lnTo>
                <a:lnTo>
                  <a:pt x="3021" y="816"/>
                </a:lnTo>
                <a:close/>
                <a:moveTo>
                  <a:pt x="2266" y="816"/>
                </a:moveTo>
                <a:lnTo>
                  <a:pt x="3021" y="816"/>
                </a:lnTo>
                <a:lnTo>
                  <a:pt x="3021" y="1019"/>
                </a:lnTo>
                <a:lnTo>
                  <a:pt x="2266" y="1019"/>
                </a:lnTo>
                <a:lnTo>
                  <a:pt x="2266" y="816"/>
                </a:lnTo>
                <a:lnTo>
                  <a:pt x="2266" y="816"/>
                </a:lnTo>
                <a:close/>
                <a:moveTo>
                  <a:pt x="1511" y="816"/>
                </a:moveTo>
                <a:lnTo>
                  <a:pt x="2266" y="816"/>
                </a:lnTo>
                <a:lnTo>
                  <a:pt x="2266" y="1019"/>
                </a:lnTo>
                <a:lnTo>
                  <a:pt x="1511" y="1019"/>
                </a:lnTo>
                <a:lnTo>
                  <a:pt x="1511" y="816"/>
                </a:lnTo>
                <a:lnTo>
                  <a:pt x="1511" y="816"/>
                </a:lnTo>
                <a:close/>
                <a:moveTo>
                  <a:pt x="754" y="816"/>
                </a:moveTo>
                <a:lnTo>
                  <a:pt x="1511" y="816"/>
                </a:lnTo>
                <a:lnTo>
                  <a:pt x="1511" y="1019"/>
                </a:lnTo>
                <a:lnTo>
                  <a:pt x="754" y="1019"/>
                </a:lnTo>
                <a:lnTo>
                  <a:pt x="754" y="816"/>
                </a:lnTo>
                <a:lnTo>
                  <a:pt x="754" y="816"/>
                </a:lnTo>
                <a:close/>
                <a:moveTo>
                  <a:pt x="0" y="816"/>
                </a:moveTo>
                <a:lnTo>
                  <a:pt x="754" y="816"/>
                </a:lnTo>
                <a:lnTo>
                  <a:pt x="754" y="1019"/>
                </a:lnTo>
                <a:lnTo>
                  <a:pt x="0" y="1019"/>
                </a:lnTo>
                <a:lnTo>
                  <a:pt x="0" y="816"/>
                </a:lnTo>
                <a:lnTo>
                  <a:pt x="0" y="816"/>
                </a:lnTo>
                <a:close/>
                <a:moveTo>
                  <a:pt x="4533" y="408"/>
                </a:moveTo>
                <a:lnTo>
                  <a:pt x="5287" y="408"/>
                </a:lnTo>
                <a:lnTo>
                  <a:pt x="5287" y="612"/>
                </a:lnTo>
                <a:lnTo>
                  <a:pt x="4533" y="612"/>
                </a:lnTo>
                <a:lnTo>
                  <a:pt x="4533" y="408"/>
                </a:lnTo>
                <a:lnTo>
                  <a:pt x="4533" y="408"/>
                </a:lnTo>
                <a:close/>
                <a:moveTo>
                  <a:pt x="3775" y="408"/>
                </a:moveTo>
                <a:lnTo>
                  <a:pt x="4533" y="408"/>
                </a:lnTo>
                <a:lnTo>
                  <a:pt x="4533" y="612"/>
                </a:lnTo>
                <a:lnTo>
                  <a:pt x="3775" y="612"/>
                </a:lnTo>
                <a:lnTo>
                  <a:pt x="3775" y="408"/>
                </a:lnTo>
                <a:lnTo>
                  <a:pt x="3775" y="408"/>
                </a:lnTo>
                <a:close/>
                <a:moveTo>
                  <a:pt x="3021" y="408"/>
                </a:moveTo>
                <a:lnTo>
                  <a:pt x="3775" y="408"/>
                </a:lnTo>
                <a:lnTo>
                  <a:pt x="3775" y="612"/>
                </a:lnTo>
                <a:lnTo>
                  <a:pt x="3021" y="612"/>
                </a:lnTo>
                <a:lnTo>
                  <a:pt x="3021" y="408"/>
                </a:lnTo>
                <a:lnTo>
                  <a:pt x="3021" y="408"/>
                </a:lnTo>
                <a:close/>
                <a:moveTo>
                  <a:pt x="2266" y="408"/>
                </a:moveTo>
                <a:lnTo>
                  <a:pt x="3021" y="408"/>
                </a:lnTo>
                <a:lnTo>
                  <a:pt x="3021" y="612"/>
                </a:lnTo>
                <a:lnTo>
                  <a:pt x="2266" y="612"/>
                </a:lnTo>
                <a:lnTo>
                  <a:pt x="2266" y="408"/>
                </a:lnTo>
                <a:lnTo>
                  <a:pt x="2266" y="408"/>
                </a:lnTo>
                <a:close/>
                <a:moveTo>
                  <a:pt x="1511" y="408"/>
                </a:moveTo>
                <a:lnTo>
                  <a:pt x="2266" y="408"/>
                </a:lnTo>
                <a:lnTo>
                  <a:pt x="2266" y="612"/>
                </a:lnTo>
                <a:lnTo>
                  <a:pt x="1511" y="612"/>
                </a:lnTo>
                <a:lnTo>
                  <a:pt x="1511" y="408"/>
                </a:lnTo>
                <a:lnTo>
                  <a:pt x="1511" y="408"/>
                </a:lnTo>
                <a:close/>
                <a:moveTo>
                  <a:pt x="754" y="408"/>
                </a:moveTo>
                <a:lnTo>
                  <a:pt x="1511" y="408"/>
                </a:lnTo>
                <a:lnTo>
                  <a:pt x="1511" y="612"/>
                </a:lnTo>
                <a:lnTo>
                  <a:pt x="754" y="612"/>
                </a:lnTo>
                <a:lnTo>
                  <a:pt x="754" y="408"/>
                </a:lnTo>
                <a:lnTo>
                  <a:pt x="754" y="408"/>
                </a:lnTo>
                <a:close/>
                <a:moveTo>
                  <a:pt x="0" y="408"/>
                </a:moveTo>
                <a:lnTo>
                  <a:pt x="754" y="408"/>
                </a:lnTo>
                <a:lnTo>
                  <a:pt x="754" y="612"/>
                </a:lnTo>
                <a:lnTo>
                  <a:pt x="0" y="612"/>
                </a:lnTo>
                <a:lnTo>
                  <a:pt x="0" y="408"/>
                </a:lnTo>
                <a:lnTo>
                  <a:pt x="0" y="408"/>
                </a:lnTo>
                <a:close/>
                <a:moveTo>
                  <a:pt x="4533" y="0"/>
                </a:moveTo>
                <a:lnTo>
                  <a:pt x="5287" y="0"/>
                </a:lnTo>
                <a:lnTo>
                  <a:pt x="5287" y="204"/>
                </a:lnTo>
                <a:lnTo>
                  <a:pt x="4533" y="204"/>
                </a:lnTo>
                <a:lnTo>
                  <a:pt x="4533" y="0"/>
                </a:lnTo>
                <a:lnTo>
                  <a:pt x="4533" y="0"/>
                </a:lnTo>
                <a:close/>
                <a:moveTo>
                  <a:pt x="3775" y="0"/>
                </a:moveTo>
                <a:lnTo>
                  <a:pt x="4533" y="0"/>
                </a:lnTo>
                <a:lnTo>
                  <a:pt x="4533" y="204"/>
                </a:lnTo>
                <a:lnTo>
                  <a:pt x="3775" y="204"/>
                </a:lnTo>
                <a:lnTo>
                  <a:pt x="3775" y="0"/>
                </a:lnTo>
                <a:lnTo>
                  <a:pt x="3775" y="0"/>
                </a:lnTo>
                <a:close/>
                <a:moveTo>
                  <a:pt x="3021" y="0"/>
                </a:moveTo>
                <a:lnTo>
                  <a:pt x="3775" y="0"/>
                </a:lnTo>
                <a:lnTo>
                  <a:pt x="3775" y="204"/>
                </a:lnTo>
                <a:lnTo>
                  <a:pt x="3021" y="204"/>
                </a:lnTo>
                <a:lnTo>
                  <a:pt x="3021" y="0"/>
                </a:lnTo>
                <a:lnTo>
                  <a:pt x="3021" y="0"/>
                </a:lnTo>
                <a:close/>
                <a:moveTo>
                  <a:pt x="2266" y="0"/>
                </a:moveTo>
                <a:lnTo>
                  <a:pt x="3021" y="0"/>
                </a:lnTo>
                <a:lnTo>
                  <a:pt x="3021" y="204"/>
                </a:lnTo>
                <a:lnTo>
                  <a:pt x="2266" y="204"/>
                </a:lnTo>
                <a:lnTo>
                  <a:pt x="2266" y="0"/>
                </a:lnTo>
                <a:lnTo>
                  <a:pt x="2266" y="0"/>
                </a:lnTo>
                <a:close/>
                <a:moveTo>
                  <a:pt x="1511" y="0"/>
                </a:moveTo>
                <a:lnTo>
                  <a:pt x="2266" y="0"/>
                </a:lnTo>
                <a:lnTo>
                  <a:pt x="2266" y="204"/>
                </a:lnTo>
                <a:lnTo>
                  <a:pt x="1511" y="204"/>
                </a:lnTo>
                <a:lnTo>
                  <a:pt x="1511" y="0"/>
                </a:lnTo>
                <a:lnTo>
                  <a:pt x="1511" y="0"/>
                </a:lnTo>
                <a:close/>
                <a:moveTo>
                  <a:pt x="754" y="0"/>
                </a:moveTo>
                <a:lnTo>
                  <a:pt x="1511" y="0"/>
                </a:lnTo>
                <a:lnTo>
                  <a:pt x="1511" y="204"/>
                </a:lnTo>
                <a:lnTo>
                  <a:pt x="754" y="204"/>
                </a:lnTo>
                <a:lnTo>
                  <a:pt x="754" y="0"/>
                </a:lnTo>
                <a:lnTo>
                  <a:pt x="754" y="0"/>
                </a:lnTo>
                <a:close/>
                <a:moveTo>
                  <a:pt x="0" y="0"/>
                </a:moveTo>
                <a:lnTo>
                  <a:pt x="754" y="0"/>
                </a:lnTo>
                <a:lnTo>
                  <a:pt x="754" y="204"/>
                </a:lnTo>
                <a:lnTo>
                  <a:pt x="0" y="204"/>
                </a:lnTo>
                <a:lnTo>
                  <a:pt x="0" y="0"/>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7"/>
          <p:cNvSpPr>
            <a:spLocks noEditPoints="1"/>
          </p:cNvSpPr>
          <p:nvPr/>
        </p:nvSpPr>
        <p:spPr bwMode="auto">
          <a:xfrm>
            <a:off x="288925" y="4116387"/>
            <a:ext cx="8393113" cy="971550"/>
          </a:xfrm>
          <a:custGeom>
            <a:avLst/>
            <a:gdLst>
              <a:gd name="T0" fmla="*/ 5287 w 5287"/>
              <a:gd name="T1" fmla="*/ 408 h 612"/>
              <a:gd name="T2" fmla="*/ 4533 w 5287"/>
              <a:gd name="T3" fmla="*/ 612 h 612"/>
              <a:gd name="T4" fmla="*/ 4533 w 5287"/>
              <a:gd name="T5" fmla="*/ 408 h 612"/>
              <a:gd name="T6" fmla="*/ 4533 w 5287"/>
              <a:gd name="T7" fmla="*/ 408 h 612"/>
              <a:gd name="T8" fmla="*/ 3775 w 5287"/>
              <a:gd name="T9" fmla="*/ 612 h 612"/>
              <a:gd name="T10" fmla="*/ 3775 w 5287"/>
              <a:gd name="T11" fmla="*/ 408 h 612"/>
              <a:gd name="T12" fmla="*/ 3775 w 5287"/>
              <a:gd name="T13" fmla="*/ 408 h 612"/>
              <a:gd name="T14" fmla="*/ 3021 w 5287"/>
              <a:gd name="T15" fmla="*/ 612 h 612"/>
              <a:gd name="T16" fmla="*/ 3021 w 5287"/>
              <a:gd name="T17" fmla="*/ 408 h 612"/>
              <a:gd name="T18" fmla="*/ 3021 w 5287"/>
              <a:gd name="T19" fmla="*/ 408 h 612"/>
              <a:gd name="T20" fmla="*/ 2266 w 5287"/>
              <a:gd name="T21" fmla="*/ 612 h 612"/>
              <a:gd name="T22" fmla="*/ 2266 w 5287"/>
              <a:gd name="T23" fmla="*/ 408 h 612"/>
              <a:gd name="T24" fmla="*/ 2266 w 5287"/>
              <a:gd name="T25" fmla="*/ 408 h 612"/>
              <a:gd name="T26" fmla="*/ 1511 w 5287"/>
              <a:gd name="T27" fmla="*/ 612 h 612"/>
              <a:gd name="T28" fmla="*/ 1511 w 5287"/>
              <a:gd name="T29" fmla="*/ 408 h 612"/>
              <a:gd name="T30" fmla="*/ 1511 w 5287"/>
              <a:gd name="T31" fmla="*/ 408 h 612"/>
              <a:gd name="T32" fmla="*/ 754 w 5287"/>
              <a:gd name="T33" fmla="*/ 612 h 612"/>
              <a:gd name="T34" fmla="*/ 754 w 5287"/>
              <a:gd name="T35" fmla="*/ 408 h 612"/>
              <a:gd name="T36" fmla="*/ 754 w 5287"/>
              <a:gd name="T37" fmla="*/ 408 h 612"/>
              <a:gd name="T38" fmla="*/ 0 w 5287"/>
              <a:gd name="T39" fmla="*/ 612 h 612"/>
              <a:gd name="T40" fmla="*/ 0 w 5287"/>
              <a:gd name="T41" fmla="*/ 408 h 612"/>
              <a:gd name="T42" fmla="*/ 5287 w 5287"/>
              <a:gd name="T43" fmla="*/ 0 h 612"/>
              <a:gd name="T44" fmla="*/ 4533 w 5287"/>
              <a:gd name="T45" fmla="*/ 204 h 612"/>
              <a:gd name="T46" fmla="*/ 4533 w 5287"/>
              <a:gd name="T47" fmla="*/ 0 h 612"/>
              <a:gd name="T48" fmla="*/ 4533 w 5287"/>
              <a:gd name="T49" fmla="*/ 0 h 612"/>
              <a:gd name="T50" fmla="*/ 3775 w 5287"/>
              <a:gd name="T51" fmla="*/ 204 h 612"/>
              <a:gd name="T52" fmla="*/ 3775 w 5287"/>
              <a:gd name="T53" fmla="*/ 0 h 612"/>
              <a:gd name="T54" fmla="*/ 3775 w 5287"/>
              <a:gd name="T55" fmla="*/ 0 h 612"/>
              <a:gd name="T56" fmla="*/ 3021 w 5287"/>
              <a:gd name="T57" fmla="*/ 204 h 612"/>
              <a:gd name="T58" fmla="*/ 3021 w 5287"/>
              <a:gd name="T59" fmla="*/ 0 h 612"/>
              <a:gd name="T60" fmla="*/ 3021 w 5287"/>
              <a:gd name="T61" fmla="*/ 0 h 612"/>
              <a:gd name="T62" fmla="*/ 2266 w 5287"/>
              <a:gd name="T63" fmla="*/ 204 h 612"/>
              <a:gd name="T64" fmla="*/ 2266 w 5287"/>
              <a:gd name="T65" fmla="*/ 0 h 612"/>
              <a:gd name="T66" fmla="*/ 2266 w 5287"/>
              <a:gd name="T67" fmla="*/ 0 h 612"/>
              <a:gd name="T68" fmla="*/ 1511 w 5287"/>
              <a:gd name="T69" fmla="*/ 204 h 612"/>
              <a:gd name="T70" fmla="*/ 1511 w 5287"/>
              <a:gd name="T71" fmla="*/ 0 h 612"/>
              <a:gd name="T72" fmla="*/ 1511 w 5287"/>
              <a:gd name="T73" fmla="*/ 0 h 612"/>
              <a:gd name="T74" fmla="*/ 754 w 5287"/>
              <a:gd name="T75" fmla="*/ 204 h 612"/>
              <a:gd name="T76" fmla="*/ 754 w 5287"/>
              <a:gd name="T77" fmla="*/ 0 h 612"/>
              <a:gd name="T78" fmla="*/ 754 w 5287"/>
              <a:gd name="T79" fmla="*/ 0 h 612"/>
              <a:gd name="T80" fmla="*/ 0 w 5287"/>
              <a:gd name="T81" fmla="*/ 204 h 612"/>
              <a:gd name="T82" fmla="*/ 0 w 5287"/>
              <a:gd name="T83" fmla="*/ 0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287" h="612">
                <a:moveTo>
                  <a:pt x="4533" y="408"/>
                </a:moveTo>
                <a:lnTo>
                  <a:pt x="5287" y="408"/>
                </a:lnTo>
                <a:lnTo>
                  <a:pt x="5287" y="612"/>
                </a:lnTo>
                <a:lnTo>
                  <a:pt x="4533" y="612"/>
                </a:lnTo>
                <a:lnTo>
                  <a:pt x="4533" y="408"/>
                </a:lnTo>
                <a:lnTo>
                  <a:pt x="4533" y="408"/>
                </a:lnTo>
                <a:close/>
                <a:moveTo>
                  <a:pt x="3775" y="408"/>
                </a:moveTo>
                <a:lnTo>
                  <a:pt x="4533" y="408"/>
                </a:lnTo>
                <a:lnTo>
                  <a:pt x="4533" y="612"/>
                </a:lnTo>
                <a:lnTo>
                  <a:pt x="3775" y="612"/>
                </a:lnTo>
                <a:lnTo>
                  <a:pt x="3775" y="408"/>
                </a:lnTo>
                <a:lnTo>
                  <a:pt x="3775" y="408"/>
                </a:lnTo>
                <a:close/>
                <a:moveTo>
                  <a:pt x="3021" y="408"/>
                </a:moveTo>
                <a:lnTo>
                  <a:pt x="3775" y="408"/>
                </a:lnTo>
                <a:lnTo>
                  <a:pt x="3775" y="612"/>
                </a:lnTo>
                <a:lnTo>
                  <a:pt x="3021" y="612"/>
                </a:lnTo>
                <a:lnTo>
                  <a:pt x="3021" y="408"/>
                </a:lnTo>
                <a:lnTo>
                  <a:pt x="3021" y="408"/>
                </a:lnTo>
                <a:close/>
                <a:moveTo>
                  <a:pt x="2266" y="408"/>
                </a:moveTo>
                <a:lnTo>
                  <a:pt x="3021" y="408"/>
                </a:lnTo>
                <a:lnTo>
                  <a:pt x="3021" y="612"/>
                </a:lnTo>
                <a:lnTo>
                  <a:pt x="2266" y="612"/>
                </a:lnTo>
                <a:lnTo>
                  <a:pt x="2266" y="408"/>
                </a:lnTo>
                <a:lnTo>
                  <a:pt x="2266" y="408"/>
                </a:lnTo>
                <a:close/>
                <a:moveTo>
                  <a:pt x="1511" y="408"/>
                </a:moveTo>
                <a:lnTo>
                  <a:pt x="2266" y="408"/>
                </a:lnTo>
                <a:lnTo>
                  <a:pt x="2266" y="612"/>
                </a:lnTo>
                <a:lnTo>
                  <a:pt x="1511" y="612"/>
                </a:lnTo>
                <a:lnTo>
                  <a:pt x="1511" y="408"/>
                </a:lnTo>
                <a:lnTo>
                  <a:pt x="1511" y="408"/>
                </a:lnTo>
                <a:close/>
                <a:moveTo>
                  <a:pt x="754" y="408"/>
                </a:moveTo>
                <a:lnTo>
                  <a:pt x="1511" y="408"/>
                </a:lnTo>
                <a:lnTo>
                  <a:pt x="1511" y="612"/>
                </a:lnTo>
                <a:lnTo>
                  <a:pt x="754" y="612"/>
                </a:lnTo>
                <a:lnTo>
                  <a:pt x="754" y="408"/>
                </a:lnTo>
                <a:lnTo>
                  <a:pt x="754" y="408"/>
                </a:lnTo>
                <a:close/>
                <a:moveTo>
                  <a:pt x="0" y="408"/>
                </a:moveTo>
                <a:lnTo>
                  <a:pt x="754" y="408"/>
                </a:lnTo>
                <a:lnTo>
                  <a:pt x="754" y="612"/>
                </a:lnTo>
                <a:lnTo>
                  <a:pt x="0" y="612"/>
                </a:lnTo>
                <a:lnTo>
                  <a:pt x="0" y="408"/>
                </a:lnTo>
                <a:lnTo>
                  <a:pt x="0" y="408"/>
                </a:lnTo>
                <a:close/>
                <a:moveTo>
                  <a:pt x="4533" y="0"/>
                </a:moveTo>
                <a:lnTo>
                  <a:pt x="5287" y="0"/>
                </a:lnTo>
                <a:lnTo>
                  <a:pt x="5287" y="204"/>
                </a:lnTo>
                <a:lnTo>
                  <a:pt x="4533" y="204"/>
                </a:lnTo>
                <a:lnTo>
                  <a:pt x="4533" y="0"/>
                </a:lnTo>
                <a:lnTo>
                  <a:pt x="4533" y="0"/>
                </a:lnTo>
                <a:close/>
                <a:moveTo>
                  <a:pt x="3775" y="0"/>
                </a:moveTo>
                <a:lnTo>
                  <a:pt x="4533" y="0"/>
                </a:lnTo>
                <a:lnTo>
                  <a:pt x="4533" y="204"/>
                </a:lnTo>
                <a:lnTo>
                  <a:pt x="3775" y="204"/>
                </a:lnTo>
                <a:lnTo>
                  <a:pt x="3775" y="0"/>
                </a:lnTo>
                <a:lnTo>
                  <a:pt x="3775" y="0"/>
                </a:lnTo>
                <a:close/>
                <a:moveTo>
                  <a:pt x="3021" y="0"/>
                </a:moveTo>
                <a:lnTo>
                  <a:pt x="3775" y="0"/>
                </a:lnTo>
                <a:lnTo>
                  <a:pt x="3775" y="204"/>
                </a:lnTo>
                <a:lnTo>
                  <a:pt x="3021" y="204"/>
                </a:lnTo>
                <a:lnTo>
                  <a:pt x="3021" y="0"/>
                </a:lnTo>
                <a:lnTo>
                  <a:pt x="3021" y="0"/>
                </a:lnTo>
                <a:close/>
                <a:moveTo>
                  <a:pt x="2266" y="0"/>
                </a:moveTo>
                <a:lnTo>
                  <a:pt x="3021" y="0"/>
                </a:lnTo>
                <a:lnTo>
                  <a:pt x="3021" y="204"/>
                </a:lnTo>
                <a:lnTo>
                  <a:pt x="2266" y="204"/>
                </a:lnTo>
                <a:lnTo>
                  <a:pt x="2266" y="0"/>
                </a:lnTo>
                <a:lnTo>
                  <a:pt x="2266" y="0"/>
                </a:lnTo>
                <a:close/>
                <a:moveTo>
                  <a:pt x="1511" y="0"/>
                </a:moveTo>
                <a:lnTo>
                  <a:pt x="2266" y="0"/>
                </a:lnTo>
                <a:lnTo>
                  <a:pt x="2266" y="204"/>
                </a:lnTo>
                <a:lnTo>
                  <a:pt x="1511" y="204"/>
                </a:lnTo>
                <a:lnTo>
                  <a:pt x="1511" y="0"/>
                </a:lnTo>
                <a:lnTo>
                  <a:pt x="1511" y="0"/>
                </a:lnTo>
                <a:close/>
                <a:moveTo>
                  <a:pt x="754" y="0"/>
                </a:moveTo>
                <a:lnTo>
                  <a:pt x="1511" y="0"/>
                </a:lnTo>
                <a:lnTo>
                  <a:pt x="1511" y="204"/>
                </a:lnTo>
                <a:lnTo>
                  <a:pt x="754" y="204"/>
                </a:lnTo>
                <a:lnTo>
                  <a:pt x="754" y="0"/>
                </a:lnTo>
                <a:lnTo>
                  <a:pt x="754" y="0"/>
                </a:lnTo>
                <a:close/>
                <a:moveTo>
                  <a:pt x="0" y="0"/>
                </a:moveTo>
                <a:lnTo>
                  <a:pt x="754" y="0"/>
                </a:lnTo>
                <a:lnTo>
                  <a:pt x="754" y="204"/>
                </a:lnTo>
                <a:lnTo>
                  <a:pt x="0" y="204"/>
                </a:lnTo>
                <a:lnTo>
                  <a:pt x="0" y="0"/>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15"/>
          <p:cNvSpPr>
            <a:spLocks noChangeShapeType="1"/>
          </p:cNvSpPr>
          <p:nvPr/>
        </p:nvSpPr>
        <p:spPr bwMode="auto">
          <a:xfrm flipV="1">
            <a:off x="2687638" y="2774951"/>
            <a:ext cx="0" cy="695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17"/>
          <p:cNvSpPr>
            <a:spLocks noChangeShapeType="1"/>
          </p:cNvSpPr>
          <p:nvPr/>
        </p:nvSpPr>
        <p:spPr bwMode="auto">
          <a:xfrm flipV="1">
            <a:off x="6281738" y="2774951"/>
            <a:ext cx="0" cy="695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19"/>
          <p:cNvSpPr>
            <a:spLocks noChangeShapeType="1"/>
          </p:cNvSpPr>
          <p:nvPr/>
        </p:nvSpPr>
        <p:spPr bwMode="auto">
          <a:xfrm flipV="1">
            <a:off x="7485063" y="2774951"/>
            <a:ext cx="0" cy="695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20"/>
          <p:cNvSpPr>
            <a:spLocks/>
          </p:cNvSpPr>
          <p:nvPr/>
        </p:nvSpPr>
        <p:spPr bwMode="auto">
          <a:xfrm>
            <a:off x="1495425" y="3478213"/>
            <a:ext cx="2390775" cy="0"/>
          </a:xfrm>
          <a:custGeom>
            <a:avLst/>
            <a:gdLst>
              <a:gd name="T0" fmla="*/ 0 w 1506"/>
              <a:gd name="T1" fmla="*/ 751 w 1506"/>
              <a:gd name="T2" fmla="*/ 1506 w 1506"/>
            </a:gdLst>
            <a:ahLst/>
            <a:cxnLst>
              <a:cxn ang="0">
                <a:pos x="T0" y="0"/>
              </a:cxn>
              <a:cxn ang="0">
                <a:pos x="T1" y="0"/>
              </a:cxn>
              <a:cxn ang="0">
                <a:pos x="T2" y="0"/>
              </a:cxn>
            </a:cxnLst>
            <a:rect l="0" t="0" r="r" b="b"/>
            <a:pathLst>
              <a:path w="1506">
                <a:moveTo>
                  <a:pt x="0" y="0"/>
                </a:moveTo>
                <a:lnTo>
                  <a:pt x="751" y="0"/>
                </a:lnTo>
                <a:lnTo>
                  <a:pt x="150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21"/>
          <p:cNvSpPr>
            <a:spLocks noChangeShapeType="1"/>
          </p:cNvSpPr>
          <p:nvPr/>
        </p:nvSpPr>
        <p:spPr bwMode="auto">
          <a:xfrm flipV="1">
            <a:off x="2687638" y="3797300"/>
            <a:ext cx="0" cy="311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22"/>
          <p:cNvSpPr>
            <a:spLocks/>
          </p:cNvSpPr>
          <p:nvPr/>
        </p:nvSpPr>
        <p:spPr bwMode="auto">
          <a:xfrm>
            <a:off x="5092700" y="3478213"/>
            <a:ext cx="2392363" cy="0"/>
          </a:xfrm>
          <a:custGeom>
            <a:avLst/>
            <a:gdLst>
              <a:gd name="T0" fmla="*/ 0 w 1507"/>
              <a:gd name="T1" fmla="*/ 749 w 1507"/>
              <a:gd name="T2" fmla="*/ 1507 w 1507"/>
            </a:gdLst>
            <a:ahLst/>
            <a:cxnLst>
              <a:cxn ang="0">
                <a:pos x="T0" y="0"/>
              </a:cxn>
              <a:cxn ang="0">
                <a:pos x="T1" y="0"/>
              </a:cxn>
              <a:cxn ang="0">
                <a:pos x="T2" y="0"/>
              </a:cxn>
            </a:cxnLst>
            <a:rect l="0" t="0" r="r" b="b"/>
            <a:pathLst>
              <a:path w="1507">
                <a:moveTo>
                  <a:pt x="0" y="0"/>
                </a:moveTo>
                <a:lnTo>
                  <a:pt x="749" y="0"/>
                </a:lnTo>
                <a:lnTo>
                  <a:pt x="150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23"/>
          <p:cNvSpPr>
            <a:spLocks noChangeShapeType="1"/>
          </p:cNvSpPr>
          <p:nvPr/>
        </p:nvSpPr>
        <p:spPr bwMode="auto">
          <a:xfrm flipV="1">
            <a:off x="6281738" y="3797300"/>
            <a:ext cx="0" cy="311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24"/>
          <p:cNvSpPr>
            <a:spLocks noChangeShapeType="1"/>
          </p:cNvSpPr>
          <p:nvPr/>
        </p:nvSpPr>
        <p:spPr bwMode="auto">
          <a:xfrm>
            <a:off x="7485063" y="3792537"/>
            <a:ext cx="119697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25"/>
          <p:cNvSpPr>
            <a:spLocks noChangeShapeType="1"/>
          </p:cNvSpPr>
          <p:nvPr/>
        </p:nvSpPr>
        <p:spPr bwMode="auto">
          <a:xfrm flipV="1">
            <a:off x="7485063" y="3797300"/>
            <a:ext cx="0" cy="311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6"/>
          <p:cNvSpPr>
            <a:spLocks/>
          </p:cNvSpPr>
          <p:nvPr/>
        </p:nvSpPr>
        <p:spPr bwMode="auto">
          <a:xfrm>
            <a:off x="1495425" y="4116387"/>
            <a:ext cx="2390775" cy="0"/>
          </a:xfrm>
          <a:custGeom>
            <a:avLst/>
            <a:gdLst>
              <a:gd name="T0" fmla="*/ 0 w 1506"/>
              <a:gd name="T1" fmla="*/ 751 w 1506"/>
              <a:gd name="T2" fmla="*/ 1506 w 1506"/>
            </a:gdLst>
            <a:ahLst/>
            <a:cxnLst>
              <a:cxn ang="0">
                <a:pos x="T0" y="0"/>
              </a:cxn>
              <a:cxn ang="0">
                <a:pos x="T1" y="0"/>
              </a:cxn>
              <a:cxn ang="0">
                <a:pos x="T2" y="0"/>
              </a:cxn>
            </a:cxnLst>
            <a:rect l="0" t="0" r="r" b="b"/>
            <a:pathLst>
              <a:path w="1506">
                <a:moveTo>
                  <a:pt x="0" y="0"/>
                </a:moveTo>
                <a:lnTo>
                  <a:pt x="751" y="0"/>
                </a:lnTo>
                <a:lnTo>
                  <a:pt x="150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6" name="Freeform 28"/>
          <p:cNvSpPr>
            <a:spLocks/>
          </p:cNvSpPr>
          <p:nvPr/>
        </p:nvSpPr>
        <p:spPr bwMode="auto">
          <a:xfrm>
            <a:off x="5092700" y="4116387"/>
            <a:ext cx="2392363" cy="0"/>
          </a:xfrm>
          <a:custGeom>
            <a:avLst/>
            <a:gdLst>
              <a:gd name="T0" fmla="*/ 0 w 1507"/>
              <a:gd name="T1" fmla="*/ 749 w 1507"/>
              <a:gd name="T2" fmla="*/ 1507 w 1507"/>
            </a:gdLst>
            <a:ahLst/>
            <a:cxnLst>
              <a:cxn ang="0">
                <a:pos x="T0" y="0"/>
              </a:cxn>
              <a:cxn ang="0">
                <a:pos x="T1" y="0"/>
              </a:cxn>
              <a:cxn ang="0">
                <a:pos x="T2" y="0"/>
              </a:cxn>
            </a:cxnLst>
            <a:rect l="0" t="0" r="r" b="b"/>
            <a:pathLst>
              <a:path w="1507">
                <a:moveTo>
                  <a:pt x="0" y="0"/>
                </a:moveTo>
                <a:lnTo>
                  <a:pt x="749" y="0"/>
                </a:lnTo>
                <a:lnTo>
                  <a:pt x="150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1" name="Line 30"/>
          <p:cNvSpPr>
            <a:spLocks noChangeShapeType="1"/>
          </p:cNvSpPr>
          <p:nvPr/>
        </p:nvSpPr>
        <p:spPr bwMode="auto">
          <a:xfrm>
            <a:off x="7485063" y="4116387"/>
            <a:ext cx="119697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3" name="Freeform 32"/>
          <p:cNvSpPr>
            <a:spLocks/>
          </p:cNvSpPr>
          <p:nvPr/>
        </p:nvSpPr>
        <p:spPr bwMode="auto">
          <a:xfrm>
            <a:off x="1495425" y="4440237"/>
            <a:ext cx="2390775" cy="0"/>
          </a:xfrm>
          <a:custGeom>
            <a:avLst/>
            <a:gdLst>
              <a:gd name="T0" fmla="*/ 0 w 1506"/>
              <a:gd name="T1" fmla="*/ 751 w 1506"/>
              <a:gd name="T2" fmla="*/ 1506 w 1506"/>
            </a:gdLst>
            <a:ahLst/>
            <a:cxnLst>
              <a:cxn ang="0">
                <a:pos x="T0" y="0"/>
              </a:cxn>
              <a:cxn ang="0">
                <a:pos x="T1" y="0"/>
              </a:cxn>
              <a:cxn ang="0">
                <a:pos x="T2" y="0"/>
              </a:cxn>
            </a:cxnLst>
            <a:rect l="0" t="0" r="r" b="b"/>
            <a:pathLst>
              <a:path w="1506">
                <a:moveTo>
                  <a:pt x="0" y="0"/>
                </a:moveTo>
                <a:lnTo>
                  <a:pt x="751" y="0"/>
                </a:lnTo>
                <a:lnTo>
                  <a:pt x="150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5" name="Freeform 34"/>
          <p:cNvSpPr>
            <a:spLocks/>
          </p:cNvSpPr>
          <p:nvPr/>
        </p:nvSpPr>
        <p:spPr bwMode="auto">
          <a:xfrm>
            <a:off x="5092700" y="4440237"/>
            <a:ext cx="2392363" cy="0"/>
          </a:xfrm>
          <a:custGeom>
            <a:avLst/>
            <a:gdLst>
              <a:gd name="T0" fmla="*/ 0 w 1507"/>
              <a:gd name="T1" fmla="*/ 749 w 1507"/>
              <a:gd name="T2" fmla="*/ 1507 w 1507"/>
            </a:gdLst>
            <a:ahLst/>
            <a:cxnLst>
              <a:cxn ang="0">
                <a:pos x="T0" y="0"/>
              </a:cxn>
              <a:cxn ang="0">
                <a:pos x="T1" y="0"/>
              </a:cxn>
              <a:cxn ang="0">
                <a:pos x="T2" y="0"/>
              </a:cxn>
            </a:cxnLst>
            <a:rect l="0" t="0" r="r" b="b"/>
            <a:pathLst>
              <a:path w="1507">
                <a:moveTo>
                  <a:pt x="0" y="0"/>
                </a:moveTo>
                <a:lnTo>
                  <a:pt x="749" y="0"/>
                </a:lnTo>
                <a:lnTo>
                  <a:pt x="150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7" name="Line 36"/>
          <p:cNvSpPr>
            <a:spLocks noChangeShapeType="1"/>
          </p:cNvSpPr>
          <p:nvPr/>
        </p:nvSpPr>
        <p:spPr bwMode="auto">
          <a:xfrm>
            <a:off x="7485063" y="4440237"/>
            <a:ext cx="119697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8" name="Line 37"/>
          <p:cNvSpPr>
            <a:spLocks noChangeShapeType="1"/>
          </p:cNvSpPr>
          <p:nvPr/>
        </p:nvSpPr>
        <p:spPr bwMode="auto">
          <a:xfrm flipV="1">
            <a:off x="7485063" y="4445000"/>
            <a:ext cx="0" cy="3095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9" name="Freeform 38"/>
          <p:cNvSpPr>
            <a:spLocks/>
          </p:cNvSpPr>
          <p:nvPr/>
        </p:nvSpPr>
        <p:spPr bwMode="auto">
          <a:xfrm>
            <a:off x="1495425" y="4764087"/>
            <a:ext cx="2390775" cy="0"/>
          </a:xfrm>
          <a:custGeom>
            <a:avLst/>
            <a:gdLst>
              <a:gd name="T0" fmla="*/ 0 w 1506"/>
              <a:gd name="T1" fmla="*/ 751 w 1506"/>
              <a:gd name="T2" fmla="*/ 1506 w 1506"/>
            </a:gdLst>
            <a:ahLst/>
            <a:cxnLst>
              <a:cxn ang="0">
                <a:pos x="T0" y="0"/>
              </a:cxn>
              <a:cxn ang="0">
                <a:pos x="T1" y="0"/>
              </a:cxn>
              <a:cxn ang="0">
                <a:pos x="T2" y="0"/>
              </a:cxn>
            </a:cxnLst>
            <a:rect l="0" t="0" r="r" b="b"/>
            <a:pathLst>
              <a:path w="1506">
                <a:moveTo>
                  <a:pt x="0" y="0"/>
                </a:moveTo>
                <a:lnTo>
                  <a:pt x="751" y="0"/>
                </a:lnTo>
                <a:lnTo>
                  <a:pt x="150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1" name="Freeform 40"/>
          <p:cNvSpPr>
            <a:spLocks/>
          </p:cNvSpPr>
          <p:nvPr/>
        </p:nvSpPr>
        <p:spPr bwMode="auto">
          <a:xfrm>
            <a:off x="5092700" y="4764087"/>
            <a:ext cx="2392363" cy="0"/>
          </a:xfrm>
          <a:custGeom>
            <a:avLst/>
            <a:gdLst>
              <a:gd name="T0" fmla="*/ 0 w 1507"/>
              <a:gd name="T1" fmla="*/ 749 w 1507"/>
              <a:gd name="T2" fmla="*/ 1507 w 1507"/>
            </a:gdLst>
            <a:ahLst/>
            <a:cxnLst>
              <a:cxn ang="0">
                <a:pos x="T0" y="0"/>
              </a:cxn>
              <a:cxn ang="0">
                <a:pos x="T1" y="0"/>
              </a:cxn>
              <a:cxn ang="0">
                <a:pos x="T2" y="0"/>
              </a:cxn>
            </a:cxnLst>
            <a:rect l="0" t="0" r="r" b="b"/>
            <a:pathLst>
              <a:path w="1507">
                <a:moveTo>
                  <a:pt x="0" y="0"/>
                </a:moveTo>
                <a:lnTo>
                  <a:pt x="749" y="0"/>
                </a:lnTo>
                <a:lnTo>
                  <a:pt x="150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3" name="Line 42"/>
          <p:cNvSpPr>
            <a:spLocks noChangeShapeType="1"/>
          </p:cNvSpPr>
          <p:nvPr/>
        </p:nvSpPr>
        <p:spPr bwMode="auto">
          <a:xfrm>
            <a:off x="7485063" y="4764087"/>
            <a:ext cx="119697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4" name="Line 43"/>
          <p:cNvSpPr>
            <a:spLocks noChangeShapeType="1"/>
          </p:cNvSpPr>
          <p:nvPr/>
        </p:nvSpPr>
        <p:spPr bwMode="auto">
          <a:xfrm flipV="1">
            <a:off x="7485063" y="4768850"/>
            <a:ext cx="0" cy="309563"/>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5" name="Freeform 44"/>
          <p:cNvSpPr>
            <a:spLocks/>
          </p:cNvSpPr>
          <p:nvPr/>
        </p:nvSpPr>
        <p:spPr bwMode="auto">
          <a:xfrm>
            <a:off x="1495425" y="5087937"/>
            <a:ext cx="2390775" cy="0"/>
          </a:xfrm>
          <a:custGeom>
            <a:avLst/>
            <a:gdLst>
              <a:gd name="T0" fmla="*/ 0 w 1506"/>
              <a:gd name="T1" fmla="*/ 751 w 1506"/>
              <a:gd name="T2" fmla="*/ 1506 w 1506"/>
            </a:gdLst>
            <a:ahLst/>
            <a:cxnLst>
              <a:cxn ang="0">
                <a:pos x="T0" y="0"/>
              </a:cxn>
              <a:cxn ang="0">
                <a:pos x="T1" y="0"/>
              </a:cxn>
              <a:cxn ang="0">
                <a:pos x="T2" y="0"/>
              </a:cxn>
            </a:cxnLst>
            <a:rect l="0" t="0" r="r" b="b"/>
            <a:pathLst>
              <a:path w="1506">
                <a:moveTo>
                  <a:pt x="0" y="0"/>
                </a:moveTo>
                <a:lnTo>
                  <a:pt x="751" y="0"/>
                </a:lnTo>
                <a:lnTo>
                  <a:pt x="1506"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7" name="Freeform 46"/>
          <p:cNvSpPr>
            <a:spLocks/>
          </p:cNvSpPr>
          <p:nvPr/>
        </p:nvSpPr>
        <p:spPr bwMode="auto">
          <a:xfrm>
            <a:off x="5092700" y="5087937"/>
            <a:ext cx="2392363" cy="0"/>
          </a:xfrm>
          <a:custGeom>
            <a:avLst/>
            <a:gdLst>
              <a:gd name="T0" fmla="*/ 0 w 1507"/>
              <a:gd name="T1" fmla="*/ 749 w 1507"/>
              <a:gd name="T2" fmla="*/ 1507 w 1507"/>
            </a:gdLst>
            <a:ahLst/>
            <a:cxnLst>
              <a:cxn ang="0">
                <a:pos x="T0" y="0"/>
              </a:cxn>
              <a:cxn ang="0">
                <a:pos x="T1" y="0"/>
              </a:cxn>
              <a:cxn ang="0">
                <a:pos x="T2" y="0"/>
              </a:cxn>
            </a:cxnLst>
            <a:rect l="0" t="0" r="r" b="b"/>
            <a:pathLst>
              <a:path w="1507">
                <a:moveTo>
                  <a:pt x="0" y="0"/>
                </a:moveTo>
                <a:lnTo>
                  <a:pt x="749" y="0"/>
                </a:lnTo>
                <a:lnTo>
                  <a:pt x="150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9" name="Line 48"/>
          <p:cNvSpPr>
            <a:spLocks noChangeShapeType="1"/>
          </p:cNvSpPr>
          <p:nvPr/>
        </p:nvSpPr>
        <p:spPr bwMode="auto">
          <a:xfrm>
            <a:off x="7485063" y="5087937"/>
            <a:ext cx="1196975"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0" name="Line 49"/>
          <p:cNvSpPr>
            <a:spLocks noChangeShapeType="1"/>
          </p:cNvSpPr>
          <p:nvPr/>
        </p:nvSpPr>
        <p:spPr bwMode="auto">
          <a:xfrm flipV="1">
            <a:off x="7485063" y="5091112"/>
            <a:ext cx="0" cy="3190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1" name="Line 50"/>
          <p:cNvSpPr>
            <a:spLocks noChangeShapeType="1"/>
          </p:cNvSpPr>
          <p:nvPr/>
        </p:nvSpPr>
        <p:spPr bwMode="auto">
          <a:xfrm>
            <a:off x="288925" y="37925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2" name="Line 51"/>
          <p:cNvSpPr>
            <a:spLocks noChangeShapeType="1"/>
          </p:cNvSpPr>
          <p:nvPr/>
        </p:nvSpPr>
        <p:spPr bwMode="auto">
          <a:xfrm>
            <a:off x="288925" y="411638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3" name="Line 52"/>
          <p:cNvSpPr>
            <a:spLocks noChangeShapeType="1"/>
          </p:cNvSpPr>
          <p:nvPr/>
        </p:nvSpPr>
        <p:spPr bwMode="auto">
          <a:xfrm>
            <a:off x="288925" y="44402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4" name="Line 53"/>
          <p:cNvSpPr>
            <a:spLocks noChangeShapeType="1"/>
          </p:cNvSpPr>
          <p:nvPr/>
        </p:nvSpPr>
        <p:spPr bwMode="auto">
          <a:xfrm>
            <a:off x="288925" y="476408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5" name="Line 54"/>
          <p:cNvSpPr>
            <a:spLocks noChangeShapeType="1"/>
          </p:cNvSpPr>
          <p:nvPr/>
        </p:nvSpPr>
        <p:spPr bwMode="auto">
          <a:xfrm>
            <a:off x="288925" y="50879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6" name="Line 55"/>
          <p:cNvSpPr>
            <a:spLocks noChangeShapeType="1"/>
          </p:cNvSpPr>
          <p:nvPr/>
        </p:nvSpPr>
        <p:spPr bwMode="auto">
          <a:xfrm flipV="1">
            <a:off x="3886200" y="2774951"/>
            <a:ext cx="0" cy="695325"/>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7" name="Line 56"/>
          <p:cNvSpPr>
            <a:spLocks noChangeShapeType="1"/>
          </p:cNvSpPr>
          <p:nvPr/>
        </p:nvSpPr>
        <p:spPr bwMode="auto">
          <a:xfrm>
            <a:off x="3886200" y="37925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8" name="Line 57"/>
          <p:cNvSpPr>
            <a:spLocks noChangeShapeType="1"/>
          </p:cNvSpPr>
          <p:nvPr/>
        </p:nvSpPr>
        <p:spPr bwMode="auto">
          <a:xfrm flipV="1">
            <a:off x="3886200" y="3797300"/>
            <a:ext cx="0" cy="3111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9" name="Line 58"/>
          <p:cNvSpPr>
            <a:spLocks noChangeShapeType="1"/>
          </p:cNvSpPr>
          <p:nvPr/>
        </p:nvSpPr>
        <p:spPr bwMode="auto">
          <a:xfrm>
            <a:off x="3886200" y="411638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1" name="Line 60"/>
          <p:cNvSpPr>
            <a:spLocks noChangeShapeType="1"/>
          </p:cNvSpPr>
          <p:nvPr/>
        </p:nvSpPr>
        <p:spPr bwMode="auto">
          <a:xfrm>
            <a:off x="3886200" y="44402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62"/>
          <p:cNvSpPr>
            <a:spLocks noChangeShapeType="1"/>
          </p:cNvSpPr>
          <p:nvPr/>
        </p:nvSpPr>
        <p:spPr bwMode="auto">
          <a:xfrm>
            <a:off x="3886200" y="476408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64"/>
          <p:cNvSpPr>
            <a:spLocks noChangeShapeType="1"/>
          </p:cNvSpPr>
          <p:nvPr/>
        </p:nvSpPr>
        <p:spPr bwMode="auto">
          <a:xfrm>
            <a:off x="3886200" y="5087937"/>
            <a:ext cx="1189038"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71"/>
          <p:cNvSpPr>
            <a:spLocks noChangeShapeType="1"/>
          </p:cNvSpPr>
          <p:nvPr/>
        </p:nvSpPr>
        <p:spPr bwMode="auto">
          <a:xfrm flipV="1">
            <a:off x="1485900" y="2770188"/>
            <a:ext cx="0" cy="708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72"/>
          <p:cNvSpPr>
            <a:spLocks noChangeShapeType="1"/>
          </p:cNvSpPr>
          <p:nvPr/>
        </p:nvSpPr>
        <p:spPr bwMode="auto">
          <a:xfrm flipV="1">
            <a:off x="1485900" y="379253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73"/>
          <p:cNvSpPr>
            <a:spLocks noChangeShapeType="1"/>
          </p:cNvSpPr>
          <p:nvPr/>
        </p:nvSpPr>
        <p:spPr bwMode="auto">
          <a:xfrm flipV="1">
            <a:off x="1485900" y="411638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74"/>
          <p:cNvSpPr>
            <a:spLocks noChangeShapeType="1"/>
          </p:cNvSpPr>
          <p:nvPr/>
        </p:nvSpPr>
        <p:spPr bwMode="auto">
          <a:xfrm flipV="1">
            <a:off x="1485900" y="444023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Line 75"/>
          <p:cNvSpPr>
            <a:spLocks noChangeShapeType="1"/>
          </p:cNvSpPr>
          <p:nvPr/>
        </p:nvSpPr>
        <p:spPr bwMode="auto">
          <a:xfrm flipV="1">
            <a:off x="1485900" y="476408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76"/>
          <p:cNvSpPr>
            <a:spLocks noChangeShapeType="1"/>
          </p:cNvSpPr>
          <p:nvPr/>
        </p:nvSpPr>
        <p:spPr bwMode="auto">
          <a:xfrm flipV="1">
            <a:off x="1485900" y="5087937"/>
            <a:ext cx="0" cy="32226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Line 78"/>
          <p:cNvSpPr>
            <a:spLocks noChangeShapeType="1"/>
          </p:cNvSpPr>
          <p:nvPr/>
        </p:nvSpPr>
        <p:spPr bwMode="auto">
          <a:xfrm flipV="1">
            <a:off x="5084763" y="2770188"/>
            <a:ext cx="0" cy="708025"/>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79"/>
          <p:cNvSpPr>
            <a:spLocks noChangeShapeType="1"/>
          </p:cNvSpPr>
          <p:nvPr/>
        </p:nvSpPr>
        <p:spPr bwMode="auto">
          <a:xfrm flipV="1">
            <a:off x="5084763" y="379253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1" name="Line 80"/>
          <p:cNvSpPr>
            <a:spLocks noChangeShapeType="1"/>
          </p:cNvSpPr>
          <p:nvPr/>
        </p:nvSpPr>
        <p:spPr bwMode="auto">
          <a:xfrm flipV="1">
            <a:off x="5084763" y="411638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Line 81"/>
          <p:cNvSpPr>
            <a:spLocks noChangeShapeType="1"/>
          </p:cNvSpPr>
          <p:nvPr/>
        </p:nvSpPr>
        <p:spPr bwMode="auto">
          <a:xfrm flipV="1">
            <a:off x="5084763" y="444023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3" name="Line 82"/>
          <p:cNvSpPr>
            <a:spLocks noChangeShapeType="1"/>
          </p:cNvSpPr>
          <p:nvPr/>
        </p:nvSpPr>
        <p:spPr bwMode="auto">
          <a:xfrm flipV="1">
            <a:off x="5084763" y="4764087"/>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4" name="Line 83"/>
          <p:cNvSpPr>
            <a:spLocks noChangeShapeType="1"/>
          </p:cNvSpPr>
          <p:nvPr/>
        </p:nvSpPr>
        <p:spPr bwMode="auto">
          <a:xfrm flipV="1">
            <a:off x="5084763" y="5087937"/>
            <a:ext cx="0" cy="322263"/>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8" name="Rectangle 97"/>
          <p:cNvSpPr>
            <a:spLocks noChangeArrowheads="1"/>
          </p:cNvSpPr>
          <p:nvPr/>
        </p:nvSpPr>
        <p:spPr bwMode="auto">
          <a:xfrm>
            <a:off x="536575" y="2862263"/>
            <a:ext cx="95726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98"/>
          <p:cNvSpPr>
            <a:spLocks noChangeArrowheads="1"/>
          </p:cNvSpPr>
          <p:nvPr/>
        </p:nvSpPr>
        <p:spPr bwMode="auto">
          <a:xfrm>
            <a:off x="585788" y="3054351"/>
            <a:ext cx="80803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plantains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99"/>
          <p:cNvSpPr>
            <a:spLocks noChangeArrowheads="1"/>
          </p:cNvSpPr>
          <p:nvPr/>
        </p:nvSpPr>
        <p:spPr bwMode="auto">
          <a:xfrm>
            <a:off x="638175" y="3246438"/>
            <a:ext cx="1000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00"/>
          <p:cNvSpPr>
            <a:spLocks noChangeArrowheads="1"/>
          </p:cNvSpPr>
          <p:nvPr/>
        </p:nvSpPr>
        <p:spPr bwMode="auto">
          <a:xfrm>
            <a:off x="673100" y="3246438"/>
            <a:ext cx="5241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00" dirty="0">
                <a:solidFill>
                  <a:srgbClr val="000000"/>
                </a:solidFill>
                <a:latin typeface="Univers LT Std 57 Cn" charset="0"/>
                <a:cs typeface="Arial" pitchFamily="34" charset="0"/>
              </a:rPr>
              <a:t>b</a:t>
            </a:r>
            <a:r>
              <a:rPr kumimoji="0" lang="en-US" sz="1000" b="0" i="0" u="none" strike="noStrike" cap="none" normalizeH="0" baseline="0" dirty="0">
                <a:ln>
                  <a:noFill/>
                </a:ln>
                <a:solidFill>
                  <a:srgbClr val="000000"/>
                </a:solidFill>
                <a:effectLst/>
                <a:latin typeface="Univers LT Std 57 Cn" charset="0"/>
                <a:cs typeface="Arial" pitchFamily="34" charset="0"/>
              </a:rPr>
              <a:t>unches)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01"/>
          <p:cNvSpPr>
            <a:spLocks noChangeArrowheads="1"/>
          </p:cNvSpPr>
          <p:nvPr/>
        </p:nvSpPr>
        <p:spPr bwMode="auto">
          <a:xfrm>
            <a:off x="1039813" y="324643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02"/>
          <p:cNvSpPr>
            <a:spLocks noChangeArrowheads="1"/>
          </p:cNvSpPr>
          <p:nvPr/>
        </p:nvSpPr>
        <p:spPr bwMode="auto">
          <a:xfrm>
            <a:off x="1092200" y="324643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2" name="Rectangle 104"/>
          <p:cNvSpPr>
            <a:spLocks noChangeArrowheads="1"/>
          </p:cNvSpPr>
          <p:nvPr/>
        </p:nvSpPr>
        <p:spPr bwMode="auto">
          <a:xfrm>
            <a:off x="1656210" y="2969161"/>
            <a:ext cx="8678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3" name="Rectangle 105"/>
          <p:cNvSpPr>
            <a:spLocks noChangeArrowheads="1"/>
          </p:cNvSpPr>
          <p:nvPr/>
        </p:nvSpPr>
        <p:spPr bwMode="auto">
          <a:xfrm>
            <a:off x="1770063"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4" name="Rectangle 106"/>
          <p:cNvSpPr>
            <a:spLocks noChangeArrowheads="1"/>
          </p:cNvSpPr>
          <p:nvPr/>
        </p:nvSpPr>
        <p:spPr bwMode="auto">
          <a:xfrm>
            <a:off x="1804988"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5" name="Rectangle 107"/>
          <p:cNvSpPr>
            <a:spLocks noChangeArrowheads="1"/>
          </p:cNvSpPr>
          <p:nvPr/>
        </p:nvSpPr>
        <p:spPr bwMode="auto">
          <a:xfrm>
            <a:off x="1870075"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6" name="Rectangle 108"/>
          <p:cNvSpPr>
            <a:spLocks noChangeArrowheads="1"/>
          </p:cNvSpPr>
          <p:nvPr/>
        </p:nvSpPr>
        <p:spPr bwMode="auto">
          <a:xfrm>
            <a:off x="192405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7" name="Rectangle 109"/>
          <p:cNvSpPr>
            <a:spLocks noChangeArrowheads="1"/>
          </p:cNvSpPr>
          <p:nvPr/>
        </p:nvSpPr>
        <p:spPr bwMode="auto">
          <a:xfrm>
            <a:off x="2024063"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8" name="Rectangle 110"/>
          <p:cNvSpPr>
            <a:spLocks noChangeArrowheads="1"/>
          </p:cNvSpPr>
          <p:nvPr/>
        </p:nvSpPr>
        <p:spPr bwMode="auto">
          <a:xfrm>
            <a:off x="207645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19" name="Rectangle 111"/>
          <p:cNvSpPr>
            <a:spLocks noChangeArrowheads="1"/>
          </p:cNvSpPr>
          <p:nvPr/>
        </p:nvSpPr>
        <p:spPr bwMode="auto">
          <a:xfrm>
            <a:off x="1809750" y="3198813"/>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0" name="Rectangle 112"/>
          <p:cNvSpPr>
            <a:spLocks noChangeArrowheads="1"/>
          </p:cNvSpPr>
          <p:nvPr/>
        </p:nvSpPr>
        <p:spPr bwMode="auto">
          <a:xfrm>
            <a:off x="229870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1" name="Rectangle 113"/>
          <p:cNvSpPr>
            <a:spLocks noChangeArrowheads="1"/>
          </p:cNvSpPr>
          <p:nvPr/>
        </p:nvSpPr>
        <p:spPr bwMode="auto">
          <a:xfrm>
            <a:off x="2351088"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3" name="Rectangle 115"/>
          <p:cNvSpPr>
            <a:spLocks noChangeArrowheads="1"/>
          </p:cNvSpPr>
          <p:nvPr/>
        </p:nvSpPr>
        <p:spPr bwMode="auto">
          <a:xfrm>
            <a:off x="2967038" y="2969161"/>
            <a:ext cx="6063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Total 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4" name="Rectangle 116"/>
          <p:cNvSpPr>
            <a:spLocks noChangeArrowheads="1"/>
          </p:cNvSpPr>
          <p:nvPr/>
        </p:nvSpPr>
        <p:spPr bwMode="auto">
          <a:xfrm>
            <a:off x="2968625"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5" name="Rectangle 117"/>
          <p:cNvSpPr>
            <a:spLocks noChangeArrowheads="1"/>
          </p:cNvSpPr>
          <p:nvPr/>
        </p:nvSpPr>
        <p:spPr bwMode="auto">
          <a:xfrm>
            <a:off x="300355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6" name="Rectangle 118"/>
          <p:cNvSpPr>
            <a:spLocks noChangeArrowheads="1"/>
          </p:cNvSpPr>
          <p:nvPr/>
        </p:nvSpPr>
        <p:spPr bwMode="auto">
          <a:xfrm>
            <a:off x="307340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7" name="Rectangle 119"/>
          <p:cNvSpPr>
            <a:spLocks noChangeArrowheads="1"/>
          </p:cNvSpPr>
          <p:nvPr/>
        </p:nvSpPr>
        <p:spPr bwMode="auto">
          <a:xfrm>
            <a:off x="3121025"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8" name="Rectangle 120"/>
          <p:cNvSpPr>
            <a:spLocks noChangeArrowheads="1"/>
          </p:cNvSpPr>
          <p:nvPr/>
        </p:nvSpPr>
        <p:spPr bwMode="auto">
          <a:xfrm>
            <a:off x="3221038"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29" name="Rectangle 121"/>
          <p:cNvSpPr>
            <a:spLocks noChangeArrowheads="1"/>
          </p:cNvSpPr>
          <p:nvPr/>
        </p:nvSpPr>
        <p:spPr bwMode="auto">
          <a:xfrm>
            <a:off x="3275013"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0" name="Rectangle 122"/>
          <p:cNvSpPr>
            <a:spLocks noChangeArrowheads="1"/>
          </p:cNvSpPr>
          <p:nvPr/>
        </p:nvSpPr>
        <p:spPr bwMode="auto">
          <a:xfrm>
            <a:off x="3313113"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1" name="Rectangle 123"/>
          <p:cNvSpPr>
            <a:spLocks noChangeArrowheads="1"/>
          </p:cNvSpPr>
          <p:nvPr/>
        </p:nvSpPr>
        <p:spPr bwMode="auto">
          <a:xfrm>
            <a:off x="3497263"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2" name="Rectangle 124"/>
          <p:cNvSpPr>
            <a:spLocks noChangeArrowheads="1"/>
          </p:cNvSpPr>
          <p:nvPr/>
        </p:nvSpPr>
        <p:spPr bwMode="auto">
          <a:xfrm>
            <a:off x="3549650" y="315118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3" name="Rectangle 125"/>
          <p:cNvSpPr>
            <a:spLocks noChangeArrowheads="1"/>
          </p:cNvSpPr>
          <p:nvPr/>
        </p:nvSpPr>
        <p:spPr bwMode="auto">
          <a:xfrm>
            <a:off x="4238519" y="2966761"/>
            <a:ext cx="4344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4" name="Rectangle 126"/>
          <p:cNvSpPr>
            <a:spLocks noChangeArrowheads="1"/>
          </p:cNvSpPr>
          <p:nvPr/>
        </p:nvSpPr>
        <p:spPr bwMode="auto">
          <a:xfrm>
            <a:off x="4165600"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5" name="Rectangle 127"/>
          <p:cNvSpPr>
            <a:spLocks noChangeArrowheads="1"/>
          </p:cNvSpPr>
          <p:nvPr/>
        </p:nvSpPr>
        <p:spPr bwMode="auto">
          <a:xfrm>
            <a:off x="4200525"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6" name="Rectangle 128"/>
          <p:cNvSpPr>
            <a:spLocks noChangeArrowheads="1"/>
          </p:cNvSpPr>
          <p:nvPr/>
        </p:nvSpPr>
        <p:spPr bwMode="auto">
          <a:xfrm>
            <a:off x="4270375"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7" name="Rectangle 129"/>
          <p:cNvSpPr>
            <a:spLocks noChangeArrowheads="1"/>
          </p:cNvSpPr>
          <p:nvPr/>
        </p:nvSpPr>
        <p:spPr bwMode="auto">
          <a:xfrm>
            <a:off x="4319588"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8" name="Rectangle 130"/>
          <p:cNvSpPr>
            <a:spLocks noChangeArrowheads="1"/>
          </p:cNvSpPr>
          <p:nvPr/>
        </p:nvSpPr>
        <p:spPr bwMode="auto">
          <a:xfrm>
            <a:off x="4419600"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9" name="Rectangle 131"/>
          <p:cNvSpPr>
            <a:spLocks noChangeArrowheads="1"/>
          </p:cNvSpPr>
          <p:nvPr/>
        </p:nvSpPr>
        <p:spPr bwMode="auto">
          <a:xfrm>
            <a:off x="4471988"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0" name="Rectangle 132"/>
          <p:cNvSpPr>
            <a:spLocks noChangeArrowheads="1"/>
          </p:cNvSpPr>
          <p:nvPr/>
        </p:nvSpPr>
        <p:spPr bwMode="auto">
          <a:xfrm>
            <a:off x="4511675"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1" name="Rectangle 133"/>
          <p:cNvSpPr>
            <a:spLocks noChangeArrowheads="1"/>
          </p:cNvSpPr>
          <p:nvPr/>
        </p:nvSpPr>
        <p:spPr bwMode="auto">
          <a:xfrm>
            <a:off x="4695825"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2" name="Rectangle 134"/>
          <p:cNvSpPr>
            <a:spLocks noChangeArrowheads="1"/>
          </p:cNvSpPr>
          <p:nvPr/>
        </p:nvSpPr>
        <p:spPr bwMode="auto">
          <a:xfrm>
            <a:off x="4748213" y="3089276"/>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3" name="Rectangle 135"/>
          <p:cNvSpPr>
            <a:spLocks noChangeArrowheads="1"/>
          </p:cNvSpPr>
          <p:nvPr/>
        </p:nvSpPr>
        <p:spPr bwMode="auto">
          <a:xfrm>
            <a:off x="5386388" y="2862263"/>
            <a:ext cx="76993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44" name="Rectangle 136"/>
          <p:cNvSpPr>
            <a:spLocks noChangeArrowheads="1"/>
          </p:cNvSpPr>
          <p:nvPr/>
        </p:nvSpPr>
        <p:spPr bwMode="auto">
          <a:xfrm>
            <a:off x="5421313" y="3054351"/>
            <a:ext cx="57308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revenue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50" name="Rectangle 142"/>
          <p:cNvSpPr>
            <a:spLocks noChangeArrowheads="1"/>
          </p:cNvSpPr>
          <p:nvPr/>
        </p:nvSpPr>
        <p:spPr bwMode="auto">
          <a:xfrm>
            <a:off x="5368629" y="3259237"/>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a:t>
            </a:r>
            <a:r>
              <a:rPr lang="en-US" sz="1000" dirty="0">
                <a:solidFill>
                  <a:srgbClr val="000000"/>
                </a:solidFill>
                <a:latin typeface="Univers LT Std 57 Cn" charset="0"/>
                <a:cs typeface="Arial" pitchFamily="34" charset="0"/>
              </a:rPr>
              <a:t>CFA F</a:t>
            </a:r>
            <a:r>
              <a:rPr kumimoji="0" lang="en-US" sz="1000" b="0" i="0" u="none" strike="noStrike" cap="none" normalizeH="0" baseline="0" dirty="0">
                <a:ln>
                  <a:noFill/>
                </a:ln>
                <a:solidFill>
                  <a:srgbClr val="000000"/>
                </a:solidFill>
                <a:effectLst/>
                <a:latin typeface="Univers LT Std 57 Cn" charset="0"/>
                <a:cs typeface="Arial" pitchFamily="34" charset="0"/>
              </a:rPr>
              <a:t>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55" name="Rectangle 147"/>
          <p:cNvSpPr>
            <a:spLocks noChangeArrowheads="1"/>
          </p:cNvSpPr>
          <p:nvPr/>
        </p:nvSpPr>
        <p:spPr bwMode="auto">
          <a:xfrm>
            <a:off x="4559300" y="324643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56" name="Rectangle 148"/>
          <p:cNvSpPr>
            <a:spLocks noChangeArrowheads="1"/>
          </p:cNvSpPr>
          <p:nvPr/>
        </p:nvSpPr>
        <p:spPr bwMode="auto">
          <a:xfrm>
            <a:off x="4691063" y="3246438"/>
            <a:ext cx="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60" name="Rectangle 152"/>
          <p:cNvSpPr>
            <a:spLocks noChangeArrowheads="1"/>
          </p:cNvSpPr>
          <p:nvPr/>
        </p:nvSpPr>
        <p:spPr bwMode="auto">
          <a:xfrm>
            <a:off x="6581206" y="2868741"/>
            <a:ext cx="769938"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61" name="Rectangle 153"/>
          <p:cNvSpPr>
            <a:spLocks noChangeArrowheads="1"/>
          </p:cNvSpPr>
          <p:nvPr/>
        </p:nvSpPr>
        <p:spPr bwMode="auto">
          <a:xfrm>
            <a:off x="6740525" y="3036888"/>
            <a:ext cx="41910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cost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70" name="Rectangle 162"/>
          <p:cNvSpPr>
            <a:spLocks noChangeArrowheads="1"/>
          </p:cNvSpPr>
          <p:nvPr/>
        </p:nvSpPr>
        <p:spPr bwMode="auto">
          <a:xfrm>
            <a:off x="6553200" y="3263901"/>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71" name="Rectangle 163"/>
          <p:cNvSpPr>
            <a:spLocks noChangeArrowheads="1"/>
          </p:cNvSpPr>
          <p:nvPr/>
        </p:nvSpPr>
        <p:spPr bwMode="auto">
          <a:xfrm>
            <a:off x="7825013" y="2862263"/>
            <a:ext cx="5720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profit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79" name="Rectangle 171"/>
          <p:cNvSpPr>
            <a:spLocks noChangeArrowheads="1"/>
          </p:cNvSpPr>
          <p:nvPr/>
        </p:nvSpPr>
        <p:spPr bwMode="auto">
          <a:xfrm>
            <a:off x="7772400" y="3275112"/>
            <a:ext cx="72616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81" name="Rectangle 173"/>
          <p:cNvSpPr>
            <a:spLocks noChangeArrowheads="1"/>
          </p:cNvSpPr>
          <p:nvPr/>
        </p:nvSpPr>
        <p:spPr bwMode="auto">
          <a:xfrm>
            <a:off x="847725" y="3871912"/>
            <a:ext cx="1666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93" name="Rectangle 185"/>
          <p:cNvSpPr>
            <a:spLocks noChangeArrowheads="1"/>
          </p:cNvSpPr>
          <p:nvPr/>
        </p:nvSpPr>
        <p:spPr bwMode="auto">
          <a:xfrm>
            <a:off x="847725" y="4195762"/>
            <a:ext cx="1666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05" name="Rectangle 197"/>
          <p:cNvSpPr>
            <a:spLocks noChangeArrowheads="1"/>
          </p:cNvSpPr>
          <p:nvPr/>
        </p:nvSpPr>
        <p:spPr bwMode="auto">
          <a:xfrm>
            <a:off x="847725" y="4519612"/>
            <a:ext cx="1666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210"/>
          <p:cNvSpPr>
            <a:spLocks noChangeArrowheads="1"/>
          </p:cNvSpPr>
          <p:nvPr/>
        </p:nvSpPr>
        <p:spPr bwMode="auto">
          <a:xfrm>
            <a:off x="847725" y="4837112"/>
            <a:ext cx="16986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22"/>
          <p:cNvSpPr>
            <a:spLocks noChangeArrowheads="1"/>
          </p:cNvSpPr>
          <p:nvPr/>
        </p:nvSpPr>
        <p:spPr bwMode="auto">
          <a:xfrm>
            <a:off x="847725" y="5165724"/>
            <a:ext cx="166688"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13" name="Content Placeholder 2"/>
          <p:cNvSpPr txBox="1">
            <a:spLocks/>
          </p:cNvSpPr>
          <p:nvPr/>
        </p:nvSpPr>
        <p:spPr>
          <a:xfrm>
            <a:off x="457200" y="5410200"/>
            <a:ext cx="8229600" cy="9144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Profits are maximized at a quantity of 3 and 4.</a:t>
            </a:r>
          </a:p>
          <a:p>
            <a:r>
              <a:rPr lang="en-US" sz="2800" dirty="0"/>
              <a:t>At a quantity of 4, MR =MC.</a:t>
            </a:r>
          </a:p>
        </p:txBody>
      </p:sp>
      <p:sp>
        <p:nvSpPr>
          <p:cNvPr id="614" name="TextBox 613"/>
          <p:cNvSpPr txBox="1"/>
          <p:nvPr/>
        </p:nvSpPr>
        <p:spPr>
          <a:xfrm>
            <a:off x="279401" y="4446110"/>
            <a:ext cx="8407399" cy="646331"/>
          </a:xfrm>
          <a:prstGeom prst="rect">
            <a:avLst/>
          </a:prstGeom>
          <a:noFill/>
          <a:ln w="38100">
            <a:solidFill>
              <a:srgbClr val="FF0000"/>
            </a:solidFill>
          </a:ln>
        </p:spPr>
        <p:txBody>
          <a:bodyPr wrap="square" rtlCol="0">
            <a:spAutoFit/>
          </a:bodyPr>
          <a:lstStyle/>
          <a:p>
            <a:endParaRPr lang="en-US" dirty="0"/>
          </a:p>
          <a:p>
            <a:endParaRPr lang="en-US" dirty="0"/>
          </a:p>
        </p:txBody>
      </p:sp>
      <p:sp>
        <p:nvSpPr>
          <p:cNvPr id="615" name="TextBox 614"/>
          <p:cNvSpPr txBox="1"/>
          <p:nvPr/>
        </p:nvSpPr>
        <p:spPr>
          <a:xfrm>
            <a:off x="279401" y="4745592"/>
            <a:ext cx="8407399" cy="369332"/>
          </a:xfrm>
          <a:prstGeom prst="rect">
            <a:avLst/>
          </a:prstGeom>
          <a:noFill/>
          <a:ln w="38100">
            <a:solidFill>
              <a:srgbClr val="FF0000"/>
            </a:solidFill>
          </a:ln>
        </p:spPr>
        <p:txBody>
          <a:bodyPr wrap="square" rtlCol="0">
            <a:spAutoFit/>
          </a:bodyPr>
          <a:lstStyle/>
          <a:p>
            <a:endParaRPr lang="en-US" dirty="0"/>
          </a:p>
        </p:txBody>
      </p:sp>
      <p:sp>
        <p:nvSpPr>
          <p:cNvPr id="239" name="Rectangle 111"/>
          <p:cNvSpPr>
            <a:spLocks noChangeArrowheads="1"/>
          </p:cNvSpPr>
          <p:nvPr/>
        </p:nvSpPr>
        <p:spPr bwMode="auto">
          <a:xfrm>
            <a:off x="2952750" y="3200400"/>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11"/>
          <p:cNvSpPr>
            <a:spLocks noChangeArrowheads="1"/>
          </p:cNvSpPr>
          <p:nvPr/>
        </p:nvSpPr>
        <p:spPr bwMode="auto">
          <a:xfrm>
            <a:off x="4108450" y="3176687"/>
            <a:ext cx="76944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0000"/>
                </a:solidFill>
                <a:effectLst/>
                <a:latin typeface="Univers LT Std 57 Cn" charset="0"/>
                <a:cs typeface="Arial" pitchFamily="34" charset="0"/>
              </a:rPr>
              <a:t>(CFA Francs)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73"/>
          <p:cNvSpPr>
            <a:spLocks noChangeArrowheads="1"/>
          </p:cNvSpPr>
          <p:nvPr/>
        </p:nvSpPr>
        <p:spPr bwMode="auto">
          <a:xfrm>
            <a:off x="1981200" y="3871912"/>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85"/>
          <p:cNvSpPr>
            <a:spLocks noChangeArrowheads="1"/>
          </p:cNvSpPr>
          <p:nvPr/>
        </p:nvSpPr>
        <p:spPr bwMode="auto">
          <a:xfrm>
            <a:off x="1981200" y="4195762"/>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97"/>
          <p:cNvSpPr>
            <a:spLocks noChangeArrowheads="1"/>
          </p:cNvSpPr>
          <p:nvPr/>
        </p:nvSpPr>
        <p:spPr bwMode="auto">
          <a:xfrm>
            <a:off x="1981200" y="4519612"/>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210"/>
          <p:cNvSpPr>
            <a:spLocks noChangeArrowheads="1"/>
          </p:cNvSpPr>
          <p:nvPr/>
        </p:nvSpPr>
        <p:spPr bwMode="auto">
          <a:xfrm>
            <a:off x="1981200" y="4837112"/>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222"/>
          <p:cNvSpPr>
            <a:spLocks noChangeArrowheads="1"/>
          </p:cNvSpPr>
          <p:nvPr/>
        </p:nvSpPr>
        <p:spPr bwMode="auto">
          <a:xfrm>
            <a:off x="1981200" y="5165724"/>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73"/>
          <p:cNvSpPr>
            <a:spLocks noChangeArrowheads="1"/>
          </p:cNvSpPr>
          <p:nvPr/>
        </p:nvSpPr>
        <p:spPr bwMode="auto">
          <a:xfrm>
            <a:off x="3259137" y="38734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85"/>
          <p:cNvSpPr>
            <a:spLocks noChangeArrowheads="1"/>
          </p:cNvSpPr>
          <p:nvPr/>
        </p:nvSpPr>
        <p:spPr bwMode="auto">
          <a:xfrm>
            <a:off x="3259137" y="419734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1,800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97"/>
          <p:cNvSpPr>
            <a:spLocks noChangeArrowheads="1"/>
          </p:cNvSpPr>
          <p:nvPr/>
        </p:nvSpPr>
        <p:spPr bwMode="auto">
          <a:xfrm>
            <a:off x="3259137" y="45211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210"/>
          <p:cNvSpPr>
            <a:spLocks noChangeArrowheads="1"/>
          </p:cNvSpPr>
          <p:nvPr/>
        </p:nvSpPr>
        <p:spPr bwMode="auto">
          <a:xfrm>
            <a:off x="3259137" y="48386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222"/>
          <p:cNvSpPr>
            <a:spLocks noChangeArrowheads="1"/>
          </p:cNvSpPr>
          <p:nvPr/>
        </p:nvSpPr>
        <p:spPr bwMode="auto">
          <a:xfrm>
            <a:off x="3259137" y="5167311"/>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73"/>
          <p:cNvSpPr>
            <a:spLocks noChangeArrowheads="1"/>
          </p:cNvSpPr>
          <p:nvPr/>
        </p:nvSpPr>
        <p:spPr bwMode="auto">
          <a:xfrm>
            <a:off x="4296617" y="3888582"/>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185"/>
          <p:cNvSpPr>
            <a:spLocks noChangeArrowheads="1"/>
          </p:cNvSpPr>
          <p:nvPr/>
        </p:nvSpPr>
        <p:spPr bwMode="auto">
          <a:xfrm>
            <a:off x="4352925" y="419734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97"/>
          <p:cNvSpPr>
            <a:spLocks noChangeArrowheads="1"/>
          </p:cNvSpPr>
          <p:nvPr/>
        </p:nvSpPr>
        <p:spPr bwMode="auto">
          <a:xfrm>
            <a:off x="4352925" y="452119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5" name="Rectangle 210"/>
          <p:cNvSpPr>
            <a:spLocks noChangeArrowheads="1"/>
          </p:cNvSpPr>
          <p:nvPr/>
        </p:nvSpPr>
        <p:spPr bwMode="auto">
          <a:xfrm>
            <a:off x="4352925" y="483869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222"/>
          <p:cNvSpPr>
            <a:spLocks noChangeArrowheads="1"/>
          </p:cNvSpPr>
          <p:nvPr/>
        </p:nvSpPr>
        <p:spPr bwMode="auto">
          <a:xfrm>
            <a:off x="4352925" y="5167311"/>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7" name="Rectangle 173"/>
          <p:cNvSpPr>
            <a:spLocks noChangeArrowheads="1"/>
          </p:cNvSpPr>
          <p:nvPr/>
        </p:nvSpPr>
        <p:spPr bwMode="auto">
          <a:xfrm>
            <a:off x="5621337" y="38734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8" name="Rectangle 185"/>
          <p:cNvSpPr>
            <a:spLocks noChangeArrowheads="1"/>
          </p:cNvSpPr>
          <p:nvPr/>
        </p:nvSpPr>
        <p:spPr bwMode="auto">
          <a:xfrm>
            <a:off x="5621337" y="419734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9" name="Rectangle 197"/>
          <p:cNvSpPr>
            <a:spLocks noChangeArrowheads="1"/>
          </p:cNvSpPr>
          <p:nvPr/>
        </p:nvSpPr>
        <p:spPr bwMode="auto">
          <a:xfrm>
            <a:off x="5621337" y="45211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dirty="0">
                <a:solidFill>
                  <a:srgbClr val="000000"/>
                </a:solidFill>
                <a:latin typeface="Univers LT Std 57 Cn" charset="0"/>
                <a:cs typeface="Arial" pitchFamily="34" charset="0"/>
              </a:rPr>
              <a:t>1,000</a:t>
            </a:r>
            <a:endParaRPr lang="en-US" dirty="0">
              <a:latin typeface="Arial" pitchFamily="34" charset="0"/>
              <a:cs typeface="Arial" pitchFamily="34" charset="0"/>
            </a:endParaRPr>
          </a:p>
        </p:txBody>
      </p:sp>
      <p:sp>
        <p:nvSpPr>
          <p:cNvPr id="260" name="Rectangle 210"/>
          <p:cNvSpPr>
            <a:spLocks noChangeArrowheads="1"/>
          </p:cNvSpPr>
          <p:nvPr/>
        </p:nvSpPr>
        <p:spPr bwMode="auto">
          <a:xfrm>
            <a:off x="5621337" y="4838699"/>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57 Cn" charset="0"/>
                <a:cs typeface="Arial" pitchFamily="34" charset="0"/>
              </a:rPr>
              <a:t>1,000</a:t>
            </a:r>
            <a:endParaRPr lang="en-US" b="1" dirty="0">
              <a:latin typeface="Arial" pitchFamily="34" charset="0"/>
              <a:cs typeface="Arial" pitchFamily="34" charset="0"/>
            </a:endParaRPr>
          </a:p>
        </p:txBody>
      </p:sp>
      <p:sp>
        <p:nvSpPr>
          <p:cNvPr id="261" name="Rectangle 222"/>
          <p:cNvSpPr>
            <a:spLocks noChangeArrowheads="1"/>
          </p:cNvSpPr>
          <p:nvPr/>
        </p:nvSpPr>
        <p:spPr bwMode="auto">
          <a:xfrm>
            <a:off x="5621337" y="5167311"/>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dirty="0">
                <a:solidFill>
                  <a:srgbClr val="000000"/>
                </a:solidFill>
                <a:latin typeface="Univers LT Std 57 Cn" charset="0"/>
                <a:cs typeface="Arial" pitchFamily="34" charset="0"/>
              </a:rPr>
              <a:t>1,000</a:t>
            </a:r>
            <a:endParaRPr lang="en-US" dirty="0">
              <a:latin typeface="Arial" pitchFamily="34" charset="0"/>
              <a:cs typeface="Arial" pitchFamily="34" charset="0"/>
            </a:endParaRPr>
          </a:p>
        </p:txBody>
      </p:sp>
      <p:sp>
        <p:nvSpPr>
          <p:cNvPr id="262" name="Rectangle 173"/>
          <p:cNvSpPr>
            <a:spLocks noChangeArrowheads="1"/>
          </p:cNvSpPr>
          <p:nvPr/>
        </p:nvSpPr>
        <p:spPr bwMode="auto">
          <a:xfrm>
            <a:off x="6764337" y="387508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3" name="Rectangle 185"/>
          <p:cNvSpPr>
            <a:spLocks noChangeArrowheads="1"/>
          </p:cNvSpPr>
          <p:nvPr/>
        </p:nvSpPr>
        <p:spPr bwMode="auto">
          <a:xfrm>
            <a:off x="6764337" y="419893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4" name="Rectangle 197"/>
          <p:cNvSpPr>
            <a:spLocks noChangeArrowheads="1"/>
          </p:cNvSpPr>
          <p:nvPr/>
        </p:nvSpPr>
        <p:spPr bwMode="auto">
          <a:xfrm>
            <a:off x="6764337" y="452278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5" name="Rectangle 210"/>
          <p:cNvSpPr>
            <a:spLocks noChangeArrowheads="1"/>
          </p:cNvSpPr>
          <p:nvPr/>
        </p:nvSpPr>
        <p:spPr bwMode="auto">
          <a:xfrm>
            <a:off x="6641460" y="4831298"/>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1,000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6" name="Rectangle 222"/>
          <p:cNvSpPr>
            <a:spLocks noChangeArrowheads="1"/>
          </p:cNvSpPr>
          <p:nvPr/>
        </p:nvSpPr>
        <p:spPr bwMode="auto">
          <a:xfrm>
            <a:off x="6641460" y="5159910"/>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1,200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7" name="Rectangle 173"/>
          <p:cNvSpPr>
            <a:spLocks noChangeArrowheads="1"/>
          </p:cNvSpPr>
          <p:nvPr/>
        </p:nvSpPr>
        <p:spPr bwMode="auto">
          <a:xfrm>
            <a:off x="7983537" y="387349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500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8" name="Rectangle 185"/>
          <p:cNvSpPr>
            <a:spLocks noChangeArrowheads="1"/>
          </p:cNvSpPr>
          <p:nvPr/>
        </p:nvSpPr>
        <p:spPr bwMode="auto">
          <a:xfrm>
            <a:off x="7983537" y="419734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400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9" name="Rectangle 197"/>
          <p:cNvSpPr>
            <a:spLocks noChangeArrowheads="1"/>
          </p:cNvSpPr>
          <p:nvPr/>
        </p:nvSpPr>
        <p:spPr bwMode="auto">
          <a:xfrm>
            <a:off x="7983537" y="452119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0" name="Rectangle 210"/>
          <p:cNvSpPr>
            <a:spLocks noChangeArrowheads="1"/>
          </p:cNvSpPr>
          <p:nvPr/>
        </p:nvSpPr>
        <p:spPr bwMode="auto">
          <a:xfrm>
            <a:off x="8150002" y="483129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1" name="Rectangle 222"/>
          <p:cNvSpPr>
            <a:spLocks noChangeArrowheads="1"/>
          </p:cNvSpPr>
          <p:nvPr/>
        </p:nvSpPr>
        <p:spPr bwMode="auto">
          <a:xfrm>
            <a:off x="7983537" y="5167311"/>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173"/>
          <p:cNvSpPr>
            <a:spLocks noChangeArrowheads="1"/>
          </p:cNvSpPr>
          <p:nvPr/>
        </p:nvSpPr>
        <p:spPr bwMode="auto">
          <a:xfrm>
            <a:off x="850231" y="357897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73"/>
          <p:cNvSpPr>
            <a:spLocks noChangeArrowheads="1"/>
          </p:cNvSpPr>
          <p:nvPr/>
        </p:nvSpPr>
        <p:spPr bwMode="auto">
          <a:xfrm>
            <a:off x="2279358" y="35226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73"/>
          <p:cNvSpPr>
            <a:spLocks noChangeArrowheads="1"/>
          </p:cNvSpPr>
          <p:nvPr/>
        </p:nvSpPr>
        <p:spPr bwMode="auto">
          <a:xfrm>
            <a:off x="3369824" y="353589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73"/>
          <p:cNvSpPr>
            <a:spLocks noChangeArrowheads="1"/>
          </p:cNvSpPr>
          <p:nvPr/>
        </p:nvSpPr>
        <p:spPr bwMode="auto">
          <a:xfrm>
            <a:off x="4295882" y="3552826"/>
            <a:ext cx="30617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-700</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73"/>
          <p:cNvSpPr>
            <a:spLocks noChangeArrowheads="1"/>
          </p:cNvSpPr>
          <p:nvPr/>
        </p:nvSpPr>
        <p:spPr bwMode="auto">
          <a:xfrm>
            <a:off x="5830282" y="3547805"/>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73"/>
          <p:cNvSpPr>
            <a:spLocks noChangeArrowheads="1"/>
          </p:cNvSpPr>
          <p:nvPr/>
        </p:nvSpPr>
        <p:spPr bwMode="auto">
          <a:xfrm>
            <a:off x="6973282" y="3549392"/>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173"/>
          <p:cNvSpPr>
            <a:spLocks noChangeArrowheads="1"/>
          </p:cNvSpPr>
          <p:nvPr/>
        </p:nvSpPr>
        <p:spPr bwMode="auto">
          <a:xfrm>
            <a:off x="8192482" y="3547805"/>
            <a:ext cx="512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Line 79"/>
          <p:cNvSpPr>
            <a:spLocks noChangeShapeType="1"/>
          </p:cNvSpPr>
          <p:nvPr/>
        </p:nvSpPr>
        <p:spPr bwMode="auto">
          <a:xfrm flipV="1">
            <a:off x="5084763" y="3478213"/>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72"/>
          <p:cNvSpPr>
            <a:spLocks noChangeShapeType="1"/>
          </p:cNvSpPr>
          <p:nvPr/>
        </p:nvSpPr>
        <p:spPr bwMode="auto">
          <a:xfrm flipV="1">
            <a:off x="1485900" y="3475293"/>
            <a:ext cx="0" cy="323850"/>
          </a:xfrm>
          <a:prstGeom prst="line">
            <a:avLst/>
          </a:prstGeom>
          <a:noFill/>
          <a:ln w="11">
            <a:solidFill>
              <a:srgbClr val="93959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73271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
                                        </p:tgtEl>
                                        <p:attrNameLst>
                                          <p:attrName>style.visibility</p:attrName>
                                        </p:attrNameLst>
                                      </p:cBhvr>
                                      <p:to>
                                        <p:strVal val="visible"/>
                                      </p:to>
                                    </p:set>
                                  </p:childTnLst>
                                  <p:subTnLst>
                                    <p:set>
                                      <p:cBhvr override="childStyle">
                                        <p:cTn dur="1" fill="hold" display="0" masterRel="nextClick" afterEffect="1"/>
                                        <p:tgtEl>
                                          <p:spTgt spid="614"/>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1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5"/>
                                        </p:tgtEl>
                                        <p:attrNameLst>
                                          <p:attrName>style.visibility</p:attrName>
                                        </p:attrNameLst>
                                      </p:cBhvr>
                                      <p:to>
                                        <p:strVal val="visible"/>
                                      </p:to>
                                    </p:set>
                                  </p:childTnLst>
                                  <p:subTnLst>
                                    <p:set>
                                      <p:cBhvr override="childStyle">
                                        <p:cTn dur="1" fill="hold" display="0" masterRel="nextClick" afterEffect="1"/>
                                        <p:tgtEl>
                                          <p:spTgt spid="61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 grpId="0" animBg="1"/>
      <p:bldP spid="615" grpId="0" animBg="1"/>
    </p:bld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2116</TotalTime>
  <Words>4027</Words>
  <Application>Microsoft Office PowerPoint</Application>
  <PresentationFormat>On-screen Show (4:3)</PresentationFormat>
  <Paragraphs>843</Paragraphs>
  <Slides>32</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Calibri Light</vt:lpstr>
      <vt:lpstr>Times New Roman</vt:lpstr>
      <vt:lpstr>Univers LT Std 47 Cn Lt</vt:lpstr>
      <vt:lpstr>Univers LT Std 57 Cn</vt:lpstr>
      <vt:lpstr>Chapter 3 - Gilpin - With Template</vt:lpstr>
      <vt:lpstr>Chapter 13</vt:lpstr>
      <vt:lpstr>What will you learn in this chapter?</vt:lpstr>
      <vt:lpstr>A competitive market I</vt:lpstr>
      <vt:lpstr>A competitive market II</vt:lpstr>
      <vt:lpstr>Revenues in a perfectly competitive market</vt:lpstr>
      <vt:lpstr>Active Learning: Revenue of a firm in a competitive market</vt:lpstr>
      <vt:lpstr>Active Learning Solution I</vt:lpstr>
      <vt:lpstr>Profits and production decisions I</vt:lpstr>
      <vt:lpstr>Profits and production decisions II</vt:lpstr>
      <vt:lpstr>Profits and production decisions III</vt:lpstr>
      <vt:lpstr>Profits and production decisions IV</vt:lpstr>
      <vt:lpstr>Deciding when to operate I</vt:lpstr>
      <vt:lpstr>Deciding when to operate II</vt:lpstr>
      <vt:lpstr>Deciding when to operate III</vt:lpstr>
      <vt:lpstr>The short-run supply curve and the shutdown rule</vt:lpstr>
      <vt:lpstr>The long-run supply curve and the shutdown rule</vt:lpstr>
      <vt:lpstr>Active Learning: Supply curves and operation decisions</vt:lpstr>
      <vt:lpstr>Active Learning Solution II</vt:lpstr>
      <vt:lpstr>Firm and market supply curves</vt:lpstr>
      <vt:lpstr>Long-run supply I</vt:lpstr>
      <vt:lpstr>Long-run supply II</vt:lpstr>
      <vt:lpstr>Long-run supply III</vt:lpstr>
      <vt:lpstr>Long-run supply IV</vt:lpstr>
      <vt:lpstr>Who wants competition?</vt:lpstr>
      <vt:lpstr>Why the long-run market supply curve shouldn’t slope upward, but does</vt:lpstr>
      <vt:lpstr>Long-run economic profits</vt:lpstr>
      <vt:lpstr>Market entry due to changing production costs</vt:lpstr>
      <vt:lpstr>How Ford changed the world</vt:lpstr>
      <vt:lpstr>Responding to shifts in demand</vt:lpstr>
      <vt:lpstr>Summary I</vt:lpstr>
      <vt:lpstr>Summary II</vt:lpstr>
      <vt:lpstr>Summary III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152</cp:revision>
  <dcterms:created xsi:type="dcterms:W3CDTF">2013-04-05T16:26:37Z</dcterms:created>
  <dcterms:modified xsi:type="dcterms:W3CDTF">2020-04-14T03:33:31Z</dcterms:modified>
</cp:coreProperties>
</file>