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58" r:id="rId4"/>
    <p:sldId id="289" r:id="rId5"/>
    <p:sldId id="290" r:id="rId6"/>
    <p:sldId id="259" r:id="rId7"/>
    <p:sldId id="260" r:id="rId8"/>
    <p:sldId id="291" r:id="rId9"/>
    <p:sldId id="261" r:id="rId10"/>
    <p:sldId id="292" r:id="rId11"/>
    <p:sldId id="262" r:id="rId12"/>
    <p:sldId id="301" r:id="rId13"/>
    <p:sldId id="263" r:id="rId14"/>
    <p:sldId id="264" r:id="rId15"/>
    <p:sldId id="302" r:id="rId16"/>
    <p:sldId id="265" r:id="rId17"/>
    <p:sldId id="293" r:id="rId18"/>
    <p:sldId id="295" r:id="rId19"/>
    <p:sldId id="296" r:id="rId20"/>
    <p:sldId id="267" r:id="rId21"/>
    <p:sldId id="268" r:id="rId22"/>
    <p:sldId id="269" r:id="rId23"/>
    <p:sldId id="270" r:id="rId24"/>
    <p:sldId id="271" r:id="rId25"/>
    <p:sldId id="272" r:id="rId26"/>
    <p:sldId id="274" r:id="rId27"/>
    <p:sldId id="275" r:id="rId28"/>
    <p:sldId id="276" r:id="rId29"/>
    <p:sldId id="297" r:id="rId30"/>
    <p:sldId id="298" r:id="rId31"/>
    <p:sldId id="277" r:id="rId32"/>
    <p:sldId id="278" r:id="rId33"/>
    <p:sldId id="279" r:id="rId34"/>
    <p:sldId id="300" r:id="rId35"/>
    <p:sldId id="303" r:id="rId36"/>
    <p:sldId id="299" r:id="rId37"/>
    <p:sldId id="304" r:id="rId38"/>
    <p:sldId id="281" r:id="rId39"/>
    <p:sldId id="283"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1"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558ED5"/>
    <a:srgbClr val="E46C0A"/>
    <a:srgbClr val="8EB4E3"/>
    <a:srgbClr val="E09560"/>
    <a:srgbClr val="ECB88C"/>
    <a:srgbClr val="DAF0FD"/>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68" autoAdjust="0"/>
    <p:restoredTop sz="78521" autoAdjust="0"/>
  </p:normalViewPr>
  <p:slideViewPr>
    <p:cSldViewPr>
      <p:cViewPr varScale="1">
        <p:scale>
          <a:sx n="56" d="100"/>
          <a:sy n="56" d="100"/>
        </p:scale>
        <p:origin x="1662"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 This chapter shifts </a:t>
            </a:r>
            <a:r>
              <a:rPr lang="en-US" baseline="0" dirty="0"/>
              <a:t>students away from individual decision making and introduces production decisions (or the supply side of microeconomics). It will discuss the choices made by companies everyday. This first chapter of six will introduce the basic concepts of profitability and costs of production, while the analysis in subsequent chapters will introduce market formation and firm behavior. It is important to motivate this chapter, as economics extends our definition of costs to include both explicit and implicit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book uses the drug Lipitor to introduce costs of production. While Lipitor only costs about $0.10 to produce, Lipitor was sold for approximately $2.70 during the early 2000s. One reason why the markup is so high is due to the substantial R&amp;D costs to create Lipitor. In addition, there are many other drugs that Pfizer has attempted to develop that didn’t make it to market. The costs of production not only include the raw material input costs of producing the drug, such as labor, packaging, and the chemical ingredients, but also the costs of researching and developing the drug. This helps explain why a pill that seems to cost $0.10 to produce really costs much more to produce.</a:t>
            </a:r>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98E615E6-948B-42B6-BCA4-4A51AD4B3045}" type="slidenum">
              <a:rPr lang="en-US" smtClean="0"/>
              <a:t>10</a:t>
            </a:fld>
            <a:endParaRPr lang="en-US" dirty="0"/>
          </a:p>
        </p:txBody>
      </p:sp>
    </p:spTree>
    <p:extLst>
      <p:ext uri="{BB962C8B-B14F-4D97-AF65-F5344CB8AC3E}">
        <p14:creationId xmlns:p14="http://schemas.microsoft.com/office/powerpoint/2010/main" val="2795946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Any input used in a business—warehouses, equipment, cash—could alternatively be used to generate income some other way. To properly account for the total costs incurred by a firm, we have to think about the opportunity cost of using each of these inputs. Rent on a building, employee salaries, materials, and machines—all of these require the firm to pay someone else in order to acquire them. One particularly notable type of cost faced by nearly all firms is the opportunity cost of the money invested in starting up the business. Suppose you need $100,000 of startup capital to get your take-out pizza place up and running. If you borrow the $100,000 from a bank, you will need to pay 10 percent interest on the loan. This would be an </a:t>
            </a:r>
            <a:r>
              <a:rPr lang="en-US" sz="1200" b="0" i="1" u="none" strike="noStrike" kern="1200" baseline="0" dirty="0">
                <a:solidFill>
                  <a:schemeClr val="tx1"/>
                </a:solidFill>
                <a:latin typeface="+mn-lt"/>
                <a:ea typeface="+mn-ea"/>
                <a:cs typeface="+mn-cs"/>
              </a:rPr>
              <a:t>explicit </a:t>
            </a:r>
            <a:r>
              <a:rPr lang="en-US" sz="1200" b="0" i="0" u="none" strike="noStrike" kern="1200" baseline="0" dirty="0">
                <a:solidFill>
                  <a:schemeClr val="tx1"/>
                </a:solidFill>
                <a:latin typeface="+mn-lt"/>
                <a:ea typeface="+mn-ea"/>
                <a:cs typeface="+mn-cs"/>
              </a:rPr>
              <a:t>cost of $10,000. But what if you already have $100,000 invested in your savings account? If you use that money as your start-up capital, there is no </a:t>
            </a:r>
            <a:r>
              <a:rPr lang="en-US" sz="1200" b="0" i="1" u="none" strike="noStrike" kern="1200" baseline="0" dirty="0">
                <a:solidFill>
                  <a:schemeClr val="tx1"/>
                </a:solidFill>
                <a:latin typeface="+mn-lt"/>
                <a:ea typeface="+mn-ea"/>
                <a:cs typeface="+mn-cs"/>
              </a:rPr>
              <a:t>explicit </a:t>
            </a:r>
            <a:r>
              <a:rPr lang="en-US" sz="1200" b="0" i="0" u="none" strike="noStrike" kern="1200" baseline="0" dirty="0">
                <a:solidFill>
                  <a:schemeClr val="tx1"/>
                </a:solidFill>
                <a:latin typeface="+mn-lt"/>
                <a:ea typeface="+mn-ea"/>
                <a:cs typeface="+mn-cs"/>
              </a:rPr>
              <a:t>cost; you don’t have to pay anyone else. But there is an </a:t>
            </a:r>
            <a:r>
              <a:rPr lang="en-US" sz="1200" b="0" i="1" u="none" strike="noStrike" kern="1200" baseline="0" dirty="0">
                <a:solidFill>
                  <a:schemeClr val="tx1"/>
                </a:solidFill>
                <a:latin typeface="+mn-lt"/>
                <a:ea typeface="+mn-ea"/>
                <a:cs typeface="+mn-cs"/>
              </a:rPr>
              <a:t>implicit </a:t>
            </a:r>
            <a:r>
              <a:rPr lang="en-US" sz="1200" b="0" i="0" u="none" strike="noStrike" kern="1200" baseline="0" dirty="0">
                <a:solidFill>
                  <a:schemeClr val="tx1"/>
                </a:solidFill>
                <a:latin typeface="+mn-lt"/>
                <a:ea typeface="+mn-ea"/>
                <a:cs typeface="+mn-cs"/>
              </a:rPr>
              <a:t>cost: You are giving up whatever interest you could have earned by leaving the money in your savings account instead or investing it elsewhere. The total cost includes both the explicit costs and the implicit costs (in this case, forgone interest).</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11</a:t>
            </a:fld>
            <a:endParaRPr lang="en-US" dirty="0"/>
          </a:p>
        </p:txBody>
      </p:sp>
    </p:spTree>
    <p:extLst>
      <p:ext uri="{BB962C8B-B14F-4D97-AF65-F5344CB8AC3E}">
        <p14:creationId xmlns:p14="http://schemas.microsoft.com/office/powerpoint/2010/main" val="4048574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12</a:t>
            </a:fld>
            <a:endParaRPr lang="en-US" dirty="0"/>
          </a:p>
        </p:txBody>
      </p:sp>
    </p:spTree>
    <p:extLst>
      <p:ext uri="{BB962C8B-B14F-4D97-AF65-F5344CB8AC3E}">
        <p14:creationId xmlns:p14="http://schemas.microsoft.com/office/powerpoint/2010/main" val="391398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15</a:t>
            </a:fld>
            <a:endParaRPr lang="en-US" dirty="0"/>
          </a:p>
        </p:txBody>
      </p:sp>
    </p:spTree>
    <p:extLst>
      <p:ext uri="{BB962C8B-B14F-4D97-AF65-F5344CB8AC3E}">
        <p14:creationId xmlns:p14="http://schemas.microsoft.com/office/powerpoint/2010/main" val="2273012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production process itself can be thought of as a sort of recipe, which combines certain amounts of inputs, in a certain way, to achieve the desired output. The analogy with cooking is not exact, however. If you’ve ever followed a recipe, you’ll know that what matters is the ratio</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of ingredients. If the recipe serves four and you’re cooking for eight, you can generally just double the amount of all ingredients to make a double batch. This simple scaling up or down doesn’t usually work for firms. Sometimes, a firm can more than double its outputs by doubling its inputs. Sometimes, it has to more than double its inputs to double its outputs.</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16</a:t>
            </a:fld>
            <a:endParaRPr lang="en-US" dirty="0"/>
          </a:p>
        </p:txBody>
      </p:sp>
    </p:spTree>
    <p:extLst>
      <p:ext uri="{BB962C8B-B14F-4D97-AF65-F5344CB8AC3E}">
        <p14:creationId xmlns:p14="http://schemas.microsoft.com/office/powerpoint/2010/main" val="2580747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98E615E6-948B-42B6-BCA4-4A51AD4B3045}" type="slidenum">
              <a:rPr lang="en-US" smtClean="0"/>
              <a:t>17</a:t>
            </a:fld>
            <a:endParaRPr lang="en-US" dirty="0"/>
          </a:p>
        </p:txBody>
      </p:sp>
    </p:spTree>
    <p:extLst>
      <p:ext uri="{BB962C8B-B14F-4D97-AF65-F5344CB8AC3E}">
        <p14:creationId xmlns:p14="http://schemas.microsoft.com/office/powerpoint/2010/main" val="2034103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Marginal product starts to diminish</a:t>
            </a:r>
            <a:r>
              <a:rPr lang="en-US" b="0" baseline="0" dirty="0"/>
              <a:t> at</a:t>
            </a:r>
            <a:r>
              <a:rPr lang="en-US" b="0" dirty="0"/>
              <a:t> the</a:t>
            </a:r>
            <a:r>
              <a:rPr lang="en-US" b="0" baseline="0" dirty="0"/>
              <a:t> fourth worker. The marginal product of labor of the fourth worker is 25, while the marginal product of labor of the third worker is 30.</a:t>
            </a:r>
            <a:endParaRPr lang="en-US" b="0"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3956332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see an initial increase in the marginal product of labor because workers can start specializing</a:t>
            </a:r>
            <a:r>
              <a:rPr lang="en-US" baseline="0" dirty="0"/>
              <a:t> in their comparative advantage; instead of one worker doing all jobs, additional workers allow each to specialize in a certain area. For example, a pizza place that has one worker cooking and answering phones will benefit from two workers, as now one can answer phones and one can cook. There gets to be a point where no more benefit is added, and in fact the marginal product diminishes; maybe there’s no need to have so many people answer phones, or not enough room in the kitchen for everyone to be productive.</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20</a:t>
            </a:fld>
            <a:endParaRPr lang="en-US" dirty="0"/>
          </a:p>
        </p:txBody>
      </p:sp>
    </p:spTree>
    <p:extLst>
      <p:ext uri="{BB962C8B-B14F-4D97-AF65-F5344CB8AC3E}">
        <p14:creationId xmlns:p14="http://schemas.microsoft.com/office/powerpoint/2010/main" val="2572656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21</a:t>
            </a:fld>
            <a:endParaRPr lang="en-US" dirty="0"/>
          </a:p>
        </p:txBody>
      </p:sp>
    </p:spTree>
    <p:extLst>
      <p:ext uri="{BB962C8B-B14F-4D97-AF65-F5344CB8AC3E}">
        <p14:creationId xmlns:p14="http://schemas.microsoft.com/office/powerpoint/2010/main" val="4109737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The </a:t>
                </a:r>
                <a14:m>
                  <m:oMath xmlns:m="http://schemas.openxmlformats.org/officeDocument/2006/math">
                    <m:r>
                      <m:rPr>
                        <m:sty m:val="p"/>
                      </m:rPr>
                      <a:rPr lang="el-GR" i="1" smtClean="0">
                        <a:latin typeface="Cambria Math"/>
                      </a:rPr>
                      <m:t>Δ</m:t>
                    </m:r>
                  </m:oMath>
                </a14:m>
                <a:r>
                  <a:rPr lang="en-US" dirty="0"/>
                  <a:t> sign is</a:t>
                </a:r>
                <a:r>
                  <a:rPr lang="en-US" baseline="0" dirty="0"/>
                  <a:t> used to denote a ‘change’ in a variable. For example, the </a:t>
                </a:r>
                <a14:m>
                  <m:oMath xmlns:m="http://schemas.openxmlformats.org/officeDocument/2006/math">
                    <m:r>
                      <m:rPr>
                        <m:sty m:val="p"/>
                      </m:rPr>
                      <a:rPr lang="el-GR" i="1" smtClean="0">
                        <a:latin typeface="Cambria Math"/>
                      </a:rPr>
                      <m:t>Δ</m:t>
                    </m:r>
                  </m:oMath>
                </a14:m>
                <a:r>
                  <a:rPr lang="en-US" dirty="0"/>
                  <a:t>quantity from 3 units to 4 units is 1 unit. </a:t>
                </a:r>
              </a:p>
            </p:txBody>
          </p:sp>
        </mc:Choice>
        <mc:Fallback xmlns="">
          <p:sp>
            <p:nvSpPr>
              <p:cNvPr id="3" name="Notes Placeholder 2"/>
              <p:cNvSpPr>
                <a:spLocks noGrp="1"/>
              </p:cNvSpPr>
              <p:nvPr>
                <p:ph type="body" idx="1"/>
              </p:nvPr>
            </p:nvSpPr>
            <p:spPr/>
            <p:txBody>
              <a:bodyPr/>
              <a:lstStyle/>
              <a:p>
                <a:r>
                  <a:rPr lang="en-US" dirty="0" smtClean="0"/>
                  <a:t>The </a:t>
                </a:r>
                <a:r>
                  <a:rPr lang="el-GR" i="0" smtClean="0">
                    <a:latin typeface="Cambria Math"/>
                  </a:rPr>
                  <a:t>Δ</a:t>
                </a:r>
                <a:r>
                  <a:rPr lang="en-US" dirty="0" smtClean="0"/>
                  <a:t> sign is</a:t>
                </a:r>
                <a:r>
                  <a:rPr lang="en-US" baseline="0" dirty="0" smtClean="0"/>
                  <a:t> used to denote a ‘change’ in a variable. For example, the </a:t>
                </a:r>
                <a:r>
                  <a:rPr lang="el-GR" i="0" smtClean="0">
                    <a:latin typeface="Cambria Math"/>
                  </a:rPr>
                  <a:t>Δ</a:t>
                </a:r>
                <a:r>
                  <a:rPr lang="en-US" dirty="0" smtClean="0"/>
                  <a:t>quantity from 3 units to 4 units is 1 unit.</a:t>
                </a:r>
                <a:endParaRPr lang="en-US" dirty="0"/>
              </a:p>
            </p:txBody>
          </p:sp>
        </mc:Fallback>
      </mc:AlternateContent>
      <p:sp>
        <p:nvSpPr>
          <p:cNvPr id="4" name="Slide Number Placeholder 3"/>
          <p:cNvSpPr>
            <a:spLocks noGrp="1"/>
          </p:cNvSpPr>
          <p:nvPr>
            <p:ph type="sldNum" sz="quarter" idx="10"/>
          </p:nvPr>
        </p:nvSpPr>
        <p:spPr/>
        <p:txBody>
          <a:bodyPr/>
          <a:lstStyle/>
          <a:p>
            <a:fld id="{870802CB-EDD9-49AC-889B-1812BF6C7873}" type="slidenum">
              <a:rPr lang="en-US" smtClean="0"/>
              <a:t>22</a:t>
            </a:fld>
            <a:endParaRPr lang="en-US" dirty="0"/>
          </a:p>
        </p:txBody>
      </p:sp>
    </p:spTree>
    <p:extLst>
      <p:ext uri="{BB962C8B-B14F-4D97-AF65-F5344CB8AC3E}">
        <p14:creationId xmlns:p14="http://schemas.microsoft.com/office/powerpoint/2010/main" val="864098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2267831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Go slow! There is a lot going on in this table. Refer to previous slides for definitions if needed. Fixed costs have to be paid no matter how many pizzas are produced. Pizza production depends only on variable costs—the cost of labor. Total costs are the sum of fixed and variable costs. The marginal cost of producing one extra pizza is calculated by dividing the increase in total cost by the increase in the number of pizzas produced.</a:t>
            </a:r>
            <a:endParaRPr lang="en-US" b="0" dirty="0"/>
          </a:p>
        </p:txBody>
      </p:sp>
      <p:sp>
        <p:nvSpPr>
          <p:cNvPr id="4" name="Slide Number Placeholder 3"/>
          <p:cNvSpPr>
            <a:spLocks noGrp="1"/>
          </p:cNvSpPr>
          <p:nvPr>
            <p:ph type="sldNum" sz="quarter" idx="10"/>
          </p:nvPr>
        </p:nvSpPr>
        <p:spPr/>
        <p:txBody>
          <a:bodyPr/>
          <a:lstStyle/>
          <a:p>
            <a:fld id="{98E615E6-948B-42B6-BCA4-4A51AD4B3045}" type="slidenum">
              <a:rPr lang="en-US" smtClean="0"/>
              <a:t>23</a:t>
            </a:fld>
            <a:endParaRPr lang="en-US" dirty="0"/>
          </a:p>
        </p:txBody>
      </p:sp>
    </p:spTree>
    <p:extLst>
      <p:ext uri="{BB962C8B-B14F-4D97-AF65-F5344CB8AC3E}">
        <p14:creationId xmlns:p14="http://schemas.microsoft.com/office/powerpoint/2010/main" val="16329774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Fixed costs stay the same regardless of how many pizzas are produced. The total cost curve is the sum of variable and fixed costs. The increasing slope of the total cost curve reflects the principle of diminishing marginal product: Each additional worker costs the same as the previous worker, but adds fewer additional pizzas to production.</a:t>
            </a:r>
          </a:p>
        </p:txBody>
      </p:sp>
      <p:sp>
        <p:nvSpPr>
          <p:cNvPr id="4" name="Slide Number Placeholder 3"/>
          <p:cNvSpPr>
            <a:spLocks noGrp="1"/>
          </p:cNvSpPr>
          <p:nvPr>
            <p:ph type="sldNum" sz="quarter" idx="10"/>
          </p:nvPr>
        </p:nvSpPr>
        <p:spPr/>
        <p:txBody>
          <a:bodyPr/>
          <a:lstStyle/>
          <a:p>
            <a:fld id="{98E615E6-948B-42B6-BCA4-4A51AD4B3045}" type="slidenum">
              <a:rPr lang="en-US" smtClean="0"/>
              <a:t>24</a:t>
            </a:fld>
            <a:endParaRPr lang="en-US" dirty="0"/>
          </a:p>
        </p:txBody>
      </p:sp>
    </p:spTree>
    <p:extLst>
      <p:ext uri="{BB962C8B-B14F-4D97-AF65-F5344CB8AC3E}">
        <p14:creationId xmlns:p14="http://schemas.microsoft.com/office/powerpoint/2010/main" val="1618661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downward-sloping portion of ATC is a result of the effect of AFC, while the upward-sloping portion of ATC is a result of the effect of AVC.</a:t>
            </a:r>
          </a:p>
        </p:txBody>
      </p:sp>
      <p:sp>
        <p:nvSpPr>
          <p:cNvPr id="4" name="Slide Number Placeholder 3"/>
          <p:cNvSpPr>
            <a:spLocks noGrp="1"/>
          </p:cNvSpPr>
          <p:nvPr>
            <p:ph type="sldNum" sz="quarter" idx="10"/>
          </p:nvPr>
        </p:nvSpPr>
        <p:spPr/>
        <p:txBody>
          <a:bodyPr/>
          <a:lstStyle/>
          <a:p>
            <a:fld id="{98E615E6-948B-42B6-BCA4-4A51AD4B3045}" type="slidenum">
              <a:rPr lang="en-US" smtClean="0"/>
              <a:t>25</a:t>
            </a:fld>
            <a:endParaRPr lang="en-US" dirty="0"/>
          </a:p>
        </p:txBody>
      </p:sp>
    </p:spTree>
    <p:extLst>
      <p:ext uri="{BB962C8B-B14F-4D97-AF65-F5344CB8AC3E}">
        <p14:creationId xmlns:p14="http://schemas.microsoft.com/office/powerpoint/2010/main" val="1681991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students think of ATC of their cumulative GPA</a:t>
            </a:r>
            <a:r>
              <a:rPr lang="en-US" baseline="0" dirty="0"/>
              <a:t> </a:t>
            </a:r>
            <a:r>
              <a:rPr lang="en-US" dirty="0"/>
              <a:t>and MC as the grade of a single class taken over the summer. If your</a:t>
            </a:r>
            <a:r>
              <a:rPr lang="en-US" baseline="0" dirty="0"/>
              <a:t> cumulative GPA is 3.0 and you earn a D in the summer class, your cumulative GPA drops. But if your cumulative GPA is 3.0 and you earn an A in the summer class, your cumulative GPA goes up. Likewise, if your cumulative GPA is 3.0 and you earn a B in the summer class, your cumulative GPA stays the same at 3.0. This last instance reflects where MC crosses ATC.</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26</a:t>
            </a:fld>
            <a:endParaRPr lang="en-US" dirty="0"/>
          </a:p>
        </p:txBody>
      </p:sp>
    </p:spTree>
    <p:extLst>
      <p:ext uri="{BB962C8B-B14F-4D97-AF65-F5344CB8AC3E}">
        <p14:creationId xmlns:p14="http://schemas.microsoft.com/office/powerpoint/2010/main" val="193490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relationship</a:t>
            </a:r>
            <a:r>
              <a:rPr lang="en-US" baseline="0" dirty="0"/>
              <a:t> between the marginal and average cost are inverses to marginal and average products.</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27</a:t>
            </a:fld>
            <a:endParaRPr lang="en-US" dirty="0"/>
          </a:p>
        </p:txBody>
      </p:sp>
    </p:spTree>
    <p:extLst>
      <p:ext uri="{BB962C8B-B14F-4D97-AF65-F5344CB8AC3E}">
        <p14:creationId xmlns:p14="http://schemas.microsoft.com/office/powerpoint/2010/main" val="22902075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concept of fixed costs not being fixed shouldn’t be that difficult for students if an example is provided. One may be an auto factory’s plant size. This can be adjusted to make a plants more efficient and increase output. This shifts the entire fixed cost curve downward and to the right.</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31</a:t>
            </a:fld>
            <a:endParaRPr lang="en-US" dirty="0"/>
          </a:p>
        </p:txBody>
      </p:sp>
    </p:spTree>
    <p:extLst>
      <p:ext uri="{BB962C8B-B14F-4D97-AF65-F5344CB8AC3E}">
        <p14:creationId xmlns:p14="http://schemas.microsoft.com/office/powerpoint/2010/main" val="1739695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firms plan for the long run, they consider the </a:t>
            </a:r>
            <a:r>
              <a:rPr lang="en-US" sz="1200" b="0" i="1" u="none" strike="noStrike" kern="1200" baseline="0" dirty="0">
                <a:solidFill>
                  <a:schemeClr val="tx1"/>
                </a:solidFill>
                <a:latin typeface="+mn-lt"/>
                <a:ea typeface="+mn-ea"/>
                <a:cs typeface="+mn-cs"/>
              </a:rPr>
              <a:t>scale </a:t>
            </a:r>
            <a:r>
              <a:rPr lang="en-US" sz="1200" b="0" i="0" u="none" strike="noStrike" kern="1200" baseline="0" dirty="0">
                <a:solidFill>
                  <a:schemeClr val="tx1"/>
                </a:solidFill>
                <a:latin typeface="+mn-lt"/>
                <a:ea typeface="+mn-ea"/>
                <a:cs typeface="+mn-cs"/>
              </a:rPr>
              <a:t>at which they want to operate: Should they move to bigger or smaller premises? Should they build more factories, or close some down? </a:t>
            </a:r>
            <a:r>
              <a:rPr lang="en-US" sz="1200" b="0" i="1" u="none" strike="noStrike" kern="1200" baseline="0" dirty="0">
                <a:solidFill>
                  <a:schemeClr val="tx1"/>
                </a:solidFill>
                <a:latin typeface="+mn-lt"/>
                <a:ea typeface="+mn-ea"/>
                <a:cs typeface="+mn-cs"/>
              </a:rPr>
              <a:t>Returns to scale </a:t>
            </a:r>
            <a:r>
              <a:rPr lang="en-US" sz="1200" b="0" i="0" u="none" strike="noStrike" kern="1200" baseline="0" dirty="0">
                <a:solidFill>
                  <a:schemeClr val="tx1"/>
                </a:solidFill>
                <a:latin typeface="+mn-lt"/>
                <a:ea typeface="+mn-ea"/>
                <a:cs typeface="+mn-cs"/>
              </a:rPr>
              <a:t>describes the relationship between the quantity of output and average total cost. Initially, a small firm may find that operating on a larger scale enables it to lower its average costs. When this happens, we say the firm is facing </a:t>
            </a:r>
            <a:r>
              <a:rPr lang="en-US" sz="1200" b="0" i="1" u="none" strike="noStrike" kern="1200" baseline="0" dirty="0">
                <a:solidFill>
                  <a:schemeClr val="tx1"/>
                </a:solidFill>
                <a:latin typeface="+mn-lt"/>
                <a:ea typeface="+mn-ea"/>
                <a:cs typeface="+mn-cs"/>
              </a:rPr>
              <a:t>economies of scale</a:t>
            </a:r>
            <a:r>
              <a:rPr lang="en-US" sz="1200" b="0" i="0" u="none" strike="noStrike" kern="1200" baseline="0" dirty="0">
                <a:solidFill>
                  <a:schemeClr val="tx1"/>
                </a:solidFill>
                <a:latin typeface="+mn-lt"/>
                <a:ea typeface="+mn-ea"/>
                <a:cs typeface="+mn-cs"/>
              </a:rPr>
              <a:t>. For example, if you own 10 pizza places rather than one, you may be able to negotiate bulk purchase discounts on ingredients. The company that prints your menus will charge less per menu to print 10 times as many. You’ll pay only slightly more for hosting your website, even though it’s handling 10 times as much traffic. There may come a point at which increasing scale leads to higher</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average costs. Imagine running a chain of tens of thousands of pizza places, spread across dozens of countries. It might be such a logistical nightmare to keep the spending under control that your average costs would be higher than they were when you had fewer outlets in fewer countries. When a firm is in a position where increasing its scale starts to raise its average costs, economists say it is facing </a:t>
            </a:r>
            <a:r>
              <a:rPr lang="en-US" sz="1200" b="0" i="1" u="none" strike="noStrike" kern="1200" baseline="0" dirty="0">
                <a:solidFill>
                  <a:schemeClr val="tx1"/>
                </a:solidFill>
                <a:latin typeface="+mn-lt"/>
                <a:ea typeface="+mn-ea"/>
                <a:cs typeface="+mn-cs"/>
              </a:rPr>
              <a:t>diseconomies of scale</a:t>
            </a:r>
            <a:r>
              <a:rPr lang="en-US" sz="1200" b="0" i="0" u="none" strike="noStrike" kern="1200" baseline="0" dirty="0">
                <a:solidFill>
                  <a:schemeClr val="tx1"/>
                </a:solidFill>
                <a:latin typeface="+mn-lt"/>
                <a:ea typeface="+mn-ea"/>
                <a:cs typeface="+mn-cs"/>
              </a:rPr>
              <a:t>. When a firm could not lower its average cost by either increasing or decreasing its scale, it is said to be operating at an </a:t>
            </a:r>
            <a:r>
              <a:rPr lang="en-US" sz="1200" b="0" i="1" u="none" strike="noStrike" kern="1200" baseline="0" dirty="0">
                <a:solidFill>
                  <a:schemeClr val="tx1"/>
                </a:solidFill>
                <a:latin typeface="+mn-lt"/>
                <a:ea typeface="+mn-ea"/>
                <a:cs typeface="+mn-cs"/>
              </a:rPr>
              <a:t>efficient scale</a:t>
            </a:r>
            <a:r>
              <a:rPr lang="en-US" sz="1200" b="0" i="0" u="none" strike="noStrike" kern="1200" baseline="0" dirty="0">
                <a:solidFill>
                  <a:schemeClr val="tx1"/>
                </a:solidFill>
                <a:latin typeface="+mn-lt"/>
                <a:ea typeface="+mn-ea"/>
                <a:cs typeface="+mn-cs"/>
              </a:rPr>
              <a:t>. At that scale, it is producing the quantity of output at which average total cost is minimized.</a:t>
            </a: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32</a:t>
            </a:fld>
            <a:endParaRPr lang="en-US" dirty="0"/>
          </a:p>
        </p:txBody>
      </p:sp>
    </p:spTree>
    <p:extLst>
      <p:ext uri="{BB962C8B-B14F-4D97-AF65-F5344CB8AC3E}">
        <p14:creationId xmlns:p14="http://schemas.microsoft.com/office/powerpoint/2010/main" val="3795861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33</a:t>
            </a:fld>
            <a:endParaRPr lang="en-US" dirty="0"/>
          </a:p>
        </p:txBody>
      </p:sp>
    </p:spTree>
    <p:extLst>
      <p:ext uri="{BB962C8B-B14F-4D97-AF65-F5344CB8AC3E}">
        <p14:creationId xmlns:p14="http://schemas.microsoft.com/office/powerpoint/2010/main" val="2376461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firm achieves economies of scale by expanding, its long-run ATC curve slopes down; this shows that ATC decreases as output increases. When a firm faces diseconomies of scale by expanding, the curve slopes up; this shows that ATC increases as output increases. The long-run ATC curve is often shown with a flat portion in the middle. That flat portion represents the various different levels of output at which the firm achieves constant returns to scale.</a:t>
            </a:r>
          </a:p>
        </p:txBody>
      </p:sp>
      <p:sp>
        <p:nvSpPr>
          <p:cNvPr id="4" name="Slide Number Placeholder 3"/>
          <p:cNvSpPr>
            <a:spLocks noGrp="1"/>
          </p:cNvSpPr>
          <p:nvPr>
            <p:ph type="sldNum" sz="quarter" idx="10"/>
          </p:nvPr>
        </p:nvSpPr>
        <p:spPr/>
        <p:txBody>
          <a:bodyPr/>
          <a:lstStyle/>
          <a:p>
            <a:fld id="{98E615E6-948B-42B6-BCA4-4A51AD4B3045}" type="slidenum">
              <a:rPr lang="en-US" smtClean="0"/>
              <a:t>34</a:t>
            </a:fld>
            <a:endParaRPr lang="en-US" dirty="0"/>
          </a:p>
        </p:txBody>
      </p:sp>
    </p:spTree>
    <p:extLst>
      <p:ext uri="{BB962C8B-B14F-4D97-AF65-F5344CB8AC3E}">
        <p14:creationId xmlns:p14="http://schemas.microsoft.com/office/powerpoint/2010/main" val="23764616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35</a:t>
            </a:fld>
            <a:endParaRPr lang="en-US" dirty="0"/>
          </a:p>
        </p:txBody>
      </p:sp>
    </p:spTree>
    <p:extLst>
      <p:ext uri="{BB962C8B-B14F-4D97-AF65-F5344CB8AC3E}">
        <p14:creationId xmlns:p14="http://schemas.microsoft.com/office/powerpoint/2010/main" val="582105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i="0" dirty="0">
                <a:solidFill>
                  <a:srgbClr val="9D0505"/>
                </a:solidFill>
              </a:rPr>
              <a:t>Profit</a:t>
            </a:r>
            <a:r>
              <a:rPr lang="en-US" dirty="0"/>
              <a:t> is the difference between total revenue and total cost. Total cost includes </a:t>
            </a:r>
            <a:r>
              <a:rPr lang="en-US" i="0" dirty="0"/>
              <a:t>one-time</a:t>
            </a:r>
            <a:r>
              <a:rPr lang="en-US" i="1" dirty="0"/>
              <a:t> </a:t>
            </a:r>
            <a:r>
              <a:rPr lang="en-US" dirty="0"/>
              <a:t>expenses, like buying a machine, as well as </a:t>
            </a:r>
            <a:r>
              <a:rPr lang="en-US" i="0" dirty="0"/>
              <a:t>ongoing </a:t>
            </a:r>
            <a:r>
              <a:rPr lang="en-US" dirty="0"/>
              <a:t>expenses, like rent, employee salaries, raw materials, and advertising.</a:t>
            </a:r>
          </a:p>
        </p:txBody>
      </p:sp>
      <p:sp>
        <p:nvSpPr>
          <p:cNvPr id="4" name="Slide Number Placeholder 3"/>
          <p:cNvSpPr>
            <a:spLocks noGrp="1"/>
          </p:cNvSpPr>
          <p:nvPr>
            <p:ph type="sldNum" sz="quarter" idx="10"/>
          </p:nvPr>
        </p:nvSpPr>
        <p:spPr/>
        <p:txBody>
          <a:bodyPr/>
          <a:lstStyle/>
          <a:p>
            <a:fld id="{98E615E6-948B-42B6-BCA4-4A51AD4B3045}" type="slidenum">
              <a:rPr lang="en-US" smtClean="0"/>
              <a:t>3</a:t>
            </a:fld>
            <a:endParaRPr lang="en-US" dirty="0"/>
          </a:p>
        </p:txBody>
      </p:sp>
    </p:spTree>
    <p:extLst>
      <p:ext uri="{BB962C8B-B14F-4D97-AF65-F5344CB8AC3E}">
        <p14:creationId xmlns:p14="http://schemas.microsoft.com/office/powerpoint/2010/main" val="42563138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37</a:t>
            </a:fld>
            <a:endParaRPr lang="en-US" dirty="0"/>
          </a:p>
        </p:txBody>
      </p:sp>
    </p:spTree>
    <p:extLst>
      <p:ext uri="{BB962C8B-B14F-4D97-AF65-F5344CB8AC3E}">
        <p14:creationId xmlns:p14="http://schemas.microsoft.com/office/powerpoint/2010/main" val="4726607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38</a:t>
            </a:fld>
            <a:endParaRPr lang="en-US" dirty="0"/>
          </a:p>
        </p:txBody>
      </p:sp>
    </p:spTree>
    <p:extLst>
      <p:ext uri="{BB962C8B-B14F-4D97-AF65-F5344CB8AC3E}">
        <p14:creationId xmlns:p14="http://schemas.microsoft.com/office/powerpoint/2010/main" val="3335005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4</a:t>
            </a:fld>
            <a:endParaRPr lang="en-US" dirty="0"/>
          </a:p>
        </p:txBody>
      </p:sp>
    </p:spTree>
    <p:extLst>
      <p:ext uri="{BB962C8B-B14F-4D97-AF65-F5344CB8AC3E}">
        <p14:creationId xmlns:p14="http://schemas.microsoft.com/office/powerpoint/2010/main" val="4256313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5</a:t>
            </a:fld>
            <a:endParaRPr lang="en-US" dirty="0"/>
          </a:p>
        </p:txBody>
      </p:sp>
    </p:spTree>
    <p:extLst>
      <p:ext uri="{BB962C8B-B14F-4D97-AF65-F5344CB8AC3E}">
        <p14:creationId xmlns:p14="http://schemas.microsoft.com/office/powerpoint/2010/main" val="4256313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8E615E6-948B-42B6-BCA4-4A51AD4B3045}" type="slidenum">
              <a:rPr lang="en-US" smtClean="0"/>
              <a:t>6</a:t>
            </a:fld>
            <a:endParaRPr lang="en-US" dirty="0"/>
          </a:p>
        </p:txBody>
      </p:sp>
    </p:spTree>
    <p:extLst>
      <p:ext uri="{BB962C8B-B14F-4D97-AF65-F5344CB8AC3E}">
        <p14:creationId xmlns:p14="http://schemas.microsoft.com/office/powerpoint/2010/main" val="3949524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8E615E6-948B-42B6-BCA4-4A51AD4B3045}" type="slidenum">
              <a:rPr lang="en-US" smtClean="0"/>
              <a:t>7</a:t>
            </a:fld>
            <a:endParaRPr lang="en-US" dirty="0"/>
          </a:p>
        </p:txBody>
      </p:sp>
    </p:spTree>
    <p:extLst>
      <p:ext uri="{BB962C8B-B14F-4D97-AF65-F5344CB8AC3E}">
        <p14:creationId xmlns:p14="http://schemas.microsoft.com/office/powerpoint/2010/main" val="3949524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98E615E6-948B-42B6-BCA4-4A51AD4B3045}" type="slidenum">
              <a:rPr lang="en-US" smtClean="0"/>
              <a:t>8</a:t>
            </a:fld>
            <a:endParaRPr lang="en-US" dirty="0"/>
          </a:p>
        </p:txBody>
      </p:sp>
    </p:spTree>
    <p:extLst>
      <p:ext uri="{BB962C8B-B14F-4D97-AF65-F5344CB8AC3E}">
        <p14:creationId xmlns:p14="http://schemas.microsoft.com/office/powerpoint/2010/main" val="2795946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98E615E6-948B-42B6-BCA4-4A51AD4B3045}" type="slidenum">
              <a:rPr lang="en-US" smtClean="0"/>
              <a:t>9</a:t>
            </a:fld>
            <a:endParaRPr lang="en-US" dirty="0"/>
          </a:p>
        </p:txBody>
      </p:sp>
    </p:spTree>
    <p:extLst>
      <p:ext uri="{BB962C8B-B14F-4D97-AF65-F5344CB8AC3E}">
        <p14:creationId xmlns:p14="http://schemas.microsoft.com/office/powerpoint/2010/main" val="27959465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21E50F19-901C-48A3-925B-4C38C30709AB}"/>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885649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12-</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161897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12-</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57944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12-</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396335"/>
            <a:ext cx="84582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3" r:id="rId4"/>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12</a:t>
            </a:r>
          </a:p>
        </p:txBody>
      </p:sp>
      <p:sp>
        <p:nvSpPr>
          <p:cNvPr id="3" name="Subtitle 2"/>
          <p:cNvSpPr>
            <a:spLocks noGrp="1"/>
          </p:cNvSpPr>
          <p:nvPr>
            <p:ph type="body" sz="quarter" idx="10"/>
          </p:nvPr>
        </p:nvSpPr>
        <p:spPr/>
        <p:txBody>
          <a:bodyPr/>
          <a:lstStyle/>
          <a:p>
            <a:r>
              <a:rPr lang="en-US" dirty="0"/>
              <a:t>The Costs of Production</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Active Learning Solution II</a:t>
            </a:r>
            <a:endParaRPr lang="en-US" dirty="0">
              <a:latin typeface="+mj-lt"/>
            </a:endParaRPr>
          </a:p>
        </p:txBody>
      </p:sp>
      <p:sp>
        <p:nvSpPr>
          <p:cNvPr id="2" name="Content Placeholder 1"/>
          <p:cNvSpPr>
            <a:spLocks noGrp="1"/>
          </p:cNvSpPr>
          <p:nvPr>
            <p:ph idx="1"/>
          </p:nvPr>
        </p:nvSpPr>
        <p:spPr/>
        <p:txBody>
          <a:bodyPr>
            <a:normAutofit/>
          </a:bodyPr>
          <a:lstStyle/>
          <a:p>
            <a:pPr marL="0" indent="0">
              <a:buNone/>
            </a:pPr>
            <a:r>
              <a:rPr lang="en-US" sz="2400" dirty="0"/>
              <a:t>Fill in the table assuming fixed costs are $1,000 and variable costs are $20 per unit.</a:t>
            </a:r>
          </a:p>
        </p:txBody>
      </p:sp>
      <p:sp>
        <p:nvSpPr>
          <p:cNvPr id="5" name="AutoShape 3"/>
          <p:cNvSpPr>
            <a:spLocks noChangeAspect="1" noChangeArrowheads="1" noTextEdit="1"/>
          </p:cNvSpPr>
          <p:nvPr/>
        </p:nvSpPr>
        <p:spPr bwMode="auto">
          <a:xfrm>
            <a:off x="1162556" y="2514822"/>
            <a:ext cx="68072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0" name="Freeform 5"/>
          <p:cNvSpPr>
            <a:spLocks noEditPoints="1"/>
          </p:cNvSpPr>
          <p:nvPr/>
        </p:nvSpPr>
        <p:spPr bwMode="auto">
          <a:xfrm>
            <a:off x="1162556" y="2514822"/>
            <a:ext cx="6807200" cy="487363"/>
          </a:xfrm>
          <a:custGeom>
            <a:avLst/>
            <a:gdLst>
              <a:gd name="T0" fmla="*/ 3289 w 4288"/>
              <a:gd name="T1" fmla="*/ 0 h 307"/>
              <a:gd name="T2" fmla="*/ 4288 w 4288"/>
              <a:gd name="T3" fmla="*/ 0 h 307"/>
              <a:gd name="T4" fmla="*/ 4288 w 4288"/>
              <a:gd name="T5" fmla="*/ 307 h 307"/>
              <a:gd name="T6" fmla="*/ 3289 w 4288"/>
              <a:gd name="T7" fmla="*/ 307 h 307"/>
              <a:gd name="T8" fmla="*/ 3289 w 4288"/>
              <a:gd name="T9" fmla="*/ 0 h 307"/>
              <a:gd name="T10" fmla="*/ 2124 w 4288"/>
              <a:gd name="T11" fmla="*/ 0 h 307"/>
              <a:gd name="T12" fmla="*/ 3289 w 4288"/>
              <a:gd name="T13" fmla="*/ 0 h 307"/>
              <a:gd name="T14" fmla="*/ 3289 w 4288"/>
              <a:gd name="T15" fmla="*/ 307 h 307"/>
              <a:gd name="T16" fmla="*/ 2124 w 4288"/>
              <a:gd name="T17" fmla="*/ 307 h 307"/>
              <a:gd name="T18" fmla="*/ 2124 w 4288"/>
              <a:gd name="T19" fmla="*/ 0 h 307"/>
              <a:gd name="T20" fmla="*/ 1097 w 4288"/>
              <a:gd name="T21" fmla="*/ 0 h 307"/>
              <a:gd name="T22" fmla="*/ 2124 w 4288"/>
              <a:gd name="T23" fmla="*/ 0 h 307"/>
              <a:gd name="T24" fmla="*/ 2124 w 4288"/>
              <a:gd name="T25" fmla="*/ 307 h 307"/>
              <a:gd name="T26" fmla="*/ 1097 w 4288"/>
              <a:gd name="T27" fmla="*/ 307 h 307"/>
              <a:gd name="T28" fmla="*/ 1097 w 4288"/>
              <a:gd name="T29" fmla="*/ 0 h 307"/>
              <a:gd name="T30" fmla="*/ 0 w 4288"/>
              <a:gd name="T31" fmla="*/ 0 h 307"/>
              <a:gd name="T32" fmla="*/ 1097 w 4288"/>
              <a:gd name="T33" fmla="*/ 0 h 307"/>
              <a:gd name="T34" fmla="*/ 1097 w 4288"/>
              <a:gd name="T35" fmla="*/ 307 h 307"/>
              <a:gd name="T36" fmla="*/ 0 w 4288"/>
              <a:gd name="T37" fmla="*/ 307 h 307"/>
              <a:gd name="T38" fmla="*/ 0 w 4288"/>
              <a:gd name="T3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8" h="307">
                <a:moveTo>
                  <a:pt x="3289" y="0"/>
                </a:moveTo>
                <a:lnTo>
                  <a:pt x="4288" y="0"/>
                </a:lnTo>
                <a:lnTo>
                  <a:pt x="4288" y="307"/>
                </a:lnTo>
                <a:lnTo>
                  <a:pt x="3289" y="307"/>
                </a:lnTo>
                <a:lnTo>
                  <a:pt x="3289" y="0"/>
                </a:lnTo>
                <a:close/>
                <a:moveTo>
                  <a:pt x="2124" y="0"/>
                </a:moveTo>
                <a:lnTo>
                  <a:pt x="3289" y="0"/>
                </a:lnTo>
                <a:lnTo>
                  <a:pt x="3289" y="307"/>
                </a:lnTo>
                <a:lnTo>
                  <a:pt x="2124" y="307"/>
                </a:lnTo>
                <a:lnTo>
                  <a:pt x="2124" y="0"/>
                </a:lnTo>
                <a:close/>
                <a:moveTo>
                  <a:pt x="1097" y="0"/>
                </a:moveTo>
                <a:lnTo>
                  <a:pt x="2124" y="0"/>
                </a:lnTo>
                <a:lnTo>
                  <a:pt x="2124" y="307"/>
                </a:lnTo>
                <a:lnTo>
                  <a:pt x="1097" y="307"/>
                </a:lnTo>
                <a:lnTo>
                  <a:pt x="1097" y="0"/>
                </a:lnTo>
                <a:close/>
                <a:moveTo>
                  <a:pt x="0" y="0"/>
                </a:moveTo>
                <a:lnTo>
                  <a:pt x="1097" y="0"/>
                </a:lnTo>
                <a:lnTo>
                  <a:pt x="1097" y="307"/>
                </a:lnTo>
                <a:lnTo>
                  <a:pt x="0" y="307"/>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1" name="Freeform 6"/>
          <p:cNvSpPr>
            <a:spLocks noEditPoints="1"/>
          </p:cNvSpPr>
          <p:nvPr/>
        </p:nvSpPr>
        <p:spPr bwMode="auto">
          <a:xfrm>
            <a:off x="1162556" y="3002185"/>
            <a:ext cx="6807200" cy="2955925"/>
          </a:xfrm>
          <a:custGeom>
            <a:avLst/>
            <a:gdLst>
              <a:gd name="T0" fmla="*/ 4288 w 4288"/>
              <a:gd name="T1" fmla="*/ 1655 h 1862"/>
              <a:gd name="T2" fmla="*/ 3289 w 4288"/>
              <a:gd name="T3" fmla="*/ 1862 h 1862"/>
              <a:gd name="T4" fmla="*/ 2124 w 4288"/>
              <a:gd name="T5" fmla="*/ 1655 h 1862"/>
              <a:gd name="T6" fmla="*/ 3289 w 4288"/>
              <a:gd name="T7" fmla="*/ 1862 h 1862"/>
              <a:gd name="T8" fmla="*/ 2124 w 4288"/>
              <a:gd name="T9" fmla="*/ 1655 h 1862"/>
              <a:gd name="T10" fmla="*/ 2124 w 4288"/>
              <a:gd name="T11" fmla="*/ 1655 h 1862"/>
              <a:gd name="T12" fmla="*/ 1097 w 4288"/>
              <a:gd name="T13" fmla="*/ 1862 h 1862"/>
              <a:gd name="T14" fmla="*/ 0 w 4288"/>
              <a:gd name="T15" fmla="*/ 1655 h 1862"/>
              <a:gd name="T16" fmla="*/ 1097 w 4288"/>
              <a:gd name="T17" fmla="*/ 1862 h 1862"/>
              <a:gd name="T18" fmla="*/ 0 w 4288"/>
              <a:gd name="T19" fmla="*/ 1655 h 1862"/>
              <a:gd name="T20" fmla="*/ 4288 w 4288"/>
              <a:gd name="T21" fmla="*/ 1239 h 1862"/>
              <a:gd name="T22" fmla="*/ 3289 w 4288"/>
              <a:gd name="T23" fmla="*/ 1446 h 1862"/>
              <a:gd name="T24" fmla="*/ 2124 w 4288"/>
              <a:gd name="T25" fmla="*/ 1239 h 1862"/>
              <a:gd name="T26" fmla="*/ 3289 w 4288"/>
              <a:gd name="T27" fmla="*/ 1446 h 1862"/>
              <a:gd name="T28" fmla="*/ 2124 w 4288"/>
              <a:gd name="T29" fmla="*/ 1239 h 1862"/>
              <a:gd name="T30" fmla="*/ 2124 w 4288"/>
              <a:gd name="T31" fmla="*/ 1239 h 1862"/>
              <a:gd name="T32" fmla="*/ 1097 w 4288"/>
              <a:gd name="T33" fmla="*/ 1446 h 1862"/>
              <a:gd name="T34" fmla="*/ 0 w 4288"/>
              <a:gd name="T35" fmla="*/ 1239 h 1862"/>
              <a:gd name="T36" fmla="*/ 1097 w 4288"/>
              <a:gd name="T37" fmla="*/ 1446 h 1862"/>
              <a:gd name="T38" fmla="*/ 0 w 4288"/>
              <a:gd name="T39" fmla="*/ 1239 h 1862"/>
              <a:gd name="T40" fmla="*/ 4288 w 4288"/>
              <a:gd name="T41" fmla="*/ 826 h 1862"/>
              <a:gd name="T42" fmla="*/ 3289 w 4288"/>
              <a:gd name="T43" fmla="*/ 1033 h 1862"/>
              <a:gd name="T44" fmla="*/ 2124 w 4288"/>
              <a:gd name="T45" fmla="*/ 826 h 1862"/>
              <a:gd name="T46" fmla="*/ 3289 w 4288"/>
              <a:gd name="T47" fmla="*/ 1033 h 1862"/>
              <a:gd name="T48" fmla="*/ 2124 w 4288"/>
              <a:gd name="T49" fmla="*/ 826 h 1862"/>
              <a:gd name="T50" fmla="*/ 2124 w 4288"/>
              <a:gd name="T51" fmla="*/ 826 h 1862"/>
              <a:gd name="T52" fmla="*/ 1097 w 4288"/>
              <a:gd name="T53" fmla="*/ 1033 h 1862"/>
              <a:gd name="T54" fmla="*/ 0 w 4288"/>
              <a:gd name="T55" fmla="*/ 826 h 1862"/>
              <a:gd name="T56" fmla="*/ 1097 w 4288"/>
              <a:gd name="T57" fmla="*/ 1033 h 1862"/>
              <a:gd name="T58" fmla="*/ 0 w 4288"/>
              <a:gd name="T59" fmla="*/ 826 h 1862"/>
              <a:gd name="T60" fmla="*/ 4288 w 4288"/>
              <a:gd name="T61" fmla="*/ 413 h 1862"/>
              <a:gd name="T62" fmla="*/ 3289 w 4288"/>
              <a:gd name="T63" fmla="*/ 620 h 1862"/>
              <a:gd name="T64" fmla="*/ 2124 w 4288"/>
              <a:gd name="T65" fmla="*/ 413 h 1862"/>
              <a:gd name="T66" fmla="*/ 3289 w 4288"/>
              <a:gd name="T67" fmla="*/ 620 h 1862"/>
              <a:gd name="T68" fmla="*/ 2124 w 4288"/>
              <a:gd name="T69" fmla="*/ 413 h 1862"/>
              <a:gd name="T70" fmla="*/ 2124 w 4288"/>
              <a:gd name="T71" fmla="*/ 413 h 1862"/>
              <a:gd name="T72" fmla="*/ 1097 w 4288"/>
              <a:gd name="T73" fmla="*/ 620 h 1862"/>
              <a:gd name="T74" fmla="*/ 0 w 4288"/>
              <a:gd name="T75" fmla="*/ 413 h 1862"/>
              <a:gd name="T76" fmla="*/ 1097 w 4288"/>
              <a:gd name="T77" fmla="*/ 620 h 1862"/>
              <a:gd name="T78" fmla="*/ 0 w 4288"/>
              <a:gd name="T79" fmla="*/ 413 h 1862"/>
              <a:gd name="T80" fmla="*/ 4288 w 4288"/>
              <a:gd name="T81" fmla="*/ 0 h 1862"/>
              <a:gd name="T82" fmla="*/ 3289 w 4288"/>
              <a:gd name="T83" fmla="*/ 207 h 1862"/>
              <a:gd name="T84" fmla="*/ 2124 w 4288"/>
              <a:gd name="T85" fmla="*/ 0 h 1862"/>
              <a:gd name="T86" fmla="*/ 3289 w 4288"/>
              <a:gd name="T87" fmla="*/ 207 h 1862"/>
              <a:gd name="T88" fmla="*/ 2124 w 4288"/>
              <a:gd name="T89" fmla="*/ 0 h 1862"/>
              <a:gd name="T90" fmla="*/ 2124 w 4288"/>
              <a:gd name="T91" fmla="*/ 0 h 1862"/>
              <a:gd name="T92" fmla="*/ 1097 w 4288"/>
              <a:gd name="T93" fmla="*/ 207 h 1862"/>
              <a:gd name="T94" fmla="*/ 0 w 4288"/>
              <a:gd name="T95" fmla="*/ 0 h 1862"/>
              <a:gd name="T96" fmla="*/ 1097 w 4288"/>
              <a:gd name="T97" fmla="*/ 207 h 1862"/>
              <a:gd name="T98" fmla="*/ 0 w 4288"/>
              <a:gd name="T99"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88" h="1862">
                <a:moveTo>
                  <a:pt x="3289" y="1655"/>
                </a:moveTo>
                <a:lnTo>
                  <a:pt x="4288" y="1655"/>
                </a:lnTo>
                <a:lnTo>
                  <a:pt x="4288" y="1862"/>
                </a:lnTo>
                <a:lnTo>
                  <a:pt x="3289" y="1862"/>
                </a:lnTo>
                <a:lnTo>
                  <a:pt x="3289" y="1655"/>
                </a:lnTo>
                <a:close/>
                <a:moveTo>
                  <a:pt x="2124" y="1655"/>
                </a:moveTo>
                <a:lnTo>
                  <a:pt x="3289" y="1655"/>
                </a:lnTo>
                <a:lnTo>
                  <a:pt x="3289" y="1862"/>
                </a:lnTo>
                <a:lnTo>
                  <a:pt x="2124" y="1862"/>
                </a:lnTo>
                <a:lnTo>
                  <a:pt x="2124" y="1655"/>
                </a:lnTo>
                <a:close/>
                <a:moveTo>
                  <a:pt x="1097" y="1655"/>
                </a:moveTo>
                <a:lnTo>
                  <a:pt x="2124" y="1655"/>
                </a:lnTo>
                <a:lnTo>
                  <a:pt x="2124" y="1862"/>
                </a:lnTo>
                <a:lnTo>
                  <a:pt x="1097" y="1862"/>
                </a:lnTo>
                <a:lnTo>
                  <a:pt x="1097" y="1655"/>
                </a:lnTo>
                <a:close/>
                <a:moveTo>
                  <a:pt x="0" y="1655"/>
                </a:moveTo>
                <a:lnTo>
                  <a:pt x="1097" y="1655"/>
                </a:lnTo>
                <a:lnTo>
                  <a:pt x="1097" y="1862"/>
                </a:lnTo>
                <a:lnTo>
                  <a:pt x="0" y="1862"/>
                </a:lnTo>
                <a:lnTo>
                  <a:pt x="0" y="1655"/>
                </a:lnTo>
                <a:close/>
                <a:moveTo>
                  <a:pt x="3289" y="1239"/>
                </a:moveTo>
                <a:lnTo>
                  <a:pt x="4288" y="1239"/>
                </a:lnTo>
                <a:lnTo>
                  <a:pt x="4288" y="1446"/>
                </a:lnTo>
                <a:lnTo>
                  <a:pt x="3289" y="1446"/>
                </a:lnTo>
                <a:lnTo>
                  <a:pt x="3289" y="1239"/>
                </a:lnTo>
                <a:close/>
                <a:moveTo>
                  <a:pt x="2124" y="1239"/>
                </a:moveTo>
                <a:lnTo>
                  <a:pt x="3289" y="1239"/>
                </a:lnTo>
                <a:lnTo>
                  <a:pt x="3289" y="1446"/>
                </a:lnTo>
                <a:lnTo>
                  <a:pt x="2124" y="1446"/>
                </a:lnTo>
                <a:lnTo>
                  <a:pt x="2124" y="1239"/>
                </a:lnTo>
                <a:close/>
                <a:moveTo>
                  <a:pt x="1097" y="1239"/>
                </a:moveTo>
                <a:lnTo>
                  <a:pt x="2124" y="1239"/>
                </a:lnTo>
                <a:lnTo>
                  <a:pt x="2124" y="1446"/>
                </a:lnTo>
                <a:lnTo>
                  <a:pt x="1097" y="1446"/>
                </a:lnTo>
                <a:lnTo>
                  <a:pt x="1097" y="1239"/>
                </a:lnTo>
                <a:close/>
                <a:moveTo>
                  <a:pt x="0" y="1239"/>
                </a:moveTo>
                <a:lnTo>
                  <a:pt x="1097" y="1239"/>
                </a:lnTo>
                <a:lnTo>
                  <a:pt x="1097" y="1446"/>
                </a:lnTo>
                <a:lnTo>
                  <a:pt x="0" y="1446"/>
                </a:lnTo>
                <a:lnTo>
                  <a:pt x="0" y="1239"/>
                </a:lnTo>
                <a:close/>
                <a:moveTo>
                  <a:pt x="3289" y="826"/>
                </a:moveTo>
                <a:lnTo>
                  <a:pt x="4288" y="826"/>
                </a:lnTo>
                <a:lnTo>
                  <a:pt x="4288" y="1033"/>
                </a:lnTo>
                <a:lnTo>
                  <a:pt x="3289" y="1033"/>
                </a:lnTo>
                <a:lnTo>
                  <a:pt x="3289" y="826"/>
                </a:lnTo>
                <a:close/>
                <a:moveTo>
                  <a:pt x="2124" y="826"/>
                </a:moveTo>
                <a:lnTo>
                  <a:pt x="3289" y="826"/>
                </a:lnTo>
                <a:lnTo>
                  <a:pt x="3289" y="1033"/>
                </a:lnTo>
                <a:lnTo>
                  <a:pt x="2124" y="1033"/>
                </a:lnTo>
                <a:lnTo>
                  <a:pt x="2124" y="826"/>
                </a:lnTo>
                <a:close/>
                <a:moveTo>
                  <a:pt x="1097" y="826"/>
                </a:moveTo>
                <a:lnTo>
                  <a:pt x="2124" y="826"/>
                </a:lnTo>
                <a:lnTo>
                  <a:pt x="2124" y="1033"/>
                </a:lnTo>
                <a:lnTo>
                  <a:pt x="1097" y="1033"/>
                </a:lnTo>
                <a:lnTo>
                  <a:pt x="1097" y="826"/>
                </a:lnTo>
                <a:close/>
                <a:moveTo>
                  <a:pt x="0" y="826"/>
                </a:moveTo>
                <a:lnTo>
                  <a:pt x="1097" y="826"/>
                </a:lnTo>
                <a:lnTo>
                  <a:pt x="1097" y="1033"/>
                </a:lnTo>
                <a:lnTo>
                  <a:pt x="0" y="1033"/>
                </a:lnTo>
                <a:lnTo>
                  <a:pt x="0" y="826"/>
                </a:lnTo>
                <a:close/>
                <a:moveTo>
                  <a:pt x="3289" y="413"/>
                </a:moveTo>
                <a:lnTo>
                  <a:pt x="4288" y="413"/>
                </a:lnTo>
                <a:lnTo>
                  <a:pt x="4288" y="620"/>
                </a:lnTo>
                <a:lnTo>
                  <a:pt x="3289" y="620"/>
                </a:lnTo>
                <a:lnTo>
                  <a:pt x="3289" y="413"/>
                </a:lnTo>
                <a:close/>
                <a:moveTo>
                  <a:pt x="2124" y="413"/>
                </a:moveTo>
                <a:lnTo>
                  <a:pt x="3289" y="413"/>
                </a:lnTo>
                <a:lnTo>
                  <a:pt x="3289" y="620"/>
                </a:lnTo>
                <a:lnTo>
                  <a:pt x="2124" y="620"/>
                </a:lnTo>
                <a:lnTo>
                  <a:pt x="2124" y="413"/>
                </a:lnTo>
                <a:close/>
                <a:moveTo>
                  <a:pt x="1097" y="413"/>
                </a:moveTo>
                <a:lnTo>
                  <a:pt x="2124" y="413"/>
                </a:lnTo>
                <a:lnTo>
                  <a:pt x="2124" y="620"/>
                </a:lnTo>
                <a:lnTo>
                  <a:pt x="1097" y="620"/>
                </a:lnTo>
                <a:lnTo>
                  <a:pt x="1097" y="413"/>
                </a:lnTo>
                <a:close/>
                <a:moveTo>
                  <a:pt x="0" y="413"/>
                </a:moveTo>
                <a:lnTo>
                  <a:pt x="1097" y="413"/>
                </a:lnTo>
                <a:lnTo>
                  <a:pt x="1097" y="620"/>
                </a:lnTo>
                <a:lnTo>
                  <a:pt x="0" y="620"/>
                </a:lnTo>
                <a:lnTo>
                  <a:pt x="0" y="413"/>
                </a:lnTo>
                <a:close/>
                <a:moveTo>
                  <a:pt x="3289" y="0"/>
                </a:moveTo>
                <a:lnTo>
                  <a:pt x="4288" y="0"/>
                </a:lnTo>
                <a:lnTo>
                  <a:pt x="4288" y="207"/>
                </a:lnTo>
                <a:lnTo>
                  <a:pt x="3289" y="207"/>
                </a:lnTo>
                <a:lnTo>
                  <a:pt x="3289" y="0"/>
                </a:lnTo>
                <a:close/>
                <a:moveTo>
                  <a:pt x="2124" y="0"/>
                </a:moveTo>
                <a:lnTo>
                  <a:pt x="3289" y="0"/>
                </a:lnTo>
                <a:lnTo>
                  <a:pt x="3289" y="207"/>
                </a:lnTo>
                <a:lnTo>
                  <a:pt x="2124" y="207"/>
                </a:lnTo>
                <a:lnTo>
                  <a:pt x="2124" y="0"/>
                </a:lnTo>
                <a:close/>
                <a:moveTo>
                  <a:pt x="1097" y="0"/>
                </a:moveTo>
                <a:lnTo>
                  <a:pt x="2124" y="0"/>
                </a:lnTo>
                <a:lnTo>
                  <a:pt x="2124" y="207"/>
                </a:lnTo>
                <a:lnTo>
                  <a:pt x="1097" y="207"/>
                </a:lnTo>
                <a:lnTo>
                  <a:pt x="1097" y="0"/>
                </a:lnTo>
                <a:close/>
                <a:moveTo>
                  <a:pt x="0" y="0"/>
                </a:moveTo>
                <a:lnTo>
                  <a:pt x="1097" y="0"/>
                </a:lnTo>
                <a:lnTo>
                  <a:pt x="1097" y="207"/>
                </a:lnTo>
                <a:lnTo>
                  <a:pt x="0" y="207"/>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2" name="Freeform 7"/>
          <p:cNvSpPr>
            <a:spLocks noEditPoints="1"/>
          </p:cNvSpPr>
          <p:nvPr/>
        </p:nvSpPr>
        <p:spPr bwMode="auto">
          <a:xfrm>
            <a:off x="1162556" y="3330797"/>
            <a:ext cx="6807200" cy="2298700"/>
          </a:xfrm>
          <a:custGeom>
            <a:avLst/>
            <a:gdLst>
              <a:gd name="T0" fmla="*/ 4288 w 4288"/>
              <a:gd name="T1" fmla="*/ 1239 h 1448"/>
              <a:gd name="T2" fmla="*/ 3289 w 4288"/>
              <a:gd name="T3" fmla="*/ 1448 h 1448"/>
              <a:gd name="T4" fmla="*/ 2124 w 4288"/>
              <a:gd name="T5" fmla="*/ 1239 h 1448"/>
              <a:gd name="T6" fmla="*/ 3289 w 4288"/>
              <a:gd name="T7" fmla="*/ 1448 h 1448"/>
              <a:gd name="T8" fmla="*/ 2124 w 4288"/>
              <a:gd name="T9" fmla="*/ 1239 h 1448"/>
              <a:gd name="T10" fmla="*/ 2124 w 4288"/>
              <a:gd name="T11" fmla="*/ 1239 h 1448"/>
              <a:gd name="T12" fmla="*/ 1097 w 4288"/>
              <a:gd name="T13" fmla="*/ 1448 h 1448"/>
              <a:gd name="T14" fmla="*/ 0 w 4288"/>
              <a:gd name="T15" fmla="*/ 1239 h 1448"/>
              <a:gd name="T16" fmla="*/ 1097 w 4288"/>
              <a:gd name="T17" fmla="*/ 1448 h 1448"/>
              <a:gd name="T18" fmla="*/ 0 w 4288"/>
              <a:gd name="T19" fmla="*/ 1239 h 1448"/>
              <a:gd name="T20" fmla="*/ 4288 w 4288"/>
              <a:gd name="T21" fmla="*/ 826 h 1448"/>
              <a:gd name="T22" fmla="*/ 3289 w 4288"/>
              <a:gd name="T23" fmla="*/ 1032 h 1448"/>
              <a:gd name="T24" fmla="*/ 2124 w 4288"/>
              <a:gd name="T25" fmla="*/ 826 h 1448"/>
              <a:gd name="T26" fmla="*/ 3289 w 4288"/>
              <a:gd name="T27" fmla="*/ 1032 h 1448"/>
              <a:gd name="T28" fmla="*/ 2124 w 4288"/>
              <a:gd name="T29" fmla="*/ 826 h 1448"/>
              <a:gd name="T30" fmla="*/ 2124 w 4288"/>
              <a:gd name="T31" fmla="*/ 826 h 1448"/>
              <a:gd name="T32" fmla="*/ 1097 w 4288"/>
              <a:gd name="T33" fmla="*/ 1032 h 1448"/>
              <a:gd name="T34" fmla="*/ 0 w 4288"/>
              <a:gd name="T35" fmla="*/ 826 h 1448"/>
              <a:gd name="T36" fmla="*/ 1097 w 4288"/>
              <a:gd name="T37" fmla="*/ 1032 h 1448"/>
              <a:gd name="T38" fmla="*/ 0 w 4288"/>
              <a:gd name="T39" fmla="*/ 826 h 1448"/>
              <a:gd name="T40" fmla="*/ 4288 w 4288"/>
              <a:gd name="T41" fmla="*/ 413 h 1448"/>
              <a:gd name="T42" fmla="*/ 3289 w 4288"/>
              <a:gd name="T43" fmla="*/ 619 h 1448"/>
              <a:gd name="T44" fmla="*/ 2124 w 4288"/>
              <a:gd name="T45" fmla="*/ 413 h 1448"/>
              <a:gd name="T46" fmla="*/ 3289 w 4288"/>
              <a:gd name="T47" fmla="*/ 619 h 1448"/>
              <a:gd name="T48" fmla="*/ 2124 w 4288"/>
              <a:gd name="T49" fmla="*/ 413 h 1448"/>
              <a:gd name="T50" fmla="*/ 2124 w 4288"/>
              <a:gd name="T51" fmla="*/ 413 h 1448"/>
              <a:gd name="T52" fmla="*/ 1097 w 4288"/>
              <a:gd name="T53" fmla="*/ 619 h 1448"/>
              <a:gd name="T54" fmla="*/ 0 w 4288"/>
              <a:gd name="T55" fmla="*/ 413 h 1448"/>
              <a:gd name="T56" fmla="*/ 1097 w 4288"/>
              <a:gd name="T57" fmla="*/ 619 h 1448"/>
              <a:gd name="T58" fmla="*/ 0 w 4288"/>
              <a:gd name="T59" fmla="*/ 413 h 1448"/>
              <a:gd name="T60" fmla="*/ 4288 w 4288"/>
              <a:gd name="T61" fmla="*/ 0 h 1448"/>
              <a:gd name="T62" fmla="*/ 3289 w 4288"/>
              <a:gd name="T63" fmla="*/ 206 h 1448"/>
              <a:gd name="T64" fmla="*/ 2124 w 4288"/>
              <a:gd name="T65" fmla="*/ 0 h 1448"/>
              <a:gd name="T66" fmla="*/ 3289 w 4288"/>
              <a:gd name="T67" fmla="*/ 206 h 1448"/>
              <a:gd name="T68" fmla="*/ 2124 w 4288"/>
              <a:gd name="T69" fmla="*/ 0 h 1448"/>
              <a:gd name="T70" fmla="*/ 2124 w 4288"/>
              <a:gd name="T71" fmla="*/ 0 h 1448"/>
              <a:gd name="T72" fmla="*/ 1097 w 4288"/>
              <a:gd name="T73" fmla="*/ 206 h 1448"/>
              <a:gd name="T74" fmla="*/ 0 w 4288"/>
              <a:gd name="T75" fmla="*/ 0 h 1448"/>
              <a:gd name="T76" fmla="*/ 1097 w 4288"/>
              <a:gd name="T77" fmla="*/ 206 h 1448"/>
              <a:gd name="T78" fmla="*/ 0 w 4288"/>
              <a:gd name="T79" fmla="*/ 0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8" h="1448">
                <a:moveTo>
                  <a:pt x="3289" y="1239"/>
                </a:moveTo>
                <a:lnTo>
                  <a:pt x="4288" y="1239"/>
                </a:lnTo>
                <a:lnTo>
                  <a:pt x="4288" y="1448"/>
                </a:lnTo>
                <a:lnTo>
                  <a:pt x="3289" y="1448"/>
                </a:lnTo>
                <a:lnTo>
                  <a:pt x="3289" y="1239"/>
                </a:lnTo>
                <a:close/>
                <a:moveTo>
                  <a:pt x="2124" y="1239"/>
                </a:moveTo>
                <a:lnTo>
                  <a:pt x="3289" y="1239"/>
                </a:lnTo>
                <a:lnTo>
                  <a:pt x="3289" y="1448"/>
                </a:lnTo>
                <a:lnTo>
                  <a:pt x="2124" y="1448"/>
                </a:lnTo>
                <a:lnTo>
                  <a:pt x="2124" y="1239"/>
                </a:lnTo>
                <a:close/>
                <a:moveTo>
                  <a:pt x="1097" y="1239"/>
                </a:moveTo>
                <a:lnTo>
                  <a:pt x="2124" y="1239"/>
                </a:lnTo>
                <a:lnTo>
                  <a:pt x="2124" y="1448"/>
                </a:lnTo>
                <a:lnTo>
                  <a:pt x="1097" y="1448"/>
                </a:lnTo>
                <a:lnTo>
                  <a:pt x="1097" y="1239"/>
                </a:lnTo>
                <a:close/>
                <a:moveTo>
                  <a:pt x="0" y="1239"/>
                </a:moveTo>
                <a:lnTo>
                  <a:pt x="1097" y="1239"/>
                </a:lnTo>
                <a:lnTo>
                  <a:pt x="1097" y="1448"/>
                </a:lnTo>
                <a:lnTo>
                  <a:pt x="0" y="1448"/>
                </a:lnTo>
                <a:lnTo>
                  <a:pt x="0" y="1239"/>
                </a:lnTo>
                <a:close/>
                <a:moveTo>
                  <a:pt x="3289" y="826"/>
                </a:moveTo>
                <a:lnTo>
                  <a:pt x="4288" y="826"/>
                </a:lnTo>
                <a:lnTo>
                  <a:pt x="4288" y="1032"/>
                </a:lnTo>
                <a:lnTo>
                  <a:pt x="3289" y="1032"/>
                </a:lnTo>
                <a:lnTo>
                  <a:pt x="3289" y="826"/>
                </a:lnTo>
                <a:close/>
                <a:moveTo>
                  <a:pt x="2124" y="826"/>
                </a:moveTo>
                <a:lnTo>
                  <a:pt x="3289" y="826"/>
                </a:lnTo>
                <a:lnTo>
                  <a:pt x="3289" y="1032"/>
                </a:lnTo>
                <a:lnTo>
                  <a:pt x="2124" y="1032"/>
                </a:lnTo>
                <a:lnTo>
                  <a:pt x="2124" y="826"/>
                </a:lnTo>
                <a:close/>
                <a:moveTo>
                  <a:pt x="1097" y="826"/>
                </a:moveTo>
                <a:lnTo>
                  <a:pt x="2124" y="826"/>
                </a:lnTo>
                <a:lnTo>
                  <a:pt x="2124" y="1032"/>
                </a:lnTo>
                <a:lnTo>
                  <a:pt x="1097" y="1032"/>
                </a:lnTo>
                <a:lnTo>
                  <a:pt x="1097" y="826"/>
                </a:lnTo>
                <a:close/>
                <a:moveTo>
                  <a:pt x="0" y="826"/>
                </a:moveTo>
                <a:lnTo>
                  <a:pt x="1097" y="826"/>
                </a:lnTo>
                <a:lnTo>
                  <a:pt x="1097" y="1032"/>
                </a:lnTo>
                <a:lnTo>
                  <a:pt x="0" y="1032"/>
                </a:lnTo>
                <a:lnTo>
                  <a:pt x="0" y="826"/>
                </a:lnTo>
                <a:close/>
                <a:moveTo>
                  <a:pt x="3289" y="413"/>
                </a:moveTo>
                <a:lnTo>
                  <a:pt x="4288" y="413"/>
                </a:lnTo>
                <a:lnTo>
                  <a:pt x="4288" y="619"/>
                </a:lnTo>
                <a:lnTo>
                  <a:pt x="3289" y="619"/>
                </a:lnTo>
                <a:lnTo>
                  <a:pt x="3289" y="413"/>
                </a:lnTo>
                <a:close/>
                <a:moveTo>
                  <a:pt x="2124" y="413"/>
                </a:moveTo>
                <a:lnTo>
                  <a:pt x="3289" y="413"/>
                </a:lnTo>
                <a:lnTo>
                  <a:pt x="3289" y="619"/>
                </a:lnTo>
                <a:lnTo>
                  <a:pt x="2124" y="619"/>
                </a:lnTo>
                <a:lnTo>
                  <a:pt x="2124" y="413"/>
                </a:lnTo>
                <a:close/>
                <a:moveTo>
                  <a:pt x="1097" y="413"/>
                </a:moveTo>
                <a:lnTo>
                  <a:pt x="2124" y="413"/>
                </a:lnTo>
                <a:lnTo>
                  <a:pt x="2124" y="619"/>
                </a:lnTo>
                <a:lnTo>
                  <a:pt x="1097" y="619"/>
                </a:lnTo>
                <a:lnTo>
                  <a:pt x="1097" y="413"/>
                </a:lnTo>
                <a:close/>
                <a:moveTo>
                  <a:pt x="0" y="413"/>
                </a:moveTo>
                <a:lnTo>
                  <a:pt x="1097" y="413"/>
                </a:lnTo>
                <a:lnTo>
                  <a:pt x="1097" y="619"/>
                </a:lnTo>
                <a:lnTo>
                  <a:pt x="0" y="619"/>
                </a:lnTo>
                <a:lnTo>
                  <a:pt x="0" y="413"/>
                </a:lnTo>
                <a:close/>
                <a:moveTo>
                  <a:pt x="3289" y="0"/>
                </a:moveTo>
                <a:lnTo>
                  <a:pt x="4288" y="0"/>
                </a:lnTo>
                <a:lnTo>
                  <a:pt x="4288" y="206"/>
                </a:lnTo>
                <a:lnTo>
                  <a:pt x="3289" y="206"/>
                </a:lnTo>
                <a:lnTo>
                  <a:pt x="3289" y="0"/>
                </a:lnTo>
                <a:close/>
                <a:moveTo>
                  <a:pt x="2124" y="0"/>
                </a:moveTo>
                <a:lnTo>
                  <a:pt x="3289" y="0"/>
                </a:lnTo>
                <a:lnTo>
                  <a:pt x="3289" y="206"/>
                </a:lnTo>
                <a:lnTo>
                  <a:pt x="2124" y="206"/>
                </a:lnTo>
                <a:lnTo>
                  <a:pt x="2124" y="0"/>
                </a:lnTo>
                <a:close/>
                <a:moveTo>
                  <a:pt x="1097" y="0"/>
                </a:moveTo>
                <a:lnTo>
                  <a:pt x="2124" y="0"/>
                </a:lnTo>
                <a:lnTo>
                  <a:pt x="2124" y="206"/>
                </a:lnTo>
                <a:lnTo>
                  <a:pt x="1097" y="206"/>
                </a:lnTo>
                <a:lnTo>
                  <a:pt x="1097" y="0"/>
                </a:lnTo>
                <a:close/>
                <a:moveTo>
                  <a:pt x="0" y="0"/>
                </a:moveTo>
                <a:lnTo>
                  <a:pt x="1097" y="0"/>
                </a:lnTo>
                <a:lnTo>
                  <a:pt x="1097" y="206"/>
                </a:lnTo>
                <a:lnTo>
                  <a:pt x="0" y="206"/>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3" name="Line 8"/>
          <p:cNvSpPr>
            <a:spLocks noChangeShapeType="1"/>
          </p:cNvSpPr>
          <p:nvPr/>
        </p:nvSpPr>
        <p:spPr bwMode="auto">
          <a:xfrm flipV="1">
            <a:off x="2904044" y="251482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4" name="Line 9"/>
          <p:cNvSpPr>
            <a:spLocks noChangeShapeType="1"/>
          </p:cNvSpPr>
          <p:nvPr/>
        </p:nvSpPr>
        <p:spPr bwMode="auto">
          <a:xfrm flipV="1">
            <a:off x="4534406" y="251482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5" name="Line 10"/>
          <p:cNvSpPr>
            <a:spLocks noChangeShapeType="1"/>
          </p:cNvSpPr>
          <p:nvPr/>
        </p:nvSpPr>
        <p:spPr bwMode="auto">
          <a:xfrm flipV="1">
            <a:off x="6383844" y="251482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6" name="Freeform 11"/>
          <p:cNvSpPr>
            <a:spLocks/>
          </p:cNvSpPr>
          <p:nvPr/>
        </p:nvSpPr>
        <p:spPr bwMode="auto">
          <a:xfrm>
            <a:off x="1162556" y="300218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7" name="Line 12"/>
          <p:cNvSpPr>
            <a:spLocks noChangeShapeType="1"/>
          </p:cNvSpPr>
          <p:nvPr/>
        </p:nvSpPr>
        <p:spPr bwMode="auto">
          <a:xfrm flipV="1">
            <a:off x="2904044" y="301171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8" name="Line 13"/>
          <p:cNvSpPr>
            <a:spLocks noChangeShapeType="1"/>
          </p:cNvSpPr>
          <p:nvPr/>
        </p:nvSpPr>
        <p:spPr bwMode="auto">
          <a:xfrm>
            <a:off x="4534406" y="300218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9" name="Line 14"/>
          <p:cNvSpPr>
            <a:spLocks noChangeShapeType="1"/>
          </p:cNvSpPr>
          <p:nvPr/>
        </p:nvSpPr>
        <p:spPr bwMode="auto">
          <a:xfrm flipV="1">
            <a:off x="4534406" y="301171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0" name="Line 15"/>
          <p:cNvSpPr>
            <a:spLocks noChangeShapeType="1"/>
          </p:cNvSpPr>
          <p:nvPr/>
        </p:nvSpPr>
        <p:spPr bwMode="auto">
          <a:xfrm>
            <a:off x="6383844" y="300218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1" name="Line 16"/>
          <p:cNvSpPr>
            <a:spLocks noChangeShapeType="1"/>
          </p:cNvSpPr>
          <p:nvPr/>
        </p:nvSpPr>
        <p:spPr bwMode="auto">
          <a:xfrm flipV="1">
            <a:off x="6383844" y="301171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2" name="Freeform 17"/>
          <p:cNvSpPr>
            <a:spLocks/>
          </p:cNvSpPr>
          <p:nvPr/>
        </p:nvSpPr>
        <p:spPr bwMode="auto">
          <a:xfrm>
            <a:off x="1162556" y="3330797"/>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3" name="Line 18"/>
          <p:cNvSpPr>
            <a:spLocks noChangeShapeType="1"/>
          </p:cNvSpPr>
          <p:nvPr/>
        </p:nvSpPr>
        <p:spPr bwMode="auto">
          <a:xfrm flipV="1">
            <a:off x="2904044" y="33387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4" name="Line 19"/>
          <p:cNvSpPr>
            <a:spLocks noChangeShapeType="1"/>
          </p:cNvSpPr>
          <p:nvPr/>
        </p:nvSpPr>
        <p:spPr bwMode="auto">
          <a:xfrm>
            <a:off x="4534406" y="333079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5" name="Line 20"/>
          <p:cNvSpPr>
            <a:spLocks noChangeShapeType="1"/>
          </p:cNvSpPr>
          <p:nvPr/>
        </p:nvSpPr>
        <p:spPr bwMode="auto">
          <a:xfrm flipV="1">
            <a:off x="4534406" y="33387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6" name="Line 21"/>
          <p:cNvSpPr>
            <a:spLocks noChangeShapeType="1"/>
          </p:cNvSpPr>
          <p:nvPr/>
        </p:nvSpPr>
        <p:spPr bwMode="auto">
          <a:xfrm>
            <a:off x="6383844" y="333079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7" name="Line 22"/>
          <p:cNvSpPr>
            <a:spLocks noChangeShapeType="1"/>
          </p:cNvSpPr>
          <p:nvPr/>
        </p:nvSpPr>
        <p:spPr bwMode="auto">
          <a:xfrm flipV="1">
            <a:off x="6383844" y="33387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8" name="Freeform 23"/>
          <p:cNvSpPr>
            <a:spLocks/>
          </p:cNvSpPr>
          <p:nvPr/>
        </p:nvSpPr>
        <p:spPr bwMode="auto">
          <a:xfrm>
            <a:off x="1162556" y="3657822"/>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9" name="Line 24"/>
          <p:cNvSpPr>
            <a:spLocks noChangeShapeType="1"/>
          </p:cNvSpPr>
          <p:nvPr/>
        </p:nvSpPr>
        <p:spPr bwMode="auto">
          <a:xfrm flipV="1">
            <a:off x="2904044" y="366734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0" name="Line 25"/>
          <p:cNvSpPr>
            <a:spLocks noChangeShapeType="1"/>
          </p:cNvSpPr>
          <p:nvPr/>
        </p:nvSpPr>
        <p:spPr bwMode="auto">
          <a:xfrm>
            <a:off x="4534406" y="365782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1" name="Line 26"/>
          <p:cNvSpPr>
            <a:spLocks noChangeShapeType="1"/>
          </p:cNvSpPr>
          <p:nvPr/>
        </p:nvSpPr>
        <p:spPr bwMode="auto">
          <a:xfrm flipV="1">
            <a:off x="4534406" y="366734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2" name="Line 27"/>
          <p:cNvSpPr>
            <a:spLocks noChangeShapeType="1"/>
          </p:cNvSpPr>
          <p:nvPr/>
        </p:nvSpPr>
        <p:spPr bwMode="auto">
          <a:xfrm>
            <a:off x="6383844" y="365782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3" name="Line 28"/>
          <p:cNvSpPr>
            <a:spLocks noChangeShapeType="1"/>
          </p:cNvSpPr>
          <p:nvPr/>
        </p:nvSpPr>
        <p:spPr bwMode="auto">
          <a:xfrm flipV="1">
            <a:off x="6383844" y="366734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4" name="Freeform 29"/>
          <p:cNvSpPr>
            <a:spLocks/>
          </p:cNvSpPr>
          <p:nvPr/>
        </p:nvSpPr>
        <p:spPr bwMode="auto">
          <a:xfrm>
            <a:off x="1162556" y="398643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5" name="Line 30"/>
          <p:cNvSpPr>
            <a:spLocks noChangeShapeType="1"/>
          </p:cNvSpPr>
          <p:nvPr/>
        </p:nvSpPr>
        <p:spPr bwMode="auto">
          <a:xfrm flipV="1">
            <a:off x="2904044" y="399437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6" name="Line 31"/>
          <p:cNvSpPr>
            <a:spLocks noChangeShapeType="1"/>
          </p:cNvSpPr>
          <p:nvPr/>
        </p:nvSpPr>
        <p:spPr bwMode="auto">
          <a:xfrm>
            <a:off x="4534406" y="398643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7" name="Line 32"/>
          <p:cNvSpPr>
            <a:spLocks noChangeShapeType="1"/>
          </p:cNvSpPr>
          <p:nvPr/>
        </p:nvSpPr>
        <p:spPr bwMode="auto">
          <a:xfrm flipV="1">
            <a:off x="4534406" y="399437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8" name="Line 33"/>
          <p:cNvSpPr>
            <a:spLocks noChangeShapeType="1"/>
          </p:cNvSpPr>
          <p:nvPr/>
        </p:nvSpPr>
        <p:spPr bwMode="auto">
          <a:xfrm>
            <a:off x="6383844" y="398643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9" name="Line 34"/>
          <p:cNvSpPr>
            <a:spLocks noChangeShapeType="1"/>
          </p:cNvSpPr>
          <p:nvPr/>
        </p:nvSpPr>
        <p:spPr bwMode="auto">
          <a:xfrm flipV="1">
            <a:off x="6383844" y="399437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0" name="Freeform 35"/>
          <p:cNvSpPr>
            <a:spLocks/>
          </p:cNvSpPr>
          <p:nvPr/>
        </p:nvSpPr>
        <p:spPr bwMode="auto">
          <a:xfrm>
            <a:off x="1162556" y="4313460"/>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1" name="Line 36"/>
          <p:cNvSpPr>
            <a:spLocks noChangeShapeType="1"/>
          </p:cNvSpPr>
          <p:nvPr/>
        </p:nvSpPr>
        <p:spPr bwMode="auto">
          <a:xfrm flipV="1">
            <a:off x="2904044" y="432298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2" name="Line 37"/>
          <p:cNvSpPr>
            <a:spLocks noChangeShapeType="1"/>
          </p:cNvSpPr>
          <p:nvPr/>
        </p:nvSpPr>
        <p:spPr bwMode="auto">
          <a:xfrm>
            <a:off x="4534406" y="431346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3" name="Line 38"/>
          <p:cNvSpPr>
            <a:spLocks noChangeShapeType="1"/>
          </p:cNvSpPr>
          <p:nvPr/>
        </p:nvSpPr>
        <p:spPr bwMode="auto">
          <a:xfrm flipV="1">
            <a:off x="4534406" y="432298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4" name="Line 39"/>
          <p:cNvSpPr>
            <a:spLocks noChangeShapeType="1"/>
          </p:cNvSpPr>
          <p:nvPr/>
        </p:nvSpPr>
        <p:spPr bwMode="auto">
          <a:xfrm>
            <a:off x="6383844" y="431346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5" name="Line 40"/>
          <p:cNvSpPr>
            <a:spLocks noChangeShapeType="1"/>
          </p:cNvSpPr>
          <p:nvPr/>
        </p:nvSpPr>
        <p:spPr bwMode="auto">
          <a:xfrm flipV="1">
            <a:off x="6383844" y="432298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6" name="Freeform 41"/>
          <p:cNvSpPr>
            <a:spLocks/>
          </p:cNvSpPr>
          <p:nvPr/>
        </p:nvSpPr>
        <p:spPr bwMode="auto">
          <a:xfrm>
            <a:off x="1162556" y="4642072"/>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7" name="Line 42"/>
          <p:cNvSpPr>
            <a:spLocks noChangeShapeType="1"/>
          </p:cNvSpPr>
          <p:nvPr/>
        </p:nvSpPr>
        <p:spPr bwMode="auto">
          <a:xfrm flipV="1">
            <a:off x="2904044" y="465159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8" name="Line 43"/>
          <p:cNvSpPr>
            <a:spLocks noChangeShapeType="1"/>
          </p:cNvSpPr>
          <p:nvPr/>
        </p:nvSpPr>
        <p:spPr bwMode="auto">
          <a:xfrm>
            <a:off x="4534406" y="464207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9" name="Line 44"/>
          <p:cNvSpPr>
            <a:spLocks noChangeShapeType="1"/>
          </p:cNvSpPr>
          <p:nvPr/>
        </p:nvSpPr>
        <p:spPr bwMode="auto">
          <a:xfrm flipV="1">
            <a:off x="4534406" y="465159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0" name="Line 45"/>
          <p:cNvSpPr>
            <a:spLocks noChangeShapeType="1"/>
          </p:cNvSpPr>
          <p:nvPr/>
        </p:nvSpPr>
        <p:spPr bwMode="auto">
          <a:xfrm>
            <a:off x="6383844" y="464207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1" name="Line 46"/>
          <p:cNvSpPr>
            <a:spLocks noChangeShapeType="1"/>
          </p:cNvSpPr>
          <p:nvPr/>
        </p:nvSpPr>
        <p:spPr bwMode="auto">
          <a:xfrm flipV="1">
            <a:off x="6383844" y="465159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2" name="Freeform 47"/>
          <p:cNvSpPr>
            <a:spLocks/>
          </p:cNvSpPr>
          <p:nvPr/>
        </p:nvSpPr>
        <p:spPr bwMode="auto">
          <a:xfrm>
            <a:off x="1162556" y="4969097"/>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3" name="Line 48"/>
          <p:cNvSpPr>
            <a:spLocks noChangeShapeType="1"/>
          </p:cNvSpPr>
          <p:nvPr/>
        </p:nvSpPr>
        <p:spPr bwMode="auto">
          <a:xfrm flipV="1">
            <a:off x="2904044" y="497862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4" name="Line 49"/>
          <p:cNvSpPr>
            <a:spLocks noChangeShapeType="1"/>
          </p:cNvSpPr>
          <p:nvPr/>
        </p:nvSpPr>
        <p:spPr bwMode="auto">
          <a:xfrm>
            <a:off x="4534406" y="496909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5" name="Line 50"/>
          <p:cNvSpPr>
            <a:spLocks noChangeShapeType="1"/>
          </p:cNvSpPr>
          <p:nvPr/>
        </p:nvSpPr>
        <p:spPr bwMode="auto">
          <a:xfrm flipV="1">
            <a:off x="4534406" y="497862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6" name="Line 51"/>
          <p:cNvSpPr>
            <a:spLocks noChangeShapeType="1"/>
          </p:cNvSpPr>
          <p:nvPr/>
        </p:nvSpPr>
        <p:spPr bwMode="auto">
          <a:xfrm>
            <a:off x="6383844" y="496909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7" name="Line 52"/>
          <p:cNvSpPr>
            <a:spLocks noChangeShapeType="1"/>
          </p:cNvSpPr>
          <p:nvPr/>
        </p:nvSpPr>
        <p:spPr bwMode="auto">
          <a:xfrm flipV="1">
            <a:off x="6383844" y="497862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8" name="Freeform 53"/>
          <p:cNvSpPr>
            <a:spLocks/>
          </p:cNvSpPr>
          <p:nvPr/>
        </p:nvSpPr>
        <p:spPr bwMode="auto">
          <a:xfrm>
            <a:off x="1162556" y="5297710"/>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9" name="Line 54"/>
          <p:cNvSpPr>
            <a:spLocks noChangeShapeType="1"/>
          </p:cNvSpPr>
          <p:nvPr/>
        </p:nvSpPr>
        <p:spPr bwMode="auto">
          <a:xfrm flipV="1">
            <a:off x="2904044" y="53072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0" name="Line 55"/>
          <p:cNvSpPr>
            <a:spLocks noChangeShapeType="1"/>
          </p:cNvSpPr>
          <p:nvPr/>
        </p:nvSpPr>
        <p:spPr bwMode="auto">
          <a:xfrm>
            <a:off x="4534406" y="529771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1" name="Line 56"/>
          <p:cNvSpPr>
            <a:spLocks noChangeShapeType="1"/>
          </p:cNvSpPr>
          <p:nvPr/>
        </p:nvSpPr>
        <p:spPr bwMode="auto">
          <a:xfrm flipV="1">
            <a:off x="4534406" y="53072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2" name="Line 57"/>
          <p:cNvSpPr>
            <a:spLocks noChangeShapeType="1"/>
          </p:cNvSpPr>
          <p:nvPr/>
        </p:nvSpPr>
        <p:spPr bwMode="auto">
          <a:xfrm>
            <a:off x="6383844" y="529771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3" name="Line 58"/>
          <p:cNvSpPr>
            <a:spLocks noChangeShapeType="1"/>
          </p:cNvSpPr>
          <p:nvPr/>
        </p:nvSpPr>
        <p:spPr bwMode="auto">
          <a:xfrm flipV="1">
            <a:off x="6383844" y="53072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4" name="Freeform 59"/>
          <p:cNvSpPr>
            <a:spLocks/>
          </p:cNvSpPr>
          <p:nvPr/>
        </p:nvSpPr>
        <p:spPr bwMode="auto">
          <a:xfrm>
            <a:off x="1162556" y="5629497"/>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5" name="Line 60"/>
          <p:cNvSpPr>
            <a:spLocks noChangeShapeType="1"/>
          </p:cNvSpPr>
          <p:nvPr/>
        </p:nvSpPr>
        <p:spPr bwMode="auto">
          <a:xfrm flipV="1">
            <a:off x="2904044" y="563426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6" name="Line 61"/>
          <p:cNvSpPr>
            <a:spLocks noChangeShapeType="1"/>
          </p:cNvSpPr>
          <p:nvPr/>
        </p:nvSpPr>
        <p:spPr bwMode="auto">
          <a:xfrm>
            <a:off x="4534406" y="562949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7" name="Line 62"/>
          <p:cNvSpPr>
            <a:spLocks noChangeShapeType="1"/>
          </p:cNvSpPr>
          <p:nvPr/>
        </p:nvSpPr>
        <p:spPr bwMode="auto">
          <a:xfrm flipV="1">
            <a:off x="4534406" y="563426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8" name="Line 63"/>
          <p:cNvSpPr>
            <a:spLocks noChangeShapeType="1"/>
          </p:cNvSpPr>
          <p:nvPr/>
        </p:nvSpPr>
        <p:spPr bwMode="auto">
          <a:xfrm>
            <a:off x="6383844" y="562949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9" name="Line 64"/>
          <p:cNvSpPr>
            <a:spLocks noChangeShapeType="1"/>
          </p:cNvSpPr>
          <p:nvPr/>
        </p:nvSpPr>
        <p:spPr bwMode="auto">
          <a:xfrm flipV="1">
            <a:off x="6383844" y="563426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3" name="Rectangle 78"/>
          <p:cNvSpPr>
            <a:spLocks noChangeArrowheads="1"/>
          </p:cNvSpPr>
          <p:nvPr/>
        </p:nvSpPr>
        <p:spPr bwMode="auto">
          <a:xfrm>
            <a:off x="1749981" y="2590800"/>
            <a:ext cx="6122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Quantity</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248" name="Rectangle 83"/>
          <p:cNvSpPr>
            <a:spLocks noChangeArrowheads="1"/>
          </p:cNvSpPr>
          <p:nvPr/>
        </p:nvSpPr>
        <p:spPr bwMode="auto">
          <a:xfrm>
            <a:off x="2040444" y="278469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50" name="Rectangle 85"/>
          <p:cNvSpPr>
            <a:spLocks noChangeArrowheads="1"/>
          </p:cNvSpPr>
          <p:nvPr/>
        </p:nvSpPr>
        <p:spPr bwMode="auto">
          <a:xfrm>
            <a:off x="1986469" y="278469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06" name="Rectangle 141"/>
          <p:cNvSpPr>
            <a:spLocks noChangeArrowheads="1"/>
          </p:cNvSpPr>
          <p:nvPr/>
        </p:nvSpPr>
        <p:spPr bwMode="auto">
          <a:xfrm>
            <a:off x="5411288" y="341017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24" name="Rectangle 159"/>
          <p:cNvSpPr>
            <a:spLocks noChangeArrowheads="1"/>
          </p:cNvSpPr>
          <p:nvPr/>
        </p:nvSpPr>
        <p:spPr bwMode="auto">
          <a:xfrm>
            <a:off x="5411288" y="3081560"/>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43" name="Rectangle 178"/>
          <p:cNvSpPr>
            <a:spLocks noChangeArrowheads="1"/>
          </p:cNvSpPr>
          <p:nvPr/>
        </p:nvSpPr>
        <p:spPr bwMode="auto">
          <a:xfrm>
            <a:off x="2030919" y="3081560"/>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53" name="Rectangle 188"/>
          <p:cNvSpPr>
            <a:spLocks noChangeArrowheads="1"/>
          </p:cNvSpPr>
          <p:nvPr/>
        </p:nvSpPr>
        <p:spPr bwMode="auto">
          <a:xfrm>
            <a:off x="5411288" y="3738785"/>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7" name="Rectangle 216"/>
          <p:cNvSpPr>
            <a:spLocks noChangeArrowheads="1"/>
          </p:cNvSpPr>
          <p:nvPr/>
        </p:nvSpPr>
        <p:spPr bwMode="auto">
          <a:xfrm>
            <a:off x="5411288" y="4065810"/>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600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243"/>
          <p:cNvSpPr>
            <a:spLocks noChangeArrowheads="1"/>
          </p:cNvSpPr>
          <p:nvPr/>
        </p:nvSpPr>
        <p:spPr bwMode="auto">
          <a:xfrm>
            <a:off x="5411288" y="439442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800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 name="Rectangle 270"/>
          <p:cNvSpPr>
            <a:spLocks noChangeArrowheads="1"/>
          </p:cNvSpPr>
          <p:nvPr/>
        </p:nvSpPr>
        <p:spPr bwMode="auto">
          <a:xfrm>
            <a:off x="5411288" y="4721447"/>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98" name="Rectangle 297"/>
          <p:cNvSpPr>
            <a:spLocks noChangeArrowheads="1"/>
          </p:cNvSpPr>
          <p:nvPr/>
        </p:nvSpPr>
        <p:spPr bwMode="auto">
          <a:xfrm>
            <a:off x="5411288" y="5050060"/>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5" name="Rectangle 324"/>
          <p:cNvSpPr>
            <a:spLocks noChangeArrowheads="1"/>
          </p:cNvSpPr>
          <p:nvPr/>
        </p:nvSpPr>
        <p:spPr bwMode="auto">
          <a:xfrm>
            <a:off x="5411288" y="5377085"/>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52" name="Rectangle 351"/>
          <p:cNvSpPr>
            <a:spLocks noChangeArrowheads="1"/>
          </p:cNvSpPr>
          <p:nvPr/>
        </p:nvSpPr>
        <p:spPr bwMode="auto">
          <a:xfrm>
            <a:off x="5411288" y="5705697"/>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1,600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0" name="Rectangle 178"/>
          <p:cNvSpPr>
            <a:spLocks noChangeArrowheads="1"/>
          </p:cNvSpPr>
          <p:nvPr/>
        </p:nvSpPr>
        <p:spPr bwMode="auto">
          <a:xfrm>
            <a:off x="1984881" y="4061048"/>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1" name="Rectangle 178"/>
          <p:cNvSpPr>
            <a:spLocks noChangeArrowheads="1"/>
          </p:cNvSpPr>
          <p:nvPr/>
        </p:nvSpPr>
        <p:spPr bwMode="auto">
          <a:xfrm>
            <a:off x="1992818" y="4369022"/>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40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2" name="Rectangle 178"/>
          <p:cNvSpPr>
            <a:spLocks noChangeArrowheads="1"/>
          </p:cNvSpPr>
          <p:nvPr/>
        </p:nvSpPr>
        <p:spPr bwMode="auto">
          <a:xfrm>
            <a:off x="1992819" y="4716685"/>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3" name="Rectangle 178"/>
          <p:cNvSpPr>
            <a:spLocks noChangeArrowheads="1"/>
          </p:cNvSpPr>
          <p:nvPr/>
        </p:nvSpPr>
        <p:spPr bwMode="auto">
          <a:xfrm>
            <a:off x="1993610" y="5050060"/>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60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4" name="Rectangle 178"/>
          <p:cNvSpPr>
            <a:spLocks noChangeArrowheads="1"/>
          </p:cNvSpPr>
          <p:nvPr/>
        </p:nvSpPr>
        <p:spPr bwMode="auto">
          <a:xfrm>
            <a:off x="1992819" y="5377085"/>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70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5" name="Rectangle 178"/>
          <p:cNvSpPr>
            <a:spLocks noChangeArrowheads="1"/>
          </p:cNvSpPr>
          <p:nvPr/>
        </p:nvSpPr>
        <p:spPr bwMode="auto">
          <a:xfrm>
            <a:off x="1993611" y="5681885"/>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80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6" name="Rectangle 178"/>
          <p:cNvSpPr>
            <a:spLocks noChangeArrowheads="1"/>
          </p:cNvSpPr>
          <p:nvPr/>
        </p:nvSpPr>
        <p:spPr bwMode="auto">
          <a:xfrm>
            <a:off x="1973769" y="3384772"/>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7" name="Rectangle 178"/>
          <p:cNvSpPr>
            <a:spLocks noChangeArrowheads="1"/>
          </p:cNvSpPr>
          <p:nvPr/>
        </p:nvSpPr>
        <p:spPr bwMode="auto">
          <a:xfrm>
            <a:off x="1973769" y="3749882"/>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8" name="Rectangle 178"/>
          <p:cNvSpPr>
            <a:spLocks noChangeArrowheads="1"/>
          </p:cNvSpPr>
          <p:nvPr/>
        </p:nvSpPr>
        <p:spPr bwMode="auto">
          <a:xfrm>
            <a:off x="3562646" y="3081560"/>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9" name="Rectangle 178"/>
          <p:cNvSpPr>
            <a:spLocks noChangeArrowheads="1"/>
          </p:cNvSpPr>
          <p:nvPr/>
        </p:nvSpPr>
        <p:spPr bwMode="auto">
          <a:xfrm>
            <a:off x="3573758" y="4061048"/>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0" name="Rectangle 178"/>
          <p:cNvSpPr>
            <a:spLocks noChangeArrowheads="1"/>
          </p:cNvSpPr>
          <p:nvPr/>
        </p:nvSpPr>
        <p:spPr bwMode="auto">
          <a:xfrm>
            <a:off x="3581695" y="4369022"/>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1" name="Rectangle 178"/>
          <p:cNvSpPr>
            <a:spLocks noChangeArrowheads="1"/>
          </p:cNvSpPr>
          <p:nvPr/>
        </p:nvSpPr>
        <p:spPr bwMode="auto">
          <a:xfrm>
            <a:off x="3581696" y="4716685"/>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2" name="Rectangle 178"/>
          <p:cNvSpPr>
            <a:spLocks noChangeArrowheads="1"/>
          </p:cNvSpPr>
          <p:nvPr/>
        </p:nvSpPr>
        <p:spPr bwMode="auto">
          <a:xfrm>
            <a:off x="3582487" y="5050060"/>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3" name="Rectangle 178"/>
          <p:cNvSpPr>
            <a:spLocks noChangeArrowheads="1"/>
          </p:cNvSpPr>
          <p:nvPr/>
        </p:nvSpPr>
        <p:spPr bwMode="auto">
          <a:xfrm>
            <a:off x="3581696" y="5377085"/>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4" name="Rectangle 178"/>
          <p:cNvSpPr>
            <a:spLocks noChangeArrowheads="1"/>
          </p:cNvSpPr>
          <p:nvPr/>
        </p:nvSpPr>
        <p:spPr bwMode="auto">
          <a:xfrm>
            <a:off x="3582488" y="5681885"/>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5" name="Rectangle 178"/>
          <p:cNvSpPr>
            <a:spLocks noChangeArrowheads="1"/>
          </p:cNvSpPr>
          <p:nvPr/>
        </p:nvSpPr>
        <p:spPr bwMode="auto">
          <a:xfrm>
            <a:off x="3562646" y="3384772"/>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6" name="Rectangle 178"/>
          <p:cNvSpPr>
            <a:spLocks noChangeArrowheads="1"/>
          </p:cNvSpPr>
          <p:nvPr/>
        </p:nvSpPr>
        <p:spPr bwMode="auto">
          <a:xfrm>
            <a:off x="3562646" y="3749882"/>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7" name="Rectangle 178"/>
          <p:cNvSpPr>
            <a:spLocks noChangeArrowheads="1"/>
          </p:cNvSpPr>
          <p:nvPr/>
        </p:nvSpPr>
        <p:spPr bwMode="auto">
          <a:xfrm>
            <a:off x="6991646" y="3072812"/>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8" name="Rectangle 178"/>
          <p:cNvSpPr>
            <a:spLocks noChangeArrowheads="1"/>
          </p:cNvSpPr>
          <p:nvPr/>
        </p:nvSpPr>
        <p:spPr bwMode="auto">
          <a:xfrm>
            <a:off x="7002758" y="4052300"/>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1,60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9" name="Rectangle 178"/>
          <p:cNvSpPr>
            <a:spLocks noChangeArrowheads="1"/>
          </p:cNvSpPr>
          <p:nvPr/>
        </p:nvSpPr>
        <p:spPr bwMode="auto">
          <a:xfrm>
            <a:off x="7010695" y="4360274"/>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1,80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0" name="Rectangle 178"/>
          <p:cNvSpPr>
            <a:spLocks noChangeArrowheads="1"/>
          </p:cNvSpPr>
          <p:nvPr/>
        </p:nvSpPr>
        <p:spPr bwMode="auto">
          <a:xfrm>
            <a:off x="7010696" y="4707937"/>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2,</a:t>
            </a:r>
            <a:r>
              <a:rPr kumimoji="0" lang="en-US" sz="1300" b="0" i="0" u="none" strike="noStrike" cap="none" normalizeH="0" baseline="0" dirty="0">
                <a:ln>
                  <a:noFill/>
                </a:ln>
                <a:solidFill>
                  <a:srgbClr val="000000"/>
                </a:solidFill>
                <a:effectLst/>
                <a:latin typeface="Calibri Light" pitchFamily="34" charset="0"/>
                <a:cs typeface="Arial" pitchFamily="34" charset="0"/>
              </a:rPr>
              <a:t>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1" name="Rectangle 178"/>
          <p:cNvSpPr>
            <a:spLocks noChangeArrowheads="1"/>
          </p:cNvSpPr>
          <p:nvPr/>
        </p:nvSpPr>
        <p:spPr bwMode="auto">
          <a:xfrm>
            <a:off x="7011487" y="5041312"/>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2,20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2" name="Rectangle 178"/>
          <p:cNvSpPr>
            <a:spLocks noChangeArrowheads="1"/>
          </p:cNvSpPr>
          <p:nvPr/>
        </p:nvSpPr>
        <p:spPr bwMode="auto">
          <a:xfrm>
            <a:off x="7010696" y="5368337"/>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2,40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3" name="Rectangle 178"/>
          <p:cNvSpPr>
            <a:spLocks noChangeArrowheads="1"/>
          </p:cNvSpPr>
          <p:nvPr/>
        </p:nvSpPr>
        <p:spPr bwMode="auto">
          <a:xfrm>
            <a:off x="7011488" y="5673137"/>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2,60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4" name="Rectangle 178"/>
          <p:cNvSpPr>
            <a:spLocks noChangeArrowheads="1"/>
          </p:cNvSpPr>
          <p:nvPr/>
        </p:nvSpPr>
        <p:spPr bwMode="auto">
          <a:xfrm>
            <a:off x="6991646" y="3376024"/>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5" name="Rectangle 178"/>
          <p:cNvSpPr>
            <a:spLocks noChangeArrowheads="1"/>
          </p:cNvSpPr>
          <p:nvPr/>
        </p:nvSpPr>
        <p:spPr bwMode="auto">
          <a:xfrm>
            <a:off x="6991646" y="3741134"/>
            <a:ext cx="379912"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1,40</a:t>
            </a: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7" name="Rectangle 78"/>
          <p:cNvSpPr>
            <a:spLocks noChangeArrowheads="1"/>
          </p:cNvSpPr>
          <p:nvPr/>
        </p:nvSpPr>
        <p:spPr bwMode="auto">
          <a:xfrm>
            <a:off x="6823498" y="2551551"/>
            <a:ext cx="70660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Total cost </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398" name="Rectangle 78"/>
          <p:cNvSpPr>
            <a:spLocks noChangeArrowheads="1"/>
          </p:cNvSpPr>
          <p:nvPr/>
        </p:nvSpPr>
        <p:spPr bwMode="auto">
          <a:xfrm>
            <a:off x="4954756" y="2551896"/>
            <a:ext cx="10087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Variable costs </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399" name="Rectangle 78"/>
          <p:cNvSpPr>
            <a:spLocks noChangeArrowheads="1"/>
          </p:cNvSpPr>
          <p:nvPr/>
        </p:nvSpPr>
        <p:spPr bwMode="auto">
          <a:xfrm>
            <a:off x="3283708" y="2549916"/>
            <a:ext cx="9377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Fixed costs </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Tree>
    <p:extLst>
      <p:ext uri="{BB962C8B-B14F-4D97-AF65-F5344CB8AC3E}">
        <p14:creationId xmlns:p14="http://schemas.microsoft.com/office/powerpoint/2010/main" val="1637039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Explicit and implicit costs</a:t>
            </a:r>
          </a:p>
        </p:txBody>
      </p:sp>
      <p:sp>
        <p:nvSpPr>
          <p:cNvPr id="3" name="Content Placeholder 2"/>
          <p:cNvSpPr>
            <a:spLocks noGrp="1"/>
          </p:cNvSpPr>
          <p:nvPr>
            <p:ph idx="1"/>
          </p:nvPr>
        </p:nvSpPr>
        <p:spPr/>
        <p:txBody>
          <a:bodyPr>
            <a:normAutofit fontScale="92500" lnSpcReduction="20000"/>
          </a:bodyPr>
          <a:lstStyle/>
          <a:p>
            <a:r>
              <a:rPr lang="en-US" dirty="0"/>
              <a:t>A firm’s opportunity cost of operation has two components.</a:t>
            </a:r>
          </a:p>
          <a:p>
            <a:r>
              <a:rPr lang="en-US" dirty="0"/>
              <a:t>The first is composed of the </a:t>
            </a:r>
            <a:r>
              <a:rPr lang="en-US" i="1" dirty="0">
                <a:solidFill>
                  <a:srgbClr val="9D0505"/>
                </a:solidFill>
              </a:rPr>
              <a:t>fixed</a:t>
            </a:r>
            <a:r>
              <a:rPr lang="en-US" dirty="0"/>
              <a:t> and </a:t>
            </a:r>
            <a:r>
              <a:rPr lang="en-US" i="1" dirty="0">
                <a:solidFill>
                  <a:srgbClr val="9D0505"/>
                </a:solidFill>
              </a:rPr>
              <a:t>variable costs</a:t>
            </a:r>
            <a:r>
              <a:rPr lang="en-US" dirty="0"/>
              <a:t>.</a:t>
            </a:r>
          </a:p>
          <a:p>
            <a:pPr lvl="1"/>
            <a:r>
              <a:rPr lang="en-US" dirty="0"/>
              <a:t>These are </a:t>
            </a:r>
            <a:r>
              <a:rPr lang="en-US" i="1" dirty="0">
                <a:solidFill>
                  <a:srgbClr val="9D0505"/>
                </a:solidFill>
              </a:rPr>
              <a:t>explicit costs</a:t>
            </a:r>
            <a:r>
              <a:rPr lang="en-US" dirty="0">
                <a:solidFill>
                  <a:srgbClr val="9D0505"/>
                </a:solidFill>
              </a:rPr>
              <a:t> </a:t>
            </a:r>
            <a:r>
              <a:rPr lang="en-US" dirty="0"/>
              <a:t>that</a:t>
            </a:r>
            <a:r>
              <a:rPr lang="en-US" dirty="0">
                <a:solidFill>
                  <a:srgbClr val="C00000"/>
                </a:solidFill>
              </a:rPr>
              <a:t> </a:t>
            </a:r>
            <a:r>
              <a:rPr lang="en-US" dirty="0"/>
              <a:t>require a firm to spend money.</a:t>
            </a:r>
          </a:p>
          <a:p>
            <a:r>
              <a:rPr lang="en-US" dirty="0"/>
              <a:t>The second is composed of forgone opportunities.</a:t>
            </a:r>
          </a:p>
          <a:p>
            <a:pPr lvl="1"/>
            <a:r>
              <a:rPr lang="en-US" dirty="0"/>
              <a:t>These are </a:t>
            </a:r>
            <a:r>
              <a:rPr lang="en-US" i="1" dirty="0">
                <a:solidFill>
                  <a:srgbClr val="9D0505"/>
                </a:solidFill>
              </a:rPr>
              <a:t>implicit costs</a:t>
            </a:r>
            <a:r>
              <a:rPr lang="en-US" i="1" dirty="0">
                <a:solidFill>
                  <a:srgbClr val="C00000"/>
                </a:solidFill>
              </a:rPr>
              <a:t> </a:t>
            </a:r>
            <a:r>
              <a:rPr lang="en-US" dirty="0"/>
              <a:t>that represent opportunities that could have generated revenue if the firm had invested its resources in another way.</a:t>
            </a:r>
          </a:p>
          <a:p>
            <a:r>
              <a:rPr lang="en-US" dirty="0"/>
              <a:t>To properly account for the total costs incurred by a firm, total cost includes both types of costs.</a:t>
            </a:r>
          </a:p>
        </p:txBody>
      </p:sp>
    </p:spTree>
    <p:extLst>
      <p:ext uri="{BB962C8B-B14F-4D97-AF65-F5344CB8AC3E}">
        <p14:creationId xmlns:p14="http://schemas.microsoft.com/office/powerpoint/2010/main" val="145969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quarter-million dollar kid</a:t>
            </a:r>
          </a:p>
        </p:txBody>
      </p:sp>
      <p:sp>
        <p:nvSpPr>
          <p:cNvPr id="3" name="Content Placeholder 2"/>
          <p:cNvSpPr>
            <a:spLocks noGrp="1"/>
          </p:cNvSpPr>
          <p:nvPr>
            <p:ph idx="1"/>
          </p:nvPr>
        </p:nvSpPr>
        <p:spPr/>
        <p:txBody>
          <a:bodyPr>
            <a:normAutofit/>
          </a:bodyPr>
          <a:lstStyle/>
          <a:p>
            <a:r>
              <a:rPr lang="en-US" dirty="0"/>
              <a:t>For a middle-income married-couple family with two children, the cost to raise a child from birth to age 17 is $233,610 (2015 dollars).</a:t>
            </a:r>
          </a:p>
          <a:p>
            <a:pPr lvl="1"/>
            <a:r>
              <a:rPr lang="en-US" dirty="0"/>
              <a:t>May also </a:t>
            </a:r>
            <a:r>
              <a:rPr lang="en-US" i="1" dirty="0">
                <a:solidFill>
                  <a:srgbClr val="9D0505"/>
                </a:solidFill>
              </a:rPr>
              <a:t>implicit costs </a:t>
            </a:r>
            <a:r>
              <a:rPr lang="en-US" dirty="0"/>
              <a:t>such as sleep loss.</a:t>
            </a:r>
          </a:p>
          <a:p>
            <a:r>
              <a:rPr lang="en-US" dirty="0"/>
              <a:t>For many parents, the benefits of children are priceless.</a:t>
            </a:r>
          </a:p>
          <a:p>
            <a:pPr lvl="1"/>
            <a:r>
              <a:rPr lang="en-US" dirty="0"/>
              <a:t>Utility from seeing your kid excel or perform in activities.</a:t>
            </a:r>
          </a:p>
          <a:p>
            <a:endParaRPr lang="en-US" dirty="0"/>
          </a:p>
        </p:txBody>
      </p:sp>
    </p:spTree>
    <p:extLst>
      <p:ext uri="{BB962C8B-B14F-4D97-AF65-F5344CB8AC3E}">
        <p14:creationId xmlns:p14="http://schemas.microsoft.com/office/powerpoint/2010/main" val="2732168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Economic and accounting profit</a:t>
            </a:r>
          </a:p>
        </p:txBody>
      </p:sp>
      <p:sp>
        <p:nvSpPr>
          <p:cNvPr id="3" name="Content Placeholder 2"/>
          <p:cNvSpPr>
            <a:spLocks noGrp="1"/>
          </p:cNvSpPr>
          <p:nvPr>
            <p:ph idx="1"/>
          </p:nvPr>
        </p:nvSpPr>
        <p:spPr/>
        <p:txBody>
          <a:bodyPr>
            <a:normAutofit fontScale="92500" lnSpcReduction="10000"/>
          </a:bodyPr>
          <a:lstStyle/>
          <a:p>
            <a:r>
              <a:rPr lang="en-US" dirty="0"/>
              <a:t>When companies report their profits, they provide </a:t>
            </a:r>
            <a:r>
              <a:rPr lang="en-US" i="1" dirty="0">
                <a:solidFill>
                  <a:srgbClr val="9D0505"/>
                </a:solidFill>
              </a:rPr>
              <a:t>accounting profits</a:t>
            </a:r>
            <a:r>
              <a:rPr lang="en-US" dirty="0"/>
              <a:t>:</a:t>
            </a:r>
          </a:p>
          <a:p>
            <a:pPr marL="0" indent="0" algn="ctr">
              <a:buNone/>
            </a:pPr>
            <a:endParaRPr lang="en-US" sz="2200" dirty="0"/>
          </a:p>
          <a:p>
            <a:pPr marL="0" indent="0" algn="ctr">
              <a:buNone/>
            </a:pPr>
            <a:r>
              <a:rPr lang="en-US" dirty="0"/>
              <a:t>Accounting profit = Total revenue - Explicit costs</a:t>
            </a:r>
          </a:p>
          <a:p>
            <a:pPr marL="0" indent="0">
              <a:buNone/>
            </a:pPr>
            <a:endParaRPr lang="en-US" sz="2200" dirty="0"/>
          </a:p>
          <a:p>
            <a:r>
              <a:rPr lang="en-US" dirty="0"/>
              <a:t>Accounting profits may be a misleading indicator of how well a business is really doing.</a:t>
            </a:r>
          </a:p>
          <a:p>
            <a:r>
              <a:rPr lang="en-US" dirty="0"/>
              <a:t>To account for implicit costs, </a:t>
            </a:r>
            <a:r>
              <a:rPr lang="en-US" i="1" dirty="0">
                <a:solidFill>
                  <a:srgbClr val="9D0505"/>
                </a:solidFill>
              </a:rPr>
              <a:t>economic profit</a:t>
            </a:r>
            <a:r>
              <a:rPr lang="en-US" dirty="0">
                <a:solidFill>
                  <a:srgbClr val="9D0505"/>
                </a:solidFill>
              </a:rPr>
              <a:t> </a:t>
            </a:r>
            <a:r>
              <a:rPr lang="en-US" dirty="0"/>
              <a:t>further subtracts implicit costs:</a:t>
            </a:r>
          </a:p>
          <a:p>
            <a:pPr marL="0" indent="0">
              <a:buNone/>
            </a:pPr>
            <a:endParaRPr lang="en-US" sz="2200" dirty="0"/>
          </a:p>
          <a:p>
            <a:pPr marL="0" indent="0" algn="ctr">
              <a:buNone/>
            </a:pPr>
            <a:r>
              <a:rPr lang="en-US" dirty="0"/>
              <a:t>Economic profit = Accounting profit - Implicit costs</a:t>
            </a:r>
          </a:p>
        </p:txBody>
      </p:sp>
    </p:spTree>
    <p:extLst>
      <p:ext uri="{BB962C8B-B14F-4D97-AF65-F5344CB8AC3E}">
        <p14:creationId xmlns:p14="http://schemas.microsoft.com/office/powerpoint/2010/main" val="405702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n-lt"/>
              </a:rPr>
              <a:t>Economic and accounting profit continued</a:t>
            </a:r>
          </a:p>
        </p:txBody>
      </p:sp>
      <p:sp>
        <p:nvSpPr>
          <p:cNvPr id="13" name="Content Placeholder 1"/>
          <p:cNvSpPr>
            <a:spLocks noGrp="1"/>
          </p:cNvSpPr>
          <p:nvPr>
            <p:ph idx="1"/>
          </p:nvPr>
        </p:nvSpPr>
        <p:spPr/>
        <p:txBody>
          <a:bodyPr>
            <a:normAutofit/>
          </a:bodyPr>
          <a:lstStyle/>
          <a:p>
            <a:pPr marL="0" indent="0">
              <a:buNone/>
            </a:pPr>
            <a:r>
              <a:rPr lang="en-US" sz="2400" dirty="0"/>
              <a:t>The following dialog illustrates why economic profits matter.</a:t>
            </a:r>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5176" y="3667241"/>
            <a:ext cx="3372099" cy="28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609600" y="3558849"/>
            <a:ext cx="3730096" cy="2721676"/>
            <a:chOff x="457200" y="3088950"/>
            <a:chExt cx="3730096" cy="2721676"/>
          </a:xfrm>
        </p:grpSpPr>
        <p:sp>
          <p:nvSpPr>
            <p:cNvPr id="7" name="Freeform 6"/>
            <p:cNvSpPr>
              <a:spLocks/>
            </p:cNvSpPr>
            <p:nvPr/>
          </p:nvSpPr>
          <p:spPr bwMode="auto">
            <a:xfrm>
              <a:off x="457200" y="3088950"/>
              <a:ext cx="3730096" cy="2721676"/>
            </a:xfrm>
            <a:custGeom>
              <a:avLst/>
              <a:gdLst>
                <a:gd name="T0" fmla="*/ 1804 w 2147"/>
                <a:gd name="T1" fmla="*/ 551 h 1535"/>
                <a:gd name="T2" fmla="*/ 1790 w 2147"/>
                <a:gd name="T3" fmla="*/ 513 h 1535"/>
                <a:gd name="T4" fmla="*/ 1754 w 2147"/>
                <a:gd name="T5" fmla="*/ 441 h 1535"/>
                <a:gd name="T6" fmla="*/ 1712 w 2147"/>
                <a:gd name="T7" fmla="*/ 374 h 1535"/>
                <a:gd name="T8" fmla="*/ 1662 w 2147"/>
                <a:gd name="T9" fmla="*/ 310 h 1535"/>
                <a:gd name="T10" fmla="*/ 1604 w 2147"/>
                <a:gd name="T11" fmla="*/ 252 h 1535"/>
                <a:gd name="T12" fmla="*/ 1540 w 2147"/>
                <a:gd name="T13" fmla="*/ 200 h 1535"/>
                <a:gd name="T14" fmla="*/ 1474 w 2147"/>
                <a:gd name="T15" fmla="*/ 155 h 1535"/>
                <a:gd name="T16" fmla="*/ 1399 w 2147"/>
                <a:gd name="T17" fmla="*/ 114 h 1535"/>
                <a:gd name="T18" fmla="*/ 1322 w 2147"/>
                <a:gd name="T19" fmla="*/ 78 h 1535"/>
                <a:gd name="T20" fmla="*/ 1241 w 2147"/>
                <a:gd name="T21" fmla="*/ 50 h 1535"/>
                <a:gd name="T22" fmla="*/ 1155 w 2147"/>
                <a:gd name="T23" fmla="*/ 28 h 1535"/>
                <a:gd name="T24" fmla="*/ 1069 w 2147"/>
                <a:gd name="T25" fmla="*/ 11 h 1535"/>
                <a:gd name="T26" fmla="*/ 978 w 2147"/>
                <a:gd name="T27" fmla="*/ 3 h 1535"/>
                <a:gd name="T28" fmla="*/ 889 w 2147"/>
                <a:gd name="T29" fmla="*/ 3 h 1535"/>
                <a:gd name="T30" fmla="*/ 798 w 2147"/>
                <a:gd name="T31" fmla="*/ 8 h 1535"/>
                <a:gd name="T32" fmla="*/ 707 w 2147"/>
                <a:gd name="T33" fmla="*/ 22 h 1535"/>
                <a:gd name="T34" fmla="*/ 659 w 2147"/>
                <a:gd name="T35" fmla="*/ 33 h 1535"/>
                <a:gd name="T36" fmla="*/ 571 w 2147"/>
                <a:gd name="T37" fmla="*/ 58 h 1535"/>
                <a:gd name="T38" fmla="*/ 488 w 2147"/>
                <a:gd name="T39" fmla="*/ 92 h 1535"/>
                <a:gd name="T40" fmla="*/ 407 w 2147"/>
                <a:gd name="T41" fmla="*/ 130 h 1535"/>
                <a:gd name="T42" fmla="*/ 335 w 2147"/>
                <a:gd name="T43" fmla="*/ 175 h 1535"/>
                <a:gd name="T44" fmla="*/ 269 w 2147"/>
                <a:gd name="T45" fmla="*/ 225 h 1535"/>
                <a:gd name="T46" fmla="*/ 211 w 2147"/>
                <a:gd name="T47" fmla="*/ 280 h 1535"/>
                <a:gd name="T48" fmla="*/ 158 w 2147"/>
                <a:gd name="T49" fmla="*/ 338 h 1535"/>
                <a:gd name="T50" fmla="*/ 111 w 2147"/>
                <a:gd name="T51" fmla="*/ 402 h 1535"/>
                <a:gd name="T52" fmla="*/ 72 w 2147"/>
                <a:gd name="T53" fmla="*/ 468 h 1535"/>
                <a:gd name="T54" fmla="*/ 42 w 2147"/>
                <a:gd name="T55" fmla="*/ 538 h 1535"/>
                <a:gd name="T56" fmla="*/ 19 w 2147"/>
                <a:gd name="T57" fmla="*/ 610 h 1535"/>
                <a:gd name="T58" fmla="*/ 6 w 2147"/>
                <a:gd name="T59" fmla="*/ 682 h 1535"/>
                <a:gd name="T60" fmla="*/ 0 w 2147"/>
                <a:gd name="T61" fmla="*/ 757 h 1535"/>
                <a:gd name="T62" fmla="*/ 3 w 2147"/>
                <a:gd name="T63" fmla="*/ 834 h 1535"/>
                <a:gd name="T64" fmla="*/ 17 w 2147"/>
                <a:gd name="T65" fmla="*/ 909 h 1535"/>
                <a:gd name="T66" fmla="*/ 39 w 2147"/>
                <a:gd name="T67" fmla="*/ 986 h 1535"/>
                <a:gd name="T68" fmla="*/ 53 w 2147"/>
                <a:gd name="T69" fmla="*/ 1022 h 1535"/>
                <a:gd name="T70" fmla="*/ 89 w 2147"/>
                <a:gd name="T71" fmla="*/ 1095 h 1535"/>
                <a:gd name="T72" fmla="*/ 130 w 2147"/>
                <a:gd name="T73" fmla="*/ 1164 h 1535"/>
                <a:gd name="T74" fmla="*/ 180 w 2147"/>
                <a:gd name="T75" fmla="*/ 1225 h 1535"/>
                <a:gd name="T76" fmla="*/ 238 w 2147"/>
                <a:gd name="T77" fmla="*/ 1283 h 1535"/>
                <a:gd name="T78" fmla="*/ 302 w 2147"/>
                <a:gd name="T79" fmla="*/ 1336 h 1535"/>
                <a:gd name="T80" fmla="*/ 368 w 2147"/>
                <a:gd name="T81" fmla="*/ 1383 h 1535"/>
                <a:gd name="T82" fmla="*/ 443 w 2147"/>
                <a:gd name="T83" fmla="*/ 1424 h 1535"/>
                <a:gd name="T84" fmla="*/ 521 w 2147"/>
                <a:gd name="T85" fmla="*/ 1457 h 1535"/>
                <a:gd name="T86" fmla="*/ 601 w 2147"/>
                <a:gd name="T87" fmla="*/ 1488 h 1535"/>
                <a:gd name="T88" fmla="*/ 687 w 2147"/>
                <a:gd name="T89" fmla="*/ 1510 h 1535"/>
                <a:gd name="T90" fmla="*/ 773 w 2147"/>
                <a:gd name="T91" fmla="*/ 1524 h 1535"/>
                <a:gd name="T92" fmla="*/ 864 w 2147"/>
                <a:gd name="T93" fmla="*/ 1532 h 1535"/>
                <a:gd name="T94" fmla="*/ 953 w 2147"/>
                <a:gd name="T95" fmla="*/ 1535 h 1535"/>
                <a:gd name="T96" fmla="*/ 1045 w 2147"/>
                <a:gd name="T97" fmla="*/ 1527 h 1535"/>
                <a:gd name="T98" fmla="*/ 1136 w 2147"/>
                <a:gd name="T99" fmla="*/ 1513 h 1535"/>
                <a:gd name="T100" fmla="*/ 1183 w 2147"/>
                <a:gd name="T101" fmla="*/ 1505 h 1535"/>
                <a:gd name="T102" fmla="*/ 1313 w 2147"/>
                <a:gd name="T103" fmla="*/ 1463 h 1535"/>
                <a:gd name="T104" fmla="*/ 1432 w 2147"/>
                <a:gd name="T105" fmla="*/ 1408 h 1535"/>
                <a:gd name="T106" fmla="*/ 1540 w 2147"/>
                <a:gd name="T107" fmla="*/ 1338 h 1535"/>
                <a:gd name="T108" fmla="*/ 1632 w 2147"/>
                <a:gd name="T109" fmla="*/ 1255 h 1535"/>
                <a:gd name="T110" fmla="*/ 1709 w 2147"/>
                <a:gd name="T111" fmla="*/ 1164 h 1535"/>
                <a:gd name="T112" fmla="*/ 1770 w 2147"/>
                <a:gd name="T113" fmla="*/ 1064 h 1535"/>
                <a:gd name="T114" fmla="*/ 1815 w 2147"/>
                <a:gd name="T115" fmla="*/ 956 h 1535"/>
                <a:gd name="T116" fmla="*/ 1840 w 2147"/>
                <a:gd name="T117" fmla="*/ 842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47" h="1535">
                  <a:moveTo>
                    <a:pt x="2147" y="715"/>
                  </a:moveTo>
                  <a:lnTo>
                    <a:pt x="1804" y="551"/>
                  </a:lnTo>
                  <a:lnTo>
                    <a:pt x="1804" y="551"/>
                  </a:lnTo>
                  <a:lnTo>
                    <a:pt x="1790" y="513"/>
                  </a:lnTo>
                  <a:lnTo>
                    <a:pt x="1773" y="477"/>
                  </a:lnTo>
                  <a:lnTo>
                    <a:pt x="1754" y="441"/>
                  </a:lnTo>
                  <a:lnTo>
                    <a:pt x="1734" y="407"/>
                  </a:lnTo>
                  <a:lnTo>
                    <a:pt x="1712" y="374"/>
                  </a:lnTo>
                  <a:lnTo>
                    <a:pt x="1687" y="341"/>
                  </a:lnTo>
                  <a:lnTo>
                    <a:pt x="1662" y="310"/>
                  </a:lnTo>
                  <a:lnTo>
                    <a:pt x="1635" y="283"/>
                  </a:lnTo>
                  <a:lnTo>
                    <a:pt x="1604" y="252"/>
                  </a:lnTo>
                  <a:lnTo>
                    <a:pt x="1574" y="227"/>
                  </a:lnTo>
                  <a:lnTo>
                    <a:pt x="1540" y="200"/>
                  </a:lnTo>
                  <a:lnTo>
                    <a:pt x="1507" y="177"/>
                  </a:lnTo>
                  <a:lnTo>
                    <a:pt x="1474" y="155"/>
                  </a:lnTo>
                  <a:lnTo>
                    <a:pt x="1438" y="133"/>
                  </a:lnTo>
                  <a:lnTo>
                    <a:pt x="1399" y="114"/>
                  </a:lnTo>
                  <a:lnTo>
                    <a:pt x="1360" y="94"/>
                  </a:lnTo>
                  <a:lnTo>
                    <a:pt x="1322" y="78"/>
                  </a:lnTo>
                  <a:lnTo>
                    <a:pt x="1283" y="64"/>
                  </a:lnTo>
                  <a:lnTo>
                    <a:pt x="1241" y="50"/>
                  </a:lnTo>
                  <a:lnTo>
                    <a:pt x="1200" y="36"/>
                  </a:lnTo>
                  <a:lnTo>
                    <a:pt x="1155" y="28"/>
                  </a:lnTo>
                  <a:lnTo>
                    <a:pt x="1114" y="17"/>
                  </a:lnTo>
                  <a:lnTo>
                    <a:pt x="1069" y="11"/>
                  </a:lnTo>
                  <a:lnTo>
                    <a:pt x="1025" y="6"/>
                  </a:lnTo>
                  <a:lnTo>
                    <a:pt x="978" y="3"/>
                  </a:lnTo>
                  <a:lnTo>
                    <a:pt x="934" y="0"/>
                  </a:lnTo>
                  <a:lnTo>
                    <a:pt x="889" y="3"/>
                  </a:lnTo>
                  <a:lnTo>
                    <a:pt x="842" y="3"/>
                  </a:lnTo>
                  <a:lnTo>
                    <a:pt x="798" y="8"/>
                  </a:lnTo>
                  <a:lnTo>
                    <a:pt x="751" y="14"/>
                  </a:lnTo>
                  <a:lnTo>
                    <a:pt x="707" y="22"/>
                  </a:lnTo>
                  <a:lnTo>
                    <a:pt x="659" y="33"/>
                  </a:lnTo>
                  <a:lnTo>
                    <a:pt x="659" y="33"/>
                  </a:lnTo>
                  <a:lnTo>
                    <a:pt x="615" y="44"/>
                  </a:lnTo>
                  <a:lnTo>
                    <a:pt x="571" y="58"/>
                  </a:lnTo>
                  <a:lnTo>
                    <a:pt x="529" y="75"/>
                  </a:lnTo>
                  <a:lnTo>
                    <a:pt x="488" y="92"/>
                  </a:lnTo>
                  <a:lnTo>
                    <a:pt x="446" y="111"/>
                  </a:lnTo>
                  <a:lnTo>
                    <a:pt x="407" y="130"/>
                  </a:lnTo>
                  <a:lnTo>
                    <a:pt x="371" y="152"/>
                  </a:lnTo>
                  <a:lnTo>
                    <a:pt x="335" y="175"/>
                  </a:lnTo>
                  <a:lnTo>
                    <a:pt x="302" y="200"/>
                  </a:lnTo>
                  <a:lnTo>
                    <a:pt x="269" y="225"/>
                  </a:lnTo>
                  <a:lnTo>
                    <a:pt x="238" y="252"/>
                  </a:lnTo>
                  <a:lnTo>
                    <a:pt x="211" y="280"/>
                  </a:lnTo>
                  <a:lnTo>
                    <a:pt x="183" y="310"/>
                  </a:lnTo>
                  <a:lnTo>
                    <a:pt x="158" y="338"/>
                  </a:lnTo>
                  <a:lnTo>
                    <a:pt x="133" y="371"/>
                  </a:lnTo>
                  <a:lnTo>
                    <a:pt x="111" y="402"/>
                  </a:lnTo>
                  <a:lnTo>
                    <a:pt x="91" y="435"/>
                  </a:lnTo>
                  <a:lnTo>
                    <a:pt x="72" y="468"/>
                  </a:lnTo>
                  <a:lnTo>
                    <a:pt x="55" y="502"/>
                  </a:lnTo>
                  <a:lnTo>
                    <a:pt x="42" y="538"/>
                  </a:lnTo>
                  <a:lnTo>
                    <a:pt x="30" y="574"/>
                  </a:lnTo>
                  <a:lnTo>
                    <a:pt x="19" y="610"/>
                  </a:lnTo>
                  <a:lnTo>
                    <a:pt x="11" y="646"/>
                  </a:lnTo>
                  <a:lnTo>
                    <a:pt x="6" y="682"/>
                  </a:lnTo>
                  <a:lnTo>
                    <a:pt x="0" y="720"/>
                  </a:lnTo>
                  <a:lnTo>
                    <a:pt x="0" y="757"/>
                  </a:lnTo>
                  <a:lnTo>
                    <a:pt x="0" y="795"/>
                  </a:lnTo>
                  <a:lnTo>
                    <a:pt x="3" y="834"/>
                  </a:lnTo>
                  <a:lnTo>
                    <a:pt x="8" y="870"/>
                  </a:lnTo>
                  <a:lnTo>
                    <a:pt x="17" y="909"/>
                  </a:lnTo>
                  <a:lnTo>
                    <a:pt x="25" y="948"/>
                  </a:lnTo>
                  <a:lnTo>
                    <a:pt x="39" y="986"/>
                  </a:lnTo>
                  <a:lnTo>
                    <a:pt x="39" y="986"/>
                  </a:lnTo>
                  <a:lnTo>
                    <a:pt x="53" y="1022"/>
                  </a:lnTo>
                  <a:lnTo>
                    <a:pt x="69" y="1061"/>
                  </a:lnTo>
                  <a:lnTo>
                    <a:pt x="89" y="1095"/>
                  </a:lnTo>
                  <a:lnTo>
                    <a:pt x="108" y="1131"/>
                  </a:lnTo>
                  <a:lnTo>
                    <a:pt x="130" y="1164"/>
                  </a:lnTo>
                  <a:lnTo>
                    <a:pt x="155" y="1194"/>
                  </a:lnTo>
                  <a:lnTo>
                    <a:pt x="180" y="1225"/>
                  </a:lnTo>
                  <a:lnTo>
                    <a:pt x="208" y="1255"/>
                  </a:lnTo>
                  <a:lnTo>
                    <a:pt x="238" y="1283"/>
                  </a:lnTo>
                  <a:lnTo>
                    <a:pt x="269" y="1311"/>
                  </a:lnTo>
                  <a:lnTo>
                    <a:pt x="302" y="1336"/>
                  </a:lnTo>
                  <a:lnTo>
                    <a:pt x="335" y="1361"/>
                  </a:lnTo>
                  <a:lnTo>
                    <a:pt x="368" y="1383"/>
                  </a:lnTo>
                  <a:lnTo>
                    <a:pt x="407" y="1405"/>
                  </a:lnTo>
                  <a:lnTo>
                    <a:pt x="443" y="1424"/>
                  </a:lnTo>
                  <a:lnTo>
                    <a:pt x="482" y="1441"/>
                  </a:lnTo>
                  <a:lnTo>
                    <a:pt x="521" y="1457"/>
                  </a:lnTo>
                  <a:lnTo>
                    <a:pt x="562" y="1474"/>
                  </a:lnTo>
                  <a:lnTo>
                    <a:pt x="601" y="1488"/>
                  </a:lnTo>
                  <a:lnTo>
                    <a:pt x="646" y="1499"/>
                  </a:lnTo>
                  <a:lnTo>
                    <a:pt x="687" y="1510"/>
                  </a:lnTo>
                  <a:lnTo>
                    <a:pt x="731" y="1518"/>
                  </a:lnTo>
                  <a:lnTo>
                    <a:pt x="773" y="1524"/>
                  </a:lnTo>
                  <a:lnTo>
                    <a:pt x="817" y="1530"/>
                  </a:lnTo>
                  <a:lnTo>
                    <a:pt x="864" y="1532"/>
                  </a:lnTo>
                  <a:lnTo>
                    <a:pt x="909" y="1535"/>
                  </a:lnTo>
                  <a:lnTo>
                    <a:pt x="953" y="1535"/>
                  </a:lnTo>
                  <a:lnTo>
                    <a:pt x="1000" y="1532"/>
                  </a:lnTo>
                  <a:lnTo>
                    <a:pt x="1045" y="1527"/>
                  </a:lnTo>
                  <a:lnTo>
                    <a:pt x="1092" y="1521"/>
                  </a:lnTo>
                  <a:lnTo>
                    <a:pt x="1136" y="1513"/>
                  </a:lnTo>
                  <a:lnTo>
                    <a:pt x="1183" y="1505"/>
                  </a:lnTo>
                  <a:lnTo>
                    <a:pt x="1183" y="1505"/>
                  </a:lnTo>
                  <a:lnTo>
                    <a:pt x="1250" y="1485"/>
                  </a:lnTo>
                  <a:lnTo>
                    <a:pt x="1313" y="1463"/>
                  </a:lnTo>
                  <a:lnTo>
                    <a:pt x="1374" y="1435"/>
                  </a:lnTo>
                  <a:lnTo>
                    <a:pt x="1432" y="1408"/>
                  </a:lnTo>
                  <a:lnTo>
                    <a:pt x="1488" y="1374"/>
                  </a:lnTo>
                  <a:lnTo>
                    <a:pt x="1540" y="1338"/>
                  </a:lnTo>
                  <a:lnTo>
                    <a:pt x="1588" y="1297"/>
                  </a:lnTo>
                  <a:lnTo>
                    <a:pt x="1632" y="1255"/>
                  </a:lnTo>
                  <a:lnTo>
                    <a:pt x="1673" y="1211"/>
                  </a:lnTo>
                  <a:lnTo>
                    <a:pt x="1709" y="1164"/>
                  </a:lnTo>
                  <a:lnTo>
                    <a:pt x="1743" y="1114"/>
                  </a:lnTo>
                  <a:lnTo>
                    <a:pt x="1770" y="1064"/>
                  </a:lnTo>
                  <a:lnTo>
                    <a:pt x="1795" y="1011"/>
                  </a:lnTo>
                  <a:lnTo>
                    <a:pt x="1815" y="956"/>
                  </a:lnTo>
                  <a:lnTo>
                    <a:pt x="1829" y="901"/>
                  </a:lnTo>
                  <a:lnTo>
                    <a:pt x="1840" y="842"/>
                  </a:lnTo>
                  <a:lnTo>
                    <a:pt x="2147" y="715"/>
                  </a:lnTo>
                  <a:close/>
                </a:path>
              </a:pathLst>
            </a:custGeom>
            <a:solidFill>
              <a:srgbClr val="BED9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TextBox 3"/>
            <p:cNvSpPr txBox="1"/>
            <p:nvPr/>
          </p:nvSpPr>
          <p:spPr>
            <a:xfrm>
              <a:off x="848631" y="3628504"/>
              <a:ext cx="2534024" cy="1631216"/>
            </a:xfrm>
            <a:prstGeom prst="rect">
              <a:avLst/>
            </a:prstGeom>
            <a:noFill/>
          </p:spPr>
          <p:txBody>
            <a:bodyPr wrap="square" rtlCol="0">
              <a:spAutoFit/>
            </a:bodyPr>
            <a:lstStyle/>
            <a:p>
              <a:r>
                <a:rPr lang="en-US" sz="1200" b="1" dirty="0">
                  <a:latin typeface="Univers LT Std 57 Cn"/>
                </a:rPr>
                <a:t>Executive B</a:t>
              </a:r>
              <a:r>
                <a:rPr lang="en-US" sz="1100" dirty="0">
                  <a:latin typeface="Univers LT Std 57 Cn"/>
                </a:rPr>
                <a:t>: But you’re forgetting about all of the other things we could do with $10 million. By my calculations, we could earn $6 million in interest over the next 10 years if we invested the money. That means that the true cost of buying the facility is $16 million, and the revenue would be only $13 million. </a:t>
              </a:r>
              <a:r>
                <a:rPr lang="en-US" sz="1100" i="1" dirty="0">
                  <a:latin typeface="Univers LT Std 57 Cn"/>
                </a:rPr>
                <a:t>If we bought the factory, we could lose $3 million!</a:t>
              </a:r>
            </a:p>
          </p:txBody>
        </p:sp>
      </p:grpSp>
      <p:grpSp>
        <p:nvGrpSpPr>
          <p:cNvPr id="5" name="Group 4"/>
          <p:cNvGrpSpPr/>
          <p:nvPr/>
        </p:nvGrpSpPr>
        <p:grpSpPr>
          <a:xfrm>
            <a:off x="4882776" y="1752600"/>
            <a:ext cx="3880224" cy="2088424"/>
            <a:chOff x="4654176" y="1371601"/>
            <a:chExt cx="3880224" cy="2088424"/>
          </a:xfrm>
        </p:grpSpPr>
        <p:sp>
          <p:nvSpPr>
            <p:cNvPr id="8" name="Freeform 7"/>
            <p:cNvSpPr>
              <a:spLocks/>
            </p:cNvSpPr>
            <p:nvPr/>
          </p:nvSpPr>
          <p:spPr bwMode="auto">
            <a:xfrm>
              <a:off x="4654176" y="1371601"/>
              <a:ext cx="3880224" cy="2088424"/>
            </a:xfrm>
            <a:custGeom>
              <a:avLst/>
              <a:gdLst>
                <a:gd name="T0" fmla="*/ 494 w 2203"/>
                <a:gd name="T1" fmla="*/ 878 h 1180"/>
                <a:gd name="T2" fmla="*/ 438 w 2203"/>
                <a:gd name="T3" fmla="*/ 856 h 1180"/>
                <a:gd name="T4" fmla="*/ 338 w 2203"/>
                <a:gd name="T5" fmla="*/ 809 h 1180"/>
                <a:gd name="T6" fmla="*/ 250 w 2203"/>
                <a:gd name="T7" fmla="*/ 762 h 1180"/>
                <a:gd name="T8" fmla="*/ 178 w 2203"/>
                <a:gd name="T9" fmla="*/ 715 h 1180"/>
                <a:gd name="T10" fmla="*/ 117 w 2203"/>
                <a:gd name="T11" fmla="*/ 665 h 1180"/>
                <a:gd name="T12" fmla="*/ 70 w 2203"/>
                <a:gd name="T13" fmla="*/ 618 h 1180"/>
                <a:gd name="T14" fmla="*/ 34 w 2203"/>
                <a:gd name="T15" fmla="*/ 568 h 1180"/>
                <a:gd name="T16" fmla="*/ 11 w 2203"/>
                <a:gd name="T17" fmla="*/ 521 h 1180"/>
                <a:gd name="T18" fmla="*/ 3 w 2203"/>
                <a:gd name="T19" fmla="*/ 471 h 1180"/>
                <a:gd name="T20" fmla="*/ 3 w 2203"/>
                <a:gd name="T21" fmla="*/ 424 h 1180"/>
                <a:gd name="T22" fmla="*/ 17 w 2203"/>
                <a:gd name="T23" fmla="*/ 377 h 1180"/>
                <a:gd name="T24" fmla="*/ 42 w 2203"/>
                <a:gd name="T25" fmla="*/ 332 h 1180"/>
                <a:gd name="T26" fmla="*/ 78 w 2203"/>
                <a:gd name="T27" fmla="*/ 288 h 1180"/>
                <a:gd name="T28" fmla="*/ 125 w 2203"/>
                <a:gd name="T29" fmla="*/ 247 h 1180"/>
                <a:gd name="T30" fmla="*/ 180 w 2203"/>
                <a:gd name="T31" fmla="*/ 205 h 1180"/>
                <a:gd name="T32" fmla="*/ 250 w 2203"/>
                <a:gd name="T33" fmla="*/ 169 h 1180"/>
                <a:gd name="T34" fmla="*/ 288 w 2203"/>
                <a:gd name="T35" fmla="*/ 150 h 1180"/>
                <a:gd name="T36" fmla="*/ 457 w 2203"/>
                <a:gd name="T37" fmla="*/ 86 h 1180"/>
                <a:gd name="T38" fmla="*/ 646 w 2203"/>
                <a:gd name="T39" fmla="*/ 42 h 1180"/>
                <a:gd name="T40" fmla="*/ 848 w 2203"/>
                <a:gd name="T41" fmla="*/ 14 h 1180"/>
                <a:gd name="T42" fmla="*/ 1059 w 2203"/>
                <a:gd name="T43" fmla="*/ 0 h 1180"/>
                <a:gd name="T44" fmla="*/ 1272 w 2203"/>
                <a:gd name="T45" fmla="*/ 6 h 1180"/>
                <a:gd name="T46" fmla="*/ 1477 w 2203"/>
                <a:gd name="T47" fmla="*/ 30 h 1180"/>
                <a:gd name="T48" fmla="*/ 1674 w 2203"/>
                <a:gd name="T49" fmla="*/ 69 h 1180"/>
                <a:gd name="T50" fmla="*/ 1851 w 2203"/>
                <a:gd name="T51" fmla="*/ 127 h 1180"/>
                <a:gd name="T52" fmla="*/ 1931 w 2203"/>
                <a:gd name="T53" fmla="*/ 163 h 1180"/>
                <a:gd name="T54" fmla="*/ 2001 w 2203"/>
                <a:gd name="T55" fmla="*/ 199 h 1180"/>
                <a:gd name="T56" fmla="*/ 2059 w 2203"/>
                <a:gd name="T57" fmla="*/ 238 h 1180"/>
                <a:gd name="T58" fmla="*/ 2106 w 2203"/>
                <a:gd name="T59" fmla="*/ 280 h 1180"/>
                <a:gd name="T60" fmla="*/ 2145 w 2203"/>
                <a:gd name="T61" fmla="*/ 321 h 1180"/>
                <a:gd name="T62" fmla="*/ 2175 w 2203"/>
                <a:gd name="T63" fmla="*/ 366 h 1180"/>
                <a:gd name="T64" fmla="*/ 2192 w 2203"/>
                <a:gd name="T65" fmla="*/ 410 h 1180"/>
                <a:gd name="T66" fmla="*/ 2200 w 2203"/>
                <a:gd name="T67" fmla="*/ 457 h 1180"/>
                <a:gd name="T68" fmla="*/ 2200 w 2203"/>
                <a:gd name="T69" fmla="*/ 501 h 1180"/>
                <a:gd name="T70" fmla="*/ 2189 w 2203"/>
                <a:gd name="T71" fmla="*/ 546 h 1180"/>
                <a:gd name="T72" fmla="*/ 2167 w 2203"/>
                <a:gd name="T73" fmla="*/ 590 h 1180"/>
                <a:gd name="T74" fmla="*/ 2134 w 2203"/>
                <a:gd name="T75" fmla="*/ 634 h 1180"/>
                <a:gd name="T76" fmla="*/ 2092 w 2203"/>
                <a:gd name="T77" fmla="*/ 676 h 1180"/>
                <a:gd name="T78" fmla="*/ 2040 w 2203"/>
                <a:gd name="T79" fmla="*/ 718 h 1180"/>
                <a:gd name="T80" fmla="*/ 1976 w 2203"/>
                <a:gd name="T81" fmla="*/ 756 h 1180"/>
                <a:gd name="T82" fmla="*/ 1904 w 2203"/>
                <a:gd name="T83" fmla="*/ 792 h 1180"/>
                <a:gd name="T84" fmla="*/ 1843 w 2203"/>
                <a:gd name="T85" fmla="*/ 817 h 1180"/>
                <a:gd name="T86" fmla="*/ 1713 w 2203"/>
                <a:gd name="T87" fmla="*/ 862 h 1180"/>
                <a:gd name="T88" fmla="*/ 1571 w 2203"/>
                <a:gd name="T89" fmla="*/ 895 h 1180"/>
                <a:gd name="T90" fmla="*/ 1419 w 2203"/>
                <a:gd name="T91" fmla="*/ 920 h 1180"/>
                <a:gd name="T92" fmla="*/ 1261 w 2203"/>
                <a:gd name="T93" fmla="*/ 936 h 1180"/>
                <a:gd name="T94" fmla="*/ 1100 w 2203"/>
                <a:gd name="T95" fmla="*/ 942 h 1180"/>
                <a:gd name="T96" fmla="*/ 937 w 2203"/>
                <a:gd name="T97" fmla="*/ 936 h 1180"/>
                <a:gd name="T98" fmla="*/ 776 w 2203"/>
                <a:gd name="T99" fmla="*/ 923 h 1180"/>
                <a:gd name="T100" fmla="*/ 607 w 2203"/>
                <a:gd name="T101"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03" h="1180">
                  <a:moveTo>
                    <a:pt x="607" y="1180"/>
                  </a:moveTo>
                  <a:lnTo>
                    <a:pt x="494" y="878"/>
                  </a:lnTo>
                  <a:lnTo>
                    <a:pt x="494" y="878"/>
                  </a:lnTo>
                  <a:lnTo>
                    <a:pt x="438" y="856"/>
                  </a:lnTo>
                  <a:lnTo>
                    <a:pt x="385" y="831"/>
                  </a:lnTo>
                  <a:lnTo>
                    <a:pt x="338" y="809"/>
                  </a:lnTo>
                  <a:lnTo>
                    <a:pt x="294" y="787"/>
                  </a:lnTo>
                  <a:lnTo>
                    <a:pt x="250" y="762"/>
                  </a:lnTo>
                  <a:lnTo>
                    <a:pt x="214" y="740"/>
                  </a:lnTo>
                  <a:lnTo>
                    <a:pt x="178" y="715"/>
                  </a:lnTo>
                  <a:lnTo>
                    <a:pt x="144" y="690"/>
                  </a:lnTo>
                  <a:lnTo>
                    <a:pt x="117" y="665"/>
                  </a:lnTo>
                  <a:lnTo>
                    <a:pt x="92" y="643"/>
                  </a:lnTo>
                  <a:lnTo>
                    <a:pt x="70" y="618"/>
                  </a:lnTo>
                  <a:lnTo>
                    <a:pt x="50" y="593"/>
                  </a:lnTo>
                  <a:lnTo>
                    <a:pt x="34" y="568"/>
                  </a:lnTo>
                  <a:lnTo>
                    <a:pt x="23" y="543"/>
                  </a:lnTo>
                  <a:lnTo>
                    <a:pt x="11" y="521"/>
                  </a:lnTo>
                  <a:lnTo>
                    <a:pt x="6" y="496"/>
                  </a:lnTo>
                  <a:lnTo>
                    <a:pt x="3" y="471"/>
                  </a:lnTo>
                  <a:lnTo>
                    <a:pt x="0" y="449"/>
                  </a:lnTo>
                  <a:lnTo>
                    <a:pt x="3" y="424"/>
                  </a:lnTo>
                  <a:lnTo>
                    <a:pt x="9" y="402"/>
                  </a:lnTo>
                  <a:lnTo>
                    <a:pt x="17" y="377"/>
                  </a:lnTo>
                  <a:lnTo>
                    <a:pt x="28" y="355"/>
                  </a:lnTo>
                  <a:lnTo>
                    <a:pt x="42" y="332"/>
                  </a:lnTo>
                  <a:lnTo>
                    <a:pt x="59" y="310"/>
                  </a:lnTo>
                  <a:lnTo>
                    <a:pt x="78" y="288"/>
                  </a:lnTo>
                  <a:lnTo>
                    <a:pt x="100" y="266"/>
                  </a:lnTo>
                  <a:lnTo>
                    <a:pt x="125" y="247"/>
                  </a:lnTo>
                  <a:lnTo>
                    <a:pt x="150" y="224"/>
                  </a:lnTo>
                  <a:lnTo>
                    <a:pt x="180" y="205"/>
                  </a:lnTo>
                  <a:lnTo>
                    <a:pt x="214" y="186"/>
                  </a:lnTo>
                  <a:lnTo>
                    <a:pt x="250" y="169"/>
                  </a:lnTo>
                  <a:lnTo>
                    <a:pt x="288" y="150"/>
                  </a:lnTo>
                  <a:lnTo>
                    <a:pt x="288" y="150"/>
                  </a:lnTo>
                  <a:lnTo>
                    <a:pt x="369" y="116"/>
                  </a:lnTo>
                  <a:lnTo>
                    <a:pt x="457" y="86"/>
                  </a:lnTo>
                  <a:lnTo>
                    <a:pt x="549" y="61"/>
                  </a:lnTo>
                  <a:lnTo>
                    <a:pt x="646" y="42"/>
                  </a:lnTo>
                  <a:lnTo>
                    <a:pt x="746" y="25"/>
                  </a:lnTo>
                  <a:lnTo>
                    <a:pt x="848" y="14"/>
                  </a:lnTo>
                  <a:lnTo>
                    <a:pt x="953" y="6"/>
                  </a:lnTo>
                  <a:lnTo>
                    <a:pt x="1059" y="0"/>
                  </a:lnTo>
                  <a:lnTo>
                    <a:pt x="1164" y="3"/>
                  </a:lnTo>
                  <a:lnTo>
                    <a:pt x="1272" y="6"/>
                  </a:lnTo>
                  <a:lnTo>
                    <a:pt x="1375" y="17"/>
                  </a:lnTo>
                  <a:lnTo>
                    <a:pt x="1477" y="30"/>
                  </a:lnTo>
                  <a:lnTo>
                    <a:pt x="1577" y="47"/>
                  </a:lnTo>
                  <a:lnTo>
                    <a:pt x="1674" y="69"/>
                  </a:lnTo>
                  <a:lnTo>
                    <a:pt x="1765" y="97"/>
                  </a:lnTo>
                  <a:lnTo>
                    <a:pt x="1851" y="127"/>
                  </a:lnTo>
                  <a:lnTo>
                    <a:pt x="1851" y="127"/>
                  </a:lnTo>
                  <a:lnTo>
                    <a:pt x="1931" y="163"/>
                  </a:lnTo>
                  <a:lnTo>
                    <a:pt x="1967" y="180"/>
                  </a:lnTo>
                  <a:lnTo>
                    <a:pt x="2001" y="199"/>
                  </a:lnTo>
                  <a:lnTo>
                    <a:pt x="2031" y="219"/>
                  </a:lnTo>
                  <a:lnTo>
                    <a:pt x="2059" y="238"/>
                  </a:lnTo>
                  <a:lnTo>
                    <a:pt x="2084" y="260"/>
                  </a:lnTo>
                  <a:lnTo>
                    <a:pt x="2106" y="280"/>
                  </a:lnTo>
                  <a:lnTo>
                    <a:pt x="2128" y="302"/>
                  </a:lnTo>
                  <a:lnTo>
                    <a:pt x="2145" y="321"/>
                  </a:lnTo>
                  <a:lnTo>
                    <a:pt x="2161" y="344"/>
                  </a:lnTo>
                  <a:lnTo>
                    <a:pt x="2175" y="366"/>
                  </a:lnTo>
                  <a:lnTo>
                    <a:pt x="2184" y="388"/>
                  </a:lnTo>
                  <a:lnTo>
                    <a:pt x="2192" y="410"/>
                  </a:lnTo>
                  <a:lnTo>
                    <a:pt x="2197" y="432"/>
                  </a:lnTo>
                  <a:lnTo>
                    <a:pt x="2200" y="457"/>
                  </a:lnTo>
                  <a:lnTo>
                    <a:pt x="2203" y="479"/>
                  </a:lnTo>
                  <a:lnTo>
                    <a:pt x="2200" y="501"/>
                  </a:lnTo>
                  <a:lnTo>
                    <a:pt x="2195" y="524"/>
                  </a:lnTo>
                  <a:lnTo>
                    <a:pt x="2189" y="546"/>
                  </a:lnTo>
                  <a:lnTo>
                    <a:pt x="2178" y="568"/>
                  </a:lnTo>
                  <a:lnTo>
                    <a:pt x="2167" y="590"/>
                  </a:lnTo>
                  <a:lnTo>
                    <a:pt x="2150" y="612"/>
                  </a:lnTo>
                  <a:lnTo>
                    <a:pt x="2134" y="634"/>
                  </a:lnTo>
                  <a:lnTo>
                    <a:pt x="2114" y="654"/>
                  </a:lnTo>
                  <a:lnTo>
                    <a:pt x="2092" y="676"/>
                  </a:lnTo>
                  <a:lnTo>
                    <a:pt x="2067" y="698"/>
                  </a:lnTo>
                  <a:lnTo>
                    <a:pt x="2040" y="718"/>
                  </a:lnTo>
                  <a:lnTo>
                    <a:pt x="2009" y="737"/>
                  </a:lnTo>
                  <a:lnTo>
                    <a:pt x="1976" y="756"/>
                  </a:lnTo>
                  <a:lnTo>
                    <a:pt x="1940" y="776"/>
                  </a:lnTo>
                  <a:lnTo>
                    <a:pt x="1904" y="792"/>
                  </a:lnTo>
                  <a:lnTo>
                    <a:pt x="1904" y="792"/>
                  </a:lnTo>
                  <a:lnTo>
                    <a:pt x="1843" y="817"/>
                  </a:lnTo>
                  <a:lnTo>
                    <a:pt x="1779" y="840"/>
                  </a:lnTo>
                  <a:lnTo>
                    <a:pt x="1713" y="862"/>
                  </a:lnTo>
                  <a:lnTo>
                    <a:pt x="1643" y="881"/>
                  </a:lnTo>
                  <a:lnTo>
                    <a:pt x="1571" y="895"/>
                  </a:lnTo>
                  <a:lnTo>
                    <a:pt x="1496" y="909"/>
                  </a:lnTo>
                  <a:lnTo>
                    <a:pt x="1419" y="920"/>
                  </a:lnTo>
                  <a:lnTo>
                    <a:pt x="1341" y="931"/>
                  </a:lnTo>
                  <a:lnTo>
                    <a:pt x="1261" y="936"/>
                  </a:lnTo>
                  <a:lnTo>
                    <a:pt x="1181" y="939"/>
                  </a:lnTo>
                  <a:lnTo>
                    <a:pt x="1100" y="942"/>
                  </a:lnTo>
                  <a:lnTo>
                    <a:pt x="1020" y="939"/>
                  </a:lnTo>
                  <a:lnTo>
                    <a:pt x="937" y="936"/>
                  </a:lnTo>
                  <a:lnTo>
                    <a:pt x="856" y="931"/>
                  </a:lnTo>
                  <a:lnTo>
                    <a:pt x="776" y="923"/>
                  </a:lnTo>
                  <a:lnTo>
                    <a:pt x="696" y="909"/>
                  </a:lnTo>
                  <a:lnTo>
                    <a:pt x="607" y="1180"/>
                  </a:lnTo>
                  <a:close/>
                </a:path>
              </a:pathLst>
            </a:custGeom>
            <a:solidFill>
              <a:srgbClr val="BED9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TextBox 37"/>
            <p:cNvSpPr txBox="1"/>
            <p:nvPr/>
          </p:nvSpPr>
          <p:spPr>
            <a:xfrm>
              <a:off x="4935976" y="1698226"/>
              <a:ext cx="3353951" cy="1198492"/>
            </a:xfrm>
            <a:prstGeom prst="rect">
              <a:avLst/>
            </a:prstGeom>
            <a:noFill/>
          </p:spPr>
          <p:txBody>
            <a:bodyPr wrap="square" rtlCol="0">
              <a:spAutoFit/>
            </a:bodyPr>
            <a:lstStyle/>
            <a:p>
              <a:r>
                <a:rPr lang="en-US" sz="1200" b="1" dirty="0">
                  <a:latin typeface="Univers LT Std 57 Cn"/>
                </a:rPr>
                <a:t>Executive A</a:t>
              </a:r>
              <a:r>
                <a:rPr lang="en-US" sz="1100" dirty="0">
                  <a:latin typeface="Univers LT Std 57 Cn"/>
                </a:rPr>
                <a:t>: The new facility would cost $6 million to buy and $4 million to operate over the next decade, for a total cost of $10 million. The medicines we could produce there would bring in revenue of $13 million. We could make $3 million in profits. Buy the factory!</a:t>
              </a:r>
            </a:p>
          </p:txBody>
        </p:sp>
      </p:grpSp>
      <p:grpSp>
        <p:nvGrpSpPr>
          <p:cNvPr id="2" name="Group 1"/>
          <p:cNvGrpSpPr/>
          <p:nvPr/>
        </p:nvGrpSpPr>
        <p:grpSpPr>
          <a:xfrm>
            <a:off x="2474649" y="2062045"/>
            <a:ext cx="2897795" cy="2008284"/>
            <a:chOff x="2322249" y="1592146"/>
            <a:chExt cx="2897795" cy="2008284"/>
          </a:xfrm>
        </p:grpSpPr>
        <p:sp>
          <p:nvSpPr>
            <p:cNvPr id="9" name="Freeform 8"/>
            <p:cNvSpPr>
              <a:spLocks/>
            </p:cNvSpPr>
            <p:nvPr/>
          </p:nvSpPr>
          <p:spPr bwMode="auto">
            <a:xfrm>
              <a:off x="2322249" y="1592146"/>
              <a:ext cx="2897795" cy="2008284"/>
            </a:xfrm>
            <a:custGeom>
              <a:avLst/>
              <a:gdLst>
                <a:gd name="T0" fmla="*/ 1042 w 1643"/>
                <a:gd name="T1" fmla="*/ 574 h 1111"/>
                <a:gd name="T2" fmla="*/ 1061 w 1643"/>
                <a:gd name="T3" fmla="*/ 551 h 1111"/>
                <a:gd name="T4" fmla="*/ 1092 w 1643"/>
                <a:gd name="T5" fmla="*/ 507 h 1111"/>
                <a:gd name="T6" fmla="*/ 1114 w 1643"/>
                <a:gd name="T7" fmla="*/ 454 h 1111"/>
                <a:gd name="T8" fmla="*/ 1125 w 1643"/>
                <a:gd name="T9" fmla="*/ 405 h 1111"/>
                <a:gd name="T10" fmla="*/ 1125 w 1643"/>
                <a:gd name="T11" fmla="*/ 377 h 1111"/>
                <a:gd name="T12" fmla="*/ 1114 w 1643"/>
                <a:gd name="T13" fmla="*/ 299 h 1111"/>
                <a:gd name="T14" fmla="*/ 1081 w 1643"/>
                <a:gd name="T15" fmla="*/ 230 h 1111"/>
                <a:gd name="T16" fmla="*/ 1031 w 1643"/>
                <a:gd name="T17" fmla="*/ 166 h 1111"/>
                <a:gd name="T18" fmla="*/ 961 w 1643"/>
                <a:gd name="T19" fmla="*/ 111 h 1111"/>
                <a:gd name="T20" fmla="*/ 878 w 1643"/>
                <a:gd name="T21" fmla="*/ 64 h 1111"/>
                <a:gd name="T22" fmla="*/ 781 w 1643"/>
                <a:gd name="T23" fmla="*/ 31 h 1111"/>
                <a:gd name="T24" fmla="*/ 676 w 1643"/>
                <a:gd name="T25" fmla="*/ 8 h 1111"/>
                <a:gd name="T26" fmla="*/ 562 w 1643"/>
                <a:gd name="T27" fmla="*/ 0 h 1111"/>
                <a:gd name="T28" fmla="*/ 507 w 1643"/>
                <a:gd name="T29" fmla="*/ 3 h 1111"/>
                <a:gd name="T30" fmla="*/ 396 w 1643"/>
                <a:gd name="T31" fmla="*/ 17 h 1111"/>
                <a:gd name="T32" fmla="*/ 294 w 1643"/>
                <a:gd name="T33" fmla="*/ 44 h 1111"/>
                <a:gd name="T34" fmla="*/ 205 w 1643"/>
                <a:gd name="T35" fmla="*/ 86 h 1111"/>
                <a:gd name="T36" fmla="*/ 130 w 1643"/>
                <a:gd name="T37" fmla="*/ 136 h 1111"/>
                <a:gd name="T38" fmla="*/ 69 w 1643"/>
                <a:gd name="T39" fmla="*/ 197 h 1111"/>
                <a:gd name="T40" fmla="*/ 25 w 1643"/>
                <a:gd name="T41" fmla="*/ 263 h 1111"/>
                <a:gd name="T42" fmla="*/ 3 w 1643"/>
                <a:gd name="T43" fmla="*/ 338 h 1111"/>
                <a:gd name="T44" fmla="*/ 0 w 1643"/>
                <a:gd name="T45" fmla="*/ 377 h 1111"/>
                <a:gd name="T46" fmla="*/ 11 w 1643"/>
                <a:gd name="T47" fmla="*/ 452 h 1111"/>
                <a:gd name="T48" fmla="*/ 44 w 1643"/>
                <a:gd name="T49" fmla="*/ 524 h 1111"/>
                <a:gd name="T50" fmla="*/ 97 w 1643"/>
                <a:gd name="T51" fmla="*/ 587 h 1111"/>
                <a:gd name="T52" fmla="*/ 166 w 1643"/>
                <a:gd name="T53" fmla="*/ 643 h 1111"/>
                <a:gd name="T54" fmla="*/ 249 w 1643"/>
                <a:gd name="T55" fmla="*/ 687 h 1111"/>
                <a:gd name="T56" fmla="*/ 344 w 1643"/>
                <a:gd name="T57" fmla="*/ 723 h 1111"/>
                <a:gd name="T58" fmla="*/ 449 w 1643"/>
                <a:gd name="T59" fmla="*/ 745 h 1111"/>
                <a:gd name="T60" fmla="*/ 562 w 1643"/>
                <a:gd name="T61" fmla="*/ 754 h 1111"/>
                <a:gd name="T62" fmla="*/ 610 w 1643"/>
                <a:gd name="T63" fmla="*/ 751 h 1111"/>
                <a:gd name="T64" fmla="*/ 704 w 1643"/>
                <a:gd name="T65" fmla="*/ 740 h 1111"/>
                <a:gd name="T66" fmla="*/ 790 w 1643"/>
                <a:gd name="T67" fmla="*/ 720 h 1111"/>
                <a:gd name="T68" fmla="*/ 867 w 1643"/>
                <a:gd name="T69" fmla="*/ 693 h 1111"/>
                <a:gd name="T70" fmla="*/ 1643 w 1643"/>
                <a:gd name="T71" fmla="*/ 1111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43" h="1111">
                  <a:moveTo>
                    <a:pt x="1643" y="1111"/>
                  </a:moveTo>
                  <a:lnTo>
                    <a:pt x="1042" y="574"/>
                  </a:lnTo>
                  <a:lnTo>
                    <a:pt x="1042" y="574"/>
                  </a:lnTo>
                  <a:lnTo>
                    <a:pt x="1061" y="551"/>
                  </a:lnTo>
                  <a:lnTo>
                    <a:pt x="1078" y="529"/>
                  </a:lnTo>
                  <a:lnTo>
                    <a:pt x="1092" y="507"/>
                  </a:lnTo>
                  <a:lnTo>
                    <a:pt x="1103" y="482"/>
                  </a:lnTo>
                  <a:lnTo>
                    <a:pt x="1114" y="454"/>
                  </a:lnTo>
                  <a:lnTo>
                    <a:pt x="1119" y="429"/>
                  </a:lnTo>
                  <a:lnTo>
                    <a:pt x="1125" y="405"/>
                  </a:lnTo>
                  <a:lnTo>
                    <a:pt x="1125" y="377"/>
                  </a:lnTo>
                  <a:lnTo>
                    <a:pt x="1125" y="377"/>
                  </a:lnTo>
                  <a:lnTo>
                    <a:pt x="1122" y="338"/>
                  </a:lnTo>
                  <a:lnTo>
                    <a:pt x="1114" y="299"/>
                  </a:lnTo>
                  <a:lnTo>
                    <a:pt x="1100" y="263"/>
                  </a:lnTo>
                  <a:lnTo>
                    <a:pt x="1081" y="230"/>
                  </a:lnTo>
                  <a:lnTo>
                    <a:pt x="1058" y="197"/>
                  </a:lnTo>
                  <a:lnTo>
                    <a:pt x="1031" y="166"/>
                  </a:lnTo>
                  <a:lnTo>
                    <a:pt x="997" y="136"/>
                  </a:lnTo>
                  <a:lnTo>
                    <a:pt x="961" y="111"/>
                  </a:lnTo>
                  <a:lnTo>
                    <a:pt x="923" y="86"/>
                  </a:lnTo>
                  <a:lnTo>
                    <a:pt x="878" y="64"/>
                  </a:lnTo>
                  <a:lnTo>
                    <a:pt x="831" y="44"/>
                  </a:lnTo>
                  <a:lnTo>
                    <a:pt x="781" y="31"/>
                  </a:lnTo>
                  <a:lnTo>
                    <a:pt x="731" y="17"/>
                  </a:lnTo>
                  <a:lnTo>
                    <a:pt x="676" y="8"/>
                  </a:lnTo>
                  <a:lnTo>
                    <a:pt x="621" y="3"/>
                  </a:lnTo>
                  <a:lnTo>
                    <a:pt x="562" y="0"/>
                  </a:lnTo>
                  <a:lnTo>
                    <a:pt x="562" y="0"/>
                  </a:lnTo>
                  <a:lnTo>
                    <a:pt x="507" y="3"/>
                  </a:lnTo>
                  <a:lnTo>
                    <a:pt x="449" y="8"/>
                  </a:lnTo>
                  <a:lnTo>
                    <a:pt x="396" y="17"/>
                  </a:lnTo>
                  <a:lnTo>
                    <a:pt x="344" y="31"/>
                  </a:lnTo>
                  <a:lnTo>
                    <a:pt x="294" y="44"/>
                  </a:lnTo>
                  <a:lnTo>
                    <a:pt x="249" y="64"/>
                  </a:lnTo>
                  <a:lnTo>
                    <a:pt x="205" y="86"/>
                  </a:lnTo>
                  <a:lnTo>
                    <a:pt x="166" y="111"/>
                  </a:lnTo>
                  <a:lnTo>
                    <a:pt x="130" y="136"/>
                  </a:lnTo>
                  <a:lnTo>
                    <a:pt x="97" y="166"/>
                  </a:lnTo>
                  <a:lnTo>
                    <a:pt x="69" y="197"/>
                  </a:lnTo>
                  <a:lnTo>
                    <a:pt x="44" y="230"/>
                  </a:lnTo>
                  <a:lnTo>
                    <a:pt x="25" y="263"/>
                  </a:lnTo>
                  <a:lnTo>
                    <a:pt x="11" y="299"/>
                  </a:lnTo>
                  <a:lnTo>
                    <a:pt x="3" y="338"/>
                  </a:lnTo>
                  <a:lnTo>
                    <a:pt x="0" y="377"/>
                  </a:lnTo>
                  <a:lnTo>
                    <a:pt x="0" y="377"/>
                  </a:lnTo>
                  <a:lnTo>
                    <a:pt x="3" y="416"/>
                  </a:lnTo>
                  <a:lnTo>
                    <a:pt x="11" y="452"/>
                  </a:lnTo>
                  <a:lnTo>
                    <a:pt x="25" y="488"/>
                  </a:lnTo>
                  <a:lnTo>
                    <a:pt x="44" y="524"/>
                  </a:lnTo>
                  <a:lnTo>
                    <a:pt x="69" y="557"/>
                  </a:lnTo>
                  <a:lnTo>
                    <a:pt x="97" y="587"/>
                  </a:lnTo>
                  <a:lnTo>
                    <a:pt x="130" y="615"/>
                  </a:lnTo>
                  <a:lnTo>
                    <a:pt x="166" y="643"/>
                  </a:lnTo>
                  <a:lnTo>
                    <a:pt x="205" y="668"/>
                  </a:lnTo>
                  <a:lnTo>
                    <a:pt x="249" y="687"/>
                  </a:lnTo>
                  <a:lnTo>
                    <a:pt x="294" y="707"/>
                  </a:lnTo>
                  <a:lnTo>
                    <a:pt x="344" y="723"/>
                  </a:lnTo>
                  <a:lnTo>
                    <a:pt x="396" y="737"/>
                  </a:lnTo>
                  <a:lnTo>
                    <a:pt x="449" y="745"/>
                  </a:lnTo>
                  <a:lnTo>
                    <a:pt x="507" y="751"/>
                  </a:lnTo>
                  <a:lnTo>
                    <a:pt x="562" y="754"/>
                  </a:lnTo>
                  <a:lnTo>
                    <a:pt x="562" y="754"/>
                  </a:lnTo>
                  <a:lnTo>
                    <a:pt x="610" y="751"/>
                  </a:lnTo>
                  <a:lnTo>
                    <a:pt x="657" y="748"/>
                  </a:lnTo>
                  <a:lnTo>
                    <a:pt x="704" y="740"/>
                  </a:lnTo>
                  <a:lnTo>
                    <a:pt x="745" y="731"/>
                  </a:lnTo>
                  <a:lnTo>
                    <a:pt x="790" y="720"/>
                  </a:lnTo>
                  <a:lnTo>
                    <a:pt x="828" y="709"/>
                  </a:lnTo>
                  <a:lnTo>
                    <a:pt x="867" y="693"/>
                  </a:lnTo>
                  <a:lnTo>
                    <a:pt x="903" y="676"/>
                  </a:lnTo>
                  <a:lnTo>
                    <a:pt x="1643" y="1111"/>
                  </a:lnTo>
                  <a:close/>
                </a:path>
              </a:pathLst>
            </a:custGeom>
            <a:solidFill>
              <a:srgbClr val="BED9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TextBox 38"/>
            <p:cNvSpPr txBox="1"/>
            <p:nvPr/>
          </p:nvSpPr>
          <p:spPr>
            <a:xfrm>
              <a:off x="2567238" y="1777215"/>
              <a:ext cx="1639854" cy="954107"/>
            </a:xfrm>
            <a:prstGeom prst="rect">
              <a:avLst/>
            </a:prstGeom>
            <a:noFill/>
          </p:spPr>
          <p:txBody>
            <a:bodyPr wrap="square" rtlCol="0">
              <a:spAutoFit/>
            </a:bodyPr>
            <a:lstStyle/>
            <a:p>
              <a:r>
                <a:rPr lang="en-US" sz="1200" b="1" dirty="0">
                  <a:latin typeface="Univers LT Std 57 Cn"/>
                </a:rPr>
                <a:t>CEO: </a:t>
              </a:r>
              <a:r>
                <a:rPr lang="en-US" sz="1100" dirty="0">
                  <a:latin typeface="Univers LT Std 57 Cn"/>
                </a:rPr>
                <a:t>We have the opportunity to buy a new manufacturing facility. Is this a smart move for our company?</a:t>
              </a:r>
            </a:p>
          </p:txBody>
        </p:sp>
      </p:grpSp>
    </p:spTree>
    <p:extLst>
      <p:ext uri="{BB962C8B-B14F-4D97-AF65-F5344CB8AC3E}">
        <p14:creationId xmlns:p14="http://schemas.microsoft.com/office/powerpoint/2010/main" val="247838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Beyond the bottom line</a:t>
            </a:r>
          </a:p>
        </p:txBody>
      </p:sp>
      <p:sp>
        <p:nvSpPr>
          <p:cNvPr id="3" name="Content Placeholder 2"/>
          <p:cNvSpPr>
            <a:spLocks noGrp="1"/>
          </p:cNvSpPr>
          <p:nvPr>
            <p:ph idx="1"/>
          </p:nvPr>
        </p:nvSpPr>
        <p:spPr>
          <a:xfrm>
            <a:off x="457200" y="1374648"/>
            <a:ext cx="8229600" cy="5102352"/>
          </a:xfrm>
        </p:spPr>
        <p:txBody>
          <a:bodyPr>
            <a:normAutofit lnSpcReduction="10000"/>
          </a:bodyPr>
          <a:lstStyle/>
          <a:p>
            <a:r>
              <a:rPr lang="en-US" dirty="0"/>
              <a:t>Rice is similar to corn in that the husk is removed and considered </a:t>
            </a:r>
            <a:r>
              <a:rPr lang="en-US" dirty="0" err="1"/>
              <a:t>biowaste</a:t>
            </a:r>
            <a:r>
              <a:rPr lang="en-US" dirty="0"/>
              <a:t>.</a:t>
            </a:r>
          </a:p>
          <a:p>
            <a:pPr lvl="1"/>
            <a:r>
              <a:rPr lang="en-US" dirty="0"/>
              <a:t>Indian produces 4 billion pounds of husk per year.</a:t>
            </a:r>
          </a:p>
          <a:p>
            <a:r>
              <a:rPr lang="en-US" dirty="0"/>
              <a:t>A group of MBA graduates created Husk Power Systems, to create power through biomass gasification.</a:t>
            </a:r>
          </a:p>
          <a:p>
            <a:pPr lvl="1"/>
            <a:r>
              <a:rPr lang="en-US" dirty="0"/>
              <a:t>These mini power plants provide electricity locally.</a:t>
            </a:r>
          </a:p>
          <a:p>
            <a:pPr lvl="1"/>
            <a:r>
              <a:rPr lang="en-US" dirty="0"/>
              <a:t>The business is profitable, but also aims to do good.</a:t>
            </a:r>
          </a:p>
          <a:p>
            <a:r>
              <a:rPr lang="en-US" dirty="0"/>
              <a:t>This is an example of </a:t>
            </a:r>
            <a:r>
              <a:rPr lang="en-US" i="1" dirty="0">
                <a:solidFill>
                  <a:srgbClr val="9D0505"/>
                </a:solidFill>
              </a:rPr>
              <a:t>social enterprise</a:t>
            </a:r>
            <a:r>
              <a:rPr lang="en-US" dirty="0"/>
              <a:t>.</a:t>
            </a:r>
          </a:p>
          <a:p>
            <a:endParaRPr lang="en-US" dirty="0"/>
          </a:p>
        </p:txBody>
      </p:sp>
    </p:spTree>
    <p:extLst>
      <p:ext uri="{BB962C8B-B14F-4D97-AF65-F5344CB8AC3E}">
        <p14:creationId xmlns:p14="http://schemas.microsoft.com/office/powerpoint/2010/main" val="199092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Total production, marginal product, and average product</a:t>
            </a:r>
          </a:p>
        </p:txBody>
      </p:sp>
      <p:sp>
        <p:nvSpPr>
          <p:cNvPr id="3" name="Content Placeholder 2"/>
          <p:cNvSpPr>
            <a:spLocks noGrp="1"/>
          </p:cNvSpPr>
          <p:nvPr>
            <p:ph idx="1"/>
          </p:nvPr>
        </p:nvSpPr>
        <p:spPr>
          <a:xfrm>
            <a:off x="457200" y="1374648"/>
            <a:ext cx="8229600" cy="5102352"/>
          </a:xfrm>
        </p:spPr>
        <p:txBody>
          <a:bodyPr>
            <a:normAutofit fontScale="92500" lnSpcReduction="20000"/>
          </a:bodyPr>
          <a:lstStyle/>
          <a:p>
            <a:r>
              <a:rPr lang="en-US" dirty="0"/>
              <a:t>Firms create value by bringing together different ingredients to create a good or service that consumers want.</a:t>
            </a:r>
          </a:p>
          <a:p>
            <a:r>
              <a:rPr lang="en-US" dirty="0"/>
              <a:t> A </a:t>
            </a:r>
            <a:r>
              <a:rPr lang="en-US" i="1" dirty="0">
                <a:solidFill>
                  <a:srgbClr val="9D0505"/>
                </a:solidFill>
              </a:rPr>
              <a:t>production function </a:t>
            </a:r>
            <a:r>
              <a:rPr lang="en-US" dirty="0"/>
              <a:t>is the relationship between the quantity of inputs and the resulting quantity of outputs.</a:t>
            </a:r>
          </a:p>
          <a:p>
            <a:r>
              <a:rPr lang="en-US" dirty="0"/>
              <a:t>The increase in output that is generated by an additional unit of input is the </a:t>
            </a:r>
            <a:r>
              <a:rPr lang="en-US" i="1" dirty="0">
                <a:solidFill>
                  <a:srgbClr val="9D0505"/>
                </a:solidFill>
              </a:rPr>
              <a:t>marginal product</a:t>
            </a:r>
            <a:r>
              <a:rPr lang="en-US" dirty="0"/>
              <a:t>.</a:t>
            </a:r>
          </a:p>
          <a:p>
            <a:pPr lvl="1"/>
            <a:r>
              <a:rPr lang="en-US" dirty="0"/>
              <a:t>The principle of </a:t>
            </a:r>
            <a:r>
              <a:rPr lang="en-US" i="1" dirty="0">
                <a:solidFill>
                  <a:srgbClr val="9D0505"/>
                </a:solidFill>
              </a:rPr>
              <a:t>diminishing marginal product</a:t>
            </a:r>
            <a:r>
              <a:rPr lang="en-US" dirty="0">
                <a:solidFill>
                  <a:srgbClr val="9D0505"/>
                </a:solidFill>
              </a:rPr>
              <a:t> </a:t>
            </a:r>
            <a:r>
              <a:rPr lang="en-US" dirty="0"/>
              <a:t>states that the marginal product of an input decreases as the quantity of the input increases.</a:t>
            </a:r>
          </a:p>
          <a:p>
            <a:r>
              <a:rPr lang="en-US" dirty="0"/>
              <a:t>The average product is total production divided by the number of workers.</a:t>
            </a:r>
          </a:p>
        </p:txBody>
      </p:sp>
    </p:spTree>
    <p:extLst>
      <p:ext uri="{BB962C8B-B14F-4D97-AF65-F5344CB8AC3E}">
        <p14:creationId xmlns:p14="http://schemas.microsoft.com/office/powerpoint/2010/main" val="765693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Total production and marginal product</a:t>
            </a:r>
          </a:p>
        </p:txBody>
      </p:sp>
      <p:sp>
        <p:nvSpPr>
          <p:cNvPr id="2" name="Content Placeholder 1"/>
          <p:cNvSpPr>
            <a:spLocks noGrp="1"/>
          </p:cNvSpPr>
          <p:nvPr>
            <p:ph idx="1"/>
          </p:nvPr>
        </p:nvSpPr>
        <p:spPr>
          <a:xfrm>
            <a:off x="457200" y="838200"/>
            <a:ext cx="8229600" cy="5483351"/>
          </a:xfrm>
        </p:spPr>
        <p:txBody>
          <a:bodyPr>
            <a:normAutofit/>
          </a:bodyPr>
          <a:lstStyle/>
          <a:p>
            <a:pPr marL="0" indent="0">
              <a:buNone/>
            </a:pPr>
            <a:r>
              <a:rPr lang="en-US" sz="2400" dirty="0"/>
              <a:t>This table provides the total production and marginal product from each additional unit of labor.</a:t>
            </a:r>
          </a:p>
        </p:txBody>
      </p:sp>
      <p:sp>
        <p:nvSpPr>
          <p:cNvPr id="110" name="AutoShape 3"/>
          <p:cNvSpPr>
            <a:spLocks noChangeAspect="1" noChangeArrowheads="1" noTextEdit="1"/>
          </p:cNvSpPr>
          <p:nvPr/>
        </p:nvSpPr>
        <p:spPr bwMode="auto">
          <a:xfrm>
            <a:off x="914400" y="1600200"/>
            <a:ext cx="738187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1" name="Freeform 5"/>
          <p:cNvSpPr>
            <a:spLocks noEditPoints="1"/>
          </p:cNvSpPr>
          <p:nvPr/>
        </p:nvSpPr>
        <p:spPr bwMode="auto">
          <a:xfrm>
            <a:off x="914400" y="1600200"/>
            <a:ext cx="7372350" cy="528638"/>
          </a:xfrm>
          <a:custGeom>
            <a:avLst/>
            <a:gdLst>
              <a:gd name="T0" fmla="*/ 2733 w 4644"/>
              <a:gd name="T1" fmla="*/ 0 h 333"/>
              <a:gd name="T2" fmla="*/ 4644 w 4644"/>
              <a:gd name="T3" fmla="*/ 0 h 333"/>
              <a:gd name="T4" fmla="*/ 4644 w 4644"/>
              <a:gd name="T5" fmla="*/ 333 h 333"/>
              <a:gd name="T6" fmla="*/ 2733 w 4644"/>
              <a:gd name="T7" fmla="*/ 333 h 333"/>
              <a:gd name="T8" fmla="*/ 2733 w 4644"/>
              <a:gd name="T9" fmla="*/ 0 h 333"/>
              <a:gd name="T10" fmla="*/ 1246 w 4644"/>
              <a:gd name="T11" fmla="*/ 0 h 333"/>
              <a:gd name="T12" fmla="*/ 2733 w 4644"/>
              <a:gd name="T13" fmla="*/ 0 h 333"/>
              <a:gd name="T14" fmla="*/ 2733 w 4644"/>
              <a:gd name="T15" fmla="*/ 333 h 333"/>
              <a:gd name="T16" fmla="*/ 1246 w 4644"/>
              <a:gd name="T17" fmla="*/ 333 h 333"/>
              <a:gd name="T18" fmla="*/ 1246 w 4644"/>
              <a:gd name="T19" fmla="*/ 0 h 333"/>
              <a:gd name="T20" fmla="*/ 0 w 4644"/>
              <a:gd name="T21" fmla="*/ 0 h 333"/>
              <a:gd name="T22" fmla="*/ 1246 w 4644"/>
              <a:gd name="T23" fmla="*/ 0 h 333"/>
              <a:gd name="T24" fmla="*/ 1246 w 4644"/>
              <a:gd name="T25" fmla="*/ 333 h 333"/>
              <a:gd name="T26" fmla="*/ 0 w 4644"/>
              <a:gd name="T27" fmla="*/ 333 h 333"/>
              <a:gd name="T28" fmla="*/ 0 w 4644"/>
              <a:gd name="T2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44" h="333">
                <a:moveTo>
                  <a:pt x="2733" y="0"/>
                </a:moveTo>
                <a:lnTo>
                  <a:pt x="4644" y="0"/>
                </a:lnTo>
                <a:lnTo>
                  <a:pt x="4644" y="333"/>
                </a:lnTo>
                <a:lnTo>
                  <a:pt x="2733" y="333"/>
                </a:lnTo>
                <a:lnTo>
                  <a:pt x="2733" y="0"/>
                </a:lnTo>
                <a:close/>
                <a:moveTo>
                  <a:pt x="1246" y="0"/>
                </a:moveTo>
                <a:lnTo>
                  <a:pt x="2733" y="0"/>
                </a:lnTo>
                <a:lnTo>
                  <a:pt x="2733" y="333"/>
                </a:lnTo>
                <a:lnTo>
                  <a:pt x="1246" y="333"/>
                </a:lnTo>
                <a:lnTo>
                  <a:pt x="1246" y="0"/>
                </a:lnTo>
                <a:close/>
                <a:moveTo>
                  <a:pt x="0" y="0"/>
                </a:moveTo>
                <a:lnTo>
                  <a:pt x="1246" y="0"/>
                </a:lnTo>
                <a:lnTo>
                  <a:pt x="1246" y="333"/>
                </a:lnTo>
                <a:lnTo>
                  <a:pt x="0" y="333"/>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2" name="Freeform 6"/>
          <p:cNvSpPr>
            <a:spLocks noEditPoints="1"/>
          </p:cNvSpPr>
          <p:nvPr/>
        </p:nvSpPr>
        <p:spPr bwMode="auto">
          <a:xfrm>
            <a:off x="914400" y="2128838"/>
            <a:ext cx="7372350" cy="3128963"/>
          </a:xfrm>
          <a:custGeom>
            <a:avLst/>
            <a:gdLst>
              <a:gd name="T0" fmla="*/ 4644 w 4644"/>
              <a:gd name="T1" fmla="*/ 1753 h 1971"/>
              <a:gd name="T2" fmla="*/ 2733 w 4644"/>
              <a:gd name="T3" fmla="*/ 1971 h 1971"/>
              <a:gd name="T4" fmla="*/ 1246 w 4644"/>
              <a:gd name="T5" fmla="*/ 1753 h 1971"/>
              <a:gd name="T6" fmla="*/ 2733 w 4644"/>
              <a:gd name="T7" fmla="*/ 1971 h 1971"/>
              <a:gd name="T8" fmla="*/ 1246 w 4644"/>
              <a:gd name="T9" fmla="*/ 1753 h 1971"/>
              <a:gd name="T10" fmla="*/ 1246 w 4644"/>
              <a:gd name="T11" fmla="*/ 1753 h 1971"/>
              <a:gd name="T12" fmla="*/ 0 w 4644"/>
              <a:gd name="T13" fmla="*/ 1971 h 1971"/>
              <a:gd name="T14" fmla="*/ 2733 w 4644"/>
              <a:gd name="T15" fmla="*/ 1315 h 1971"/>
              <a:gd name="T16" fmla="*/ 4644 w 4644"/>
              <a:gd name="T17" fmla="*/ 1533 h 1971"/>
              <a:gd name="T18" fmla="*/ 2733 w 4644"/>
              <a:gd name="T19" fmla="*/ 1315 h 1971"/>
              <a:gd name="T20" fmla="*/ 2733 w 4644"/>
              <a:gd name="T21" fmla="*/ 1315 h 1971"/>
              <a:gd name="T22" fmla="*/ 1246 w 4644"/>
              <a:gd name="T23" fmla="*/ 1533 h 1971"/>
              <a:gd name="T24" fmla="*/ 0 w 4644"/>
              <a:gd name="T25" fmla="*/ 1315 h 1971"/>
              <a:gd name="T26" fmla="*/ 1246 w 4644"/>
              <a:gd name="T27" fmla="*/ 1533 h 1971"/>
              <a:gd name="T28" fmla="*/ 0 w 4644"/>
              <a:gd name="T29" fmla="*/ 1315 h 1971"/>
              <a:gd name="T30" fmla="*/ 4644 w 4644"/>
              <a:gd name="T31" fmla="*/ 876 h 1971"/>
              <a:gd name="T32" fmla="*/ 2733 w 4644"/>
              <a:gd name="T33" fmla="*/ 1094 h 1971"/>
              <a:gd name="T34" fmla="*/ 1246 w 4644"/>
              <a:gd name="T35" fmla="*/ 876 h 1971"/>
              <a:gd name="T36" fmla="*/ 2733 w 4644"/>
              <a:gd name="T37" fmla="*/ 1094 h 1971"/>
              <a:gd name="T38" fmla="*/ 1246 w 4644"/>
              <a:gd name="T39" fmla="*/ 876 h 1971"/>
              <a:gd name="T40" fmla="*/ 1246 w 4644"/>
              <a:gd name="T41" fmla="*/ 876 h 1971"/>
              <a:gd name="T42" fmla="*/ 0 w 4644"/>
              <a:gd name="T43" fmla="*/ 1094 h 1971"/>
              <a:gd name="T44" fmla="*/ 2733 w 4644"/>
              <a:gd name="T45" fmla="*/ 438 h 1971"/>
              <a:gd name="T46" fmla="*/ 4644 w 4644"/>
              <a:gd name="T47" fmla="*/ 656 h 1971"/>
              <a:gd name="T48" fmla="*/ 2733 w 4644"/>
              <a:gd name="T49" fmla="*/ 438 h 1971"/>
              <a:gd name="T50" fmla="*/ 2733 w 4644"/>
              <a:gd name="T51" fmla="*/ 438 h 1971"/>
              <a:gd name="T52" fmla="*/ 1246 w 4644"/>
              <a:gd name="T53" fmla="*/ 656 h 1971"/>
              <a:gd name="T54" fmla="*/ 0 w 4644"/>
              <a:gd name="T55" fmla="*/ 438 h 1971"/>
              <a:gd name="T56" fmla="*/ 1246 w 4644"/>
              <a:gd name="T57" fmla="*/ 656 h 1971"/>
              <a:gd name="T58" fmla="*/ 0 w 4644"/>
              <a:gd name="T59" fmla="*/ 438 h 1971"/>
              <a:gd name="T60" fmla="*/ 4644 w 4644"/>
              <a:gd name="T61" fmla="*/ 0 h 1971"/>
              <a:gd name="T62" fmla="*/ 2733 w 4644"/>
              <a:gd name="T63" fmla="*/ 220 h 1971"/>
              <a:gd name="T64" fmla="*/ 1246 w 4644"/>
              <a:gd name="T65" fmla="*/ 0 h 1971"/>
              <a:gd name="T66" fmla="*/ 2733 w 4644"/>
              <a:gd name="T67" fmla="*/ 220 h 1971"/>
              <a:gd name="T68" fmla="*/ 1246 w 4644"/>
              <a:gd name="T69" fmla="*/ 0 h 1971"/>
              <a:gd name="T70" fmla="*/ 1246 w 4644"/>
              <a:gd name="T71" fmla="*/ 0 h 1971"/>
              <a:gd name="T72" fmla="*/ 0 w 4644"/>
              <a:gd name="T73" fmla="*/ 220 h 1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44" h="1971">
                <a:moveTo>
                  <a:pt x="2733" y="1753"/>
                </a:moveTo>
                <a:lnTo>
                  <a:pt x="4644" y="1753"/>
                </a:lnTo>
                <a:lnTo>
                  <a:pt x="4644" y="1971"/>
                </a:lnTo>
                <a:lnTo>
                  <a:pt x="2733" y="1971"/>
                </a:lnTo>
                <a:lnTo>
                  <a:pt x="2733" y="1753"/>
                </a:lnTo>
                <a:close/>
                <a:moveTo>
                  <a:pt x="1246" y="1753"/>
                </a:moveTo>
                <a:lnTo>
                  <a:pt x="2733" y="1753"/>
                </a:lnTo>
                <a:lnTo>
                  <a:pt x="2733" y="1971"/>
                </a:lnTo>
                <a:lnTo>
                  <a:pt x="1246" y="1971"/>
                </a:lnTo>
                <a:lnTo>
                  <a:pt x="1246" y="1753"/>
                </a:lnTo>
                <a:close/>
                <a:moveTo>
                  <a:pt x="0" y="1753"/>
                </a:moveTo>
                <a:lnTo>
                  <a:pt x="1246" y="1753"/>
                </a:lnTo>
                <a:lnTo>
                  <a:pt x="1246" y="1971"/>
                </a:lnTo>
                <a:lnTo>
                  <a:pt x="0" y="1971"/>
                </a:lnTo>
                <a:lnTo>
                  <a:pt x="0" y="1753"/>
                </a:lnTo>
                <a:close/>
                <a:moveTo>
                  <a:pt x="2733" y="1315"/>
                </a:moveTo>
                <a:lnTo>
                  <a:pt x="4644" y="1315"/>
                </a:lnTo>
                <a:lnTo>
                  <a:pt x="4644" y="1533"/>
                </a:lnTo>
                <a:lnTo>
                  <a:pt x="2733" y="1533"/>
                </a:lnTo>
                <a:lnTo>
                  <a:pt x="2733" y="1315"/>
                </a:lnTo>
                <a:close/>
                <a:moveTo>
                  <a:pt x="1246" y="1315"/>
                </a:moveTo>
                <a:lnTo>
                  <a:pt x="2733" y="1315"/>
                </a:lnTo>
                <a:lnTo>
                  <a:pt x="2733" y="1533"/>
                </a:lnTo>
                <a:lnTo>
                  <a:pt x="1246" y="1533"/>
                </a:lnTo>
                <a:lnTo>
                  <a:pt x="1246" y="1315"/>
                </a:lnTo>
                <a:close/>
                <a:moveTo>
                  <a:pt x="0" y="1315"/>
                </a:moveTo>
                <a:lnTo>
                  <a:pt x="1246" y="1315"/>
                </a:lnTo>
                <a:lnTo>
                  <a:pt x="1246" y="1533"/>
                </a:lnTo>
                <a:lnTo>
                  <a:pt x="0" y="1533"/>
                </a:lnTo>
                <a:lnTo>
                  <a:pt x="0" y="1315"/>
                </a:lnTo>
                <a:close/>
                <a:moveTo>
                  <a:pt x="2733" y="876"/>
                </a:moveTo>
                <a:lnTo>
                  <a:pt x="4644" y="876"/>
                </a:lnTo>
                <a:lnTo>
                  <a:pt x="4644" y="1094"/>
                </a:lnTo>
                <a:lnTo>
                  <a:pt x="2733" y="1094"/>
                </a:lnTo>
                <a:lnTo>
                  <a:pt x="2733" y="876"/>
                </a:lnTo>
                <a:close/>
                <a:moveTo>
                  <a:pt x="1246" y="876"/>
                </a:moveTo>
                <a:lnTo>
                  <a:pt x="2733" y="876"/>
                </a:lnTo>
                <a:lnTo>
                  <a:pt x="2733" y="1094"/>
                </a:lnTo>
                <a:lnTo>
                  <a:pt x="1246" y="1094"/>
                </a:lnTo>
                <a:lnTo>
                  <a:pt x="1246" y="876"/>
                </a:lnTo>
                <a:close/>
                <a:moveTo>
                  <a:pt x="0" y="876"/>
                </a:moveTo>
                <a:lnTo>
                  <a:pt x="1246" y="876"/>
                </a:lnTo>
                <a:lnTo>
                  <a:pt x="1246" y="1094"/>
                </a:lnTo>
                <a:lnTo>
                  <a:pt x="0" y="1094"/>
                </a:lnTo>
                <a:lnTo>
                  <a:pt x="0" y="876"/>
                </a:lnTo>
                <a:close/>
                <a:moveTo>
                  <a:pt x="2733" y="438"/>
                </a:moveTo>
                <a:lnTo>
                  <a:pt x="4644" y="438"/>
                </a:lnTo>
                <a:lnTo>
                  <a:pt x="4644" y="656"/>
                </a:lnTo>
                <a:lnTo>
                  <a:pt x="2733" y="656"/>
                </a:lnTo>
                <a:lnTo>
                  <a:pt x="2733" y="438"/>
                </a:lnTo>
                <a:close/>
                <a:moveTo>
                  <a:pt x="1246" y="438"/>
                </a:moveTo>
                <a:lnTo>
                  <a:pt x="2733" y="438"/>
                </a:lnTo>
                <a:lnTo>
                  <a:pt x="2733" y="656"/>
                </a:lnTo>
                <a:lnTo>
                  <a:pt x="1246" y="656"/>
                </a:lnTo>
                <a:lnTo>
                  <a:pt x="1246" y="438"/>
                </a:lnTo>
                <a:close/>
                <a:moveTo>
                  <a:pt x="0" y="438"/>
                </a:moveTo>
                <a:lnTo>
                  <a:pt x="1246" y="438"/>
                </a:lnTo>
                <a:lnTo>
                  <a:pt x="1246" y="656"/>
                </a:lnTo>
                <a:lnTo>
                  <a:pt x="0" y="656"/>
                </a:lnTo>
                <a:lnTo>
                  <a:pt x="0" y="438"/>
                </a:lnTo>
                <a:close/>
                <a:moveTo>
                  <a:pt x="2733" y="0"/>
                </a:moveTo>
                <a:lnTo>
                  <a:pt x="4644" y="0"/>
                </a:lnTo>
                <a:lnTo>
                  <a:pt x="4644" y="220"/>
                </a:lnTo>
                <a:lnTo>
                  <a:pt x="2733" y="220"/>
                </a:lnTo>
                <a:lnTo>
                  <a:pt x="2733" y="0"/>
                </a:lnTo>
                <a:close/>
                <a:moveTo>
                  <a:pt x="1246" y="0"/>
                </a:moveTo>
                <a:lnTo>
                  <a:pt x="2733" y="0"/>
                </a:lnTo>
                <a:lnTo>
                  <a:pt x="2733" y="220"/>
                </a:lnTo>
                <a:lnTo>
                  <a:pt x="1246" y="220"/>
                </a:lnTo>
                <a:lnTo>
                  <a:pt x="1246" y="0"/>
                </a:lnTo>
                <a:close/>
                <a:moveTo>
                  <a:pt x="0" y="0"/>
                </a:moveTo>
                <a:lnTo>
                  <a:pt x="1246" y="0"/>
                </a:lnTo>
                <a:lnTo>
                  <a:pt x="1246" y="220"/>
                </a:lnTo>
                <a:lnTo>
                  <a:pt x="0" y="220"/>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3" name="Freeform 7"/>
          <p:cNvSpPr>
            <a:spLocks noEditPoints="1"/>
          </p:cNvSpPr>
          <p:nvPr/>
        </p:nvSpPr>
        <p:spPr bwMode="auto">
          <a:xfrm>
            <a:off x="914400" y="2478088"/>
            <a:ext cx="7372350" cy="2433638"/>
          </a:xfrm>
          <a:custGeom>
            <a:avLst/>
            <a:gdLst>
              <a:gd name="T0" fmla="*/ 2733 w 4644"/>
              <a:gd name="T1" fmla="*/ 1313 h 1533"/>
              <a:gd name="T2" fmla="*/ 4644 w 4644"/>
              <a:gd name="T3" fmla="*/ 1313 h 1533"/>
              <a:gd name="T4" fmla="*/ 4644 w 4644"/>
              <a:gd name="T5" fmla="*/ 1533 h 1533"/>
              <a:gd name="T6" fmla="*/ 2733 w 4644"/>
              <a:gd name="T7" fmla="*/ 1533 h 1533"/>
              <a:gd name="T8" fmla="*/ 2733 w 4644"/>
              <a:gd name="T9" fmla="*/ 1313 h 1533"/>
              <a:gd name="T10" fmla="*/ 1246 w 4644"/>
              <a:gd name="T11" fmla="*/ 1313 h 1533"/>
              <a:gd name="T12" fmla="*/ 2733 w 4644"/>
              <a:gd name="T13" fmla="*/ 1313 h 1533"/>
              <a:gd name="T14" fmla="*/ 2733 w 4644"/>
              <a:gd name="T15" fmla="*/ 1533 h 1533"/>
              <a:gd name="T16" fmla="*/ 1246 w 4644"/>
              <a:gd name="T17" fmla="*/ 1533 h 1533"/>
              <a:gd name="T18" fmla="*/ 1246 w 4644"/>
              <a:gd name="T19" fmla="*/ 1313 h 1533"/>
              <a:gd name="T20" fmla="*/ 0 w 4644"/>
              <a:gd name="T21" fmla="*/ 1313 h 1533"/>
              <a:gd name="T22" fmla="*/ 1246 w 4644"/>
              <a:gd name="T23" fmla="*/ 1313 h 1533"/>
              <a:gd name="T24" fmla="*/ 1246 w 4644"/>
              <a:gd name="T25" fmla="*/ 1533 h 1533"/>
              <a:gd name="T26" fmla="*/ 0 w 4644"/>
              <a:gd name="T27" fmla="*/ 1533 h 1533"/>
              <a:gd name="T28" fmla="*/ 0 w 4644"/>
              <a:gd name="T29" fmla="*/ 1313 h 1533"/>
              <a:gd name="T30" fmla="*/ 2733 w 4644"/>
              <a:gd name="T31" fmla="*/ 874 h 1533"/>
              <a:gd name="T32" fmla="*/ 4644 w 4644"/>
              <a:gd name="T33" fmla="*/ 874 h 1533"/>
              <a:gd name="T34" fmla="*/ 4644 w 4644"/>
              <a:gd name="T35" fmla="*/ 1095 h 1533"/>
              <a:gd name="T36" fmla="*/ 2733 w 4644"/>
              <a:gd name="T37" fmla="*/ 1095 h 1533"/>
              <a:gd name="T38" fmla="*/ 2733 w 4644"/>
              <a:gd name="T39" fmla="*/ 874 h 1533"/>
              <a:gd name="T40" fmla="*/ 1246 w 4644"/>
              <a:gd name="T41" fmla="*/ 874 h 1533"/>
              <a:gd name="T42" fmla="*/ 2733 w 4644"/>
              <a:gd name="T43" fmla="*/ 874 h 1533"/>
              <a:gd name="T44" fmla="*/ 2733 w 4644"/>
              <a:gd name="T45" fmla="*/ 1095 h 1533"/>
              <a:gd name="T46" fmla="*/ 1246 w 4644"/>
              <a:gd name="T47" fmla="*/ 1095 h 1533"/>
              <a:gd name="T48" fmla="*/ 1246 w 4644"/>
              <a:gd name="T49" fmla="*/ 874 h 1533"/>
              <a:gd name="T50" fmla="*/ 0 w 4644"/>
              <a:gd name="T51" fmla="*/ 874 h 1533"/>
              <a:gd name="T52" fmla="*/ 1246 w 4644"/>
              <a:gd name="T53" fmla="*/ 874 h 1533"/>
              <a:gd name="T54" fmla="*/ 1246 w 4644"/>
              <a:gd name="T55" fmla="*/ 1095 h 1533"/>
              <a:gd name="T56" fmla="*/ 0 w 4644"/>
              <a:gd name="T57" fmla="*/ 1095 h 1533"/>
              <a:gd name="T58" fmla="*/ 0 w 4644"/>
              <a:gd name="T59" fmla="*/ 874 h 1533"/>
              <a:gd name="T60" fmla="*/ 2733 w 4644"/>
              <a:gd name="T61" fmla="*/ 436 h 1533"/>
              <a:gd name="T62" fmla="*/ 4644 w 4644"/>
              <a:gd name="T63" fmla="*/ 436 h 1533"/>
              <a:gd name="T64" fmla="*/ 4644 w 4644"/>
              <a:gd name="T65" fmla="*/ 656 h 1533"/>
              <a:gd name="T66" fmla="*/ 2733 w 4644"/>
              <a:gd name="T67" fmla="*/ 656 h 1533"/>
              <a:gd name="T68" fmla="*/ 2733 w 4644"/>
              <a:gd name="T69" fmla="*/ 436 h 1533"/>
              <a:gd name="T70" fmla="*/ 1246 w 4644"/>
              <a:gd name="T71" fmla="*/ 436 h 1533"/>
              <a:gd name="T72" fmla="*/ 2733 w 4644"/>
              <a:gd name="T73" fmla="*/ 436 h 1533"/>
              <a:gd name="T74" fmla="*/ 2733 w 4644"/>
              <a:gd name="T75" fmla="*/ 656 h 1533"/>
              <a:gd name="T76" fmla="*/ 1246 w 4644"/>
              <a:gd name="T77" fmla="*/ 656 h 1533"/>
              <a:gd name="T78" fmla="*/ 1246 w 4644"/>
              <a:gd name="T79" fmla="*/ 436 h 1533"/>
              <a:gd name="T80" fmla="*/ 0 w 4644"/>
              <a:gd name="T81" fmla="*/ 436 h 1533"/>
              <a:gd name="T82" fmla="*/ 1246 w 4644"/>
              <a:gd name="T83" fmla="*/ 436 h 1533"/>
              <a:gd name="T84" fmla="*/ 1246 w 4644"/>
              <a:gd name="T85" fmla="*/ 656 h 1533"/>
              <a:gd name="T86" fmla="*/ 0 w 4644"/>
              <a:gd name="T87" fmla="*/ 656 h 1533"/>
              <a:gd name="T88" fmla="*/ 0 w 4644"/>
              <a:gd name="T89" fmla="*/ 436 h 1533"/>
              <a:gd name="T90" fmla="*/ 2733 w 4644"/>
              <a:gd name="T91" fmla="*/ 0 h 1533"/>
              <a:gd name="T92" fmla="*/ 4644 w 4644"/>
              <a:gd name="T93" fmla="*/ 0 h 1533"/>
              <a:gd name="T94" fmla="*/ 4644 w 4644"/>
              <a:gd name="T95" fmla="*/ 218 h 1533"/>
              <a:gd name="T96" fmla="*/ 2733 w 4644"/>
              <a:gd name="T97" fmla="*/ 218 h 1533"/>
              <a:gd name="T98" fmla="*/ 2733 w 4644"/>
              <a:gd name="T99" fmla="*/ 0 h 1533"/>
              <a:gd name="T100" fmla="*/ 1246 w 4644"/>
              <a:gd name="T101" fmla="*/ 0 h 1533"/>
              <a:gd name="T102" fmla="*/ 2733 w 4644"/>
              <a:gd name="T103" fmla="*/ 0 h 1533"/>
              <a:gd name="T104" fmla="*/ 2733 w 4644"/>
              <a:gd name="T105" fmla="*/ 218 h 1533"/>
              <a:gd name="T106" fmla="*/ 1246 w 4644"/>
              <a:gd name="T107" fmla="*/ 218 h 1533"/>
              <a:gd name="T108" fmla="*/ 1246 w 4644"/>
              <a:gd name="T109" fmla="*/ 0 h 1533"/>
              <a:gd name="T110" fmla="*/ 0 w 4644"/>
              <a:gd name="T111" fmla="*/ 0 h 1533"/>
              <a:gd name="T112" fmla="*/ 1246 w 4644"/>
              <a:gd name="T113" fmla="*/ 0 h 1533"/>
              <a:gd name="T114" fmla="*/ 1246 w 4644"/>
              <a:gd name="T115" fmla="*/ 218 h 1533"/>
              <a:gd name="T116" fmla="*/ 0 w 4644"/>
              <a:gd name="T117" fmla="*/ 218 h 1533"/>
              <a:gd name="T118" fmla="*/ 0 w 4644"/>
              <a:gd name="T119" fmla="*/ 0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44" h="1533">
                <a:moveTo>
                  <a:pt x="2733" y="1313"/>
                </a:moveTo>
                <a:lnTo>
                  <a:pt x="4644" y="1313"/>
                </a:lnTo>
                <a:lnTo>
                  <a:pt x="4644" y="1533"/>
                </a:lnTo>
                <a:lnTo>
                  <a:pt x="2733" y="1533"/>
                </a:lnTo>
                <a:lnTo>
                  <a:pt x="2733" y="1313"/>
                </a:lnTo>
                <a:close/>
                <a:moveTo>
                  <a:pt x="1246" y="1313"/>
                </a:moveTo>
                <a:lnTo>
                  <a:pt x="2733" y="1313"/>
                </a:lnTo>
                <a:lnTo>
                  <a:pt x="2733" y="1533"/>
                </a:lnTo>
                <a:lnTo>
                  <a:pt x="1246" y="1533"/>
                </a:lnTo>
                <a:lnTo>
                  <a:pt x="1246" y="1313"/>
                </a:lnTo>
                <a:close/>
                <a:moveTo>
                  <a:pt x="0" y="1313"/>
                </a:moveTo>
                <a:lnTo>
                  <a:pt x="1246" y="1313"/>
                </a:lnTo>
                <a:lnTo>
                  <a:pt x="1246" y="1533"/>
                </a:lnTo>
                <a:lnTo>
                  <a:pt x="0" y="1533"/>
                </a:lnTo>
                <a:lnTo>
                  <a:pt x="0" y="1313"/>
                </a:lnTo>
                <a:close/>
                <a:moveTo>
                  <a:pt x="2733" y="874"/>
                </a:moveTo>
                <a:lnTo>
                  <a:pt x="4644" y="874"/>
                </a:lnTo>
                <a:lnTo>
                  <a:pt x="4644" y="1095"/>
                </a:lnTo>
                <a:lnTo>
                  <a:pt x="2733" y="1095"/>
                </a:lnTo>
                <a:lnTo>
                  <a:pt x="2733" y="874"/>
                </a:lnTo>
                <a:close/>
                <a:moveTo>
                  <a:pt x="1246" y="874"/>
                </a:moveTo>
                <a:lnTo>
                  <a:pt x="2733" y="874"/>
                </a:lnTo>
                <a:lnTo>
                  <a:pt x="2733" y="1095"/>
                </a:lnTo>
                <a:lnTo>
                  <a:pt x="1246" y="1095"/>
                </a:lnTo>
                <a:lnTo>
                  <a:pt x="1246" y="874"/>
                </a:lnTo>
                <a:close/>
                <a:moveTo>
                  <a:pt x="0" y="874"/>
                </a:moveTo>
                <a:lnTo>
                  <a:pt x="1246" y="874"/>
                </a:lnTo>
                <a:lnTo>
                  <a:pt x="1246" y="1095"/>
                </a:lnTo>
                <a:lnTo>
                  <a:pt x="0" y="1095"/>
                </a:lnTo>
                <a:lnTo>
                  <a:pt x="0" y="874"/>
                </a:lnTo>
                <a:close/>
                <a:moveTo>
                  <a:pt x="2733" y="436"/>
                </a:moveTo>
                <a:lnTo>
                  <a:pt x="4644" y="436"/>
                </a:lnTo>
                <a:lnTo>
                  <a:pt x="4644" y="656"/>
                </a:lnTo>
                <a:lnTo>
                  <a:pt x="2733" y="656"/>
                </a:lnTo>
                <a:lnTo>
                  <a:pt x="2733" y="436"/>
                </a:lnTo>
                <a:close/>
                <a:moveTo>
                  <a:pt x="1246" y="436"/>
                </a:moveTo>
                <a:lnTo>
                  <a:pt x="2733" y="436"/>
                </a:lnTo>
                <a:lnTo>
                  <a:pt x="2733" y="656"/>
                </a:lnTo>
                <a:lnTo>
                  <a:pt x="1246" y="656"/>
                </a:lnTo>
                <a:lnTo>
                  <a:pt x="1246" y="436"/>
                </a:lnTo>
                <a:close/>
                <a:moveTo>
                  <a:pt x="0" y="436"/>
                </a:moveTo>
                <a:lnTo>
                  <a:pt x="1246" y="436"/>
                </a:lnTo>
                <a:lnTo>
                  <a:pt x="1246" y="656"/>
                </a:lnTo>
                <a:lnTo>
                  <a:pt x="0" y="656"/>
                </a:lnTo>
                <a:lnTo>
                  <a:pt x="0" y="436"/>
                </a:lnTo>
                <a:close/>
                <a:moveTo>
                  <a:pt x="2733" y="0"/>
                </a:moveTo>
                <a:lnTo>
                  <a:pt x="4644" y="0"/>
                </a:lnTo>
                <a:lnTo>
                  <a:pt x="4644" y="218"/>
                </a:lnTo>
                <a:lnTo>
                  <a:pt x="2733" y="218"/>
                </a:lnTo>
                <a:lnTo>
                  <a:pt x="2733" y="0"/>
                </a:lnTo>
                <a:close/>
                <a:moveTo>
                  <a:pt x="1246" y="0"/>
                </a:moveTo>
                <a:lnTo>
                  <a:pt x="2733" y="0"/>
                </a:lnTo>
                <a:lnTo>
                  <a:pt x="2733" y="218"/>
                </a:lnTo>
                <a:lnTo>
                  <a:pt x="1246" y="218"/>
                </a:lnTo>
                <a:lnTo>
                  <a:pt x="1246" y="0"/>
                </a:lnTo>
                <a:close/>
                <a:moveTo>
                  <a:pt x="0" y="0"/>
                </a:moveTo>
                <a:lnTo>
                  <a:pt x="1246" y="0"/>
                </a:lnTo>
                <a:lnTo>
                  <a:pt x="1246" y="218"/>
                </a:lnTo>
                <a:lnTo>
                  <a:pt x="0" y="218"/>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4" name="Line 8"/>
          <p:cNvSpPr>
            <a:spLocks noChangeShapeType="1"/>
          </p:cNvSpPr>
          <p:nvPr/>
        </p:nvSpPr>
        <p:spPr bwMode="auto">
          <a:xfrm flipV="1">
            <a:off x="2892425" y="1600200"/>
            <a:ext cx="0" cy="523875"/>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5" name="Line 9"/>
          <p:cNvSpPr>
            <a:spLocks noChangeShapeType="1"/>
          </p:cNvSpPr>
          <p:nvPr/>
        </p:nvSpPr>
        <p:spPr bwMode="auto">
          <a:xfrm flipV="1">
            <a:off x="5253038" y="1600200"/>
            <a:ext cx="0" cy="523875"/>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6" name="Line 10"/>
          <p:cNvSpPr>
            <a:spLocks noChangeShapeType="1"/>
          </p:cNvSpPr>
          <p:nvPr/>
        </p:nvSpPr>
        <p:spPr bwMode="auto">
          <a:xfrm flipV="1">
            <a:off x="8286750" y="1600200"/>
            <a:ext cx="0" cy="523875"/>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7" name="Freeform 11"/>
          <p:cNvSpPr>
            <a:spLocks/>
          </p:cNvSpPr>
          <p:nvPr/>
        </p:nvSpPr>
        <p:spPr bwMode="auto">
          <a:xfrm>
            <a:off x="914400" y="2128838"/>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8" name="Line 12"/>
          <p:cNvSpPr>
            <a:spLocks noChangeShapeType="1"/>
          </p:cNvSpPr>
          <p:nvPr/>
        </p:nvSpPr>
        <p:spPr bwMode="auto">
          <a:xfrm flipV="1">
            <a:off x="2892425" y="2138363"/>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9" name="Line 13"/>
          <p:cNvSpPr>
            <a:spLocks noChangeShapeType="1"/>
          </p:cNvSpPr>
          <p:nvPr/>
        </p:nvSpPr>
        <p:spPr bwMode="auto">
          <a:xfrm>
            <a:off x="5253038" y="2128838"/>
            <a:ext cx="3043238"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0" name="Line 14"/>
          <p:cNvSpPr>
            <a:spLocks noChangeShapeType="1"/>
          </p:cNvSpPr>
          <p:nvPr/>
        </p:nvSpPr>
        <p:spPr bwMode="auto">
          <a:xfrm flipV="1">
            <a:off x="5253038" y="2138363"/>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1" name="Freeform 15"/>
          <p:cNvSpPr>
            <a:spLocks/>
          </p:cNvSpPr>
          <p:nvPr/>
        </p:nvSpPr>
        <p:spPr bwMode="auto">
          <a:xfrm>
            <a:off x="914400" y="2478088"/>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2" name="Line 16"/>
          <p:cNvSpPr>
            <a:spLocks noChangeShapeType="1"/>
          </p:cNvSpPr>
          <p:nvPr/>
        </p:nvSpPr>
        <p:spPr bwMode="auto">
          <a:xfrm flipV="1">
            <a:off x="2892425" y="2482850"/>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3" name="Line 17"/>
          <p:cNvSpPr>
            <a:spLocks noChangeShapeType="1"/>
          </p:cNvSpPr>
          <p:nvPr/>
        </p:nvSpPr>
        <p:spPr bwMode="auto">
          <a:xfrm>
            <a:off x="5253038" y="2478088"/>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4" name="Line 18"/>
          <p:cNvSpPr>
            <a:spLocks noChangeShapeType="1"/>
          </p:cNvSpPr>
          <p:nvPr/>
        </p:nvSpPr>
        <p:spPr bwMode="auto">
          <a:xfrm flipV="1">
            <a:off x="5253038" y="2482850"/>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5" name="Freeform 19"/>
          <p:cNvSpPr>
            <a:spLocks/>
          </p:cNvSpPr>
          <p:nvPr/>
        </p:nvSpPr>
        <p:spPr bwMode="auto">
          <a:xfrm>
            <a:off x="914400" y="2824163"/>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6" name="Line 20"/>
          <p:cNvSpPr>
            <a:spLocks noChangeShapeType="1"/>
          </p:cNvSpPr>
          <p:nvPr/>
        </p:nvSpPr>
        <p:spPr bwMode="auto">
          <a:xfrm flipV="1">
            <a:off x="2892425" y="2828925"/>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7" name="Line 21"/>
          <p:cNvSpPr>
            <a:spLocks noChangeShapeType="1"/>
          </p:cNvSpPr>
          <p:nvPr/>
        </p:nvSpPr>
        <p:spPr bwMode="auto">
          <a:xfrm>
            <a:off x="5253038" y="2824163"/>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8" name="Line 22"/>
          <p:cNvSpPr>
            <a:spLocks noChangeShapeType="1"/>
          </p:cNvSpPr>
          <p:nvPr/>
        </p:nvSpPr>
        <p:spPr bwMode="auto">
          <a:xfrm flipV="1">
            <a:off x="5253038" y="2828925"/>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9" name="Freeform 23"/>
          <p:cNvSpPr>
            <a:spLocks/>
          </p:cNvSpPr>
          <p:nvPr/>
        </p:nvSpPr>
        <p:spPr bwMode="auto">
          <a:xfrm>
            <a:off x="914400" y="3170238"/>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0" name="Line 24"/>
          <p:cNvSpPr>
            <a:spLocks noChangeShapeType="1"/>
          </p:cNvSpPr>
          <p:nvPr/>
        </p:nvSpPr>
        <p:spPr bwMode="auto">
          <a:xfrm flipV="1">
            <a:off x="2892425" y="3179763"/>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1" name="Line 25"/>
          <p:cNvSpPr>
            <a:spLocks noChangeShapeType="1"/>
          </p:cNvSpPr>
          <p:nvPr/>
        </p:nvSpPr>
        <p:spPr bwMode="auto">
          <a:xfrm>
            <a:off x="5253038" y="3170238"/>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2" name="Line 26"/>
          <p:cNvSpPr>
            <a:spLocks noChangeShapeType="1"/>
          </p:cNvSpPr>
          <p:nvPr/>
        </p:nvSpPr>
        <p:spPr bwMode="auto">
          <a:xfrm flipV="1">
            <a:off x="5253038" y="3179763"/>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3" name="Freeform 27"/>
          <p:cNvSpPr>
            <a:spLocks/>
          </p:cNvSpPr>
          <p:nvPr/>
        </p:nvSpPr>
        <p:spPr bwMode="auto">
          <a:xfrm>
            <a:off x="914400" y="3519488"/>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4" name="Line 28"/>
          <p:cNvSpPr>
            <a:spLocks noChangeShapeType="1"/>
          </p:cNvSpPr>
          <p:nvPr/>
        </p:nvSpPr>
        <p:spPr bwMode="auto">
          <a:xfrm flipV="1">
            <a:off x="2892425" y="3524250"/>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5" name="Line 29"/>
          <p:cNvSpPr>
            <a:spLocks noChangeShapeType="1"/>
          </p:cNvSpPr>
          <p:nvPr/>
        </p:nvSpPr>
        <p:spPr bwMode="auto">
          <a:xfrm>
            <a:off x="5253038" y="3519488"/>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6" name="Line 30"/>
          <p:cNvSpPr>
            <a:spLocks noChangeShapeType="1"/>
          </p:cNvSpPr>
          <p:nvPr/>
        </p:nvSpPr>
        <p:spPr bwMode="auto">
          <a:xfrm flipV="1">
            <a:off x="5253038" y="3524250"/>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7" name="Freeform 31"/>
          <p:cNvSpPr>
            <a:spLocks/>
          </p:cNvSpPr>
          <p:nvPr/>
        </p:nvSpPr>
        <p:spPr bwMode="auto">
          <a:xfrm>
            <a:off x="914400" y="3865563"/>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8" name="Line 32"/>
          <p:cNvSpPr>
            <a:spLocks noChangeShapeType="1"/>
          </p:cNvSpPr>
          <p:nvPr/>
        </p:nvSpPr>
        <p:spPr bwMode="auto">
          <a:xfrm flipV="1">
            <a:off x="2892425" y="3875088"/>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9" name="Line 33"/>
          <p:cNvSpPr>
            <a:spLocks noChangeShapeType="1"/>
          </p:cNvSpPr>
          <p:nvPr/>
        </p:nvSpPr>
        <p:spPr bwMode="auto">
          <a:xfrm>
            <a:off x="5253038" y="3865563"/>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0" name="Line 34"/>
          <p:cNvSpPr>
            <a:spLocks noChangeShapeType="1"/>
          </p:cNvSpPr>
          <p:nvPr/>
        </p:nvSpPr>
        <p:spPr bwMode="auto">
          <a:xfrm flipV="1">
            <a:off x="5253038" y="3875088"/>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1" name="Freeform 35"/>
          <p:cNvSpPr>
            <a:spLocks/>
          </p:cNvSpPr>
          <p:nvPr/>
        </p:nvSpPr>
        <p:spPr bwMode="auto">
          <a:xfrm>
            <a:off x="914400" y="4216400"/>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2" name="Line 36"/>
          <p:cNvSpPr>
            <a:spLocks noChangeShapeType="1"/>
          </p:cNvSpPr>
          <p:nvPr/>
        </p:nvSpPr>
        <p:spPr bwMode="auto">
          <a:xfrm flipV="1">
            <a:off x="2892425" y="4221163"/>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3" name="Line 37"/>
          <p:cNvSpPr>
            <a:spLocks noChangeShapeType="1"/>
          </p:cNvSpPr>
          <p:nvPr/>
        </p:nvSpPr>
        <p:spPr bwMode="auto">
          <a:xfrm>
            <a:off x="5253038" y="4216400"/>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4" name="Line 38"/>
          <p:cNvSpPr>
            <a:spLocks noChangeShapeType="1"/>
          </p:cNvSpPr>
          <p:nvPr/>
        </p:nvSpPr>
        <p:spPr bwMode="auto">
          <a:xfrm flipV="1">
            <a:off x="5253038" y="4221163"/>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5" name="Freeform 39"/>
          <p:cNvSpPr>
            <a:spLocks/>
          </p:cNvSpPr>
          <p:nvPr/>
        </p:nvSpPr>
        <p:spPr bwMode="auto">
          <a:xfrm>
            <a:off x="914400" y="4562475"/>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6" name="Line 40"/>
          <p:cNvSpPr>
            <a:spLocks noChangeShapeType="1"/>
          </p:cNvSpPr>
          <p:nvPr/>
        </p:nvSpPr>
        <p:spPr bwMode="auto">
          <a:xfrm flipV="1">
            <a:off x="2892425" y="4572000"/>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7" name="Line 41"/>
          <p:cNvSpPr>
            <a:spLocks noChangeShapeType="1"/>
          </p:cNvSpPr>
          <p:nvPr/>
        </p:nvSpPr>
        <p:spPr bwMode="auto">
          <a:xfrm>
            <a:off x="5253038" y="4562475"/>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8" name="Line 42"/>
          <p:cNvSpPr>
            <a:spLocks noChangeShapeType="1"/>
          </p:cNvSpPr>
          <p:nvPr/>
        </p:nvSpPr>
        <p:spPr bwMode="auto">
          <a:xfrm flipV="1">
            <a:off x="5253038" y="4572000"/>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9" name="Freeform 43"/>
          <p:cNvSpPr>
            <a:spLocks/>
          </p:cNvSpPr>
          <p:nvPr/>
        </p:nvSpPr>
        <p:spPr bwMode="auto">
          <a:xfrm>
            <a:off x="914400" y="4911725"/>
            <a:ext cx="4338638" cy="0"/>
          </a:xfrm>
          <a:custGeom>
            <a:avLst/>
            <a:gdLst>
              <a:gd name="T0" fmla="*/ 0 w 2733"/>
              <a:gd name="T1" fmla="*/ 1246 w 2733"/>
              <a:gd name="T2" fmla="*/ 2733 w 2733"/>
            </a:gdLst>
            <a:ahLst/>
            <a:cxnLst>
              <a:cxn ang="0">
                <a:pos x="T0" y="0"/>
              </a:cxn>
              <a:cxn ang="0">
                <a:pos x="T1" y="0"/>
              </a:cxn>
              <a:cxn ang="0">
                <a:pos x="T2" y="0"/>
              </a:cxn>
            </a:cxnLst>
            <a:rect l="0" t="0" r="r" b="b"/>
            <a:pathLst>
              <a:path w="2733">
                <a:moveTo>
                  <a:pt x="0" y="0"/>
                </a:moveTo>
                <a:lnTo>
                  <a:pt x="1246" y="0"/>
                </a:lnTo>
                <a:lnTo>
                  <a:pt x="2733"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0" name="Line 44"/>
          <p:cNvSpPr>
            <a:spLocks noChangeShapeType="1"/>
          </p:cNvSpPr>
          <p:nvPr/>
        </p:nvSpPr>
        <p:spPr bwMode="auto">
          <a:xfrm flipV="1">
            <a:off x="2892425" y="4916488"/>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1" name="Line 45"/>
          <p:cNvSpPr>
            <a:spLocks noChangeShapeType="1"/>
          </p:cNvSpPr>
          <p:nvPr/>
        </p:nvSpPr>
        <p:spPr bwMode="auto">
          <a:xfrm>
            <a:off x="5253038" y="4911725"/>
            <a:ext cx="3033713"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2" name="Line 46"/>
          <p:cNvSpPr>
            <a:spLocks noChangeShapeType="1"/>
          </p:cNvSpPr>
          <p:nvPr/>
        </p:nvSpPr>
        <p:spPr bwMode="auto">
          <a:xfrm flipV="1">
            <a:off x="5253038" y="4916488"/>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3" name="Rectangle 47"/>
          <p:cNvSpPr>
            <a:spLocks noChangeArrowheads="1"/>
          </p:cNvSpPr>
          <p:nvPr/>
        </p:nvSpPr>
        <p:spPr bwMode="auto">
          <a:xfrm>
            <a:off x="1701800" y="1681163"/>
            <a:ext cx="4007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Labor</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54" name="Rectangle 48"/>
          <p:cNvSpPr>
            <a:spLocks noChangeArrowheads="1"/>
          </p:cNvSpPr>
          <p:nvPr/>
        </p:nvSpPr>
        <p:spPr bwMode="auto">
          <a:xfrm>
            <a:off x="1453968" y="1888561"/>
            <a:ext cx="939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(employees)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56" name="Rectangle 50"/>
          <p:cNvSpPr>
            <a:spLocks noChangeArrowheads="1"/>
          </p:cNvSpPr>
          <p:nvPr/>
        </p:nvSpPr>
        <p:spPr bwMode="auto">
          <a:xfrm>
            <a:off x="3573463" y="1681163"/>
            <a:ext cx="115422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Total production</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57" name="Rectangle 51"/>
          <p:cNvSpPr>
            <a:spLocks noChangeArrowheads="1"/>
          </p:cNvSpPr>
          <p:nvPr/>
        </p:nvSpPr>
        <p:spPr bwMode="auto">
          <a:xfrm>
            <a:off x="3889155" y="1892300"/>
            <a:ext cx="6267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(pizzas)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79" name="Rectangle 73"/>
          <p:cNvSpPr>
            <a:spLocks noChangeArrowheads="1"/>
          </p:cNvSpPr>
          <p:nvPr/>
        </p:nvSpPr>
        <p:spPr bwMode="auto">
          <a:xfrm>
            <a:off x="5872163" y="1681163"/>
            <a:ext cx="18116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Marginal product of labor</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80" name="Rectangle 74"/>
          <p:cNvSpPr>
            <a:spLocks noChangeArrowheads="1"/>
          </p:cNvSpPr>
          <p:nvPr/>
        </p:nvSpPr>
        <p:spPr bwMode="auto">
          <a:xfrm>
            <a:off x="6519863" y="1892300"/>
            <a:ext cx="6267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(pizzas)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83" name="Rectangle 77"/>
          <p:cNvSpPr>
            <a:spLocks noChangeArrowheads="1"/>
          </p:cNvSpPr>
          <p:nvPr/>
        </p:nvSpPr>
        <p:spPr bwMode="auto">
          <a:xfrm>
            <a:off x="1855788" y="22098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86" name="Rectangle 80"/>
          <p:cNvSpPr>
            <a:spLocks noChangeArrowheads="1"/>
          </p:cNvSpPr>
          <p:nvPr/>
        </p:nvSpPr>
        <p:spPr bwMode="auto">
          <a:xfrm>
            <a:off x="1855788" y="256063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89" name="Rectangle 83"/>
          <p:cNvSpPr>
            <a:spLocks noChangeArrowheads="1"/>
          </p:cNvSpPr>
          <p:nvPr/>
        </p:nvSpPr>
        <p:spPr bwMode="auto">
          <a:xfrm>
            <a:off x="1855788" y="2905125"/>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92" name="Rectangle 86"/>
          <p:cNvSpPr>
            <a:spLocks noChangeArrowheads="1"/>
          </p:cNvSpPr>
          <p:nvPr/>
        </p:nvSpPr>
        <p:spPr bwMode="auto">
          <a:xfrm>
            <a:off x="1855788" y="499268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95" name="Rectangle 89"/>
          <p:cNvSpPr>
            <a:spLocks noChangeArrowheads="1"/>
          </p:cNvSpPr>
          <p:nvPr/>
        </p:nvSpPr>
        <p:spPr bwMode="auto">
          <a:xfrm>
            <a:off x="1855788" y="46482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98" name="Rectangle 92"/>
          <p:cNvSpPr>
            <a:spLocks noChangeArrowheads="1"/>
          </p:cNvSpPr>
          <p:nvPr/>
        </p:nvSpPr>
        <p:spPr bwMode="auto">
          <a:xfrm>
            <a:off x="1855788" y="429736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01" name="Rectangle 95"/>
          <p:cNvSpPr>
            <a:spLocks noChangeArrowheads="1"/>
          </p:cNvSpPr>
          <p:nvPr/>
        </p:nvSpPr>
        <p:spPr bwMode="auto">
          <a:xfrm>
            <a:off x="1855788" y="395128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08" name="Rectangle 102"/>
          <p:cNvSpPr>
            <a:spLocks noChangeArrowheads="1"/>
          </p:cNvSpPr>
          <p:nvPr/>
        </p:nvSpPr>
        <p:spPr bwMode="auto">
          <a:xfrm>
            <a:off x="1855788" y="32512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15" name="Rectangle 109"/>
          <p:cNvSpPr>
            <a:spLocks noChangeArrowheads="1"/>
          </p:cNvSpPr>
          <p:nvPr/>
        </p:nvSpPr>
        <p:spPr bwMode="auto">
          <a:xfrm>
            <a:off x="1855788" y="360203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18" name="Rectangle 77"/>
          <p:cNvSpPr>
            <a:spLocks noChangeArrowheads="1"/>
          </p:cNvSpPr>
          <p:nvPr/>
        </p:nvSpPr>
        <p:spPr bwMode="auto">
          <a:xfrm>
            <a:off x="4114800" y="253387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19" name="Rectangle 80"/>
          <p:cNvSpPr>
            <a:spLocks noChangeArrowheads="1"/>
          </p:cNvSpPr>
          <p:nvPr/>
        </p:nvSpPr>
        <p:spPr bwMode="auto">
          <a:xfrm>
            <a:off x="4038600" y="288471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0" name="Rectangle 83"/>
          <p:cNvSpPr>
            <a:spLocks noChangeArrowheads="1"/>
          </p:cNvSpPr>
          <p:nvPr/>
        </p:nvSpPr>
        <p:spPr bwMode="auto">
          <a:xfrm>
            <a:off x="4053464" y="322920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330</a:t>
            </a:r>
          </a:p>
        </p:txBody>
      </p:sp>
      <p:sp>
        <p:nvSpPr>
          <p:cNvPr id="222" name="Rectangle 89"/>
          <p:cNvSpPr>
            <a:spLocks noChangeArrowheads="1"/>
          </p:cNvSpPr>
          <p:nvPr/>
        </p:nvSpPr>
        <p:spPr bwMode="auto">
          <a:xfrm>
            <a:off x="4053464" y="497227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875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3" name="Rectangle 92"/>
          <p:cNvSpPr>
            <a:spLocks noChangeArrowheads="1"/>
          </p:cNvSpPr>
          <p:nvPr/>
        </p:nvSpPr>
        <p:spPr bwMode="auto">
          <a:xfrm>
            <a:off x="4053464" y="462144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810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4" name="Rectangle 95"/>
          <p:cNvSpPr>
            <a:spLocks noChangeArrowheads="1"/>
          </p:cNvSpPr>
          <p:nvPr/>
        </p:nvSpPr>
        <p:spPr bwMode="auto">
          <a:xfrm>
            <a:off x="4053464" y="427536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730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5" name="Rectangle 102"/>
          <p:cNvSpPr>
            <a:spLocks noChangeArrowheads="1"/>
          </p:cNvSpPr>
          <p:nvPr/>
        </p:nvSpPr>
        <p:spPr bwMode="auto">
          <a:xfrm>
            <a:off x="4053464" y="357527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500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6" name="Rectangle 109"/>
          <p:cNvSpPr>
            <a:spLocks noChangeArrowheads="1"/>
          </p:cNvSpPr>
          <p:nvPr/>
        </p:nvSpPr>
        <p:spPr bwMode="auto">
          <a:xfrm>
            <a:off x="4053464" y="392611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630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8" name="Rectangle 77"/>
          <p:cNvSpPr>
            <a:spLocks noChangeArrowheads="1"/>
          </p:cNvSpPr>
          <p:nvPr/>
        </p:nvSpPr>
        <p:spPr bwMode="auto">
          <a:xfrm>
            <a:off x="6901119" y="2209800"/>
            <a:ext cx="593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29" name="Rectangle 80"/>
          <p:cNvSpPr>
            <a:spLocks noChangeArrowheads="1"/>
          </p:cNvSpPr>
          <p:nvPr/>
        </p:nvSpPr>
        <p:spPr bwMode="auto">
          <a:xfrm>
            <a:off x="6811628" y="2532062"/>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30" name="Rectangle 83"/>
          <p:cNvSpPr>
            <a:spLocks noChangeArrowheads="1"/>
          </p:cNvSpPr>
          <p:nvPr/>
        </p:nvSpPr>
        <p:spPr bwMode="auto">
          <a:xfrm>
            <a:off x="6705600" y="28765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31" name="Rectangle 86"/>
          <p:cNvSpPr>
            <a:spLocks noChangeArrowheads="1"/>
          </p:cNvSpPr>
          <p:nvPr/>
        </p:nvSpPr>
        <p:spPr bwMode="auto">
          <a:xfrm>
            <a:off x="6811628" y="496411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65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32" name="Rectangle 89"/>
          <p:cNvSpPr>
            <a:spLocks noChangeArrowheads="1"/>
          </p:cNvSpPr>
          <p:nvPr/>
        </p:nvSpPr>
        <p:spPr bwMode="auto">
          <a:xfrm>
            <a:off x="6811628" y="461962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80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33" name="Rectangle 92"/>
          <p:cNvSpPr>
            <a:spLocks noChangeArrowheads="1"/>
          </p:cNvSpPr>
          <p:nvPr/>
        </p:nvSpPr>
        <p:spPr bwMode="auto">
          <a:xfrm>
            <a:off x="6712241" y="426878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34" name="Rectangle 95"/>
          <p:cNvSpPr>
            <a:spLocks noChangeArrowheads="1"/>
          </p:cNvSpPr>
          <p:nvPr/>
        </p:nvSpPr>
        <p:spPr bwMode="auto">
          <a:xfrm>
            <a:off x="6712241" y="392271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130</a:t>
            </a:r>
          </a:p>
        </p:txBody>
      </p:sp>
      <p:sp>
        <p:nvSpPr>
          <p:cNvPr id="235" name="Rectangle 102"/>
          <p:cNvSpPr>
            <a:spLocks noChangeArrowheads="1"/>
          </p:cNvSpPr>
          <p:nvPr/>
        </p:nvSpPr>
        <p:spPr bwMode="auto">
          <a:xfrm>
            <a:off x="6705600" y="3222624"/>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180</a:t>
            </a:r>
          </a:p>
        </p:txBody>
      </p:sp>
      <p:sp>
        <p:nvSpPr>
          <p:cNvPr id="236" name="Rectangle 109"/>
          <p:cNvSpPr>
            <a:spLocks noChangeArrowheads="1"/>
          </p:cNvSpPr>
          <p:nvPr/>
        </p:nvSpPr>
        <p:spPr bwMode="auto">
          <a:xfrm>
            <a:off x="6705600" y="357346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170</a:t>
            </a:r>
          </a:p>
        </p:txBody>
      </p:sp>
      <p:sp>
        <p:nvSpPr>
          <p:cNvPr id="237" name="Rectangle 86"/>
          <p:cNvSpPr>
            <a:spLocks noChangeArrowheads="1"/>
          </p:cNvSpPr>
          <p:nvPr/>
        </p:nvSpPr>
        <p:spPr bwMode="auto">
          <a:xfrm>
            <a:off x="4175828" y="22098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0" name="Content Placeholder 7"/>
          <p:cNvSpPr txBox="1">
            <a:spLocks/>
          </p:cNvSpPr>
          <p:nvPr/>
        </p:nvSpPr>
        <p:spPr>
          <a:xfrm>
            <a:off x="457200" y="5333999"/>
            <a:ext cx="8229600" cy="13678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The first three workers have an increasing marginal product. After three workers, each additional worker contributes less to total production, reflected by decreasing marginal product.</a:t>
            </a:r>
          </a:p>
          <a:p>
            <a:r>
              <a:rPr lang="en-US" sz="1600" dirty="0"/>
              <a:t>Note that even though marginal product of labor is decreasing, total production is still rising.</a:t>
            </a:r>
          </a:p>
        </p:txBody>
      </p:sp>
    </p:spTree>
    <p:extLst>
      <p:ext uri="{BB962C8B-B14F-4D97-AF65-F5344CB8AC3E}">
        <p14:creationId xmlns:p14="http://schemas.microsoft.com/office/powerpoint/2010/main" val="221536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Active Learning: Total production,</a:t>
            </a:r>
            <a:br>
              <a:rPr lang="en-US" sz="4000" dirty="0"/>
            </a:br>
            <a:r>
              <a:rPr lang="en-US" sz="4000" dirty="0"/>
              <a:t>marginal product, and average product</a:t>
            </a:r>
          </a:p>
        </p:txBody>
      </p:sp>
      <p:sp>
        <p:nvSpPr>
          <p:cNvPr id="139" name="Content Placeholder 1"/>
          <p:cNvSpPr>
            <a:spLocks noGrp="1"/>
          </p:cNvSpPr>
          <p:nvPr>
            <p:ph idx="1"/>
          </p:nvPr>
        </p:nvSpPr>
        <p:spPr>
          <a:xfrm>
            <a:off x="457200" y="1295401"/>
            <a:ext cx="8229600" cy="5026150"/>
          </a:xfrm>
        </p:spPr>
        <p:txBody>
          <a:bodyPr>
            <a:normAutofit/>
          </a:bodyPr>
          <a:lstStyle/>
          <a:p>
            <a:pPr marL="0" indent="0">
              <a:buNone/>
            </a:pPr>
            <a:r>
              <a:rPr lang="en-US" sz="2400" dirty="0"/>
              <a:t>Fill in the table. At what point does marginal product start to diminish?</a:t>
            </a:r>
          </a:p>
        </p:txBody>
      </p:sp>
      <p:sp>
        <p:nvSpPr>
          <p:cNvPr id="4" name="AutoShape 3"/>
          <p:cNvSpPr>
            <a:spLocks noChangeAspect="1" noChangeArrowheads="1" noTextEdit="1"/>
          </p:cNvSpPr>
          <p:nvPr/>
        </p:nvSpPr>
        <p:spPr bwMode="auto">
          <a:xfrm>
            <a:off x="1162556" y="2366962"/>
            <a:ext cx="68072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 name="Freeform 5"/>
          <p:cNvSpPr>
            <a:spLocks noEditPoints="1"/>
          </p:cNvSpPr>
          <p:nvPr/>
        </p:nvSpPr>
        <p:spPr bwMode="auto">
          <a:xfrm>
            <a:off x="1162556" y="2366962"/>
            <a:ext cx="6807200" cy="487363"/>
          </a:xfrm>
          <a:custGeom>
            <a:avLst/>
            <a:gdLst>
              <a:gd name="T0" fmla="*/ 3289 w 4288"/>
              <a:gd name="T1" fmla="*/ 0 h 307"/>
              <a:gd name="T2" fmla="*/ 4288 w 4288"/>
              <a:gd name="T3" fmla="*/ 0 h 307"/>
              <a:gd name="T4" fmla="*/ 4288 w 4288"/>
              <a:gd name="T5" fmla="*/ 307 h 307"/>
              <a:gd name="T6" fmla="*/ 3289 w 4288"/>
              <a:gd name="T7" fmla="*/ 307 h 307"/>
              <a:gd name="T8" fmla="*/ 3289 w 4288"/>
              <a:gd name="T9" fmla="*/ 0 h 307"/>
              <a:gd name="T10" fmla="*/ 2124 w 4288"/>
              <a:gd name="T11" fmla="*/ 0 h 307"/>
              <a:gd name="T12" fmla="*/ 3289 w 4288"/>
              <a:gd name="T13" fmla="*/ 0 h 307"/>
              <a:gd name="T14" fmla="*/ 3289 w 4288"/>
              <a:gd name="T15" fmla="*/ 307 h 307"/>
              <a:gd name="T16" fmla="*/ 2124 w 4288"/>
              <a:gd name="T17" fmla="*/ 307 h 307"/>
              <a:gd name="T18" fmla="*/ 2124 w 4288"/>
              <a:gd name="T19" fmla="*/ 0 h 307"/>
              <a:gd name="T20" fmla="*/ 1097 w 4288"/>
              <a:gd name="T21" fmla="*/ 0 h 307"/>
              <a:gd name="T22" fmla="*/ 2124 w 4288"/>
              <a:gd name="T23" fmla="*/ 0 h 307"/>
              <a:gd name="T24" fmla="*/ 2124 w 4288"/>
              <a:gd name="T25" fmla="*/ 307 h 307"/>
              <a:gd name="T26" fmla="*/ 1097 w 4288"/>
              <a:gd name="T27" fmla="*/ 307 h 307"/>
              <a:gd name="T28" fmla="*/ 1097 w 4288"/>
              <a:gd name="T29" fmla="*/ 0 h 307"/>
              <a:gd name="T30" fmla="*/ 0 w 4288"/>
              <a:gd name="T31" fmla="*/ 0 h 307"/>
              <a:gd name="T32" fmla="*/ 1097 w 4288"/>
              <a:gd name="T33" fmla="*/ 0 h 307"/>
              <a:gd name="T34" fmla="*/ 1097 w 4288"/>
              <a:gd name="T35" fmla="*/ 307 h 307"/>
              <a:gd name="T36" fmla="*/ 0 w 4288"/>
              <a:gd name="T37" fmla="*/ 307 h 307"/>
              <a:gd name="T38" fmla="*/ 0 w 4288"/>
              <a:gd name="T3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8" h="307">
                <a:moveTo>
                  <a:pt x="3289" y="0"/>
                </a:moveTo>
                <a:lnTo>
                  <a:pt x="4288" y="0"/>
                </a:lnTo>
                <a:lnTo>
                  <a:pt x="4288" y="307"/>
                </a:lnTo>
                <a:lnTo>
                  <a:pt x="3289" y="307"/>
                </a:lnTo>
                <a:lnTo>
                  <a:pt x="3289" y="0"/>
                </a:lnTo>
                <a:close/>
                <a:moveTo>
                  <a:pt x="2124" y="0"/>
                </a:moveTo>
                <a:lnTo>
                  <a:pt x="3289" y="0"/>
                </a:lnTo>
                <a:lnTo>
                  <a:pt x="3289" y="307"/>
                </a:lnTo>
                <a:lnTo>
                  <a:pt x="2124" y="307"/>
                </a:lnTo>
                <a:lnTo>
                  <a:pt x="2124" y="0"/>
                </a:lnTo>
                <a:close/>
                <a:moveTo>
                  <a:pt x="1097" y="0"/>
                </a:moveTo>
                <a:lnTo>
                  <a:pt x="2124" y="0"/>
                </a:lnTo>
                <a:lnTo>
                  <a:pt x="2124" y="307"/>
                </a:lnTo>
                <a:lnTo>
                  <a:pt x="1097" y="307"/>
                </a:lnTo>
                <a:lnTo>
                  <a:pt x="1097" y="0"/>
                </a:lnTo>
                <a:close/>
                <a:moveTo>
                  <a:pt x="0" y="0"/>
                </a:moveTo>
                <a:lnTo>
                  <a:pt x="1097" y="0"/>
                </a:lnTo>
                <a:lnTo>
                  <a:pt x="1097" y="307"/>
                </a:lnTo>
                <a:lnTo>
                  <a:pt x="0" y="307"/>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 name="Freeform 6"/>
          <p:cNvSpPr>
            <a:spLocks noEditPoints="1"/>
          </p:cNvSpPr>
          <p:nvPr/>
        </p:nvSpPr>
        <p:spPr bwMode="auto">
          <a:xfrm>
            <a:off x="1162556" y="2854325"/>
            <a:ext cx="6807200" cy="2955925"/>
          </a:xfrm>
          <a:custGeom>
            <a:avLst/>
            <a:gdLst>
              <a:gd name="T0" fmla="*/ 4288 w 4288"/>
              <a:gd name="T1" fmla="*/ 1655 h 1862"/>
              <a:gd name="T2" fmla="*/ 3289 w 4288"/>
              <a:gd name="T3" fmla="*/ 1862 h 1862"/>
              <a:gd name="T4" fmla="*/ 2124 w 4288"/>
              <a:gd name="T5" fmla="*/ 1655 h 1862"/>
              <a:gd name="T6" fmla="*/ 3289 w 4288"/>
              <a:gd name="T7" fmla="*/ 1862 h 1862"/>
              <a:gd name="T8" fmla="*/ 2124 w 4288"/>
              <a:gd name="T9" fmla="*/ 1655 h 1862"/>
              <a:gd name="T10" fmla="*/ 2124 w 4288"/>
              <a:gd name="T11" fmla="*/ 1655 h 1862"/>
              <a:gd name="T12" fmla="*/ 1097 w 4288"/>
              <a:gd name="T13" fmla="*/ 1862 h 1862"/>
              <a:gd name="T14" fmla="*/ 0 w 4288"/>
              <a:gd name="T15" fmla="*/ 1655 h 1862"/>
              <a:gd name="T16" fmla="*/ 1097 w 4288"/>
              <a:gd name="T17" fmla="*/ 1862 h 1862"/>
              <a:gd name="T18" fmla="*/ 0 w 4288"/>
              <a:gd name="T19" fmla="*/ 1655 h 1862"/>
              <a:gd name="T20" fmla="*/ 4288 w 4288"/>
              <a:gd name="T21" fmla="*/ 1239 h 1862"/>
              <a:gd name="T22" fmla="*/ 3289 w 4288"/>
              <a:gd name="T23" fmla="*/ 1446 h 1862"/>
              <a:gd name="T24" fmla="*/ 2124 w 4288"/>
              <a:gd name="T25" fmla="*/ 1239 h 1862"/>
              <a:gd name="T26" fmla="*/ 3289 w 4288"/>
              <a:gd name="T27" fmla="*/ 1446 h 1862"/>
              <a:gd name="T28" fmla="*/ 2124 w 4288"/>
              <a:gd name="T29" fmla="*/ 1239 h 1862"/>
              <a:gd name="T30" fmla="*/ 2124 w 4288"/>
              <a:gd name="T31" fmla="*/ 1239 h 1862"/>
              <a:gd name="T32" fmla="*/ 1097 w 4288"/>
              <a:gd name="T33" fmla="*/ 1446 h 1862"/>
              <a:gd name="T34" fmla="*/ 0 w 4288"/>
              <a:gd name="T35" fmla="*/ 1239 h 1862"/>
              <a:gd name="T36" fmla="*/ 1097 w 4288"/>
              <a:gd name="T37" fmla="*/ 1446 h 1862"/>
              <a:gd name="T38" fmla="*/ 0 w 4288"/>
              <a:gd name="T39" fmla="*/ 1239 h 1862"/>
              <a:gd name="T40" fmla="*/ 4288 w 4288"/>
              <a:gd name="T41" fmla="*/ 826 h 1862"/>
              <a:gd name="T42" fmla="*/ 3289 w 4288"/>
              <a:gd name="T43" fmla="*/ 1033 h 1862"/>
              <a:gd name="T44" fmla="*/ 2124 w 4288"/>
              <a:gd name="T45" fmla="*/ 826 h 1862"/>
              <a:gd name="T46" fmla="*/ 3289 w 4288"/>
              <a:gd name="T47" fmla="*/ 1033 h 1862"/>
              <a:gd name="T48" fmla="*/ 2124 w 4288"/>
              <a:gd name="T49" fmla="*/ 826 h 1862"/>
              <a:gd name="T50" fmla="*/ 2124 w 4288"/>
              <a:gd name="T51" fmla="*/ 826 h 1862"/>
              <a:gd name="T52" fmla="*/ 1097 w 4288"/>
              <a:gd name="T53" fmla="*/ 1033 h 1862"/>
              <a:gd name="T54" fmla="*/ 0 w 4288"/>
              <a:gd name="T55" fmla="*/ 826 h 1862"/>
              <a:gd name="T56" fmla="*/ 1097 w 4288"/>
              <a:gd name="T57" fmla="*/ 1033 h 1862"/>
              <a:gd name="T58" fmla="*/ 0 w 4288"/>
              <a:gd name="T59" fmla="*/ 826 h 1862"/>
              <a:gd name="T60" fmla="*/ 4288 w 4288"/>
              <a:gd name="T61" fmla="*/ 413 h 1862"/>
              <a:gd name="T62" fmla="*/ 3289 w 4288"/>
              <a:gd name="T63" fmla="*/ 620 h 1862"/>
              <a:gd name="T64" fmla="*/ 2124 w 4288"/>
              <a:gd name="T65" fmla="*/ 413 h 1862"/>
              <a:gd name="T66" fmla="*/ 3289 w 4288"/>
              <a:gd name="T67" fmla="*/ 620 h 1862"/>
              <a:gd name="T68" fmla="*/ 2124 w 4288"/>
              <a:gd name="T69" fmla="*/ 413 h 1862"/>
              <a:gd name="T70" fmla="*/ 2124 w 4288"/>
              <a:gd name="T71" fmla="*/ 413 h 1862"/>
              <a:gd name="T72" fmla="*/ 1097 w 4288"/>
              <a:gd name="T73" fmla="*/ 620 h 1862"/>
              <a:gd name="T74" fmla="*/ 0 w 4288"/>
              <a:gd name="T75" fmla="*/ 413 h 1862"/>
              <a:gd name="T76" fmla="*/ 1097 w 4288"/>
              <a:gd name="T77" fmla="*/ 620 h 1862"/>
              <a:gd name="T78" fmla="*/ 0 w 4288"/>
              <a:gd name="T79" fmla="*/ 413 h 1862"/>
              <a:gd name="T80" fmla="*/ 4288 w 4288"/>
              <a:gd name="T81" fmla="*/ 0 h 1862"/>
              <a:gd name="T82" fmla="*/ 3289 w 4288"/>
              <a:gd name="T83" fmla="*/ 207 h 1862"/>
              <a:gd name="T84" fmla="*/ 2124 w 4288"/>
              <a:gd name="T85" fmla="*/ 0 h 1862"/>
              <a:gd name="T86" fmla="*/ 3289 w 4288"/>
              <a:gd name="T87" fmla="*/ 207 h 1862"/>
              <a:gd name="T88" fmla="*/ 2124 w 4288"/>
              <a:gd name="T89" fmla="*/ 0 h 1862"/>
              <a:gd name="T90" fmla="*/ 2124 w 4288"/>
              <a:gd name="T91" fmla="*/ 0 h 1862"/>
              <a:gd name="T92" fmla="*/ 1097 w 4288"/>
              <a:gd name="T93" fmla="*/ 207 h 1862"/>
              <a:gd name="T94" fmla="*/ 0 w 4288"/>
              <a:gd name="T95" fmla="*/ 0 h 1862"/>
              <a:gd name="T96" fmla="*/ 1097 w 4288"/>
              <a:gd name="T97" fmla="*/ 207 h 1862"/>
              <a:gd name="T98" fmla="*/ 0 w 4288"/>
              <a:gd name="T99"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88" h="1862">
                <a:moveTo>
                  <a:pt x="3289" y="1655"/>
                </a:moveTo>
                <a:lnTo>
                  <a:pt x="4288" y="1655"/>
                </a:lnTo>
                <a:lnTo>
                  <a:pt x="4288" y="1862"/>
                </a:lnTo>
                <a:lnTo>
                  <a:pt x="3289" y="1862"/>
                </a:lnTo>
                <a:lnTo>
                  <a:pt x="3289" y="1655"/>
                </a:lnTo>
                <a:close/>
                <a:moveTo>
                  <a:pt x="2124" y="1655"/>
                </a:moveTo>
                <a:lnTo>
                  <a:pt x="3289" y="1655"/>
                </a:lnTo>
                <a:lnTo>
                  <a:pt x="3289" y="1862"/>
                </a:lnTo>
                <a:lnTo>
                  <a:pt x="2124" y="1862"/>
                </a:lnTo>
                <a:lnTo>
                  <a:pt x="2124" y="1655"/>
                </a:lnTo>
                <a:close/>
                <a:moveTo>
                  <a:pt x="1097" y="1655"/>
                </a:moveTo>
                <a:lnTo>
                  <a:pt x="2124" y="1655"/>
                </a:lnTo>
                <a:lnTo>
                  <a:pt x="2124" y="1862"/>
                </a:lnTo>
                <a:lnTo>
                  <a:pt x="1097" y="1862"/>
                </a:lnTo>
                <a:lnTo>
                  <a:pt x="1097" y="1655"/>
                </a:lnTo>
                <a:close/>
                <a:moveTo>
                  <a:pt x="0" y="1655"/>
                </a:moveTo>
                <a:lnTo>
                  <a:pt x="1097" y="1655"/>
                </a:lnTo>
                <a:lnTo>
                  <a:pt x="1097" y="1862"/>
                </a:lnTo>
                <a:lnTo>
                  <a:pt x="0" y="1862"/>
                </a:lnTo>
                <a:lnTo>
                  <a:pt x="0" y="1655"/>
                </a:lnTo>
                <a:close/>
                <a:moveTo>
                  <a:pt x="3289" y="1239"/>
                </a:moveTo>
                <a:lnTo>
                  <a:pt x="4288" y="1239"/>
                </a:lnTo>
                <a:lnTo>
                  <a:pt x="4288" y="1446"/>
                </a:lnTo>
                <a:lnTo>
                  <a:pt x="3289" y="1446"/>
                </a:lnTo>
                <a:lnTo>
                  <a:pt x="3289" y="1239"/>
                </a:lnTo>
                <a:close/>
                <a:moveTo>
                  <a:pt x="2124" y="1239"/>
                </a:moveTo>
                <a:lnTo>
                  <a:pt x="3289" y="1239"/>
                </a:lnTo>
                <a:lnTo>
                  <a:pt x="3289" y="1446"/>
                </a:lnTo>
                <a:lnTo>
                  <a:pt x="2124" y="1446"/>
                </a:lnTo>
                <a:lnTo>
                  <a:pt x="2124" y="1239"/>
                </a:lnTo>
                <a:close/>
                <a:moveTo>
                  <a:pt x="1097" y="1239"/>
                </a:moveTo>
                <a:lnTo>
                  <a:pt x="2124" y="1239"/>
                </a:lnTo>
                <a:lnTo>
                  <a:pt x="2124" y="1446"/>
                </a:lnTo>
                <a:lnTo>
                  <a:pt x="1097" y="1446"/>
                </a:lnTo>
                <a:lnTo>
                  <a:pt x="1097" y="1239"/>
                </a:lnTo>
                <a:close/>
                <a:moveTo>
                  <a:pt x="0" y="1239"/>
                </a:moveTo>
                <a:lnTo>
                  <a:pt x="1097" y="1239"/>
                </a:lnTo>
                <a:lnTo>
                  <a:pt x="1097" y="1446"/>
                </a:lnTo>
                <a:lnTo>
                  <a:pt x="0" y="1446"/>
                </a:lnTo>
                <a:lnTo>
                  <a:pt x="0" y="1239"/>
                </a:lnTo>
                <a:close/>
                <a:moveTo>
                  <a:pt x="3289" y="826"/>
                </a:moveTo>
                <a:lnTo>
                  <a:pt x="4288" y="826"/>
                </a:lnTo>
                <a:lnTo>
                  <a:pt x="4288" y="1033"/>
                </a:lnTo>
                <a:lnTo>
                  <a:pt x="3289" y="1033"/>
                </a:lnTo>
                <a:lnTo>
                  <a:pt x="3289" y="826"/>
                </a:lnTo>
                <a:close/>
                <a:moveTo>
                  <a:pt x="2124" y="826"/>
                </a:moveTo>
                <a:lnTo>
                  <a:pt x="3289" y="826"/>
                </a:lnTo>
                <a:lnTo>
                  <a:pt x="3289" y="1033"/>
                </a:lnTo>
                <a:lnTo>
                  <a:pt x="2124" y="1033"/>
                </a:lnTo>
                <a:lnTo>
                  <a:pt x="2124" y="826"/>
                </a:lnTo>
                <a:close/>
                <a:moveTo>
                  <a:pt x="1097" y="826"/>
                </a:moveTo>
                <a:lnTo>
                  <a:pt x="2124" y="826"/>
                </a:lnTo>
                <a:lnTo>
                  <a:pt x="2124" y="1033"/>
                </a:lnTo>
                <a:lnTo>
                  <a:pt x="1097" y="1033"/>
                </a:lnTo>
                <a:lnTo>
                  <a:pt x="1097" y="826"/>
                </a:lnTo>
                <a:close/>
                <a:moveTo>
                  <a:pt x="0" y="826"/>
                </a:moveTo>
                <a:lnTo>
                  <a:pt x="1097" y="826"/>
                </a:lnTo>
                <a:lnTo>
                  <a:pt x="1097" y="1033"/>
                </a:lnTo>
                <a:lnTo>
                  <a:pt x="0" y="1033"/>
                </a:lnTo>
                <a:lnTo>
                  <a:pt x="0" y="826"/>
                </a:lnTo>
                <a:close/>
                <a:moveTo>
                  <a:pt x="3289" y="413"/>
                </a:moveTo>
                <a:lnTo>
                  <a:pt x="4288" y="413"/>
                </a:lnTo>
                <a:lnTo>
                  <a:pt x="4288" y="620"/>
                </a:lnTo>
                <a:lnTo>
                  <a:pt x="3289" y="620"/>
                </a:lnTo>
                <a:lnTo>
                  <a:pt x="3289" y="413"/>
                </a:lnTo>
                <a:close/>
                <a:moveTo>
                  <a:pt x="2124" y="413"/>
                </a:moveTo>
                <a:lnTo>
                  <a:pt x="3289" y="413"/>
                </a:lnTo>
                <a:lnTo>
                  <a:pt x="3289" y="620"/>
                </a:lnTo>
                <a:lnTo>
                  <a:pt x="2124" y="620"/>
                </a:lnTo>
                <a:lnTo>
                  <a:pt x="2124" y="413"/>
                </a:lnTo>
                <a:close/>
                <a:moveTo>
                  <a:pt x="1097" y="413"/>
                </a:moveTo>
                <a:lnTo>
                  <a:pt x="2124" y="413"/>
                </a:lnTo>
                <a:lnTo>
                  <a:pt x="2124" y="620"/>
                </a:lnTo>
                <a:lnTo>
                  <a:pt x="1097" y="620"/>
                </a:lnTo>
                <a:lnTo>
                  <a:pt x="1097" y="413"/>
                </a:lnTo>
                <a:close/>
                <a:moveTo>
                  <a:pt x="0" y="413"/>
                </a:moveTo>
                <a:lnTo>
                  <a:pt x="1097" y="413"/>
                </a:lnTo>
                <a:lnTo>
                  <a:pt x="1097" y="620"/>
                </a:lnTo>
                <a:lnTo>
                  <a:pt x="0" y="620"/>
                </a:lnTo>
                <a:lnTo>
                  <a:pt x="0" y="413"/>
                </a:lnTo>
                <a:close/>
                <a:moveTo>
                  <a:pt x="3289" y="0"/>
                </a:moveTo>
                <a:lnTo>
                  <a:pt x="4288" y="0"/>
                </a:lnTo>
                <a:lnTo>
                  <a:pt x="4288" y="207"/>
                </a:lnTo>
                <a:lnTo>
                  <a:pt x="3289" y="207"/>
                </a:lnTo>
                <a:lnTo>
                  <a:pt x="3289" y="0"/>
                </a:lnTo>
                <a:close/>
                <a:moveTo>
                  <a:pt x="2124" y="0"/>
                </a:moveTo>
                <a:lnTo>
                  <a:pt x="3289" y="0"/>
                </a:lnTo>
                <a:lnTo>
                  <a:pt x="3289" y="207"/>
                </a:lnTo>
                <a:lnTo>
                  <a:pt x="2124" y="207"/>
                </a:lnTo>
                <a:lnTo>
                  <a:pt x="2124" y="0"/>
                </a:lnTo>
                <a:close/>
                <a:moveTo>
                  <a:pt x="1097" y="0"/>
                </a:moveTo>
                <a:lnTo>
                  <a:pt x="2124" y="0"/>
                </a:lnTo>
                <a:lnTo>
                  <a:pt x="2124" y="207"/>
                </a:lnTo>
                <a:lnTo>
                  <a:pt x="1097" y="207"/>
                </a:lnTo>
                <a:lnTo>
                  <a:pt x="1097" y="0"/>
                </a:lnTo>
                <a:close/>
                <a:moveTo>
                  <a:pt x="0" y="0"/>
                </a:moveTo>
                <a:lnTo>
                  <a:pt x="1097" y="0"/>
                </a:lnTo>
                <a:lnTo>
                  <a:pt x="1097" y="207"/>
                </a:lnTo>
                <a:lnTo>
                  <a:pt x="0" y="207"/>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7" name="Freeform 7"/>
          <p:cNvSpPr>
            <a:spLocks noEditPoints="1"/>
          </p:cNvSpPr>
          <p:nvPr/>
        </p:nvSpPr>
        <p:spPr bwMode="auto">
          <a:xfrm>
            <a:off x="1162556" y="3182937"/>
            <a:ext cx="6807200" cy="2298700"/>
          </a:xfrm>
          <a:custGeom>
            <a:avLst/>
            <a:gdLst>
              <a:gd name="T0" fmla="*/ 4288 w 4288"/>
              <a:gd name="T1" fmla="*/ 1239 h 1448"/>
              <a:gd name="T2" fmla="*/ 3289 w 4288"/>
              <a:gd name="T3" fmla="*/ 1448 h 1448"/>
              <a:gd name="T4" fmla="*/ 2124 w 4288"/>
              <a:gd name="T5" fmla="*/ 1239 h 1448"/>
              <a:gd name="T6" fmla="*/ 3289 w 4288"/>
              <a:gd name="T7" fmla="*/ 1448 h 1448"/>
              <a:gd name="T8" fmla="*/ 2124 w 4288"/>
              <a:gd name="T9" fmla="*/ 1239 h 1448"/>
              <a:gd name="T10" fmla="*/ 2124 w 4288"/>
              <a:gd name="T11" fmla="*/ 1239 h 1448"/>
              <a:gd name="T12" fmla="*/ 1097 w 4288"/>
              <a:gd name="T13" fmla="*/ 1448 h 1448"/>
              <a:gd name="T14" fmla="*/ 0 w 4288"/>
              <a:gd name="T15" fmla="*/ 1239 h 1448"/>
              <a:gd name="T16" fmla="*/ 1097 w 4288"/>
              <a:gd name="T17" fmla="*/ 1448 h 1448"/>
              <a:gd name="T18" fmla="*/ 0 w 4288"/>
              <a:gd name="T19" fmla="*/ 1239 h 1448"/>
              <a:gd name="T20" fmla="*/ 4288 w 4288"/>
              <a:gd name="T21" fmla="*/ 826 h 1448"/>
              <a:gd name="T22" fmla="*/ 3289 w 4288"/>
              <a:gd name="T23" fmla="*/ 1032 h 1448"/>
              <a:gd name="T24" fmla="*/ 2124 w 4288"/>
              <a:gd name="T25" fmla="*/ 826 h 1448"/>
              <a:gd name="T26" fmla="*/ 3289 w 4288"/>
              <a:gd name="T27" fmla="*/ 1032 h 1448"/>
              <a:gd name="T28" fmla="*/ 2124 w 4288"/>
              <a:gd name="T29" fmla="*/ 826 h 1448"/>
              <a:gd name="T30" fmla="*/ 2124 w 4288"/>
              <a:gd name="T31" fmla="*/ 826 h 1448"/>
              <a:gd name="T32" fmla="*/ 1097 w 4288"/>
              <a:gd name="T33" fmla="*/ 1032 h 1448"/>
              <a:gd name="T34" fmla="*/ 0 w 4288"/>
              <a:gd name="T35" fmla="*/ 826 h 1448"/>
              <a:gd name="T36" fmla="*/ 1097 w 4288"/>
              <a:gd name="T37" fmla="*/ 1032 h 1448"/>
              <a:gd name="T38" fmla="*/ 0 w 4288"/>
              <a:gd name="T39" fmla="*/ 826 h 1448"/>
              <a:gd name="T40" fmla="*/ 4288 w 4288"/>
              <a:gd name="T41" fmla="*/ 413 h 1448"/>
              <a:gd name="T42" fmla="*/ 3289 w 4288"/>
              <a:gd name="T43" fmla="*/ 619 h 1448"/>
              <a:gd name="T44" fmla="*/ 2124 w 4288"/>
              <a:gd name="T45" fmla="*/ 413 h 1448"/>
              <a:gd name="T46" fmla="*/ 3289 w 4288"/>
              <a:gd name="T47" fmla="*/ 619 h 1448"/>
              <a:gd name="T48" fmla="*/ 2124 w 4288"/>
              <a:gd name="T49" fmla="*/ 413 h 1448"/>
              <a:gd name="T50" fmla="*/ 2124 w 4288"/>
              <a:gd name="T51" fmla="*/ 413 h 1448"/>
              <a:gd name="T52" fmla="*/ 1097 w 4288"/>
              <a:gd name="T53" fmla="*/ 619 h 1448"/>
              <a:gd name="T54" fmla="*/ 0 w 4288"/>
              <a:gd name="T55" fmla="*/ 413 h 1448"/>
              <a:gd name="T56" fmla="*/ 1097 w 4288"/>
              <a:gd name="T57" fmla="*/ 619 h 1448"/>
              <a:gd name="T58" fmla="*/ 0 w 4288"/>
              <a:gd name="T59" fmla="*/ 413 h 1448"/>
              <a:gd name="T60" fmla="*/ 4288 w 4288"/>
              <a:gd name="T61" fmla="*/ 0 h 1448"/>
              <a:gd name="T62" fmla="*/ 3289 w 4288"/>
              <a:gd name="T63" fmla="*/ 206 h 1448"/>
              <a:gd name="T64" fmla="*/ 2124 w 4288"/>
              <a:gd name="T65" fmla="*/ 0 h 1448"/>
              <a:gd name="T66" fmla="*/ 3289 w 4288"/>
              <a:gd name="T67" fmla="*/ 206 h 1448"/>
              <a:gd name="T68" fmla="*/ 2124 w 4288"/>
              <a:gd name="T69" fmla="*/ 0 h 1448"/>
              <a:gd name="T70" fmla="*/ 2124 w 4288"/>
              <a:gd name="T71" fmla="*/ 0 h 1448"/>
              <a:gd name="T72" fmla="*/ 1097 w 4288"/>
              <a:gd name="T73" fmla="*/ 206 h 1448"/>
              <a:gd name="T74" fmla="*/ 0 w 4288"/>
              <a:gd name="T75" fmla="*/ 0 h 1448"/>
              <a:gd name="T76" fmla="*/ 1097 w 4288"/>
              <a:gd name="T77" fmla="*/ 206 h 1448"/>
              <a:gd name="T78" fmla="*/ 0 w 4288"/>
              <a:gd name="T79" fmla="*/ 0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8" h="1448">
                <a:moveTo>
                  <a:pt x="3289" y="1239"/>
                </a:moveTo>
                <a:lnTo>
                  <a:pt x="4288" y="1239"/>
                </a:lnTo>
                <a:lnTo>
                  <a:pt x="4288" y="1448"/>
                </a:lnTo>
                <a:lnTo>
                  <a:pt x="3289" y="1448"/>
                </a:lnTo>
                <a:lnTo>
                  <a:pt x="3289" y="1239"/>
                </a:lnTo>
                <a:close/>
                <a:moveTo>
                  <a:pt x="2124" y="1239"/>
                </a:moveTo>
                <a:lnTo>
                  <a:pt x="3289" y="1239"/>
                </a:lnTo>
                <a:lnTo>
                  <a:pt x="3289" y="1448"/>
                </a:lnTo>
                <a:lnTo>
                  <a:pt x="2124" y="1448"/>
                </a:lnTo>
                <a:lnTo>
                  <a:pt x="2124" y="1239"/>
                </a:lnTo>
                <a:close/>
                <a:moveTo>
                  <a:pt x="1097" y="1239"/>
                </a:moveTo>
                <a:lnTo>
                  <a:pt x="2124" y="1239"/>
                </a:lnTo>
                <a:lnTo>
                  <a:pt x="2124" y="1448"/>
                </a:lnTo>
                <a:lnTo>
                  <a:pt x="1097" y="1448"/>
                </a:lnTo>
                <a:lnTo>
                  <a:pt x="1097" y="1239"/>
                </a:lnTo>
                <a:close/>
                <a:moveTo>
                  <a:pt x="0" y="1239"/>
                </a:moveTo>
                <a:lnTo>
                  <a:pt x="1097" y="1239"/>
                </a:lnTo>
                <a:lnTo>
                  <a:pt x="1097" y="1448"/>
                </a:lnTo>
                <a:lnTo>
                  <a:pt x="0" y="1448"/>
                </a:lnTo>
                <a:lnTo>
                  <a:pt x="0" y="1239"/>
                </a:lnTo>
                <a:close/>
                <a:moveTo>
                  <a:pt x="3289" y="826"/>
                </a:moveTo>
                <a:lnTo>
                  <a:pt x="4288" y="826"/>
                </a:lnTo>
                <a:lnTo>
                  <a:pt x="4288" y="1032"/>
                </a:lnTo>
                <a:lnTo>
                  <a:pt x="3289" y="1032"/>
                </a:lnTo>
                <a:lnTo>
                  <a:pt x="3289" y="826"/>
                </a:lnTo>
                <a:close/>
                <a:moveTo>
                  <a:pt x="2124" y="826"/>
                </a:moveTo>
                <a:lnTo>
                  <a:pt x="3289" y="826"/>
                </a:lnTo>
                <a:lnTo>
                  <a:pt x="3289" y="1032"/>
                </a:lnTo>
                <a:lnTo>
                  <a:pt x="2124" y="1032"/>
                </a:lnTo>
                <a:lnTo>
                  <a:pt x="2124" y="826"/>
                </a:lnTo>
                <a:close/>
                <a:moveTo>
                  <a:pt x="1097" y="826"/>
                </a:moveTo>
                <a:lnTo>
                  <a:pt x="2124" y="826"/>
                </a:lnTo>
                <a:lnTo>
                  <a:pt x="2124" y="1032"/>
                </a:lnTo>
                <a:lnTo>
                  <a:pt x="1097" y="1032"/>
                </a:lnTo>
                <a:lnTo>
                  <a:pt x="1097" y="826"/>
                </a:lnTo>
                <a:close/>
                <a:moveTo>
                  <a:pt x="0" y="826"/>
                </a:moveTo>
                <a:lnTo>
                  <a:pt x="1097" y="826"/>
                </a:lnTo>
                <a:lnTo>
                  <a:pt x="1097" y="1032"/>
                </a:lnTo>
                <a:lnTo>
                  <a:pt x="0" y="1032"/>
                </a:lnTo>
                <a:lnTo>
                  <a:pt x="0" y="826"/>
                </a:lnTo>
                <a:close/>
                <a:moveTo>
                  <a:pt x="3289" y="413"/>
                </a:moveTo>
                <a:lnTo>
                  <a:pt x="4288" y="413"/>
                </a:lnTo>
                <a:lnTo>
                  <a:pt x="4288" y="619"/>
                </a:lnTo>
                <a:lnTo>
                  <a:pt x="3289" y="619"/>
                </a:lnTo>
                <a:lnTo>
                  <a:pt x="3289" y="413"/>
                </a:lnTo>
                <a:close/>
                <a:moveTo>
                  <a:pt x="2124" y="413"/>
                </a:moveTo>
                <a:lnTo>
                  <a:pt x="3289" y="413"/>
                </a:lnTo>
                <a:lnTo>
                  <a:pt x="3289" y="619"/>
                </a:lnTo>
                <a:lnTo>
                  <a:pt x="2124" y="619"/>
                </a:lnTo>
                <a:lnTo>
                  <a:pt x="2124" y="413"/>
                </a:lnTo>
                <a:close/>
                <a:moveTo>
                  <a:pt x="1097" y="413"/>
                </a:moveTo>
                <a:lnTo>
                  <a:pt x="2124" y="413"/>
                </a:lnTo>
                <a:lnTo>
                  <a:pt x="2124" y="619"/>
                </a:lnTo>
                <a:lnTo>
                  <a:pt x="1097" y="619"/>
                </a:lnTo>
                <a:lnTo>
                  <a:pt x="1097" y="413"/>
                </a:lnTo>
                <a:close/>
                <a:moveTo>
                  <a:pt x="0" y="413"/>
                </a:moveTo>
                <a:lnTo>
                  <a:pt x="1097" y="413"/>
                </a:lnTo>
                <a:lnTo>
                  <a:pt x="1097" y="619"/>
                </a:lnTo>
                <a:lnTo>
                  <a:pt x="0" y="619"/>
                </a:lnTo>
                <a:lnTo>
                  <a:pt x="0" y="413"/>
                </a:lnTo>
                <a:close/>
                <a:moveTo>
                  <a:pt x="3289" y="0"/>
                </a:moveTo>
                <a:lnTo>
                  <a:pt x="4288" y="0"/>
                </a:lnTo>
                <a:lnTo>
                  <a:pt x="4288" y="206"/>
                </a:lnTo>
                <a:lnTo>
                  <a:pt x="3289" y="206"/>
                </a:lnTo>
                <a:lnTo>
                  <a:pt x="3289" y="0"/>
                </a:lnTo>
                <a:close/>
                <a:moveTo>
                  <a:pt x="2124" y="0"/>
                </a:moveTo>
                <a:lnTo>
                  <a:pt x="3289" y="0"/>
                </a:lnTo>
                <a:lnTo>
                  <a:pt x="3289" y="206"/>
                </a:lnTo>
                <a:lnTo>
                  <a:pt x="2124" y="206"/>
                </a:lnTo>
                <a:lnTo>
                  <a:pt x="2124" y="0"/>
                </a:lnTo>
                <a:close/>
                <a:moveTo>
                  <a:pt x="1097" y="0"/>
                </a:moveTo>
                <a:lnTo>
                  <a:pt x="2124" y="0"/>
                </a:lnTo>
                <a:lnTo>
                  <a:pt x="2124" y="206"/>
                </a:lnTo>
                <a:lnTo>
                  <a:pt x="1097" y="206"/>
                </a:lnTo>
                <a:lnTo>
                  <a:pt x="1097" y="0"/>
                </a:lnTo>
                <a:close/>
                <a:moveTo>
                  <a:pt x="0" y="0"/>
                </a:moveTo>
                <a:lnTo>
                  <a:pt x="1097" y="0"/>
                </a:lnTo>
                <a:lnTo>
                  <a:pt x="1097" y="206"/>
                </a:lnTo>
                <a:lnTo>
                  <a:pt x="0" y="206"/>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 name="Line 8"/>
          <p:cNvSpPr>
            <a:spLocks noChangeShapeType="1"/>
          </p:cNvSpPr>
          <p:nvPr/>
        </p:nvSpPr>
        <p:spPr bwMode="auto">
          <a:xfrm flipV="1">
            <a:off x="2904044" y="236696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 name="Line 9"/>
          <p:cNvSpPr>
            <a:spLocks noChangeShapeType="1"/>
          </p:cNvSpPr>
          <p:nvPr/>
        </p:nvSpPr>
        <p:spPr bwMode="auto">
          <a:xfrm flipV="1">
            <a:off x="4534406" y="236696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 name="Line 10"/>
          <p:cNvSpPr>
            <a:spLocks noChangeShapeType="1"/>
          </p:cNvSpPr>
          <p:nvPr/>
        </p:nvSpPr>
        <p:spPr bwMode="auto">
          <a:xfrm flipV="1">
            <a:off x="6383844" y="236696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 name="Freeform 11"/>
          <p:cNvSpPr>
            <a:spLocks/>
          </p:cNvSpPr>
          <p:nvPr/>
        </p:nvSpPr>
        <p:spPr bwMode="auto">
          <a:xfrm>
            <a:off x="1162556" y="285432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 name="Line 12"/>
          <p:cNvSpPr>
            <a:spLocks noChangeShapeType="1"/>
          </p:cNvSpPr>
          <p:nvPr/>
        </p:nvSpPr>
        <p:spPr bwMode="auto">
          <a:xfrm flipV="1">
            <a:off x="2904044" y="286385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 name="Line 13"/>
          <p:cNvSpPr>
            <a:spLocks noChangeShapeType="1"/>
          </p:cNvSpPr>
          <p:nvPr/>
        </p:nvSpPr>
        <p:spPr bwMode="auto">
          <a:xfrm>
            <a:off x="4534406" y="285432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 name="Line 14"/>
          <p:cNvSpPr>
            <a:spLocks noChangeShapeType="1"/>
          </p:cNvSpPr>
          <p:nvPr/>
        </p:nvSpPr>
        <p:spPr bwMode="auto">
          <a:xfrm flipV="1">
            <a:off x="4534406" y="286385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 name="Line 15"/>
          <p:cNvSpPr>
            <a:spLocks noChangeShapeType="1"/>
          </p:cNvSpPr>
          <p:nvPr/>
        </p:nvSpPr>
        <p:spPr bwMode="auto">
          <a:xfrm>
            <a:off x="6383844" y="285432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6" name="Line 16"/>
          <p:cNvSpPr>
            <a:spLocks noChangeShapeType="1"/>
          </p:cNvSpPr>
          <p:nvPr/>
        </p:nvSpPr>
        <p:spPr bwMode="auto">
          <a:xfrm flipV="1">
            <a:off x="6383844" y="286385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 name="Line 19"/>
          <p:cNvSpPr>
            <a:spLocks noChangeShapeType="1"/>
          </p:cNvSpPr>
          <p:nvPr/>
        </p:nvSpPr>
        <p:spPr bwMode="auto">
          <a:xfrm>
            <a:off x="4534406" y="318293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 name="Line 21"/>
          <p:cNvSpPr>
            <a:spLocks noChangeShapeType="1"/>
          </p:cNvSpPr>
          <p:nvPr/>
        </p:nvSpPr>
        <p:spPr bwMode="auto">
          <a:xfrm>
            <a:off x="6383844" y="318293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 name="Line 22"/>
          <p:cNvSpPr>
            <a:spLocks noChangeShapeType="1"/>
          </p:cNvSpPr>
          <p:nvPr/>
        </p:nvSpPr>
        <p:spPr bwMode="auto">
          <a:xfrm flipV="1">
            <a:off x="6383844" y="31908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 name="Line 25"/>
          <p:cNvSpPr>
            <a:spLocks noChangeShapeType="1"/>
          </p:cNvSpPr>
          <p:nvPr/>
        </p:nvSpPr>
        <p:spPr bwMode="auto">
          <a:xfrm>
            <a:off x="4534406" y="350996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 name="Line 27"/>
          <p:cNvSpPr>
            <a:spLocks noChangeShapeType="1"/>
          </p:cNvSpPr>
          <p:nvPr/>
        </p:nvSpPr>
        <p:spPr bwMode="auto">
          <a:xfrm>
            <a:off x="6383844" y="350996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 name="Line 28"/>
          <p:cNvSpPr>
            <a:spLocks noChangeShapeType="1"/>
          </p:cNvSpPr>
          <p:nvPr/>
        </p:nvSpPr>
        <p:spPr bwMode="auto">
          <a:xfrm flipV="1">
            <a:off x="6383844" y="35194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1" name="Line 31"/>
          <p:cNvSpPr>
            <a:spLocks noChangeShapeType="1"/>
          </p:cNvSpPr>
          <p:nvPr/>
        </p:nvSpPr>
        <p:spPr bwMode="auto">
          <a:xfrm>
            <a:off x="4534406" y="383857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 name="Line 33"/>
          <p:cNvSpPr>
            <a:spLocks noChangeShapeType="1"/>
          </p:cNvSpPr>
          <p:nvPr/>
        </p:nvSpPr>
        <p:spPr bwMode="auto">
          <a:xfrm>
            <a:off x="6383844" y="383857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 name="Line 34"/>
          <p:cNvSpPr>
            <a:spLocks noChangeShapeType="1"/>
          </p:cNvSpPr>
          <p:nvPr/>
        </p:nvSpPr>
        <p:spPr bwMode="auto">
          <a:xfrm flipV="1">
            <a:off x="6383844" y="384651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 name="Line 37"/>
          <p:cNvSpPr>
            <a:spLocks noChangeShapeType="1"/>
          </p:cNvSpPr>
          <p:nvPr/>
        </p:nvSpPr>
        <p:spPr bwMode="auto">
          <a:xfrm>
            <a:off x="4534406" y="416560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9" name="Line 39"/>
          <p:cNvSpPr>
            <a:spLocks noChangeShapeType="1"/>
          </p:cNvSpPr>
          <p:nvPr/>
        </p:nvSpPr>
        <p:spPr bwMode="auto">
          <a:xfrm>
            <a:off x="6383844" y="416560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0" name="Line 40"/>
          <p:cNvSpPr>
            <a:spLocks noChangeShapeType="1"/>
          </p:cNvSpPr>
          <p:nvPr/>
        </p:nvSpPr>
        <p:spPr bwMode="auto">
          <a:xfrm flipV="1">
            <a:off x="6383844" y="41751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3" name="Line 43"/>
          <p:cNvSpPr>
            <a:spLocks noChangeShapeType="1"/>
          </p:cNvSpPr>
          <p:nvPr/>
        </p:nvSpPr>
        <p:spPr bwMode="auto">
          <a:xfrm>
            <a:off x="4534406" y="449421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5" name="Line 45"/>
          <p:cNvSpPr>
            <a:spLocks noChangeShapeType="1"/>
          </p:cNvSpPr>
          <p:nvPr/>
        </p:nvSpPr>
        <p:spPr bwMode="auto">
          <a:xfrm>
            <a:off x="6383844" y="449421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 name="Line 46"/>
          <p:cNvSpPr>
            <a:spLocks noChangeShapeType="1"/>
          </p:cNvSpPr>
          <p:nvPr/>
        </p:nvSpPr>
        <p:spPr bwMode="auto">
          <a:xfrm flipV="1">
            <a:off x="6383844" y="450373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 name="Line 49"/>
          <p:cNvSpPr>
            <a:spLocks noChangeShapeType="1"/>
          </p:cNvSpPr>
          <p:nvPr/>
        </p:nvSpPr>
        <p:spPr bwMode="auto">
          <a:xfrm>
            <a:off x="4534406" y="482123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 name="Line 51"/>
          <p:cNvSpPr>
            <a:spLocks noChangeShapeType="1"/>
          </p:cNvSpPr>
          <p:nvPr/>
        </p:nvSpPr>
        <p:spPr bwMode="auto">
          <a:xfrm>
            <a:off x="6383844" y="482123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 name="Line 52"/>
          <p:cNvSpPr>
            <a:spLocks noChangeShapeType="1"/>
          </p:cNvSpPr>
          <p:nvPr/>
        </p:nvSpPr>
        <p:spPr bwMode="auto">
          <a:xfrm flipV="1">
            <a:off x="6383844" y="48307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 name="Line 55"/>
          <p:cNvSpPr>
            <a:spLocks noChangeShapeType="1"/>
          </p:cNvSpPr>
          <p:nvPr/>
        </p:nvSpPr>
        <p:spPr bwMode="auto">
          <a:xfrm>
            <a:off x="4534406" y="514985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 name="Line 57"/>
          <p:cNvSpPr>
            <a:spLocks noChangeShapeType="1"/>
          </p:cNvSpPr>
          <p:nvPr/>
        </p:nvSpPr>
        <p:spPr bwMode="auto">
          <a:xfrm>
            <a:off x="6383844" y="514985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 name="Line 58"/>
          <p:cNvSpPr>
            <a:spLocks noChangeShapeType="1"/>
          </p:cNvSpPr>
          <p:nvPr/>
        </p:nvSpPr>
        <p:spPr bwMode="auto">
          <a:xfrm flipV="1">
            <a:off x="6383844" y="51593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 name="Line 61"/>
          <p:cNvSpPr>
            <a:spLocks noChangeShapeType="1"/>
          </p:cNvSpPr>
          <p:nvPr/>
        </p:nvSpPr>
        <p:spPr bwMode="auto">
          <a:xfrm>
            <a:off x="4534406" y="548163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 name="Line 63"/>
          <p:cNvSpPr>
            <a:spLocks noChangeShapeType="1"/>
          </p:cNvSpPr>
          <p:nvPr/>
        </p:nvSpPr>
        <p:spPr bwMode="auto">
          <a:xfrm>
            <a:off x="6383844" y="548163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 name="Line 64"/>
          <p:cNvSpPr>
            <a:spLocks noChangeShapeType="1"/>
          </p:cNvSpPr>
          <p:nvPr/>
        </p:nvSpPr>
        <p:spPr bwMode="auto">
          <a:xfrm flipV="1">
            <a:off x="6383844" y="548640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 name="Rectangle 83"/>
          <p:cNvSpPr>
            <a:spLocks noChangeArrowheads="1"/>
          </p:cNvSpPr>
          <p:nvPr/>
        </p:nvSpPr>
        <p:spPr bwMode="auto">
          <a:xfrm>
            <a:off x="2040444" y="263683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7" name="Rectangle 85"/>
          <p:cNvSpPr>
            <a:spLocks noChangeArrowheads="1"/>
          </p:cNvSpPr>
          <p:nvPr/>
        </p:nvSpPr>
        <p:spPr bwMode="auto">
          <a:xfrm>
            <a:off x="1986469" y="263683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04" name="Rectangle 78"/>
          <p:cNvSpPr>
            <a:spLocks noChangeArrowheads="1"/>
          </p:cNvSpPr>
          <p:nvPr/>
        </p:nvSpPr>
        <p:spPr bwMode="auto">
          <a:xfrm>
            <a:off x="6477000" y="2456318"/>
            <a:ext cx="11638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Average product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107" name="Rectangle 47"/>
          <p:cNvSpPr>
            <a:spLocks noChangeArrowheads="1"/>
          </p:cNvSpPr>
          <p:nvPr/>
        </p:nvSpPr>
        <p:spPr bwMode="auto">
          <a:xfrm>
            <a:off x="1774710" y="2397581"/>
            <a:ext cx="4007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Labor</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08" name="Rectangle 48"/>
          <p:cNvSpPr>
            <a:spLocks noChangeArrowheads="1"/>
          </p:cNvSpPr>
          <p:nvPr/>
        </p:nvSpPr>
        <p:spPr bwMode="auto">
          <a:xfrm>
            <a:off x="1450936" y="2608718"/>
            <a:ext cx="9842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(employees)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9" name="Rectangle 50"/>
          <p:cNvSpPr>
            <a:spLocks noChangeArrowheads="1"/>
          </p:cNvSpPr>
          <p:nvPr/>
        </p:nvSpPr>
        <p:spPr bwMode="auto">
          <a:xfrm>
            <a:off x="2971800" y="2456318"/>
            <a:ext cx="115422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Total production</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11" name="Line 12"/>
          <p:cNvSpPr>
            <a:spLocks noChangeShapeType="1"/>
          </p:cNvSpPr>
          <p:nvPr/>
        </p:nvSpPr>
        <p:spPr bwMode="auto">
          <a:xfrm flipV="1">
            <a:off x="2892425" y="2747962"/>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2" name="Line 16"/>
          <p:cNvSpPr>
            <a:spLocks noChangeShapeType="1"/>
          </p:cNvSpPr>
          <p:nvPr/>
        </p:nvSpPr>
        <p:spPr bwMode="auto">
          <a:xfrm flipV="1">
            <a:off x="2892425" y="3092449"/>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3" name="Line 20"/>
          <p:cNvSpPr>
            <a:spLocks noChangeShapeType="1"/>
          </p:cNvSpPr>
          <p:nvPr/>
        </p:nvSpPr>
        <p:spPr bwMode="auto">
          <a:xfrm flipV="1">
            <a:off x="2892425" y="3438524"/>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4" name="Line 24"/>
          <p:cNvSpPr>
            <a:spLocks noChangeShapeType="1"/>
          </p:cNvSpPr>
          <p:nvPr/>
        </p:nvSpPr>
        <p:spPr bwMode="auto">
          <a:xfrm flipV="1">
            <a:off x="2892425" y="3789362"/>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5" name="Line 28"/>
          <p:cNvSpPr>
            <a:spLocks noChangeShapeType="1"/>
          </p:cNvSpPr>
          <p:nvPr/>
        </p:nvSpPr>
        <p:spPr bwMode="auto">
          <a:xfrm flipV="1">
            <a:off x="2892425" y="4133849"/>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6" name="Line 32"/>
          <p:cNvSpPr>
            <a:spLocks noChangeShapeType="1"/>
          </p:cNvSpPr>
          <p:nvPr/>
        </p:nvSpPr>
        <p:spPr bwMode="auto">
          <a:xfrm flipV="1">
            <a:off x="2892425" y="4484687"/>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7" name="Line 36"/>
          <p:cNvSpPr>
            <a:spLocks noChangeShapeType="1"/>
          </p:cNvSpPr>
          <p:nvPr/>
        </p:nvSpPr>
        <p:spPr bwMode="auto">
          <a:xfrm flipV="1">
            <a:off x="2892425" y="4830762"/>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8" name="Line 40"/>
          <p:cNvSpPr>
            <a:spLocks noChangeShapeType="1"/>
          </p:cNvSpPr>
          <p:nvPr/>
        </p:nvSpPr>
        <p:spPr bwMode="auto">
          <a:xfrm flipV="1">
            <a:off x="2892425" y="5181599"/>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9" name="Line 44"/>
          <p:cNvSpPr>
            <a:spLocks noChangeShapeType="1"/>
          </p:cNvSpPr>
          <p:nvPr/>
        </p:nvSpPr>
        <p:spPr bwMode="auto">
          <a:xfrm flipV="1">
            <a:off x="2892425" y="5526087"/>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0" name="Rectangle 77"/>
          <p:cNvSpPr>
            <a:spLocks noChangeArrowheads="1"/>
          </p:cNvSpPr>
          <p:nvPr/>
        </p:nvSpPr>
        <p:spPr bwMode="auto">
          <a:xfrm>
            <a:off x="1864610" y="289832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1" name="Rectangle 80"/>
          <p:cNvSpPr>
            <a:spLocks noChangeArrowheads="1"/>
          </p:cNvSpPr>
          <p:nvPr/>
        </p:nvSpPr>
        <p:spPr bwMode="auto">
          <a:xfrm>
            <a:off x="1864610" y="318861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2" name="Rectangle 83"/>
          <p:cNvSpPr>
            <a:spLocks noChangeArrowheads="1"/>
          </p:cNvSpPr>
          <p:nvPr/>
        </p:nvSpPr>
        <p:spPr bwMode="auto">
          <a:xfrm>
            <a:off x="1864610" y="35331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3" name="Rectangle 86"/>
          <p:cNvSpPr>
            <a:spLocks noChangeArrowheads="1"/>
          </p:cNvSpPr>
          <p:nvPr/>
        </p:nvSpPr>
        <p:spPr bwMode="auto">
          <a:xfrm>
            <a:off x="1855788" y="560228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4" name="Rectangle 89"/>
          <p:cNvSpPr>
            <a:spLocks noChangeArrowheads="1"/>
          </p:cNvSpPr>
          <p:nvPr/>
        </p:nvSpPr>
        <p:spPr bwMode="auto">
          <a:xfrm>
            <a:off x="1855788" y="525779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5" name="Rectangle 92"/>
          <p:cNvSpPr>
            <a:spLocks noChangeArrowheads="1"/>
          </p:cNvSpPr>
          <p:nvPr/>
        </p:nvSpPr>
        <p:spPr bwMode="auto">
          <a:xfrm>
            <a:off x="1855788" y="490696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6" name="Rectangle 95"/>
          <p:cNvSpPr>
            <a:spLocks noChangeArrowheads="1"/>
          </p:cNvSpPr>
          <p:nvPr/>
        </p:nvSpPr>
        <p:spPr bwMode="auto">
          <a:xfrm>
            <a:off x="1855788" y="456088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7" name="Rectangle 102"/>
          <p:cNvSpPr>
            <a:spLocks noChangeArrowheads="1"/>
          </p:cNvSpPr>
          <p:nvPr/>
        </p:nvSpPr>
        <p:spPr bwMode="auto">
          <a:xfrm>
            <a:off x="1855788" y="386079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8" name="Rectangle 109"/>
          <p:cNvSpPr>
            <a:spLocks noChangeArrowheads="1"/>
          </p:cNvSpPr>
          <p:nvPr/>
        </p:nvSpPr>
        <p:spPr bwMode="auto">
          <a:xfrm>
            <a:off x="1855788" y="421163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9" name="Rectangle 77"/>
          <p:cNvSpPr>
            <a:spLocks noChangeArrowheads="1"/>
          </p:cNvSpPr>
          <p:nvPr/>
        </p:nvSpPr>
        <p:spPr bwMode="auto">
          <a:xfrm>
            <a:off x="3703458" y="3204031"/>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0" name="Rectangle 80"/>
          <p:cNvSpPr>
            <a:spLocks noChangeArrowheads="1"/>
          </p:cNvSpPr>
          <p:nvPr/>
        </p:nvSpPr>
        <p:spPr bwMode="auto">
          <a:xfrm>
            <a:off x="3688594" y="3554869"/>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1" name="Rectangle 83"/>
          <p:cNvSpPr>
            <a:spLocks noChangeArrowheads="1"/>
          </p:cNvSpPr>
          <p:nvPr/>
        </p:nvSpPr>
        <p:spPr bwMode="auto">
          <a:xfrm>
            <a:off x="3703458" y="389935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75</a:t>
            </a:r>
          </a:p>
        </p:txBody>
      </p:sp>
      <p:sp>
        <p:nvSpPr>
          <p:cNvPr id="132" name="Rectangle 89"/>
          <p:cNvSpPr>
            <a:spLocks noChangeArrowheads="1"/>
          </p:cNvSpPr>
          <p:nvPr/>
        </p:nvSpPr>
        <p:spPr bwMode="auto">
          <a:xfrm>
            <a:off x="3596264" y="5581877"/>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3" name="Rectangle 92"/>
          <p:cNvSpPr>
            <a:spLocks noChangeArrowheads="1"/>
          </p:cNvSpPr>
          <p:nvPr/>
        </p:nvSpPr>
        <p:spPr bwMode="auto">
          <a:xfrm>
            <a:off x="3596264" y="523104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4" name="Rectangle 95"/>
          <p:cNvSpPr>
            <a:spLocks noChangeArrowheads="1"/>
          </p:cNvSpPr>
          <p:nvPr/>
        </p:nvSpPr>
        <p:spPr bwMode="auto">
          <a:xfrm>
            <a:off x="3596264" y="488496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135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5" name="Rectangle 102"/>
          <p:cNvSpPr>
            <a:spLocks noChangeArrowheads="1"/>
          </p:cNvSpPr>
          <p:nvPr/>
        </p:nvSpPr>
        <p:spPr bwMode="auto">
          <a:xfrm>
            <a:off x="3596264" y="4184877"/>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6" name="Rectangle 109"/>
          <p:cNvSpPr>
            <a:spLocks noChangeArrowheads="1"/>
          </p:cNvSpPr>
          <p:nvPr/>
        </p:nvSpPr>
        <p:spPr bwMode="auto">
          <a:xfrm>
            <a:off x="3596264" y="453571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7" name="Rectangle 86"/>
          <p:cNvSpPr>
            <a:spLocks noChangeArrowheads="1"/>
          </p:cNvSpPr>
          <p:nvPr/>
        </p:nvSpPr>
        <p:spPr bwMode="auto">
          <a:xfrm>
            <a:off x="3774415" y="2879953"/>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8" name="Rectangle 73"/>
          <p:cNvSpPr>
            <a:spLocks noChangeArrowheads="1"/>
          </p:cNvSpPr>
          <p:nvPr/>
        </p:nvSpPr>
        <p:spPr bwMode="auto">
          <a:xfrm>
            <a:off x="4724400" y="2443162"/>
            <a:ext cx="12217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Marginal product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Tree>
    <p:extLst>
      <p:ext uri="{BB962C8B-B14F-4D97-AF65-F5344CB8AC3E}">
        <p14:creationId xmlns:p14="http://schemas.microsoft.com/office/powerpoint/2010/main" val="40465342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III</a:t>
            </a:r>
          </a:p>
        </p:txBody>
      </p:sp>
      <p:sp>
        <p:nvSpPr>
          <p:cNvPr id="139" name="Content Placeholder 1"/>
          <p:cNvSpPr>
            <a:spLocks noGrp="1"/>
          </p:cNvSpPr>
          <p:nvPr>
            <p:ph idx="1"/>
          </p:nvPr>
        </p:nvSpPr>
        <p:spPr>
          <a:xfrm>
            <a:off x="457200" y="1295399"/>
            <a:ext cx="8229600" cy="5026151"/>
          </a:xfrm>
        </p:spPr>
        <p:txBody>
          <a:bodyPr>
            <a:normAutofit/>
          </a:bodyPr>
          <a:lstStyle/>
          <a:p>
            <a:pPr marL="0" indent="0">
              <a:buNone/>
            </a:pPr>
            <a:r>
              <a:rPr lang="en-US" sz="2400" dirty="0"/>
              <a:t>Fill in the table. At what point does marginal product start to diminish?</a:t>
            </a:r>
          </a:p>
        </p:txBody>
      </p:sp>
      <p:sp>
        <p:nvSpPr>
          <p:cNvPr id="4" name="AutoShape 3"/>
          <p:cNvSpPr>
            <a:spLocks noChangeAspect="1" noChangeArrowheads="1" noTextEdit="1"/>
          </p:cNvSpPr>
          <p:nvPr/>
        </p:nvSpPr>
        <p:spPr bwMode="auto">
          <a:xfrm>
            <a:off x="1162556" y="2366962"/>
            <a:ext cx="68072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 name="Freeform 5"/>
          <p:cNvSpPr>
            <a:spLocks noEditPoints="1"/>
          </p:cNvSpPr>
          <p:nvPr/>
        </p:nvSpPr>
        <p:spPr bwMode="auto">
          <a:xfrm>
            <a:off x="1162556" y="2366962"/>
            <a:ext cx="6807200" cy="487363"/>
          </a:xfrm>
          <a:custGeom>
            <a:avLst/>
            <a:gdLst>
              <a:gd name="T0" fmla="*/ 3289 w 4288"/>
              <a:gd name="T1" fmla="*/ 0 h 307"/>
              <a:gd name="T2" fmla="*/ 4288 w 4288"/>
              <a:gd name="T3" fmla="*/ 0 h 307"/>
              <a:gd name="T4" fmla="*/ 4288 w 4288"/>
              <a:gd name="T5" fmla="*/ 307 h 307"/>
              <a:gd name="T6" fmla="*/ 3289 w 4288"/>
              <a:gd name="T7" fmla="*/ 307 h 307"/>
              <a:gd name="T8" fmla="*/ 3289 w 4288"/>
              <a:gd name="T9" fmla="*/ 0 h 307"/>
              <a:gd name="T10" fmla="*/ 2124 w 4288"/>
              <a:gd name="T11" fmla="*/ 0 h 307"/>
              <a:gd name="T12" fmla="*/ 3289 w 4288"/>
              <a:gd name="T13" fmla="*/ 0 h 307"/>
              <a:gd name="T14" fmla="*/ 3289 w 4288"/>
              <a:gd name="T15" fmla="*/ 307 h 307"/>
              <a:gd name="T16" fmla="*/ 2124 w 4288"/>
              <a:gd name="T17" fmla="*/ 307 h 307"/>
              <a:gd name="T18" fmla="*/ 2124 w 4288"/>
              <a:gd name="T19" fmla="*/ 0 h 307"/>
              <a:gd name="T20" fmla="*/ 1097 w 4288"/>
              <a:gd name="T21" fmla="*/ 0 h 307"/>
              <a:gd name="T22" fmla="*/ 2124 w 4288"/>
              <a:gd name="T23" fmla="*/ 0 h 307"/>
              <a:gd name="T24" fmla="*/ 2124 w 4288"/>
              <a:gd name="T25" fmla="*/ 307 h 307"/>
              <a:gd name="T26" fmla="*/ 1097 w 4288"/>
              <a:gd name="T27" fmla="*/ 307 h 307"/>
              <a:gd name="T28" fmla="*/ 1097 w 4288"/>
              <a:gd name="T29" fmla="*/ 0 h 307"/>
              <a:gd name="T30" fmla="*/ 0 w 4288"/>
              <a:gd name="T31" fmla="*/ 0 h 307"/>
              <a:gd name="T32" fmla="*/ 1097 w 4288"/>
              <a:gd name="T33" fmla="*/ 0 h 307"/>
              <a:gd name="T34" fmla="*/ 1097 w 4288"/>
              <a:gd name="T35" fmla="*/ 307 h 307"/>
              <a:gd name="T36" fmla="*/ 0 w 4288"/>
              <a:gd name="T37" fmla="*/ 307 h 307"/>
              <a:gd name="T38" fmla="*/ 0 w 4288"/>
              <a:gd name="T3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8" h="307">
                <a:moveTo>
                  <a:pt x="3289" y="0"/>
                </a:moveTo>
                <a:lnTo>
                  <a:pt x="4288" y="0"/>
                </a:lnTo>
                <a:lnTo>
                  <a:pt x="4288" y="307"/>
                </a:lnTo>
                <a:lnTo>
                  <a:pt x="3289" y="307"/>
                </a:lnTo>
                <a:lnTo>
                  <a:pt x="3289" y="0"/>
                </a:lnTo>
                <a:close/>
                <a:moveTo>
                  <a:pt x="2124" y="0"/>
                </a:moveTo>
                <a:lnTo>
                  <a:pt x="3289" y="0"/>
                </a:lnTo>
                <a:lnTo>
                  <a:pt x="3289" y="307"/>
                </a:lnTo>
                <a:lnTo>
                  <a:pt x="2124" y="307"/>
                </a:lnTo>
                <a:lnTo>
                  <a:pt x="2124" y="0"/>
                </a:lnTo>
                <a:close/>
                <a:moveTo>
                  <a:pt x="1097" y="0"/>
                </a:moveTo>
                <a:lnTo>
                  <a:pt x="2124" y="0"/>
                </a:lnTo>
                <a:lnTo>
                  <a:pt x="2124" y="307"/>
                </a:lnTo>
                <a:lnTo>
                  <a:pt x="1097" y="307"/>
                </a:lnTo>
                <a:lnTo>
                  <a:pt x="1097" y="0"/>
                </a:lnTo>
                <a:close/>
                <a:moveTo>
                  <a:pt x="0" y="0"/>
                </a:moveTo>
                <a:lnTo>
                  <a:pt x="1097" y="0"/>
                </a:lnTo>
                <a:lnTo>
                  <a:pt x="1097" y="307"/>
                </a:lnTo>
                <a:lnTo>
                  <a:pt x="0" y="307"/>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 name="Freeform 6"/>
          <p:cNvSpPr>
            <a:spLocks noEditPoints="1"/>
          </p:cNvSpPr>
          <p:nvPr/>
        </p:nvSpPr>
        <p:spPr bwMode="auto">
          <a:xfrm>
            <a:off x="1162556" y="2854325"/>
            <a:ext cx="6807200" cy="2955925"/>
          </a:xfrm>
          <a:custGeom>
            <a:avLst/>
            <a:gdLst>
              <a:gd name="T0" fmla="*/ 4288 w 4288"/>
              <a:gd name="T1" fmla="*/ 1655 h 1862"/>
              <a:gd name="T2" fmla="*/ 3289 w 4288"/>
              <a:gd name="T3" fmla="*/ 1862 h 1862"/>
              <a:gd name="T4" fmla="*/ 2124 w 4288"/>
              <a:gd name="T5" fmla="*/ 1655 h 1862"/>
              <a:gd name="T6" fmla="*/ 3289 w 4288"/>
              <a:gd name="T7" fmla="*/ 1862 h 1862"/>
              <a:gd name="T8" fmla="*/ 2124 w 4288"/>
              <a:gd name="T9" fmla="*/ 1655 h 1862"/>
              <a:gd name="T10" fmla="*/ 2124 w 4288"/>
              <a:gd name="T11" fmla="*/ 1655 h 1862"/>
              <a:gd name="T12" fmla="*/ 1097 w 4288"/>
              <a:gd name="T13" fmla="*/ 1862 h 1862"/>
              <a:gd name="T14" fmla="*/ 0 w 4288"/>
              <a:gd name="T15" fmla="*/ 1655 h 1862"/>
              <a:gd name="T16" fmla="*/ 1097 w 4288"/>
              <a:gd name="T17" fmla="*/ 1862 h 1862"/>
              <a:gd name="T18" fmla="*/ 0 w 4288"/>
              <a:gd name="T19" fmla="*/ 1655 h 1862"/>
              <a:gd name="T20" fmla="*/ 4288 w 4288"/>
              <a:gd name="T21" fmla="*/ 1239 h 1862"/>
              <a:gd name="T22" fmla="*/ 3289 w 4288"/>
              <a:gd name="T23" fmla="*/ 1446 h 1862"/>
              <a:gd name="T24" fmla="*/ 2124 w 4288"/>
              <a:gd name="T25" fmla="*/ 1239 h 1862"/>
              <a:gd name="T26" fmla="*/ 3289 w 4288"/>
              <a:gd name="T27" fmla="*/ 1446 h 1862"/>
              <a:gd name="T28" fmla="*/ 2124 w 4288"/>
              <a:gd name="T29" fmla="*/ 1239 h 1862"/>
              <a:gd name="T30" fmla="*/ 2124 w 4288"/>
              <a:gd name="T31" fmla="*/ 1239 h 1862"/>
              <a:gd name="T32" fmla="*/ 1097 w 4288"/>
              <a:gd name="T33" fmla="*/ 1446 h 1862"/>
              <a:gd name="T34" fmla="*/ 0 w 4288"/>
              <a:gd name="T35" fmla="*/ 1239 h 1862"/>
              <a:gd name="T36" fmla="*/ 1097 w 4288"/>
              <a:gd name="T37" fmla="*/ 1446 h 1862"/>
              <a:gd name="T38" fmla="*/ 0 w 4288"/>
              <a:gd name="T39" fmla="*/ 1239 h 1862"/>
              <a:gd name="T40" fmla="*/ 4288 w 4288"/>
              <a:gd name="T41" fmla="*/ 826 h 1862"/>
              <a:gd name="T42" fmla="*/ 3289 w 4288"/>
              <a:gd name="T43" fmla="*/ 1033 h 1862"/>
              <a:gd name="T44" fmla="*/ 2124 w 4288"/>
              <a:gd name="T45" fmla="*/ 826 h 1862"/>
              <a:gd name="T46" fmla="*/ 3289 w 4288"/>
              <a:gd name="T47" fmla="*/ 1033 h 1862"/>
              <a:gd name="T48" fmla="*/ 2124 w 4288"/>
              <a:gd name="T49" fmla="*/ 826 h 1862"/>
              <a:gd name="T50" fmla="*/ 2124 w 4288"/>
              <a:gd name="T51" fmla="*/ 826 h 1862"/>
              <a:gd name="T52" fmla="*/ 1097 w 4288"/>
              <a:gd name="T53" fmla="*/ 1033 h 1862"/>
              <a:gd name="T54" fmla="*/ 0 w 4288"/>
              <a:gd name="T55" fmla="*/ 826 h 1862"/>
              <a:gd name="T56" fmla="*/ 1097 w 4288"/>
              <a:gd name="T57" fmla="*/ 1033 h 1862"/>
              <a:gd name="T58" fmla="*/ 0 w 4288"/>
              <a:gd name="T59" fmla="*/ 826 h 1862"/>
              <a:gd name="T60" fmla="*/ 4288 w 4288"/>
              <a:gd name="T61" fmla="*/ 413 h 1862"/>
              <a:gd name="T62" fmla="*/ 3289 w 4288"/>
              <a:gd name="T63" fmla="*/ 620 h 1862"/>
              <a:gd name="T64" fmla="*/ 2124 w 4288"/>
              <a:gd name="T65" fmla="*/ 413 h 1862"/>
              <a:gd name="T66" fmla="*/ 3289 w 4288"/>
              <a:gd name="T67" fmla="*/ 620 h 1862"/>
              <a:gd name="T68" fmla="*/ 2124 w 4288"/>
              <a:gd name="T69" fmla="*/ 413 h 1862"/>
              <a:gd name="T70" fmla="*/ 2124 w 4288"/>
              <a:gd name="T71" fmla="*/ 413 h 1862"/>
              <a:gd name="T72" fmla="*/ 1097 w 4288"/>
              <a:gd name="T73" fmla="*/ 620 h 1862"/>
              <a:gd name="T74" fmla="*/ 0 w 4288"/>
              <a:gd name="T75" fmla="*/ 413 h 1862"/>
              <a:gd name="T76" fmla="*/ 1097 w 4288"/>
              <a:gd name="T77" fmla="*/ 620 h 1862"/>
              <a:gd name="T78" fmla="*/ 0 w 4288"/>
              <a:gd name="T79" fmla="*/ 413 h 1862"/>
              <a:gd name="T80" fmla="*/ 4288 w 4288"/>
              <a:gd name="T81" fmla="*/ 0 h 1862"/>
              <a:gd name="T82" fmla="*/ 3289 w 4288"/>
              <a:gd name="T83" fmla="*/ 207 h 1862"/>
              <a:gd name="T84" fmla="*/ 2124 w 4288"/>
              <a:gd name="T85" fmla="*/ 0 h 1862"/>
              <a:gd name="T86" fmla="*/ 3289 w 4288"/>
              <a:gd name="T87" fmla="*/ 207 h 1862"/>
              <a:gd name="T88" fmla="*/ 2124 w 4288"/>
              <a:gd name="T89" fmla="*/ 0 h 1862"/>
              <a:gd name="T90" fmla="*/ 2124 w 4288"/>
              <a:gd name="T91" fmla="*/ 0 h 1862"/>
              <a:gd name="T92" fmla="*/ 1097 w 4288"/>
              <a:gd name="T93" fmla="*/ 207 h 1862"/>
              <a:gd name="T94" fmla="*/ 0 w 4288"/>
              <a:gd name="T95" fmla="*/ 0 h 1862"/>
              <a:gd name="T96" fmla="*/ 1097 w 4288"/>
              <a:gd name="T97" fmla="*/ 207 h 1862"/>
              <a:gd name="T98" fmla="*/ 0 w 4288"/>
              <a:gd name="T99"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88" h="1862">
                <a:moveTo>
                  <a:pt x="3289" y="1655"/>
                </a:moveTo>
                <a:lnTo>
                  <a:pt x="4288" y="1655"/>
                </a:lnTo>
                <a:lnTo>
                  <a:pt x="4288" y="1862"/>
                </a:lnTo>
                <a:lnTo>
                  <a:pt x="3289" y="1862"/>
                </a:lnTo>
                <a:lnTo>
                  <a:pt x="3289" y="1655"/>
                </a:lnTo>
                <a:close/>
                <a:moveTo>
                  <a:pt x="2124" y="1655"/>
                </a:moveTo>
                <a:lnTo>
                  <a:pt x="3289" y="1655"/>
                </a:lnTo>
                <a:lnTo>
                  <a:pt x="3289" y="1862"/>
                </a:lnTo>
                <a:lnTo>
                  <a:pt x="2124" y="1862"/>
                </a:lnTo>
                <a:lnTo>
                  <a:pt x="2124" y="1655"/>
                </a:lnTo>
                <a:close/>
                <a:moveTo>
                  <a:pt x="1097" y="1655"/>
                </a:moveTo>
                <a:lnTo>
                  <a:pt x="2124" y="1655"/>
                </a:lnTo>
                <a:lnTo>
                  <a:pt x="2124" y="1862"/>
                </a:lnTo>
                <a:lnTo>
                  <a:pt x="1097" y="1862"/>
                </a:lnTo>
                <a:lnTo>
                  <a:pt x="1097" y="1655"/>
                </a:lnTo>
                <a:close/>
                <a:moveTo>
                  <a:pt x="0" y="1655"/>
                </a:moveTo>
                <a:lnTo>
                  <a:pt x="1097" y="1655"/>
                </a:lnTo>
                <a:lnTo>
                  <a:pt x="1097" y="1862"/>
                </a:lnTo>
                <a:lnTo>
                  <a:pt x="0" y="1862"/>
                </a:lnTo>
                <a:lnTo>
                  <a:pt x="0" y="1655"/>
                </a:lnTo>
                <a:close/>
                <a:moveTo>
                  <a:pt x="3289" y="1239"/>
                </a:moveTo>
                <a:lnTo>
                  <a:pt x="4288" y="1239"/>
                </a:lnTo>
                <a:lnTo>
                  <a:pt x="4288" y="1446"/>
                </a:lnTo>
                <a:lnTo>
                  <a:pt x="3289" y="1446"/>
                </a:lnTo>
                <a:lnTo>
                  <a:pt x="3289" y="1239"/>
                </a:lnTo>
                <a:close/>
                <a:moveTo>
                  <a:pt x="2124" y="1239"/>
                </a:moveTo>
                <a:lnTo>
                  <a:pt x="3289" y="1239"/>
                </a:lnTo>
                <a:lnTo>
                  <a:pt x="3289" y="1446"/>
                </a:lnTo>
                <a:lnTo>
                  <a:pt x="2124" y="1446"/>
                </a:lnTo>
                <a:lnTo>
                  <a:pt x="2124" y="1239"/>
                </a:lnTo>
                <a:close/>
                <a:moveTo>
                  <a:pt x="1097" y="1239"/>
                </a:moveTo>
                <a:lnTo>
                  <a:pt x="2124" y="1239"/>
                </a:lnTo>
                <a:lnTo>
                  <a:pt x="2124" y="1446"/>
                </a:lnTo>
                <a:lnTo>
                  <a:pt x="1097" y="1446"/>
                </a:lnTo>
                <a:lnTo>
                  <a:pt x="1097" y="1239"/>
                </a:lnTo>
                <a:close/>
                <a:moveTo>
                  <a:pt x="0" y="1239"/>
                </a:moveTo>
                <a:lnTo>
                  <a:pt x="1097" y="1239"/>
                </a:lnTo>
                <a:lnTo>
                  <a:pt x="1097" y="1446"/>
                </a:lnTo>
                <a:lnTo>
                  <a:pt x="0" y="1446"/>
                </a:lnTo>
                <a:lnTo>
                  <a:pt x="0" y="1239"/>
                </a:lnTo>
                <a:close/>
                <a:moveTo>
                  <a:pt x="3289" y="826"/>
                </a:moveTo>
                <a:lnTo>
                  <a:pt x="4288" y="826"/>
                </a:lnTo>
                <a:lnTo>
                  <a:pt x="4288" y="1033"/>
                </a:lnTo>
                <a:lnTo>
                  <a:pt x="3289" y="1033"/>
                </a:lnTo>
                <a:lnTo>
                  <a:pt x="3289" y="826"/>
                </a:lnTo>
                <a:close/>
                <a:moveTo>
                  <a:pt x="2124" y="826"/>
                </a:moveTo>
                <a:lnTo>
                  <a:pt x="3289" y="826"/>
                </a:lnTo>
                <a:lnTo>
                  <a:pt x="3289" y="1033"/>
                </a:lnTo>
                <a:lnTo>
                  <a:pt x="2124" y="1033"/>
                </a:lnTo>
                <a:lnTo>
                  <a:pt x="2124" y="826"/>
                </a:lnTo>
                <a:close/>
                <a:moveTo>
                  <a:pt x="1097" y="826"/>
                </a:moveTo>
                <a:lnTo>
                  <a:pt x="2124" y="826"/>
                </a:lnTo>
                <a:lnTo>
                  <a:pt x="2124" y="1033"/>
                </a:lnTo>
                <a:lnTo>
                  <a:pt x="1097" y="1033"/>
                </a:lnTo>
                <a:lnTo>
                  <a:pt x="1097" y="826"/>
                </a:lnTo>
                <a:close/>
                <a:moveTo>
                  <a:pt x="0" y="826"/>
                </a:moveTo>
                <a:lnTo>
                  <a:pt x="1097" y="826"/>
                </a:lnTo>
                <a:lnTo>
                  <a:pt x="1097" y="1033"/>
                </a:lnTo>
                <a:lnTo>
                  <a:pt x="0" y="1033"/>
                </a:lnTo>
                <a:lnTo>
                  <a:pt x="0" y="826"/>
                </a:lnTo>
                <a:close/>
                <a:moveTo>
                  <a:pt x="3289" y="413"/>
                </a:moveTo>
                <a:lnTo>
                  <a:pt x="4288" y="413"/>
                </a:lnTo>
                <a:lnTo>
                  <a:pt x="4288" y="620"/>
                </a:lnTo>
                <a:lnTo>
                  <a:pt x="3289" y="620"/>
                </a:lnTo>
                <a:lnTo>
                  <a:pt x="3289" y="413"/>
                </a:lnTo>
                <a:close/>
                <a:moveTo>
                  <a:pt x="2124" y="413"/>
                </a:moveTo>
                <a:lnTo>
                  <a:pt x="3289" y="413"/>
                </a:lnTo>
                <a:lnTo>
                  <a:pt x="3289" y="620"/>
                </a:lnTo>
                <a:lnTo>
                  <a:pt x="2124" y="620"/>
                </a:lnTo>
                <a:lnTo>
                  <a:pt x="2124" y="413"/>
                </a:lnTo>
                <a:close/>
                <a:moveTo>
                  <a:pt x="1097" y="413"/>
                </a:moveTo>
                <a:lnTo>
                  <a:pt x="2124" y="413"/>
                </a:lnTo>
                <a:lnTo>
                  <a:pt x="2124" y="620"/>
                </a:lnTo>
                <a:lnTo>
                  <a:pt x="1097" y="620"/>
                </a:lnTo>
                <a:lnTo>
                  <a:pt x="1097" y="413"/>
                </a:lnTo>
                <a:close/>
                <a:moveTo>
                  <a:pt x="0" y="413"/>
                </a:moveTo>
                <a:lnTo>
                  <a:pt x="1097" y="413"/>
                </a:lnTo>
                <a:lnTo>
                  <a:pt x="1097" y="620"/>
                </a:lnTo>
                <a:lnTo>
                  <a:pt x="0" y="620"/>
                </a:lnTo>
                <a:lnTo>
                  <a:pt x="0" y="413"/>
                </a:lnTo>
                <a:close/>
                <a:moveTo>
                  <a:pt x="3289" y="0"/>
                </a:moveTo>
                <a:lnTo>
                  <a:pt x="4288" y="0"/>
                </a:lnTo>
                <a:lnTo>
                  <a:pt x="4288" y="207"/>
                </a:lnTo>
                <a:lnTo>
                  <a:pt x="3289" y="207"/>
                </a:lnTo>
                <a:lnTo>
                  <a:pt x="3289" y="0"/>
                </a:lnTo>
                <a:close/>
                <a:moveTo>
                  <a:pt x="2124" y="0"/>
                </a:moveTo>
                <a:lnTo>
                  <a:pt x="3289" y="0"/>
                </a:lnTo>
                <a:lnTo>
                  <a:pt x="3289" y="207"/>
                </a:lnTo>
                <a:lnTo>
                  <a:pt x="2124" y="207"/>
                </a:lnTo>
                <a:lnTo>
                  <a:pt x="2124" y="0"/>
                </a:lnTo>
                <a:close/>
                <a:moveTo>
                  <a:pt x="1097" y="0"/>
                </a:moveTo>
                <a:lnTo>
                  <a:pt x="2124" y="0"/>
                </a:lnTo>
                <a:lnTo>
                  <a:pt x="2124" y="207"/>
                </a:lnTo>
                <a:lnTo>
                  <a:pt x="1097" y="207"/>
                </a:lnTo>
                <a:lnTo>
                  <a:pt x="1097" y="0"/>
                </a:lnTo>
                <a:close/>
                <a:moveTo>
                  <a:pt x="0" y="0"/>
                </a:moveTo>
                <a:lnTo>
                  <a:pt x="1097" y="0"/>
                </a:lnTo>
                <a:lnTo>
                  <a:pt x="1097" y="207"/>
                </a:lnTo>
                <a:lnTo>
                  <a:pt x="0" y="207"/>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7" name="Freeform 7"/>
          <p:cNvSpPr>
            <a:spLocks noEditPoints="1"/>
          </p:cNvSpPr>
          <p:nvPr/>
        </p:nvSpPr>
        <p:spPr bwMode="auto">
          <a:xfrm>
            <a:off x="1162556" y="3182937"/>
            <a:ext cx="6807200" cy="2298700"/>
          </a:xfrm>
          <a:custGeom>
            <a:avLst/>
            <a:gdLst>
              <a:gd name="T0" fmla="*/ 4288 w 4288"/>
              <a:gd name="T1" fmla="*/ 1239 h 1448"/>
              <a:gd name="T2" fmla="*/ 3289 w 4288"/>
              <a:gd name="T3" fmla="*/ 1448 h 1448"/>
              <a:gd name="T4" fmla="*/ 2124 w 4288"/>
              <a:gd name="T5" fmla="*/ 1239 h 1448"/>
              <a:gd name="T6" fmla="*/ 3289 w 4288"/>
              <a:gd name="T7" fmla="*/ 1448 h 1448"/>
              <a:gd name="T8" fmla="*/ 2124 w 4288"/>
              <a:gd name="T9" fmla="*/ 1239 h 1448"/>
              <a:gd name="T10" fmla="*/ 2124 w 4288"/>
              <a:gd name="T11" fmla="*/ 1239 h 1448"/>
              <a:gd name="T12" fmla="*/ 1097 w 4288"/>
              <a:gd name="T13" fmla="*/ 1448 h 1448"/>
              <a:gd name="T14" fmla="*/ 0 w 4288"/>
              <a:gd name="T15" fmla="*/ 1239 h 1448"/>
              <a:gd name="T16" fmla="*/ 1097 w 4288"/>
              <a:gd name="T17" fmla="*/ 1448 h 1448"/>
              <a:gd name="T18" fmla="*/ 0 w 4288"/>
              <a:gd name="T19" fmla="*/ 1239 h 1448"/>
              <a:gd name="T20" fmla="*/ 4288 w 4288"/>
              <a:gd name="T21" fmla="*/ 826 h 1448"/>
              <a:gd name="T22" fmla="*/ 3289 w 4288"/>
              <a:gd name="T23" fmla="*/ 1032 h 1448"/>
              <a:gd name="T24" fmla="*/ 2124 w 4288"/>
              <a:gd name="T25" fmla="*/ 826 h 1448"/>
              <a:gd name="T26" fmla="*/ 3289 w 4288"/>
              <a:gd name="T27" fmla="*/ 1032 h 1448"/>
              <a:gd name="T28" fmla="*/ 2124 w 4288"/>
              <a:gd name="T29" fmla="*/ 826 h 1448"/>
              <a:gd name="T30" fmla="*/ 2124 w 4288"/>
              <a:gd name="T31" fmla="*/ 826 h 1448"/>
              <a:gd name="T32" fmla="*/ 1097 w 4288"/>
              <a:gd name="T33" fmla="*/ 1032 h 1448"/>
              <a:gd name="T34" fmla="*/ 0 w 4288"/>
              <a:gd name="T35" fmla="*/ 826 h 1448"/>
              <a:gd name="T36" fmla="*/ 1097 w 4288"/>
              <a:gd name="T37" fmla="*/ 1032 h 1448"/>
              <a:gd name="T38" fmla="*/ 0 w 4288"/>
              <a:gd name="T39" fmla="*/ 826 h 1448"/>
              <a:gd name="T40" fmla="*/ 4288 w 4288"/>
              <a:gd name="T41" fmla="*/ 413 h 1448"/>
              <a:gd name="T42" fmla="*/ 3289 w 4288"/>
              <a:gd name="T43" fmla="*/ 619 h 1448"/>
              <a:gd name="T44" fmla="*/ 2124 w 4288"/>
              <a:gd name="T45" fmla="*/ 413 h 1448"/>
              <a:gd name="T46" fmla="*/ 3289 w 4288"/>
              <a:gd name="T47" fmla="*/ 619 h 1448"/>
              <a:gd name="T48" fmla="*/ 2124 w 4288"/>
              <a:gd name="T49" fmla="*/ 413 h 1448"/>
              <a:gd name="T50" fmla="*/ 2124 w 4288"/>
              <a:gd name="T51" fmla="*/ 413 h 1448"/>
              <a:gd name="T52" fmla="*/ 1097 w 4288"/>
              <a:gd name="T53" fmla="*/ 619 h 1448"/>
              <a:gd name="T54" fmla="*/ 0 w 4288"/>
              <a:gd name="T55" fmla="*/ 413 h 1448"/>
              <a:gd name="T56" fmla="*/ 1097 w 4288"/>
              <a:gd name="T57" fmla="*/ 619 h 1448"/>
              <a:gd name="T58" fmla="*/ 0 w 4288"/>
              <a:gd name="T59" fmla="*/ 413 h 1448"/>
              <a:gd name="T60" fmla="*/ 4288 w 4288"/>
              <a:gd name="T61" fmla="*/ 0 h 1448"/>
              <a:gd name="T62" fmla="*/ 3289 w 4288"/>
              <a:gd name="T63" fmla="*/ 206 h 1448"/>
              <a:gd name="T64" fmla="*/ 2124 w 4288"/>
              <a:gd name="T65" fmla="*/ 0 h 1448"/>
              <a:gd name="T66" fmla="*/ 3289 w 4288"/>
              <a:gd name="T67" fmla="*/ 206 h 1448"/>
              <a:gd name="T68" fmla="*/ 2124 w 4288"/>
              <a:gd name="T69" fmla="*/ 0 h 1448"/>
              <a:gd name="T70" fmla="*/ 2124 w 4288"/>
              <a:gd name="T71" fmla="*/ 0 h 1448"/>
              <a:gd name="T72" fmla="*/ 1097 w 4288"/>
              <a:gd name="T73" fmla="*/ 206 h 1448"/>
              <a:gd name="T74" fmla="*/ 0 w 4288"/>
              <a:gd name="T75" fmla="*/ 0 h 1448"/>
              <a:gd name="T76" fmla="*/ 1097 w 4288"/>
              <a:gd name="T77" fmla="*/ 206 h 1448"/>
              <a:gd name="T78" fmla="*/ 0 w 4288"/>
              <a:gd name="T79" fmla="*/ 0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8" h="1448">
                <a:moveTo>
                  <a:pt x="3289" y="1239"/>
                </a:moveTo>
                <a:lnTo>
                  <a:pt x="4288" y="1239"/>
                </a:lnTo>
                <a:lnTo>
                  <a:pt x="4288" y="1448"/>
                </a:lnTo>
                <a:lnTo>
                  <a:pt x="3289" y="1448"/>
                </a:lnTo>
                <a:lnTo>
                  <a:pt x="3289" y="1239"/>
                </a:lnTo>
                <a:close/>
                <a:moveTo>
                  <a:pt x="2124" y="1239"/>
                </a:moveTo>
                <a:lnTo>
                  <a:pt x="3289" y="1239"/>
                </a:lnTo>
                <a:lnTo>
                  <a:pt x="3289" y="1448"/>
                </a:lnTo>
                <a:lnTo>
                  <a:pt x="2124" y="1448"/>
                </a:lnTo>
                <a:lnTo>
                  <a:pt x="2124" y="1239"/>
                </a:lnTo>
                <a:close/>
                <a:moveTo>
                  <a:pt x="1097" y="1239"/>
                </a:moveTo>
                <a:lnTo>
                  <a:pt x="2124" y="1239"/>
                </a:lnTo>
                <a:lnTo>
                  <a:pt x="2124" y="1448"/>
                </a:lnTo>
                <a:lnTo>
                  <a:pt x="1097" y="1448"/>
                </a:lnTo>
                <a:lnTo>
                  <a:pt x="1097" y="1239"/>
                </a:lnTo>
                <a:close/>
                <a:moveTo>
                  <a:pt x="0" y="1239"/>
                </a:moveTo>
                <a:lnTo>
                  <a:pt x="1097" y="1239"/>
                </a:lnTo>
                <a:lnTo>
                  <a:pt x="1097" y="1448"/>
                </a:lnTo>
                <a:lnTo>
                  <a:pt x="0" y="1448"/>
                </a:lnTo>
                <a:lnTo>
                  <a:pt x="0" y="1239"/>
                </a:lnTo>
                <a:close/>
                <a:moveTo>
                  <a:pt x="3289" y="826"/>
                </a:moveTo>
                <a:lnTo>
                  <a:pt x="4288" y="826"/>
                </a:lnTo>
                <a:lnTo>
                  <a:pt x="4288" y="1032"/>
                </a:lnTo>
                <a:lnTo>
                  <a:pt x="3289" y="1032"/>
                </a:lnTo>
                <a:lnTo>
                  <a:pt x="3289" y="826"/>
                </a:lnTo>
                <a:close/>
                <a:moveTo>
                  <a:pt x="2124" y="826"/>
                </a:moveTo>
                <a:lnTo>
                  <a:pt x="3289" y="826"/>
                </a:lnTo>
                <a:lnTo>
                  <a:pt x="3289" y="1032"/>
                </a:lnTo>
                <a:lnTo>
                  <a:pt x="2124" y="1032"/>
                </a:lnTo>
                <a:lnTo>
                  <a:pt x="2124" y="826"/>
                </a:lnTo>
                <a:close/>
                <a:moveTo>
                  <a:pt x="1097" y="826"/>
                </a:moveTo>
                <a:lnTo>
                  <a:pt x="2124" y="826"/>
                </a:lnTo>
                <a:lnTo>
                  <a:pt x="2124" y="1032"/>
                </a:lnTo>
                <a:lnTo>
                  <a:pt x="1097" y="1032"/>
                </a:lnTo>
                <a:lnTo>
                  <a:pt x="1097" y="826"/>
                </a:lnTo>
                <a:close/>
                <a:moveTo>
                  <a:pt x="0" y="826"/>
                </a:moveTo>
                <a:lnTo>
                  <a:pt x="1097" y="826"/>
                </a:lnTo>
                <a:lnTo>
                  <a:pt x="1097" y="1032"/>
                </a:lnTo>
                <a:lnTo>
                  <a:pt x="0" y="1032"/>
                </a:lnTo>
                <a:lnTo>
                  <a:pt x="0" y="826"/>
                </a:lnTo>
                <a:close/>
                <a:moveTo>
                  <a:pt x="3289" y="413"/>
                </a:moveTo>
                <a:lnTo>
                  <a:pt x="4288" y="413"/>
                </a:lnTo>
                <a:lnTo>
                  <a:pt x="4288" y="619"/>
                </a:lnTo>
                <a:lnTo>
                  <a:pt x="3289" y="619"/>
                </a:lnTo>
                <a:lnTo>
                  <a:pt x="3289" y="413"/>
                </a:lnTo>
                <a:close/>
                <a:moveTo>
                  <a:pt x="2124" y="413"/>
                </a:moveTo>
                <a:lnTo>
                  <a:pt x="3289" y="413"/>
                </a:lnTo>
                <a:lnTo>
                  <a:pt x="3289" y="619"/>
                </a:lnTo>
                <a:lnTo>
                  <a:pt x="2124" y="619"/>
                </a:lnTo>
                <a:lnTo>
                  <a:pt x="2124" y="413"/>
                </a:lnTo>
                <a:close/>
                <a:moveTo>
                  <a:pt x="1097" y="413"/>
                </a:moveTo>
                <a:lnTo>
                  <a:pt x="2124" y="413"/>
                </a:lnTo>
                <a:lnTo>
                  <a:pt x="2124" y="619"/>
                </a:lnTo>
                <a:lnTo>
                  <a:pt x="1097" y="619"/>
                </a:lnTo>
                <a:lnTo>
                  <a:pt x="1097" y="413"/>
                </a:lnTo>
                <a:close/>
                <a:moveTo>
                  <a:pt x="0" y="413"/>
                </a:moveTo>
                <a:lnTo>
                  <a:pt x="1097" y="413"/>
                </a:lnTo>
                <a:lnTo>
                  <a:pt x="1097" y="619"/>
                </a:lnTo>
                <a:lnTo>
                  <a:pt x="0" y="619"/>
                </a:lnTo>
                <a:lnTo>
                  <a:pt x="0" y="413"/>
                </a:lnTo>
                <a:close/>
                <a:moveTo>
                  <a:pt x="3289" y="0"/>
                </a:moveTo>
                <a:lnTo>
                  <a:pt x="4288" y="0"/>
                </a:lnTo>
                <a:lnTo>
                  <a:pt x="4288" y="206"/>
                </a:lnTo>
                <a:lnTo>
                  <a:pt x="3289" y="206"/>
                </a:lnTo>
                <a:lnTo>
                  <a:pt x="3289" y="0"/>
                </a:lnTo>
                <a:close/>
                <a:moveTo>
                  <a:pt x="2124" y="0"/>
                </a:moveTo>
                <a:lnTo>
                  <a:pt x="3289" y="0"/>
                </a:lnTo>
                <a:lnTo>
                  <a:pt x="3289" y="206"/>
                </a:lnTo>
                <a:lnTo>
                  <a:pt x="2124" y="206"/>
                </a:lnTo>
                <a:lnTo>
                  <a:pt x="2124" y="0"/>
                </a:lnTo>
                <a:close/>
                <a:moveTo>
                  <a:pt x="1097" y="0"/>
                </a:moveTo>
                <a:lnTo>
                  <a:pt x="2124" y="0"/>
                </a:lnTo>
                <a:lnTo>
                  <a:pt x="2124" y="206"/>
                </a:lnTo>
                <a:lnTo>
                  <a:pt x="1097" y="206"/>
                </a:lnTo>
                <a:lnTo>
                  <a:pt x="1097" y="0"/>
                </a:lnTo>
                <a:close/>
                <a:moveTo>
                  <a:pt x="0" y="0"/>
                </a:moveTo>
                <a:lnTo>
                  <a:pt x="1097" y="0"/>
                </a:lnTo>
                <a:lnTo>
                  <a:pt x="1097" y="206"/>
                </a:lnTo>
                <a:lnTo>
                  <a:pt x="0" y="206"/>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 name="Line 8"/>
          <p:cNvSpPr>
            <a:spLocks noChangeShapeType="1"/>
          </p:cNvSpPr>
          <p:nvPr/>
        </p:nvSpPr>
        <p:spPr bwMode="auto">
          <a:xfrm flipV="1">
            <a:off x="2904044" y="236696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 name="Line 9"/>
          <p:cNvSpPr>
            <a:spLocks noChangeShapeType="1"/>
          </p:cNvSpPr>
          <p:nvPr/>
        </p:nvSpPr>
        <p:spPr bwMode="auto">
          <a:xfrm flipV="1">
            <a:off x="4534406" y="236696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 name="Line 10"/>
          <p:cNvSpPr>
            <a:spLocks noChangeShapeType="1"/>
          </p:cNvSpPr>
          <p:nvPr/>
        </p:nvSpPr>
        <p:spPr bwMode="auto">
          <a:xfrm flipV="1">
            <a:off x="6383844" y="236696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 name="Freeform 11"/>
          <p:cNvSpPr>
            <a:spLocks/>
          </p:cNvSpPr>
          <p:nvPr/>
        </p:nvSpPr>
        <p:spPr bwMode="auto">
          <a:xfrm>
            <a:off x="1162556" y="285432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 name="Line 12"/>
          <p:cNvSpPr>
            <a:spLocks noChangeShapeType="1"/>
          </p:cNvSpPr>
          <p:nvPr/>
        </p:nvSpPr>
        <p:spPr bwMode="auto">
          <a:xfrm flipV="1">
            <a:off x="2904044" y="286385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 name="Line 13"/>
          <p:cNvSpPr>
            <a:spLocks noChangeShapeType="1"/>
          </p:cNvSpPr>
          <p:nvPr/>
        </p:nvSpPr>
        <p:spPr bwMode="auto">
          <a:xfrm>
            <a:off x="4534406" y="285432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 name="Line 14"/>
          <p:cNvSpPr>
            <a:spLocks noChangeShapeType="1"/>
          </p:cNvSpPr>
          <p:nvPr/>
        </p:nvSpPr>
        <p:spPr bwMode="auto">
          <a:xfrm flipV="1">
            <a:off x="4534406" y="286385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 name="Line 15"/>
          <p:cNvSpPr>
            <a:spLocks noChangeShapeType="1"/>
          </p:cNvSpPr>
          <p:nvPr/>
        </p:nvSpPr>
        <p:spPr bwMode="auto">
          <a:xfrm>
            <a:off x="6383844" y="285432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6" name="Line 16"/>
          <p:cNvSpPr>
            <a:spLocks noChangeShapeType="1"/>
          </p:cNvSpPr>
          <p:nvPr/>
        </p:nvSpPr>
        <p:spPr bwMode="auto">
          <a:xfrm flipV="1">
            <a:off x="6383844" y="286385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 name="Line 19"/>
          <p:cNvSpPr>
            <a:spLocks noChangeShapeType="1"/>
          </p:cNvSpPr>
          <p:nvPr/>
        </p:nvSpPr>
        <p:spPr bwMode="auto">
          <a:xfrm>
            <a:off x="4534406" y="318293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 name="Line 21"/>
          <p:cNvSpPr>
            <a:spLocks noChangeShapeType="1"/>
          </p:cNvSpPr>
          <p:nvPr/>
        </p:nvSpPr>
        <p:spPr bwMode="auto">
          <a:xfrm>
            <a:off x="6383844" y="318293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 name="Line 22"/>
          <p:cNvSpPr>
            <a:spLocks noChangeShapeType="1"/>
          </p:cNvSpPr>
          <p:nvPr/>
        </p:nvSpPr>
        <p:spPr bwMode="auto">
          <a:xfrm flipV="1">
            <a:off x="6383844" y="31908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 name="Line 25"/>
          <p:cNvSpPr>
            <a:spLocks noChangeShapeType="1"/>
          </p:cNvSpPr>
          <p:nvPr/>
        </p:nvSpPr>
        <p:spPr bwMode="auto">
          <a:xfrm>
            <a:off x="4534406" y="350996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 name="Line 27"/>
          <p:cNvSpPr>
            <a:spLocks noChangeShapeType="1"/>
          </p:cNvSpPr>
          <p:nvPr/>
        </p:nvSpPr>
        <p:spPr bwMode="auto">
          <a:xfrm>
            <a:off x="6383844" y="350996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 name="Line 28"/>
          <p:cNvSpPr>
            <a:spLocks noChangeShapeType="1"/>
          </p:cNvSpPr>
          <p:nvPr/>
        </p:nvSpPr>
        <p:spPr bwMode="auto">
          <a:xfrm flipV="1">
            <a:off x="6383844" y="35194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1" name="Line 31"/>
          <p:cNvSpPr>
            <a:spLocks noChangeShapeType="1"/>
          </p:cNvSpPr>
          <p:nvPr/>
        </p:nvSpPr>
        <p:spPr bwMode="auto">
          <a:xfrm>
            <a:off x="4534406" y="383857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 name="Line 33"/>
          <p:cNvSpPr>
            <a:spLocks noChangeShapeType="1"/>
          </p:cNvSpPr>
          <p:nvPr/>
        </p:nvSpPr>
        <p:spPr bwMode="auto">
          <a:xfrm>
            <a:off x="6383844" y="383857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 name="Line 34"/>
          <p:cNvSpPr>
            <a:spLocks noChangeShapeType="1"/>
          </p:cNvSpPr>
          <p:nvPr/>
        </p:nvSpPr>
        <p:spPr bwMode="auto">
          <a:xfrm flipV="1">
            <a:off x="6383844" y="384651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 name="Line 37"/>
          <p:cNvSpPr>
            <a:spLocks noChangeShapeType="1"/>
          </p:cNvSpPr>
          <p:nvPr/>
        </p:nvSpPr>
        <p:spPr bwMode="auto">
          <a:xfrm>
            <a:off x="4534406" y="416560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9" name="Line 39"/>
          <p:cNvSpPr>
            <a:spLocks noChangeShapeType="1"/>
          </p:cNvSpPr>
          <p:nvPr/>
        </p:nvSpPr>
        <p:spPr bwMode="auto">
          <a:xfrm>
            <a:off x="6383844" y="416560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0" name="Line 40"/>
          <p:cNvSpPr>
            <a:spLocks noChangeShapeType="1"/>
          </p:cNvSpPr>
          <p:nvPr/>
        </p:nvSpPr>
        <p:spPr bwMode="auto">
          <a:xfrm flipV="1">
            <a:off x="6383844" y="41751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3" name="Line 43"/>
          <p:cNvSpPr>
            <a:spLocks noChangeShapeType="1"/>
          </p:cNvSpPr>
          <p:nvPr/>
        </p:nvSpPr>
        <p:spPr bwMode="auto">
          <a:xfrm>
            <a:off x="4534406" y="449421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5" name="Line 45"/>
          <p:cNvSpPr>
            <a:spLocks noChangeShapeType="1"/>
          </p:cNvSpPr>
          <p:nvPr/>
        </p:nvSpPr>
        <p:spPr bwMode="auto">
          <a:xfrm>
            <a:off x="6383844" y="449421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 name="Line 46"/>
          <p:cNvSpPr>
            <a:spLocks noChangeShapeType="1"/>
          </p:cNvSpPr>
          <p:nvPr/>
        </p:nvSpPr>
        <p:spPr bwMode="auto">
          <a:xfrm flipV="1">
            <a:off x="6383844" y="450373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 name="Line 49"/>
          <p:cNvSpPr>
            <a:spLocks noChangeShapeType="1"/>
          </p:cNvSpPr>
          <p:nvPr/>
        </p:nvSpPr>
        <p:spPr bwMode="auto">
          <a:xfrm>
            <a:off x="4534406" y="482123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 name="Line 51"/>
          <p:cNvSpPr>
            <a:spLocks noChangeShapeType="1"/>
          </p:cNvSpPr>
          <p:nvPr/>
        </p:nvSpPr>
        <p:spPr bwMode="auto">
          <a:xfrm>
            <a:off x="6383844" y="482123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 name="Line 52"/>
          <p:cNvSpPr>
            <a:spLocks noChangeShapeType="1"/>
          </p:cNvSpPr>
          <p:nvPr/>
        </p:nvSpPr>
        <p:spPr bwMode="auto">
          <a:xfrm flipV="1">
            <a:off x="6383844" y="48307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 name="Line 55"/>
          <p:cNvSpPr>
            <a:spLocks noChangeShapeType="1"/>
          </p:cNvSpPr>
          <p:nvPr/>
        </p:nvSpPr>
        <p:spPr bwMode="auto">
          <a:xfrm>
            <a:off x="4534406" y="514985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 name="Line 57"/>
          <p:cNvSpPr>
            <a:spLocks noChangeShapeType="1"/>
          </p:cNvSpPr>
          <p:nvPr/>
        </p:nvSpPr>
        <p:spPr bwMode="auto">
          <a:xfrm>
            <a:off x="6383844" y="514985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 name="Line 58"/>
          <p:cNvSpPr>
            <a:spLocks noChangeShapeType="1"/>
          </p:cNvSpPr>
          <p:nvPr/>
        </p:nvSpPr>
        <p:spPr bwMode="auto">
          <a:xfrm flipV="1">
            <a:off x="6383844" y="51593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 name="Line 61"/>
          <p:cNvSpPr>
            <a:spLocks noChangeShapeType="1"/>
          </p:cNvSpPr>
          <p:nvPr/>
        </p:nvSpPr>
        <p:spPr bwMode="auto">
          <a:xfrm>
            <a:off x="4534406" y="548163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 name="Line 63"/>
          <p:cNvSpPr>
            <a:spLocks noChangeShapeType="1"/>
          </p:cNvSpPr>
          <p:nvPr/>
        </p:nvSpPr>
        <p:spPr bwMode="auto">
          <a:xfrm>
            <a:off x="6383844" y="548163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 name="Line 64"/>
          <p:cNvSpPr>
            <a:spLocks noChangeShapeType="1"/>
          </p:cNvSpPr>
          <p:nvPr/>
        </p:nvSpPr>
        <p:spPr bwMode="auto">
          <a:xfrm flipV="1">
            <a:off x="6383844" y="548640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 name="Rectangle 83"/>
          <p:cNvSpPr>
            <a:spLocks noChangeArrowheads="1"/>
          </p:cNvSpPr>
          <p:nvPr/>
        </p:nvSpPr>
        <p:spPr bwMode="auto">
          <a:xfrm>
            <a:off x="2040444" y="263683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7" name="Rectangle 85"/>
          <p:cNvSpPr>
            <a:spLocks noChangeArrowheads="1"/>
          </p:cNvSpPr>
          <p:nvPr/>
        </p:nvSpPr>
        <p:spPr bwMode="auto">
          <a:xfrm>
            <a:off x="1986469" y="263683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04" name="Rectangle 78"/>
          <p:cNvSpPr>
            <a:spLocks noChangeArrowheads="1"/>
          </p:cNvSpPr>
          <p:nvPr/>
        </p:nvSpPr>
        <p:spPr bwMode="auto">
          <a:xfrm>
            <a:off x="6477000" y="2456318"/>
            <a:ext cx="11638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Average product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107" name="Rectangle 47"/>
          <p:cNvSpPr>
            <a:spLocks noChangeArrowheads="1"/>
          </p:cNvSpPr>
          <p:nvPr/>
        </p:nvSpPr>
        <p:spPr bwMode="auto">
          <a:xfrm>
            <a:off x="1774710" y="2397581"/>
            <a:ext cx="4007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Labor</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08" name="Rectangle 48"/>
          <p:cNvSpPr>
            <a:spLocks noChangeArrowheads="1"/>
          </p:cNvSpPr>
          <p:nvPr/>
        </p:nvSpPr>
        <p:spPr bwMode="auto">
          <a:xfrm>
            <a:off x="1450936" y="2608718"/>
            <a:ext cx="9842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(employees)</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109" name="Rectangle 50"/>
          <p:cNvSpPr>
            <a:spLocks noChangeArrowheads="1"/>
          </p:cNvSpPr>
          <p:nvPr/>
        </p:nvSpPr>
        <p:spPr bwMode="auto">
          <a:xfrm>
            <a:off x="2971800" y="2456318"/>
            <a:ext cx="115422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Total production</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11" name="Line 12"/>
          <p:cNvSpPr>
            <a:spLocks noChangeShapeType="1"/>
          </p:cNvSpPr>
          <p:nvPr/>
        </p:nvSpPr>
        <p:spPr bwMode="auto">
          <a:xfrm flipV="1">
            <a:off x="2892425" y="2747962"/>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2" name="Line 16"/>
          <p:cNvSpPr>
            <a:spLocks noChangeShapeType="1"/>
          </p:cNvSpPr>
          <p:nvPr/>
        </p:nvSpPr>
        <p:spPr bwMode="auto">
          <a:xfrm flipV="1">
            <a:off x="2892425" y="3092449"/>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3" name="Line 20"/>
          <p:cNvSpPr>
            <a:spLocks noChangeShapeType="1"/>
          </p:cNvSpPr>
          <p:nvPr/>
        </p:nvSpPr>
        <p:spPr bwMode="auto">
          <a:xfrm flipV="1">
            <a:off x="2892425" y="3438524"/>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4" name="Line 24"/>
          <p:cNvSpPr>
            <a:spLocks noChangeShapeType="1"/>
          </p:cNvSpPr>
          <p:nvPr/>
        </p:nvSpPr>
        <p:spPr bwMode="auto">
          <a:xfrm flipV="1">
            <a:off x="2892425" y="3789362"/>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5" name="Line 28"/>
          <p:cNvSpPr>
            <a:spLocks noChangeShapeType="1"/>
          </p:cNvSpPr>
          <p:nvPr/>
        </p:nvSpPr>
        <p:spPr bwMode="auto">
          <a:xfrm flipV="1">
            <a:off x="2892425" y="4133849"/>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6" name="Line 32"/>
          <p:cNvSpPr>
            <a:spLocks noChangeShapeType="1"/>
          </p:cNvSpPr>
          <p:nvPr/>
        </p:nvSpPr>
        <p:spPr bwMode="auto">
          <a:xfrm flipV="1">
            <a:off x="2892425" y="4484687"/>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7" name="Line 36"/>
          <p:cNvSpPr>
            <a:spLocks noChangeShapeType="1"/>
          </p:cNvSpPr>
          <p:nvPr/>
        </p:nvSpPr>
        <p:spPr bwMode="auto">
          <a:xfrm flipV="1">
            <a:off x="2892425" y="4830762"/>
            <a:ext cx="0" cy="33655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8" name="Line 40"/>
          <p:cNvSpPr>
            <a:spLocks noChangeShapeType="1"/>
          </p:cNvSpPr>
          <p:nvPr/>
        </p:nvSpPr>
        <p:spPr bwMode="auto">
          <a:xfrm flipV="1">
            <a:off x="2892425" y="5181599"/>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9" name="Line 44"/>
          <p:cNvSpPr>
            <a:spLocks noChangeShapeType="1"/>
          </p:cNvSpPr>
          <p:nvPr/>
        </p:nvSpPr>
        <p:spPr bwMode="auto">
          <a:xfrm flipV="1">
            <a:off x="2892425" y="5526087"/>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0" name="Rectangle 77"/>
          <p:cNvSpPr>
            <a:spLocks noChangeArrowheads="1"/>
          </p:cNvSpPr>
          <p:nvPr/>
        </p:nvSpPr>
        <p:spPr bwMode="auto">
          <a:xfrm>
            <a:off x="1866177" y="288674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1" name="Rectangle 80"/>
          <p:cNvSpPr>
            <a:spLocks noChangeArrowheads="1"/>
          </p:cNvSpPr>
          <p:nvPr/>
        </p:nvSpPr>
        <p:spPr bwMode="auto">
          <a:xfrm>
            <a:off x="1866177" y="320153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2" name="Rectangle 83"/>
          <p:cNvSpPr>
            <a:spLocks noChangeArrowheads="1"/>
          </p:cNvSpPr>
          <p:nvPr/>
        </p:nvSpPr>
        <p:spPr bwMode="auto">
          <a:xfrm>
            <a:off x="1866177" y="354601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3" name="Rectangle 86"/>
          <p:cNvSpPr>
            <a:spLocks noChangeArrowheads="1"/>
          </p:cNvSpPr>
          <p:nvPr/>
        </p:nvSpPr>
        <p:spPr bwMode="auto">
          <a:xfrm>
            <a:off x="1855788" y="560228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4" name="Rectangle 89"/>
          <p:cNvSpPr>
            <a:spLocks noChangeArrowheads="1"/>
          </p:cNvSpPr>
          <p:nvPr/>
        </p:nvSpPr>
        <p:spPr bwMode="auto">
          <a:xfrm>
            <a:off x="1855788" y="525779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5" name="Rectangle 92"/>
          <p:cNvSpPr>
            <a:spLocks noChangeArrowheads="1"/>
          </p:cNvSpPr>
          <p:nvPr/>
        </p:nvSpPr>
        <p:spPr bwMode="auto">
          <a:xfrm>
            <a:off x="1855788" y="4906962"/>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6" name="Rectangle 95"/>
          <p:cNvSpPr>
            <a:spLocks noChangeArrowheads="1"/>
          </p:cNvSpPr>
          <p:nvPr/>
        </p:nvSpPr>
        <p:spPr bwMode="auto">
          <a:xfrm>
            <a:off x="1855788" y="456088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7" name="Rectangle 102"/>
          <p:cNvSpPr>
            <a:spLocks noChangeArrowheads="1"/>
          </p:cNvSpPr>
          <p:nvPr/>
        </p:nvSpPr>
        <p:spPr bwMode="auto">
          <a:xfrm>
            <a:off x="1855788" y="3860799"/>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8" name="Rectangle 109"/>
          <p:cNvSpPr>
            <a:spLocks noChangeArrowheads="1"/>
          </p:cNvSpPr>
          <p:nvPr/>
        </p:nvSpPr>
        <p:spPr bwMode="auto">
          <a:xfrm>
            <a:off x="1855788" y="4211637"/>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9" name="Rectangle 77"/>
          <p:cNvSpPr>
            <a:spLocks noChangeArrowheads="1"/>
          </p:cNvSpPr>
          <p:nvPr/>
        </p:nvSpPr>
        <p:spPr bwMode="auto">
          <a:xfrm>
            <a:off x="3678282" y="3204031"/>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0" name="Rectangle 80"/>
          <p:cNvSpPr>
            <a:spLocks noChangeArrowheads="1"/>
          </p:cNvSpPr>
          <p:nvPr/>
        </p:nvSpPr>
        <p:spPr bwMode="auto">
          <a:xfrm>
            <a:off x="3663418" y="3554869"/>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1" name="Rectangle 83"/>
          <p:cNvSpPr>
            <a:spLocks noChangeArrowheads="1"/>
          </p:cNvSpPr>
          <p:nvPr/>
        </p:nvSpPr>
        <p:spPr bwMode="auto">
          <a:xfrm>
            <a:off x="3678282" y="389935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75</a:t>
            </a:r>
          </a:p>
        </p:txBody>
      </p:sp>
      <p:sp>
        <p:nvSpPr>
          <p:cNvPr id="132" name="Rectangle 89"/>
          <p:cNvSpPr>
            <a:spLocks noChangeArrowheads="1"/>
          </p:cNvSpPr>
          <p:nvPr/>
        </p:nvSpPr>
        <p:spPr bwMode="auto">
          <a:xfrm>
            <a:off x="3596264" y="5581877"/>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3" name="Rectangle 92"/>
          <p:cNvSpPr>
            <a:spLocks noChangeArrowheads="1"/>
          </p:cNvSpPr>
          <p:nvPr/>
        </p:nvSpPr>
        <p:spPr bwMode="auto">
          <a:xfrm>
            <a:off x="3596264" y="5231040"/>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4" name="Rectangle 95"/>
          <p:cNvSpPr>
            <a:spLocks noChangeArrowheads="1"/>
          </p:cNvSpPr>
          <p:nvPr/>
        </p:nvSpPr>
        <p:spPr bwMode="auto">
          <a:xfrm>
            <a:off x="3596264" y="488496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135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5" name="Rectangle 102"/>
          <p:cNvSpPr>
            <a:spLocks noChangeArrowheads="1"/>
          </p:cNvSpPr>
          <p:nvPr/>
        </p:nvSpPr>
        <p:spPr bwMode="auto">
          <a:xfrm>
            <a:off x="3596264" y="4184877"/>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6" name="Rectangle 109"/>
          <p:cNvSpPr>
            <a:spLocks noChangeArrowheads="1"/>
          </p:cNvSpPr>
          <p:nvPr/>
        </p:nvSpPr>
        <p:spPr bwMode="auto">
          <a:xfrm>
            <a:off x="3596264" y="4535715"/>
            <a:ext cx="2741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7" name="Rectangle 86"/>
          <p:cNvSpPr>
            <a:spLocks noChangeArrowheads="1"/>
          </p:cNvSpPr>
          <p:nvPr/>
        </p:nvSpPr>
        <p:spPr bwMode="auto">
          <a:xfrm>
            <a:off x="3772709" y="2882900"/>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38" name="Rectangle 73"/>
          <p:cNvSpPr>
            <a:spLocks noChangeArrowheads="1"/>
          </p:cNvSpPr>
          <p:nvPr/>
        </p:nvSpPr>
        <p:spPr bwMode="auto">
          <a:xfrm>
            <a:off x="4724400" y="2443162"/>
            <a:ext cx="12217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Marginal product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 name="Rectangle 77"/>
          <p:cNvSpPr>
            <a:spLocks noChangeArrowheads="1"/>
          </p:cNvSpPr>
          <p:nvPr/>
        </p:nvSpPr>
        <p:spPr bwMode="auto">
          <a:xfrm>
            <a:off x="5379858" y="2879954"/>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 name="Rectangle 80"/>
          <p:cNvSpPr>
            <a:spLocks noChangeArrowheads="1"/>
          </p:cNvSpPr>
          <p:nvPr/>
        </p:nvSpPr>
        <p:spPr bwMode="auto">
          <a:xfrm>
            <a:off x="5352436" y="3230792"/>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 name="Rectangle 83"/>
          <p:cNvSpPr>
            <a:spLocks noChangeArrowheads="1"/>
          </p:cNvSpPr>
          <p:nvPr/>
        </p:nvSpPr>
        <p:spPr bwMode="auto">
          <a:xfrm>
            <a:off x="5334000" y="3575279"/>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8" name="Rectangle 86"/>
          <p:cNvSpPr>
            <a:spLocks noChangeArrowheads="1"/>
          </p:cNvSpPr>
          <p:nvPr/>
        </p:nvSpPr>
        <p:spPr bwMode="auto">
          <a:xfrm>
            <a:off x="5425370" y="5602288"/>
            <a:ext cx="913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9" name="Rectangle 89"/>
          <p:cNvSpPr>
            <a:spLocks noChangeArrowheads="1"/>
          </p:cNvSpPr>
          <p:nvPr/>
        </p:nvSpPr>
        <p:spPr bwMode="auto">
          <a:xfrm>
            <a:off x="5352436" y="525780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0" name="Rectangle 92"/>
          <p:cNvSpPr>
            <a:spLocks noChangeArrowheads="1"/>
          </p:cNvSpPr>
          <p:nvPr/>
        </p:nvSpPr>
        <p:spPr bwMode="auto">
          <a:xfrm>
            <a:off x="5352436" y="4906963"/>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15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1" name="Rectangle 95"/>
          <p:cNvSpPr>
            <a:spLocks noChangeArrowheads="1"/>
          </p:cNvSpPr>
          <p:nvPr/>
        </p:nvSpPr>
        <p:spPr bwMode="auto">
          <a:xfrm>
            <a:off x="5352436" y="456088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20</a:t>
            </a:r>
          </a:p>
        </p:txBody>
      </p:sp>
      <p:sp>
        <p:nvSpPr>
          <p:cNvPr id="82" name="Rectangle 102"/>
          <p:cNvSpPr>
            <a:spLocks noChangeArrowheads="1"/>
          </p:cNvSpPr>
          <p:nvPr/>
        </p:nvSpPr>
        <p:spPr bwMode="auto">
          <a:xfrm>
            <a:off x="5334000" y="3860800"/>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30</a:t>
            </a:r>
          </a:p>
        </p:txBody>
      </p:sp>
      <p:sp>
        <p:nvSpPr>
          <p:cNvPr id="83" name="Rectangle 109"/>
          <p:cNvSpPr>
            <a:spLocks noChangeArrowheads="1"/>
          </p:cNvSpPr>
          <p:nvPr/>
        </p:nvSpPr>
        <p:spPr bwMode="auto">
          <a:xfrm>
            <a:off x="5334000" y="421163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25</a:t>
            </a:r>
          </a:p>
        </p:txBody>
      </p:sp>
      <p:sp>
        <p:nvSpPr>
          <p:cNvPr id="84" name="Rectangle 77"/>
          <p:cNvSpPr>
            <a:spLocks noChangeArrowheads="1"/>
          </p:cNvSpPr>
          <p:nvPr/>
        </p:nvSpPr>
        <p:spPr bwMode="auto">
          <a:xfrm>
            <a:off x="7105036" y="2869068"/>
            <a:ext cx="1090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5" name="Rectangle 80"/>
          <p:cNvSpPr>
            <a:spLocks noChangeArrowheads="1"/>
          </p:cNvSpPr>
          <p:nvPr/>
        </p:nvSpPr>
        <p:spPr bwMode="auto">
          <a:xfrm>
            <a:off x="7105036" y="321990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6" name="Rectangle 83"/>
          <p:cNvSpPr>
            <a:spLocks noChangeArrowheads="1"/>
          </p:cNvSpPr>
          <p:nvPr/>
        </p:nvSpPr>
        <p:spPr bwMode="auto">
          <a:xfrm>
            <a:off x="7086600" y="3564393"/>
            <a:ext cx="3173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22.5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7" name="Rectangle 86"/>
          <p:cNvSpPr>
            <a:spLocks noChangeArrowheads="1"/>
          </p:cNvSpPr>
          <p:nvPr/>
        </p:nvSpPr>
        <p:spPr bwMode="auto">
          <a:xfrm>
            <a:off x="7086600" y="5638800"/>
            <a:ext cx="3173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18.8</a:t>
            </a:r>
          </a:p>
        </p:txBody>
      </p:sp>
      <p:sp>
        <p:nvSpPr>
          <p:cNvPr id="88" name="Rectangle 89"/>
          <p:cNvSpPr>
            <a:spLocks noChangeArrowheads="1"/>
          </p:cNvSpPr>
          <p:nvPr/>
        </p:nvSpPr>
        <p:spPr bwMode="auto">
          <a:xfrm>
            <a:off x="7105036" y="5307468"/>
            <a:ext cx="3173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20.7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89" name="Rectangle 92"/>
          <p:cNvSpPr>
            <a:spLocks noChangeArrowheads="1"/>
          </p:cNvSpPr>
          <p:nvPr/>
        </p:nvSpPr>
        <p:spPr bwMode="auto">
          <a:xfrm>
            <a:off x="7105036" y="4956631"/>
            <a:ext cx="31739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Calibri Light" pitchFamily="34" charset="0"/>
                <a:cs typeface="Arial" pitchFamily="34" charset="0"/>
              </a:rPr>
              <a:t>22.5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90" name="Rectangle 95"/>
          <p:cNvSpPr>
            <a:spLocks noChangeArrowheads="1"/>
          </p:cNvSpPr>
          <p:nvPr/>
        </p:nvSpPr>
        <p:spPr bwMode="auto">
          <a:xfrm>
            <a:off x="7105036" y="461055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24</a:t>
            </a:r>
          </a:p>
        </p:txBody>
      </p:sp>
      <p:sp>
        <p:nvSpPr>
          <p:cNvPr id="91" name="Rectangle 102"/>
          <p:cNvSpPr>
            <a:spLocks noChangeArrowheads="1"/>
          </p:cNvSpPr>
          <p:nvPr/>
        </p:nvSpPr>
        <p:spPr bwMode="auto">
          <a:xfrm>
            <a:off x="7086600" y="3910468"/>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25</a:t>
            </a:r>
          </a:p>
        </p:txBody>
      </p:sp>
      <p:sp>
        <p:nvSpPr>
          <p:cNvPr id="92" name="Rectangle 109"/>
          <p:cNvSpPr>
            <a:spLocks noChangeArrowheads="1"/>
          </p:cNvSpPr>
          <p:nvPr/>
        </p:nvSpPr>
        <p:spPr bwMode="auto">
          <a:xfrm>
            <a:off x="7086600" y="4261306"/>
            <a:ext cx="1827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Light" pitchFamily="34" charset="0"/>
                <a:cs typeface="Arial" pitchFamily="34" charset="0"/>
              </a:rPr>
              <a:t>25</a:t>
            </a:r>
          </a:p>
        </p:txBody>
      </p:sp>
      <p:sp>
        <p:nvSpPr>
          <p:cNvPr id="95" name="TextBox 94"/>
          <p:cNvSpPr txBox="1"/>
          <p:nvPr/>
        </p:nvSpPr>
        <p:spPr>
          <a:xfrm>
            <a:off x="1169670" y="4126468"/>
            <a:ext cx="6800086" cy="369332"/>
          </a:xfrm>
          <a:prstGeom prst="rect">
            <a:avLst/>
          </a:prstGeom>
          <a:noFill/>
          <a:ln w="38100">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194057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92500" lnSpcReduction="20000"/>
          </a:bodyPr>
          <a:lstStyle/>
          <a:p>
            <a:r>
              <a:rPr lang="en-US" dirty="0"/>
              <a:t>How to define </a:t>
            </a:r>
            <a:r>
              <a:rPr lang="en-US" i="1" dirty="0">
                <a:solidFill>
                  <a:srgbClr val="9D0505"/>
                </a:solidFill>
              </a:rPr>
              <a:t>total revenue</a:t>
            </a:r>
            <a:r>
              <a:rPr lang="en-US" dirty="0"/>
              <a:t>, </a:t>
            </a:r>
            <a:r>
              <a:rPr lang="en-US" i="1" dirty="0">
                <a:solidFill>
                  <a:srgbClr val="9D0505"/>
                </a:solidFill>
              </a:rPr>
              <a:t>total cost</a:t>
            </a:r>
            <a:r>
              <a:rPr lang="en-US" dirty="0"/>
              <a:t>, and </a:t>
            </a:r>
            <a:r>
              <a:rPr lang="en-US" i="1" dirty="0">
                <a:solidFill>
                  <a:srgbClr val="9D0505"/>
                </a:solidFill>
              </a:rPr>
              <a:t>profit</a:t>
            </a:r>
            <a:r>
              <a:rPr lang="en-US" dirty="0"/>
              <a:t>.</a:t>
            </a:r>
          </a:p>
          <a:p>
            <a:r>
              <a:rPr lang="en-US" dirty="0"/>
              <a:t>How to differentiate between:</a:t>
            </a:r>
          </a:p>
          <a:p>
            <a:pPr lvl="1">
              <a:buClr>
                <a:schemeClr val="tx1"/>
              </a:buClr>
            </a:pPr>
            <a:r>
              <a:rPr lang="en-US" i="1" dirty="0">
                <a:solidFill>
                  <a:srgbClr val="9D0505"/>
                </a:solidFill>
              </a:rPr>
              <a:t>Fixed</a:t>
            </a:r>
            <a:r>
              <a:rPr lang="en-US" dirty="0"/>
              <a:t> and </a:t>
            </a:r>
            <a:r>
              <a:rPr lang="en-US" i="1" dirty="0">
                <a:solidFill>
                  <a:srgbClr val="9D0505"/>
                </a:solidFill>
              </a:rPr>
              <a:t>variable costs</a:t>
            </a:r>
            <a:r>
              <a:rPr lang="en-US" dirty="0"/>
              <a:t>.</a:t>
            </a:r>
          </a:p>
          <a:p>
            <a:pPr lvl="1">
              <a:buClr>
                <a:schemeClr val="tx1"/>
              </a:buClr>
            </a:pPr>
            <a:r>
              <a:rPr lang="en-US" i="1" dirty="0">
                <a:solidFill>
                  <a:srgbClr val="9D0505"/>
                </a:solidFill>
              </a:rPr>
              <a:t>Explicit</a:t>
            </a:r>
            <a:r>
              <a:rPr lang="en-US" dirty="0"/>
              <a:t> and </a:t>
            </a:r>
            <a:r>
              <a:rPr lang="en-US" i="1" dirty="0">
                <a:solidFill>
                  <a:srgbClr val="9D0505"/>
                </a:solidFill>
              </a:rPr>
              <a:t>implicit costs</a:t>
            </a:r>
            <a:r>
              <a:rPr lang="en-US" dirty="0"/>
              <a:t>.</a:t>
            </a:r>
          </a:p>
          <a:p>
            <a:r>
              <a:rPr lang="en-US" dirty="0"/>
              <a:t>How to calculate </a:t>
            </a:r>
            <a:r>
              <a:rPr lang="en-US" i="1" dirty="0">
                <a:solidFill>
                  <a:srgbClr val="9D0505"/>
                </a:solidFill>
              </a:rPr>
              <a:t>economic</a:t>
            </a:r>
            <a:r>
              <a:rPr lang="en-US" dirty="0"/>
              <a:t> and </a:t>
            </a:r>
            <a:r>
              <a:rPr lang="en-US" i="1" dirty="0">
                <a:solidFill>
                  <a:srgbClr val="9D0505"/>
                </a:solidFill>
              </a:rPr>
              <a:t>accounting profit</a:t>
            </a:r>
            <a:r>
              <a:rPr lang="en-US" dirty="0"/>
              <a:t>.</a:t>
            </a:r>
          </a:p>
          <a:p>
            <a:r>
              <a:rPr lang="en-US" dirty="0"/>
              <a:t>How to define </a:t>
            </a:r>
            <a:r>
              <a:rPr lang="en-US" i="1" dirty="0">
                <a:solidFill>
                  <a:srgbClr val="9D0505"/>
                </a:solidFill>
              </a:rPr>
              <a:t>marginal product </a:t>
            </a:r>
            <a:r>
              <a:rPr lang="en-US" dirty="0"/>
              <a:t>and show </a:t>
            </a:r>
            <a:r>
              <a:rPr lang="en-US" i="1" dirty="0">
                <a:solidFill>
                  <a:srgbClr val="9D0505"/>
                </a:solidFill>
              </a:rPr>
              <a:t>diminishing marginal product</a:t>
            </a:r>
            <a:r>
              <a:rPr lang="en-US" dirty="0"/>
              <a:t>.</a:t>
            </a:r>
          </a:p>
          <a:p>
            <a:r>
              <a:rPr lang="en-US" dirty="0"/>
              <a:t>How to define </a:t>
            </a:r>
            <a:r>
              <a:rPr lang="en-US" i="1" dirty="0">
                <a:solidFill>
                  <a:srgbClr val="9D0505"/>
                </a:solidFill>
              </a:rPr>
              <a:t>average</a:t>
            </a:r>
            <a:r>
              <a:rPr lang="en-US" dirty="0"/>
              <a:t> and </a:t>
            </a:r>
            <a:r>
              <a:rPr lang="en-US" i="1" dirty="0">
                <a:solidFill>
                  <a:srgbClr val="9D0505"/>
                </a:solidFill>
              </a:rPr>
              <a:t>marginal costs</a:t>
            </a:r>
            <a:r>
              <a:rPr lang="en-US" dirty="0"/>
              <a:t>.</a:t>
            </a:r>
          </a:p>
          <a:p>
            <a:r>
              <a:rPr lang="en-US" dirty="0"/>
              <a:t>How to think about </a:t>
            </a:r>
            <a:r>
              <a:rPr lang="en-US" i="1" dirty="0">
                <a:solidFill>
                  <a:srgbClr val="9D0505"/>
                </a:solidFill>
              </a:rPr>
              <a:t>long-run</a:t>
            </a:r>
            <a:r>
              <a:rPr lang="en-US" dirty="0"/>
              <a:t> and </a:t>
            </a:r>
            <a:r>
              <a:rPr lang="en-US" i="1" dirty="0">
                <a:solidFill>
                  <a:srgbClr val="9D0505"/>
                </a:solidFill>
              </a:rPr>
              <a:t>short-run costs</a:t>
            </a:r>
            <a:r>
              <a:rPr lang="en-US" dirty="0"/>
              <a:t>.</a:t>
            </a:r>
          </a:p>
          <a:p>
            <a:r>
              <a:rPr lang="en-US" dirty="0"/>
              <a:t>How to define </a:t>
            </a:r>
            <a:r>
              <a:rPr lang="en-US" i="1" dirty="0">
                <a:solidFill>
                  <a:srgbClr val="9D0505"/>
                </a:solidFill>
              </a:rPr>
              <a:t>returns to scale </a:t>
            </a:r>
            <a:r>
              <a:rPr lang="en-US" dirty="0"/>
              <a:t>and its implications.</a:t>
            </a:r>
          </a:p>
        </p:txBody>
      </p:sp>
    </p:spTree>
    <p:extLst>
      <p:ext uri="{BB962C8B-B14F-4D97-AF65-F5344CB8AC3E}">
        <p14:creationId xmlns:p14="http://schemas.microsoft.com/office/powerpoint/2010/main" val="408662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Production function</a:t>
            </a:r>
          </a:p>
        </p:txBody>
      </p:sp>
      <p:sp>
        <p:nvSpPr>
          <p:cNvPr id="4" name="Content Placeholder 3"/>
          <p:cNvSpPr>
            <a:spLocks noGrp="1"/>
          </p:cNvSpPr>
          <p:nvPr>
            <p:ph idx="1"/>
          </p:nvPr>
        </p:nvSpPr>
        <p:spPr>
          <a:xfrm>
            <a:off x="457200" y="1066800"/>
            <a:ext cx="8229600" cy="5254751"/>
          </a:xfrm>
        </p:spPr>
        <p:txBody>
          <a:bodyPr>
            <a:normAutofit/>
          </a:bodyPr>
          <a:lstStyle/>
          <a:p>
            <a:r>
              <a:rPr lang="en-US" sz="2200" dirty="0"/>
              <a:t>The production function can be represented visually.</a:t>
            </a:r>
          </a:p>
          <a:p>
            <a:r>
              <a:rPr lang="en-US" sz="2200" dirty="0"/>
              <a:t>The marginal product is the slope of the total production curve.</a:t>
            </a:r>
          </a:p>
        </p:txBody>
      </p:sp>
      <p:sp>
        <p:nvSpPr>
          <p:cNvPr id="6" name="Line 5"/>
          <p:cNvSpPr>
            <a:spLocks noChangeShapeType="1"/>
          </p:cNvSpPr>
          <p:nvPr/>
        </p:nvSpPr>
        <p:spPr bwMode="auto">
          <a:xfrm flipV="1">
            <a:off x="2116624" y="5774465"/>
            <a:ext cx="0" cy="122554"/>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 name="Line 6"/>
          <p:cNvSpPr>
            <a:spLocks noChangeShapeType="1"/>
          </p:cNvSpPr>
          <p:nvPr/>
        </p:nvSpPr>
        <p:spPr bwMode="auto">
          <a:xfrm flipV="1">
            <a:off x="2116624" y="5582728"/>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flipV="1">
            <a:off x="2116624" y="5389013"/>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flipV="1">
            <a:off x="2116624" y="5195298"/>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flipV="1">
            <a:off x="2116624" y="5003560"/>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flipV="1">
            <a:off x="2116624" y="4809845"/>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flipV="1">
            <a:off x="2116624" y="4616131"/>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flipV="1">
            <a:off x="2116624" y="4422416"/>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flipV="1">
            <a:off x="2116624" y="4230679"/>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flipV="1">
            <a:off x="2116624" y="4036964"/>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flipV="1">
            <a:off x="2116624" y="3843250"/>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flipV="1">
            <a:off x="2116624" y="3649535"/>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flipV="1">
            <a:off x="2116624" y="3457796"/>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flipV="1">
            <a:off x="2116624" y="3264082"/>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9"/>
          <p:cNvSpPr>
            <a:spLocks noChangeShapeType="1"/>
          </p:cNvSpPr>
          <p:nvPr/>
        </p:nvSpPr>
        <p:spPr bwMode="auto">
          <a:xfrm flipV="1">
            <a:off x="2116624" y="3070367"/>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0"/>
          <p:cNvSpPr>
            <a:spLocks noChangeShapeType="1"/>
          </p:cNvSpPr>
          <p:nvPr/>
        </p:nvSpPr>
        <p:spPr bwMode="auto">
          <a:xfrm flipV="1">
            <a:off x="2116624" y="2876653"/>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flipV="1">
            <a:off x="2116624" y="2684915"/>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22"/>
          <p:cNvSpPr>
            <a:spLocks noChangeArrowheads="1"/>
          </p:cNvSpPr>
          <p:nvPr/>
        </p:nvSpPr>
        <p:spPr bwMode="auto">
          <a:xfrm>
            <a:off x="2519536" y="2025409"/>
            <a:ext cx="2111418" cy="719796"/>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3"/>
          <p:cNvSpPr>
            <a:spLocks noChangeShapeType="1"/>
          </p:cNvSpPr>
          <p:nvPr/>
        </p:nvSpPr>
        <p:spPr bwMode="auto">
          <a:xfrm flipV="1">
            <a:off x="1039607" y="2714565"/>
            <a:ext cx="0" cy="318838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a:off x="1039607" y="2714565"/>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6" name="Line 25"/>
          <p:cNvSpPr>
            <a:spLocks noChangeShapeType="1"/>
          </p:cNvSpPr>
          <p:nvPr/>
        </p:nvSpPr>
        <p:spPr bwMode="auto">
          <a:xfrm>
            <a:off x="1039607" y="3034787"/>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7" name="Line 26"/>
          <p:cNvSpPr>
            <a:spLocks noChangeShapeType="1"/>
          </p:cNvSpPr>
          <p:nvPr/>
        </p:nvSpPr>
        <p:spPr bwMode="auto">
          <a:xfrm>
            <a:off x="1039607" y="3349080"/>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8" name="Line 27"/>
          <p:cNvSpPr>
            <a:spLocks noChangeShapeType="1"/>
          </p:cNvSpPr>
          <p:nvPr/>
        </p:nvSpPr>
        <p:spPr bwMode="auto">
          <a:xfrm>
            <a:off x="1039607" y="3667324"/>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9" name="Line 28"/>
          <p:cNvSpPr>
            <a:spLocks noChangeShapeType="1"/>
          </p:cNvSpPr>
          <p:nvPr/>
        </p:nvSpPr>
        <p:spPr bwMode="auto">
          <a:xfrm>
            <a:off x="1039607" y="3987547"/>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0" name="Line 29"/>
          <p:cNvSpPr>
            <a:spLocks noChangeShapeType="1"/>
          </p:cNvSpPr>
          <p:nvPr/>
        </p:nvSpPr>
        <p:spPr bwMode="auto">
          <a:xfrm>
            <a:off x="1039607" y="4307769"/>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1" name="Line 30"/>
          <p:cNvSpPr>
            <a:spLocks noChangeShapeType="1"/>
          </p:cNvSpPr>
          <p:nvPr/>
        </p:nvSpPr>
        <p:spPr bwMode="auto">
          <a:xfrm>
            <a:off x="1039607" y="4627991"/>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2" name="Line 31"/>
          <p:cNvSpPr>
            <a:spLocks noChangeShapeType="1"/>
          </p:cNvSpPr>
          <p:nvPr/>
        </p:nvSpPr>
        <p:spPr bwMode="auto">
          <a:xfrm>
            <a:off x="1039607" y="4942283"/>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3" name="Line 32"/>
          <p:cNvSpPr>
            <a:spLocks noChangeShapeType="1"/>
          </p:cNvSpPr>
          <p:nvPr/>
        </p:nvSpPr>
        <p:spPr bwMode="auto">
          <a:xfrm>
            <a:off x="1039607" y="5262506"/>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4" name="Line 33"/>
          <p:cNvSpPr>
            <a:spLocks noChangeShapeType="1"/>
          </p:cNvSpPr>
          <p:nvPr/>
        </p:nvSpPr>
        <p:spPr bwMode="auto">
          <a:xfrm>
            <a:off x="1039607" y="5582728"/>
            <a:ext cx="7167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5" name="Line 34"/>
          <p:cNvSpPr>
            <a:spLocks noChangeShapeType="1"/>
          </p:cNvSpPr>
          <p:nvPr/>
        </p:nvSpPr>
        <p:spPr bwMode="auto">
          <a:xfrm>
            <a:off x="1039607" y="5902950"/>
            <a:ext cx="359134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6" name="Line 35"/>
          <p:cNvSpPr>
            <a:spLocks noChangeShapeType="1"/>
          </p:cNvSpPr>
          <p:nvPr/>
        </p:nvSpPr>
        <p:spPr bwMode="auto">
          <a:xfrm>
            <a:off x="4630955" y="5829812"/>
            <a:ext cx="0" cy="731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7" name="Line 36"/>
          <p:cNvSpPr>
            <a:spLocks noChangeShapeType="1"/>
          </p:cNvSpPr>
          <p:nvPr/>
        </p:nvSpPr>
        <p:spPr bwMode="auto">
          <a:xfrm>
            <a:off x="3910361" y="5829812"/>
            <a:ext cx="0" cy="731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8" name="Line 37"/>
          <p:cNvSpPr>
            <a:spLocks noChangeShapeType="1"/>
          </p:cNvSpPr>
          <p:nvPr/>
        </p:nvSpPr>
        <p:spPr bwMode="auto">
          <a:xfrm>
            <a:off x="3193641" y="5829812"/>
            <a:ext cx="0" cy="731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39" name="Line 38"/>
          <p:cNvSpPr>
            <a:spLocks noChangeShapeType="1"/>
          </p:cNvSpPr>
          <p:nvPr/>
        </p:nvSpPr>
        <p:spPr bwMode="auto">
          <a:xfrm>
            <a:off x="2476921" y="5829812"/>
            <a:ext cx="0" cy="731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40" name="Line 39"/>
          <p:cNvSpPr>
            <a:spLocks noChangeShapeType="1"/>
          </p:cNvSpPr>
          <p:nvPr/>
        </p:nvSpPr>
        <p:spPr bwMode="auto">
          <a:xfrm>
            <a:off x="1762139" y="5829812"/>
            <a:ext cx="0" cy="731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41" name="Freeform 40"/>
          <p:cNvSpPr>
            <a:spLocks/>
          </p:cNvSpPr>
          <p:nvPr/>
        </p:nvSpPr>
        <p:spPr bwMode="auto">
          <a:xfrm>
            <a:off x="1039607" y="2805493"/>
            <a:ext cx="3591348" cy="3097457"/>
          </a:xfrm>
          <a:custGeom>
            <a:avLst/>
            <a:gdLst>
              <a:gd name="T0" fmla="*/ 0 w 1854"/>
              <a:gd name="T1" fmla="*/ 1451 h 1451"/>
              <a:gd name="T2" fmla="*/ 0 w 1854"/>
              <a:gd name="T3" fmla="*/ 1451 h 1451"/>
              <a:gd name="T4" fmla="*/ 49 w 1854"/>
              <a:gd name="T5" fmla="*/ 1432 h 1451"/>
              <a:gd name="T6" fmla="*/ 95 w 1854"/>
              <a:gd name="T7" fmla="*/ 1417 h 1451"/>
              <a:gd name="T8" fmla="*/ 116 w 1854"/>
              <a:gd name="T9" fmla="*/ 1408 h 1451"/>
              <a:gd name="T10" fmla="*/ 141 w 1854"/>
              <a:gd name="T11" fmla="*/ 1399 h 1451"/>
              <a:gd name="T12" fmla="*/ 162 w 1854"/>
              <a:gd name="T13" fmla="*/ 1386 h 1451"/>
              <a:gd name="T14" fmla="*/ 186 w 1854"/>
              <a:gd name="T15" fmla="*/ 1368 h 1451"/>
              <a:gd name="T16" fmla="*/ 186 w 1854"/>
              <a:gd name="T17" fmla="*/ 1368 h 1451"/>
              <a:gd name="T18" fmla="*/ 211 w 1854"/>
              <a:gd name="T19" fmla="*/ 1350 h 1451"/>
              <a:gd name="T20" fmla="*/ 235 w 1854"/>
              <a:gd name="T21" fmla="*/ 1325 h 1451"/>
              <a:gd name="T22" fmla="*/ 284 w 1854"/>
              <a:gd name="T23" fmla="*/ 1267 h 1451"/>
              <a:gd name="T24" fmla="*/ 373 w 1854"/>
              <a:gd name="T25" fmla="*/ 1160 h 1451"/>
              <a:gd name="T26" fmla="*/ 373 w 1854"/>
              <a:gd name="T27" fmla="*/ 1160 h 1451"/>
              <a:gd name="T28" fmla="*/ 400 w 1854"/>
              <a:gd name="T29" fmla="*/ 1124 h 1451"/>
              <a:gd name="T30" fmla="*/ 419 w 1854"/>
              <a:gd name="T31" fmla="*/ 1093 h 1451"/>
              <a:gd name="T32" fmla="*/ 437 w 1854"/>
              <a:gd name="T33" fmla="*/ 1063 h 1451"/>
              <a:gd name="T34" fmla="*/ 464 w 1854"/>
              <a:gd name="T35" fmla="*/ 1023 h 1451"/>
              <a:gd name="T36" fmla="*/ 464 w 1854"/>
              <a:gd name="T37" fmla="*/ 1023 h 1451"/>
              <a:gd name="T38" fmla="*/ 556 w 1854"/>
              <a:gd name="T39" fmla="*/ 895 h 1451"/>
              <a:gd name="T40" fmla="*/ 651 w 1854"/>
              <a:gd name="T41" fmla="*/ 773 h 1451"/>
              <a:gd name="T42" fmla="*/ 651 w 1854"/>
              <a:gd name="T43" fmla="*/ 773 h 1451"/>
              <a:gd name="T44" fmla="*/ 697 w 1854"/>
              <a:gd name="T45" fmla="*/ 718 h 1451"/>
              <a:gd name="T46" fmla="*/ 742 w 1854"/>
              <a:gd name="T47" fmla="*/ 675 h 1451"/>
              <a:gd name="T48" fmla="*/ 742 w 1854"/>
              <a:gd name="T49" fmla="*/ 675 h 1451"/>
              <a:gd name="T50" fmla="*/ 828 w 1854"/>
              <a:gd name="T51" fmla="*/ 601 h 1451"/>
              <a:gd name="T52" fmla="*/ 929 w 1854"/>
              <a:gd name="T53" fmla="*/ 522 h 1451"/>
              <a:gd name="T54" fmla="*/ 929 w 1854"/>
              <a:gd name="T55" fmla="*/ 522 h 1451"/>
              <a:gd name="T56" fmla="*/ 1020 w 1854"/>
              <a:gd name="T57" fmla="*/ 452 h 1451"/>
              <a:gd name="T58" fmla="*/ 1112 w 1854"/>
              <a:gd name="T59" fmla="*/ 385 h 1451"/>
              <a:gd name="T60" fmla="*/ 1112 w 1854"/>
              <a:gd name="T61" fmla="*/ 385 h 1451"/>
              <a:gd name="T62" fmla="*/ 1207 w 1854"/>
              <a:gd name="T63" fmla="*/ 323 h 1451"/>
              <a:gd name="T64" fmla="*/ 1298 w 1854"/>
              <a:gd name="T65" fmla="*/ 265 h 1451"/>
              <a:gd name="T66" fmla="*/ 1298 w 1854"/>
              <a:gd name="T67" fmla="*/ 265 h 1451"/>
              <a:gd name="T68" fmla="*/ 1390 w 1854"/>
              <a:gd name="T69" fmla="*/ 210 h 1451"/>
              <a:gd name="T70" fmla="*/ 1482 w 1854"/>
              <a:gd name="T71" fmla="*/ 159 h 1451"/>
              <a:gd name="T72" fmla="*/ 1482 w 1854"/>
              <a:gd name="T73" fmla="*/ 159 h 1451"/>
              <a:gd name="T74" fmla="*/ 1576 w 1854"/>
              <a:gd name="T75" fmla="*/ 113 h 1451"/>
              <a:gd name="T76" fmla="*/ 1668 w 1854"/>
              <a:gd name="T77" fmla="*/ 70 h 1451"/>
              <a:gd name="T78" fmla="*/ 1668 w 1854"/>
              <a:gd name="T79" fmla="*/ 70 h 1451"/>
              <a:gd name="T80" fmla="*/ 1760 w 1854"/>
              <a:gd name="T81" fmla="*/ 33 h 1451"/>
              <a:gd name="T82" fmla="*/ 1854 w 1854"/>
              <a:gd name="T83"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54" h="1451">
                <a:moveTo>
                  <a:pt x="0" y="1451"/>
                </a:moveTo>
                <a:lnTo>
                  <a:pt x="0" y="1451"/>
                </a:lnTo>
                <a:lnTo>
                  <a:pt x="49" y="1432"/>
                </a:lnTo>
                <a:lnTo>
                  <a:pt x="95" y="1417"/>
                </a:lnTo>
                <a:lnTo>
                  <a:pt x="116" y="1408"/>
                </a:lnTo>
                <a:lnTo>
                  <a:pt x="141" y="1399"/>
                </a:lnTo>
                <a:lnTo>
                  <a:pt x="162" y="1386"/>
                </a:lnTo>
                <a:lnTo>
                  <a:pt x="186" y="1368"/>
                </a:lnTo>
                <a:lnTo>
                  <a:pt x="186" y="1368"/>
                </a:lnTo>
                <a:lnTo>
                  <a:pt x="211" y="1350"/>
                </a:lnTo>
                <a:lnTo>
                  <a:pt x="235" y="1325"/>
                </a:lnTo>
                <a:lnTo>
                  <a:pt x="284" y="1267"/>
                </a:lnTo>
                <a:lnTo>
                  <a:pt x="373" y="1160"/>
                </a:lnTo>
                <a:lnTo>
                  <a:pt x="373" y="1160"/>
                </a:lnTo>
                <a:lnTo>
                  <a:pt x="400" y="1124"/>
                </a:lnTo>
                <a:lnTo>
                  <a:pt x="419" y="1093"/>
                </a:lnTo>
                <a:lnTo>
                  <a:pt x="437" y="1063"/>
                </a:lnTo>
                <a:lnTo>
                  <a:pt x="464" y="1023"/>
                </a:lnTo>
                <a:lnTo>
                  <a:pt x="464" y="1023"/>
                </a:lnTo>
                <a:lnTo>
                  <a:pt x="556" y="895"/>
                </a:lnTo>
                <a:lnTo>
                  <a:pt x="651" y="773"/>
                </a:lnTo>
                <a:lnTo>
                  <a:pt x="651" y="773"/>
                </a:lnTo>
                <a:lnTo>
                  <a:pt x="697" y="718"/>
                </a:lnTo>
                <a:lnTo>
                  <a:pt x="742" y="675"/>
                </a:lnTo>
                <a:lnTo>
                  <a:pt x="742" y="675"/>
                </a:lnTo>
                <a:lnTo>
                  <a:pt x="828" y="601"/>
                </a:lnTo>
                <a:lnTo>
                  <a:pt x="929" y="522"/>
                </a:lnTo>
                <a:lnTo>
                  <a:pt x="929" y="522"/>
                </a:lnTo>
                <a:lnTo>
                  <a:pt x="1020" y="452"/>
                </a:lnTo>
                <a:lnTo>
                  <a:pt x="1112" y="385"/>
                </a:lnTo>
                <a:lnTo>
                  <a:pt x="1112" y="385"/>
                </a:lnTo>
                <a:lnTo>
                  <a:pt x="1207" y="323"/>
                </a:lnTo>
                <a:lnTo>
                  <a:pt x="1298" y="265"/>
                </a:lnTo>
                <a:lnTo>
                  <a:pt x="1298" y="265"/>
                </a:lnTo>
                <a:lnTo>
                  <a:pt x="1390" y="210"/>
                </a:lnTo>
                <a:lnTo>
                  <a:pt x="1482" y="159"/>
                </a:lnTo>
                <a:lnTo>
                  <a:pt x="1482" y="159"/>
                </a:lnTo>
                <a:lnTo>
                  <a:pt x="1576" y="113"/>
                </a:lnTo>
                <a:lnTo>
                  <a:pt x="1668" y="70"/>
                </a:lnTo>
                <a:lnTo>
                  <a:pt x="1668" y="70"/>
                </a:lnTo>
                <a:lnTo>
                  <a:pt x="1760" y="33"/>
                </a:lnTo>
                <a:lnTo>
                  <a:pt x="1854" y="0"/>
                </a:lnTo>
              </a:path>
            </a:pathLst>
          </a:custGeom>
          <a:noFill/>
          <a:ln w="38100">
            <a:solidFill>
              <a:srgbClr val="54595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41"/>
          <p:cNvSpPr>
            <a:spLocks noChangeArrowheads="1"/>
          </p:cNvSpPr>
          <p:nvPr/>
        </p:nvSpPr>
        <p:spPr bwMode="auto">
          <a:xfrm>
            <a:off x="886577" y="5944459"/>
            <a:ext cx="12127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566959" y="5466103"/>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566959" y="5145881"/>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566959" y="4827636"/>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566959" y="4507414"/>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566959" y="4193121"/>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566959" y="3872899"/>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566959" y="3552677"/>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566959" y="3232455"/>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566959" y="2912233"/>
            <a:ext cx="363816"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381000" y="2592011"/>
            <a:ext cx="545724"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1713711" y="5944459"/>
            <a:ext cx="12127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2430431" y="5944459"/>
            <a:ext cx="12127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3152963" y="5944459"/>
            <a:ext cx="12127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3867745" y="5944459"/>
            <a:ext cx="12127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4543787" y="5944459"/>
            <a:ext cx="242543"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590205" y="2271789"/>
            <a:ext cx="186602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pizzas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2075946" y="6238985"/>
            <a:ext cx="2049885"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workers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2" name="Group 1"/>
          <p:cNvGrpSpPr/>
          <p:nvPr/>
        </p:nvGrpSpPr>
        <p:grpSpPr>
          <a:xfrm>
            <a:off x="2725572" y="4230680"/>
            <a:ext cx="1184789" cy="1554660"/>
            <a:chOff x="2725572" y="4230680"/>
            <a:chExt cx="1184789" cy="1554660"/>
          </a:xfrm>
        </p:grpSpPr>
        <p:sp>
          <p:nvSpPr>
            <p:cNvPr id="60" name="Rectangle 59"/>
            <p:cNvSpPr>
              <a:spLocks noChangeArrowheads="1"/>
            </p:cNvSpPr>
            <p:nvPr/>
          </p:nvSpPr>
          <p:spPr bwMode="auto">
            <a:xfrm>
              <a:off x="2730681" y="4230680"/>
              <a:ext cx="1179680" cy="155466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60"/>
            <p:cNvSpPr>
              <a:spLocks noChangeArrowheads="1"/>
            </p:cNvSpPr>
            <p:nvPr/>
          </p:nvSpPr>
          <p:spPr bwMode="auto">
            <a:xfrm>
              <a:off x="2725572" y="4274733"/>
              <a:ext cx="1056239"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Curve gets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2763141" y="4542994"/>
              <a:ext cx="1019075"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steeper as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2775057" y="4824673"/>
              <a:ext cx="837167"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marginal</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2789147" y="5086016"/>
              <a:ext cx="727631"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product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64"/>
            <p:cNvSpPr>
              <a:spLocks noChangeArrowheads="1"/>
            </p:cNvSpPr>
            <p:nvPr/>
          </p:nvSpPr>
          <p:spPr bwMode="auto">
            <a:xfrm>
              <a:off x="2789147" y="5402852"/>
              <a:ext cx="995603"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sp>
        <p:nvSpPr>
          <p:cNvPr id="66" name="Rectangle 65"/>
          <p:cNvSpPr>
            <a:spLocks noChangeArrowheads="1"/>
          </p:cNvSpPr>
          <p:nvPr/>
        </p:nvSpPr>
        <p:spPr bwMode="auto">
          <a:xfrm>
            <a:off x="2563433" y="2057400"/>
            <a:ext cx="20847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fontAlgn="base">
              <a:spcBef>
                <a:spcPct val="0"/>
              </a:spcBef>
              <a:spcAft>
                <a:spcPct val="0"/>
              </a:spcAft>
            </a:pPr>
            <a:r>
              <a:rPr kumimoji="0" lang="en-US" sz="1400" b="0" i="1" u="none" strike="noStrike" cap="none" normalizeH="0" baseline="0" dirty="0">
                <a:ln>
                  <a:noFill/>
                </a:ln>
                <a:solidFill>
                  <a:srgbClr val="000000"/>
                </a:solidFill>
                <a:effectLst/>
                <a:latin typeface="Univers LT Std 57 Cn" charset="0"/>
                <a:cs typeface="Arial" pitchFamily="34" charset="0"/>
              </a:rPr>
              <a:t>Curve flattens </a:t>
            </a:r>
            <a:r>
              <a:rPr lang="en-US" sz="1400" i="1" dirty="0">
                <a:solidFill>
                  <a:srgbClr val="000000"/>
                </a:solidFill>
                <a:latin typeface="Univers LT Std 57 Cn" charset="0"/>
                <a:cs typeface="Arial" pitchFamily="34" charset="0"/>
              </a:rPr>
              <a:t>as diminishing marginal product kicks in.</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4419600" y="2934294"/>
            <a:ext cx="504022"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Total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4419600" y="3151729"/>
            <a:ext cx="1138391" cy="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production</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1" name="Content Placeholder 1"/>
          <p:cNvSpPr txBox="1">
            <a:spLocks/>
          </p:cNvSpPr>
          <p:nvPr/>
        </p:nvSpPr>
        <p:spPr>
          <a:xfrm>
            <a:off x="304800" y="1066800"/>
            <a:ext cx="8610600" cy="11012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00" dirty="0"/>
          </a:p>
        </p:txBody>
      </p:sp>
      <p:sp>
        <p:nvSpPr>
          <p:cNvPr id="72" name="TextBox 71"/>
          <p:cNvSpPr txBox="1"/>
          <p:nvPr/>
        </p:nvSpPr>
        <p:spPr>
          <a:xfrm>
            <a:off x="5352255" y="2404170"/>
            <a:ext cx="3639345" cy="3046988"/>
          </a:xfrm>
          <a:prstGeom prst="rect">
            <a:avLst/>
          </a:prstGeom>
          <a:noFill/>
        </p:spPr>
        <p:txBody>
          <a:bodyPr wrap="square" rtlCol="0">
            <a:spAutoFit/>
          </a:bodyPr>
          <a:lstStyle/>
          <a:p>
            <a:pPr marL="285750" indent="-285750">
              <a:buFont typeface="Arial" pitchFamily="34" charset="0"/>
              <a:buChar char="•"/>
            </a:pPr>
            <a:r>
              <a:rPr lang="en-US" sz="2400" dirty="0">
                <a:latin typeface="Calibri Light" pitchFamily="34" charset="0"/>
              </a:rPr>
              <a:t>When output is very low, each additional worker has a higher marginal product than the previous one.</a:t>
            </a:r>
          </a:p>
          <a:p>
            <a:pPr marL="285750" indent="-285750">
              <a:buFont typeface="Arial" pitchFamily="34" charset="0"/>
              <a:buChar char="•"/>
            </a:pPr>
            <a:r>
              <a:rPr lang="en-US" sz="2400" dirty="0">
                <a:latin typeface="Calibri Light" pitchFamily="34" charset="0"/>
              </a:rPr>
              <a:t>As more workers are added, marginal product starts to diminish.</a:t>
            </a:r>
          </a:p>
        </p:txBody>
      </p:sp>
    </p:spTree>
    <p:extLst>
      <p:ext uri="{BB962C8B-B14F-4D97-AF65-F5344CB8AC3E}">
        <p14:creationId xmlns:p14="http://schemas.microsoft.com/office/powerpoint/2010/main" val="556731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51" presetID="1" presetClass="entr" presetSubtype="0" fill="hold" nodeType="withEffect">
                                  <p:stCondLst>
                                    <p:cond delay="0"/>
                                  </p:stCondLst>
                                  <p:childTnLst>
                                    <p:set>
                                      <p:cBhvr>
                                        <p:cTn id="52"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41" grpId="0" animBg="1"/>
      <p:bldP spid="66" grpId="0"/>
      <p:bldP spid="69" grpId="0"/>
      <p:bldP spid="7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Average and marginal product</a:t>
            </a:r>
          </a:p>
        </p:txBody>
      </p:sp>
      <p:sp>
        <p:nvSpPr>
          <p:cNvPr id="2" name="Content Placeholder 1"/>
          <p:cNvSpPr>
            <a:spLocks noGrp="1"/>
          </p:cNvSpPr>
          <p:nvPr>
            <p:ph idx="1"/>
          </p:nvPr>
        </p:nvSpPr>
        <p:spPr>
          <a:xfrm>
            <a:off x="457200" y="1079956"/>
            <a:ext cx="8229600" cy="5241595"/>
          </a:xfrm>
        </p:spPr>
        <p:txBody>
          <a:bodyPr>
            <a:normAutofit/>
          </a:bodyPr>
          <a:lstStyle/>
          <a:p>
            <a:pPr>
              <a:spcBef>
                <a:spcPts val="200"/>
              </a:spcBef>
            </a:pPr>
            <a:r>
              <a:rPr lang="en-US" sz="2200" dirty="0"/>
              <a:t>The principle of diminishing marginal product and average product can be represented visually.</a:t>
            </a:r>
          </a:p>
          <a:p>
            <a:pPr>
              <a:spcBef>
                <a:spcPts val="200"/>
              </a:spcBef>
            </a:pPr>
            <a:r>
              <a:rPr lang="en-US" sz="2200" dirty="0"/>
              <a:t>This establishes the relationship between marginal and average product.</a:t>
            </a:r>
          </a:p>
        </p:txBody>
      </p:sp>
      <p:sp>
        <p:nvSpPr>
          <p:cNvPr id="7" name="Freeform 6"/>
          <p:cNvSpPr>
            <a:spLocks/>
          </p:cNvSpPr>
          <p:nvPr/>
        </p:nvSpPr>
        <p:spPr bwMode="auto">
          <a:xfrm>
            <a:off x="1928813" y="3360054"/>
            <a:ext cx="160338" cy="111125"/>
          </a:xfrm>
          <a:custGeom>
            <a:avLst/>
            <a:gdLst>
              <a:gd name="T0" fmla="*/ 0 w 101"/>
              <a:gd name="T1" fmla="*/ 57 h 70"/>
              <a:gd name="T2" fmla="*/ 101 w 101"/>
              <a:gd name="T3" fmla="*/ 70 h 70"/>
              <a:gd name="T4" fmla="*/ 101 w 101"/>
              <a:gd name="T5" fmla="*/ 70 h 70"/>
              <a:gd name="T6" fmla="*/ 98 w 101"/>
              <a:gd name="T7" fmla="*/ 63 h 70"/>
              <a:gd name="T8" fmla="*/ 89 w 101"/>
              <a:gd name="T9" fmla="*/ 51 h 70"/>
              <a:gd name="T10" fmla="*/ 85 w 101"/>
              <a:gd name="T11" fmla="*/ 41 h 70"/>
              <a:gd name="T12" fmla="*/ 82 w 101"/>
              <a:gd name="T13" fmla="*/ 29 h 70"/>
              <a:gd name="T14" fmla="*/ 82 w 101"/>
              <a:gd name="T15" fmla="*/ 16 h 70"/>
              <a:gd name="T16" fmla="*/ 85 w 101"/>
              <a:gd name="T17" fmla="*/ 0 h 70"/>
              <a:gd name="T18" fmla="*/ 0 w 101"/>
              <a:gd name="T19"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70">
                <a:moveTo>
                  <a:pt x="0" y="57"/>
                </a:moveTo>
                <a:lnTo>
                  <a:pt x="101" y="70"/>
                </a:lnTo>
                <a:lnTo>
                  <a:pt x="101" y="70"/>
                </a:lnTo>
                <a:lnTo>
                  <a:pt x="98" y="63"/>
                </a:lnTo>
                <a:lnTo>
                  <a:pt x="89" y="51"/>
                </a:lnTo>
                <a:lnTo>
                  <a:pt x="85" y="41"/>
                </a:lnTo>
                <a:lnTo>
                  <a:pt x="82" y="29"/>
                </a:lnTo>
                <a:lnTo>
                  <a:pt x="82" y="16"/>
                </a:lnTo>
                <a:lnTo>
                  <a:pt x="85" y="0"/>
                </a:lnTo>
                <a:lnTo>
                  <a:pt x="0" y="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11"/>
          <p:cNvSpPr>
            <a:spLocks noChangeArrowheads="1"/>
          </p:cNvSpPr>
          <p:nvPr/>
        </p:nvSpPr>
        <p:spPr bwMode="auto">
          <a:xfrm>
            <a:off x="452437" y="2588529"/>
            <a:ext cx="1529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pizzas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1809750" y="6112779"/>
            <a:ext cx="1617663"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Quantity of workers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3"/>
          <p:cNvSpPr>
            <a:spLocks noChangeArrowheads="1"/>
          </p:cNvSpPr>
          <p:nvPr/>
        </p:nvSpPr>
        <p:spPr bwMode="auto">
          <a:xfrm>
            <a:off x="4222750" y="5022167"/>
            <a:ext cx="7357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Marginal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4"/>
          <p:cNvSpPr>
            <a:spLocks noChangeArrowheads="1"/>
          </p:cNvSpPr>
          <p:nvPr/>
        </p:nvSpPr>
        <p:spPr bwMode="auto">
          <a:xfrm>
            <a:off x="4222750" y="5201554"/>
            <a:ext cx="665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6" name="Group 5"/>
          <p:cNvGrpSpPr/>
          <p:nvPr/>
        </p:nvGrpSpPr>
        <p:grpSpPr>
          <a:xfrm>
            <a:off x="1828800" y="2882727"/>
            <a:ext cx="0" cy="2965450"/>
            <a:chOff x="1828800" y="2882727"/>
            <a:chExt cx="0" cy="2965450"/>
          </a:xfrm>
        </p:grpSpPr>
        <p:sp>
          <p:nvSpPr>
            <p:cNvPr id="24" name="Line 23"/>
            <p:cNvSpPr>
              <a:spLocks noChangeShapeType="1"/>
            </p:cNvSpPr>
            <p:nvPr/>
          </p:nvSpPr>
          <p:spPr bwMode="auto">
            <a:xfrm flipV="1">
              <a:off x="1828800" y="5746577"/>
              <a:ext cx="0" cy="101600"/>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flipV="1">
              <a:off x="1828800" y="5587827"/>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flipV="1">
              <a:off x="1828800" y="5427489"/>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flipV="1">
              <a:off x="1828800" y="5267152"/>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7"/>
            <p:cNvSpPr>
              <a:spLocks noChangeShapeType="1"/>
            </p:cNvSpPr>
            <p:nvPr/>
          </p:nvSpPr>
          <p:spPr bwMode="auto">
            <a:xfrm flipV="1">
              <a:off x="1828800" y="5106814"/>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flipV="1">
              <a:off x="1828800" y="4946477"/>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flipV="1">
              <a:off x="1828800" y="4786139"/>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flipV="1">
              <a:off x="1828800" y="4625802"/>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flipV="1">
              <a:off x="1828800" y="4465464"/>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32"/>
            <p:cNvSpPr>
              <a:spLocks noChangeShapeType="1"/>
            </p:cNvSpPr>
            <p:nvPr/>
          </p:nvSpPr>
          <p:spPr bwMode="auto">
            <a:xfrm flipV="1">
              <a:off x="1828800" y="4305127"/>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flipV="1">
              <a:off x="1828800" y="4144789"/>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34"/>
            <p:cNvSpPr>
              <a:spLocks noChangeShapeType="1"/>
            </p:cNvSpPr>
            <p:nvPr/>
          </p:nvSpPr>
          <p:spPr bwMode="auto">
            <a:xfrm flipV="1">
              <a:off x="1828800" y="3984452"/>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5"/>
            <p:cNvSpPr>
              <a:spLocks noChangeShapeType="1"/>
            </p:cNvSpPr>
            <p:nvPr/>
          </p:nvSpPr>
          <p:spPr bwMode="auto">
            <a:xfrm flipV="1">
              <a:off x="1828800" y="3824114"/>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36"/>
            <p:cNvSpPr>
              <a:spLocks noChangeShapeType="1"/>
            </p:cNvSpPr>
            <p:nvPr/>
          </p:nvSpPr>
          <p:spPr bwMode="auto">
            <a:xfrm flipV="1">
              <a:off x="1828800" y="3663777"/>
              <a:ext cx="0" cy="101600"/>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37"/>
            <p:cNvSpPr>
              <a:spLocks noChangeShapeType="1"/>
            </p:cNvSpPr>
            <p:nvPr/>
          </p:nvSpPr>
          <p:spPr bwMode="auto">
            <a:xfrm flipV="1">
              <a:off x="1828800" y="3505027"/>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flipV="1">
              <a:off x="1828800" y="3344689"/>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flipV="1">
              <a:off x="1828800" y="3184352"/>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flipV="1">
              <a:off x="1828800" y="3024014"/>
              <a:ext cx="0" cy="10001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flipV="1">
              <a:off x="1828800" y="2882727"/>
              <a:ext cx="0" cy="80963"/>
            </a:xfrm>
            <a:prstGeom prst="line">
              <a:avLst/>
            </a:prstGeom>
            <a:noFill/>
            <a:ln w="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p:cNvGrpSpPr/>
          <p:nvPr/>
        </p:nvGrpSpPr>
        <p:grpSpPr>
          <a:xfrm>
            <a:off x="381000" y="2859992"/>
            <a:ext cx="3919872" cy="3239631"/>
            <a:chOff x="381000" y="2859992"/>
            <a:chExt cx="3919872" cy="3239631"/>
          </a:xfrm>
        </p:grpSpPr>
        <p:sp>
          <p:nvSpPr>
            <p:cNvPr id="43" name="Line 42"/>
            <p:cNvSpPr>
              <a:spLocks noChangeShapeType="1"/>
            </p:cNvSpPr>
            <p:nvPr/>
          </p:nvSpPr>
          <p:spPr bwMode="auto">
            <a:xfrm flipV="1">
              <a:off x="727075" y="2955242"/>
              <a:ext cx="0" cy="2889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a:off x="727075" y="2955242"/>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a:off x="727075" y="331560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a:off x="727075" y="368072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46"/>
            <p:cNvSpPr>
              <a:spLocks noChangeShapeType="1"/>
            </p:cNvSpPr>
            <p:nvPr/>
          </p:nvSpPr>
          <p:spPr bwMode="auto">
            <a:xfrm>
              <a:off x="727075" y="4041092"/>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a:off x="727075" y="4401454"/>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8"/>
            <p:cNvSpPr>
              <a:spLocks noChangeShapeType="1"/>
            </p:cNvSpPr>
            <p:nvPr/>
          </p:nvSpPr>
          <p:spPr bwMode="auto">
            <a:xfrm>
              <a:off x="727075" y="4761817"/>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9"/>
            <p:cNvSpPr>
              <a:spLocks noChangeShapeType="1"/>
            </p:cNvSpPr>
            <p:nvPr/>
          </p:nvSpPr>
          <p:spPr bwMode="auto">
            <a:xfrm>
              <a:off x="727075" y="5122179"/>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a:off x="727075" y="5482542"/>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51"/>
            <p:cNvSpPr>
              <a:spLocks noChangeShapeType="1"/>
            </p:cNvSpPr>
            <p:nvPr/>
          </p:nvSpPr>
          <p:spPr bwMode="auto">
            <a:xfrm>
              <a:off x="727075" y="5844492"/>
              <a:ext cx="603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52"/>
            <p:cNvSpPr>
              <a:spLocks noChangeShapeType="1"/>
            </p:cNvSpPr>
            <p:nvPr/>
          </p:nvSpPr>
          <p:spPr bwMode="auto">
            <a:xfrm>
              <a:off x="727075" y="5844492"/>
              <a:ext cx="34448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53"/>
            <p:cNvSpPr>
              <a:spLocks noChangeShapeType="1"/>
            </p:cNvSpPr>
            <p:nvPr/>
          </p:nvSpPr>
          <p:spPr bwMode="auto">
            <a:xfrm>
              <a:off x="4171950" y="578416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55" name="Line 54"/>
            <p:cNvSpPr>
              <a:spLocks noChangeShapeType="1"/>
            </p:cNvSpPr>
            <p:nvPr/>
          </p:nvSpPr>
          <p:spPr bwMode="auto">
            <a:xfrm>
              <a:off x="3486150" y="578416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56" name="Line 55"/>
            <p:cNvSpPr>
              <a:spLocks noChangeShapeType="1"/>
            </p:cNvSpPr>
            <p:nvPr/>
          </p:nvSpPr>
          <p:spPr bwMode="auto">
            <a:xfrm>
              <a:off x="2795588" y="578416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57" name="Line 56"/>
            <p:cNvSpPr>
              <a:spLocks noChangeShapeType="1"/>
            </p:cNvSpPr>
            <p:nvPr/>
          </p:nvSpPr>
          <p:spPr bwMode="auto">
            <a:xfrm>
              <a:off x="2109788" y="578416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58" name="Line 57"/>
            <p:cNvSpPr>
              <a:spLocks noChangeShapeType="1"/>
            </p:cNvSpPr>
            <p:nvPr/>
          </p:nvSpPr>
          <p:spPr bwMode="auto">
            <a:xfrm>
              <a:off x="1419225" y="578416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59" name="Line 58"/>
            <p:cNvSpPr>
              <a:spLocks noChangeShapeType="1"/>
            </p:cNvSpPr>
            <p:nvPr/>
          </p:nvSpPr>
          <p:spPr bwMode="auto">
            <a:xfrm>
              <a:off x="727075" y="578416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Rectangle 61"/>
            <p:cNvSpPr>
              <a:spLocks noChangeArrowheads="1"/>
            </p:cNvSpPr>
            <p:nvPr/>
          </p:nvSpPr>
          <p:spPr bwMode="auto">
            <a:xfrm>
              <a:off x="592138" y="574924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457200" y="538887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457200" y="5028517"/>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64"/>
            <p:cNvSpPr>
              <a:spLocks noChangeArrowheads="1"/>
            </p:cNvSpPr>
            <p:nvPr/>
          </p:nvSpPr>
          <p:spPr bwMode="auto">
            <a:xfrm>
              <a:off x="457200" y="4668154"/>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65"/>
            <p:cNvSpPr>
              <a:spLocks noChangeArrowheads="1"/>
            </p:cNvSpPr>
            <p:nvPr/>
          </p:nvSpPr>
          <p:spPr bwMode="auto">
            <a:xfrm>
              <a:off x="381000" y="430779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66"/>
            <p:cNvSpPr>
              <a:spLocks noChangeArrowheads="1"/>
            </p:cNvSpPr>
            <p:nvPr/>
          </p:nvSpPr>
          <p:spPr bwMode="auto">
            <a:xfrm>
              <a:off x="381000" y="394742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67"/>
            <p:cNvSpPr>
              <a:spLocks noChangeArrowheads="1"/>
            </p:cNvSpPr>
            <p:nvPr/>
          </p:nvSpPr>
          <p:spPr bwMode="auto">
            <a:xfrm>
              <a:off x="381000" y="358071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381000" y="322035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175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381000" y="285999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a:off x="1377950" y="5884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2070100" y="5884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2"/>
            <p:cNvSpPr>
              <a:spLocks noChangeArrowheads="1"/>
            </p:cNvSpPr>
            <p:nvPr/>
          </p:nvSpPr>
          <p:spPr bwMode="auto">
            <a:xfrm>
              <a:off x="2760663" y="5884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3446463" y="588417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4102100" y="588417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sp>
        <p:nvSpPr>
          <p:cNvPr id="76" name="Rectangle 75"/>
          <p:cNvSpPr>
            <a:spLocks noChangeArrowheads="1"/>
          </p:cNvSpPr>
          <p:nvPr/>
        </p:nvSpPr>
        <p:spPr bwMode="auto">
          <a:xfrm>
            <a:off x="4257675" y="4355417"/>
            <a:ext cx="7002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Average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4257675" y="4536392"/>
            <a:ext cx="665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5" name="Group 4"/>
          <p:cNvGrpSpPr/>
          <p:nvPr/>
        </p:nvGrpSpPr>
        <p:grpSpPr>
          <a:xfrm>
            <a:off x="2285776" y="2704306"/>
            <a:ext cx="2843597" cy="755650"/>
            <a:chOff x="2285776" y="2704306"/>
            <a:chExt cx="2843597" cy="755650"/>
          </a:xfrm>
        </p:grpSpPr>
        <p:sp>
          <p:nvSpPr>
            <p:cNvPr id="16" name="Rectangle 15"/>
            <p:cNvSpPr>
              <a:spLocks noChangeArrowheads="1"/>
            </p:cNvSpPr>
            <p:nvPr/>
          </p:nvSpPr>
          <p:spPr bwMode="auto">
            <a:xfrm>
              <a:off x="3125948" y="2704306"/>
              <a:ext cx="2003425" cy="75565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6"/>
            <p:cNvSpPr>
              <a:spLocks noChangeArrowheads="1"/>
            </p:cNvSpPr>
            <p:nvPr/>
          </p:nvSpPr>
          <p:spPr bwMode="auto">
            <a:xfrm>
              <a:off x="3266789" y="2779202"/>
              <a:ext cx="1798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Eventually, marginal</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7"/>
            <p:cNvSpPr>
              <a:spLocks noChangeArrowheads="1"/>
            </p:cNvSpPr>
            <p:nvPr/>
          </p:nvSpPr>
          <p:spPr bwMode="auto">
            <a:xfrm>
              <a:off x="3266789" y="2992721"/>
              <a:ext cx="12824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product starts to</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18"/>
            <p:cNvSpPr>
              <a:spLocks noChangeArrowheads="1"/>
            </p:cNvSpPr>
            <p:nvPr/>
          </p:nvSpPr>
          <p:spPr bwMode="auto">
            <a:xfrm>
              <a:off x="3270306" y="3184352"/>
              <a:ext cx="7854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decrease.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cxnSp>
          <p:nvCxnSpPr>
            <p:cNvPr id="86" name="Straight Arrow Connector 85"/>
            <p:cNvCxnSpPr/>
            <p:nvPr/>
          </p:nvCxnSpPr>
          <p:spPr>
            <a:xfrm flipH="1">
              <a:off x="2285776" y="3112127"/>
              <a:ext cx="735456" cy="34142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1196181" y="4992798"/>
            <a:ext cx="2526506" cy="791369"/>
            <a:chOff x="1196181" y="4992798"/>
            <a:chExt cx="2526506" cy="791369"/>
          </a:xfrm>
        </p:grpSpPr>
        <p:sp>
          <p:nvSpPr>
            <p:cNvPr id="20" name="Rectangle 19"/>
            <p:cNvSpPr>
              <a:spLocks noChangeArrowheads="1"/>
            </p:cNvSpPr>
            <p:nvPr/>
          </p:nvSpPr>
          <p:spPr bwMode="auto">
            <a:xfrm>
              <a:off x="1863724" y="4992798"/>
              <a:ext cx="1858963" cy="791369"/>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20"/>
            <p:cNvSpPr>
              <a:spLocks noChangeArrowheads="1"/>
            </p:cNvSpPr>
            <p:nvPr/>
          </p:nvSpPr>
          <p:spPr bwMode="auto">
            <a:xfrm>
              <a:off x="1875933" y="5022167"/>
              <a:ext cx="1826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 Initially, adding more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1933575" y="5230924"/>
              <a:ext cx="14427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workers increases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1905001" y="5451924"/>
              <a:ext cx="13817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marginal product.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cxnSp>
          <p:nvCxnSpPr>
            <p:cNvPr id="87" name="Straight Arrow Connector 86"/>
            <p:cNvCxnSpPr/>
            <p:nvPr/>
          </p:nvCxnSpPr>
          <p:spPr>
            <a:xfrm flipH="1" flipV="1">
              <a:off x="1196181" y="5022167"/>
              <a:ext cx="613570" cy="4516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78" name="Content Placeholder 1"/>
          <p:cNvSpPr txBox="1">
            <a:spLocks/>
          </p:cNvSpPr>
          <p:nvPr/>
        </p:nvSpPr>
        <p:spPr>
          <a:xfrm>
            <a:off x="152400" y="1413332"/>
            <a:ext cx="8763000" cy="11012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00" dirty="0"/>
          </a:p>
        </p:txBody>
      </p:sp>
      <p:sp>
        <p:nvSpPr>
          <p:cNvPr id="79" name="TextBox 78"/>
          <p:cNvSpPr txBox="1"/>
          <p:nvPr/>
        </p:nvSpPr>
        <p:spPr>
          <a:xfrm>
            <a:off x="5352255" y="2615148"/>
            <a:ext cx="3639345" cy="3416320"/>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When an additional worker’s marginal product is greater than the existing average product, the average product increases.</a:t>
            </a:r>
          </a:p>
          <a:p>
            <a:pPr marL="285750" indent="-285750">
              <a:buFont typeface="Arial" pitchFamily="34" charset="0"/>
              <a:buChar char="•"/>
            </a:pPr>
            <a:r>
              <a:rPr lang="en-US" dirty="0">
                <a:latin typeface="Calibri Light" pitchFamily="34" charset="0"/>
              </a:rPr>
              <a:t>When the marginal product curve crosses the average product curve, the average product also starts to decrease.</a:t>
            </a:r>
          </a:p>
          <a:p>
            <a:pPr marL="285750" indent="-285750">
              <a:buFont typeface="Arial" pitchFamily="34" charset="0"/>
              <a:buChar char="•"/>
            </a:pPr>
            <a:r>
              <a:rPr lang="en-US" dirty="0">
                <a:latin typeface="Calibri Light" pitchFamily="34" charset="0"/>
              </a:rPr>
              <a:t>When an additional worker’s marginal product is less than the existing average product, the average product decreases.</a:t>
            </a:r>
          </a:p>
        </p:txBody>
      </p:sp>
      <p:sp>
        <p:nvSpPr>
          <p:cNvPr id="80" name="Freeform 92"/>
          <p:cNvSpPr>
            <a:spLocks/>
          </p:cNvSpPr>
          <p:nvPr/>
        </p:nvSpPr>
        <p:spPr bwMode="auto">
          <a:xfrm>
            <a:off x="744537" y="3165922"/>
            <a:ext cx="3470275" cy="2676525"/>
          </a:xfrm>
          <a:custGeom>
            <a:avLst/>
            <a:gdLst>
              <a:gd name="T0" fmla="*/ 0 w 2186"/>
              <a:gd name="T1" fmla="*/ 1686 h 1686"/>
              <a:gd name="T2" fmla="*/ 0 w 2186"/>
              <a:gd name="T3" fmla="*/ 1686 h 1686"/>
              <a:gd name="T4" fmla="*/ 116 w 2186"/>
              <a:gd name="T5" fmla="*/ 1442 h 1686"/>
              <a:gd name="T6" fmla="*/ 212 w 2186"/>
              <a:gd name="T7" fmla="*/ 1230 h 1686"/>
              <a:gd name="T8" fmla="*/ 324 w 2186"/>
              <a:gd name="T9" fmla="*/ 983 h 1686"/>
              <a:gd name="T10" fmla="*/ 324 w 2186"/>
              <a:gd name="T11" fmla="*/ 983 h 1686"/>
              <a:gd name="T12" fmla="*/ 356 w 2186"/>
              <a:gd name="T13" fmla="*/ 906 h 1686"/>
              <a:gd name="T14" fmla="*/ 401 w 2186"/>
              <a:gd name="T15" fmla="*/ 787 h 1686"/>
              <a:gd name="T16" fmla="*/ 440 w 2186"/>
              <a:gd name="T17" fmla="*/ 671 h 1686"/>
              <a:gd name="T18" fmla="*/ 466 w 2186"/>
              <a:gd name="T19" fmla="*/ 597 h 1686"/>
              <a:gd name="T20" fmla="*/ 466 w 2186"/>
              <a:gd name="T21" fmla="*/ 597 h 1686"/>
              <a:gd name="T22" fmla="*/ 575 w 2186"/>
              <a:gd name="T23" fmla="*/ 183 h 1686"/>
              <a:gd name="T24" fmla="*/ 575 w 2186"/>
              <a:gd name="T25" fmla="*/ 183 h 1686"/>
              <a:gd name="T26" fmla="*/ 597 w 2186"/>
              <a:gd name="T27" fmla="*/ 116 h 1686"/>
              <a:gd name="T28" fmla="*/ 610 w 2186"/>
              <a:gd name="T29" fmla="*/ 84 h 1686"/>
              <a:gd name="T30" fmla="*/ 623 w 2186"/>
              <a:gd name="T31" fmla="*/ 58 h 1686"/>
              <a:gd name="T32" fmla="*/ 639 w 2186"/>
              <a:gd name="T33" fmla="*/ 36 h 1686"/>
              <a:gd name="T34" fmla="*/ 655 w 2186"/>
              <a:gd name="T35" fmla="*/ 16 h 1686"/>
              <a:gd name="T36" fmla="*/ 671 w 2186"/>
              <a:gd name="T37" fmla="*/ 7 h 1686"/>
              <a:gd name="T38" fmla="*/ 690 w 2186"/>
              <a:gd name="T39" fmla="*/ 0 h 1686"/>
              <a:gd name="T40" fmla="*/ 690 w 2186"/>
              <a:gd name="T41" fmla="*/ 0 h 1686"/>
              <a:gd name="T42" fmla="*/ 700 w 2186"/>
              <a:gd name="T43" fmla="*/ 0 h 1686"/>
              <a:gd name="T44" fmla="*/ 713 w 2186"/>
              <a:gd name="T45" fmla="*/ 4 h 1686"/>
              <a:gd name="T46" fmla="*/ 735 w 2186"/>
              <a:gd name="T47" fmla="*/ 16 h 1686"/>
              <a:gd name="T48" fmla="*/ 761 w 2186"/>
              <a:gd name="T49" fmla="*/ 36 h 1686"/>
              <a:gd name="T50" fmla="*/ 790 w 2186"/>
              <a:gd name="T51" fmla="*/ 58 h 1686"/>
              <a:gd name="T52" fmla="*/ 819 w 2186"/>
              <a:gd name="T53" fmla="*/ 90 h 1686"/>
              <a:gd name="T54" fmla="*/ 851 w 2186"/>
              <a:gd name="T55" fmla="*/ 122 h 1686"/>
              <a:gd name="T56" fmla="*/ 876 w 2186"/>
              <a:gd name="T57" fmla="*/ 158 h 1686"/>
              <a:gd name="T58" fmla="*/ 905 w 2186"/>
              <a:gd name="T59" fmla="*/ 196 h 1686"/>
              <a:gd name="T60" fmla="*/ 905 w 2186"/>
              <a:gd name="T61" fmla="*/ 196 h 1686"/>
              <a:gd name="T62" fmla="*/ 966 w 2186"/>
              <a:gd name="T63" fmla="*/ 302 h 1686"/>
              <a:gd name="T64" fmla="*/ 1011 w 2186"/>
              <a:gd name="T65" fmla="*/ 382 h 1686"/>
              <a:gd name="T66" fmla="*/ 1066 w 2186"/>
              <a:gd name="T67" fmla="*/ 472 h 1686"/>
              <a:gd name="T68" fmla="*/ 1123 w 2186"/>
              <a:gd name="T69" fmla="*/ 565 h 1686"/>
              <a:gd name="T70" fmla="*/ 1188 w 2186"/>
              <a:gd name="T71" fmla="*/ 652 h 1686"/>
              <a:gd name="T72" fmla="*/ 1220 w 2186"/>
              <a:gd name="T73" fmla="*/ 694 h 1686"/>
              <a:gd name="T74" fmla="*/ 1249 w 2186"/>
              <a:gd name="T75" fmla="*/ 729 h 1686"/>
              <a:gd name="T76" fmla="*/ 1281 w 2186"/>
              <a:gd name="T77" fmla="*/ 761 h 1686"/>
              <a:gd name="T78" fmla="*/ 1313 w 2186"/>
              <a:gd name="T79" fmla="*/ 790 h 1686"/>
              <a:gd name="T80" fmla="*/ 1313 w 2186"/>
              <a:gd name="T81" fmla="*/ 790 h 1686"/>
              <a:gd name="T82" fmla="*/ 1380 w 2186"/>
              <a:gd name="T83" fmla="*/ 851 h 1686"/>
              <a:gd name="T84" fmla="*/ 1451 w 2186"/>
              <a:gd name="T85" fmla="*/ 912 h 1686"/>
              <a:gd name="T86" fmla="*/ 1512 w 2186"/>
              <a:gd name="T87" fmla="*/ 960 h 1686"/>
              <a:gd name="T88" fmla="*/ 1547 w 2186"/>
              <a:gd name="T89" fmla="*/ 983 h 1686"/>
              <a:gd name="T90" fmla="*/ 1547 w 2186"/>
              <a:gd name="T91" fmla="*/ 983 h 1686"/>
              <a:gd name="T92" fmla="*/ 1704 w 2186"/>
              <a:gd name="T93" fmla="*/ 1082 h 1686"/>
              <a:gd name="T94" fmla="*/ 1871 w 2186"/>
              <a:gd name="T95" fmla="*/ 1185 h 1686"/>
              <a:gd name="T96" fmla="*/ 1871 w 2186"/>
              <a:gd name="T97" fmla="*/ 1185 h 1686"/>
              <a:gd name="T98" fmla="*/ 1910 w 2186"/>
              <a:gd name="T99" fmla="*/ 1210 h 1686"/>
              <a:gd name="T100" fmla="*/ 1980 w 2186"/>
              <a:gd name="T101" fmla="*/ 1249 h 1686"/>
              <a:gd name="T102" fmla="*/ 2077 w 2186"/>
              <a:gd name="T103" fmla="*/ 1291 h 1686"/>
              <a:gd name="T104" fmla="*/ 2128 w 2186"/>
              <a:gd name="T105" fmla="*/ 1313 h 1686"/>
              <a:gd name="T106" fmla="*/ 2186 w 2186"/>
              <a:gd name="T107" fmla="*/ 1332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6" h="1686">
                <a:moveTo>
                  <a:pt x="0" y="1686"/>
                </a:moveTo>
                <a:lnTo>
                  <a:pt x="0" y="1686"/>
                </a:lnTo>
                <a:lnTo>
                  <a:pt x="116" y="1442"/>
                </a:lnTo>
                <a:lnTo>
                  <a:pt x="212" y="1230"/>
                </a:lnTo>
                <a:lnTo>
                  <a:pt x="324" y="983"/>
                </a:lnTo>
                <a:lnTo>
                  <a:pt x="324" y="983"/>
                </a:lnTo>
                <a:lnTo>
                  <a:pt x="356" y="906"/>
                </a:lnTo>
                <a:lnTo>
                  <a:pt x="401" y="787"/>
                </a:lnTo>
                <a:lnTo>
                  <a:pt x="440" y="671"/>
                </a:lnTo>
                <a:lnTo>
                  <a:pt x="466" y="597"/>
                </a:lnTo>
                <a:lnTo>
                  <a:pt x="466" y="597"/>
                </a:lnTo>
                <a:lnTo>
                  <a:pt x="575" y="183"/>
                </a:lnTo>
                <a:lnTo>
                  <a:pt x="575" y="183"/>
                </a:lnTo>
                <a:lnTo>
                  <a:pt x="597" y="116"/>
                </a:lnTo>
                <a:lnTo>
                  <a:pt x="610" y="84"/>
                </a:lnTo>
                <a:lnTo>
                  <a:pt x="623" y="58"/>
                </a:lnTo>
                <a:lnTo>
                  <a:pt x="639" y="36"/>
                </a:lnTo>
                <a:lnTo>
                  <a:pt x="655" y="16"/>
                </a:lnTo>
                <a:lnTo>
                  <a:pt x="671" y="7"/>
                </a:lnTo>
                <a:lnTo>
                  <a:pt x="690" y="0"/>
                </a:lnTo>
                <a:lnTo>
                  <a:pt x="690" y="0"/>
                </a:lnTo>
                <a:lnTo>
                  <a:pt x="700" y="0"/>
                </a:lnTo>
                <a:lnTo>
                  <a:pt x="713" y="4"/>
                </a:lnTo>
                <a:lnTo>
                  <a:pt x="735" y="16"/>
                </a:lnTo>
                <a:lnTo>
                  <a:pt x="761" y="36"/>
                </a:lnTo>
                <a:lnTo>
                  <a:pt x="790" y="58"/>
                </a:lnTo>
                <a:lnTo>
                  <a:pt x="819" y="90"/>
                </a:lnTo>
                <a:lnTo>
                  <a:pt x="851" y="122"/>
                </a:lnTo>
                <a:lnTo>
                  <a:pt x="876" y="158"/>
                </a:lnTo>
                <a:lnTo>
                  <a:pt x="905" y="196"/>
                </a:lnTo>
                <a:lnTo>
                  <a:pt x="905" y="196"/>
                </a:lnTo>
                <a:lnTo>
                  <a:pt x="966" y="302"/>
                </a:lnTo>
                <a:lnTo>
                  <a:pt x="1011" y="382"/>
                </a:lnTo>
                <a:lnTo>
                  <a:pt x="1066" y="472"/>
                </a:lnTo>
                <a:lnTo>
                  <a:pt x="1123" y="565"/>
                </a:lnTo>
                <a:lnTo>
                  <a:pt x="1188" y="652"/>
                </a:lnTo>
                <a:lnTo>
                  <a:pt x="1220" y="694"/>
                </a:lnTo>
                <a:lnTo>
                  <a:pt x="1249" y="729"/>
                </a:lnTo>
                <a:lnTo>
                  <a:pt x="1281" y="761"/>
                </a:lnTo>
                <a:lnTo>
                  <a:pt x="1313" y="790"/>
                </a:lnTo>
                <a:lnTo>
                  <a:pt x="1313" y="790"/>
                </a:lnTo>
                <a:lnTo>
                  <a:pt x="1380" y="851"/>
                </a:lnTo>
                <a:lnTo>
                  <a:pt x="1451" y="912"/>
                </a:lnTo>
                <a:lnTo>
                  <a:pt x="1512" y="960"/>
                </a:lnTo>
                <a:lnTo>
                  <a:pt x="1547" y="983"/>
                </a:lnTo>
                <a:lnTo>
                  <a:pt x="1547" y="983"/>
                </a:lnTo>
                <a:lnTo>
                  <a:pt x="1704" y="1082"/>
                </a:lnTo>
                <a:lnTo>
                  <a:pt x="1871" y="1185"/>
                </a:lnTo>
                <a:lnTo>
                  <a:pt x="1871" y="1185"/>
                </a:lnTo>
                <a:lnTo>
                  <a:pt x="1910" y="1210"/>
                </a:lnTo>
                <a:lnTo>
                  <a:pt x="1980" y="1249"/>
                </a:lnTo>
                <a:lnTo>
                  <a:pt x="2077" y="1291"/>
                </a:lnTo>
                <a:lnTo>
                  <a:pt x="2128" y="1313"/>
                </a:lnTo>
                <a:lnTo>
                  <a:pt x="2186" y="1332"/>
                </a:lnTo>
              </a:path>
            </a:pathLst>
          </a:custGeom>
          <a:noFill/>
          <a:ln w="41275">
            <a:solidFill>
              <a:srgbClr val="4F56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91"/>
          <p:cNvSpPr>
            <a:spLocks/>
          </p:cNvSpPr>
          <p:nvPr/>
        </p:nvSpPr>
        <p:spPr bwMode="auto">
          <a:xfrm>
            <a:off x="745273" y="3967839"/>
            <a:ext cx="3490913" cy="1870075"/>
          </a:xfrm>
          <a:custGeom>
            <a:avLst/>
            <a:gdLst>
              <a:gd name="T0" fmla="*/ 0 w 2199"/>
              <a:gd name="T1" fmla="*/ 1178 h 1178"/>
              <a:gd name="T2" fmla="*/ 0 w 2199"/>
              <a:gd name="T3" fmla="*/ 1178 h 1178"/>
              <a:gd name="T4" fmla="*/ 225 w 2199"/>
              <a:gd name="T5" fmla="*/ 710 h 1178"/>
              <a:gd name="T6" fmla="*/ 225 w 2199"/>
              <a:gd name="T7" fmla="*/ 710 h 1178"/>
              <a:gd name="T8" fmla="*/ 254 w 2199"/>
              <a:gd name="T9" fmla="*/ 652 h 1178"/>
              <a:gd name="T10" fmla="*/ 276 w 2199"/>
              <a:gd name="T11" fmla="*/ 620 h 1178"/>
              <a:gd name="T12" fmla="*/ 289 w 2199"/>
              <a:gd name="T13" fmla="*/ 604 h 1178"/>
              <a:gd name="T14" fmla="*/ 302 w 2199"/>
              <a:gd name="T15" fmla="*/ 594 h 1178"/>
              <a:gd name="T16" fmla="*/ 302 w 2199"/>
              <a:gd name="T17" fmla="*/ 594 h 1178"/>
              <a:gd name="T18" fmla="*/ 334 w 2199"/>
              <a:gd name="T19" fmla="*/ 572 h 1178"/>
              <a:gd name="T20" fmla="*/ 357 w 2199"/>
              <a:gd name="T21" fmla="*/ 552 h 1178"/>
              <a:gd name="T22" fmla="*/ 382 w 2199"/>
              <a:gd name="T23" fmla="*/ 527 h 1178"/>
              <a:gd name="T24" fmla="*/ 411 w 2199"/>
              <a:gd name="T25" fmla="*/ 495 h 1178"/>
              <a:gd name="T26" fmla="*/ 443 w 2199"/>
              <a:gd name="T27" fmla="*/ 453 h 1178"/>
              <a:gd name="T28" fmla="*/ 479 w 2199"/>
              <a:gd name="T29" fmla="*/ 401 h 1178"/>
              <a:gd name="T30" fmla="*/ 517 w 2199"/>
              <a:gd name="T31" fmla="*/ 340 h 1178"/>
              <a:gd name="T32" fmla="*/ 517 w 2199"/>
              <a:gd name="T33" fmla="*/ 340 h 1178"/>
              <a:gd name="T34" fmla="*/ 562 w 2199"/>
              <a:gd name="T35" fmla="*/ 267 h 1178"/>
              <a:gd name="T36" fmla="*/ 588 w 2199"/>
              <a:gd name="T37" fmla="*/ 228 h 1178"/>
              <a:gd name="T38" fmla="*/ 620 w 2199"/>
              <a:gd name="T39" fmla="*/ 186 h 1178"/>
              <a:gd name="T40" fmla="*/ 652 w 2199"/>
              <a:gd name="T41" fmla="*/ 148 h 1178"/>
              <a:gd name="T42" fmla="*/ 687 w 2199"/>
              <a:gd name="T43" fmla="*/ 113 h 1178"/>
              <a:gd name="T44" fmla="*/ 726 w 2199"/>
              <a:gd name="T45" fmla="*/ 80 h 1178"/>
              <a:gd name="T46" fmla="*/ 745 w 2199"/>
              <a:gd name="T47" fmla="*/ 68 h 1178"/>
              <a:gd name="T48" fmla="*/ 764 w 2199"/>
              <a:gd name="T49" fmla="*/ 58 h 1178"/>
              <a:gd name="T50" fmla="*/ 764 w 2199"/>
              <a:gd name="T51" fmla="*/ 58 h 1178"/>
              <a:gd name="T52" fmla="*/ 828 w 2199"/>
              <a:gd name="T53" fmla="*/ 26 h 1178"/>
              <a:gd name="T54" fmla="*/ 867 w 2199"/>
              <a:gd name="T55" fmla="*/ 13 h 1178"/>
              <a:gd name="T56" fmla="*/ 912 w 2199"/>
              <a:gd name="T57" fmla="*/ 3 h 1178"/>
              <a:gd name="T58" fmla="*/ 941 w 2199"/>
              <a:gd name="T59" fmla="*/ 0 h 1178"/>
              <a:gd name="T60" fmla="*/ 973 w 2199"/>
              <a:gd name="T61" fmla="*/ 0 h 1178"/>
              <a:gd name="T62" fmla="*/ 1053 w 2199"/>
              <a:gd name="T63" fmla="*/ 3 h 1178"/>
              <a:gd name="T64" fmla="*/ 1159 w 2199"/>
              <a:gd name="T65" fmla="*/ 13 h 1178"/>
              <a:gd name="T66" fmla="*/ 1290 w 2199"/>
              <a:gd name="T67" fmla="*/ 39 h 1178"/>
              <a:gd name="T68" fmla="*/ 1290 w 2199"/>
              <a:gd name="T69" fmla="*/ 39 h 1178"/>
              <a:gd name="T70" fmla="*/ 1477 w 2199"/>
              <a:gd name="T71" fmla="*/ 84 h 1178"/>
              <a:gd name="T72" fmla="*/ 1753 w 2199"/>
              <a:gd name="T73" fmla="*/ 157 h 1178"/>
              <a:gd name="T74" fmla="*/ 2199 w 2199"/>
              <a:gd name="T75" fmla="*/ 276 h 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99" h="1178">
                <a:moveTo>
                  <a:pt x="0" y="1178"/>
                </a:moveTo>
                <a:lnTo>
                  <a:pt x="0" y="1178"/>
                </a:lnTo>
                <a:lnTo>
                  <a:pt x="225" y="710"/>
                </a:lnTo>
                <a:lnTo>
                  <a:pt x="225" y="710"/>
                </a:lnTo>
                <a:lnTo>
                  <a:pt x="254" y="652"/>
                </a:lnTo>
                <a:lnTo>
                  <a:pt x="276" y="620"/>
                </a:lnTo>
                <a:lnTo>
                  <a:pt x="289" y="604"/>
                </a:lnTo>
                <a:lnTo>
                  <a:pt x="302" y="594"/>
                </a:lnTo>
                <a:lnTo>
                  <a:pt x="302" y="594"/>
                </a:lnTo>
                <a:lnTo>
                  <a:pt x="334" y="572"/>
                </a:lnTo>
                <a:lnTo>
                  <a:pt x="357" y="552"/>
                </a:lnTo>
                <a:lnTo>
                  <a:pt x="382" y="527"/>
                </a:lnTo>
                <a:lnTo>
                  <a:pt x="411" y="495"/>
                </a:lnTo>
                <a:lnTo>
                  <a:pt x="443" y="453"/>
                </a:lnTo>
                <a:lnTo>
                  <a:pt x="479" y="401"/>
                </a:lnTo>
                <a:lnTo>
                  <a:pt x="517" y="340"/>
                </a:lnTo>
                <a:lnTo>
                  <a:pt x="517" y="340"/>
                </a:lnTo>
                <a:lnTo>
                  <a:pt x="562" y="267"/>
                </a:lnTo>
                <a:lnTo>
                  <a:pt x="588" y="228"/>
                </a:lnTo>
                <a:lnTo>
                  <a:pt x="620" y="186"/>
                </a:lnTo>
                <a:lnTo>
                  <a:pt x="652" y="148"/>
                </a:lnTo>
                <a:lnTo>
                  <a:pt x="687" y="113"/>
                </a:lnTo>
                <a:lnTo>
                  <a:pt x="726" y="80"/>
                </a:lnTo>
                <a:lnTo>
                  <a:pt x="745" y="68"/>
                </a:lnTo>
                <a:lnTo>
                  <a:pt x="764" y="58"/>
                </a:lnTo>
                <a:lnTo>
                  <a:pt x="764" y="58"/>
                </a:lnTo>
                <a:lnTo>
                  <a:pt x="828" y="26"/>
                </a:lnTo>
                <a:lnTo>
                  <a:pt x="867" y="13"/>
                </a:lnTo>
                <a:lnTo>
                  <a:pt x="912" y="3"/>
                </a:lnTo>
                <a:lnTo>
                  <a:pt x="941" y="0"/>
                </a:lnTo>
                <a:lnTo>
                  <a:pt x="973" y="0"/>
                </a:lnTo>
                <a:lnTo>
                  <a:pt x="1053" y="3"/>
                </a:lnTo>
                <a:lnTo>
                  <a:pt x="1159" y="13"/>
                </a:lnTo>
                <a:lnTo>
                  <a:pt x="1290" y="39"/>
                </a:lnTo>
                <a:lnTo>
                  <a:pt x="1290" y="39"/>
                </a:lnTo>
                <a:lnTo>
                  <a:pt x="1477" y="84"/>
                </a:lnTo>
                <a:lnTo>
                  <a:pt x="1753" y="157"/>
                </a:lnTo>
                <a:lnTo>
                  <a:pt x="2199" y="276"/>
                </a:lnTo>
              </a:path>
            </a:pathLst>
          </a:custGeom>
          <a:noFill/>
          <a:ln w="41275">
            <a:solidFill>
              <a:srgbClr val="C8C7B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1162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9">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9">
                                            <p:txEl>
                                              <p:pRg st="1" end="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76" grpId="0"/>
      <p:bldP spid="77" grpId="0"/>
      <p:bldP spid="80" grpId="0" animBg="1"/>
      <p:bldP spid="8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Costs of production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7500" lnSpcReduction="20000"/>
              </a:bodyPr>
              <a:lstStyle/>
              <a:p>
                <a:r>
                  <a:rPr lang="en-US" dirty="0"/>
                  <a:t>When a firm increases its output by adjusting its use of inputs, it incurs the costs associated with that decision.</a:t>
                </a:r>
              </a:p>
              <a:p>
                <a:r>
                  <a:rPr lang="en-US" dirty="0"/>
                  <a:t>The relationships between output and costs are:</a:t>
                </a:r>
              </a:p>
              <a:p>
                <a:pPr marL="0" indent="0" algn="ctr">
                  <a:buNone/>
                </a:pPr>
                <a:endParaRPr lang="en-US" dirty="0"/>
              </a:p>
              <a:p>
                <a:pPr marL="0" indent="0" algn="ctr">
                  <a:buNone/>
                </a:pPr>
                <a:r>
                  <a:rPr lang="en-US" i="1" dirty="0">
                    <a:solidFill>
                      <a:srgbClr val="9D0505"/>
                    </a:solidFill>
                  </a:rPr>
                  <a:t>Average fixed costs (AFC)</a:t>
                </a:r>
                <a:r>
                  <a:rPr lang="en-US" dirty="0">
                    <a:solidFill>
                      <a:srgbClr val="9D0505"/>
                    </a:solidFill>
                  </a:rPr>
                  <a:t> </a:t>
                </a:r>
                <a:r>
                  <a:rPr lang="en-US" dirty="0"/>
                  <a:t>=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a:rPr>
                          <m:t>𝐹𝑖𝑥𝑒𝑑</m:t>
                        </m:r>
                        <m:r>
                          <a:rPr lang="en-US" b="0" i="1" smtClean="0">
                            <a:latin typeface="Cambria Math"/>
                          </a:rPr>
                          <m:t> </m:t>
                        </m:r>
                        <m:r>
                          <a:rPr lang="en-US" b="0" i="1" smtClean="0">
                            <a:latin typeface="Cambria Math"/>
                          </a:rPr>
                          <m:t>𝑐𝑜𝑠𝑡𝑠</m:t>
                        </m:r>
                      </m:num>
                      <m:den>
                        <m:r>
                          <a:rPr lang="en-US" b="0" i="1" smtClean="0">
                            <a:latin typeface="Cambria Math"/>
                          </a:rPr>
                          <m:t>𝑄𝑢𝑎𝑛𝑡𝑖𝑡𝑦</m:t>
                        </m:r>
                      </m:den>
                    </m:f>
                  </m:oMath>
                </a14:m>
                <a:endParaRPr lang="en-US" u="sng" dirty="0"/>
              </a:p>
              <a:p>
                <a:pPr marL="0" indent="0">
                  <a:buNone/>
                </a:pPr>
                <a:endParaRPr lang="en-US" dirty="0"/>
              </a:p>
              <a:p>
                <a:pPr marL="0" indent="0" algn="ctr">
                  <a:buNone/>
                </a:pPr>
                <a:r>
                  <a:rPr lang="en-US" i="1" dirty="0">
                    <a:solidFill>
                      <a:srgbClr val="9D0505"/>
                    </a:solidFill>
                  </a:rPr>
                  <a:t>Average variable costs (AVC) </a:t>
                </a:r>
                <a:r>
                  <a:rPr lang="en-US" dirty="0"/>
                  <a:t>= </a:t>
                </a:r>
                <a14:m>
                  <m:oMath xmlns:m="http://schemas.openxmlformats.org/officeDocument/2006/math">
                    <m:f>
                      <m:fPr>
                        <m:ctrlPr>
                          <a:rPr lang="en-US" i="1">
                            <a:latin typeface="Cambria Math" panose="02040503050406030204" pitchFamily="18" charset="0"/>
                          </a:rPr>
                        </m:ctrlPr>
                      </m:fPr>
                      <m:num>
                        <m:r>
                          <a:rPr lang="en-US" b="0" i="1" smtClean="0">
                            <a:latin typeface="Cambria Math"/>
                          </a:rPr>
                          <m:t>𝑉𝑎𝑟𝑖𝑎𝑏𝑙𝑒</m:t>
                        </m:r>
                        <m:r>
                          <a:rPr lang="en-US" b="0" i="1" smtClean="0">
                            <a:latin typeface="Cambria Math"/>
                          </a:rPr>
                          <m:t> </m:t>
                        </m:r>
                        <m:r>
                          <a:rPr lang="en-US" i="1">
                            <a:latin typeface="Cambria Math"/>
                          </a:rPr>
                          <m:t>𝑐𝑜𝑠𝑡</m:t>
                        </m:r>
                        <m:r>
                          <a:rPr lang="en-US" b="0" i="1" smtClean="0">
                            <a:latin typeface="Cambria Math"/>
                          </a:rPr>
                          <m:t>𝑠</m:t>
                        </m:r>
                      </m:num>
                      <m:den>
                        <m:r>
                          <a:rPr lang="en-US" i="1">
                            <a:latin typeface="Cambria Math"/>
                          </a:rPr>
                          <m:t>𝑄𝑢𝑎𝑛𝑡𝑖𝑡𝑦</m:t>
                        </m:r>
                      </m:den>
                    </m:f>
                  </m:oMath>
                </a14:m>
                <a:endParaRPr lang="en-US" u="sng" dirty="0"/>
              </a:p>
              <a:p>
                <a:pPr marL="0" indent="0">
                  <a:buNone/>
                </a:pPr>
                <a:endParaRPr lang="en-US" dirty="0"/>
              </a:p>
              <a:p>
                <a:pPr marL="0" indent="0" algn="ctr">
                  <a:buNone/>
                </a:pPr>
                <a:r>
                  <a:rPr lang="en-US" i="1" dirty="0">
                    <a:solidFill>
                      <a:srgbClr val="9D0505"/>
                    </a:solidFill>
                  </a:rPr>
                  <a:t>Average total costs (ATC) </a:t>
                </a:r>
                <a:r>
                  <a:rPr lang="en-US" dirty="0"/>
                  <a:t>= </a:t>
                </a:r>
                <a14:m>
                  <m:oMath xmlns:m="http://schemas.openxmlformats.org/officeDocument/2006/math">
                    <m:f>
                      <m:fPr>
                        <m:ctrlPr>
                          <a:rPr lang="en-US" i="1">
                            <a:latin typeface="Cambria Math" panose="02040503050406030204" pitchFamily="18" charset="0"/>
                          </a:rPr>
                        </m:ctrlPr>
                      </m:fPr>
                      <m:num>
                        <m:r>
                          <a:rPr lang="en-US" b="0" i="1" smtClean="0">
                            <a:latin typeface="Cambria Math"/>
                          </a:rPr>
                          <m:t>𝑇𝑜𝑡𝑎𝑙</m:t>
                        </m:r>
                        <m:r>
                          <a:rPr lang="en-US" b="0" i="1" smtClean="0">
                            <a:latin typeface="Cambria Math"/>
                          </a:rPr>
                          <m:t> </m:t>
                        </m:r>
                        <m:r>
                          <a:rPr lang="en-US" i="1">
                            <a:latin typeface="Cambria Math"/>
                          </a:rPr>
                          <m:t>𝑐𝑜𝑠𝑡𝑠</m:t>
                        </m:r>
                      </m:num>
                      <m:den>
                        <m:r>
                          <a:rPr lang="en-US" i="1">
                            <a:latin typeface="Cambria Math"/>
                          </a:rPr>
                          <m:t>𝑄𝑢𝑎𝑛𝑡𝑖𝑡𝑦</m:t>
                        </m:r>
                      </m:den>
                    </m:f>
                  </m:oMath>
                </a14:m>
                <a:r>
                  <a:rPr lang="en-US" dirty="0"/>
                  <a:t> = </a:t>
                </a:r>
                <a:r>
                  <a:rPr lang="en-US" i="1" dirty="0"/>
                  <a:t>AFC + AVC</a:t>
                </a:r>
              </a:p>
              <a:p>
                <a:pPr marL="0" indent="0">
                  <a:buNone/>
                </a:pPr>
                <a:endParaRPr lang="en-US" dirty="0"/>
              </a:p>
              <a:p>
                <a:pPr marL="0" indent="0" algn="ctr">
                  <a:buNone/>
                </a:pPr>
                <a:r>
                  <a:rPr lang="en-US" i="1" dirty="0">
                    <a:solidFill>
                      <a:srgbClr val="9D0505"/>
                    </a:solidFill>
                  </a:rPr>
                  <a:t>Marginal cost (MC) </a:t>
                </a:r>
                <a:r>
                  <a:rPr lang="en-US" dirty="0"/>
                  <a:t>= </a:t>
                </a:r>
                <a14:m>
                  <m:oMath xmlns:m="http://schemas.openxmlformats.org/officeDocument/2006/math">
                    <m:f>
                      <m:fPr>
                        <m:ctrlPr>
                          <a:rPr lang="en-US" i="1">
                            <a:latin typeface="Cambria Math" panose="02040503050406030204" pitchFamily="18" charset="0"/>
                          </a:rPr>
                        </m:ctrlPr>
                      </m:fPr>
                      <m:num>
                        <m:r>
                          <m:rPr>
                            <m:sty m:val="p"/>
                          </m:rPr>
                          <a:rPr lang="el-GR" i="1" smtClean="0">
                            <a:latin typeface="Cambria Math"/>
                          </a:rPr>
                          <m:t>Δ</m:t>
                        </m:r>
                        <m:r>
                          <a:rPr lang="en-US" i="1">
                            <a:latin typeface="Cambria Math"/>
                          </a:rPr>
                          <m:t> </m:t>
                        </m:r>
                        <m:r>
                          <a:rPr lang="en-US" b="0" i="1" smtClean="0">
                            <a:latin typeface="Cambria Math"/>
                          </a:rPr>
                          <m:t>𝑡𝑜𝑡𝑎𝑙</m:t>
                        </m:r>
                        <m:r>
                          <a:rPr lang="en-US" b="0" i="1" smtClean="0">
                            <a:latin typeface="Cambria Math"/>
                          </a:rPr>
                          <m:t> </m:t>
                        </m:r>
                        <m:r>
                          <a:rPr lang="en-US" i="1">
                            <a:latin typeface="Cambria Math"/>
                          </a:rPr>
                          <m:t>𝑐𝑜𝑠𝑡</m:t>
                        </m:r>
                        <m:r>
                          <a:rPr lang="en-US" b="0" i="1" smtClean="0">
                            <a:latin typeface="Cambria Math"/>
                          </a:rPr>
                          <m:t>𝑠</m:t>
                        </m:r>
                      </m:num>
                      <m:den>
                        <m:r>
                          <m:rPr>
                            <m:sty m:val="p"/>
                          </m:rPr>
                          <a:rPr lang="el-GR" i="1">
                            <a:latin typeface="Cambria Math"/>
                          </a:rPr>
                          <m:t>Δ</m:t>
                        </m:r>
                        <m:r>
                          <a:rPr lang="en-US" b="0" i="1" smtClean="0">
                            <a:latin typeface="Cambria Math"/>
                          </a:rPr>
                          <m:t> </m:t>
                        </m:r>
                        <m:r>
                          <a:rPr lang="en-US" b="0" i="1" smtClean="0">
                            <a:latin typeface="Cambria Math"/>
                          </a:rPr>
                          <m:t>𝑞𝑢𝑎𝑛𝑡𝑖𝑡𝑦</m:t>
                        </m:r>
                      </m:den>
                    </m:f>
                  </m:oMath>
                </a14:m>
                <a:endParaRPr lang="en-US" u="sn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037" t="-2151"/>
                </a:stretch>
              </a:blipFill>
            </p:spPr>
            <p:txBody>
              <a:bodyPr/>
              <a:lstStyle/>
              <a:p>
                <a:r>
                  <a:rPr lang="en-US">
                    <a:noFill/>
                  </a:rPr>
                  <a:t> </a:t>
                </a:r>
              </a:p>
            </p:txBody>
          </p:sp>
        </mc:Fallback>
      </mc:AlternateContent>
    </p:spTree>
    <p:extLst>
      <p:ext uri="{BB962C8B-B14F-4D97-AF65-F5344CB8AC3E}">
        <p14:creationId xmlns:p14="http://schemas.microsoft.com/office/powerpoint/2010/main" val="2704156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Costs of production continued</a:t>
            </a:r>
          </a:p>
        </p:txBody>
      </p:sp>
      <p:sp>
        <p:nvSpPr>
          <p:cNvPr id="2" name="Content Placeholder 1"/>
          <p:cNvSpPr>
            <a:spLocks noGrp="1"/>
          </p:cNvSpPr>
          <p:nvPr>
            <p:ph idx="1"/>
          </p:nvPr>
        </p:nvSpPr>
        <p:spPr/>
        <p:txBody>
          <a:bodyPr>
            <a:normAutofit/>
          </a:bodyPr>
          <a:lstStyle/>
          <a:p>
            <a:pPr marL="0" indent="0">
              <a:buNone/>
            </a:pPr>
            <a:r>
              <a:rPr lang="en-US" sz="2200" dirty="0"/>
              <a:t>The table below provides the production and costs of a pizza joint that requires a lease for $300 and wages for workers at $200 each.</a:t>
            </a:r>
          </a:p>
        </p:txBody>
      </p:sp>
      <p:sp>
        <p:nvSpPr>
          <p:cNvPr id="465" name="AutoShape 3"/>
          <p:cNvSpPr>
            <a:spLocks noChangeAspect="1" noChangeArrowheads="1" noTextEdit="1"/>
          </p:cNvSpPr>
          <p:nvPr/>
        </p:nvSpPr>
        <p:spPr bwMode="auto">
          <a:xfrm>
            <a:off x="933762" y="2228453"/>
            <a:ext cx="7402513"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6" name="Freeform 5"/>
          <p:cNvSpPr>
            <a:spLocks noEditPoints="1"/>
          </p:cNvSpPr>
          <p:nvPr/>
        </p:nvSpPr>
        <p:spPr bwMode="auto">
          <a:xfrm>
            <a:off x="933762" y="2228453"/>
            <a:ext cx="7402513" cy="763588"/>
          </a:xfrm>
          <a:custGeom>
            <a:avLst/>
            <a:gdLst>
              <a:gd name="T0" fmla="*/ 4187 w 4663"/>
              <a:gd name="T1" fmla="*/ 0 h 481"/>
              <a:gd name="T2" fmla="*/ 4663 w 4663"/>
              <a:gd name="T3" fmla="*/ 0 h 481"/>
              <a:gd name="T4" fmla="*/ 4663 w 4663"/>
              <a:gd name="T5" fmla="*/ 481 h 481"/>
              <a:gd name="T6" fmla="*/ 4187 w 4663"/>
              <a:gd name="T7" fmla="*/ 481 h 481"/>
              <a:gd name="T8" fmla="*/ 4187 w 4663"/>
              <a:gd name="T9" fmla="*/ 0 h 481"/>
              <a:gd name="T10" fmla="*/ 3699 w 4663"/>
              <a:gd name="T11" fmla="*/ 0 h 481"/>
              <a:gd name="T12" fmla="*/ 4187 w 4663"/>
              <a:gd name="T13" fmla="*/ 0 h 481"/>
              <a:gd name="T14" fmla="*/ 4187 w 4663"/>
              <a:gd name="T15" fmla="*/ 481 h 481"/>
              <a:gd name="T16" fmla="*/ 3699 w 4663"/>
              <a:gd name="T17" fmla="*/ 481 h 481"/>
              <a:gd name="T18" fmla="*/ 3699 w 4663"/>
              <a:gd name="T19" fmla="*/ 0 h 481"/>
              <a:gd name="T20" fmla="*/ 3224 w 4663"/>
              <a:gd name="T21" fmla="*/ 0 h 481"/>
              <a:gd name="T22" fmla="*/ 3699 w 4663"/>
              <a:gd name="T23" fmla="*/ 0 h 481"/>
              <a:gd name="T24" fmla="*/ 3699 w 4663"/>
              <a:gd name="T25" fmla="*/ 481 h 481"/>
              <a:gd name="T26" fmla="*/ 3224 w 4663"/>
              <a:gd name="T27" fmla="*/ 481 h 481"/>
              <a:gd name="T28" fmla="*/ 3224 w 4663"/>
              <a:gd name="T29" fmla="*/ 0 h 481"/>
              <a:gd name="T30" fmla="*/ 2823 w 4663"/>
              <a:gd name="T31" fmla="*/ 0 h 481"/>
              <a:gd name="T32" fmla="*/ 3224 w 4663"/>
              <a:gd name="T33" fmla="*/ 0 h 481"/>
              <a:gd name="T34" fmla="*/ 3224 w 4663"/>
              <a:gd name="T35" fmla="*/ 481 h 481"/>
              <a:gd name="T36" fmla="*/ 2823 w 4663"/>
              <a:gd name="T37" fmla="*/ 481 h 481"/>
              <a:gd name="T38" fmla="*/ 2823 w 4663"/>
              <a:gd name="T39" fmla="*/ 0 h 481"/>
              <a:gd name="T40" fmla="*/ 2367 w 4663"/>
              <a:gd name="T41" fmla="*/ 0 h 481"/>
              <a:gd name="T42" fmla="*/ 2823 w 4663"/>
              <a:gd name="T43" fmla="*/ 0 h 481"/>
              <a:gd name="T44" fmla="*/ 2823 w 4663"/>
              <a:gd name="T45" fmla="*/ 481 h 481"/>
              <a:gd name="T46" fmla="*/ 2367 w 4663"/>
              <a:gd name="T47" fmla="*/ 481 h 481"/>
              <a:gd name="T48" fmla="*/ 2367 w 4663"/>
              <a:gd name="T49" fmla="*/ 0 h 481"/>
              <a:gd name="T50" fmla="*/ 1908 w 4663"/>
              <a:gd name="T51" fmla="*/ 0 h 481"/>
              <a:gd name="T52" fmla="*/ 2367 w 4663"/>
              <a:gd name="T53" fmla="*/ 0 h 481"/>
              <a:gd name="T54" fmla="*/ 2367 w 4663"/>
              <a:gd name="T55" fmla="*/ 481 h 481"/>
              <a:gd name="T56" fmla="*/ 1908 w 4663"/>
              <a:gd name="T57" fmla="*/ 481 h 481"/>
              <a:gd name="T58" fmla="*/ 1908 w 4663"/>
              <a:gd name="T59" fmla="*/ 0 h 481"/>
              <a:gd name="T60" fmla="*/ 1452 w 4663"/>
              <a:gd name="T61" fmla="*/ 0 h 481"/>
              <a:gd name="T62" fmla="*/ 1908 w 4663"/>
              <a:gd name="T63" fmla="*/ 0 h 481"/>
              <a:gd name="T64" fmla="*/ 1908 w 4663"/>
              <a:gd name="T65" fmla="*/ 481 h 481"/>
              <a:gd name="T66" fmla="*/ 1452 w 4663"/>
              <a:gd name="T67" fmla="*/ 481 h 481"/>
              <a:gd name="T68" fmla="*/ 1452 w 4663"/>
              <a:gd name="T69" fmla="*/ 0 h 481"/>
              <a:gd name="T70" fmla="*/ 1090 w 4663"/>
              <a:gd name="T71" fmla="*/ 0 h 481"/>
              <a:gd name="T72" fmla="*/ 1452 w 4663"/>
              <a:gd name="T73" fmla="*/ 0 h 481"/>
              <a:gd name="T74" fmla="*/ 1452 w 4663"/>
              <a:gd name="T75" fmla="*/ 481 h 481"/>
              <a:gd name="T76" fmla="*/ 1090 w 4663"/>
              <a:gd name="T77" fmla="*/ 481 h 481"/>
              <a:gd name="T78" fmla="*/ 1090 w 4663"/>
              <a:gd name="T79" fmla="*/ 0 h 481"/>
              <a:gd name="T80" fmla="*/ 556 w 4663"/>
              <a:gd name="T81" fmla="*/ 0 h 481"/>
              <a:gd name="T82" fmla="*/ 1090 w 4663"/>
              <a:gd name="T83" fmla="*/ 0 h 481"/>
              <a:gd name="T84" fmla="*/ 1090 w 4663"/>
              <a:gd name="T85" fmla="*/ 481 h 481"/>
              <a:gd name="T86" fmla="*/ 556 w 4663"/>
              <a:gd name="T87" fmla="*/ 481 h 481"/>
              <a:gd name="T88" fmla="*/ 556 w 4663"/>
              <a:gd name="T89" fmla="*/ 0 h 481"/>
              <a:gd name="T90" fmla="*/ 0 w 4663"/>
              <a:gd name="T91" fmla="*/ 0 h 481"/>
              <a:gd name="T92" fmla="*/ 556 w 4663"/>
              <a:gd name="T93" fmla="*/ 0 h 481"/>
              <a:gd name="T94" fmla="*/ 556 w 4663"/>
              <a:gd name="T95" fmla="*/ 481 h 481"/>
              <a:gd name="T96" fmla="*/ 0 w 4663"/>
              <a:gd name="T97" fmla="*/ 481 h 481"/>
              <a:gd name="T98" fmla="*/ 0 w 4663"/>
              <a:gd name="T9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63" h="481">
                <a:moveTo>
                  <a:pt x="4187" y="0"/>
                </a:moveTo>
                <a:lnTo>
                  <a:pt x="4663" y="0"/>
                </a:lnTo>
                <a:lnTo>
                  <a:pt x="4663" y="481"/>
                </a:lnTo>
                <a:lnTo>
                  <a:pt x="4187" y="481"/>
                </a:lnTo>
                <a:lnTo>
                  <a:pt x="4187" y="0"/>
                </a:lnTo>
                <a:close/>
                <a:moveTo>
                  <a:pt x="3699" y="0"/>
                </a:moveTo>
                <a:lnTo>
                  <a:pt x="4187" y="0"/>
                </a:lnTo>
                <a:lnTo>
                  <a:pt x="4187" y="481"/>
                </a:lnTo>
                <a:lnTo>
                  <a:pt x="3699" y="481"/>
                </a:lnTo>
                <a:lnTo>
                  <a:pt x="3699" y="0"/>
                </a:lnTo>
                <a:close/>
                <a:moveTo>
                  <a:pt x="3224" y="0"/>
                </a:moveTo>
                <a:lnTo>
                  <a:pt x="3699" y="0"/>
                </a:lnTo>
                <a:lnTo>
                  <a:pt x="3699" y="481"/>
                </a:lnTo>
                <a:lnTo>
                  <a:pt x="3224" y="481"/>
                </a:lnTo>
                <a:lnTo>
                  <a:pt x="3224" y="0"/>
                </a:lnTo>
                <a:close/>
                <a:moveTo>
                  <a:pt x="2823" y="0"/>
                </a:moveTo>
                <a:lnTo>
                  <a:pt x="3224" y="0"/>
                </a:lnTo>
                <a:lnTo>
                  <a:pt x="3224" y="481"/>
                </a:lnTo>
                <a:lnTo>
                  <a:pt x="2823" y="481"/>
                </a:lnTo>
                <a:lnTo>
                  <a:pt x="2823" y="0"/>
                </a:lnTo>
                <a:close/>
                <a:moveTo>
                  <a:pt x="2367" y="0"/>
                </a:moveTo>
                <a:lnTo>
                  <a:pt x="2823" y="0"/>
                </a:lnTo>
                <a:lnTo>
                  <a:pt x="2823" y="481"/>
                </a:lnTo>
                <a:lnTo>
                  <a:pt x="2367" y="481"/>
                </a:lnTo>
                <a:lnTo>
                  <a:pt x="2367" y="0"/>
                </a:lnTo>
                <a:close/>
                <a:moveTo>
                  <a:pt x="1908" y="0"/>
                </a:moveTo>
                <a:lnTo>
                  <a:pt x="2367" y="0"/>
                </a:lnTo>
                <a:lnTo>
                  <a:pt x="2367" y="481"/>
                </a:lnTo>
                <a:lnTo>
                  <a:pt x="1908" y="481"/>
                </a:lnTo>
                <a:lnTo>
                  <a:pt x="1908" y="0"/>
                </a:lnTo>
                <a:close/>
                <a:moveTo>
                  <a:pt x="1452" y="0"/>
                </a:moveTo>
                <a:lnTo>
                  <a:pt x="1908" y="0"/>
                </a:lnTo>
                <a:lnTo>
                  <a:pt x="1908" y="481"/>
                </a:lnTo>
                <a:lnTo>
                  <a:pt x="1452" y="481"/>
                </a:lnTo>
                <a:lnTo>
                  <a:pt x="1452" y="0"/>
                </a:lnTo>
                <a:close/>
                <a:moveTo>
                  <a:pt x="1090" y="0"/>
                </a:moveTo>
                <a:lnTo>
                  <a:pt x="1452" y="0"/>
                </a:lnTo>
                <a:lnTo>
                  <a:pt x="1452" y="481"/>
                </a:lnTo>
                <a:lnTo>
                  <a:pt x="1090" y="481"/>
                </a:lnTo>
                <a:lnTo>
                  <a:pt x="1090" y="0"/>
                </a:lnTo>
                <a:close/>
                <a:moveTo>
                  <a:pt x="556" y="0"/>
                </a:moveTo>
                <a:lnTo>
                  <a:pt x="1090" y="0"/>
                </a:lnTo>
                <a:lnTo>
                  <a:pt x="1090" y="481"/>
                </a:lnTo>
                <a:lnTo>
                  <a:pt x="556" y="481"/>
                </a:lnTo>
                <a:lnTo>
                  <a:pt x="556" y="0"/>
                </a:lnTo>
                <a:close/>
                <a:moveTo>
                  <a:pt x="0" y="0"/>
                </a:moveTo>
                <a:lnTo>
                  <a:pt x="556" y="0"/>
                </a:lnTo>
                <a:lnTo>
                  <a:pt x="556" y="481"/>
                </a:lnTo>
                <a:lnTo>
                  <a:pt x="0" y="481"/>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7" name="Freeform 6"/>
          <p:cNvSpPr>
            <a:spLocks noEditPoints="1"/>
          </p:cNvSpPr>
          <p:nvPr/>
        </p:nvSpPr>
        <p:spPr bwMode="auto">
          <a:xfrm>
            <a:off x="933762" y="2992041"/>
            <a:ext cx="7402513" cy="2970213"/>
          </a:xfrm>
          <a:custGeom>
            <a:avLst/>
            <a:gdLst>
              <a:gd name="T0" fmla="*/ 4187 w 4663"/>
              <a:gd name="T1" fmla="*/ 1701 h 1871"/>
              <a:gd name="T2" fmla="*/ 3699 w 4663"/>
              <a:gd name="T3" fmla="*/ 1701 h 1871"/>
              <a:gd name="T4" fmla="*/ 3224 w 4663"/>
              <a:gd name="T5" fmla="*/ 1701 h 1871"/>
              <a:gd name="T6" fmla="*/ 2823 w 4663"/>
              <a:gd name="T7" fmla="*/ 1701 h 1871"/>
              <a:gd name="T8" fmla="*/ 2367 w 4663"/>
              <a:gd name="T9" fmla="*/ 1701 h 1871"/>
              <a:gd name="T10" fmla="*/ 1908 w 4663"/>
              <a:gd name="T11" fmla="*/ 1701 h 1871"/>
              <a:gd name="T12" fmla="*/ 1452 w 4663"/>
              <a:gd name="T13" fmla="*/ 1701 h 1871"/>
              <a:gd name="T14" fmla="*/ 1090 w 4663"/>
              <a:gd name="T15" fmla="*/ 1701 h 1871"/>
              <a:gd name="T16" fmla="*/ 556 w 4663"/>
              <a:gd name="T17" fmla="*/ 1701 h 1871"/>
              <a:gd name="T18" fmla="*/ 0 w 4663"/>
              <a:gd name="T19" fmla="*/ 1701 h 1871"/>
              <a:gd name="T20" fmla="*/ 4187 w 4663"/>
              <a:gd name="T21" fmla="*/ 1359 h 1871"/>
              <a:gd name="T22" fmla="*/ 3699 w 4663"/>
              <a:gd name="T23" fmla="*/ 1359 h 1871"/>
              <a:gd name="T24" fmla="*/ 3224 w 4663"/>
              <a:gd name="T25" fmla="*/ 1359 h 1871"/>
              <a:gd name="T26" fmla="*/ 2823 w 4663"/>
              <a:gd name="T27" fmla="*/ 1359 h 1871"/>
              <a:gd name="T28" fmla="*/ 2367 w 4663"/>
              <a:gd name="T29" fmla="*/ 1359 h 1871"/>
              <a:gd name="T30" fmla="*/ 1908 w 4663"/>
              <a:gd name="T31" fmla="*/ 1359 h 1871"/>
              <a:gd name="T32" fmla="*/ 1452 w 4663"/>
              <a:gd name="T33" fmla="*/ 1359 h 1871"/>
              <a:gd name="T34" fmla="*/ 1090 w 4663"/>
              <a:gd name="T35" fmla="*/ 1359 h 1871"/>
              <a:gd name="T36" fmla="*/ 556 w 4663"/>
              <a:gd name="T37" fmla="*/ 1359 h 1871"/>
              <a:gd name="T38" fmla="*/ 0 w 4663"/>
              <a:gd name="T39" fmla="*/ 1359 h 1871"/>
              <a:gd name="T40" fmla="*/ 4187 w 4663"/>
              <a:gd name="T41" fmla="*/ 1019 h 1871"/>
              <a:gd name="T42" fmla="*/ 3699 w 4663"/>
              <a:gd name="T43" fmla="*/ 1019 h 1871"/>
              <a:gd name="T44" fmla="*/ 3224 w 4663"/>
              <a:gd name="T45" fmla="*/ 1019 h 1871"/>
              <a:gd name="T46" fmla="*/ 2823 w 4663"/>
              <a:gd name="T47" fmla="*/ 1019 h 1871"/>
              <a:gd name="T48" fmla="*/ 2367 w 4663"/>
              <a:gd name="T49" fmla="*/ 1019 h 1871"/>
              <a:gd name="T50" fmla="*/ 1908 w 4663"/>
              <a:gd name="T51" fmla="*/ 1019 h 1871"/>
              <a:gd name="T52" fmla="*/ 1452 w 4663"/>
              <a:gd name="T53" fmla="*/ 1019 h 1871"/>
              <a:gd name="T54" fmla="*/ 1090 w 4663"/>
              <a:gd name="T55" fmla="*/ 1019 h 1871"/>
              <a:gd name="T56" fmla="*/ 556 w 4663"/>
              <a:gd name="T57" fmla="*/ 1019 h 1871"/>
              <a:gd name="T58" fmla="*/ 0 w 4663"/>
              <a:gd name="T59" fmla="*/ 1019 h 1871"/>
              <a:gd name="T60" fmla="*/ 4187 w 4663"/>
              <a:gd name="T61" fmla="*/ 679 h 1871"/>
              <a:gd name="T62" fmla="*/ 3699 w 4663"/>
              <a:gd name="T63" fmla="*/ 679 h 1871"/>
              <a:gd name="T64" fmla="*/ 3224 w 4663"/>
              <a:gd name="T65" fmla="*/ 679 h 1871"/>
              <a:gd name="T66" fmla="*/ 2823 w 4663"/>
              <a:gd name="T67" fmla="*/ 679 h 1871"/>
              <a:gd name="T68" fmla="*/ 2367 w 4663"/>
              <a:gd name="T69" fmla="*/ 679 h 1871"/>
              <a:gd name="T70" fmla="*/ 1908 w 4663"/>
              <a:gd name="T71" fmla="*/ 679 h 1871"/>
              <a:gd name="T72" fmla="*/ 1452 w 4663"/>
              <a:gd name="T73" fmla="*/ 679 h 1871"/>
              <a:gd name="T74" fmla="*/ 1090 w 4663"/>
              <a:gd name="T75" fmla="*/ 679 h 1871"/>
              <a:gd name="T76" fmla="*/ 556 w 4663"/>
              <a:gd name="T77" fmla="*/ 679 h 1871"/>
              <a:gd name="T78" fmla="*/ 0 w 4663"/>
              <a:gd name="T79" fmla="*/ 679 h 1871"/>
              <a:gd name="T80" fmla="*/ 4187 w 4663"/>
              <a:gd name="T81" fmla="*/ 339 h 1871"/>
              <a:gd name="T82" fmla="*/ 3699 w 4663"/>
              <a:gd name="T83" fmla="*/ 339 h 1871"/>
              <a:gd name="T84" fmla="*/ 3224 w 4663"/>
              <a:gd name="T85" fmla="*/ 339 h 1871"/>
              <a:gd name="T86" fmla="*/ 2823 w 4663"/>
              <a:gd name="T87" fmla="*/ 339 h 1871"/>
              <a:gd name="T88" fmla="*/ 2367 w 4663"/>
              <a:gd name="T89" fmla="*/ 339 h 1871"/>
              <a:gd name="T90" fmla="*/ 1908 w 4663"/>
              <a:gd name="T91" fmla="*/ 339 h 1871"/>
              <a:gd name="T92" fmla="*/ 1452 w 4663"/>
              <a:gd name="T93" fmla="*/ 339 h 1871"/>
              <a:gd name="T94" fmla="*/ 1090 w 4663"/>
              <a:gd name="T95" fmla="*/ 339 h 1871"/>
              <a:gd name="T96" fmla="*/ 556 w 4663"/>
              <a:gd name="T97" fmla="*/ 339 h 1871"/>
              <a:gd name="T98" fmla="*/ 0 w 4663"/>
              <a:gd name="T99" fmla="*/ 339 h 1871"/>
              <a:gd name="T100" fmla="*/ 4187 w 4663"/>
              <a:gd name="T101" fmla="*/ 0 h 1871"/>
              <a:gd name="T102" fmla="*/ 3699 w 4663"/>
              <a:gd name="T103" fmla="*/ 0 h 1871"/>
              <a:gd name="T104" fmla="*/ 3224 w 4663"/>
              <a:gd name="T105" fmla="*/ 0 h 1871"/>
              <a:gd name="T106" fmla="*/ 2823 w 4663"/>
              <a:gd name="T107" fmla="*/ 0 h 1871"/>
              <a:gd name="T108" fmla="*/ 2367 w 4663"/>
              <a:gd name="T109" fmla="*/ 0 h 1871"/>
              <a:gd name="T110" fmla="*/ 1908 w 4663"/>
              <a:gd name="T111" fmla="*/ 0 h 1871"/>
              <a:gd name="T112" fmla="*/ 1452 w 4663"/>
              <a:gd name="T113" fmla="*/ 0 h 1871"/>
              <a:gd name="T114" fmla="*/ 1090 w 4663"/>
              <a:gd name="T115" fmla="*/ 0 h 1871"/>
              <a:gd name="T116" fmla="*/ 556 w 4663"/>
              <a:gd name="T117" fmla="*/ 0 h 1871"/>
              <a:gd name="T118" fmla="*/ 0 w 4663"/>
              <a:gd name="T119" fmla="*/ 0 h 1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63" h="1871">
                <a:moveTo>
                  <a:pt x="4187" y="1701"/>
                </a:moveTo>
                <a:lnTo>
                  <a:pt x="4663" y="1701"/>
                </a:lnTo>
                <a:lnTo>
                  <a:pt x="4663" y="1871"/>
                </a:lnTo>
                <a:lnTo>
                  <a:pt x="4187" y="1871"/>
                </a:lnTo>
                <a:lnTo>
                  <a:pt x="4187" y="1701"/>
                </a:lnTo>
                <a:close/>
                <a:moveTo>
                  <a:pt x="3699" y="1701"/>
                </a:moveTo>
                <a:lnTo>
                  <a:pt x="4187" y="1701"/>
                </a:lnTo>
                <a:lnTo>
                  <a:pt x="4187" y="1871"/>
                </a:lnTo>
                <a:lnTo>
                  <a:pt x="3699" y="1871"/>
                </a:lnTo>
                <a:lnTo>
                  <a:pt x="3699" y="1701"/>
                </a:lnTo>
                <a:close/>
                <a:moveTo>
                  <a:pt x="3224" y="1701"/>
                </a:moveTo>
                <a:lnTo>
                  <a:pt x="3699" y="1701"/>
                </a:lnTo>
                <a:lnTo>
                  <a:pt x="3699" y="1871"/>
                </a:lnTo>
                <a:lnTo>
                  <a:pt x="3224" y="1871"/>
                </a:lnTo>
                <a:lnTo>
                  <a:pt x="3224" y="1701"/>
                </a:lnTo>
                <a:close/>
                <a:moveTo>
                  <a:pt x="2823" y="1701"/>
                </a:moveTo>
                <a:lnTo>
                  <a:pt x="3224" y="1701"/>
                </a:lnTo>
                <a:lnTo>
                  <a:pt x="3224" y="1871"/>
                </a:lnTo>
                <a:lnTo>
                  <a:pt x="2823" y="1871"/>
                </a:lnTo>
                <a:lnTo>
                  <a:pt x="2823" y="1701"/>
                </a:lnTo>
                <a:close/>
                <a:moveTo>
                  <a:pt x="2367" y="1701"/>
                </a:moveTo>
                <a:lnTo>
                  <a:pt x="2823" y="1701"/>
                </a:lnTo>
                <a:lnTo>
                  <a:pt x="2823" y="1871"/>
                </a:lnTo>
                <a:lnTo>
                  <a:pt x="2367" y="1871"/>
                </a:lnTo>
                <a:lnTo>
                  <a:pt x="2367" y="1701"/>
                </a:lnTo>
                <a:close/>
                <a:moveTo>
                  <a:pt x="1908" y="1701"/>
                </a:moveTo>
                <a:lnTo>
                  <a:pt x="2367" y="1701"/>
                </a:lnTo>
                <a:lnTo>
                  <a:pt x="2367" y="1871"/>
                </a:lnTo>
                <a:lnTo>
                  <a:pt x="1908" y="1871"/>
                </a:lnTo>
                <a:lnTo>
                  <a:pt x="1908" y="1701"/>
                </a:lnTo>
                <a:close/>
                <a:moveTo>
                  <a:pt x="1452" y="1701"/>
                </a:moveTo>
                <a:lnTo>
                  <a:pt x="1908" y="1701"/>
                </a:lnTo>
                <a:lnTo>
                  <a:pt x="1908" y="1871"/>
                </a:lnTo>
                <a:lnTo>
                  <a:pt x="1452" y="1871"/>
                </a:lnTo>
                <a:lnTo>
                  <a:pt x="1452" y="1701"/>
                </a:lnTo>
                <a:close/>
                <a:moveTo>
                  <a:pt x="1090" y="1701"/>
                </a:moveTo>
                <a:lnTo>
                  <a:pt x="1452" y="1701"/>
                </a:lnTo>
                <a:lnTo>
                  <a:pt x="1452" y="1871"/>
                </a:lnTo>
                <a:lnTo>
                  <a:pt x="1090" y="1871"/>
                </a:lnTo>
                <a:lnTo>
                  <a:pt x="1090" y="1701"/>
                </a:lnTo>
                <a:close/>
                <a:moveTo>
                  <a:pt x="556" y="1701"/>
                </a:moveTo>
                <a:lnTo>
                  <a:pt x="1090" y="1701"/>
                </a:lnTo>
                <a:lnTo>
                  <a:pt x="1090" y="1871"/>
                </a:lnTo>
                <a:lnTo>
                  <a:pt x="556" y="1871"/>
                </a:lnTo>
                <a:lnTo>
                  <a:pt x="556" y="1701"/>
                </a:lnTo>
                <a:close/>
                <a:moveTo>
                  <a:pt x="0" y="1701"/>
                </a:moveTo>
                <a:lnTo>
                  <a:pt x="556" y="1701"/>
                </a:lnTo>
                <a:lnTo>
                  <a:pt x="556" y="1871"/>
                </a:lnTo>
                <a:lnTo>
                  <a:pt x="0" y="1871"/>
                </a:lnTo>
                <a:lnTo>
                  <a:pt x="0" y="1701"/>
                </a:lnTo>
                <a:close/>
                <a:moveTo>
                  <a:pt x="4187" y="1359"/>
                </a:moveTo>
                <a:lnTo>
                  <a:pt x="4663" y="1359"/>
                </a:lnTo>
                <a:lnTo>
                  <a:pt x="4663" y="1529"/>
                </a:lnTo>
                <a:lnTo>
                  <a:pt x="4187" y="1529"/>
                </a:lnTo>
                <a:lnTo>
                  <a:pt x="4187" y="1359"/>
                </a:lnTo>
                <a:close/>
                <a:moveTo>
                  <a:pt x="3699" y="1359"/>
                </a:moveTo>
                <a:lnTo>
                  <a:pt x="4187" y="1359"/>
                </a:lnTo>
                <a:lnTo>
                  <a:pt x="4187" y="1529"/>
                </a:lnTo>
                <a:lnTo>
                  <a:pt x="3699" y="1529"/>
                </a:lnTo>
                <a:lnTo>
                  <a:pt x="3699" y="1359"/>
                </a:lnTo>
                <a:close/>
                <a:moveTo>
                  <a:pt x="3224" y="1359"/>
                </a:moveTo>
                <a:lnTo>
                  <a:pt x="3699" y="1359"/>
                </a:lnTo>
                <a:lnTo>
                  <a:pt x="3699" y="1529"/>
                </a:lnTo>
                <a:lnTo>
                  <a:pt x="3224" y="1529"/>
                </a:lnTo>
                <a:lnTo>
                  <a:pt x="3224" y="1359"/>
                </a:lnTo>
                <a:close/>
                <a:moveTo>
                  <a:pt x="2823" y="1359"/>
                </a:moveTo>
                <a:lnTo>
                  <a:pt x="3224" y="1359"/>
                </a:lnTo>
                <a:lnTo>
                  <a:pt x="3224" y="1529"/>
                </a:lnTo>
                <a:lnTo>
                  <a:pt x="2823" y="1529"/>
                </a:lnTo>
                <a:lnTo>
                  <a:pt x="2823" y="1359"/>
                </a:lnTo>
                <a:close/>
                <a:moveTo>
                  <a:pt x="2367" y="1359"/>
                </a:moveTo>
                <a:lnTo>
                  <a:pt x="2823" y="1359"/>
                </a:lnTo>
                <a:lnTo>
                  <a:pt x="2823" y="1529"/>
                </a:lnTo>
                <a:lnTo>
                  <a:pt x="2367" y="1529"/>
                </a:lnTo>
                <a:lnTo>
                  <a:pt x="2367" y="1359"/>
                </a:lnTo>
                <a:close/>
                <a:moveTo>
                  <a:pt x="1908" y="1359"/>
                </a:moveTo>
                <a:lnTo>
                  <a:pt x="2367" y="1359"/>
                </a:lnTo>
                <a:lnTo>
                  <a:pt x="2367" y="1529"/>
                </a:lnTo>
                <a:lnTo>
                  <a:pt x="1908" y="1529"/>
                </a:lnTo>
                <a:lnTo>
                  <a:pt x="1908" y="1359"/>
                </a:lnTo>
                <a:close/>
                <a:moveTo>
                  <a:pt x="1452" y="1359"/>
                </a:moveTo>
                <a:lnTo>
                  <a:pt x="1908" y="1359"/>
                </a:lnTo>
                <a:lnTo>
                  <a:pt x="1908" y="1529"/>
                </a:lnTo>
                <a:lnTo>
                  <a:pt x="1452" y="1529"/>
                </a:lnTo>
                <a:lnTo>
                  <a:pt x="1452" y="1359"/>
                </a:lnTo>
                <a:close/>
                <a:moveTo>
                  <a:pt x="1090" y="1359"/>
                </a:moveTo>
                <a:lnTo>
                  <a:pt x="1452" y="1359"/>
                </a:lnTo>
                <a:lnTo>
                  <a:pt x="1452" y="1529"/>
                </a:lnTo>
                <a:lnTo>
                  <a:pt x="1090" y="1529"/>
                </a:lnTo>
                <a:lnTo>
                  <a:pt x="1090" y="1359"/>
                </a:lnTo>
                <a:close/>
                <a:moveTo>
                  <a:pt x="556" y="1359"/>
                </a:moveTo>
                <a:lnTo>
                  <a:pt x="1090" y="1359"/>
                </a:lnTo>
                <a:lnTo>
                  <a:pt x="1090" y="1529"/>
                </a:lnTo>
                <a:lnTo>
                  <a:pt x="556" y="1529"/>
                </a:lnTo>
                <a:lnTo>
                  <a:pt x="556" y="1359"/>
                </a:lnTo>
                <a:close/>
                <a:moveTo>
                  <a:pt x="0" y="1359"/>
                </a:moveTo>
                <a:lnTo>
                  <a:pt x="556" y="1359"/>
                </a:lnTo>
                <a:lnTo>
                  <a:pt x="556" y="1529"/>
                </a:lnTo>
                <a:lnTo>
                  <a:pt x="0" y="1529"/>
                </a:lnTo>
                <a:lnTo>
                  <a:pt x="0" y="1359"/>
                </a:lnTo>
                <a:close/>
                <a:moveTo>
                  <a:pt x="4187" y="1019"/>
                </a:moveTo>
                <a:lnTo>
                  <a:pt x="4663" y="1019"/>
                </a:lnTo>
                <a:lnTo>
                  <a:pt x="4663" y="1189"/>
                </a:lnTo>
                <a:lnTo>
                  <a:pt x="4187" y="1189"/>
                </a:lnTo>
                <a:lnTo>
                  <a:pt x="4187" y="1019"/>
                </a:lnTo>
                <a:close/>
                <a:moveTo>
                  <a:pt x="3699" y="1019"/>
                </a:moveTo>
                <a:lnTo>
                  <a:pt x="4187" y="1019"/>
                </a:lnTo>
                <a:lnTo>
                  <a:pt x="4187" y="1189"/>
                </a:lnTo>
                <a:lnTo>
                  <a:pt x="3699" y="1189"/>
                </a:lnTo>
                <a:lnTo>
                  <a:pt x="3699" y="1019"/>
                </a:lnTo>
                <a:close/>
                <a:moveTo>
                  <a:pt x="3224" y="1019"/>
                </a:moveTo>
                <a:lnTo>
                  <a:pt x="3699" y="1019"/>
                </a:lnTo>
                <a:lnTo>
                  <a:pt x="3699" y="1189"/>
                </a:lnTo>
                <a:lnTo>
                  <a:pt x="3224" y="1189"/>
                </a:lnTo>
                <a:lnTo>
                  <a:pt x="3224" y="1019"/>
                </a:lnTo>
                <a:close/>
                <a:moveTo>
                  <a:pt x="2823" y="1019"/>
                </a:moveTo>
                <a:lnTo>
                  <a:pt x="3224" y="1019"/>
                </a:lnTo>
                <a:lnTo>
                  <a:pt x="3224" y="1189"/>
                </a:lnTo>
                <a:lnTo>
                  <a:pt x="2823" y="1189"/>
                </a:lnTo>
                <a:lnTo>
                  <a:pt x="2823" y="1019"/>
                </a:lnTo>
                <a:close/>
                <a:moveTo>
                  <a:pt x="2367" y="1019"/>
                </a:moveTo>
                <a:lnTo>
                  <a:pt x="2823" y="1019"/>
                </a:lnTo>
                <a:lnTo>
                  <a:pt x="2823" y="1189"/>
                </a:lnTo>
                <a:lnTo>
                  <a:pt x="2367" y="1189"/>
                </a:lnTo>
                <a:lnTo>
                  <a:pt x="2367" y="1019"/>
                </a:lnTo>
                <a:close/>
                <a:moveTo>
                  <a:pt x="1908" y="1019"/>
                </a:moveTo>
                <a:lnTo>
                  <a:pt x="2367" y="1019"/>
                </a:lnTo>
                <a:lnTo>
                  <a:pt x="2367" y="1189"/>
                </a:lnTo>
                <a:lnTo>
                  <a:pt x="1908" y="1189"/>
                </a:lnTo>
                <a:lnTo>
                  <a:pt x="1908" y="1019"/>
                </a:lnTo>
                <a:close/>
                <a:moveTo>
                  <a:pt x="1452" y="1019"/>
                </a:moveTo>
                <a:lnTo>
                  <a:pt x="1908" y="1019"/>
                </a:lnTo>
                <a:lnTo>
                  <a:pt x="1908" y="1189"/>
                </a:lnTo>
                <a:lnTo>
                  <a:pt x="1452" y="1189"/>
                </a:lnTo>
                <a:lnTo>
                  <a:pt x="1452" y="1019"/>
                </a:lnTo>
                <a:close/>
                <a:moveTo>
                  <a:pt x="1090" y="1019"/>
                </a:moveTo>
                <a:lnTo>
                  <a:pt x="1452" y="1019"/>
                </a:lnTo>
                <a:lnTo>
                  <a:pt x="1452" y="1189"/>
                </a:lnTo>
                <a:lnTo>
                  <a:pt x="1090" y="1189"/>
                </a:lnTo>
                <a:lnTo>
                  <a:pt x="1090" y="1019"/>
                </a:lnTo>
                <a:close/>
                <a:moveTo>
                  <a:pt x="556" y="1019"/>
                </a:moveTo>
                <a:lnTo>
                  <a:pt x="1090" y="1019"/>
                </a:lnTo>
                <a:lnTo>
                  <a:pt x="1090" y="1189"/>
                </a:lnTo>
                <a:lnTo>
                  <a:pt x="556" y="1189"/>
                </a:lnTo>
                <a:lnTo>
                  <a:pt x="556" y="1019"/>
                </a:lnTo>
                <a:close/>
                <a:moveTo>
                  <a:pt x="0" y="1019"/>
                </a:moveTo>
                <a:lnTo>
                  <a:pt x="556" y="1019"/>
                </a:lnTo>
                <a:lnTo>
                  <a:pt x="556" y="1189"/>
                </a:lnTo>
                <a:lnTo>
                  <a:pt x="0" y="1189"/>
                </a:lnTo>
                <a:lnTo>
                  <a:pt x="0" y="1019"/>
                </a:lnTo>
                <a:close/>
                <a:moveTo>
                  <a:pt x="4187" y="679"/>
                </a:moveTo>
                <a:lnTo>
                  <a:pt x="4663" y="679"/>
                </a:lnTo>
                <a:lnTo>
                  <a:pt x="4663" y="849"/>
                </a:lnTo>
                <a:lnTo>
                  <a:pt x="4187" y="849"/>
                </a:lnTo>
                <a:lnTo>
                  <a:pt x="4187" y="679"/>
                </a:lnTo>
                <a:close/>
                <a:moveTo>
                  <a:pt x="3699" y="679"/>
                </a:moveTo>
                <a:lnTo>
                  <a:pt x="4187" y="679"/>
                </a:lnTo>
                <a:lnTo>
                  <a:pt x="4187" y="849"/>
                </a:lnTo>
                <a:lnTo>
                  <a:pt x="3699" y="849"/>
                </a:lnTo>
                <a:lnTo>
                  <a:pt x="3699" y="679"/>
                </a:lnTo>
                <a:close/>
                <a:moveTo>
                  <a:pt x="3224" y="679"/>
                </a:moveTo>
                <a:lnTo>
                  <a:pt x="3699" y="679"/>
                </a:lnTo>
                <a:lnTo>
                  <a:pt x="3699" y="849"/>
                </a:lnTo>
                <a:lnTo>
                  <a:pt x="3224" y="849"/>
                </a:lnTo>
                <a:lnTo>
                  <a:pt x="3224" y="679"/>
                </a:lnTo>
                <a:close/>
                <a:moveTo>
                  <a:pt x="2823" y="679"/>
                </a:moveTo>
                <a:lnTo>
                  <a:pt x="3224" y="679"/>
                </a:lnTo>
                <a:lnTo>
                  <a:pt x="3224" y="849"/>
                </a:lnTo>
                <a:lnTo>
                  <a:pt x="2823" y="849"/>
                </a:lnTo>
                <a:lnTo>
                  <a:pt x="2823" y="679"/>
                </a:lnTo>
                <a:close/>
                <a:moveTo>
                  <a:pt x="2367" y="679"/>
                </a:moveTo>
                <a:lnTo>
                  <a:pt x="2823" y="679"/>
                </a:lnTo>
                <a:lnTo>
                  <a:pt x="2823" y="849"/>
                </a:lnTo>
                <a:lnTo>
                  <a:pt x="2367" y="849"/>
                </a:lnTo>
                <a:lnTo>
                  <a:pt x="2367" y="679"/>
                </a:lnTo>
                <a:close/>
                <a:moveTo>
                  <a:pt x="1908" y="679"/>
                </a:moveTo>
                <a:lnTo>
                  <a:pt x="2367" y="679"/>
                </a:lnTo>
                <a:lnTo>
                  <a:pt x="2367" y="849"/>
                </a:lnTo>
                <a:lnTo>
                  <a:pt x="1908" y="849"/>
                </a:lnTo>
                <a:lnTo>
                  <a:pt x="1908" y="679"/>
                </a:lnTo>
                <a:close/>
                <a:moveTo>
                  <a:pt x="1452" y="679"/>
                </a:moveTo>
                <a:lnTo>
                  <a:pt x="1908" y="679"/>
                </a:lnTo>
                <a:lnTo>
                  <a:pt x="1908" y="849"/>
                </a:lnTo>
                <a:lnTo>
                  <a:pt x="1452" y="849"/>
                </a:lnTo>
                <a:lnTo>
                  <a:pt x="1452" y="679"/>
                </a:lnTo>
                <a:close/>
                <a:moveTo>
                  <a:pt x="1090" y="679"/>
                </a:moveTo>
                <a:lnTo>
                  <a:pt x="1452" y="679"/>
                </a:lnTo>
                <a:lnTo>
                  <a:pt x="1452" y="849"/>
                </a:lnTo>
                <a:lnTo>
                  <a:pt x="1090" y="849"/>
                </a:lnTo>
                <a:lnTo>
                  <a:pt x="1090" y="679"/>
                </a:lnTo>
                <a:close/>
                <a:moveTo>
                  <a:pt x="556" y="679"/>
                </a:moveTo>
                <a:lnTo>
                  <a:pt x="1090" y="679"/>
                </a:lnTo>
                <a:lnTo>
                  <a:pt x="1090" y="849"/>
                </a:lnTo>
                <a:lnTo>
                  <a:pt x="556" y="849"/>
                </a:lnTo>
                <a:lnTo>
                  <a:pt x="556" y="679"/>
                </a:lnTo>
                <a:close/>
                <a:moveTo>
                  <a:pt x="0" y="679"/>
                </a:moveTo>
                <a:lnTo>
                  <a:pt x="556" y="679"/>
                </a:lnTo>
                <a:lnTo>
                  <a:pt x="556" y="849"/>
                </a:lnTo>
                <a:lnTo>
                  <a:pt x="0" y="849"/>
                </a:lnTo>
                <a:lnTo>
                  <a:pt x="0" y="679"/>
                </a:lnTo>
                <a:close/>
                <a:moveTo>
                  <a:pt x="4187" y="339"/>
                </a:moveTo>
                <a:lnTo>
                  <a:pt x="4663" y="339"/>
                </a:lnTo>
                <a:lnTo>
                  <a:pt x="4663" y="509"/>
                </a:lnTo>
                <a:lnTo>
                  <a:pt x="4187" y="509"/>
                </a:lnTo>
                <a:lnTo>
                  <a:pt x="4187" y="339"/>
                </a:lnTo>
                <a:close/>
                <a:moveTo>
                  <a:pt x="3699" y="339"/>
                </a:moveTo>
                <a:lnTo>
                  <a:pt x="4187" y="339"/>
                </a:lnTo>
                <a:lnTo>
                  <a:pt x="4187" y="509"/>
                </a:lnTo>
                <a:lnTo>
                  <a:pt x="3699" y="509"/>
                </a:lnTo>
                <a:lnTo>
                  <a:pt x="3699" y="339"/>
                </a:lnTo>
                <a:close/>
                <a:moveTo>
                  <a:pt x="3224" y="339"/>
                </a:moveTo>
                <a:lnTo>
                  <a:pt x="3699" y="339"/>
                </a:lnTo>
                <a:lnTo>
                  <a:pt x="3699" y="509"/>
                </a:lnTo>
                <a:lnTo>
                  <a:pt x="3224" y="509"/>
                </a:lnTo>
                <a:lnTo>
                  <a:pt x="3224" y="339"/>
                </a:lnTo>
                <a:close/>
                <a:moveTo>
                  <a:pt x="2823" y="339"/>
                </a:moveTo>
                <a:lnTo>
                  <a:pt x="3224" y="339"/>
                </a:lnTo>
                <a:lnTo>
                  <a:pt x="3224" y="509"/>
                </a:lnTo>
                <a:lnTo>
                  <a:pt x="2823" y="509"/>
                </a:lnTo>
                <a:lnTo>
                  <a:pt x="2823" y="339"/>
                </a:lnTo>
                <a:close/>
                <a:moveTo>
                  <a:pt x="2367" y="339"/>
                </a:moveTo>
                <a:lnTo>
                  <a:pt x="2823" y="339"/>
                </a:lnTo>
                <a:lnTo>
                  <a:pt x="2823" y="509"/>
                </a:lnTo>
                <a:lnTo>
                  <a:pt x="2367" y="509"/>
                </a:lnTo>
                <a:lnTo>
                  <a:pt x="2367" y="339"/>
                </a:lnTo>
                <a:close/>
                <a:moveTo>
                  <a:pt x="1908" y="339"/>
                </a:moveTo>
                <a:lnTo>
                  <a:pt x="2367" y="339"/>
                </a:lnTo>
                <a:lnTo>
                  <a:pt x="2367" y="509"/>
                </a:lnTo>
                <a:lnTo>
                  <a:pt x="1908" y="509"/>
                </a:lnTo>
                <a:lnTo>
                  <a:pt x="1908" y="339"/>
                </a:lnTo>
                <a:close/>
                <a:moveTo>
                  <a:pt x="1452" y="339"/>
                </a:moveTo>
                <a:lnTo>
                  <a:pt x="1908" y="339"/>
                </a:lnTo>
                <a:lnTo>
                  <a:pt x="1908" y="509"/>
                </a:lnTo>
                <a:lnTo>
                  <a:pt x="1452" y="509"/>
                </a:lnTo>
                <a:lnTo>
                  <a:pt x="1452" y="339"/>
                </a:lnTo>
                <a:close/>
                <a:moveTo>
                  <a:pt x="1090" y="339"/>
                </a:moveTo>
                <a:lnTo>
                  <a:pt x="1452" y="339"/>
                </a:lnTo>
                <a:lnTo>
                  <a:pt x="1452" y="509"/>
                </a:lnTo>
                <a:lnTo>
                  <a:pt x="1090" y="509"/>
                </a:lnTo>
                <a:lnTo>
                  <a:pt x="1090" y="339"/>
                </a:lnTo>
                <a:close/>
                <a:moveTo>
                  <a:pt x="556" y="339"/>
                </a:moveTo>
                <a:lnTo>
                  <a:pt x="1090" y="339"/>
                </a:lnTo>
                <a:lnTo>
                  <a:pt x="1090" y="509"/>
                </a:lnTo>
                <a:lnTo>
                  <a:pt x="556" y="509"/>
                </a:lnTo>
                <a:lnTo>
                  <a:pt x="556" y="339"/>
                </a:lnTo>
                <a:close/>
                <a:moveTo>
                  <a:pt x="0" y="339"/>
                </a:moveTo>
                <a:lnTo>
                  <a:pt x="556" y="339"/>
                </a:lnTo>
                <a:lnTo>
                  <a:pt x="556" y="509"/>
                </a:lnTo>
                <a:lnTo>
                  <a:pt x="0" y="509"/>
                </a:lnTo>
                <a:lnTo>
                  <a:pt x="0" y="339"/>
                </a:lnTo>
                <a:close/>
                <a:moveTo>
                  <a:pt x="4187" y="0"/>
                </a:moveTo>
                <a:lnTo>
                  <a:pt x="4663" y="0"/>
                </a:lnTo>
                <a:lnTo>
                  <a:pt x="4663" y="170"/>
                </a:lnTo>
                <a:lnTo>
                  <a:pt x="4187" y="170"/>
                </a:lnTo>
                <a:lnTo>
                  <a:pt x="4187" y="0"/>
                </a:lnTo>
                <a:close/>
                <a:moveTo>
                  <a:pt x="3699" y="0"/>
                </a:moveTo>
                <a:lnTo>
                  <a:pt x="4187" y="0"/>
                </a:lnTo>
                <a:lnTo>
                  <a:pt x="4187" y="170"/>
                </a:lnTo>
                <a:lnTo>
                  <a:pt x="3699" y="170"/>
                </a:lnTo>
                <a:lnTo>
                  <a:pt x="3699" y="0"/>
                </a:lnTo>
                <a:close/>
                <a:moveTo>
                  <a:pt x="3224" y="0"/>
                </a:moveTo>
                <a:lnTo>
                  <a:pt x="3699" y="0"/>
                </a:lnTo>
                <a:lnTo>
                  <a:pt x="3699" y="170"/>
                </a:lnTo>
                <a:lnTo>
                  <a:pt x="3224" y="170"/>
                </a:lnTo>
                <a:lnTo>
                  <a:pt x="3224" y="0"/>
                </a:lnTo>
                <a:close/>
                <a:moveTo>
                  <a:pt x="2823" y="0"/>
                </a:moveTo>
                <a:lnTo>
                  <a:pt x="3224" y="0"/>
                </a:lnTo>
                <a:lnTo>
                  <a:pt x="3224" y="170"/>
                </a:lnTo>
                <a:lnTo>
                  <a:pt x="2823" y="170"/>
                </a:lnTo>
                <a:lnTo>
                  <a:pt x="2823" y="0"/>
                </a:lnTo>
                <a:close/>
                <a:moveTo>
                  <a:pt x="2367" y="0"/>
                </a:moveTo>
                <a:lnTo>
                  <a:pt x="2823" y="0"/>
                </a:lnTo>
                <a:lnTo>
                  <a:pt x="2823" y="170"/>
                </a:lnTo>
                <a:lnTo>
                  <a:pt x="2367" y="170"/>
                </a:lnTo>
                <a:lnTo>
                  <a:pt x="2367" y="0"/>
                </a:lnTo>
                <a:close/>
                <a:moveTo>
                  <a:pt x="1908" y="0"/>
                </a:moveTo>
                <a:lnTo>
                  <a:pt x="2367" y="0"/>
                </a:lnTo>
                <a:lnTo>
                  <a:pt x="2367" y="170"/>
                </a:lnTo>
                <a:lnTo>
                  <a:pt x="1908" y="170"/>
                </a:lnTo>
                <a:lnTo>
                  <a:pt x="1908" y="0"/>
                </a:lnTo>
                <a:close/>
                <a:moveTo>
                  <a:pt x="1452" y="0"/>
                </a:moveTo>
                <a:lnTo>
                  <a:pt x="1908" y="0"/>
                </a:lnTo>
                <a:lnTo>
                  <a:pt x="1908" y="170"/>
                </a:lnTo>
                <a:lnTo>
                  <a:pt x="1452" y="170"/>
                </a:lnTo>
                <a:lnTo>
                  <a:pt x="1452" y="0"/>
                </a:lnTo>
                <a:close/>
                <a:moveTo>
                  <a:pt x="1090" y="0"/>
                </a:moveTo>
                <a:lnTo>
                  <a:pt x="1452" y="0"/>
                </a:lnTo>
                <a:lnTo>
                  <a:pt x="1452" y="170"/>
                </a:lnTo>
                <a:lnTo>
                  <a:pt x="1090" y="170"/>
                </a:lnTo>
                <a:lnTo>
                  <a:pt x="1090" y="0"/>
                </a:lnTo>
                <a:close/>
                <a:moveTo>
                  <a:pt x="556" y="0"/>
                </a:moveTo>
                <a:lnTo>
                  <a:pt x="1090" y="0"/>
                </a:lnTo>
                <a:lnTo>
                  <a:pt x="1090" y="170"/>
                </a:lnTo>
                <a:lnTo>
                  <a:pt x="556" y="170"/>
                </a:lnTo>
                <a:lnTo>
                  <a:pt x="556" y="0"/>
                </a:lnTo>
                <a:close/>
                <a:moveTo>
                  <a:pt x="0" y="0"/>
                </a:moveTo>
                <a:lnTo>
                  <a:pt x="556" y="0"/>
                </a:lnTo>
                <a:lnTo>
                  <a:pt x="556" y="170"/>
                </a:lnTo>
                <a:lnTo>
                  <a:pt x="0" y="170"/>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8" name="Freeform 7"/>
          <p:cNvSpPr>
            <a:spLocks noEditPoints="1"/>
          </p:cNvSpPr>
          <p:nvPr/>
        </p:nvSpPr>
        <p:spPr bwMode="auto">
          <a:xfrm>
            <a:off x="933762" y="3261916"/>
            <a:ext cx="7402513" cy="2430463"/>
          </a:xfrm>
          <a:custGeom>
            <a:avLst/>
            <a:gdLst>
              <a:gd name="T0" fmla="*/ 4187 w 4663"/>
              <a:gd name="T1" fmla="*/ 1531 h 1531"/>
              <a:gd name="T2" fmla="*/ 4187 w 4663"/>
              <a:gd name="T3" fmla="*/ 1531 h 1531"/>
              <a:gd name="T4" fmla="*/ 3699 w 4663"/>
              <a:gd name="T5" fmla="*/ 1359 h 1531"/>
              <a:gd name="T6" fmla="*/ 2823 w 4663"/>
              <a:gd name="T7" fmla="*/ 1359 h 1531"/>
              <a:gd name="T8" fmla="*/ 2823 w 4663"/>
              <a:gd name="T9" fmla="*/ 1359 h 1531"/>
              <a:gd name="T10" fmla="*/ 2367 w 4663"/>
              <a:gd name="T11" fmla="*/ 1531 h 1531"/>
              <a:gd name="T12" fmla="*/ 2367 w 4663"/>
              <a:gd name="T13" fmla="*/ 1531 h 1531"/>
              <a:gd name="T14" fmla="*/ 1908 w 4663"/>
              <a:gd name="T15" fmla="*/ 1359 h 1531"/>
              <a:gd name="T16" fmla="*/ 1090 w 4663"/>
              <a:gd name="T17" fmla="*/ 1359 h 1531"/>
              <a:gd name="T18" fmla="*/ 1090 w 4663"/>
              <a:gd name="T19" fmla="*/ 1359 h 1531"/>
              <a:gd name="T20" fmla="*/ 556 w 4663"/>
              <a:gd name="T21" fmla="*/ 1531 h 1531"/>
              <a:gd name="T22" fmla="*/ 556 w 4663"/>
              <a:gd name="T23" fmla="*/ 1531 h 1531"/>
              <a:gd name="T24" fmla="*/ 4663 w 4663"/>
              <a:gd name="T25" fmla="*/ 1019 h 1531"/>
              <a:gd name="T26" fmla="*/ 3699 w 4663"/>
              <a:gd name="T27" fmla="*/ 1019 h 1531"/>
              <a:gd name="T28" fmla="*/ 3699 w 4663"/>
              <a:gd name="T29" fmla="*/ 1019 h 1531"/>
              <a:gd name="T30" fmla="*/ 3224 w 4663"/>
              <a:gd name="T31" fmla="*/ 1189 h 1531"/>
              <a:gd name="T32" fmla="*/ 3224 w 4663"/>
              <a:gd name="T33" fmla="*/ 1189 h 1531"/>
              <a:gd name="T34" fmla="*/ 2823 w 4663"/>
              <a:gd name="T35" fmla="*/ 1019 h 1531"/>
              <a:gd name="T36" fmla="*/ 1908 w 4663"/>
              <a:gd name="T37" fmla="*/ 1019 h 1531"/>
              <a:gd name="T38" fmla="*/ 1908 w 4663"/>
              <a:gd name="T39" fmla="*/ 1019 h 1531"/>
              <a:gd name="T40" fmla="*/ 1452 w 4663"/>
              <a:gd name="T41" fmla="*/ 1189 h 1531"/>
              <a:gd name="T42" fmla="*/ 1452 w 4663"/>
              <a:gd name="T43" fmla="*/ 1189 h 1531"/>
              <a:gd name="T44" fmla="*/ 1090 w 4663"/>
              <a:gd name="T45" fmla="*/ 1019 h 1531"/>
              <a:gd name="T46" fmla="*/ 0 w 4663"/>
              <a:gd name="T47" fmla="*/ 1019 h 1531"/>
              <a:gd name="T48" fmla="*/ 0 w 4663"/>
              <a:gd name="T49" fmla="*/ 1019 h 1531"/>
              <a:gd name="T50" fmla="*/ 4187 w 4663"/>
              <a:gd name="T51" fmla="*/ 849 h 1531"/>
              <a:gd name="T52" fmla="*/ 4187 w 4663"/>
              <a:gd name="T53" fmla="*/ 849 h 1531"/>
              <a:gd name="T54" fmla="*/ 3699 w 4663"/>
              <a:gd name="T55" fmla="*/ 679 h 1531"/>
              <a:gd name="T56" fmla="*/ 2823 w 4663"/>
              <a:gd name="T57" fmla="*/ 679 h 1531"/>
              <a:gd name="T58" fmla="*/ 2823 w 4663"/>
              <a:gd name="T59" fmla="*/ 679 h 1531"/>
              <a:gd name="T60" fmla="*/ 2367 w 4663"/>
              <a:gd name="T61" fmla="*/ 849 h 1531"/>
              <a:gd name="T62" fmla="*/ 2367 w 4663"/>
              <a:gd name="T63" fmla="*/ 849 h 1531"/>
              <a:gd name="T64" fmla="*/ 1908 w 4663"/>
              <a:gd name="T65" fmla="*/ 679 h 1531"/>
              <a:gd name="T66" fmla="*/ 1090 w 4663"/>
              <a:gd name="T67" fmla="*/ 679 h 1531"/>
              <a:gd name="T68" fmla="*/ 1090 w 4663"/>
              <a:gd name="T69" fmla="*/ 679 h 1531"/>
              <a:gd name="T70" fmla="*/ 556 w 4663"/>
              <a:gd name="T71" fmla="*/ 849 h 1531"/>
              <a:gd name="T72" fmla="*/ 556 w 4663"/>
              <a:gd name="T73" fmla="*/ 849 h 1531"/>
              <a:gd name="T74" fmla="*/ 4663 w 4663"/>
              <a:gd name="T75" fmla="*/ 339 h 1531"/>
              <a:gd name="T76" fmla="*/ 3699 w 4663"/>
              <a:gd name="T77" fmla="*/ 339 h 1531"/>
              <a:gd name="T78" fmla="*/ 3699 w 4663"/>
              <a:gd name="T79" fmla="*/ 339 h 1531"/>
              <a:gd name="T80" fmla="*/ 3224 w 4663"/>
              <a:gd name="T81" fmla="*/ 509 h 1531"/>
              <a:gd name="T82" fmla="*/ 3224 w 4663"/>
              <a:gd name="T83" fmla="*/ 509 h 1531"/>
              <a:gd name="T84" fmla="*/ 2823 w 4663"/>
              <a:gd name="T85" fmla="*/ 339 h 1531"/>
              <a:gd name="T86" fmla="*/ 1908 w 4663"/>
              <a:gd name="T87" fmla="*/ 339 h 1531"/>
              <a:gd name="T88" fmla="*/ 1908 w 4663"/>
              <a:gd name="T89" fmla="*/ 339 h 1531"/>
              <a:gd name="T90" fmla="*/ 1452 w 4663"/>
              <a:gd name="T91" fmla="*/ 509 h 1531"/>
              <a:gd name="T92" fmla="*/ 1452 w 4663"/>
              <a:gd name="T93" fmla="*/ 509 h 1531"/>
              <a:gd name="T94" fmla="*/ 1090 w 4663"/>
              <a:gd name="T95" fmla="*/ 339 h 1531"/>
              <a:gd name="T96" fmla="*/ 0 w 4663"/>
              <a:gd name="T97" fmla="*/ 339 h 1531"/>
              <a:gd name="T98" fmla="*/ 0 w 4663"/>
              <a:gd name="T99" fmla="*/ 339 h 1531"/>
              <a:gd name="T100" fmla="*/ 4187 w 4663"/>
              <a:gd name="T101" fmla="*/ 169 h 1531"/>
              <a:gd name="T102" fmla="*/ 4187 w 4663"/>
              <a:gd name="T103" fmla="*/ 169 h 1531"/>
              <a:gd name="T104" fmla="*/ 3699 w 4663"/>
              <a:gd name="T105" fmla="*/ 0 h 1531"/>
              <a:gd name="T106" fmla="*/ 2823 w 4663"/>
              <a:gd name="T107" fmla="*/ 0 h 1531"/>
              <a:gd name="T108" fmla="*/ 2823 w 4663"/>
              <a:gd name="T109" fmla="*/ 0 h 1531"/>
              <a:gd name="T110" fmla="*/ 2367 w 4663"/>
              <a:gd name="T111" fmla="*/ 169 h 1531"/>
              <a:gd name="T112" fmla="*/ 2367 w 4663"/>
              <a:gd name="T113" fmla="*/ 169 h 1531"/>
              <a:gd name="T114" fmla="*/ 1908 w 4663"/>
              <a:gd name="T115" fmla="*/ 0 h 1531"/>
              <a:gd name="T116" fmla="*/ 1090 w 4663"/>
              <a:gd name="T117" fmla="*/ 0 h 1531"/>
              <a:gd name="T118" fmla="*/ 1090 w 4663"/>
              <a:gd name="T119" fmla="*/ 0 h 1531"/>
              <a:gd name="T120" fmla="*/ 556 w 4663"/>
              <a:gd name="T121" fmla="*/ 169 h 1531"/>
              <a:gd name="T122" fmla="*/ 556 w 4663"/>
              <a:gd name="T123" fmla="*/ 169 h 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3" h="1531">
                <a:moveTo>
                  <a:pt x="4187" y="1359"/>
                </a:moveTo>
                <a:lnTo>
                  <a:pt x="4663" y="1359"/>
                </a:lnTo>
                <a:lnTo>
                  <a:pt x="4663" y="1531"/>
                </a:lnTo>
                <a:lnTo>
                  <a:pt x="4187" y="1531"/>
                </a:lnTo>
                <a:lnTo>
                  <a:pt x="4187" y="1359"/>
                </a:lnTo>
                <a:close/>
                <a:moveTo>
                  <a:pt x="3699" y="1359"/>
                </a:moveTo>
                <a:lnTo>
                  <a:pt x="4187" y="1359"/>
                </a:lnTo>
                <a:lnTo>
                  <a:pt x="4187" y="1531"/>
                </a:lnTo>
                <a:lnTo>
                  <a:pt x="3699" y="1531"/>
                </a:lnTo>
                <a:lnTo>
                  <a:pt x="3699" y="1359"/>
                </a:lnTo>
                <a:close/>
                <a:moveTo>
                  <a:pt x="3224" y="1359"/>
                </a:moveTo>
                <a:lnTo>
                  <a:pt x="3699" y="1359"/>
                </a:lnTo>
                <a:lnTo>
                  <a:pt x="3699" y="1531"/>
                </a:lnTo>
                <a:lnTo>
                  <a:pt x="3224" y="1531"/>
                </a:lnTo>
                <a:lnTo>
                  <a:pt x="3224" y="1359"/>
                </a:lnTo>
                <a:close/>
                <a:moveTo>
                  <a:pt x="2823" y="1359"/>
                </a:moveTo>
                <a:lnTo>
                  <a:pt x="3224" y="1359"/>
                </a:lnTo>
                <a:lnTo>
                  <a:pt x="3224" y="1531"/>
                </a:lnTo>
                <a:lnTo>
                  <a:pt x="2823" y="1531"/>
                </a:lnTo>
                <a:lnTo>
                  <a:pt x="2823" y="1359"/>
                </a:lnTo>
                <a:close/>
                <a:moveTo>
                  <a:pt x="2367" y="1359"/>
                </a:moveTo>
                <a:lnTo>
                  <a:pt x="2823" y="1359"/>
                </a:lnTo>
                <a:lnTo>
                  <a:pt x="2823" y="1531"/>
                </a:lnTo>
                <a:lnTo>
                  <a:pt x="2367" y="1531"/>
                </a:lnTo>
                <a:lnTo>
                  <a:pt x="2367" y="1359"/>
                </a:lnTo>
                <a:close/>
                <a:moveTo>
                  <a:pt x="1908" y="1359"/>
                </a:moveTo>
                <a:lnTo>
                  <a:pt x="2367" y="1359"/>
                </a:lnTo>
                <a:lnTo>
                  <a:pt x="2367" y="1531"/>
                </a:lnTo>
                <a:lnTo>
                  <a:pt x="1908" y="1531"/>
                </a:lnTo>
                <a:lnTo>
                  <a:pt x="1908" y="1359"/>
                </a:lnTo>
                <a:close/>
                <a:moveTo>
                  <a:pt x="1452" y="1359"/>
                </a:moveTo>
                <a:lnTo>
                  <a:pt x="1908" y="1359"/>
                </a:lnTo>
                <a:lnTo>
                  <a:pt x="1908" y="1531"/>
                </a:lnTo>
                <a:lnTo>
                  <a:pt x="1452" y="1531"/>
                </a:lnTo>
                <a:lnTo>
                  <a:pt x="1452" y="1359"/>
                </a:lnTo>
                <a:close/>
                <a:moveTo>
                  <a:pt x="1090" y="1359"/>
                </a:moveTo>
                <a:lnTo>
                  <a:pt x="1452" y="1359"/>
                </a:lnTo>
                <a:lnTo>
                  <a:pt x="1452" y="1531"/>
                </a:lnTo>
                <a:lnTo>
                  <a:pt x="1090" y="1531"/>
                </a:lnTo>
                <a:lnTo>
                  <a:pt x="1090" y="1359"/>
                </a:lnTo>
                <a:close/>
                <a:moveTo>
                  <a:pt x="556" y="1359"/>
                </a:moveTo>
                <a:lnTo>
                  <a:pt x="1090" y="1359"/>
                </a:lnTo>
                <a:lnTo>
                  <a:pt x="1090" y="1531"/>
                </a:lnTo>
                <a:lnTo>
                  <a:pt x="556" y="1531"/>
                </a:lnTo>
                <a:lnTo>
                  <a:pt x="556" y="1359"/>
                </a:lnTo>
                <a:close/>
                <a:moveTo>
                  <a:pt x="0" y="1359"/>
                </a:moveTo>
                <a:lnTo>
                  <a:pt x="556" y="1359"/>
                </a:lnTo>
                <a:lnTo>
                  <a:pt x="556" y="1531"/>
                </a:lnTo>
                <a:lnTo>
                  <a:pt x="0" y="1531"/>
                </a:lnTo>
                <a:lnTo>
                  <a:pt x="0" y="1359"/>
                </a:lnTo>
                <a:close/>
                <a:moveTo>
                  <a:pt x="4187" y="1019"/>
                </a:moveTo>
                <a:lnTo>
                  <a:pt x="4663" y="1019"/>
                </a:lnTo>
                <a:lnTo>
                  <a:pt x="4663" y="1189"/>
                </a:lnTo>
                <a:lnTo>
                  <a:pt x="4187" y="1189"/>
                </a:lnTo>
                <a:lnTo>
                  <a:pt x="4187" y="1019"/>
                </a:lnTo>
                <a:close/>
                <a:moveTo>
                  <a:pt x="3699" y="1019"/>
                </a:moveTo>
                <a:lnTo>
                  <a:pt x="4187" y="1019"/>
                </a:lnTo>
                <a:lnTo>
                  <a:pt x="4187" y="1189"/>
                </a:lnTo>
                <a:lnTo>
                  <a:pt x="3699" y="1189"/>
                </a:lnTo>
                <a:lnTo>
                  <a:pt x="3699" y="1019"/>
                </a:lnTo>
                <a:close/>
                <a:moveTo>
                  <a:pt x="3224" y="1019"/>
                </a:moveTo>
                <a:lnTo>
                  <a:pt x="3699" y="1019"/>
                </a:lnTo>
                <a:lnTo>
                  <a:pt x="3699" y="1189"/>
                </a:lnTo>
                <a:lnTo>
                  <a:pt x="3224" y="1189"/>
                </a:lnTo>
                <a:lnTo>
                  <a:pt x="3224" y="1019"/>
                </a:lnTo>
                <a:close/>
                <a:moveTo>
                  <a:pt x="2823" y="1019"/>
                </a:moveTo>
                <a:lnTo>
                  <a:pt x="3224" y="1019"/>
                </a:lnTo>
                <a:lnTo>
                  <a:pt x="3224" y="1189"/>
                </a:lnTo>
                <a:lnTo>
                  <a:pt x="2823" y="1189"/>
                </a:lnTo>
                <a:lnTo>
                  <a:pt x="2823" y="1019"/>
                </a:lnTo>
                <a:close/>
                <a:moveTo>
                  <a:pt x="2367" y="1019"/>
                </a:moveTo>
                <a:lnTo>
                  <a:pt x="2823" y="1019"/>
                </a:lnTo>
                <a:lnTo>
                  <a:pt x="2823" y="1189"/>
                </a:lnTo>
                <a:lnTo>
                  <a:pt x="2367" y="1189"/>
                </a:lnTo>
                <a:lnTo>
                  <a:pt x="2367" y="1019"/>
                </a:lnTo>
                <a:close/>
                <a:moveTo>
                  <a:pt x="1908" y="1019"/>
                </a:moveTo>
                <a:lnTo>
                  <a:pt x="2367" y="1019"/>
                </a:lnTo>
                <a:lnTo>
                  <a:pt x="2367" y="1189"/>
                </a:lnTo>
                <a:lnTo>
                  <a:pt x="1908" y="1189"/>
                </a:lnTo>
                <a:lnTo>
                  <a:pt x="1908" y="1019"/>
                </a:lnTo>
                <a:close/>
                <a:moveTo>
                  <a:pt x="1452" y="1019"/>
                </a:moveTo>
                <a:lnTo>
                  <a:pt x="1908" y="1019"/>
                </a:lnTo>
                <a:lnTo>
                  <a:pt x="1908" y="1189"/>
                </a:lnTo>
                <a:lnTo>
                  <a:pt x="1452" y="1189"/>
                </a:lnTo>
                <a:lnTo>
                  <a:pt x="1452" y="1019"/>
                </a:lnTo>
                <a:close/>
                <a:moveTo>
                  <a:pt x="1090" y="1019"/>
                </a:moveTo>
                <a:lnTo>
                  <a:pt x="1452" y="1019"/>
                </a:lnTo>
                <a:lnTo>
                  <a:pt x="1452" y="1189"/>
                </a:lnTo>
                <a:lnTo>
                  <a:pt x="1090" y="1189"/>
                </a:lnTo>
                <a:lnTo>
                  <a:pt x="1090" y="1019"/>
                </a:lnTo>
                <a:close/>
                <a:moveTo>
                  <a:pt x="556" y="1019"/>
                </a:moveTo>
                <a:lnTo>
                  <a:pt x="1090" y="1019"/>
                </a:lnTo>
                <a:lnTo>
                  <a:pt x="1090" y="1189"/>
                </a:lnTo>
                <a:lnTo>
                  <a:pt x="556" y="1189"/>
                </a:lnTo>
                <a:lnTo>
                  <a:pt x="556" y="1019"/>
                </a:lnTo>
                <a:close/>
                <a:moveTo>
                  <a:pt x="0" y="1019"/>
                </a:moveTo>
                <a:lnTo>
                  <a:pt x="556" y="1019"/>
                </a:lnTo>
                <a:lnTo>
                  <a:pt x="556" y="1189"/>
                </a:lnTo>
                <a:lnTo>
                  <a:pt x="0" y="1189"/>
                </a:lnTo>
                <a:lnTo>
                  <a:pt x="0" y="1019"/>
                </a:lnTo>
                <a:close/>
                <a:moveTo>
                  <a:pt x="4187" y="679"/>
                </a:moveTo>
                <a:lnTo>
                  <a:pt x="4663" y="679"/>
                </a:lnTo>
                <a:lnTo>
                  <a:pt x="4663" y="849"/>
                </a:lnTo>
                <a:lnTo>
                  <a:pt x="4187" y="849"/>
                </a:lnTo>
                <a:lnTo>
                  <a:pt x="4187" y="679"/>
                </a:lnTo>
                <a:close/>
                <a:moveTo>
                  <a:pt x="3699" y="679"/>
                </a:moveTo>
                <a:lnTo>
                  <a:pt x="4187" y="679"/>
                </a:lnTo>
                <a:lnTo>
                  <a:pt x="4187" y="849"/>
                </a:lnTo>
                <a:lnTo>
                  <a:pt x="3699" y="849"/>
                </a:lnTo>
                <a:lnTo>
                  <a:pt x="3699" y="679"/>
                </a:lnTo>
                <a:close/>
                <a:moveTo>
                  <a:pt x="3224" y="679"/>
                </a:moveTo>
                <a:lnTo>
                  <a:pt x="3699" y="679"/>
                </a:lnTo>
                <a:lnTo>
                  <a:pt x="3699" y="849"/>
                </a:lnTo>
                <a:lnTo>
                  <a:pt x="3224" y="849"/>
                </a:lnTo>
                <a:lnTo>
                  <a:pt x="3224" y="679"/>
                </a:lnTo>
                <a:close/>
                <a:moveTo>
                  <a:pt x="2823" y="679"/>
                </a:moveTo>
                <a:lnTo>
                  <a:pt x="3224" y="679"/>
                </a:lnTo>
                <a:lnTo>
                  <a:pt x="3224" y="849"/>
                </a:lnTo>
                <a:lnTo>
                  <a:pt x="2823" y="849"/>
                </a:lnTo>
                <a:lnTo>
                  <a:pt x="2823" y="679"/>
                </a:lnTo>
                <a:close/>
                <a:moveTo>
                  <a:pt x="2367" y="679"/>
                </a:moveTo>
                <a:lnTo>
                  <a:pt x="2823" y="679"/>
                </a:lnTo>
                <a:lnTo>
                  <a:pt x="2823" y="849"/>
                </a:lnTo>
                <a:lnTo>
                  <a:pt x="2367" y="849"/>
                </a:lnTo>
                <a:lnTo>
                  <a:pt x="2367" y="679"/>
                </a:lnTo>
                <a:close/>
                <a:moveTo>
                  <a:pt x="1908" y="679"/>
                </a:moveTo>
                <a:lnTo>
                  <a:pt x="2367" y="679"/>
                </a:lnTo>
                <a:lnTo>
                  <a:pt x="2367" y="849"/>
                </a:lnTo>
                <a:lnTo>
                  <a:pt x="1908" y="849"/>
                </a:lnTo>
                <a:lnTo>
                  <a:pt x="1908" y="679"/>
                </a:lnTo>
                <a:close/>
                <a:moveTo>
                  <a:pt x="1452" y="679"/>
                </a:moveTo>
                <a:lnTo>
                  <a:pt x="1908" y="679"/>
                </a:lnTo>
                <a:lnTo>
                  <a:pt x="1908" y="849"/>
                </a:lnTo>
                <a:lnTo>
                  <a:pt x="1452" y="849"/>
                </a:lnTo>
                <a:lnTo>
                  <a:pt x="1452" y="679"/>
                </a:lnTo>
                <a:close/>
                <a:moveTo>
                  <a:pt x="1090" y="679"/>
                </a:moveTo>
                <a:lnTo>
                  <a:pt x="1452" y="679"/>
                </a:lnTo>
                <a:lnTo>
                  <a:pt x="1452" y="849"/>
                </a:lnTo>
                <a:lnTo>
                  <a:pt x="1090" y="849"/>
                </a:lnTo>
                <a:lnTo>
                  <a:pt x="1090" y="679"/>
                </a:lnTo>
                <a:close/>
                <a:moveTo>
                  <a:pt x="556" y="679"/>
                </a:moveTo>
                <a:lnTo>
                  <a:pt x="1090" y="679"/>
                </a:lnTo>
                <a:lnTo>
                  <a:pt x="1090" y="849"/>
                </a:lnTo>
                <a:lnTo>
                  <a:pt x="556" y="849"/>
                </a:lnTo>
                <a:lnTo>
                  <a:pt x="556" y="679"/>
                </a:lnTo>
                <a:close/>
                <a:moveTo>
                  <a:pt x="0" y="679"/>
                </a:moveTo>
                <a:lnTo>
                  <a:pt x="556" y="679"/>
                </a:lnTo>
                <a:lnTo>
                  <a:pt x="556" y="849"/>
                </a:lnTo>
                <a:lnTo>
                  <a:pt x="0" y="849"/>
                </a:lnTo>
                <a:lnTo>
                  <a:pt x="0" y="679"/>
                </a:lnTo>
                <a:close/>
                <a:moveTo>
                  <a:pt x="4187" y="339"/>
                </a:moveTo>
                <a:lnTo>
                  <a:pt x="4663" y="339"/>
                </a:lnTo>
                <a:lnTo>
                  <a:pt x="4663" y="509"/>
                </a:lnTo>
                <a:lnTo>
                  <a:pt x="4187" y="509"/>
                </a:lnTo>
                <a:lnTo>
                  <a:pt x="4187" y="339"/>
                </a:lnTo>
                <a:close/>
                <a:moveTo>
                  <a:pt x="3699" y="339"/>
                </a:moveTo>
                <a:lnTo>
                  <a:pt x="4187" y="339"/>
                </a:lnTo>
                <a:lnTo>
                  <a:pt x="4187" y="509"/>
                </a:lnTo>
                <a:lnTo>
                  <a:pt x="3699" y="509"/>
                </a:lnTo>
                <a:lnTo>
                  <a:pt x="3699" y="339"/>
                </a:lnTo>
                <a:close/>
                <a:moveTo>
                  <a:pt x="3224" y="339"/>
                </a:moveTo>
                <a:lnTo>
                  <a:pt x="3699" y="339"/>
                </a:lnTo>
                <a:lnTo>
                  <a:pt x="3699" y="509"/>
                </a:lnTo>
                <a:lnTo>
                  <a:pt x="3224" y="509"/>
                </a:lnTo>
                <a:lnTo>
                  <a:pt x="3224" y="339"/>
                </a:lnTo>
                <a:close/>
                <a:moveTo>
                  <a:pt x="2823" y="339"/>
                </a:moveTo>
                <a:lnTo>
                  <a:pt x="3224" y="339"/>
                </a:lnTo>
                <a:lnTo>
                  <a:pt x="3224" y="509"/>
                </a:lnTo>
                <a:lnTo>
                  <a:pt x="2823" y="509"/>
                </a:lnTo>
                <a:lnTo>
                  <a:pt x="2823" y="339"/>
                </a:lnTo>
                <a:close/>
                <a:moveTo>
                  <a:pt x="2367" y="339"/>
                </a:moveTo>
                <a:lnTo>
                  <a:pt x="2823" y="339"/>
                </a:lnTo>
                <a:lnTo>
                  <a:pt x="2823" y="509"/>
                </a:lnTo>
                <a:lnTo>
                  <a:pt x="2367" y="509"/>
                </a:lnTo>
                <a:lnTo>
                  <a:pt x="2367" y="339"/>
                </a:lnTo>
                <a:close/>
                <a:moveTo>
                  <a:pt x="1908" y="339"/>
                </a:moveTo>
                <a:lnTo>
                  <a:pt x="2367" y="339"/>
                </a:lnTo>
                <a:lnTo>
                  <a:pt x="2367" y="509"/>
                </a:lnTo>
                <a:lnTo>
                  <a:pt x="1908" y="509"/>
                </a:lnTo>
                <a:lnTo>
                  <a:pt x="1908" y="339"/>
                </a:lnTo>
                <a:close/>
                <a:moveTo>
                  <a:pt x="1452" y="339"/>
                </a:moveTo>
                <a:lnTo>
                  <a:pt x="1908" y="339"/>
                </a:lnTo>
                <a:lnTo>
                  <a:pt x="1908" y="509"/>
                </a:lnTo>
                <a:lnTo>
                  <a:pt x="1452" y="509"/>
                </a:lnTo>
                <a:lnTo>
                  <a:pt x="1452" y="339"/>
                </a:lnTo>
                <a:close/>
                <a:moveTo>
                  <a:pt x="1090" y="339"/>
                </a:moveTo>
                <a:lnTo>
                  <a:pt x="1452" y="339"/>
                </a:lnTo>
                <a:lnTo>
                  <a:pt x="1452" y="509"/>
                </a:lnTo>
                <a:lnTo>
                  <a:pt x="1090" y="509"/>
                </a:lnTo>
                <a:lnTo>
                  <a:pt x="1090" y="339"/>
                </a:lnTo>
                <a:close/>
                <a:moveTo>
                  <a:pt x="556" y="339"/>
                </a:moveTo>
                <a:lnTo>
                  <a:pt x="1090" y="339"/>
                </a:lnTo>
                <a:lnTo>
                  <a:pt x="1090" y="509"/>
                </a:lnTo>
                <a:lnTo>
                  <a:pt x="556" y="509"/>
                </a:lnTo>
                <a:lnTo>
                  <a:pt x="556" y="339"/>
                </a:lnTo>
                <a:close/>
                <a:moveTo>
                  <a:pt x="0" y="339"/>
                </a:moveTo>
                <a:lnTo>
                  <a:pt x="556" y="339"/>
                </a:lnTo>
                <a:lnTo>
                  <a:pt x="556" y="509"/>
                </a:lnTo>
                <a:lnTo>
                  <a:pt x="0" y="509"/>
                </a:lnTo>
                <a:lnTo>
                  <a:pt x="0" y="339"/>
                </a:lnTo>
                <a:close/>
                <a:moveTo>
                  <a:pt x="4187" y="0"/>
                </a:moveTo>
                <a:lnTo>
                  <a:pt x="4663" y="0"/>
                </a:lnTo>
                <a:lnTo>
                  <a:pt x="4663" y="169"/>
                </a:lnTo>
                <a:lnTo>
                  <a:pt x="4187" y="169"/>
                </a:lnTo>
                <a:lnTo>
                  <a:pt x="4187" y="0"/>
                </a:lnTo>
                <a:close/>
                <a:moveTo>
                  <a:pt x="3699" y="0"/>
                </a:moveTo>
                <a:lnTo>
                  <a:pt x="4187" y="0"/>
                </a:lnTo>
                <a:lnTo>
                  <a:pt x="4187" y="169"/>
                </a:lnTo>
                <a:lnTo>
                  <a:pt x="3699" y="169"/>
                </a:lnTo>
                <a:lnTo>
                  <a:pt x="3699" y="0"/>
                </a:lnTo>
                <a:close/>
                <a:moveTo>
                  <a:pt x="3224" y="0"/>
                </a:moveTo>
                <a:lnTo>
                  <a:pt x="3699" y="0"/>
                </a:lnTo>
                <a:lnTo>
                  <a:pt x="3699" y="169"/>
                </a:lnTo>
                <a:lnTo>
                  <a:pt x="3224" y="169"/>
                </a:lnTo>
                <a:lnTo>
                  <a:pt x="3224" y="0"/>
                </a:lnTo>
                <a:close/>
                <a:moveTo>
                  <a:pt x="2823" y="0"/>
                </a:moveTo>
                <a:lnTo>
                  <a:pt x="3224" y="0"/>
                </a:lnTo>
                <a:lnTo>
                  <a:pt x="3224" y="169"/>
                </a:lnTo>
                <a:lnTo>
                  <a:pt x="2823" y="169"/>
                </a:lnTo>
                <a:lnTo>
                  <a:pt x="2823" y="0"/>
                </a:lnTo>
                <a:close/>
                <a:moveTo>
                  <a:pt x="2367" y="0"/>
                </a:moveTo>
                <a:lnTo>
                  <a:pt x="2823" y="0"/>
                </a:lnTo>
                <a:lnTo>
                  <a:pt x="2823" y="169"/>
                </a:lnTo>
                <a:lnTo>
                  <a:pt x="2367" y="169"/>
                </a:lnTo>
                <a:lnTo>
                  <a:pt x="2367" y="0"/>
                </a:lnTo>
                <a:close/>
                <a:moveTo>
                  <a:pt x="1908" y="0"/>
                </a:moveTo>
                <a:lnTo>
                  <a:pt x="2367" y="0"/>
                </a:lnTo>
                <a:lnTo>
                  <a:pt x="2367" y="169"/>
                </a:lnTo>
                <a:lnTo>
                  <a:pt x="1908" y="169"/>
                </a:lnTo>
                <a:lnTo>
                  <a:pt x="1908" y="0"/>
                </a:lnTo>
                <a:close/>
                <a:moveTo>
                  <a:pt x="1452" y="0"/>
                </a:moveTo>
                <a:lnTo>
                  <a:pt x="1908" y="0"/>
                </a:lnTo>
                <a:lnTo>
                  <a:pt x="1908" y="169"/>
                </a:lnTo>
                <a:lnTo>
                  <a:pt x="1452" y="169"/>
                </a:lnTo>
                <a:lnTo>
                  <a:pt x="1452" y="0"/>
                </a:lnTo>
                <a:close/>
                <a:moveTo>
                  <a:pt x="1090" y="0"/>
                </a:moveTo>
                <a:lnTo>
                  <a:pt x="1452" y="0"/>
                </a:lnTo>
                <a:lnTo>
                  <a:pt x="1452" y="169"/>
                </a:lnTo>
                <a:lnTo>
                  <a:pt x="1090" y="169"/>
                </a:lnTo>
                <a:lnTo>
                  <a:pt x="1090" y="0"/>
                </a:lnTo>
                <a:close/>
                <a:moveTo>
                  <a:pt x="556" y="0"/>
                </a:moveTo>
                <a:lnTo>
                  <a:pt x="1090" y="0"/>
                </a:lnTo>
                <a:lnTo>
                  <a:pt x="1090" y="169"/>
                </a:lnTo>
                <a:lnTo>
                  <a:pt x="556" y="169"/>
                </a:lnTo>
                <a:lnTo>
                  <a:pt x="556" y="0"/>
                </a:lnTo>
                <a:close/>
                <a:moveTo>
                  <a:pt x="0" y="0"/>
                </a:moveTo>
                <a:lnTo>
                  <a:pt x="556" y="0"/>
                </a:lnTo>
                <a:lnTo>
                  <a:pt x="556" y="169"/>
                </a:lnTo>
                <a:lnTo>
                  <a:pt x="0" y="169"/>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69" name="Line 8"/>
          <p:cNvSpPr>
            <a:spLocks noChangeShapeType="1"/>
          </p:cNvSpPr>
          <p:nvPr/>
        </p:nvSpPr>
        <p:spPr bwMode="auto">
          <a:xfrm flipV="1">
            <a:off x="7580625" y="299521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0" name="Line 9"/>
          <p:cNvSpPr>
            <a:spLocks noChangeShapeType="1"/>
          </p:cNvSpPr>
          <p:nvPr/>
        </p:nvSpPr>
        <p:spPr bwMode="auto">
          <a:xfrm>
            <a:off x="933762" y="326191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1" name="Line 10"/>
          <p:cNvSpPr>
            <a:spLocks noChangeShapeType="1"/>
          </p:cNvSpPr>
          <p:nvPr/>
        </p:nvSpPr>
        <p:spPr bwMode="auto">
          <a:xfrm>
            <a:off x="2672075" y="326191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2" name="Line 11"/>
          <p:cNvSpPr>
            <a:spLocks noChangeShapeType="1"/>
          </p:cNvSpPr>
          <p:nvPr/>
        </p:nvSpPr>
        <p:spPr bwMode="auto">
          <a:xfrm>
            <a:off x="3970650" y="326191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3" name="Line 12"/>
          <p:cNvSpPr>
            <a:spLocks noChangeShapeType="1"/>
          </p:cNvSpPr>
          <p:nvPr/>
        </p:nvSpPr>
        <p:spPr bwMode="auto">
          <a:xfrm>
            <a:off x="5423212" y="326191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4" name="Freeform 13"/>
          <p:cNvSpPr>
            <a:spLocks/>
          </p:cNvSpPr>
          <p:nvPr/>
        </p:nvSpPr>
        <p:spPr bwMode="auto">
          <a:xfrm>
            <a:off x="6813862" y="3261916"/>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5" name="Line 14"/>
          <p:cNvSpPr>
            <a:spLocks noChangeShapeType="1"/>
          </p:cNvSpPr>
          <p:nvPr/>
        </p:nvSpPr>
        <p:spPr bwMode="auto">
          <a:xfrm flipV="1">
            <a:off x="7580625" y="3265091"/>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6" name="Line 15"/>
          <p:cNvSpPr>
            <a:spLocks noChangeShapeType="1"/>
          </p:cNvSpPr>
          <p:nvPr/>
        </p:nvSpPr>
        <p:spPr bwMode="auto">
          <a:xfrm>
            <a:off x="933762" y="3530203"/>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7" name="Line 16"/>
          <p:cNvSpPr>
            <a:spLocks noChangeShapeType="1"/>
          </p:cNvSpPr>
          <p:nvPr/>
        </p:nvSpPr>
        <p:spPr bwMode="auto">
          <a:xfrm>
            <a:off x="2672075" y="3530203"/>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8" name="Line 17"/>
          <p:cNvSpPr>
            <a:spLocks noChangeShapeType="1"/>
          </p:cNvSpPr>
          <p:nvPr/>
        </p:nvSpPr>
        <p:spPr bwMode="auto">
          <a:xfrm>
            <a:off x="3970650" y="3530203"/>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79" name="Line 18"/>
          <p:cNvSpPr>
            <a:spLocks noChangeShapeType="1"/>
          </p:cNvSpPr>
          <p:nvPr/>
        </p:nvSpPr>
        <p:spPr bwMode="auto">
          <a:xfrm>
            <a:off x="5423212" y="3530203"/>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0" name="Freeform 19"/>
          <p:cNvSpPr>
            <a:spLocks/>
          </p:cNvSpPr>
          <p:nvPr/>
        </p:nvSpPr>
        <p:spPr bwMode="auto">
          <a:xfrm>
            <a:off x="6813862" y="3530203"/>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1" name="Line 20"/>
          <p:cNvSpPr>
            <a:spLocks noChangeShapeType="1"/>
          </p:cNvSpPr>
          <p:nvPr/>
        </p:nvSpPr>
        <p:spPr bwMode="auto">
          <a:xfrm flipV="1">
            <a:off x="7580625" y="353814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2" name="Line 21"/>
          <p:cNvSpPr>
            <a:spLocks noChangeShapeType="1"/>
          </p:cNvSpPr>
          <p:nvPr/>
        </p:nvSpPr>
        <p:spPr bwMode="auto">
          <a:xfrm>
            <a:off x="933762" y="3800078"/>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3" name="Line 22"/>
          <p:cNvSpPr>
            <a:spLocks noChangeShapeType="1"/>
          </p:cNvSpPr>
          <p:nvPr/>
        </p:nvSpPr>
        <p:spPr bwMode="auto">
          <a:xfrm>
            <a:off x="2672075" y="3800078"/>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4" name="Line 23"/>
          <p:cNvSpPr>
            <a:spLocks noChangeShapeType="1"/>
          </p:cNvSpPr>
          <p:nvPr/>
        </p:nvSpPr>
        <p:spPr bwMode="auto">
          <a:xfrm>
            <a:off x="3970650" y="3800078"/>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5" name="Line 24"/>
          <p:cNvSpPr>
            <a:spLocks noChangeShapeType="1"/>
          </p:cNvSpPr>
          <p:nvPr/>
        </p:nvSpPr>
        <p:spPr bwMode="auto">
          <a:xfrm>
            <a:off x="5423212" y="3800078"/>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6" name="Freeform 25"/>
          <p:cNvSpPr>
            <a:spLocks/>
          </p:cNvSpPr>
          <p:nvPr/>
        </p:nvSpPr>
        <p:spPr bwMode="auto">
          <a:xfrm>
            <a:off x="6813862" y="3800078"/>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7" name="Line 26"/>
          <p:cNvSpPr>
            <a:spLocks noChangeShapeType="1"/>
          </p:cNvSpPr>
          <p:nvPr/>
        </p:nvSpPr>
        <p:spPr bwMode="auto">
          <a:xfrm flipV="1">
            <a:off x="7580625" y="380801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8" name="Line 27"/>
          <p:cNvSpPr>
            <a:spLocks noChangeShapeType="1"/>
          </p:cNvSpPr>
          <p:nvPr/>
        </p:nvSpPr>
        <p:spPr bwMode="auto">
          <a:xfrm>
            <a:off x="933762" y="4069953"/>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89" name="Line 28"/>
          <p:cNvSpPr>
            <a:spLocks noChangeShapeType="1"/>
          </p:cNvSpPr>
          <p:nvPr/>
        </p:nvSpPr>
        <p:spPr bwMode="auto">
          <a:xfrm>
            <a:off x="2672075" y="4069953"/>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0" name="Line 29"/>
          <p:cNvSpPr>
            <a:spLocks noChangeShapeType="1"/>
          </p:cNvSpPr>
          <p:nvPr/>
        </p:nvSpPr>
        <p:spPr bwMode="auto">
          <a:xfrm>
            <a:off x="3970650" y="4069953"/>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1" name="Line 30"/>
          <p:cNvSpPr>
            <a:spLocks noChangeShapeType="1"/>
          </p:cNvSpPr>
          <p:nvPr/>
        </p:nvSpPr>
        <p:spPr bwMode="auto">
          <a:xfrm>
            <a:off x="5423212" y="4069953"/>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2" name="Freeform 31"/>
          <p:cNvSpPr>
            <a:spLocks/>
          </p:cNvSpPr>
          <p:nvPr/>
        </p:nvSpPr>
        <p:spPr bwMode="auto">
          <a:xfrm>
            <a:off x="6813862" y="4069953"/>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3" name="Line 32"/>
          <p:cNvSpPr>
            <a:spLocks noChangeShapeType="1"/>
          </p:cNvSpPr>
          <p:nvPr/>
        </p:nvSpPr>
        <p:spPr bwMode="auto">
          <a:xfrm flipV="1">
            <a:off x="7580625" y="407789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4" name="Line 33"/>
          <p:cNvSpPr>
            <a:spLocks noChangeShapeType="1"/>
          </p:cNvSpPr>
          <p:nvPr/>
        </p:nvSpPr>
        <p:spPr bwMode="auto">
          <a:xfrm>
            <a:off x="933762" y="4339828"/>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5" name="Line 34"/>
          <p:cNvSpPr>
            <a:spLocks noChangeShapeType="1"/>
          </p:cNvSpPr>
          <p:nvPr/>
        </p:nvSpPr>
        <p:spPr bwMode="auto">
          <a:xfrm>
            <a:off x="2672075" y="4339828"/>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6" name="Line 35"/>
          <p:cNvSpPr>
            <a:spLocks noChangeShapeType="1"/>
          </p:cNvSpPr>
          <p:nvPr/>
        </p:nvSpPr>
        <p:spPr bwMode="auto">
          <a:xfrm>
            <a:off x="3970650" y="4339828"/>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7" name="Line 36"/>
          <p:cNvSpPr>
            <a:spLocks noChangeShapeType="1"/>
          </p:cNvSpPr>
          <p:nvPr/>
        </p:nvSpPr>
        <p:spPr bwMode="auto">
          <a:xfrm>
            <a:off x="5423212" y="4339828"/>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8" name="Freeform 37"/>
          <p:cNvSpPr>
            <a:spLocks/>
          </p:cNvSpPr>
          <p:nvPr/>
        </p:nvSpPr>
        <p:spPr bwMode="auto">
          <a:xfrm>
            <a:off x="6813862" y="4339828"/>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499" name="Line 38"/>
          <p:cNvSpPr>
            <a:spLocks noChangeShapeType="1"/>
          </p:cNvSpPr>
          <p:nvPr/>
        </p:nvSpPr>
        <p:spPr bwMode="auto">
          <a:xfrm flipV="1">
            <a:off x="7580625" y="434776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0" name="Line 39"/>
          <p:cNvSpPr>
            <a:spLocks noChangeShapeType="1"/>
          </p:cNvSpPr>
          <p:nvPr/>
        </p:nvSpPr>
        <p:spPr bwMode="auto">
          <a:xfrm>
            <a:off x="933762" y="4609703"/>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1" name="Line 40"/>
          <p:cNvSpPr>
            <a:spLocks noChangeShapeType="1"/>
          </p:cNvSpPr>
          <p:nvPr/>
        </p:nvSpPr>
        <p:spPr bwMode="auto">
          <a:xfrm>
            <a:off x="2672075" y="4609703"/>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2" name="Line 41"/>
          <p:cNvSpPr>
            <a:spLocks noChangeShapeType="1"/>
          </p:cNvSpPr>
          <p:nvPr/>
        </p:nvSpPr>
        <p:spPr bwMode="auto">
          <a:xfrm>
            <a:off x="3970650" y="4609703"/>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3" name="Line 42"/>
          <p:cNvSpPr>
            <a:spLocks noChangeShapeType="1"/>
          </p:cNvSpPr>
          <p:nvPr/>
        </p:nvSpPr>
        <p:spPr bwMode="auto">
          <a:xfrm>
            <a:off x="5423212" y="4609703"/>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4" name="Freeform 43"/>
          <p:cNvSpPr>
            <a:spLocks/>
          </p:cNvSpPr>
          <p:nvPr/>
        </p:nvSpPr>
        <p:spPr bwMode="auto">
          <a:xfrm>
            <a:off x="6813862" y="4609703"/>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5" name="Line 44"/>
          <p:cNvSpPr>
            <a:spLocks noChangeShapeType="1"/>
          </p:cNvSpPr>
          <p:nvPr/>
        </p:nvSpPr>
        <p:spPr bwMode="auto">
          <a:xfrm flipV="1">
            <a:off x="7580625" y="461764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6" name="Line 45"/>
          <p:cNvSpPr>
            <a:spLocks noChangeShapeType="1"/>
          </p:cNvSpPr>
          <p:nvPr/>
        </p:nvSpPr>
        <p:spPr bwMode="auto">
          <a:xfrm>
            <a:off x="933762" y="4879578"/>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7" name="Line 46"/>
          <p:cNvSpPr>
            <a:spLocks noChangeShapeType="1"/>
          </p:cNvSpPr>
          <p:nvPr/>
        </p:nvSpPr>
        <p:spPr bwMode="auto">
          <a:xfrm>
            <a:off x="2672075" y="4879578"/>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8" name="Line 47"/>
          <p:cNvSpPr>
            <a:spLocks noChangeShapeType="1"/>
          </p:cNvSpPr>
          <p:nvPr/>
        </p:nvSpPr>
        <p:spPr bwMode="auto">
          <a:xfrm>
            <a:off x="3970650" y="4879578"/>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09" name="Line 48"/>
          <p:cNvSpPr>
            <a:spLocks noChangeShapeType="1"/>
          </p:cNvSpPr>
          <p:nvPr/>
        </p:nvSpPr>
        <p:spPr bwMode="auto">
          <a:xfrm>
            <a:off x="5423212" y="4879578"/>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0" name="Freeform 49"/>
          <p:cNvSpPr>
            <a:spLocks/>
          </p:cNvSpPr>
          <p:nvPr/>
        </p:nvSpPr>
        <p:spPr bwMode="auto">
          <a:xfrm>
            <a:off x="6813862" y="4879578"/>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1" name="Line 50"/>
          <p:cNvSpPr>
            <a:spLocks noChangeShapeType="1"/>
          </p:cNvSpPr>
          <p:nvPr/>
        </p:nvSpPr>
        <p:spPr bwMode="auto">
          <a:xfrm flipV="1">
            <a:off x="7580625" y="4887516"/>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2" name="Line 51"/>
          <p:cNvSpPr>
            <a:spLocks noChangeShapeType="1"/>
          </p:cNvSpPr>
          <p:nvPr/>
        </p:nvSpPr>
        <p:spPr bwMode="auto">
          <a:xfrm>
            <a:off x="933762" y="5149453"/>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3" name="Line 52"/>
          <p:cNvSpPr>
            <a:spLocks noChangeShapeType="1"/>
          </p:cNvSpPr>
          <p:nvPr/>
        </p:nvSpPr>
        <p:spPr bwMode="auto">
          <a:xfrm>
            <a:off x="2672075" y="5149453"/>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4" name="Line 53"/>
          <p:cNvSpPr>
            <a:spLocks noChangeShapeType="1"/>
          </p:cNvSpPr>
          <p:nvPr/>
        </p:nvSpPr>
        <p:spPr bwMode="auto">
          <a:xfrm>
            <a:off x="3970650" y="5149453"/>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5" name="Line 54"/>
          <p:cNvSpPr>
            <a:spLocks noChangeShapeType="1"/>
          </p:cNvSpPr>
          <p:nvPr/>
        </p:nvSpPr>
        <p:spPr bwMode="auto">
          <a:xfrm>
            <a:off x="5423212" y="5149453"/>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6" name="Freeform 55"/>
          <p:cNvSpPr>
            <a:spLocks/>
          </p:cNvSpPr>
          <p:nvPr/>
        </p:nvSpPr>
        <p:spPr bwMode="auto">
          <a:xfrm>
            <a:off x="6813862" y="5149453"/>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7" name="Line 56"/>
          <p:cNvSpPr>
            <a:spLocks noChangeShapeType="1"/>
          </p:cNvSpPr>
          <p:nvPr/>
        </p:nvSpPr>
        <p:spPr bwMode="auto">
          <a:xfrm flipV="1">
            <a:off x="7580625" y="5157391"/>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8" name="Line 57"/>
          <p:cNvSpPr>
            <a:spLocks noChangeShapeType="1"/>
          </p:cNvSpPr>
          <p:nvPr/>
        </p:nvSpPr>
        <p:spPr bwMode="auto">
          <a:xfrm>
            <a:off x="933762" y="5419328"/>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19" name="Line 58"/>
          <p:cNvSpPr>
            <a:spLocks noChangeShapeType="1"/>
          </p:cNvSpPr>
          <p:nvPr/>
        </p:nvSpPr>
        <p:spPr bwMode="auto">
          <a:xfrm>
            <a:off x="2672075" y="5419328"/>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0" name="Line 59"/>
          <p:cNvSpPr>
            <a:spLocks noChangeShapeType="1"/>
          </p:cNvSpPr>
          <p:nvPr/>
        </p:nvSpPr>
        <p:spPr bwMode="auto">
          <a:xfrm>
            <a:off x="3970650" y="5419328"/>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1" name="Line 60"/>
          <p:cNvSpPr>
            <a:spLocks noChangeShapeType="1"/>
          </p:cNvSpPr>
          <p:nvPr/>
        </p:nvSpPr>
        <p:spPr bwMode="auto">
          <a:xfrm>
            <a:off x="5423212" y="5419328"/>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2" name="Freeform 61"/>
          <p:cNvSpPr>
            <a:spLocks/>
          </p:cNvSpPr>
          <p:nvPr/>
        </p:nvSpPr>
        <p:spPr bwMode="auto">
          <a:xfrm>
            <a:off x="6813862" y="5419328"/>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3" name="Line 62"/>
          <p:cNvSpPr>
            <a:spLocks noChangeShapeType="1"/>
          </p:cNvSpPr>
          <p:nvPr/>
        </p:nvSpPr>
        <p:spPr bwMode="auto">
          <a:xfrm flipV="1">
            <a:off x="7580625" y="5427266"/>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4" name="Line 63"/>
          <p:cNvSpPr>
            <a:spLocks noChangeShapeType="1"/>
          </p:cNvSpPr>
          <p:nvPr/>
        </p:nvSpPr>
        <p:spPr bwMode="auto">
          <a:xfrm>
            <a:off x="933762" y="5692378"/>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5" name="Line 64"/>
          <p:cNvSpPr>
            <a:spLocks noChangeShapeType="1"/>
          </p:cNvSpPr>
          <p:nvPr/>
        </p:nvSpPr>
        <p:spPr bwMode="auto">
          <a:xfrm>
            <a:off x="2672075" y="5692378"/>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6" name="Line 65"/>
          <p:cNvSpPr>
            <a:spLocks noChangeShapeType="1"/>
          </p:cNvSpPr>
          <p:nvPr/>
        </p:nvSpPr>
        <p:spPr bwMode="auto">
          <a:xfrm>
            <a:off x="3970650" y="5692378"/>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7" name="Line 66"/>
          <p:cNvSpPr>
            <a:spLocks noChangeShapeType="1"/>
          </p:cNvSpPr>
          <p:nvPr/>
        </p:nvSpPr>
        <p:spPr bwMode="auto">
          <a:xfrm>
            <a:off x="5423212" y="5692378"/>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8" name="Freeform 67"/>
          <p:cNvSpPr>
            <a:spLocks/>
          </p:cNvSpPr>
          <p:nvPr/>
        </p:nvSpPr>
        <p:spPr bwMode="auto">
          <a:xfrm>
            <a:off x="6813862" y="5692378"/>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29" name="Line 68"/>
          <p:cNvSpPr>
            <a:spLocks noChangeShapeType="1"/>
          </p:cNvSpPr>
          <p:nvPr/>
        </p:nvSpPr>
        <p:spPr bwMode="auto">
          <a:xfrm flipV="1">
            <a:off x="7580625" y="5697141"/>
            <a:ext cx="0" cy="2651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31" name="Line 70"/>
          <p:cNvSpPr>
            <a:spLocks noChangeShapeType="1"/>
          </p:cNvSpPr>
          <p:nvPr/>
        </p:nvSpPr>
        <p:spPr bwMode="auto">
          <a:xfrm>
            <a:off x="3238812" y="326191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33" name="Line 72"/>
          <p:cNvSpPr>
            <a:spLocks noChangeShapeType="1"/>
          </p:cNvSpPr>
          <p:nvPr/>
        </p:nvSpPr>
        <p:spPr bwMode="auto">
          <a:xfrm>
            <a:off x="3238812" y="353020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35" name="Line 74"/>
          <p:cNvSpPr>
            <a:spLocks noChangeShapeType="1"/>
          </p:cNvSpPr>
          <p:nvPr/>
        </p:nvSpPr>
        <p:spPr bwMode="auto">
          <a:xfrm>
            <a:off x="3238812" y="380007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37" name="Line 76"/>
          <p:cNvSpPr>
            <a:spLocks noChangeShapeType="1"/>
          </p:cNvSpPr>
          <p:nvPr/>
        </p:nvSpPr>
        <p:spPr bwMode="auto">
          <a:xfrm>
            <a:off x="3238812" y="406995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39" name="Line 78"/>
          <p:cNvSpPr>
            <a:spLocks noChangeShapeType="1"/>
          </p:cNvSpPr>
          <p:nvPr/>
        </p:nvSpPr>
        <p:spPr bwMode="auto">
          <a:xfrm>
            <a:off x="3238812" y="433982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41" name="Line 80"/>
          <p:cNvSpPr>
            <a:spLocks noChangeShapeType="1"/>
          </p:cNvSpPr>
          <p:nvPr/>
        </p:nvSpPr>
        <p:spPr bwMode="auto">
          <a:xfrm>
            <a:off x="3238812" y="460970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43" name="Line 82"/>
          <p:cNvSpPr>
            <a:spLocks noChangeShapeType="1"/>
          </p:cNvSpPr>
          <p:nvPr/>
        </p:nvSpPr>
        <p:spPr bwMode="auto">
          <a:xfrm>
            <a:off x="3238812" y="487957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45" name="Line 84"/>
          <p:cNvSpPr>
            <a:spLocks noChangeShapeType="1"/>
          </p:cNvSpPr>
          <p:nvPr/>
        </p:nvSpPr>
        <p:spPr bwMode="auto">
          <a:xfrm>
            <a:off x="3238812" y="514945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47" name="Line 86"/>
          <p:cNvSpPr>
            <a:spLocks noChangeShapeType="1"/>
          </p:cNvSpPr>
          <p:nvPr/>
        </p:nvSpPr>
        <p:spPr bwMode="auto">
          <a:xfrm>
            <a:off x="3238812" y="541932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49" name="Line 88"/>
          <p:cNvSpPr>
            <a:spLocks noChangeShapeType="1"/>
          </p:cNvSpPr>
          <p:nvPr/>
        </p:nvSpPr>
        <p:spPr bwMode="auto">
          <a:xfrm>
            <a:off x="3238812" y="569237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1" name="Line 90"/>
          <p:cNvSpPr>
            <a:spLocks noChangeShapeType="1"/>
          </p:cNvSpPr>
          <p:nvPr/>
        </p:nvSpPr>
        <p:spPr bwMode="auto">
          <a:xfrm flipV="1">
            <a:off x="4691375" y="299521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2" name="Line 91"/>
          <p:cNvSpPr>
            <a:spLocks noChangeShapeType="1"/>
          </p:cNvSpPr>
          <p:nvPr/>
        </p:nvSpPr>
        <p:spPr bwMode="auto">
          <a:xfrm>
            <a:off x="4691375" y="326191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3" name="Line 92"/>
          <p:cNvSpPr>
            <a:spLocks noChangeShapeType="1"/>
          </p:cNvSpPr>
          <p:nvPr/>
        </p:nvSpPr>
        <p:spPr bwMode="auto">
          <a:xfrm flipV="1">
            <a:off x="4691375" y="3265091"/>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4" name="Line 93"/>
          <p:cNvSpPr>
            <a:spLocks noChangeShapeType="1"/>
          </p:cNvSpPr>
          <p:nvPr/>
        </p:nvSpPr>
        <p:spPr bwMode="auto">
          <a:xfrm>
            <a:off x="4691375" y="353020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5" name="Line 94"/>
          <p:cNvSpPr>
            <a:spLocks noChangeShapeType="1"/>
          </p:cNvSpPr>
          <p:nvPr/>
        </p:nvSpPr>
        <p:spPr bwMode="auto">
          <a:xfrm flipV="1">
            <a:off x="4691375" y="353814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6" name="Line 95"/>
          <p:cNvSpPr>
            <a:spLocks noChangeShapeType="1"/>
          </p:cNvSpPr>
          <p:nvPr/>
        </p:nvSpPr>
        <p:spPr bwMode="auto">
          <a:xfrm>
            <a:off x="4691375" y="380007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7" name="Line 96"/>
          <p:cNvSpPr>
            <a:spLocks noChangeShapeType="1"/>
          </p:cNvSpPr>
          <p:nvPr/>
        </p:nvSpPr>
        <p:spPr bwMode="auto">
          <a:xfrm flipV="1">
            <a:off x="4691375" y="380801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8" name="Line 97"/>
          <p:cNvSpPr>
            <a:spLocks noChangeShapeType="1"/>
          </p:cNvSpPr>
          <p:nvPr/>
        </p:nvSpPr>
        <p:spPr bwMode="auto">
          <a:xfrm>
            <a:off x="4691375" y="406995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59" name="Line 98"/>
          <p:cNvSpPr>
            <a:spLocks noChangeShapeType="1"/>
          </p:cNvSpPr>
          <p:nvPr/>
        </p:nvSpPr>
        <p:spPr bwMode="auto">
          <a:xfrm flipV="1">
            <a:off x="4691375" y="407789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0" name="Line 99"/>
          <p:cNvSpPr>
            <a:spLocks noChangeShapeType="1"/>
          </p:cNvSpPr>
          <p:nvPr/>
        </p:nvSpPr>
        <p:spPr bwMode="auto">
          <a:xfrm>
            <a:off x="4724400" y="433982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1" name="Line 100"/>
          <p:cNvSpPr>
            <a:spLocks noChangeShapeType="1"/>
          </p:cNvSpPr>
          <p:nvPr/>
        </p:nvSpPr>
        <p:spPr bwMode="auto">
          <a:xfrm flipV="1">
            <a:off x="4691375" y="434776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2" name="Line 101"/>
          <p:cNvSpPr>
            <a:spLocks noChangeShapeType="1"/>
          </p:cNvSpPr>
          <p:nvPr/>
        </p:nvSpPr>
        <p:spPr bwMode="auto">
          <a:xfrm>
            <a:off x="4691375" y="460970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3" name="Line 102"/>
          <p:cNvSpPr>
            <a:spLocks noChangeShapeType="1"/>
          </p:cNvSpPr>
          <p:nvPr/>
        </p:nvSpPr>
        <p:spPr bwMode="auto">
          <a:xfrm flipV="1">
            <a:off x="4691375" y="461764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4" name="Line 103"/>
          <p:cNvSpPr>
            <a:spLocks noChangeShapeType="1"/>
          </p:cNvSpPr>
          <p:nvPr/>
        </p:nvSpPr>
        <p:spPr bwMode="auto">
          <a:xfrm>
            <a:off x="4691375" y="487957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5" name="Line 104"/>
          <p:cNvSpPr>
            <a:spLocks noChangeShapeType="1"/>
          </p:cNvSpPr>
          <p:nvPr/>
        </p:nvSpPr>
        <p:spPr bwMode="auto">
          <a:xfrm flipV="1">
            <a:off x="4691375" y="4887516"/>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6" name="Line 105"/>
          <p:cNvSpPr>
            <a:spLocks noChangeShapeType="1"/>
          </p:cNvSpPr>
          <p:nvPr/>
        </p:nvSpPr>
        <p:spPr bwMode="auto">
          <a:xfrm>
            <a:off x="4691375" y="5149453"/>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7" name="Line 106"/>
          <p:cNvSpPr>
            <a:spLocks noChangeShapeType="1"/>
          </p:cNvSpPr>
          <p:nvPr/>
        </p:nvSpPr>
        <p:spPr bwMode="auto">
          <a:xfrm flipV="1">
            <a:off x="4691375" y="5157391"/>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8" name="Line 107"/>
          <p:cNvSpPr>
            <a:spLocks noChangeShapeType="1"/>
          </p:cNvSpPr>
          <p:nvPr/>
        </p:nvSpPr>
        <p:spPr bwMode="auto">
          <a:xfrm>
            <a:off x="4691375" y="541932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69" name="Line 108"/>
          <p:cNvSpPr>
            <a:spLocks noChangeShapeType="1"/>
          </p:cNvSpPr>
          <p:nvPr/>
        </p:nvSpPr>
        <p:spPr bwMode="auto">
          <a:xfrm flipV="1">
            <a:off x="4691375" y="5427266"/>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0" name="Line 109"/>
          <p:cNvSpPr>
            <a:spLocks noChangeShapeType="1"/>
          </p:cNvSpPr>
          <p:nvPr/>
        </p:nvSpPr>
        <p:spPr bwMode="auto">
          <a:xfrm>
            <a:off x="4691375" y="5692378"/>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1" name="Line 110"/>
          <p:cNvSpPr>
            <a:spLocks noChangeShapeType="1"/>
          </p:cNvSpPr>
          <p:nvPr/>
        </p:nvSpPr>
        <p:spPr bwMode="auto">
          <a:xfrm flipV="1">
            <a:off x="4691375" y="5697141"/>
            <a:ext cx="0" cy="2651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3" name="Line 112"/>
          <p:cNvSpPr>
            <a:spLocks noChangeShapeType="1"/>
          </p:cNvSpPr>
          <p:nvPr/>
        </p:nvSpPr>
        <p:spPr bwMode="auto">
          <a:xfrm>
            <a:off x="6051862" y="326191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5" name="Line 114"/>
          <p:cNvSpPr>
            <a:spLocks noChangeShapeType="1"/>
          </p:cNvSpPr>
          <p:nvPr/>
        </p:nvSpPr>
        <p:spPr bwMode="auto">
          <a:xfrm>
            <a:off x="6051862" y="3530203"/>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7" name="Line 116"/>
          <p:cNvSpPr>
            <a:spLocks noChangeShapeType="1"/>
          </p:cNvSpPr>
          <p:nvPr/>
        </p:nvSpPr>
        <p:spPr bwMode="auto">
          <a:xfrm>
            <a:off x="6051862" y="3800078"/>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79" name="Line 118"/>
          <p:cNvSpPr>
            <a:spLocks noChangeShapeType="1"/>
          </p:cNvSpPr>
          <p:nvPr/>
        </p:nvSpPr>
        <p:spPr bwMode="auto">
          <a:xfrm>
            <a:off x="6051862" y="4069953"/>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1" name="Line 120"/>
          <p:cNvSpPr>
            <a:spLocks noChangeShapeType="1"/>
          </p:cNvSpPr>
          <p:nvPr/>
        </p:nvSpPr>
        <p:spPr bwMode="auto">
          <a:xfrm>
            <a:off x="6051862" y="4339828"/>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3" name="Line 122"/>
          <p:cNvSpPr>
            <a:spLocks noChangeShapeType="1"/>
          </p:cNvSpPr>
          <p:nvPr/>
        </p:nvSpPr>
        <p:spPr bwMode="auto">
          <a:xfrm>
            <a:off x="6051862" y="4609703"/>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5" name="Line 124"/>
          <p:cNvSpPr>
            <a:spLocks noChangeShapeType="1"/>
          </p:cNvSpPr>
          <p:nvPr/>
        </p:nvSpPr>
        <p:spPr bwMode="auto">
          <a:xfrm>
            <a:off x="6051862" y="4879578"/>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7" name="Line 126"/>
          <p:cNvSpPr>
            <a:spLocks noChangeShapeType="1"/>
          </p:cNvSpPr>
          <p:nvPr/>
        </p:nvSpPr>
        <p:spPr bwMode="auto">
          <a:xfrm>
            <a:off x="6051862" y="5149453"/>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89" name="Line 128"/>
          <p:cNvSpPr>
            <a:spLocks noChangeShapeType="1"/>
          </p:cNvSpPr>
          <p:nvPr/>
        </p:nvSpPr>
        <p:spPr bwMode="auto">
          <a:xfrm>
            <a:off x="6051862" y="5419328"/>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1" name="Line 130"/>
          <p:cNvSpPr>
            <a:spLocks noChangeShapeType="1"/>
          </p:cNvSpPr>
          <p:nvPr/>
        </p:nvSpPr>
        <p:spPr bwMode="auto">
          <a:xfrm>
            <a:off x="6051862" y="5692378"/>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3" name="Line 132"/>
          <p:cNvSpPr>
            <a:spLocks noChangeShapeType="1"/>
          </p:cNvSpPr>
          <p:nvPr/>
        </p:nvSpPr>
        <p:spPr bwMode="auto">
          <a:xfrm flipV="1">
            <a:off x="1816412" y="299521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4" name="Line 133"/>
          <p:cNvSpPr>
            <a:spLocks noChangeShapeType="1"/>
          </p:cNvSpPr>
          <p:nvPr/>
        </p:nvSpPr>
        <p:spPr bwMode="auto">
          <a:xfrm>
            <a:off x="1816412" y="326191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5" name="Line 134"/>
          <p:cNvSpPr>
            <a:spLocks noChangeShapeType="1"/>
          </p:cNvSpPr>
          <p:nvPr/>
        </p:nvSpPr>
        <p:spPr bwMode="auto">
          <a:xfrm flipV="1">
            <a:off x="1816412" y="3265091"/>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6" name="Line 135"/>
          <p:cNvSpPr>
            <a:spLocks noChangeShapeType="1"/>
          </p:cNvSpPr>
          <p:nvPr/>
        </p:nvSpPr>
        <p:spPr bwMode="auto">
          <a:xfrm>
            <a:off x="1816412" y="3530203"/>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7" name="Line 136"/>
          <p:cNvSpPr>
            <a:spLocks noChangeShapeType="1"/>
          </p:cNvSpPr>
          <p:nvPr/>
        </p:nvSpPr>
        <p:spPr bwMode="auto">
          <a:xfrm flipV="1">
            <a:off x="1816412" y="353814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8" name="Line 137"/>
          <p:cNvSpPr>
            <a:spLocks noChangeShapeType="1"/>
          </p:cNvSpPr>
          <p:nvPr/>
        </p:nvSpPr>
        <p:spPr bwMode="auto">
          <a:xfrm>
            <a:off x="1816412" y="3800078"/>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99" name="Line 138"/>
          <p:cNvSpPr>
            <a:spLocks noChangeShapeType="1"/>
          </p:cNvSpPr>
          <p:nvPr/>
        </p:nvSpPr>
        <p:spPr bwMode="auto">
          <a:xfrm flipV="1">
            <a:off x="1816412" y="380801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0" name="Line 139"/>
          <p:cNvSpPr>
            <a:spLocks noChangeShapeType="1"/>
          </p:cNvSpPr>
          <p:nvPr/>
        </p:nvSpPr>
        <p:spPr bwMode="auto">
          <a:xfrm>
            <a:off x="1816412" y="4069953"/>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1" name="Line 140"/>
          <p:cNvSpPr>
            <a:spLocks noChangeShapeType="1"/>
          </p:cNvSpPr>
          <p:nvPr/>
        </p:nvSpPr>
        <p:spPr bwMode="auto">
          <a:xfrm flipV="1">
            <a:off x="1816412" y="407789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2" name="Line 141"/>
          <p:cNvSpPr>
            <a:spLocks noChangeShapeType="1"/>
          </p:cNvSpPr>
          <p:nvPr/>
        </p:nvSpPr>
        <p:spPr bwMode="auto">
          <a:xfrm>
            <a:off x="1816412" y="4339828"/>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3" name="Line 142"/>
          <p:cNvSpPr>
            <a:spLocks noChangeShapeType="1"/>
          </p:cNvSpPr>
          <p:nvPr/>
        </p:nvSpPr>
        <p:spPr bwMode="auto">
          <a:xfrm flipV="1">
            <a:off x="1816412" y="4347766"/>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4" name="Line 143"/>
          <p:cNvSpPr>
            <a:spLocks noChangeShapeType="1"/>
          </p:cNvSpPr>
          <p:nvPr/>
        </p:nvSpPr>
        <p:spPr bwMode="auto">
          <a:xfrm>
            <a:off x="1816412" y="4609703"/>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5" name="Line 144"/>
          <p:cNvSpPr>
            <a:spLocks noChangeShapeType="1"/>
          </p:cNvSpPr>
          <p:nvPr/>
        </p:nvSpPr>
        <p:spPr bwMode="auto">
          <a:xfrm flipV="1">
            <a:off x="1816412" y="4617641"/>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6" name="Line 145"/>
          <p:cNvSpPr>
            <a:spLocks noChangeShapeType="1"/>
          </p:cNvSpPr>
          <p:nvPr/>
        </p:nvSpPr>
        <p:spPr bwMode="auto">
          <a:xfrm>
            <a:off x="1816412" y="4879578"/>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7" name="Line 146"/>
          <p:cNvSpPr>
            <a:spLocks noChangeShapeType="1"/>
          </p:cNvSpPr>
          <p:nvPr/>
        </p:nvSpPr>
        <p:spPr bwMode="auto">
          <a:xfrm flipV="1">
            <a:off x="1816412" y="4887516"/>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8" name="Line 147"/>
          <p:cNvSpPr>
            <a:spLocks noChangeShapeType="1"/>
          </p:cNvSpPr>
          <p:nvPr/>
        </p:nvSpPr>
        <p:spPr bwMode="auto">
          <a:xfrm>
            <a:off x="1816412" y="5149453"/>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09" name="Line 148"/>
          <p:cNvSpPr>
            <a:spLocks noChangeShapeType="1"/>
          </p:cNvSpPr>
          <p:nvPr/>
        </p:nvSpPr>
        <p:spPr bwMode="auto">
          <a:xfrm flipV="1">
            <a:off x="1816412" y="5157391"/>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0" name="Line 149"/>
          <p:cNvSpPr>
            <a:spLocks noChangeShapeType="1"/>
          </p:cNvSpPr>
          <p:nvPr/>
        </p:nvSpPr>
        <p:spPr bwMode="auto">
          <a:xfrm>
            <a:off x="1816412" y="5419328"/>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1" name="Line 150"/>
          <p:cNvSpPr>
            <a:spLocks noChangeShapeType="1"/>
          </p:cNvSpPr>
          <p:nvPr/>
        </p:nvSpPr>
        <p:spPr bwMode="auto">
          <a:xfrm flipV="1">
            <a:off x="1816412" y="5427266"/>
            <a:ext cx="0" cy="2571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2" name="Line 151"/>
          <p:cNvSpPr>
            <a:spLocks noChangeShapeType="1"/>
          </p:cNvSpPr>
          <p:nvPr/>
        </p:nvSpPr>
        <p:spPr bwMode="auto">
          <a:xfrm>
            <a:off x="1816412" y="5692378"/>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3" name="Line 152"/>
          <p:cNvSpPr>
            <a:spLocks noChangeShapeType="1"/>
          </p:cNvSpPr>
          <p:nvPr/>
        </p:nvSpPr>
        <p:spPr bwMode="auto">
          <a:xfrm flipV="1">
            <a:off x="1816412" y="5697141"/>
            <a:ext cx="0" cy="2651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4" name="Line 153"/>
          <p:cNvSpPr>
            <a:spLocks noChangeShapeType="1"/>
          </p:cNvSpPr>
          <p:nvPr/>
        </p:nvSpPr>
        <p:spPr bwMode="auto">
          <a:xfrm flipV="1">
            <a:off x="1816412" y="2228453"/>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8" name="Line 157"/>
          <p:cNvSpPr>
            <a:spLocks noChangeShapeType="1"/>
          </p:cNvSpPr>
          <p:nvPr/>
        </p:nvSpPr>
        <p:spPr bwMode="auto">
          <a:xfrm flipV="1">
            <a:off x="7580625" y="2228453"/>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19" name="Freeform 158"/>
          <p:cNvSpPr>
            <a:spLocks/>
          </p:cNvSpPr>
          <p:nvPr/>
        </p:nvSpPr>
        <p:spPr bwMode="auto">
          <a:xfrm>
            <a:off x="933762" y="2992041"/>
            <a:ext cx="1722438" cy="0"/>
          </a:xfrm>
          <a:custGeom>
            <a:avLst/>
            <a:gdLst>
              <a:gd name="T0" fmla="*/ 0 w 1085"/>
              <a:gd name="T1" fmla="*/ 556 w 1085"/>
              <a:gd name="T2" fmla="*/ 1085 w 1085"/>
            </a:gdLst>
            <a:ahLst/>
            <a:cxnLst>
              <a:cxn ang="0">
                <a:pos x="T0" y="0"/>
              </a:cxn>
              <a:cxn ang="0">
                <a:pos x="T1" y="0"/>
              </a:cxn>
              <a:cxn ang="0">
                <a:pos x="T2" y="0"/>
              </a:cxn>
            </a:cxnLst>
            <a:rect l="0" t="0" r="r" b="b"/>
            <a:pathLst>
              <a:path w="1085">
                <a:moveTo>
                  <a:pt x="0" y="0"/>
                </a:moveTo>
                <a:lnTo>
                  <a:pt x="556" y="0"/>
                </a:lnTo>
                <a:lnTo>
                  <a:pt x="108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0" name="Freeform 159"/>
          <p:cNvSpPr>
            <a:spLocks/>
          </p:cNvSpPr>
          <p:nvPr/>
        </p:nvSpPr>
        <p:spPr bwMode="auto">
          <a:xfrm>
            <a:off x="2672075" y="2992041"/>
            <a:ext cx="1282700" cy="0"/>
          </a:xfrm>
          <a:custGeom>
            <a:avLst/>
            <a:gdLst>
              <a:gd name="T0" fmla="*/ 0 w 808"/>
              <a:gd name="T1" fmla="*/ 357 w 808"/>
              <a:gd name="T2" fmla="*/ 808 w 808"/>
            </a:gdLst>
            <a:ahLst/>
            <a:cxnLst>
              <a:cxn ang="0">
                <a:pos x="T0" y="0"/>
              </a:cxn>
              <a:cxn ang="0">
                <a:pos x="T1" y="0"/>
              </a:cxn>
              <a:cxn ang="0">
                <a:pos x="T2" y="0"/>
              </a:cxn>
            </a:cxnLst>
            <a:rect l="0" t="0" r="r" b="b"/>
            <a:pathLst>
              <a:path w="808">
                <a:moveTo>
                  <a:pt x="0" y="0"/>
                </a:moveTo>
                <a:lnTo>
                  <a:pt x="357" y="0"/>
                </a:lnTo>
                <a:lnTo>
                  <a:pt x="808"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1" name="Freeform 160"/>
          <p:cNvSpPr>
            <a:spLocks/>
          </p:cNvSpPr>
          <p:nvPr/>
        </p:nvSpPr>
        <p:spPr bwMode="auto">
          <a:xfrm>
            <a:off x="3970650" y="2992041"/>
            <a:ext cx="1436688" cy="0"/>
          </a:xfrm>
          <a:custGeom>
            <a:avLst/>
            <a:gdLst>
              <a:gd name="T0" fmla="*/ 0 w 905"/>
              <a:gd name="T1" fmla="*/ 454 w 905"/>
              <a:gd name="T2" fmla="*/ 905 w 905"/>
            </a:gdLst>
            <a:ahLst/>
            <a:cxnLst>
              <a:cxn ang="0">
                <a:pos x="T0" y="0"/>
              </a:cxn>
              <a:cxn ang="0">
                <a:pos x="T1" y="0"/>
              </a:cxn>
              <a:cxn ang="0">
                <a:pos x="T2" y="0"/>
              </a:cxn>
            </a:cxnLst>
            <a:rect l="0" t="0" r="r" b="b"/>
            <a:pathLst>
              <a:path w="905">
                <a:moveTo>
                  <a:pt x="0" y="0"/>
                </a:moveTo>
                <a:lnTo>
                  <a:pt x="454" y="0"/>
                </a:lnTo>
                <a:lnTo>
                  <a:pt x="9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2" name="Freeform 161"/>
          <p:cNvSpPr>
            <a:spLocks/>
          </p:cNvSpPr>
          <p:nvPr/>
        </p:nvSpPr>
        <p:spPr bwMode="auto">
          <a:xfrm>
            <a:off x="5423212" y="2992041"/>
            <a:ext cx="1374775" cy="0"/>
          </a:xfrm>
          <a:custGeom>
            <a:avLst/>
            <a:gdLst>
              <a:gd name="T0" fmla="*/ 0 w 866"/>
              <a:gd name="T1" fmla="*/ 396 w 866"/>
              <a:gd name="T2" fmla="*/ 866 w 866"/>
            </a:gdLst>
            <a:ahLst/>
            <a:cxnLst>
              <a:cxn ang="0">
                <a:pos x="T0" y="0"/>
              </a:cxn>
              <a:cxn ang="0">
                <a:pos x="T1" y="0"/>
              </a:cxn>
              <a:cxn ang="0">
                <a:pos x="T2" y="0"/>
              </a:cxn>
            </a:cxnLst>
            <a:rect l="0" t="0" r="r" b="b"/>
            <a:pathLst>
              <a:path w="866">
                <a:moveTo>
                  <a:pt x="0" y="0"/>
                </a:moveTo>
                <a:lnTo>
                  <a:pt x="396" y="0"/>
                </a:lnTo>
                <a:lnTo>
                  <a:pt x="866"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3" name="Freeform 162"/>
          <p:cNvSpPr>
            <a:spLocks/>
          </p:cNvSpPr>
          <p:nvPr/>
        </p:nvSpPr>
        <p:spPr bwMode="auto">
          <a:xfrm>
            <a:off x="6813862" y="2992041"/>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4" name="Line 163"/>
          <p:cNvSpPr>
            <a:spLocks noChangeShapeType="1"/>
          </p:cNvSpPr>
          <p:nvPr/>
        </p:nvSpPr>
        <p:spPr bwMode="auto">
          <a:xfrm flipV="1">
            <a:off x="2664137"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5" name="Line 164"/>
          <p:cNvSpPr>
            <a:spLocks noChangeShapeType="1"/>
          </p:cNvSpPr>
          <p:nvPr/>
        </p:nvSpPr>
        <p:spPr bwMode="auto">
          <a:xfrm flipV="1">
            <a:off x="2664137"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6" name="Line 165"/>
          <p:cNvSpPr>
            <a:spLocks noChangeShapeType="1"/>
          </p:cNvSpPr>
          <p:nvPr/>
        </p:nvSpPr>
        <p:spPr bwMode="auto">
          <a:xfrm flipV="1">
            <a:off x="2664137"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7" name="Line 166"/>
          <p:cNvSpPr>
            <a:spLocks noChangeShapeType="1"/>
          </p:cNvSpPr>
          <p:nvPr/>
        </p:nvSpPr>
        <p:spPr bwMode="auto">
          <a:xfrm flipV="1">
            <a:off x="2664137"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8" name="Line 167"/>
          <p:cNvSpPr>
            <a:spLocks noChangeShapeType="1"/>
          </p:cNvSpPr>
          <p:nvPr/>
        </p:nvSpPr>
        <p:spPr bwMode="auto">
          <a:xfrm flipV="1">
            <a:off x="2664137"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29" name="Line 168"/>
          <p:cNvSpPr>
            <a:spLocks noChangeShapeType="1"/>
          </p:cNvSpPr>
          <p:nvPr/>
        </p:nvSpPr>
        <p:spPr bwMode="auto">
          <a:xfrm flipV="1">
            <a:off x="2664137"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0" name="Line 169"/>
          <p:cNvSpPr>
            <a:spLocks noChangeShapeType="1"/>
          </p:cNvSpPr>
          <p:nvPr/>
        </p:nvSpPr>
        <p:spPr bwMode="auto">
          <a:xfrm flipV="1">
            <a:off x="2664137"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1" name="Line 170"/>
          <p:cNvSpPr>
            <a:spLocks noChangeShapeType="1"/>
          </p:cNvSpPr>
          <p:nvPr/>
        </p:nvSpPr>
        <p:spPr bwMode="auto">
          <a:xfrm flipV="1">
            <a:off x="2664137"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2" name="Line 171"/>
          <p:cNvSpPr>
            <a:spLocks noChangeShapeType="1"/>
          </p:cNvSpPr>
          <p:nvPr/>
        </p:nvSpPr>
        <p:spPr bwMode="auto">
          <a:xfrm flipV="1">
            <a:off x="2664137"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3" name="Line 172"/>
          <p:cNvSpPr>
            <a:spLocks noChangeShapeType="1"/>
          </p:cNvSpPr>
          <p:nvPr/>
        </p:nvSpPr>
        <p:spPr bwMode="auto">
          <a:xfrm flipV="1">
            <a:off x="2664137"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4" name="Line 173"/>
          <p:cNvSpPr>
            <a:spLocks noChangeShapeType="1"/>
          </p:cNvSpPr>
          <p:nvPr/>
        </p:nvSpPr>
        <p:spPr bwMode="auto">
          <a:xfrm flipV="1">
            <a:off x="2664137"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5" name="Line 174"/>
          <p:cNvSpPr>
            <a:spLocks noChangeShapeType="1"/>
          </p:cNvSpPr>
          <p:nvPr/>
        </p:nvSpPr>
        <p:spPr bwMode="auto">
          <a:xfrm flipV="1">
            <a:off x="2664137"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6" name="Line 175"/>
          <p:cNvSpPr>
            <a:spLocks noChangeShapeType="1"/>
          </p:cNvSpPr>
          <p:nvPr/>
        </p:nvSpPr>
        <p:spPr bwMode="auto">
          <a:xfrm flipV="1">
            <a:off x="3962712"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7" name="Line 176"/>
          <p:cNvSpPr>
            <a:spLocks noChangeShapeType="1"/>
          </p:cNvSpPr>
          <p:nvPr/>
        </p:nvSpPr>
        <p:spPr bwMode="auto">
          <a:xfrm flipV="1">
            <a:off x="3962712"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8" name="Line 177"/>
          <p:cNvSpPr>
            <a:spLocks noChangeShapeType="1"/>
          </p:cNvSpPr>
          <p:nvPr/>
        </p:nvSpPr>
        <p:spPr bwMode="auto">
          <a:xfrm flipV="1">
            <a:off x="3962712"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39" name="Line 178"/>
          <p:cNvSpPr>
            <a:spLocks noChangeShapeType="1"/>
          </p:cNvSpPr>
          <p:nvPr/>
        </p:nvSpPr>
        <p:spPr bwMode="auto">
          <a:xfrm flipV="1">
            <a:off x="3962712"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0" name="Line 179"/>
          <p:cNvSpPr>
            <a:spLocks noChangeShapeType="1"/>
          </p:cNvSpPr>
          <p:nvPr/>
        </p:nvSpPr>
        <p:spPr bwMode="auto">
          <a:xfrm flipV="1">
            <a:off x="3962712"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1" name="Line 180"/>
          <p:cNvSpPr>
            <a:spLocks noChangeShapeType="1"/>
          </p:cNvSpPr>
          <p:nvPr/>
        </p:nvSpPr>
        <p:spPr bwMode="auto">
          <a:xfrm flipV="1">
            <a:off x="3962712"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2" name="Line 181"/>
          <p:cNvSpPr>
            <a:spLocks noChangeShapeType="1"/>
          </p:cNvSpPr>
          <p:nvPr/>
        </p:nvSpPr>
        <p:spPr bwMode="auto">
          <a:xfrm flipV="1">
            <a:off x="3962712"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3" name="Line 182"/>
          <p:cNvSpPr>
            <a:spLocks noChangeShapeType="1"/>
          </p:cNvSpPr>
          <p:nvPr/>
        </p:nvSpPr>
        <p:spPr bwMode="auto">
          <a:xfrm flipV="1">
            <a:off x="3962712"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4" name="Line 183"/>
          <p:cNvSpPr>
            <a:spLocks noChangeShapeType="1"/>
          </p:cNvSpPr>
          <p:nvPr/>
        </p:nvSpPr>
        <p:spPr bwMode="auto">
          <a:xfrm flipV="1">
            <a:off x="3962712"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5" name="Line 184"/>
          <p:cNvSpPr>
            <a:spLocks noChangeShapeType="1"/>
          </p:cNvSpPr>
          <p:nvPr/>
        </p:nvSpPr>
        <p:spPr bwMode="auto">
          <a:xfrm flipV="1">
            <a:off x="3962712"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6" name="Line 185"/>
          <p:cNvSpPr>
            <a:spLocks noChangeShapeType="1"/>
          </p:cNvSpPr>
          <p:nvPr/>
        </p:nvSpPr>
        <p:spPr bwMode="auto">
          <a:xfrm flipV="1">
            <a:off x="3962712"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7" name="Line 186"/>
          <p:cNvSpPr>
            <a:spLocks noChangeShapeType="1"/>
          </p:cNvSpPr>
          <p:nvPr/>
        </p:nvSpPr>
        <p:spPr bwMode="auto">
          <a:xfrm flipV="1">
            <a:off x="3962712"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8" name="Line 187"/>
          <p:cNvSpPr>
            <a:spLocks noChangeShapeType="1"/>
          </p:cNvSpPr>
          <p:nvPr/>
        </p:nvSpPr>
        <p:spPr bwMode="auto">
          <a:xfrm flipV="1">
            <a:off x="5415275"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49" name="Line 188"/>
          <p:cNvSpPr>
            <a:spLocks noChangeShapeType="1"/>
          </p:cNvSpPr>
          <p:nvPr/>
        </p:nvSpPr>
        <p:spPr bwMode="auto">
          <a:xfrm flipV="1">
            <a:off x="5415275"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0" name="Line 189"/>
          <p:cNvSpPr>
            <a:spLocks noChangeShapeType="1"/>
          </p:cNvSpPr>
          <p:nvPr/>
        </p:nvSpPr>
        <p:spPr bwMode="auto">
          <a:xfrm flipV="1">
            <a:off x="5415275"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1" name="Line 190"/>
          <p:cNvSpPr>
            <a:spLocks noChangeShapeType="1"/>
          </p:cNvSpPr>
          <p:nvPr/>
        </p:nvSpPr>
        <p:spPr bwMode="auto">
          <a:xfrm flipV="1">
            <a:off x="5415275"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2" name="Line 191"/>
          <p:cNvSpPr>
            <a:spLocks noChangeShapeType="1"/>
          </p:cNvSpPr>
          <p:nvPr/>
        </p:nvSpPr>
        <p:spPr bwMode="auto">
          <a:xfrm flipV="1">
            <a:off x="5415275"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3" name="Line 192"/>
          <p:cNvSpPr>
            <a:spLocks noChangeShapeType="1"/>
          </p:cNvSpPr>
          <p:nvPr/>
        </p:nvSpPr>
        <p:spPr bwMode="auto">
          <a:xfrm flipV="1">
            <a:off x="5415275"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4" name="Line 193"/>
          <p:cNvSpPr>
            <a:spLocks noChangeShapeType="1"/>
          </p:cNvSpPr>
          <p:nvPr/>
        </p:nvSpPr>
        <p:spPr bwMode="auto">
          <a:xfrm flipV="1">
            <a:off x="5415275"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5" name="Line 194"/>
          <p:cNvSpPr>
            <a:spLocks noChangeShapeType="1"/>
          </p:cNvSpPr>
          <p:nvPr/>
        </p:nvSpPr>
        <p:spPr bwMode="auto">
          <a:xfrm flipV="1">
            <a:off x="5415275"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6" name="Line 195"/>
          <p:cNvSpPr>
            <a:spLocks noChangeShapeType="1"/>
          </p:cNvSpPr>
          <p:nvPr/>
        </p:nvSpPr>
        <p:spPr bwMode="auto">
          <a:xfrm flipV="1">
            <a:off x="5415275"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7" name="Line 196"/>
          <p:cNvSpPr>
            <a:spLocks noChangeShapeType="1"/>
          </p:cNvSpPr>
          <p:nvPr/>
        </p:nvSpPr>
        <p:spPr bwMode="auto">
          <a:xfrm flipV="1">
            <a:off x="5415275"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8" name="Line 197"/>
          <p:cNvSpPr>
            <a:spLocks noChangeShapeType="1"/>
          </p:cNvSpPr>
          <p:nvPr/>
        </p:nvSpPr>
        <p:spPr bwMode="auto">
          <a:xfrm flipV="1">
            <a:off x="5415275"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59" name="Line 198"/>
          <p:cNvSpPr>
            <a:spLocks noChangeShapeType="1"/>
          </p:cNvSpPr>
          <p:nvPr/>
        </p:nvSpPr>
        <p:spPr bwMode="auto">
          <a:xfrm flipV="1">
            <a:off x="5415275"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0" name="Line 199"/>
          <p:cNvSpPr>
            <a:spLocks noChangeShapeType="1"/>
          </p:cNvSpPr>
          <p:nvPr/>
        </p:nvSpPr>
        <p:spPr bwMode="auto">
          <a:xfrm flipV="1">
            <a:off x="6805925"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1" name="Line 200"/>
          <p:cNvSpPr>
            <a:spLocks noChangeShapeType="1"/>
          </p:cNvSpPr>
          <p:nvPr/>
        </p:nvSpPr>
        <p:spPr bwMode="auto">
          <a:xfrm flipV="1">
            <a:off x="6805925"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2" name="Line 201"/>
          <p:cNvSpPr>
            <a:spLocks noChangeShapeType="1"/>
          </p:cNvSpPr>
          <p:nvPr/>
        </p:nvSpPr>
        <p:spPr bwMode="auto">
          <a:xfrm flipV="1">
            <a:off x="6805925"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3" name="Line 202"/>
          <p:cNvSpPr>
            <a:spLocks noChangeShapeType="1"/>
          </p:cNvSpPr>
          <p:nvPr/>
        </p:nvSpPr>
        <p:spPr bwMode="auto">
          <a:xfrm flipV="1">
            <a:off x="6805925"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4" name="Line 203"/>
          <p:cNvSpPr>
            <a:spLocks noChangeShapeType="1"/>
          </p:cNvSpPr>
          <p:nvPr/>
        </p:nvSpPr>
        <p:spPr bwMode="auto">
          <a:xfrm flipV="1">
            <a:off x="6805925"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5" name="Line 204"/>
          <p:cNvSpPr>
            <a:spLocks noChangeShapeType="1"/>
          </p:cNvSpPr>
          <p:nvPr/>
        </p:nvSpPr>
        <p:spPr bwMode="auto">
          <a:xfrm flipV="1">
            <a:off x="6805925"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6" name="Line 206"/>
          <p:cNvSpPr>
            <a:spLocks noChangeShapeType="1"/>
          </p:cNvSpPr>
          <p:nvPr/>
        </p:nvSpPr>
        <p:spPr bwMode="auto">
          <a:xfrm flipV="1">
            <a:off x="6805925"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7" name="Line 207"/>
          <p:cNvSpPr>
            <a:spLocks noChangeShapeType="1"/>
          </p:cNvSpPr>
          <p:nvPr/>
        </p:nvSpPr>
        <p:spPr bwMode="auto">
          <a:xfrm flipV="1">
            <a:off x="6805925"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8" name="Line 208"/>
          <p:cNvSpPr>
            <a:spLocks noChangeShapeType="1"/>
          </p:cNvSpPr>
          <p:nvPr/>
        </p:nvSpPr>
        <p:spPr bwMode="auto">
          <a:xfrm flipV="1">
            <a:off x="6805925"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69" name="Line 209"/>
          <p:cNvSpPr>
            <a:spLocks noChangeShapeType="1"/>
          </p:cNvSpPr>
          <p:nvPr/>
        </p:nvSpPr>
        <p:spPr bwMode="auto">
          <a:xfrm flipV="1">
            <a:off x="6805925"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70" name="Line 210"/>
          <p:cNvSpPr>
            <a:spLocks noChangeShapeType="1"/>
          </p:cNvSpPr>
          <p:nvPr/>
        </p:nvSpPr>
        <p:spPr bwMode="auto">
          <a:xfrm flipV="1">
            <a:off x="6805925"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71" name="Line 211"/>
          <p:cNvSpPr>
            <a:spLocks noChangeShapeType="1"/>
          </p:cNvSpPr>
          <p:nvPr/>
        </p:nvSpPr>
        <p:spPr bwMode="auto">
          <a:xfrm flipV="1">
            <a:off x="6805925"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72" name="Rectangle 341"/>
          <p:cNvSpPr>
            <a:spLocks noChangeArrowheads="1"/>
          </p:cNvSpPr>
          <p:nvPr/>
        </p:nvSpPr>
        <p:spPr bwMode="auto">
          <a:xfrm>
            <a:off x="1360800" y="3053953"/>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73" name="Rectangle 342"/>
          <p:cNvSpPr>
            <a:spLocks noChangeArrowheads="1"/>
          </p:cNvSpPr>
          <p:nvPr/>
        </p:nvSpPr>
        <p:spPr bwMode="auto">
          <a:xfrm>
            <a:off x="2275200" y="3053953"/>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74" name="Rectangle 343"/>
          <p:cNvSpPr>
            <a:spLocks noChangeArrowheads="1"/>
          </p:cNvSpPr>
          <p:nvPr/>
        </p:nvSpPr>
        <p:spPr bwMode="auto">
          <a:xfrm>
            <a:off x="2960423" y="3042339"/>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a:t>
            </a:r>
            <a:endParaRPr lang="en-US" dirty="0">
              <a:latin typeface="Calibri Light" pitchFamily="34" charset="0"/>
              <a:cs typeface="Arial" pitchFamily="34" charset="0"/>
            </a:endParaRPr>
          </a:p>
        </p:txBody>
      </p:sp>
      <p:sp>
        <p:nvSpPr>
          <p:cNvPr id="675" name="Rectangle 344"/>
          <p:cNvSpPr>
            <a:spLocks noChangeArrowheads="1"/>
          </p:cNvSpPr>
          <p:nvPr/>
        </p:nvSpPr>
        <p:spPr bwMode="auto">
          <a:xfrm>
            <a:off x="4254364" y="3053953"/>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a:t>
            </a:r>
            <a:endParaRPr lang="en-US" dirty="0">
              <a:latin typeface="Calibri Light" pitchFamily="34" charset="0"/>
              <a:cs typeface="Arial" pitchFamily="34" charset="0"/>
            </a:endParaRPr>
          </a:p>
        </p:txBody>
      </p:sp>
      <p:sp>
        <p:nvSpPr>
          <p:cNvPr id="676" name="Rectangle 345"/>
          <p:cNvSpPr>
            <a:spLocks noChangeArrowheads="1"/>
          </p:cNvSpPr>
          <p:nvPr/>
        </p:nvSpPr>
        <p:spPr bwMode="auto">
          <a:xfrm>
            <a:off x="5685150" y="3053953"/>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a:t>
            </a:r>
            <a:endParaRPr lang="en-US" dirty="0">
              <a:latin typeface="Calibri Light" pitchFamily="34" charset="0"/>
              <a:cs typeface="Arial" pitchFamily="34" charset="0"/>
            </a:endParaRPr>
          </a:p>
        </p:txBody>
      </p:sp>
      <p:sp>
        <p:nvSpPr>
          <p:cNvPr id="677" name="Rectangle 346"/>
          <p:cNvSpPr>
            <a:spLocks noChangeArrowheads="1"/>
          </p:cNvSpPr>
          <p:nvPr/>
        </p:nvSpPr>
        <p:spPr bwMode="auto">
          <a:xfrm>
            <a:off x="6352929" y="3042339"/>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78" name="Rectangle 347"/>
          <p:cNvSpPr>
            <a:spLocks noChangeArrowheads="1"/>
          </p:cNvSpPr>
          <p:nvPr/>
        </p:nvSpPr>
        <p:spPr bwMode="auto">
          <a:xfrm>
            <a:off x="7156762" y="3053953"/>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79" name="Rectangle 348"/>
          <p:cNvSpPr>
            <a:spLocks noChangeArrowheads="1"/>
          </p:cNvSpPr>
          <p:nvPr/>
        </p:nvSpPr>
        <p:spPr bwMode="auto">
          <a:xfrm>
            <a:off x="7931462" y="3053953"/>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0" name="Rectangle 349"/>
          <p:cNvSpPr>
            <a:spLocks noChangeArrowheads="1"/>
          </p:cNvSpPr>
          <p:nvPr/>
        </p:nvSpPr>
        <p:spPr bwMode="auto">
          <a:xfrm>
            <a:off x="1360800" y="467161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1" name="Rectangle 350"/>
          <p:cNvSpPr>
            <a:spLocks noChangeArrowheads="1"/>
          </p:cNvSpPr>
          <p:nvPr/>
        </p:nvSpPr>
        <p:spPr bwMode="auto">
          <a:xfrm>
            <a:off x="2151375" y="46716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730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2" name="Rectangle 351"/>
          <p:cNvSpPr>
            <a:spLocks noChangeArrowheads="1"/>
          </p:cNvSpPr>
          <p:nvPr/>
        </p:nvSpPr>
        <p:spPr bwMode="auto">
          <a:xfrm>
            <a:off x="2868925" y="46716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3" name="Rectangle 352"/>
          <p:cNvSpPr>
            <a:spLocks noChangeArrowheads="1"/>
          </p:cNvSpPr>
          <p:nvPr/>
        </p:nvSpPr>
        <p:spPr bwMode="auto">
          <a:xfrm>
            <a:off x="3488050" y="46716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684" name="Rectangle 353"/>
          <p:cNvSpPr>
            <a:spLocks noChangeArrowheads="1"/>
          </p:cNvSpPr>
          <p:nvPr/>
        </p:nvSpPr>
        <p:spPr bwMode="auto">
          <a:xfrm>
            <a:off x="4167500" y="46716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0.41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5" name="Rectangle 354"/>
          <p:cNvSpPr>
            <a:spLocks noChangeArrowheads="1"/>
          </p:cNvSpPr>
          <p:nvPr/>
        </p:nvSpPr>
        <p:spPr bwMode="auto">
          <a:xfrm>
            <a:off x="4876800" y="467161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6" name="Rectangle 355"/>
          <p:cNvSpPr>
            <a:spLocks noChangeArrowheads="1"/>
          </p:cNvSpPr>
          <p:nvPr/>
        </p:nvSpPr>
        <p:spPr bwMode="auto">
          <a:xfrm>
            <a:off x="5593075" y="46716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1.64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7" name="Rectangle 356"/>
          <p:cNvSpPr>
            <a:spLocks noChangeArrowheads="1"/>
          </p:cNvSpPr>
          <p:nvPr/>
        </p:nvSpPr>
        <p:spPr bwMode="auto">
          <a:xfrm>
            <a:off x="6248400" y="467161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1,500</a:t>
            </a:r>
            <a:endParaRPr lang="en-US" dirty="0">
              <a:latin typeface="Calibri Light" pitchFamily="34" charset="0"/>
              <a:cs typeface="Arial" pitchFamily="34" charset="0"/>
            </a:endParaRPr>
          </a:p>
        </p:txBody>
      </p:sp>
      <p:sp>
        <p:nvSpPr>
          <p:cNvPr id="688" name="Rectangle 357"/>
          <p:cNvSpPr>
            <a:spLocks noChangeArrowheads="1"/>
          </p:cNvSpPr>
          <p:nvPr/>
        </p:nvSpPr>
        <p:spPr bwMode="auto">
          <a:xfrm>
            <a:off x="7148825" y="46716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89" name="Rectangle 358"/>
          <p:cNvSpPr>
            <a:spLocks noChangeArrowheads="1"/>
          </p:cNvSpPr>
          <p:nvPr/>
        </p:nvSpPr>
        <p:spPr bwMode="auto">
          <a:xfrm>
            <a:off x="7847325" y="46716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0" name="Rectangle 359"/>
          <p:cNvSpPr>
            <a:spLocks noChangeArrowheads="1"/>
          </p:cNvSpPr>
          <p:nvPr/>
        </p:nvSpPr>
        <p:spPr bwMode="auto">
          <a:xfrm>
            <a:off x="1360800" y="5481241"/>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9</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1" name="Rectangle 360"/>
          <p:cNvSpPr>
            <a:spLocks noChangeArrowheads="1"/>
          </p:cNvSpPr>
          <p:nvPr/>
        </p:nvSpPr>
        <p:spPr bwMode="auto">
          <a:xfrm>
            <a:off x="2151375" y="54812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925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2" name="Rectangle 361"/>
          <p:cNvSpPr>
            <a:spLocks noChangeArrowheads="1"/>
          </p:cNvSpPr>
          <p:nvPr/>
        </p:nvSpPr>
        <p:spPr bwMode="auto">
          <a:xfrm>
            <a:off x="2939853" y="5481241"/>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3" name="Rectangle 362"/>
          <p:cNvSpPr>
            <a:spLocks noChangeArrowheads="1"/>
          </p:cNvSpPr>
          <p:nvPr/>
        </p:nvSpPr>
        <p:spPr bwMode="auto">
          <a:xfrm>
            <a:off x="3488050" y="54812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694" name="Rectangle 363"/>
          <p:cNvSpPr>
            <a:spLocks noChangeArrowheads="1"/>
          </p:cNvSpPr>
          <p:nvPr/>
        </p:nvSpPr>
        <p:spPr bwMode="auto">
          <a:xfrm>
            <a:off x="4167500" y="54812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0.32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5" name="Rectangle 364"/>
          <p:cNvSpPr>
            <a:spLocks noChangeArrowheads="1"/>
          </p:cNvSpPr>
          <p:nvPr/>
        </p:nvSpPr>
        <p:spPr bwMode="auto">
          <a:xfrm>
            <a:off x="4876800" y="548124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1,800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6" name="Rectangle 365"/>
          <p:cNvSpPr>
            <a:spLocks noChangeArrowheads="1"/>
          </p:cNvSpPr>
          <p:nvPr/>
        </p:nvSpPr>
        <p:spPr bwMode="auto">
          <a:xfrm>
            <a:off x="5593075" y="54812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1.95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7" name="Rectangle 366"/>
          <p:cNvSpPr>
            <a:spLocks noChangeArrowheads="1"/>
          </p:cNvSpPr>
          <p:nvPr/>
        </p:nvSpPr>
        <p:spPr bwMode="auto">
          <a:xfrm>
            <a:off x="6248400" y="548124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2,100</a:t>
            </a:r>
            <a:endParaRPr lang="en-US" dirty="0">
              <a:latin typeface="Calibri Light" pitchFamily="34" charset="0"/>
              <a:cs typeface="Arial" pitchFamily="34" charset="0"/>
            </a:endParaRPr>
          </a:p>
        </p:txBody>
      </p:sp>
      <p:sp>
        <p:nvSpPr>
          <p:cNvPr id="698" name="Rectangle 367"/>
          <p:cNvSpPr>
            <a:spLocks noChangeArrowheads="1"/>
          </p:cNvSpPr>
          <p:nvPr/>
        </p:nvSpPr>
        <p:spPr bwMode="auto">
          <a:xfrm>
            <a:off x="7148825" y="54812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2.27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99" name="Rectangle 368"/>
          <p:cNvSpPr>
            <a:spLocks noChangeArrowheads="1"/>
          </p:cNvSpPr>
          <p:nvPr/>
        </p:nvSpPr>
        <p:spPr bwMode="auto">
          <a:xfrm>
            <a:off x="7847325" y="54812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0" name="Rectangle 369"/>
          <p:cNvSpPr>
            <a:spLocks noChangeArrowheads="1"/>
          </p:cNvSpPr>
          <p:nvPr/>
        </p:nvSpPr>
        <p:spPr bwMode="auto">
          <a:xfrm>
            <a:off x="1300475" y="5751116"/>
            <a:ext cx="1442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1" name="Rectangle 370"/>
          <p:cNvSpPr>
            <a:spLocks noChangeArrowheads="1"/>
          </p:cNvSpPr>
          <p:nvPr/>
        </p:nvSpPr>
        <p:spPr bwMode="auto">
          <a:xfrm>
            <a:off x="2151375" y="57511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965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2" name="Rectangle 371"/>
          <p:cNvSpPr>
            <a:spLocks noChangeArrowheads="1"/>
          </p:cNvSpPr>
          <p:nvPr/>
        </p:nvSpPr>
        <p:spPr bwMode="auto">
          <a:xfrm>
            <a:off x="2939853" y="5751116"/>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3" name="Rectangle 372"/>
          <p:cNvSpPr>
            <a:spLocks noChangeArrowheads="1"/>
          </p:cNvSpPr>
          <p:nvPr/>
        </p:nvSpPr>
        <p:spPr bwMode="auto">
          <a:xfrm>
            <a:off x="3488050" y="57511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704" name="Rectangle 373"/>
          <p:cNvSpPr>
            <a:spLocks noChangeArrowheads="1"/>
          </p:cNvSpPr>
          <p:nvPr/>
        </p:nvSpPr>
        <p:spPr bwMode="auto">
          <a:xfrm>
            <a:off x="4167500" y="5751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0.31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5" name="Rectangle 374"/>
          <p:cNvSpPr>
            <a:spLocks noChangeArrowheads="1"/>
          </p:cNvSpPr>
          <p:nvPr/>
        </p:nvSpPr>
        <p:spPr bwMode="auto">
          <a:xfrm>
            <a:off x="4876800" y="575111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6" name="Rectangle 375"/>
          <p:cNvSpPr>
            <a:spLocks noChangeArrowheads="1"/>
          </p:cNvSpPr>
          <p:nvPr/>
        </p:nvSpPr>
        <p:spPr bwMode="auto">
          <a:xfrm>
            <a:off x="5593075" y="5751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7" name="Rectangle 376"/>
          <p:cNvSpPr>
            <a:spLocks noChangeArrowheads="1"/>
          </p:cNvSpPr>
          <p:nvPr/>
        </p:nvSpPr>
        <p:spPr bwMode="auto">
          <a:xfrm>
            <a:off x="6248400" y="575111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2,300</a:t>
            </a:r>
            <a:endParaRPr lang="en-US" dirty="0">
              <a:latin typeface="Calibri Light" pitchFamily="34" charset="0"/>
              <a:cs typeface="Arial" pitchFamily="34" charset="0"/>
            </a:endParaRPr>
          </a:p>
        </p:txBody>
      </p:sp>
      <p:sp>
        <p:nvSpPr>
          <p:cNvPr id="708" name="Rectangle 377"/>
          <p:cNvSpPr>
            <a:spLocks noChangeArrowheads="1"/>
          </p:cNvSpPr>
          <p:nvPr/>
        </p:nvSpPr>
        <p:spPr bwMode="auto">
          <a:xfrm>
            <a:off x="7148825" y="5751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2.38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09" name="Rectangle 378"/>
          <p:cNvSpPr>
            <a:spLocks noChangeArrowheads="1"/>
          </p:cNvSpPr>
          <p:nvPr/>
        </p:nvSpPr>
        <p:spPr bwMode="auto">
          <a:xfrm>
            <a:off x="7847325" y="5751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0" name="Rectangle 379"/>
          <p:cNvSpPr>
            <a:spLocks noChangeArrowheads="1"/>
          </p:cNvSpPr>
          <p:nvPr/>
        </p:nvSpPr>
        <p:spPr bwMode="auto">
          <a:xfrm>
            <a:off x="1360800" y="521136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1" name="Rectangle 380"/>
          <p:cNvSpPr>
            <a:spLocks noChangeArrowheads="1"/>
          </p:cNvSpPr>
          <p:nvPr/>
        </p:nvSpPr>
        <p:spPr bwMode="auto">
          <a:xfrm>
            <a:off x="2151375" y="521136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875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2" name="Rectangle 381"/>
          <p:cNvSpPr>
            <a:spLocks noChangeArrowheads="1"/>
          </p:cNvSpPr>
          <p:nvPr/>
        </p:nvSpPr>
        <p:spPr bwMode="auto">
          <a:xfrm>
            <a:off x="2939853" y="5211366"/>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3" name="Rectangle 382"/>
          <p:cNvSpPr>
            <a:spLocks noChangeArrowheads="1"/>
          </p:cNvSpPr>
          <p:nvPr/>
        </p:nvSpPr>
        <p:spPr bwMode="auto">
          <a:xfrm>
            <a:off x="3488050" y="521136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714" name="Rectangle 383"/>
          <p:cNvSpPr>
            <a:spLocks noChangeArrowheads="1"/>
          </p:cNvSpPr>
          <p:nvPr/>
        </p:nvSpPr>
        <p:spPr bwMode="auto">
          <a:xfrm>
            <a:off x="4167500" y="52113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0.34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5" name="Rectangle 384"/>
          <p:cNvSpPr>
            <a:spLocks noChangeArrowheads="1"/>
          </p:cNvSpPr>
          <p:nvPr/>
        </p:nvSpPr>
        <p:spPr bwMode="auto">
          <a:xfrm>
            <a:off x="4876800" y="521136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1,600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6" name="Rectangle 385"/>
          <p:cNvSpPr>
            <a:spLocks noChangeArrowheads="1"/>
          </p:cNvSpPr>
          <p:nvPr/>
        </p:nvSpPr>
        <p:spPr bwMode="auto">
          <a:xfrm>
            <a:off x="5593075" y="52113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1.83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7" name="Rectangle 386"/>
          <p:cNvSpPr>
            <a:spLocks noChangeArrowheads="1"/>
          </p:cNvSpPr>
          <p:nvPr/>
        </p:nvSpPr>
        <p:spPr bwMode="auto">
          <a:xfrm>
            <a:off x="6248400" y="521136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1,900</a:t>
            </a:r>
            <a:endParaRPr lang="en-US" dirty="0">
              <a:latin typeface="Calibri Light" pitchFamily="34" charset="0"/>
              <a:cs typeface="Arial" pitchFamily="34" charset="0"/>
            </a:endParaRPr>
          </a:p>
        </p:txBody>
      </p:sp>
      <p:sp>
        <p:nvSpPr>
          <p:cNvPr id="718" name="Rectangle 387"/>
          <p:cNvSpPr>
            <a:spLocks noChangeArrowheads="1"/>
          </p:cNvSpPr>
          <p:nvPr/>
        </p:nvSpPr>
        <p:spPr bwMode="auto">
          <a:xfrm>
            <a:off x="7148825" y="52113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2.17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9" name="Rectangle 388"/>
          <p:cNvSpPr>
            <a:spLocks noChangeArrowheads="1"/>
          </p:cNvSpPr>
          <p:nvPr/>
        </p:nvSpPr>
        <p:spPr bwMode="auto">
          <a:xfrm>
            <a:off x="7847325" y="5211366"/>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0" name="Rectangle 389"/>
          <p:cNvSpPr>
            <a:spLocks noChangeArrowheads="1"/>
          </p:cNvSpPr>
          <p:nvPr/>
        </p:nvSpPr>
        <p:spPr bwMode="auto">
          <a:xfrm>
            <a:off x="1360800" y="4941491"/>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1" name="Rectangle 390"/>
          <p:cNvSpPr>
            <a:spLocks noChangeArrowheads="1"/>
          </p:cNvSpPr>
          <p:nvPr/>
        </p:nvSpPr>
        <p:spPr bwMode="auto">
          <a:xfrm>
            <a:off x="2151375" y="494149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2" name="Rectangle 391"/>
          <p:cNvSpPr>
            <a:spLocks noChangeArrowheads="1"/>
          </p:cNvSpPr>
          <p:nvPr/>
        </p:nvSpPr>
        <p:spPr bwMode="auto">
          <a:xfrm>
            <a:off x="2939853" y="4941491"/>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3" name="Rectangle 392"/>
          <p:cNvSpPr>
            <a:spLocks noChangeArrowheads="1"/>
          </p:cNvSpPr>
          <p:nvPr/>
        </p:nvSpPr>
        <p:spPr bwMode="auto">
          <a:xfrm>
            <a:off x="3488050" y="494149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724" name="Rectangle 393"/>
          <p:cNvSpPr>
            <a:spLocks noChangeArrowheads="1"/>
          </p:cNvSpPr>
          <p:nvPr/>
        </p:nvSpPr>
        <p:spPr bwMode="auto">
          <a:xfrm>
            <a:off x="4167500" y="494149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0.37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5" name="Rectangle 394"/>
          <p:cNvSpPr>
            <a:spLocks noChangeArrowheads="1"/>
          </p:cNvSpPr>
          <p:nvPr/>
        </p:nvSpPr>
        <p:spPr bwMode="auto">
          <a:xfrm>
            <a:off x="4876800" y="494149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6" name="Rectangle 395"/>
          <p:cNvSpPr>
            <a:spLocks noChangeArrowheads="1"/>
          </p:cNvSpPr>
          <p:nvPr/>
        </p:nvSpPr>
        <p:spPr bwMode="auto">
          <a:xfrm>
            <a:off x="5593075" y="494149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1.73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7" name="Rectangle 396"/>
          <p:cNvSpPr>
            <a:spLocks noChangeArrowheads="1"/>
          </p:cNvSpPr>
          <p:nvPr/>
        </p:nvSpPr>
        <p:spPr bwMode="auto">
          <a:xfrm>
            <a:off x="6248400" y="494149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1,700</a:t>
            </a:r>
            <a:endParaRPr lang="en-US" dirty="0">
              <a:latin typeface="Calibri Light" pitchFamily="34" charset="0"/>
              <a:cs typeface="Arial" pitchFamily="34" charset="0"/>
            </a:endParaRPr>
          </a:p>
        </p:txBody>
      </p:sp>
      <p:sp>
        <p:nvSpPr>
          <p:cNvPr id="728" name="Rectangle 397"/>
          <p:cNvSpPr>
            <a:spLocks noChangeArrowheads="1"/>
          </p:cNvSpPr>
          <p:nvPr/>
        </p:nvSpPr>
        <p:spPr bwMode="auto">
          <a:xfrm>
            <a:off x="7148825" y="494149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29" name="Rectangle 398"/>
          <p:cNvSpPr>
            <a:spLocks noChangeArrowheads="1"/>
          </p:cNvSpPr>
          <p:nvPr/>
        </p:nvSpPr>
        <p:spPr bwMode="auto">
          <a:xfrm>
            <a:off x="7847325" y="4941491"/>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0" name="Rectangle 399"/>
          <p:cNvSpPr>
            <a:spLocks noChangeArrowheads="1"/>
          </p:cNvSpPr>
          <p:nvPr/>
        </p:nvSpPr>
        <p:spPr bwMode="auto">
          <a:xfrm>
            <a:off x="1360800" y="4401741"/>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1" name="Rectangle 400"/>
          <p:cNvSpPr>
            <a:spLocks noChangeArrowheads="1"/>
          </p:cNvSpPr>
          <p:nvPr/>
        </p:nvSpPr>
        <p:spPr bwMode="auto">
          <a:xfrm>
            <a:off x="2151375" y="44017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dirty="0">
                <a:solidFill>
                  <a:srgbClr val="010202"/>
                </a:solidFill>
                <a:latin typeface="Calibri Light" pitchFamily="34" charset="0"/>
                <a:cs typeface="Arial" pitchFamily="34" charset="0"/>
              </a:rPr>
              <a:t>630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2" name="Rectangle 401"/>
          <p:cNvSpPr>
            <a:spLocks noChangeArrowheads="1"/>
          </p:cNvSpPr>
          <p:nvPr/>
        </p:nvSpPr>
        <p:spPr bwMode="auto">
          <a:xfrm>
            <a:off x="2868925" y="44017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3" name="Rectangle 402"/>
          <p:cNvSpPr>
            <a:spLocks noChangeArrowheads="1"/>
          </p:cNvSpPr>
          <p:nvPr/>
        </p:nvSpPr>
        <p:spPr bwMode="auto">
          <a:xfrm>
            <a:off x="3488050" y="44017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734" name="Rectangle 403"/>
          <p:cNvSpPr>
            <a:spLocks noChangeArrowheads="1"/>
          </p:cNvSpPr>
          <p:nvPr/>
        </p:nvSpPr>
        <p:spPr bwMode="auto">
          <a:xfrm>
            <a:off x="4167500" y="44017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0.48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5" name="Rectangle 404"/>
          <p:cNvSpPr>
            <a:spLocks noChangeArrowheads="1"/>
          </p:cNvSpPr>
          <p:nvPr/>
        </p:nvSpPr>
        <p:spPr bwMode="auto">
          <a:xfrm>
            <a:off x="4876800" y="440174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6" name="Rectangle 405"/>
          <p:cNvSpPr>
            <a:spLocks noChangeArrowheads="1"/>
          </p:cNvSpPr>
          <p:nvPr/>
        </p:nvSpPr>
        <p:spPr bwMode="auto">
          <a:xfrm>
            <a:off x="5593075" y="44017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1.59</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7" name="Rectangle 407"/>
          <p:cNvSpPr>
            <a:spLocks noChangeArrowheads="1"/>
          </p:cNvSpPr>
          <p:nvPr/>
        </p:nvSpPr>
        <p:spPr bwMode="auto">
          <a:xfrm>
            <a:off x="6248400" y="440174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1,300</a:t>
            </a:r>
            <a:endParaRPr lang="en-US" dirty="0">
              <a:latin typeface="Calibri Light" pitchFamily="34" charset="0"/>
              <a:cs typeface="Arial" pitchFamily="34" charset="0"/>
            </a:endParaRPr>
          </a:p>
        </p:txBody>
      </p:sp>
      <p:sp>
        <p:nvSpPr>
          <p:cNvPr id="738" name="Rectangle 408"/>
          <p:cNvSpPr>
            <a:spLocks noChangeArrowheads="1"/>
          </p:cNvSpPr>
          <p:nvPr/>
        </p:nvSpPr>
        <p:spPr bwMode="auto">
          <a:xfrm>
            <a:off x="7148825" y="44017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9" name="Rectangle 409"/>
          <p:cNvSpPr>
            <a:spLocks noChangeArrowheads="1"/>
          </p:cNvSpPr>
          <p:nvPr/>
        </p:nvSpPr>
        <p:spPr bwMode="auto">
          <a:xfrm>
            <a:off x="7847325" y="44017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0" name="Rectangle 410"/>
          <p:cNvSpPr>
            <a:spLocks noChangeArrowheads="1"/>
          </p:cNvSpPr>
          <p:nvPr/>
        </p:nvSpPr>
        <p:spPr bwMode="auto">
          <a:xfrm>
            <a:off x="1360800" y="413186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1" name="Rectangle 411"/>
          <p:cNvSpPr>
            <a:spLocks noChangeArrowheads="1"/>
          </p:cNvSpPr>
          <p:nvPr/>
        </p:nvSpPr>
        <p:spPr bwMode="auto">
          <a:xfrm>
            <a:off x="2151375" y="413186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2" name="Rectangle 412"/>
          <p:cNvSpPr>
            <a:spLocks noChangeArrowheads="1"/>
          </p:cNvSpPr>
          <p:nvPr/>
        </p:nvSpPr>
        <p:spPr bwMode="auto">
          <a:xfrm>
            <a:off x="2868925" y="413186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170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3" name="Rectangle 413"/>
          <p:cNvSpPr>
            <a:spLocks noChangeArrowheads="1"/>
          </p:cNvSpPr>
          <p:nvPr/>
        </p:nvSpPr>
        <p:spPr bwMode="auto">
          <a:xfrm>
            <a:off x="3488050" y="413186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744" name="Rectangle 414"/>
          <p:cNvSpPr>
            <a:spLocks noChangeArrowheads="1"/>
          </p:cNvSpPr>
          <p:nvPr/>
        </p:nvSpPr>
        <p:spPr bwMode="auto">
          <a:xfrm>
            <a:off x="4167500" y="41318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0.60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5" name="Rectangle 415"/>
          <p:cNvSpPr>
            <a:spLocks noChangeArrowheads="1"/>
          </p:cNvSpPr>
          <p:nvPr/>
        </p:nvSpPr>
        <p:spPr bwMode="auto">
          <a:xfrm>
            <a:off x="4967287" y="413186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6" name="Rectangle 416"/>
          <p:cNvSpPr>
            <a:spLocks noChangeArrowheads="1"/>
          </p:cNvSpPr>
          <p:nvPr/>
        </p:nvSpPr>
        <p:spPr bwMode="auto">
          <a:xfrm>
            <a:off x="5593075" y="41318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1.60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7" name="Rectangle 417"/>
          <p:cNvSpPr>
            <a:spLocks noChangeArrowheads="1"/>
          </p:cNvSpPr>
          <p:nvPr/>
        </p:nvSpPr>
        <p:spPr bwMode="auto">
          <a:xfrm>
            <a:off x="6248400" y="4131866"/>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1,100</a:t>
            </a:r>
            <a:endParaRPr lang="en-US" dirty="0">
              <a:latin typeface="Calibri Light" pitchFamily="34" charset="0"/>
              <a:cs typeface="Arial" pitchFamily="34" charset="0"/>
            </a:endParaRPr>
          </a:p>
        </p:txBody>
      </p:sp>
      <p:sp>
        <p:nvSpPr>
          <p:cNvPr id="748" name="Rectangle 418"/>
          <p:cNvSpPr>
            <a:spLocks noChangeArrowheads="1"/>
          </p:cNvSpPr>
          <p:nvPr/>
        </p:nvSpPr>
        <p:spPr bwMode="auto">
          <a:xfrm>
            <a:off x="7148825" y="41318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9" name="Rectangle 419"/>
          <p:cNvSpPr>
            <a:spLocks noChangeArrowheads="1"/>
          </p:cNvSpPr>
          <p:nvPr/>
        </p:nvSpPr>
        <p:spPr bwMode="auto">
          <a:xfrm>
            <a:off x="7847325" y="413186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1.18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0" name="Rectangle 420"/>
          <p:cNvSpPr>
            <a:spLocks noChangeArrowheads="1"/>
          </p:cNvSpPr>
          <p:nvPr/>
        </p:nvSpPr>
        <p:spPr bwMode="auto">
          <a:xfrm>
            <a:off x="1360800" y="3861991"/>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1" name="Rectangle 421"/>
          <p:cNvSpPr>
            <a:spLocks noChangeArrowheads="1"/>
          </p:cNvSpPr>
          <p:nvPr/>
        </p:nvSpPr>
        <p:spPr bwMode="auto">
          <a:xfrm>
            <a:off x="2151375" y="386199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2" name="Rectangle 422"/>
          <p:cNvSpPr>
            <a:spLocks noChangeArrowheads="1"/>
          </p:cNvSpPr>
          <p:nvPr/>
        </p:nvSpPr>
        <p:spPr bwMode="auto">
          <a:xfrm>
            <a:off x="2868925" y="386199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180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3" name="Rectangle 423"/>
          <p:cNvSpPr>
            <a:spLocks noChangeArrowheads="1"/>
          </p:cNvSpPr>
          <p:nvPr/>
        </p:nvSpPr>
        <p:spPr bwMode="auto">
          <a:xfrm>
            <a:off x="3488050" y="386199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100" dirty="0">
                <a:solidFill>
                  <a:srgbClr val="010202"/>
                </a:solidFill>
                <a:latin typeface="Calibri Light" pitchFamily="34" charset="0"/>
                <a:cs typeface="Arial" pitchFamily="34" charset="0"/>
              </a:rPr>
              <a:t>300</a:t>
            </a:r>
            <a:endParaRPr lang="en-US" dirty="0">
              <a:latin typeface="Calibri Light" pitchFamily="34" charset="0"/>
              <a:cs typeface="Arial" pitchFamily="34" charset="0"/>
            </a:endParaRPr>
          </a:p>
        </p:txBody>
      </p:sp>
      <p:sp>
        <p:nvSpPr>
          <p:cNvPr id="754" name="Rectangle 424"/>
          <p:cNvSpPr>
            <a:spLocks noChangeArrowheads="1"/>
          </p:cNvSpPr>
          <p:nvPr/>
        </p:nvSpPr>
        <p:spPr bwMode="auto">
          <a:xfrm>
            <a:off x="4167500" y="386199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0.91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5" name="Rectangle 425"/>
          <p:cNvSpPr>
            <a:spLocks noChangeArrowheads="1"/>
          </p:cNvSpPr>
          <p:nvPr/>
        </p:nvSpPr>
        <p:spPr bwMode="auto">
          <a:xfrm>
            <a:off x="4967287" y="386199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6" name="Rectangle 426"/>
          <p:cNvSpPr>
            <a:spLocks noChangeArrowheads="1"/>
          </p:cNvSpPr>
          <p:nvPr/>
        </p:nvSpPr>
        <p:spPr bwMode="auto">
          <a:xfrm>
            <a:off x="5593075" y="386109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1.82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7" name="Rectangle 427"/>
          <p:cNvSpPr>
            <a:spLocks noChangeArrowheads="1"/>
          </p:cNvSpPr>
          <p:nvPr/>
        </p:nvSpPr>
        <p:spPr bwMode="auto">
          <a:xfrm>
            <a:off x="6365419" y="3861092"/>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900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8" name="Rectangle 428"/>
          <p:cNvSpPr>
            <a:spLocks noChangeArrowheads="1"/>
          </p:cNvSpPr>
          <p:nvPr/>
        </p:nvSpPr>
        <p:spPr bwMode="auto">
          <a:xfrm>
            <a:off x="7148825" y="386199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2.73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59" name="Rectangle 429"/>
          <p:cNvSpPr>
            <a:spLocks noChangeArrowheads="1"/>
          </p:cNvSpPr>
          <p:nvPr/>
        </p:nvSpPr>
        <p:spPr bwMode="auto">
          <a:xfrm>
            <a:off x="7847325" y="3861991"/>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1.11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0" name="Rectangle 430"/>
          <p:cNvSpPr>
            <a:spLocks noChangeArrowheads="1"/>
          </p:cNvSpPr>
          <p:nvPr/>
        </p:nvSpPr>
        <p:spPr bwMode="auto">
          <a:xfrm>
            <a:off x="1360800" y="359211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1" name="Rectangle 431"/>
          <p:cNvSpPr>
            <a:spLocks noChangeArrowheads="1"/>
          </p:cNvSpPr>
          <p:nvPr/>
        </p:nvSpPr>
        <p:spPr bwMode="auto">
          <a:xfrm>
            <a:off x="2151375" y="35921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2" name="Rectangle 432"/>
          <p:cNvSpPr>
            <a:spLocks noChangeArrowheads="1"/>
          </p:cNvSpPr>
          <p:nvPr/>
        </p:nvSpPr>
        <p:spPr bwMode="auto">
          <a:xfrm>
            <a:off x="2868925" y="35921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3" name="Rectangle 433"/>
          <p:cNvSpPr>
            <a:spLocks noChangeArrowheads="1"/>
          </p:cNvSpPr>
          <p:nvPr/>
        </p:nvSpPr>
        <p:spPr bwMode="auto">
          <a:xfrm>
            <a:off x="3488050" y="35921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4" name="Rectangle 434"/>
          <p:cNvSpPr>
            <a:spLocks noChangeArrowheads="1"/>
          </p:cNvSpPr>
          <p:nvPr/>
        </p:nvSpPr>
        <p:spPr bwMode="auto">
          <a:xfrm>
            <a:off x="4167500" y="3592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5" name="Rectangle 435"/>
          <p:cNvSpPr>
            <a:spLocks noChangeArrowheads="1"/>
          </p:cNvSpPr>
          <p:nvPr/>
        </p:nvSpPr>
        <p:spPr bwMode="auto">
          <a:xfrm>
            <a:off x="4967287" y="3592116"/>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6" name="Rectangle 436"/>
          <p:cNvSpPr>
            <a:spLocks noChangeArrowheads="1"/>
          </p:cNvSpPr>
          <p:nvPr/>
        </p:nvSpPr>
        <p:spPr bwMode="auto">
          <a:xfrm>
            <a:off x="5593075" y="35912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2.67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7" name="Rectangle 437"/>
          <p:cNvSpPr>
            <a:spLocks noChangeArrowheads="1"/>
          </p:cNvSpPr>
          <p:nvPr/>
        </p:nvSpPr>
        <p:spPr bwMode="auto">
          <a:xfrm>
            <a:off x="6365419" y="3591217"/>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700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8" name="Rectangle 438"/>
          <p:cNvSpPr>
            <a:spLocks noChangeArrowheads="1"/>
          </p:cNvSpPr>
          <p:nvPr/>
        </p:nvSpPr>
        <p:spPr bwMode="auto">
          <a:xfrm>
            <a:off x="7148825" y="3592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4.67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69" name="Rectangle 439"/>
          <p:cNvSpPr>
            <a:spLocks noChangeArrowheads="1"/>
          </p:cNvSpPr>
          <p:nvPr/>
        </p:nvSpPr>
        <p:spPr bwMode="auto">
          <a:xfrm>
            <a:off x="7847325" y="3592116"/>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0" name="Rectangle 440"/>
          <p:cNvSpPr>
            <a:spLocks noChangeArrowheads="1"/>
          </p:cNvSpPr>
          <p:nvPr/>
        </p:nvSpPr>
        <p:spPr bwMode="auto">
          <a:xfrm>
            <a:off x="1360800" y="3322241"/>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1" name="Rectangle 441"/>
          <p:cNvSpPr>
            <a:spLocks noChangeArrowheads="1"/>
          </p:cNvSpPr>
          <p:nvPr/>
        </p:nvSpPr>
        <p:spPr bwMode="auto">
          <a:xfrm>
            <a:off x="2213287" y="3322241"/>
            <a:ext cx="1442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2" name="Rectangle 442"/>
          <p:cNvSpPr>
            <a:spLocks noChangeArrowheads="1"/>
          </p:cNvSpPr>
          <p:nvPr/>
        </p:nvSpPr>
        <p:spPr bwMode="auto">
          <a:xfrm>
            <a:off x="2939853" y="3322241"/>
            <a:ext cx="15709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3" name="Rectangle 443"/>
          <p:cNvSpPr>
            <a:spLocks noChangeArrowheads="1"/>
          </p:cNvSpPr>
          <p:nvPr/>
        </p:nvSpPr>
        <p:spPr bwMode="auto">
          <a:xfrm>
            <a:off x="3488050" y="33222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4" name="Rectangle 444"/>
          <p:cNvSpPr>
            <a:spLocks noChangeArrowheads="1"/>
          </p:cNvSpPr>
          <p:nvPr/>
        </p:nvSpPr>
        <p:spPr bwMode="auto">
          <a:xfrm>
            <a:off x="4167500" y="33222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5" name="Rectangle 445"/>
          <p:cNvSpPr>
            <a:spLocks noChangeArrowheads="1"/>
          </p:cNvSpPr>
          <p:nvPr/>
        </p:nvSpPr>
        <p:spPr bwMode="auto">
          <a:xfrm>
            <a:off x="4967287" y="3322241"/>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6" name="Rectangle 446"/>
          <p:cNvSpPr>
            <a:spLocks noChangeArrowheads="1"/>
          </p:cNvSpPr>
          <p:nvPr/>
        </p:nvSpPr>
        <p:spPr bwMode="auto">
          <a:xfrm>
            <a:off x="5593075" y="3321341"/>
            <a:ext cx="27411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7" name="Rectangle 447"/>
          <p:cNvSpPr>
            <a:spLocks noChangeArrowheads="1"/>
          </p:cNvSpPr>
          <p:nvPr/>
        </p:nvSpPr>
        <p:spPr bwMode="auto">
          <a:xfrm>
            <a:off x="6352929" y="331142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500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8" name="Rectangle 448"/>
          <p:cNvSpPr>
            <a:spLocks noChangeArrowheads="1"/>
          </p:cNvSpPr>
          <p:nvPr/>
        </p:nvSpPr>
        <p:spPr bwMode="auto">
          <a:xfrm>
            <a:off x="7070278" y="331142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79" name="Rectangle 449"/>
          <p:cNvSpPr>
            <a:spLocks noChangeArrowheads="1"/>
          </p:cNvSpPr>
          <p:nvPr/>
        </p:nvSpPr>
        <p:spPr bwMode="auto">
          <a:xfrm>
            <a:off x="7847325" y="3322241"/>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80" name="Rectangle 450"/>
          <p:cNvSpPr>
            <a:spLocks noChangeArrowheads="1"/>
          </p:cNvSpPr>
          <p:nvPr/>
        </p:nvSpPr>
        <p:spPr bwMode="auto">
          <a:xfrm>
            <a:off x="5051425" y="3053953"/>
            <a:ext cx="785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81" name="Rectangle 451"/>
          <p:cNvSpPr>
            <a:spLocks noChangeArrowheads="1"/>
          </p:cNvSpPr>
          <p:nvPr/>
        </p:nvSpPr>
        <p:spPr bwMode="auto">
          <a:xfrm>
            <a:off x="3478972" y="3057510"/>
            <a:ext cx="23564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82" name="TextBox 781"/>
          <p:cNvSpPr txBox="1"/>
          <p:nvPr/>
        </p:nvSpPr>
        <p:spPr>
          <a:xfrm>
            <a:off x="877207" y="2390834"/>
            <a:ext cx="948929" cy="430887"/>
          </a:xfrm>
          <a:prstGeom prst="rect">
            <a:avLst/>
          </a:prstGeom>
          <a:noFill/>
        </p:spPr>
        <p:txBody>
          <a:bodyPr wrap="square" rtlCol="0">
            <a:spAutoFit/>
          </a:bodyPr>
          <a:lstStyle/>
          <a:p>
            <a:pPr algn="ctr"/>
            <a:r>
              <a:rPr lang="en-US" sz="1100" b="1" dirty="0">
                <a:latin typeface="Calibri Light" pitchFamily="34" charset="0"/>
              </a:rPr>
              <a:t>Labor (workers)</a:t>
            </a:r>
          </a:p>
        </p:txBody>
      </p:sp>
      <p:sp>
        <p:nvSpPr>
          <p:cNvPr id="783" name="TextBox 782"/>
          <p:cNvSpPr txBox="1"/>
          <p:nvPr/>
        </p:nvSpPr>
        <p:spPr>
          <a:xfrm>
            <a:off x="1761841" y="2270272"/>
            <a:ext cx="948929" cy="600164"/>
          </a:xfrm>
          <a:prstGeom prst="rect">
            <a:avLst/>
          </a:prstGeom>
          <a:noFill/>
        </p:spPr>
        <p:txBody>
          <a:bodyPr wrap="square" rtlCol="0">
            <a:spAutoFit/>
          </a:bodyPr>
          <a:lstStyle/>
          <a:p>
            <a:pPr algn="ctr"/>
            <a:r>
              <a:rPr lang="en-US" sz="1100" b="1" dirty="0">
                <a:latin typeface="Calibri Light" pitchFamily="34" charset="0"/>
              </a:rPr>
              <a:t>Total production </a:t>
            </a:r>
          </a:p>
          <a:p>
            <a:pPr algn="ctr"/>
            <a:r>
              <a:rPr lang="en-US" sz="1100" b="1" dirty="0">
                <a:latin typeface="Calibri Light" pitchFamily="34" charset="0"/>
              </a:rPr>
              <a:t>(pizzas)</a:t>
            </a:r>
          </a:p>
        </p:txBody>
      </p:sp>
      <p:sp>
        <p:nvSpPr>
          <p:cNvPr id="784" name="TextBox 783"/>
          <p:cNvSpPr txBox="1"/>
          <p:nvPr/>
        </p:nvSpPr>
        <p:spPr>
          <a:xfrm>
            <a:off x="2587333" y="2266876"/>
            <a:ext cx="798825" cy="600164"/>
          </a:xfrm>
          <a:prstGeom prst="rect">
            <a:avLst/>
          </a:prstGeom>
          <a:noFill/>
        </p:spPr>
        <p:txBody>
          <a:bodyPr wrap="square" rtlCol="0">
            <a:spAutoFit/>
          </a:bodyPr>
          <a:lstStyle/>
          <a:p>
            <a:pPr algn="ctr"/>
            <a:r>
              <a:rPr lang="en-US" sz="1100" b="1" dirty="0">
                <a:latin typeface="Calibri Light" pitchFamily="34" charset="0"/>
              </a:rPr>
              <a:t>Marginal product (pizzas)</a:t>
            </a:r>
          </a:p>
        </p:txBody>
      </p:sp>
      <p:sp>
        <p:nvSpPr>
          <p:cNvPr id="785" name="TextBox 784"/>
          <p:cNvSpPr txBox="1"/>
          <p:nvPr/>
        </p:nvSpPr>
        <p:spPr>
          <a:xfrm>
            <a:off x="3248421" y="2293786"/>
            <a:ext cx="790179" cy="600164"/>
          </a:xfrm>
          <a:prstGeom prst="rect">
            <a:avLst/>
          </a:prstGeom>
          <a:noFill/>
        </p:spPr>
        <p:txBody>
          <a:bodyPr wrap="square" rtlCol="0">
            <a:spAutoFit/>
          </a:bodyPr>
          <a:lstStyle/>
          <a:p>
            <a:pPr algn="ctr"/>
            <a:r>
              <a:rPr lang="en-US" sz="1100" b="1" dirty="0">
                <a:latin typeface="Calibri Light" pitchFamily="34" charset="0"/>
              </a:rPr>
              <a:t>Fixed </a:t>
            </a:r>
          </a:p>
          <a:p>
            <a:pPr algn="ctr"/>
            <a:r>
              <a:rPr lang="en-US" sz="1100" b="1" dirty="0">
                <a:latin typeface="Calibri Light" pitchFamily="34" charset="0"/>
              </a:rPr>
              <a:t>costs</a:t>
            </a:r>
          </a:p>
          <a:p>
            <a:pPr algn="ctr"/>
            <a:r>
              <a:rPr lang="en-US" sz="1100" b="1" dirty="0">
                <a:latin typeface="Calibri Light" pitchFamily="34" charset="0"/>
              </a:rPr>
              <a:t>($)</a:t>
            </a:r>
          </a:p>
        </p:txBody>
      </p:sp>
      <p:sp>
        <p:nvSpPr>
          <p:cNvPr id="786" name="TextBox 785"/>
          <p:cNvSpPr txBox="1"/>
          <p:nvPr/>
        </p:nvSpPr>
        <p:spPr>
          <a:xfrm>
            <a:off x="3954775" y="2209800"/>
            <a:ext cx="736601" cy="769441"/>
          </a:xfrm>
          <a:prstGeom prst="rect">
            <a:avLst/>
          </a:prstGeom>
          <a:noFill/>
        </p:spPr>
        <p:txBody>
          <a:bodyPr wrap="square" rtlCol="0">
            <a:spAutoFit/>
          </a:bodyPr>
          <a:lstStyle/>
          <a:p>
            <a:pPr algn="ctr"/>
            <a:r>
              <a:rPr lang="en-US" sz="1100" b="1" dirty="0">
                <a:latin typeface="Calibri Light" pitchFamily="34" charset="0"/>
              </a:rPr>
              <a:t>Average fixed costs ($/pizza)</a:t>
            </a:r>
          </a:p>
        </p:txBody>
      </p:sp>
      <p:sp>
        <p:nvSpPr>
          <p:cNvPr id="787" name="TextBox 786"/>
          <p:cNvSpPr txBox="1"/>
          <p:nvPr/>
        </p:nvSpPr>
        <p:spPr>
          <a:xfrm>
            <a:off x="4629164" y="2282504"/>
            <a:ext cx="840384" cy="600164"/>
          </a:xfrm>
          <a:prstGeom prst="rect">
            <a:avLst/>
          </a:prstGeom>
          <a:noFill/>
        </p:spPr>
        <p:txBody>
          <a:bodyPr wrap="square" rtlCol="0">
            <a:spAutoFit/>
          </a:bodyPr>
          <a:lstStyle/>
          <a:p>
            <a:pPr algn="ctr"/>
            <a:r>
              <a:rPr lang="en-US" sz="1100" b="1" dirty="0">
                <a:latin typeface="Calibri Light" pitchFamily="34" charset="0"/>
              </a:rPr>
              <a:t>Variable costs</a:t>
            </a:r>
          </a:p>
          <a:p>
            <a:pPr algn="ctr"/>
            <a:r>
              <a:rPr lang="en-US" sz="1100" b="1" dirty="0">
                <a:latin typeface="Calibri Light" pitchFamily="34" charset="0"/>
              </a:rPr>
              <a:t>($)</a:t>
            </a:r>
          </a:p>
        </p:txBody>
      </p:sp>
      <p:sp>
        <p:nvSpPr>
          <p:cNvPr id="788" name="TextBox 787"/>
          <p:cNvSpPr txBox="1"/>
          <p:nvPr/>
        </p:nvSpPr>
        <p:spPr>
          <a:xfrm>
            <a:off x="5366679" y="2209800"/>
            <a:ext cx="776598" cy="769441"/>
          </a:xfrm>
          <a:prstGeom prst="rect">
            <a:avLst/>
          </a:prstGeom>
          <a:noFill/>
        </p:spPr>
        <p:txBody>
          <a:bodyPr wrap="square" rtlCol="0">
            <a:spAutoFit/>
          </a:bodyPr>
          <a:lstStyle/>
          <a:p>
            <a:pPr algn="ctr"/>
            <a:r>
              <a:rPr lang="en-US" sz="1100" b="1" dirty="0">
                <a:latin typeface="Calibri Light" pitchFamily="34" charset="0"/>
              </a:rPr>
              <a:t>Average variable costs ($/pizza)</a:t>
            </a:r>
          </a:p>
        </p:txBody>
      </p:sp>
      <p:sp>
        <p:nvSpPr>
          <p:cNvPr id="789" name="TextBox 788"/>
          <p:cNvSpPr txBox="1"/>
          <p:nvPr/>
        </p:nvSpPr>
        <p:spPr>
          <a:xfrm>
            <a:off x="6110599" y="2276401"/>
            <a:ext cx="695326" cy="600164"/>
          </a:xfrm>
          <a:prstGeom prst="rect">
            <a:avLst/>
          </a:prstGeom>
          <a:noFill/>
        </p:spPr>
        <p:txBody>
          <a:bodyPr wrap="square" rtlCol="0">
            <a:spAutoFit/>
          </a:bodyPr>
          <a:lstStyle/>
          <a:p>
            <a:pPr algn="ctr"/>
            <a:r>
              <a:rPr lang="en-US" sz="1100" b="1" dirty="0">
                <a:latin typeface="Calibri Light" pitchFamily="34" charset="0"/>
              </a:rPr>
              <a:t>Total cost</a:t>
            </a:r>
          </a:p>
          <a:p>
            <a:pPr algn="ctr"/>
            <a:r>
              <a:rPr lang="en-US" sz="1100" b="1" dirty="0">
                <a:latin typeface="Calibri Light" pitchFamily="34" charset="0"/>
              </a:rPr>
              <a:t>($)</a:t>
            </a:r>
          </a:p>
        </p:txBody>
      </p:sp>
      <p:sp>
        <p:nvSpPr>
          <p:cNvPr id="790" name="TextBox 789"/>
          <p:cNvSpPr txBox="1"/>
          <p:nvPr/>
        </p:nvSpPr>
        <p:spPr>
          <a:xfrm>
            <a:off x="6805925" y="2266876"/>
            <a:ext cx="769144" cy="769441"/>
          </a:xfrm>
          <a:prstGeom prst="rect">
            <a:avLst/>
          </a:prstGeom>
          <a:noFill/>
        </p:spPr>
        <p:txBody>
          <a:bodyPr wrap="square" rtlCol="0">
            <a:spAutoFit/>
          </a:bodyPr>
          <a:lstStyle/>
          <a:p>
            <a:pPr algn="ctr"/>
            <a:r>
              <a:rPr lang="en-US" sz="1100" b="1" dirty="0">
                <a:latin typeface="Calibri Light" pitchFamily="34" charset="0"/>
              </a:rPr>
              <a:t>Average total cost ($/pizza)</a:t>
            </a:r>
          </a:p>
        </p:txBody>
      </p:sp>
      <p:sp>
        <p:nvSpPr>
          <p:cNvPr id="791" name="TextBox 790"/>
          <p:cNvSpPr txBox="1"/>
          <p:nvPr/>
        </p:nvSpPr>
        <p:spPr>
          <a:xfrm>
            <a:off x="7580625" y="2276401"/>
            <a:ext cx="825301" cy="600164"/>
          </a:xfrm>
          <a:prstGeom prst="rect">
            <a:avLst/>
          </a:prstGeom>
          <a:noFill/>
        </p:spPr>
        <p:txBody>
          <a:bodyPr wrap="square" rtlCol="0">
            <a:spAutoFit/>
          </a:bodyPr>
          <a:lstStyle/>
          <a:p>
            <a:pPr algn="ctr"/>
            <a:r>
              <a:rPr lang="en-US" sz="1100" b="1" dirty="0">
                <a:latin typeface="Calibri Light" pitchFamily="34" charset="0"/>
              </a:rPr>
              <a:t>Marginal cost ($/pizza)</a:t>
            </a:r>
          </a:p>
        </p:txBody>
      </p:sp>
      <p:sp>
        <p:nvSpPr>
          <p:cNvPr id="331" name="Line 199"/>
          <p:cNvSpPr>
            <a:spLocks noChangeShapeType="1"/>
          </p:cNvSpPr>
          <p:nvPr/>
        </p:nvSpPr>
        <p:spPr bwMode="auto">
          <a:xfrm flipV="1">
            <a:off x="7580143"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2" name="Line 200"/>
          <p:cNvSpPr>
            <a:spLocks noChangeShapeType="1"/>
          </p:cNvSpPr>
          <p:nvPr/>
        </p:nvSpPr>
        <p:spPr bwMode="auto">
          <a:xfrm flipV="1">
            <a:off x="7580143"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3" name="Line 201"/>
          <p:cNvSpPr>
            <a:spLocks noChangeShapeType="1"/>
          </p:cNvSpPr>
          <p:nvPr/>
        </p:nvSpPr>
        <p:spPr bwMode="auto">
          <a:xfrm flipV="1">
            <a:off x="7580143"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4" name="Line 202"/>
          <p:cNvSpPr>
            <a:spLocks noChangeShapeType="1"/>
          </p:cNvSpPr>
          <p:nvPr/>
        </p:nvSpPr>
        <p:spPr bwMode="auto">
          <a:xfrm flipV="1">
            <a:off x="7580143"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5" name="Line 203"/>
          <p:cNvSpPr>
            <a:spLocks noChangeShapeType="1"/>
          </p:cNvSpPr>
          <p:nvPr/>
        </p:nvSpPr>
        <p:spPr bwMode="auto">
          <a:xfrm flipV="1">
            <a:off x="7580143"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6" name="Line 204"/>
          <p:cNvSpPr>
            <a:spLocks noChangeShapeType="1"/>
          </p:cNvSpPr>
          <p:nvPr/>
        </p:nvSpPr>
        <p:spPr bwMode="auto">
          <a:xfrm flipV="1">
            <a:off x="7580143"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7" name="Line 206"/>
          <p:cNvSpPr>
            <a:spLocks noChangeShapeType="1"/>
          </p:cNvSpPr>
          <p:nvPr/>
        </p:nvSpPr>
        <p:spPr bwMode="auto">
          <a:xfrm flipV="1">
            <a:off x="7580143"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8" name="Line 207"/>
          <p:cNvSpPr>
            <a:spLocks noChangeShapeType="1"/>
          </p:cNvSpPr>
          <p:nvPr/>
        </p:nvSpPr>
        <p:spPr bwMode="auto">
          <a:xfrm flipV="1">
            <a:off x="7580143"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9" name="Line 208"/>
          <p:cNvSpPr>
            <a:spLocks noChangeShapeType="1"/>
          </p:cNvSpPr>
          <p:nvPr/>
        </p:nvSpPr>
        <p:spPr bwMode="auto">
          <a:xfrm flipV="1">
            <a:off x="7580143"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0" name="Line 209"/>
          <p:cNvSpPr>
            <a:spLocks noChangeShapeType="1"/>
          </p:cNvSpPr>
          <p:nvPr/>
        </p:nvSpPr>
        <p:spPr bwMode="auto">
          <a:xfrm flipV="1">
            <a:off x="7580143"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1" name="Line 210"/>
          <p:cNvSpPr>
            <a:spLocks noChangeShapeType="1"/>
          </p:cNvSpPr>
          <p:nvPr/>
        </p:nvSpPr>
        <p:spPr bwMode="auto">
          <a:xfrm flipV="1">
            <a:off x="7580143"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2" name="Line 211"/>
          <p:cNvSpPr>
            <a:spLocks noChangeShapeType="1"/>
          </p:cNvSpPr>
          <p:nvPr/>
        </p:nvSpPr>
        <p:spPr bwMode="auto">
          <a:xfrm flipV="1">
            <a:off x="7580143"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3" name="Line 199"/>
          <p:cNvSpPr>
            <a:spLocks noChangeShapeType="1"/>
          </p:cNvSpPr>
          <p:nvPr/>
        </p:nvSpPr>
        <p:spPr bwMode="auto">
          <a:xfrm flipV="1">
            <a:off x="6110599"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4" name="Line 200"/>
          <p:cNvSpPr>
            <a:spLocks noChangeShapeType="1"/>
          </p:cNvSpPr>
          <p:nvPr/>
        </p:nvSpPr>
        <p:spPr bwMode="auto">
          <a:xfrm flipV="1">
            <a:off x="6110599"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5" name="Line 201"/>
          <p:cNvSpPr>
            <a:spLocks noChangeShapeType="1"/>
          </p:cNvSpPr>
          <p:nvPr/>
        </p:nvSpPr>
        <p:spPr bwMode="auto">
          <a:xfrm flipV="1">
            <a:off x="6110599"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6" name="Line 202"/>
          <p:cNvSpPr>
            <a:spLocks noChangeShapeType="1"/>
          </p:cNvSpPr>
          <p:nvPr/>
        </p:nvSpPr>
        <p:spPr bwMode="auto">
          <a:xfrm flipV="1">
            <a:off x="6110599"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7" name="Line 203"/>
          <p:cNvSpPr>
            <a:spLocks noChangeShapeType="1"/>
          </p:cNvSpPr>
          <p:nvPr/>
        </p:nvSpPr>
        <p:spPr bwMode="auto">
          <a:xfrm flipV="1">
            <a:off x="6110599"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8" name="Line 204"/>
          <p:cNvSpPr>
            <a:spLocks noChangeShapeType="1"/>
          </p:cNvSpPr>
          <p:nvPr/>
        </p:nvSpPr>
        <p:spPr bwMode="auto">
          <a:xfrm flipV="1">
            <a:off x="6110599"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9" name="Line 206"/>
          <p:cNvSpPr>
            <a:spLocks noChangeShapeType="1"/>
          </p:cNvSpPr>
          <p:nvPr/>
        </p:nvSpPr>
        <p:spPr bwMode="auto">
          <a:xfrm flipV="1">
            <a:off x="6110599"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0" name="Line 207"/>
          <p:cNvSpPr>
            <a:spLocks noChangeShapeType="1"/>
          </p:cNvSpPr>
          <p:nvPr/>
        </p:nvSpPr>
        <p:spPr bwMode="auto">
          <a:xfrm flipV="1">
            <a:off x="6110599"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1" name="Line 208"/>
          <p:cNvSpPr>
            <a:spLocks noChangeShapeType="1"/>
          </p:cNvSpPr>
          <p:nvPr/>
        </p:nvSpPr>
        <p:spPr bwMode="auto">
          <a:xfrm flipV="1">
            <a:off x="6110599"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2" name="Line 209"/>
          <p:cNvSpPr>
            <a:spLocks noChangeShapeType="1"/>
          </p:cNvSpPr>
          <p:nvPr/>
        </p:nvSpPr>
        <p:spPr bwMode="auto">
          <a:xfrm flipV="1">
            <a:off x="6110599"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3" name="Line 210"/>
          <p:cNvSpPr>
            <a:spLocks noChangeShapeType="1"/>
          </p:cNvSpPr>
          <p:nvPr/>
        </p:nvSpPr>
        <p:spPr bwMode="auto">
          <a:xfrm flipV="1">
            <a:off x="6110599"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4" name="Line 211"/>
          <p:cNvSpPr>
            <a:spLocks noChangeShapeType="1"/>
          </p:cNvSpPr>
          <p:nvPr/>
        </p:nvSpPr>
        <p:spPr bwMode="auto">
          <a:xfrm flipV="1">
            <a:off x="6110599"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5" name="Line 199"/>
          <p:cNvSpPr>
            <a:spLocks noChangeShapeType="1"/>
          </p:cNvSpPr>
          <p:nvPr/>
        </p:nvSpPr>
        <p:spPr bwMode="auto">
          <a:xfrm flipV="1">
            <a:off x="4688994" y="222845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6" name="Line 200"/>
          <p:cNvSpPr>
            <a:spLocks noChangeShapeType="1"/>
          </p:cNvSpPr>
          <p:nvPr/>
        </p:nvSpPr>
        <p:spPr bwMode="auto">
          <a:xfrm flipV="1">
            <a:off x="4688994" y="299204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7" name="Line 201"/>
          <p:cNvSpPr>
            <a:spLocks noChangeShapeType="1"/>
          </p:cNvSpPr>
          <p:nvPr/>
        </p:nvSpPr>
        <p:spPr bwMode="auto">
          <a:xfrm flipV="1">
            <a:off x="4688994" y="326191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8" name="Line 202"/>
          <p:cNvSpPr>
            <a:spLocks noChangeShapeType="1"/>
          </p:cNvSpPr>
          <p:nvPr/>
        </p:nvSpPr>
        <p:spPr bwMode="auto">
          <a:xfrm flipV="1">
            <a:off x="4688994" y="35302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9" name="Line 203"/>
          <p:cNvSpPr>
            <a:spLocks noChangeShapeType="1"/>
          </p:cNvSpPr>
          <p:nvPr/>
        </p:nvSpPr>
        <p:spPr bwMode="auto">
          <a:xfrm flipV="1">
            <a:off x="4688994" y="38000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0" name="Line 204"/>
          <p:cNvSpPr>
            <a:spLocks noChangeShapeType="1"/>
          </p:cNvSpPr>
          <p:nvPr/>
        </p:nvSpPr>
        <p:spPr bwMode="auto">
          <a:xfrm flipV="1">
            <a:off x="4688994" y="40699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1" name="Line 206"/>
          <p:cNvSpPr>
            <a:spLocks noChangeShapeType="1"/>
          </p:cNvSpPr>
          <p:nvPr/>
        </p:nvSpPr>
        <p:spPr bwMode="auto">
          <a:xfrm flipV="1">
            <a:off x="4688994" y="433982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2" name="Line 207"/>
          <p:cNvSpPr>
            <a:spLocks noChangeShapeType="1"/>
          </p:cNvSpPr>
          <p:nvPr/>
        </p:nvSpPr>
        <p:spPr bwMode="auto">
          <a:xfrm flipV="1">
            <a:off x="4688994" y="460970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3" name="Line 208"/>
          <p:cNvSpPr>
            <a:spLocks noChangeShapeType="1"/>
          </p:cNvSpPr>
          <p:nvPr/>
        </p:nvSpPr>
        <p:spPr bwMode="auto">
          <a:xfrm flipV="1">
            <a:off x="4688994" y="48795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4" name="Line 209"/>
          <p:cNvSpPr>
            <a:spLocks noChangeShapeType="1"/>
          </p:cNvSpPr>
          <p:nvPr/>
        </p:nvSpPr>
        <p:spPr bwMode="auto">
          <a:xfrm flipV="1">
            <a:off x="4688994" y="514945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5" name="Line 210"/>
          <p:cNvSpPr>
            <a:spLocks noChangeShapeType="1"/>
          </p:cNvSpPr>
          <p:nvPr/>
        </p:nvSpPr>
        <p:spPr bwMode="auto">
          <a:xfrm flipV="1">
            <a:off x="4688994" y="541932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6" name="Line 211"/>
          <p:cNvSpPr>
            <a:spLocks noChangeShapeType="1"/>
          </p:cNvSpPr>
          <p:nvPr/>
        </p:nvSpPr>
        <p:spPr bwMode="auto">
          <a:xfrm flipV="1">
            <a:off x="4688994" y="569237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7" name="Line 199"/>
          <p:cNvSpPr>
            <a:spLocks noChangeShapeType="1"/>
          </p:cNvSpPr>
          <p:nvPr/>
        </p:nvSpPr>
        <p:spPr bwMode="auto">
          <a:xfrm flipV="1">
            <a:off x="3379951" y="2224483"/>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8" name="Line 200"/>
          <p:cNvSpPr>
            <a:spLocks noChangeShapeType="1"/>
          </p:cNvSpPr>
          <p:nvPr/>
        </p:nvSpPr>
        <p:spPr bwMode="auto">
          <a:xfrm flipV="1">
            <a:off x="3379951" y="298807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9" name="Line 201"/>
          <p:cNvSpPr>
            <a:spLocks noChangeShapeType="1"/>
          </p:cNvSpPr>
          <p:nvPr/>
        </p:nvSpPr>
        <p:spPr bwMode="auto">
          <a:xfrm flipV="1">
            <a:off x="3379951" y="3257946"/>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0" name="Line 202"/>
          <p:cNvSpPr>
            <a:spLocks noChangeShapeType="1"/>
          </p:cNvSpPr>
          <p:nvPr/>
        </p:nvSpPr>
        <p:spPr bwMode="auto">
          <a:xfrm flipV="1">
            <a:off x="3379951" y="352623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1" name="Line 203"/>
          <p:cNvSpPr>
            <a:spLocks noChangeShapeType="1"/>
          </p:cNvSpPr>
          <p:nvPr/>
        </p:nvSpPr>
        <p:spPr bwMode="auto">
          <a:xfrm flipV="1">
            <a:off x="3379951" y="379610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2" name="Line 204"/>
          <p:cNvSpPr>
            <a:spLocks noChangeShapeType="1"/>
          </p:cNvSpPr>
          <p:nvPr/>
        </p:nvSpPr>
        <p:spPr bwMode="auto">
          <a:xfrm flipV="1">
            <a:off x="3379951" y="406598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3" name="Line 206"/>
          <p:cNvSpPr>
            <a:spLocks noChangeShapeType="1"/>
          </p:cNvSpPr>
          <p:nvPr/>
        </p:nvSpPr>
        <p:spPr bwMode="auto">
          <a:xfrm flipV="1">
            <a:off x="3379951" y="433585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4" name="Line 207"/>
          <p:cNvSpPr>
            <a:spLocks noChangeShapeType="1"/>
          </p:cNvSpPr>
          <p:nvPr/>
        </p:nvSpPr>
        <p:spPr bwMode="auto">
          <a:xfrm flipV="1">
            <a:off x="3379951" y="460573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5" name="Line 208"/>
          <p:cNvSpPr>
            <a:spLocks noChangeShapeType="1"/>
          </p:cNvSpPr>
          <p:nvPr/>
        </p:nvSpPr>
        <p:spPr bwMode="auto">
          <a:xfrm flipV="1">
            <a:off x="3379951" y="487560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6" name="Line 209"/>
          <p:cNvSpPr>
            <a:spLocks noChangeShapeType="1"/>
          </p:cNvSpPr>
          <p:nvPr/>
        </p:nvSpPr>
        <p:spPr bwMode="auto">
          <a:xfrm flipV="1">
            <a:off x="3379951" y="5145483"/>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7" name="Line 210"/>
          <p:cNvSpPr>
            <a:spLocks noChangeShapeType="1"/>
          </p:cNvSpPr>
          <p:nvPr/>
        </p:nvSpPr>
        <p:spPr bwMode="auto">
          <a:xfrm flipV="1">
            <a:off x="3379951" y="5415358"/>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8" name="Line 211"/>
          <p:cNvSpPr>
            <a:spLocks noChangeShapeType="1"/>
          </p:cNvSpPr>
          <p:nvPr/>
        </p:nvSpPr>
        <p:spPr bwMode="auto">
          <a:xfrm flipV="1">
            <a:off x="3379951" y="5688408"/>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9" name="Line 199"/>
          <p:cNvSpPr>
            <a:spLocks noChangeShapeType="1"/>
          </p:cNvSpPr>
          <p:nvPr/>
        </p:nvSpPr>
        <p:spPr bwMode="auto">
          <a:xfrm flipV="1">
            <a:off x="1824513" y="2211887"/>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0" name="Line 200"/>
          <p:cNvSpPr>
            <a:spLocks noChangeShapeType="1"/>
          </p:cNvSpPr>
          <p:nvPr/>
        </p:nvSpPr>
        <p:spPr bwMode="auto">
          <a:xfrm flipV="1">
            <a:off x="1824513" y="2975475"/>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1" name="Line 201"/>
          <p:cNvSpPr>
            <a:spLocks noChangeShapeType="1"/>
          </p:cNvSpPr>
          <p:nvPr/>
        </p:nvSpPr>
        <p:spPr bwMode="auto">
          <a:xfrm flipV="1">
            <a:off x="1824513" y="3245350"/>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2" name="Line 202"/>
          <p:cNvSpPr>
            <a:spLocks noChangeShapeType="1"/>
          </p:cNvSpPr>
          <p:nvPr/>
        </p:nvSpPr>
        <p:spPr bwMode="auto">
          <a:xfrm flipV="1">
            <a:off x="1824513" y="3513637"/>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3" name="Line 203"/>
          <p:cNvSpPr>
            <a:spLocks noChangeShapeType="1"/>
          </p:cNvSpPr>
          <p:nvPr/>
        </p:nvSpPr>
        <p:spPr bwMode="auto">
          <a:xfrm flipV="1">
            <a:off x="1824513" y="3783512"/>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4" name="Line 204"/>
          <p:cNvSpPr>
            <a:spLocks noChangeShapeType="1"/>
          </p:cNvSpPr>
          <p:nvPr/>
        </p:nvSpPr>
        <p:spPr bwMode="auto">
          <a:xfrm flipV="1">
            <a:off x="1824513" y="4053387"/>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5" name="Line 206"/>
          <p:cNvSpPr>
            <a:spLocks noChangeShapeType="1"/>
          </p:cNvSpPr>
          <p:nvPr/>
        </p:nvSpPr>
        <p:spPr bwMode="auto">
          <a:xfrm flipV="1">
            <a:off x="1824513" y="4323262"/>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6" name="Line 207"/>
          <p:cNvSpPr>
            <a:spLocks noChangeShapeType="1"/>
          </p:cNvSpPr>
          <p:nvPr/>
        </p:nvSpPr>
        <p:spPr bwMode="auto">
          <a:xfrm flipV="1">
            <a:off x="1824513" y="4593137"/>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7" name="Line 208"/>
          <p:cNvSpPr>
            <a:spLocks noChangeShapeType="1"/>
          </p:cNvSpPr>
          <p:nvPr/>
        </p:nvSpPr>
        <p:spPr bwMode="auto">
          <a:xfrm flipV="1">
            <a:off x="1824513" y="4863012"/>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8" name="Line 209"/>
          <p:cNvSpPr>
            <a:spLocks noChangeShapeType="1"/>
          </p:cNvSpPr>
          <p:nvPr/>
        </p:nvSpPr>
        <p:spPr bwMode="auto">
          <a:xfrm flipV="1">
            <a:off x="1824513" y="5132887"/>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9" name="Line 210"/>
          <p:cNvSpPr>
            <a:spLocks noChangeShapeType="1"/>
          </p:cNvSpPr>
          <p:nvPr/>
        </p:nvSpPr>
        <p:spPr bwMode="auto">
          <a:xfrm flipV="1">
            <a:off x="1824513" y="5402762"/>
            <a:ext cx="0" cy="273050"/>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90" name="Line 211"/>
          <p:cNvSpPr>
            <a:spLocks noChangeShapeType="1"/>
          </p:cNvSpPr>
          <p:nvPr/>
        </p:nvSpPr>
        <p:spPr bwMode="auto">
          <a:xfrm flipV="1">
            <a:off x="1824513" y="5675812"/>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Tree>
    <p:extLst>
      <p:ext uri="{BB962C8B-B14F-4D97-AF65-F5344CB8AC3E}">
        <p14:creationId xmlns:p14="http://schemas.microsoft.com/office/powerpoint/2010/main" val="192328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6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8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6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8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9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0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4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5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7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7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6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75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8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94"/>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0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1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2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3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4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775"/>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765"/>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685"/>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69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05"/>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715"/>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725"/>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735"/>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74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755"/>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676"/>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776"/>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766"/>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68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696"/>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706"/>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716"/>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726"/>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736"/>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746"/>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756"/>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777"/>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687"/>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697"/>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707"/>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717"/>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727"/>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737"/>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747"/>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757"/>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767"/>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778"/>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768"/>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758"/>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688"/>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698"/>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708"/>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718"/>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728"/>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738"/>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748"/>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779"/>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689"/>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699"/>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709"/>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719"/>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729"/>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739"/>
                                        </p:tgtEl>
                                        <p:attrNameLst>
                                          <p:attrName>style.visibility</p:attrName>
                                        </p:attrNameLst>
                                      </p:cBhvr>
                                      <p:to>
                                        <p:strVal val="visible"/>
                                      </p:to>
                                    </p:set>
                                  </p:childTnLst>
                                </p:cTn>
                              </p:par>
                              <p:par>
                                <p:cTn id="209" presetID="1" presetClass="entr" presetSubtype="0" fill="hold" grpId="0" nodeType="withEffect">
                                  <p:stCondLst>
                                    <p:cond delay="0"/>
                                  </p:stCondLst>
                                  <p:childTnLst>
                                    <p:set>
                                      <p:cBhvr>
                                        <p:cTn id="210" dur="1" fill="hold">
                                          <p:stCondLst>
                                            <p:cond delay="0"/>
                                          </p:stCondLst>
                                        </p:cTn>
                                        <p:tgtEl>
                                          <p:spTgt spid="749"/>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759"/>
                                        </p:tgtEl>
                                        <p:attrNameLst>
                                          <p:attrName>style.visibility</p:attrName>
                                        </p:attrNameLst>
                                      </p:cBhvr>
                                      <p:to>
                                        <p:strVal val="visible"/>
                                      </p:to>
                                    </p:set>
                                  </p:childTnLst>
                                </p:cTn>
                              </p:par>
                              <p:par>
                                <p:cTn id="213" presetID="1" presetClass="entr" presetSubtype="0" fill="hold" grpId="0" nodeType="withEffect">
                                  <p:stCondLst>
                                    <p:cond delay="0"/>
                                  </p:stCondLst>
                                  <p:childTnLst>
                                    <p:set>
                                      <p:cBhvr>
                                        <p:cTn id="214" dur="1" fill="hold">
                                          <p:stCondLst>
                                            <p:cond delay="0"/>
                                          </p:stCondLst>
                                        </p:cTn>
                                        <p:tgtEl>
                                          <p:spTgt spid="7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 grpId="0"/>
      <p:bldP spid="675" grpId="0"/>
      <p:bldP spid="676" grpId="0"/>
      <p:bldP spid="682" grpId="0"/>
      <p:bldP spid="683" grpId="0"/>
      <p:bldP spid="684" grpId="0"/>
      <p:bldP spid="685" grpId="0"/>
      <p:bldP spid="686" grpId="0"/>
      <p:bldP spid="687" grpId="0"/>
      <p:bldP spid="688" grpId="0"/>
      <p:bldP spid="689" grpId="0"/>
      <p:bldP spid="692" grpId="0"/>
      <p:bldP spid="693" grpId="0"/>
      <p:bldP spid="694" grpId="0"/>
      <p:bldP spid="695" grpId="0"/>
      <p:bldP spid="696" grpId="0"/>
      <p:bldP spid="697" grpId="0"/>
      <p:bldP spid="698" grpId="0"/>
      <p:bldP spid="699" grpId="0"/>
      <p:bldP spid="702" grpId="0"/>
      <p:bldP spid="703" grpId="0"/>
      <p:bldP spid="704" grpId="0"/>
      <p:bldP spid="705" grpId="0"/>
      <p:bldP spid="706" grpId="0"/>
      <p:bldP spid="707" grpId="0"/>
      <p:bldP spid="708" grpId="0"/>
      <p:bldP spid="709" grpId="0"/>
      <p:bldP spid="712" grpId="0"/>
      <p:bldP spid="713" grpId="0"/>
      <p:bldP spid="714" grpId="0"/>
      <p:bldP spid="715" grpId="0"/>
      <p:bldP spid="716" grpId="0"/>
      <p:bldP spid="717" grpId="0"/>
      <p:bldP spid="718" grpId="0"/>
      <p:bldP spid="719" grpId="0"/>
      <p:bldP spid="722" grpId="0"/>
      <p:bldP spid="723" grpId="0"/>
      <p:bldP spid="724" grpId="0"/>
      <p:bldP spid="725" grpId="0"/>
      <p:bldP spid="726" grpId="0"/>
      <p:bldP spid="727" grpId="0"/>
      <p:bldP spid="728" grpId="0"/>
      <p:bldP spid="729" grpId="0"/>
      <p:bldP spid="732" grpId="0"/>
      <p:bldP spid="733" grpId="0"/>
      <p:bldP spid="734" grpId="0"/>
      <p:bldP spid="735" grpId="0"/>
      <p:bldP spid="736" grpId="0"/>
      <p:bldP spid="737" grpId="0"/>
      <p:bldP spid="738" grpId="0"/>
      <p:bldP spid="739" grpId="0"/>
      <p:bldP spid="742" grpId="0"/>
      <p:bldP spid="743" grpId="0"/>
      <p:bldP spid="744" grpId="0"/>
      <p:bldP spid="745" grpId="0"/>
      <p:bldP spid="746" grpId="0"/>
      <p:bldP spid="747" grpId="0"/>
      <p:bldP spid="748" grpId="0"/>
      <p:bldP spid="749" grpId="0"/>
      <p:bldP spid="752" grpId="0"/>
      <p:bldP spid="753" grpId="0"/>
      <p:bldP spid="754" grpId="0"/>
      <p:bldP spid="755" grpId="0"/>
      <p:bldP spid="756" grpId="0"/>
      <p:bldP spid="757" grpId="0"/>
      <p:bldP spid="758" grpId="0"/>
      <p:bldP spid="759" grpId="0"/>
      <p:bldP spid="762" grpId="0"/>
      <p:bldP spid="763" grpId="0"/>
      <p:bldP spid="764" grpId="0"/>
      <p:bldP spid="765" grpId="0"/>
      <p:bldP spid="766" grpId="0"/>
      <p:bldP spid="767" grpId="0"/>
      <p:bldP spid="768" grpId="0"/>
      <p:bldP spid="769" grpId="0"/>
      <p:bldP spid="772" grpId="0"/>
      <p:bldP spid="773" grpId="0"/>
      <p:bldP spid="774" grpId="0"/>
      <p:bldP spid="775" grpId="0"/>
      <p:bldP spid="776" grpId="0"/>
      <p:bldP spid="777" grpId="0"/>
      <p:bldP spid="778" grpId="0"/>
      <p:bldP spid="7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Cost curves I</a:t>
            </a:r>
          </a:p>
        </p:txBody>
      </p:sp>
      <p:sp>
        <p:nvSpPr>
          <p:cNvPr id="4" name="Content Placeholder 3"/>
          <p:cNvSpPr>
            <a:spLocks noGrp="1"/>
          </p:cNvSpPr>
          <p:nvPr>
            <p:ph idx="1"/>
          </p:nvPr>
        </p:nvSpPr>
        <p:spPr/>
        <p:txBody>
          <a:bodyPr>
            <a:normAutofit/>
          </a:bodyPr>
          <a:lstStyle/>
          <a:p>
            <a:pPr marL="0" indent="0">
              <a:buNone/>
            </a:pPr>
            <a:r>
              <a:rPr lang="en-US" dirty="0"/>
              <a:t>Cost functions can be represented visually.</a:t>
            </a:r>
          </a:p>
        </p:txBody>
      </p:sp>
      <p:sp>
        <p:nvSpPr>
          <p:cNvPr id="6" name="Line 5"/>
          <p:cNvSpPr>
            <a:spLocks noChangeShapeType="1"/>
          </p:cNvSpPr>
          <p:nvPr/>
        </p:nvSpPr>
        <p:spPr bwMode="auto">
          <a:xfrm flipV="1">
            <a:off x="588373" y="2648293"/>
            <a:ext cx="0" cy="31638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Line 6"/>
          <p:cNvSpPr>
            <a:spLocks noChangeShapeType="1"/>
          </p:cNvSpPr>
          <p:nvPr/>
        </p:nvSpPr>
        <p:spPr bwMode="auto">
          <a:xfrm>
            <a:off x="588373" y="2749893"/>
            <a:ext cx="523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588373" y="3359493"/>
            <a:ext cx="523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588373" y="3972268"/>
            <a:ext cx="523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588373" y="4585043"/>
            <a:ext cx="523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588373" y="5199405"/>
            <a:ext cx="523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593135" y="5812180"/>
            <a:ext cx="428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3" name="Line 12"/>
          <p:cNvSpPr>
            <a:spLocks noChangeShapeType="1"/>
          </p:cNvSpPr>
          <p:nvPr/>
        </p:nvSpPr>
        <p:spPr bwMode="auto">
          <a:xfrm>
            <a:off x="588373" y="5812180"/>
            <a:ext cx="33575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3"/>
          <p:cNvSpPr>
            <a:spLocks noChangeShapeType="1"/>
          </p:cNvSpPr>
          <p:nvPr/>
        </p:nvSpPr>
        <p:spPr bwMode="auto">
          <a:xfrm>
            <a:off x="3817348" y="5764555"/>
            <a:ext cx="0" cy="52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5" name="Line 14"/>
          <p:cNvSpPr>
            <a:spLocks noChangeShapeType="1"/>
          </p:cNvSpPr>
          <p:nvPr/>
        </p:nvSpPr>
        <p:spPr bwMode="auto">
          <a:xfrm>
            <a:off x="3169648" y="5764555"/>
            <a:ext cx="0" cy="52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5"/>
          <p:cNvSpPr>
            <a:spLocks noChangeShapeType="1"/>
          </p:cNvSpPr>
          <p:nvPr/>
        </p:nvSpPr>
        <p:spPr bwMode="auto">
          <a:xfrm>
            <a:off x="2526710" y="5764555"/>
            <a:ext cx="0" cy="52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7" name="Line 16"/>
          <p:cNvSpPr>
            <a:spLocks noChangeShapeType="1"/>
          </p:cNvSpPr>
          <p:nvPr/>
        </p:nvSpPr>
        <p:spPr bwMode="auto">
          <a:xfrm>
            <a:off x="1879010" y="5764555"/>
            <a:ext cx="0" cy="52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7"/>
          <p:cNvSpPr>
            <a:spLocks noChangeShapeType="1"/>
          </p:cNvSpPr>
          <p:nvPr/>
        </p:nvSpPr>
        <p:spPr bwMode="auto">
          <a:xfrm>
            <a:off x="1236073" y="5764555"/>
            <a:ext cx="0" cy="523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Line 18"/>
          <p:cNvSpPr>
            <a:spLocks noChangeShapeType="1"/>
          </p:cNvSpPr>
          <p:nvPr/>
        </p:nvSpPr>
        <p:spPr bwMode="auto">
          <a:xfrm>
            <a:off x="588373" y="5764555"/>
            <a:ext cx="0" cy="47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Rectangle 19"/>
          <p:cNvSpPr>
            <a:spLocks noChangeArrowheads="1"/>
          </p:cNvSpPr>
          <p:nvPr/>
        </p:nvSpPr>
        <p:spPr bwMode="auto">
          <a:xfrm>
            <a:off x="472485" y="584234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262935" y="511844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110535" y="4504080"/>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110535" y="3891305"/>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110535" y="3278530"/>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110535" y="2665755"/>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1142410" y="584234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785348" y="584234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2433048" y="584234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075985" y="584234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3676060" y="5842343"/>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1591987" y="6057787"/>
            <a:ext cx="13329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pizzas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522073" y="2814980"/>
            <a:ext cx="261938"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TC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58172" y="2399055"/>
            <a:ext cx="665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Cost ($)</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3847510" y="5358155"/>
            <a:ext cx="2571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FC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512548" y="3192805"/>
            <a:ext cx="265113"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Univers LT Std 47 Cn Lt" charset="0"/>
                <a:cs typeface="Arial" pitchFamily="34" charset="0"/>
              </a:rPr>
              <a:t>VC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55" name="Group 54"/>
          <p:cNvGrpSpPr/>
          <p:nvPr/>
        </p:nvGrpSpPr>
        <p:grpSpPr>
          <a:xfrm>
            <a:off x="3741738" y="3270780"/>
            <a:ext cx="2354262" cy="935605"/>
            <a:chOff x="5646738" y="2438399"/>
            <a:chExt cx="2354262" cy="935605"/>
          </a:xfrm>
        </p:grpSpPr>
        <p:sp>
          <p:nvSpPr>
            <p:cNvPr id="36" name="Rectangle 35"/>
            <p:cNvSpPr>
              <a:spLocks noChangeArrowheads="1"/>
            </p:cNvSpPr>
            <p:nvPr/>
          </p:nvSpPr>
          <p:spPr bwMode="auto">
            <a:xfrm>
              <a:off x="5646738" y="2438399"/>
              <a:ext cx="2354262" cy="93560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6"/>
            <p:cNvSpPr>
              <a:spLocks noChangeArrowheads="1"/>
            </p:cNvSpPr>
            <p:nvPr/>
          </p:nvSpPr>
          <p:spPr bwMode="auto">
            <a:xfrm>
              <a:off x="5702300" y="2489200"/>
              <a:ext cx="18418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Because of diminishing</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5713194" y="2697615"/>
              <a:ext cx="20582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marginal product, variable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5694144" y="2913395"/>
              <a:ext cx="22778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costs increase more as each</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5715000" y="3158560"/>
              <a:ext cx="20101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additional pizza is added.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46" name="Freeform 45"/>
          <p:cNvSpPr>
            <a:spLocks/>
          </p:cNvSpPr>
          <p:nvPr/>
        </p:nvSpPr>
        <p:spPr bwMode="auto">
          <a:xfrm>
            <a:off x="588373" y="2994368"/>
            <a:ext cx="2903538" cy="2449513"/>
          </a:xfrm>
          <a:custGeom>
            <a:avLst/>
            <a:gdLst>
              <a:gd name="T0" fmla="*/ 0 w 1829"/>
              <a:gd name="T1" fmla="*/ 1543 h 1543"/>
              <a:gd name="T2" fmla="*/ 0 w 1829"/>
              <a:gd name="T3" fmla="*/ 1543 h 1543"/>
              <a:gd name="T4" fmla="*/ 3 w 1829"/>
              <a:gd name="T5" fmla="*/ 1535 h 1543"/>
              <a:gd name="T6" fmla="*/ 11 w 1829"/>
              <a:gd name="T7" fmla="*/ 1516 h 1543"/>
              <a:gd name="T8" fmla="*/ 27 w 1829"/>
              <a:gd name="T9" fmla="*/ 1483 h 1543"/>
              <a:gd name="T10" fmla="*/ 38 w 1829"/>
              <a:gd name="T11" fmla="*/ 1464 h 1543"/>
              <a:gd name="T12" fmla="*/ 54 w 1829"/>
              <a:gd name="T13" fmla="*/ 1445 h 1543"/>
              <a:gd name="T14" fmla="*/ 73 w 1829"/>
              <a:gd name="T15" fmla="*/ 1424 h 1543"/>
              <a:gd name="T16" fmla="*/ 95 w 1829"/>
              <a:gd name="T17" fmla="*/ 1399 h 1543"/>
              <a:gd name="T18" fmla="*/ 122 w 1829"/>
              <a:gd name="T19" fmla="*/ 1375 h 1543"/>
              <a:gd name="T20" fmla="*/ 152 w 1829"/>
              <a:gd name="T21" fmla="*/ 1351 h 1543"/>
              <a:gd name="T22" fmla="*/ 187 w 1829"/>
              <a:gd name="T23" fmla="*/ 1327 h 1543"/>
              <a:gd name="T24" fmla="*/ 227 w 1829"/>
              <a:gd name="T25" fmla="*/ 1302 h 1543"/>
              <a:gd name="T26" fmla="*/ 270 w 1829"/>
              <a:gd name="T27" fmla="*/ 1278 h 1543"/>
              <a:gd name="T28" fmla="*/ 322 w 1829"/>
              <a:gd name="T29" fmla="*/ 1256 h 1543"/>
              <a:gd name="T30" fmla="*/ 322 w 1829"/>
              <a:gd name="T31" fmla="*/ 1256 h 1543"/>
              <a:gd name="T32" fmla="*/ 427 w 1829"/>
              <a:gd name="T33" fmla="*/ 1213 h 1543"/>
              <a:gd name="T34" fmla="*/ 535 w 1829"/>
              <a:gd name="T35" fmla="*/ 1170 h 1543"/>
              <a:gd name="T36" fmla="*/ 643 w 1829"/>
              <a:gd name="T37" fmla="*/ 1124 h 1543"/>
              <a:gd name="T38" fmla="*/ 697 w 1829"/>
              <a:gd name="T39" fmla="*/ 1100 h 1543"/>
              <a:gd name="T40" fmla="*/ 754 w 1829"/>
              <a:gd name="T41" fmla="*/ 1073 h 1543"/>
              <a:gd name="T42" fmla="*/ 811 w 1829"/>
              <a:gd name="T43" fmla="*/ 1040 h 1543"/>
              <a:gd name="T44" fmla="*/ 870 w 1829"/>
              <a:gd name="T45" fmla="*/ 1005 h 1543"/>
              <a:gd name="T46" fmla="*/ 929 w 1829"/>
              <a:gd name="T47" fmla="*/ 967 h 1543"/>
              <a:gd name="T48" fmla="*/ 994 w 1829"/>
              <a:gd name="T49" fmla="*/ 921 h 1543"/>
              <a:gd name="T50" fmla="*/ 1059 w 1829"/>
              <a:gd name="T51" fmla="*/ 873 h 1543"/>
              <a:gd name="T52" fmla="*/ 1127 w 1829"/>
              <a:gd name="T53" fmla="*/ 816 h 1543"/>
              <a:gd name="T54" fmla="*/ 1194 w 1829"/>
              <a:gd name="T55" fmla="*/ 754 h 1543"/>
              <a:gd name="T56" fmla="*/ 1267 w 1829"/>
              <a:gd name="T57" fmla="*/ 686 h 1543"/>
              <a:gd name="T58" fmla="*/ 1267 w 1829"/>
              <a:gd name="T59" fmla="*/ 686 h 1543"/>
              <a:gd name="T60" fmla="*/ 1402 w 1829"/>
              <a:gd name="T61" fmla="*/ 551 h 1543"/>
              <a:gd name="T62" fmla="*/ 1510 w 1829"/>
              <a:gd name="T63" fmla="*/ 435 h 1543"/>
              <a:gd name="T64" fmla="*/ 1594 w 1829"/>
              <a:gd name="T65" fmla="*/ 341 h 1543"/>
              <a:gd name="T66" fmla="*/ 1664 w 1829"/>
              <a:gd name="T67" fmla="*/ 257 h 1543"/>
              <a:gd name="T68" fmla="*/ 1715 w 1829"/>
              <a:gd name="T69" fmla="*/ 187 h 1543"/>
              <a:gd name="T70" fmla="*/ 1759 w 1829"/>
              <a:gd name="T71" fmla="*/ 122 h 1543"/>
              <a:gd name="T72" fmla="*/ 1797 w 1829"/>
              <a:gd name="T73" fmla="*/ 60 h 1543"/>
              <a:gd name="T74" fmla="*/ 1829 w 1829"/>
              <a:gd name="T75" fmla="*/ 0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9" h="1543">
                <a:moveTo>
                  <a:pt x="0" y="1543"/>
                </a:moveTo>
                <a:lnTo>
                  <a:pt x="0" y="1543"/>
                </a:lnTo>
                <a:lnTo>
                  <a:pt x="3" y="1535"/>
                </a:lnTo>
                <a:lnTo>
                  <a:pt x="11" y="1516"/>
                </a:lnTo>
                <a:lnTo>
                  <a:pt x="27" y="1483"/>
                </a:lnTo>
                <a:lnTo>
                  <a:pt x="38" y="1464"/>
                </a:lnTo>
                <a:lnTo>
                  <a:pt x="54" y="1445"/>
                </a:lnTo>
                <a:lnTo>
                  <a:pt x="73" y="1424"/>
                </a:lnTo>
                <a:lnTo>
                  <a:pt x="95" y="1399"/>
                </a:lnTo>
                <a:lnTo>
                  <a:pt x="122" y="1375"/>
                </a:lnTo>
                <a:lnTo>
                  <a:pt x="152" y="1351"/>
                </a:lnTo>
                <a:lnTo>
                  <a:pt x="187" y="1327"/>
                </a:lnTo>
                <a:lnTo>
                  <a:pt x="227" y="1302"/>
                </a:lnTo>
                <a:lnTo>
                  <a:pt x="270" y="1278"/>
                </a:lnTo>
                <a:lnTo>
                  <a:pt x="322" y="1256"/>
                </a:lnTo>
                <a:lnTo>
                  <a:pt x="322" y="1256"/>
                </a:lnTo>
                <a:lnTo>
                  <a:pt x="427" y="1213"/>
                </a:lnTo>
                <a:lnTo>
                  <a:pt x="535" y="1170"/>
                </a:lnTo>
                <a:lnTo>
                  <a:pt x="643" y="1124"/>
                </a:lnTo>
                <a:lnTo>
                  <a:pt x="697" y="1100"/>
                </a:lnTo>
                <a:lnTo>
                  <a:pt x="754" y="1073"/>
                </a:lnTo>
                <a:lnTo>
                  <a:pt x="811" y="1040"/>
                </a:lnTo>
                <a:lnTo>
                  <a:pt x="870" y="1005"/>
                </a:lnTo>
                <a:lnTo>
                  <a:pt x="929" y="967"/>
                </a:lnTo>
                <a:lnTo>
                  <a:pt x="994" y="921"/>
                </a:lnTo>
                <a:lnTo>
                  <a:pt x="1059" y="873"/>
                </a:lnTo>
                <a:lnTo>
                  <a:pt x="1127" y="816"/>
                </a:lnTo>
                <a:lnTo>
                  <a:pt x="1194" y="754"/>
                </a:lnTo>
                <a:lnTo>
                  <a:pt x="1267" y="686"/>
                </a:lnTo>
                <a:lnTo>
                  <a:pt x="1267" y="686"/>
                </a:lnTo>
                <a:lnTo>
                  <a:pt x="1402" y="551"/>
                </a:lnTo>
                <a:lnTo>
                  <a:pt x="1510" y="435"/>
                </a:lnTo>
                <a:lnTo>
                  <a:pt x="1594" y="341"/>
                </a:lnTo>
                <a:lnTo>
                  <a:pt x="1664" y="257"/>
                </a:lnTo>
                <a:lnTo>
                  <a:pt x="1715" y="187"/>
                </a:lnTo>
                <a:lnTo>
                  <a:pt x="1759" y="122"/>
                </a:lnTo>
                <a:lnTo>
                  <a:pt x="1797" y="60"/>
                </a:lnTo>
                <a:lnTo>
                  <a:pt x="1829" y="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6"/>
          <p:cNvSpPr>
            <a:spLocks/>
          </p:cNvSpPr>
          <p:nvPr/>
        </p:nvSpPr>
        <p:spPr bwMode="auto">
          <a:xfrm>
            <a:off x="588373" y="3359493"/>
            <a:ext cx="2903538" cy="2452688"/>
          </a:xfrm>
          <a:custGeom>
            <a:avLst/>
            <a:gdLst>
              <a:gd name="T0" fmla="*/ 0 w 1829"/>
              <a:gd name="T1" fmla="*/ 1545 h 1545"/>
              <a:gd name="T2" fmla="*/ 0 w 1829"/>
              <a:gd name="T3" fmla="*/ 1545 h 1545"/>
              <a:gd name="T4" fmla="*/ 3 w 1829"/>
              <a:gd name="T5" fmla="*/ 1537 h 1545"/>
              <a:gd name="T6" fmla="*/ 14 w 1829"/>
              <a:gd name="T7" fmla="*/ 1513 h 1545"/>
              <a:gd name="T8" fmla="*/ 35 w 1829"/>
              <a:gd name="T9" fmla="*/ 1480 h 1545"/>
              <a:gd name="T10" fmla="*/ 68 w 1829"/>
              <a:gd name="T11" fmla="*/ 1437 h 1545"/>
              <a:gd name="T12" fmla="*/ 89 w 1829"/>
              <a:gd name="T13" fmla="*/ 1415 h 1545"/>
              <a:gd name="T14" fmla="*/ 114 w 1829"/>
              <a:gd name="T15" fmla="*/ 1388 h 1545"/>
              <a:gd name="T16" fmla="*/ 143 w 1829"/>
              <a:gd name="T17" fmla="*/ 1364 h 1545"/>
              <a:gd name="T18" fmla="*/ 176 w 1829"/>
              <a:gd name="T19" fmla="*/ 1340 h 1545"/>
              <a:gd name="T20" fmla="*/ 214 w 1829"/>
              <a:gd name="T21" fmla="*/ 1313 h 1545"/>
              <a:gd name="T22" fmla="*/ 257 w 1829"/>
              <a:gd name="T23" fmla="*/ 1288 h 1545"/>
              <a:gd name="T24" fmla="*/ 303 w 1829"/>
              <a:gd name="T25" fmla="*/ 1264 h 1545"/>
              <a:gd name="T26" fmla="*/ 357 w 1829"/>
              <a:gd name="T27" fmla="*/ 1240 h 1545"/>
              <a:gd name="T28" fmla="*/ 357 w 1829"/>
              <a:gd name="T29" fmla="*/ 1240 h 1545"/>
              <a:gd name="T30" fmla="*/ 562 w 1829"/>
              <a:gd name="T31" fmla="*/ 1153 h 1545"/>
              <a:gd name="T32" fmla="*/ 659 w 1829"/>
              <a:gd name="T33" fmla="*/ 1113 h 1545"/>
              <a:gd name="T34" fmla="*/ 751 w 1829"/>
              <a:gd name="T35" fmla="*/ 1067 h 1545"/>
              <a:gd name="T36" fmla="*/ 843 w 1829"/>
              <a:gd name="T37" fmla="*/ 1018 h 1545"/>
              <a:gd name="T38" fmla="*/ 889 w 1829"/>
              <a:gd name="T39" fmla="*/ 989 h 1545"/>
              <a:gd name="T40" fmla="*/ 935 w 1829"/>
              <a:gd name="T41" fmla="*/ 959 h 1545"/>
              <a:gd name="T42" fmla="*/ 981 w 1829"/>
              <a:gd name="T43" fmla="*/ 926 h 1545"/>
              <a:gd name="T44" fmla="*/ 1027 w 1829"/>
              <a:gd name="T45" fmla="*/ 891 h 1545"/>
              <a:gd name="T46" fmla="*/ 1075 w 1829"/>
              <a:gd name="T47" fmla="*/ 853 h 1545"/>
              <a:gd name="T48" fmla="*/ 1124 w 1829"/>
              <a:gd name="T49" fmla="*/ 813 h 1545"/>
              <a:gd name="T50" fmla="*/ 1124 w 1829"/>
              <a:gd name="T51" fmla="*/ 813 h 1545"/>
              <a:gd name="T52" fmla="*/ 1221 w 1829"/>
              <a:gd name="T53" fmla="*/ 724 h 1545"/>
              <a:gd name="T54" fmla="*/ 1318 w 1829"/>
              <a:gd name="T55" fmla="*/ 635 h 1545"/>
              <a:gd name="T56" fmla="*/ 1416 w 1829"/>
              <a:gd name="T57" fmla="*/ 540 h 1545"/>
              <a:gd name="T58" fmla="*/ 1510 w 1829"/>
              <a:gd name="T59" fmla="*/ 443 h 1545"/>
              <a:gd name="T60" fmla="*/ 1556 w 1829"/>
              <a:gd name="T61" fmla="*/ 392 h 1545"/>
              <a:gd name="T62" fmla="*/ 1599 w 1829"/>
              <a:gd name="T63" fmla="*/ 340 h 1545"/>
              <a:gd name="T64" fmla="*/ 1643 w 1829"/>
              <a:gd name="T65" fmla="*/ 289 h 1545"/>
              <a:gd name="T66" fmla="*/ 1686 w 1829"/>
              <a:gd name="T67" fmla="*/ 235 h 1545"/>
              <a:gd name="T68" fmla="*/ 1724 w 1829"/>
              <a:gd name="T69" fmla="*/ 178 h 1545"/>
              <a:gd name="T70" fmla="*/ 1761 w 1829"/>
              <a:gd name="T71" fmla="*/ 121 h 1545"/>
              <a:gd name="T72" fmla="*/ 1797 w 1829"/>
              <a:gd name="T73" fmla="*/ 62 h 1545"/>
              <a:gd name="T74" fmla="*/ 1829 w 1829"/>
              <a:gd name="T75" fmla="*/ 0 h 1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9" h="1545">
                <a:moveTo>
                  <a:pt x="0" y="1545"/>
                </a:moveTo>
                <a:lnTo>
                  <a:pt x="0" y="1545"/>
                </a:lnTo>
                <a:lnTo>
                  <a:pt x="3" y="1537"/>
                </a:lnTo>
                <a:lnTo>
                  <a:pt x="14" y="1513"/>
                </a:lnTo>
                <a:lnTo>
                  <a:pt x="35" y="1480"/>
                </a:lnTo>
                <a:lnTo>
                  <a:pt x="68" y="1437"/>
                </a:lnTo>
                <a:lnTo>
                  <a:pt x="89" y="1415"/>
                </a:lnTo>
                <a:lnTo>
                  <a:pt x="114" y="1388"/>
                </a:lnTo>
                <a:lnTo>
                  <a:pt x="143" y="1364"/>
                </a:lnTo>
                <a:lnTo>
                  <a:pt x="176" y="1340"/>
                </a:lnTo>
                <a:lnTo>
                  <a:pt x="214" y="1313"/>
                </a:lnTo>
                <a:lnTo>
                  <a:pt x="257" y="1288"/>
                </a:lnTo>
                <a:lnTo>
                  <a:pt x="303" y="1264"/>
                </a:lnTo>
                <a:lnTo>
                  <a:pt x="357" y="1240"/>
                </a:lnTo>
                <a:lnTo>
                  <a:pt x="357" y="1240"/>
                </a:lnTo>
                <a:lnTo>
                  <a:pt x="562" y="1153"/>
                </a:lnTo>
                <a:lnTo>
                  <a:pt x="659" y="1113"/>
                </a:lnTo>
                <a:lnTo>
                  <a:pt x="751" y="1067"/>
                </a:lnTo>
                <a:lnTo>
                  <a:pt x="843" y="1018"/>
                </a:lnTo>
                <a:lnTo>
                  <a:pt x="889" y="989"/>
                </a:lnTo>
                <a:lnTo>
                  <a:pt x="935" y="959"/>
                </a:lnTo>
                <a:lnTo>
                  <a:pt x="981" y="926"/>
                </a:lnTo>
                <a:lnTo>
                  <a:pt x="1027" y="891"/>
                </a:lnTo>
                <a:lnTo>
                  <a:pt x="1075" y="853"/>
                </a:lnTo>
                <a:lnTo>
                  <a:pt x="1124" y="813"/>
                </a:lnTo>
                <a:lnTo>
                  <a:pt x="1124" y="813"/>
                </a:lnTo>
                <a:lnTo>
                  <a:pt x="1221" y="724"/>
                </a:lnTo>
                <a:lnTo>
                  <a:pt x="1318" y="635"/>
                </a:lnTo>
                <a:lnTo>
                  <a:pt x="1416" y="540"/>
                </a:lnTo>
                <a:lnTo>
                  <a:pt x="1510" y="443"/>
                </a:lnTo>
                <a:lnTo>
                  <a:pt x="1556" y="392"/>
                </a:lnTo>
                <a:lnTo>
                  <a:pt x="1599" y="340"/>
                </a:lnTo>
                <a:lnTo>
                  <a:pt x="1643" y="289"/>
                </a:lnTo>
                <a:lnTo>
                  <a:pt x="1686" y="235"/>
                </a:lnTo>
                <a:lnTo>
                  <a:pt x="1724" y="178"/>
                </a:lnTo>
                <a:lnTo>
                  <a:pt x="1761" y="121"/>
                </a:lnTo>
                <a:lnTo>
                  <a:pt x="1797" y="62"/>
                </a:lnTo>
                <a:lnTo>
                  <a:pt x="1829" y="0"/>
                </a:lnTo>
              </a:path>
            </a:pathLst>
          </a:custGeom>
          <a:noFill/>
          <a:ln w="38100">
            <a:solidFill>
              <a:srgbClr val="F6978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a:off x="588373" y="5443880"/>
            <a:ext cx="3211513" cy="0"/>
          </a:xfrm>
          <a:prstGeom prst="line">
            <a:avLst/>
          </a:prstGeom>
          <a:noFill/>
          <a:ln w="38100">
            <a:solidFill>
              <a:srgbClr val="A82E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p:cNvGrpSpPr/>
          <p:nvPr/>
        </p:nvGrpSpPr>
        <p:grpSpPr>
          <a:xfrm>
            <a:off x="2798966" y="4391139"/>
            <a:ext cx="2354262" cy="935605"/>
            <a:chOff x="5646738" y="2438399"/>
            <a:chExt cx="2354262" cy="935605"/>
          </a:xfrm>
        </p:grpSpPr>
        <p:sp>
          <p:nvSpPr>
            <p:cNvPr id="57" name="Rectangle 56"/>
            <p:cNvSpPr>
              <a:spLocks noChangeArrowheads="1"/>
            </p:cNvSpPr>
            <p:nvPr/>
          </p:nvSpPr>
          <p:spPr bwMode="auto">
            <a:xfrm>
              <a:off x="5646738" y="2438399"/>
              <a:ext cx="2354262" cy="93560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Rectangle 57"/>
            <p:cNvSpPr>
              <a:spLocks noChangeArrowheads="1"/>
            </p:cNvSpPr>
            <p:nvPr/>
          </p:nvSpPr>
          <p:spPr bwMode="auto">
            <a:xfrm>
              <a:off x="5702300" y="2489200"/>
              <a:ext cx="22987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Fixed costs, on the other hand, s</a:t>
              </a:r>
              <a:r>
                <a:rPr kumimoji="0" lang="en-US" sz="1400" b="0" i="1" u="none" strike="noStrike" cap="none" normalizeH="0" baseline="0" dirty="0">
                  <a:ln>
                    <a:noFill/>
                  </a:ln>
                  <a:solidFill>
                    <a:srgbClr val="000000"/>
                  </a:solidFill>
                  <a:effectLst/>
                  <a:latin typeface="Univers LT Std 57 Cn" charset="0"/>
                  <a:cs typeface="Arial" pitchFamily="34" charset="0"/>
                </a:rPr>
                <a:t>tay</a:t>
              </a:r>
              <a:r>
                <a:rPr kumimoji="0" lang="en-US" sz="1400" b="0" i="1" u="none" strike="noStrike" cap="none" normalizeH="0" dirty="0">
                  <a:ln>
                    <a:noFill/>
                  </a:ln>
                  <a:solidFill>
                    <a:srgbClr val="000000"/>
                  </a:solidFill>
                  <a:effectLst/>
                  <a:latin typeface="Univers LT Std 57 Cn" charset="0"/>
                  <a:cs typeface="Arial" pitchFamily="34" charset="0"/>
                </a:rPr>
                <a:t> the same regardless of how </a:t>
              </a:r>
              <a:r>
                <a:rPr lang="en-US" sz="1400" i="1" dirty="0">
                  <a:solidFill>
                    <a:srgbClr val="000000"/>
                  </a:solidFill>
                  <a:latin typeface="Univers LT Std 57 Cn" charset="0"/>
                  <a:cs typeface="Arial" pitchFamily="34" charset="0"/>
                </a:rPr>
                <a:t>m</a:t>
              </a:r>
              <a:r>
                <a:rPr lang="en-US" sz="1400" i="1" baseline="0" dirty="0">
                  <a:solidFill>
                    <a:srgbClr val="000000"/>
                  </a:solidFill>
                  <a:latin typeface="Univers LT Std 57 Cn" charset="0"/>
                  <a:cs typeface="Arial" pitchFamily="34" charset="0"/>
                </a:rPr>
                <a:t>any</a:t>
              </a:r>
              <a:r>
                <a:rPr lang="en-US" sz="1400" i="1" dirty="0">
                  <a:solidFill>
                    <a:srgbClr val="000000"/>
                  </a:solidFill>
                  <a:latin typeface="Univers LT Std 57 Cn" charset="0"/>
                  <a:cs typeface="Arial" pitchFamily="34" charset="0"/>
                </a:rPr>
                <a:t> pizzas are produced.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 name="Group 1"/>
          <p:cNvGrpSpPr/>
          <p:nvPr/>
        </p:nvGrpSpPr>
        <p:grpSpPr>
          <a:xfrm>
            <a:off x="1753692" y="2593036"/>
            <a:ext cx="0" cy="3212104"/>
            <a:chOff x="3786631" y="2684915"/>
            <a:chExt cx="0" cy="3212104"/>
          </a:xfrm>
        </p:grpSpPr>
        <p:sp>
          <p:nvSpPr>
            <p:cNvPr id="45" name="Line 5"/>
            <p:cNvSpPr>
              <a:spLocks noChangeShapeType="1"/>
            </p:cNvSpPr>
            <p:nvPr/>
          </p:nvSpPr>
          <p:spPr bwMode="auto">
            <a:xfrm flipV="1">
              <a:off x="3786631" y="5774465"/>
              <a:ext cx="0" cy="122554"/>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49" name="Line 6"/>
            <p:cNvSpPr>
              <a:spLocks noChangeShapeType="1"/>
            </p:cNvSpPr>
            <p:nvPr/>
          </p:nvSpPr>
          <p:spPr bwMode="auto">
            <a:xfrm flipV="1">
              <a:off x="3786631" y="5582728"/>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7"/>
            <p:cNvSpPr>
              <a:spLocks noChangeShapeType="1"/>
            </p:cNvSpPr>
            <p:nvPr/>
          </p:nvSpPr>
          <p:spPr bwMode="auto">
            <a:xfrm flipV="1">
              <a:off x="3786631" y="5389013"/>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8"/>
            <p:cNvSpPr>
              <a:spLocks noChangeShapeType="1"/>
            </p:cNvSpPr>
            <p:nvPr/>
          </p:nvSpPr>
          <p:spPr bwMode="auto">
            <a:xfrm flipV="1">
              <a:off x="3786631" y="5195298"/>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9"/>
            <p:cNvSpPr>
              <a:spLocks noChangeShapeType="1"/>
            </p:cNvSpPr>
            <p:nvPr/>
          </p:nvSpPr>
          <p:spPr bwMode="auto">
            <a:xfrm flipV="1">
              <a:off x="3786631" y="5003560"/>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10"/>
            <p:cNvSpPr>
              <a:spLocks noChangeShapeType="1"/>
            </p:cNvSpPr>
            <p:nvPr/>
          </p:nvSpPr>
          <p:spPr bwMode="auto">
            <a:xfrm flipV="1">
              <a:off x="3786631" y="4809845"/>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11"/>
            <p:cNvSpPr>
              <a:spLocks noChangeShapeType="1"/>
            </p:cNvSpPr>
            <p:nvPr/>
          </p:nvSpPr>
          <p:spPr bwMode="auto">
            <a:xfrm flipV="1">
              <a:off x="3786631" y="4616131"/>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12"/>
            <p:cNvSpPr>
              <a:spLocks noChangeShapeType="1"/>
            </p:cNvSpPr>
            <p:nvPr/>
          </p:nvSpPr>
          <p:spPr bwMode="auto">
            <a:xfrm flipV="1">
              <a:off x="3786631" y="4422416"/>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13"/>
            <p:cNvSpPr>
              <a:spLocks noChangeShapeType="1"/>
            </p:cNvSpPr>
            <p:nvPr/>
          </p:nvSpPr>
          <p:spPr bwMode="auto">
            <a:xfrm flipV="1">
              <a:off x="3786631" y="4230679"/>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14"/>
            <p:cNvSpPr>
              <a:spLocks noChangeShapeType="1"/>
            </p:cNvSpPr>
            <p:nvPr/>
          </p:nvSpPr>
          <p:spPr bwMode="auto">
            <a:xfrm flipV="1">
              <a:off x="3786631" y="4036964"/>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15"/>
            <p:cNvSpPr>
              <a:spLocks noChangeShapeType="1"/>
            </p:cNvSpPr>
            <p:nvPr/>
          </p:nvSpPr>
          <p:spPr bwMode="auto">
            <a:xfrm flipV="1">
              <a:off x="3786631" y="3843250"/>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16"/>
            <p:cNvSpPr>
              <a:spLocks noChangeShapeType="1"/>
            </p:cNvSpPr>
            <p:nvPr/>
          </p:nvSpPr>
          <p:spPr bwMode="auto">
            <a:xfrm flipV="1">
              <a:off x="3786631" y="3649535"/>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17"/>
            <p:cNvSpPr>
              <a:spLocks noChangeShapeType="1"/>
            </p:cNvSpPr>
            <p:nvPr/>
          </p:nvSpPr>
          <p:spPr bwMode="auto">
            <a:xfrm flipV="1">
              <a:off x="3786631" y="3457796"/>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18"/>
            <p:cNvSpPr>
              <a:spLocks noChangeShapeType="1"/>
            </p:cNvSpPr>
            <p:nvPr/>
          </p:nvSpPr>
          <p:spPr bwMode="auto">
            <a:xfrm flipV="1">
              <a:off x="3786631" y="3264082"/>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19"/>
            <p:cNvSpPr>
              <a:spLocks noChangeShapeType="1"/>
            </p:cNvSpPr>
            <p:nvPr/>
          </p:nvSpPr>
          <p:spPr bwMode="auto">
            <a:xfrm flipV="1">
              <a:off x="3786631" y="3070367"/>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20"/>
            <p:cNvSpPr>
              <a:spLocks noChangeShapeType="1"/>
            </p:cNvSpPr>
            <p:nvPr/>
          </p:nvSpPr>
          <p:spPr bwMode="auto">
            <a:xfrm flipV="1">
              <a:off x="3786631" y="2876653"/>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21"/>
            <p:cNvSpPr>
              <a:spLocks noChangeShapeType="1"/>
            </p:cNvSpPr>
            <p:nvPr/>
          </p:nvSpPr>
          <p:spPr bwMode="auto">
            <a:xfrm flipV="1">
              <a:off x="3786631" y="2684915"/>
              <a:ext cx="0" cy="120578"/>
            </a:xfrm>
            <a:prstGeom prst="line">
              <a:avLst/>
            </a:prstGeom>
            <a:noFill/>
            <a:ln w="2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9" name="Group 68"/>
          <p:cNvGrpSpPr/>
          <p:nvPr/>
        </p:nvGrpSpPr>
        <p:grpSpPr>
          <a:xfrm>
            <a:off x="3832432" y="2209800"/>
            <a:ext cx="2172874" cy="935605"/>
            <a:chOff x="5646738" y="2438399"/>
            <a:chExt cx="2354262" cy="935605"/>
          </a:xfrm>
        </p:grpSpPr>
        <p:sp>
          <p:nvSpPr>
            <p:cNvPr id="70" name="Rectangle 69"/>
            <p:cNvSpPr>
              <a:spLocks noChangeArrowheads="1"/>
            </p:cNvSpPr>
            <p:nvPr/>
          </p:nvSpPr>
          <p:spPr bwMode="auto">
            <a:xfrm>
              <a:off x="5646738" y="2438399"/>
              <a:ext cx="2354262" cy="935605"/>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Rectangle 70"/>
            <p:cNvSpPr>
              <a:spLocks noChangeArrowheads="1"/>
            </p:cNvSpPr>
            <p:nvPr/>
          </p:nvSpPr>
          <p:spPr bwMode="auto">
            <a:xfrm>
              <a:off x="5702300" y="2489200"/>
              <a:ext cx="20390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total cost curve is the</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5713194" y="2760252"/>
              <a:ext cx="215539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sum of variable</a:t>
              </a:r>
              <a:r>
                <a:rPr kumimoji="0" lang="en-US" sz="1400" b="0" i="1" u="none" strike="noStrike" cap="none" normalizeH="0" dirty="0">
                  <a:ln>
                    <a:noFill/>
                  </a:ln>
                  <a:solidFill>
                    <a:srgbClr val="000000"/>
                  </a:solidFill>
                  <a:effectLst/>
                  <a:latin typeface="Univers LT Std 57 Cn" charset="0"/>
                  <a:cs typeface="Arial" pitchFamily="34" charset="0"/>
                </a:rPr>
                <a:t> and fixed</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2"/>
            <p:cNvSpPr>
              <a:spLocks noChangeArrowheads="1"/>
            </p:cNvSpPr>
            <p:nvPr/>
          </p:nvSpPr>
          <p:spPr bwMode="auto">
            <a:xfrm>
              <a:off x="5749234" y="3012279"/>
              <a:ext cx="4680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costs.</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grpSp>
      <p:sp>
        <p:nvSpPr>
          <p:cNvPr id="74" name="TextBox 73"/>
          <p:cNvSpPr txBox="1"/>
          <p:nvPr/>
        </p:nvSpPr>
        <p:spPr>
          <a:xfrm>
            <a:off x="6061665" y="2209800"/>
            <a:ext cx="2929935" cy="3785652"/>
          </a:xfrm>
          <a:prstGeom prst="rect">
            <a:avLst/>
          </a:prstGeom>
          <a:noFill/>
        </p:spPr>
        <p:txBody>
          <a:bodyPr wrap="square" rtlCol="0">
            <a:spAutoFit/>
          </a:bodyPr>
          <a:lstStyle/>
          <a:p>
            <a:pPr marL="285750" indent="-285750">
              <a:buFont typeface="Arial" pitchFamily="34" charset="0"/>
              <a:buChar char="•"/>
            </a:pPr>
            <a:r>
              <a:rPr lang="en-US" sz="2000" dirty="0">
                <a:latin typeface="Calibri Light" pitchFamily="34" charset="0"/>
              </a:rPr>
              <a:t>The VC curve initially becomes less steep, reflecting the increasing marginal product of the first few employees.</a:t>
            </a:r>
          </a:p>
          <a:p>
            <a:pPr marL="285750" indent="-285750">
              <a:buFont typeface="Arial" pitchFamily="34" charset="0"/>
              <a:buChar char="•"/>
            </a:pPr>
            <a:r>
              <a:rPr lang="en-US" sz="2000" dirty="0">
                <a:latin typeface="Calibri Light" pitchFamily="34" charset="0"/>
              </a:rPr>
              <a:t>As the principle of diminishing marginal product kicks in, the variable cost curve gets gradually steeper.</a:t>
            </a:r>
          </a:p>
          <a:p>
            <a:pPr marL="285750" indent="-285750">
              <a:buFont typeface="Arial" pitchFamily="34" charset="0"/>
              <a:buChar char="•"/>
            </a:pPr>
            <a:r>
              <a:rPr lang="en-US" sz="2000" dirty="0">
                <a:latin typeface="Calibri Light" pitchFamily="34" charset="0"/>
              </a:rPr>
              <a:t>Adding FC and VC yields TC.</a:t>
            </a:r>
          </a:p>
        </p:txBody>
      </p:sp>
    </p:spTree>
    <p:extLst>
      <p:ext uri="{BB962C8B-B14F-4D97-AF65-F5344CB8AC3E}">
        <p14:creationId xmlns:p14="http://schemas.microsoft.com/office/powerpoint/2010/main" val="191960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4">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5"/>
                                        </p:tgtEl>
                                        <p:attrNameLst>
                                          <p:attrName>style.visibility</p:attrName>
                                        </p:attrNameLst>
                                      </p:cBhvr>
                                      <p:to>
                                        <p:strVal val="visible"/>
                                      </p:to>
                                    </p:set>
                                  </p:childTnLst>
                                  <p:subTnLst>
                                    <p:set>
                                      <p:cBhvr override="childStyle">
                                        <p:cTn dur="1" fill="hold" display="0" masterRel="nextClick" afterEffect="1"/>
                                        <p:tgtEl>
                                          <p:spTgt spid="55"/>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6"/>
                                        </p:tgtEl>
                                        <p:attrNameLst>
                                          <p:attrName>style.visibility</p:attrName>
                                        </p:attrNameLst>
                                      </p:cBhvr>
                                      <p:to>
                                        <p:strVal val="visible"/>
                                      </p:to>
                                    </p:set>
                                  </p:childTnLst>
                                  <p:subTnLst>
                                    <p:set>
                                      <p:cBhvr override="childStyle">
                                        <p:cTn dur="1" fill="hold" display="0" masterRel="nextClick" afterEffect="1"/>
                                        <p:tgtEl>
                                          <p:spTgt spid="56"/>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5" grpId="0"/>
      <p:bldP spid="34" grpId="0"/>
      <p:bldP spid="46" grpId="0" animBg="1"/>
      <p:bldP spid="47" grpId="0" animBg="1"/>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9D0505"/>
                </a:solidFill>
                <a:latin typeface="+mj-lt"/>
              </a:rPr>
              <a:t>Cost curves II</a:t>
            </a:r>
          </a:p>
        </p:txBody>
      </p:sp>
      <p:sp>
        <p:nvSpPr>
          <p:cNvPr id="45" name="Content Placeholder 3"/>
          <p:cNvSpPr>
            <a:spLocks noGrp="1"/>
          </p:cNvSpPr>
          <p:nvPr>
            <p:ph idx="1"/>
          </p:nvPr>
        </p:nvSpPr>
        <p:spPr/>
        <p:txBody>
          <a:bodyPr>
            <a:normAutofit/>
          </a:bodyPr>
          <a:lstStyle/>
          <a:p>
            <a:pPr marL="0" indent="0">
              <a:buNone/>
            </a:pPr>
            <a:r>
              <a:rPr lang="en-US" dirty="0"/>
              <a:t>Average costs can be represented visually.</a:t>
            </a:r>
          </a:p>
        </p:txBody>
      </p:sp>
      <p:sp>
        <p:nvSpPr>
          <p:cNvPr id="5" name="Content Placeholder 4"/>
          <p:cNvSpPr>
            <a:spLocks noGrp="1"/>
          </p:cNvSpPr>
          <p:nvPr>
            <p:ph sz="half" idx="4294967295"/>
          </p:nvPr>
        </p:nvSpPr>
        <p:spPr>
          <a:xfrm>
            <a:off x="5105400" y="2179638"/>
            <a:ext cx="4038600" cy="4525962"/>
          </a:xfrm>
        </p:spPr>
        <p:txBody>
          <a:bodyPr>
            <a:normAutofit fontScale="92500"/>
          </a:bodyPr>
          <a:lstStyle/>
          <a:p>
            <a:r>
              <a:rPr lang="en-US" sz="2800" dirty="0"/>
              <a:t>AFC trends downward.</a:t>
            </a:r>
          </a:p>
          <a:p>
            <a:pPr lvl="1"/>
            <a:r>
              <a:rPr lang="en-US" sz="2400" dirty="0"/>
              <a:t>Same cost spread out over more units of output.</a:t>
            </a:r>
          </a:p>
          <a:p>
            <a:r>
              <a:rPr lang="en-US" sz="2800" dirty="0"/>
              <a:t>AVC is U-shaped.</a:t>
            </a:r>
          </a:p>
          <a:p>
            <a:pPr lvl="1"/>
            <a:r>
              <a:rPr lang="en-US" sz="2400" dirty="0"/>
              <a:t>First decreases and then increases, reflecting the marginal product of inputs.</a:t>
            </a:r>
          </a:p>
          <a:p>
            <a:r>
              <a:rPr lang="en-US" sz="2800" dirty="0"/>
              <a:t>ATC curve is U-shaped.</a:t>
            </a:r>
          </a:p>
          <a:p>
            <a:pPr lvl="1"/>
            <a:r>
              <a:rPr lang="en-US" sz="2400" dirty="0"/>
              <a:t>Decreases in AFC and increases with AVC.</a:t>
            </a:r>
          </a:p>
        </p:txBody>
      </p:sp>
      <p:sp>
        <p:nvSpPr>
          <p:cNvPr id="6" name="Line 5"/>
          <p:cNvSpPr>
            <a:spLocks noChangeShapeType="1"/>
          </p:cNvSpPr>
          <p:nvPr/>
        </p:nvSpPr>
        <p:spPr bwMode="auto">
          <a:xfrm flipV="1">
            <a:off x="647700" y="2407106"/>
            <a:ext cx="0" cy="34321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 name="Line 6"/>
          <p:cNvSpPr>
            <a:spLocks noChangeShapeType="1"/>
          </p:cNvSpPr>
          <p:nvPr/>
        </p:nvSpPr>
        <p:spPr bwMode="auto">
          <a:xfrm>
            <a:off x="642938" y="2524581"/>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8" name="Line 7"/>
          <p:cNvSpPr>
            <a:spLocks noChangeShapeType="1"/>
          </p:cNvSpPr>
          <p:nvPr/>
        </p:nvSpPr>
        <p:spPr bwMode="auto">
          <a:xfrm>
            <a:off x="642938" y="285636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9" name="Line 8"/>
          <p:cNvSpPr>
            <a:spLocks noChangeShapeType="1"/>
          </p:cNvSpPr>
          <p:nvPr/>
        </p:nvSpPr>
        <p:spPr bwMode="auto">
          <a:xfrm>
            <a:off x="642938" y="3189744"/>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0" name="Line 9"/>
          <p:cNvSpPr>
            <a:spLocks noChangeShapeType="1"/>
          </p:cNvSpPr>
          <p:nvPr/>
        </p:nvSpPr>
        <p:spPr bwMode="auto">
          <a:xfrm>
            <a:off x="642938" y="3521531"/>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1" name="Line 10"/>
          <p:cNvSpPr>
            <a:spLocks noChangeShapeType="1"/>
          </p:cNvSpPr>
          <p:nvPr/>
        </p:nvSpPr>
        <p:spPr bwMode="auto">
          <a:xfrm>
            <a:off x="642938" y="3848556"/>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2" name="Line 11"/>
          <p:cNvSpPr>
            <a:spLocks noChangeShapeType="1"/>
          </p:cNvSpPr>
          <p:nvPr/>
        </p:nvSpPr>
        <p:spPr bwMode="auto">
          <a:xfrm>
            <a:off x="642938" y="4181931"/>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3" name="Line 12"/>
          <p:cNvSpPr>
            <a:spLocks noChangeShapeType="1"/>
          </p:cNvSpPr>
          <p:nvPr/>
        </p:nvSpPr>
        <p:spPr bwMode="auto">
          <a:xfrm>
            <a:off x="642938" y="451371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4" name="Line 13"/>
          <p:cNvSpPr>
            <a:spLocks noChangeShapeType="1"/>
          </p:cNvSpPr>
          <p:nvPr/>
        </p:nvSpPr>
        <p:spPr bwMode="auto">
          <a:xfrm>
            <a:off x="642938" y="4847094"/>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5" name="Line 14"/>
          <p:cNvSpPr>
            <a:spLocks noChangeShapeType="1"/>
          </p:cNvSpPr>
          <p:nvPr/>
        </p:nvSpPr>
        <p:spPr bwMode="auto">
          <a:xfrm>
            <a:off x="642938" y="5178881"/>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 name="Line 15"/>
          <p:cNvSpPr>
            <a:spLocks noChangeShapeType="1"/>
          </p:cNvSpPr>
          <p:nvPr/>
        </p:nvSpPr>
        <p:spPr bwMode="auto">
          <a:xfrm>
            <a:off x="642938" y="5505906"/>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 name="Line 16"/>
          <p:cNvSpPr>
            <a:spLocks noChangeShapeType="1"/>
          </p:cNvSpPr>
          <p:nvPr/>
        </p:nvSpPr>
        <p:spPr bwMode="auto">
          <a:xfrm>
            <a:off x="647700" y="5839281"/>
            <a:ext cx="35353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8" name="Line 17"/>
          <p:cNvSpPr>
            <a:spLocks noChangeShapeType="1"/>
          </p:cNvSpPr>
          <p:nvPr/>
        </p:nvSpPr>
        <p:spPr bwMode="auto">
          <a:xfrm>
            <a:off x="4054475" y="5785306"/>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9" name="Line 18"/>
          <p:cNvSpPr>
            <a:spLocks noChangeShapeType="1"/>
          </p:cNvSpPr>
          <p:nvPr/>
        </p:nvSpPr>
        <p:spPr bwMode="auto">
          <a:xfrm>
            <a:off x="3375025" y="5785306"/>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0" name="Line 19"/>
          <p:cNvSpPr>
            <a:spLocks noChangeShapeType="1"/>
          </p:cNvSpPr>
          <p:nvPr/>
        </p:nvSpPr>
        <p:spPr bwMode="auto">
          <a:xfrm>
            <a:off x="2690813" y="5785306"/>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1" name="Line 20"/>
          <p:cNvSpPr>
            <a:spLocks noChangeShapeType="1"/>
          </p:cNvSpPr>
          <p:nvPr/>
        </p:nvSpPr>
        <p:spPr bwMode="auto">
          <a:xfrm>
            <a:off x="2011363" y="5785306"/>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2" name="Line 21"/>
          <p:cNvSpPr>
            <a:spLocks noChangeShapeType="1"/>
          </p:cNvSpPr>
          <p:nvPr/>
        </p:nvSpPr>
        <p:spPr bwMode="auto">
          <a:xfrm>
            <a:off x="1327150" y="5785306"/>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3" name="Rectangle 22"/>
          <p:cNvSpPr>
            <a:spLocks noChangeArrowheads="1"/>
          </p:cNvSpPr>
          <p:nvPr/>
        </p:nvSpPr>
        <p:spPr bwMode="auto">
          <a:xfrm>
            <a:off x="511175" y="587420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511175" y="541383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511175" y="508680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511175" y="475343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511175" y="442164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511175" y="40898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511175" y="37564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511175" y="342469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511175" y="30960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511175" y="2769056"/>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409241" y="2432506"/>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1225550" y="587420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1905000" y="587420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2584450" y="587420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3268663" y="587420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898900" y="5874206"/>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1841500" y="6109156"/>
            <a:ext cx="1529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pizzas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4020127" y="4962486"/>
            <a:ext cx="4159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4015364" y="5569504"/>
            <a:ext cx="41592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AFC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4015364" y="5157749"/>
            <a:ext cx="42545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AVC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442913" y="2148343"/>
            <a:ext cx="11525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Cost/pizza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5" name="Freeform 54"/>
          <p:cNvSpPr>
            <a:spLocks/>
          </p:cNvSpPr>
          <p:nvPr/>
        </p:nvSpPr>
        <p:spPr bwMode="auto">
          <a:xfrm>
            <a:off x="838199" y="3848556"/>
            <a:ext cx="3104357" cy="1858963"/>
          </a:xfrm>
          <a:custGeom>
            <a:avLst/>
            <a:gdLst>
              <a:gd name="T0" fmla="*/ 0 w 2060"/>
              <a:gd name="T1" fmla="*/ 0 h 1251"/>
              <a:gd name="T2" fmla="*/ 0 w 2060"/>
              <a:gd name="T3" fmla="*/ 0 h 1251"/>
              <a:gd name="T4" fmla="*/ 56 w 2060"/>
              <a:gd name="T5" fmla="*/ 167 h 1251"/>
              <a:gd name="T6" fmla="*/ 114 w 2060"/>
              <a:gd name="T7" fmla="*/ 330 h 1251"/>
              <a:gd name="T8" fmla="*/ 145 w 2060"/>
              <a:gd name="T9" fmla="*/ 410 h 1251"/>
              <a:gd name="T10" fmla="*/ 176 w 2060"/>
              <a:gd name="T11" fmla="*/ 487 h 1251"/>
              <a:gd name="T12" fmla="*/ 210 w 2060"/>
              <a:gd name="T13" fmla="*/ 561 h 1251"/>
              <a:gd name="T14" fmla="*/ 247 w 2060"/>
              <a:gd name="T15" fmla="*/ 635 h 1251"/>
              <a:gd name="T16" fmla="*/ 284 w 2060"/>
              <a:gd name="T17" fmla="*/ 706 h 1251"/>
              <a:gd name="T18" fmla="*/ 324 w 2060"/>
              <a:gd name="T19" fmla="*/ 773 h 1251"/>
              <a:gd name="T20" fmla="*/ 370 w 2060"/>
              <a:gd name="T21" fmla="*/ 838 h 1251"/>
              <a:gd name="T22" fmla="*/ 416 w 2060"/>
              <a:gd name="T23" fmla="*/ 896 h 1251"/>
              <a:gd name="T24" fmla="*/ 465 w 2060"/>
              <a:gd name="T25" fmla="*/ 952 h 1251"/>
              <a:gd name="T26" fmla="*/ 518 w 2060"/>
              <a:gd name="T27" fmla="*/ 1004 h 1251"/>
              <a:gd name="T28" fmla="*/ 576 w 2060"/>
              <a:gd name="T29" fmla="*/ 1050 h 1251"/>
              <a:gd name="T30" fmla="*/ 638 w 2060"/>
              <a:gd name="T31" fmla="*/ 1094 h 1251"/>
              <a:gd name="T32" fmla="*/ 638 w 2060"/>
              <a:gd name="T33" fmla="*/ 1094 h 1251"/>
              <a:gd name="T34" fmla="*/ 672 w 2060"/>
              <a:gd name="T35" fmla="*/ 1112 h 1251"/>
              <a:gd name="T36" fmla="*/ 709 w 2060"/>
              <a:gd name="T37" fmla="*/ 1131 h 1251"/>
              <a:gd name="T38" fmla="*/ 749 w 2060"/>
              <a:gd name="T39" fmla="*/ 1146 h 1251"/>
              <a:gd name="T40" fmla="*/ 789 w 2060"/>
              <a:gd name="T41" fmla="*/ 1158 h 1251"/>
              <a:gd name="T42" fmla="*/ 878 w 2060"/>
              <a:gd name="T43" fmla="*/ 1183 h 1251"/>
              <a:gd name="T44" fmla="*/ 973 w 2060"/>
              <a:gd name="T45" fmla="*/ 1204 h 1251"/>
              <a:gd name="T46" fmla="*/ 1075 w 2060"/>
              <a:gd name="T47" fmla="*/ 1217 h 1251"/>
              <a:gd name="T48" fmla="*/ 1180 w 2060"/>
              <a:gd name="T49" fmla="*/ 1229 h 1251"/>
              <a:gd name="T50" fmla="*/ 1288 w 2060"/>
              <a:gd name="T51" fmla="*/ 1238 h 1251"/>
              <a:gd name="T52" fmla="*/ 1395 w 2060"/>
              <a:gd name="T53" fmla="*/ 1241 h 1251"/>
              <a:gd name="T54" fmla="*/ 1602 w 2060"/>
              <a:gd name="T55" fmla="*/ 1248 h 1251"/>
              <a:gd name="T56" fmla="*/ 1793 w 2060"/>
              <a:gd name="T57" fmla="*/ 1248 h 1251"/>
              <a:gd name="T58" fmla="*/ 1950 w 2060"/>
              <a:gd name="T59" fmla="*/ 1248 h 1251"/>
              <a:gd name="T60" fmla="*/ 2011 w 2060"/>
              <a:gd name="T61" fmla="*/ 1248 h 1251"/>
              <a:gd name="T62" fmla="*/ 2060 w 2060"/>
              <a:gd name="T63" fmla="*/ 125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0" h="1251">
                <a:moveTo>
                  <a:pt x="0" y="0"/>
                </a:moveTo>
                <a:lnTo>
                  <a:pt x="0" y="0"/>
                </a:lnTo>
                <a:lnTo>
                  <a:pt x="56" y="167"/>
                </a:lnTo>
                <a:lnTo>
                  <a:pt x="114" y="330"/>
                </a:lnTo>
                <a:lnTo>
                  <a:pt x="145" y="410"/>
                </a:lnTo>
                <a:lnTo>
                  <a:pt x="176" y="487"/>
                </a:lnTo>
                <a:lnTo>
                  <a:pt x="210" y="561"/>
                </a:lnTo>
                <a:lnTo>
                  <a:pt x="247" y="635"/>
                </a:lnTo>
                <a:lnTo>
                  <a:pt x="284" y="706"/>
                </a:lnTo>
                <a:lnTo>
                  <a:pt x="324" y="773"/>
                </a:lnTo>
                <a:lnTo>
                  <a:pt x="370" y="838"/>
                </a:lnTo>
                <a:lnTo>
                  <a:pt x="416" y="896"/>
                </a:lnTo>
                <a:lnTo>
                  <a:pt x="465" y="952"/>
                </a:lnTo>
                <a:lnTo>
                  <a:pt x="518" y="1004"/>
                </a:lnTo>
                <a:lnTo>
                  <a:pt x="576" y="1050"/>
                </a:lnTo>
                <a:lnTo>
                  <a:pt x="638" y="1094"/>
                </a:lnTo>
                <a:lnTo>
                  <a:pt x="638" y="1094"/>
                </a:lnTo>
                <a:lnTo>
                  <a:pt x="672" y="1112"/>
                </a:lnTo>
                <a:lnTo>
                  <a:pt x="709" y="1131"/>
                </a:lnTo>
                <a:lnTo>
                  <a:pt x="749" y="1146"/>
                </a:lnTo>
                <a:lnTo>
                  <a:pt x="789" y="1158"/>
                </a:lnTo>
                <a:lnTo>
                  <a:pt x="878" y="1183"/>
                </a:lnTo>
                <a:lnTo>
                  <a:pt x="973" y="1204"/>
                </a:lnTo>
                <a:lnTo>
                  <a:pt x="1075" y="1217"/>
                </a:lnTo>
                <a:lnTo>
                  <a:pt x="1180" y="1229"/>
                </a:lnTo>
                <a:lnTo>
                  <a:pt x="1288" y="1238"/>
                </a:lnTo>
                <a:lnTo>
                  <a:pt x="1395" y="1241"/>
                </a:lnTo>
                <a:lnTo>
                  <a:pt x="1602" y="1248"/>
                </a:lnTo>
                <a:lnTo>
                  <a:pt x="1793" y="1248"/>
                </a:lnTo>
                <a:lnTo>
                  <a:pt x="1950" y="1248"/>
                </a:lnTo>
                <a:lnTo>
                  <a:pt x="2011" y="1248"/>
                </a:lnTo>
                <a:lnTo>
                  <a:pt x="2060" y="1251"/>
                </a:lnTo>
              </a:path>
            </a:pathLst>
          </a:custGeom>
          <a:noFill/>
          <a:ln w="38100">
            <a:solidFill>
              <a:srgbClr val="A82E3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55"/>
          <p:cNvSpPr>
            <a:spLocks/>
          </p:cNvSpPr>
          <p:nvPr/>
        </p:nvSpPr>
        <p:spPr bwMode="auto">
          <a:xfrm>
            <a:off x="838199" y="2538869"/>
            <a:ext cx="3060701" cy="2547938"/>
          </a:xfrm>
          <a:custGeom>
            <a:avLst/>
            <a:gdLst>
              <a:gd name="T0" fmla="*/ 0 w 1792"/>
              <a:gd name="T1" fmla="*/ 0 h 1605"/>
              <a:gd name="T2" fmla="*/ 0 w 1792"/>
              <a:gd name="T3" fmla="*/ 0 h 1605"/>
              <a:gd name="T4" fmla="*/ 28 w 1792"/>
              <a:gd name="T5" fmla="*/ 216 h 1605"/>
              <a:gd name="T6" fmla="*/ 61 w 1792"/>
              <a:gd name="T7" fmla="*/ 428 h 1605"/>
              <a:gd name="T8" fmla="*/ 77 w 1792"/>
              <a:gd name="T9" fmla="*/ 530 h 1605"/>
              <a:gd name="T10" fmla="*/ 98 w 1792"/>
              <a:gd name="T11" fmla="*/ 631 h 1605"/>
              <a:gd name="T12" fmla="*/ 120 w 1792"/>
              <a:gd name="T13" fmla="*/ 730 h 1605"/>
              <a:gd name="T14" fmla="*/ 142 w 1792"/>
              <a:gd name="T15" fmla="*/ 825 h 1605"/>
              <a:gd name="T16" fmla="*/ 169 w 1792"/>
              <a:gd name="T17" fmla="*/ 918 h 1605"/>
              <a:gd name="T18" fmla="*/ 197 w 1792"/>
              <a:gd name="T19" fmla="*/ 1004 h 1605"/>
              <a:gd name="T20" fmla="*/ 231 w 1792"/>
              <a:gd name="T21" fmla="*/ 1087 h 1605"/>
              <a:gd name="T22" fmla="*/ 268 w 1792"/>
              <a:gd name="T23" fmla="*/ 1164 h 1605"/>
              <a:gd name="T24" fmla="*/ 305 w 1792"/>
              <a:gd name="T25" fmla="*/ 1235 h 1605"/>
              <a:gd name="T26" fmla="*/ 351 w 1792"/>
              <a:gd name="T27" fmla="*/ 1300 h 1605"/>
              <a:gd name="T28" fmla="*/ 372 w 1792"/>
              <a:gd name="T29" fmla="*/ 1330 h 1605"/>
              <a:gd name="T30" fmla="*/ 400 w 1792"/>
              <a:gd name="T31" fmla="*/ 1361 h 1605"/>
              <a:gd name="T32" fmla="*/ 425 w 1792"/>
              <a:gd name="T33" fmla="*/ 1386 h 1605"/>
              <a:gd name="T34" fmla="*/ 453 w 1792"/>
              <a:gd name="T35" fmla="*/ 1414 h 1605"/>
              <a:gd name="T36" fmla="*/ 453 w 1792"/>
              <a:gd name="T37" fmla="*/ 1414 h 1605"/>
              <a:gd name="T38" fmla="*/ 480 w 1792"/>
              <a:gd name="T39" fmla="*/ 1435 h 1605"/>
              <a:gd name="T40" fmla="*/ 511 w 1792"/>
              <a:gd name="T41" fmla="*/ 1457 h 1605"/>
              <a:gd name="T42" fmla="*/ 542 w 1792"/>
              <a:gd name="T43" fmla="*/ 1478 h 1605"/>
              <a:gd name="T44" fmla="*/ 576 w 1792"/>
              <a:gd name="T45" fmla="*/ 1494 h 1605"/>
              <a:gd name="T46" fmla="*/ 607 w 1792"/>
              <a:gd name="T47" fmla="*/ 1512 h 1605"/>
              <a:gd name="T48" fmla="*/ 643 w 1792"/>
              <a:gd name="T49" fmla="*/ 1528 h 1605"/>
              <a:gd name="T50" fmla="*/ 714 w 1792"/>
              <a:gd name="T51" fmla="*/ 1552 h 1605"/>
              <a:gd name="T52" fmla="*/ 791 w 1792"/>
              <a:gd name="T53" fmla="*/ 1571 h 1605"/>
              <a:gd name="T54" fmla="*/ 871 w 1792"/>
              <a:gd name="T55" fmla="*/ 1586 h 1605"/>
              <a:gd name="T56" fmla="*/ 954 w 1792"/>
              <a:gd name="T57" fmla="*/ 1595 h 1605"/>
              <a:gd name="T58" fmla="*/ 1038 w 1792"/>
              <a:gd name="T59" fmla="*/ 1601 h 1605"/>
              <a:gd name="T60" fmla="*/ 1127 w 1792"/>
              <a:gd name="T61" fmla="*/ 1605 h 1605"/>
              <a:gd name="T62" fmla="*/ 1219 w 1792"/>
              <a:gd name="T63" fmla="*/ 1601 h 1605"/>
              <a:gd name="T64" fmla="*/ 1312 w 1792"/>
              <a:gd name="T65" fmla="*/ 1598 h 1605"/>
              <a:gd name="T66" fmla="*/ 1404 w 1792"/>
              <a:gd name="T67" fmla="*/ 1592 h 1605"/>
              <a:gd name="T68" fmla="*/ 1598 w 1792"/>
              <a:gd name="T69" fmla="*/ 1574 h 1605"/>
              <a:gd name="T70" fmla="*/ 1792 w 1792"/>
              <a:gd name="T71" fmla="*/ 1552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2" h="1605">
                <a:moveTo>
                  <a:pt x="0" y="0"/>
                </a:moveTo>
                <a:lnTo>
                  <a:pt x="0" y="0"/>
                </a:lnTo>
                <a:lnTo>
                  <a:pt x="28" y="216"/>
                </a:lnTo>
                <a:lnTo>
                  <a:pt x="61" y="428"/>
                </a:lnTo>
                <a:lnTo>
                  <a:pt x="77" y="530"/>
                </a:lnTo>
                <a:lnTo>
                  <a:pt x="98" y="631"/>
                </a:lnTo>
                <a:lnTo>
                  <a:pt x="120" y="730"/>
                </a:lnTo>
                <a:lnTo>
                  <a:pt x="142" y="825"/>
                </a:lnTo>
                <a:lnTo>
                  <a:pt x="169" y="918"/>
                </a:lnTo>
                <a:lnTo>
                  <a:pt x="197" y="1004"/>
                </a:lnTo>
                <a:lnTo>
                  <a:pt x="231" y="1087"/>
                </a:lnTo>
                <a:lnTo>
                  <a:pt x="268" y="1164"/>
                </a:lnTo>
                <a:lnTo>
                  <a:pt x="305" y="1235"/>
                </a:lnTo>
                <a:lnTo>
                  <a:pt x="351" y="1300"/>
                </a:lnTo>
                <a:lnTo>
                  <a:pt x="372" y="1330"/>
                </a:lnTo>
                <a:lnTo>
                  <a:pt x="400" y="1361"/>
                </a:lnTo>
                <a:lnTo>
                  <a:pt x="425" y="1386"/>
                </a:lnTo>
                <a:lnTo>
                  <a:pt x="453" y="1414"/>
                </a:lnTo>
                <a:lnTo>
                  <a:pt x="453" y="1414"/>
                </a:lnTo>
                <a:lnTo>
                  <a:pt x="480" y="1435"/>
                </a:lnTo>
                <a:lnTo>
                  <a:pt x="511" y="1457"/>
                </a:lnTo>
                <a:lnTo>
                  <a:pt x="542" y="1478"/>
                </a:lnTo>
                <a:lnTo>
                  <a:pt x="576" y="1494"/>
                </a:lnTo>
                <a:lnTo>
                  <a:pt x="607" y="1512"/>
                </a:lnTo>
                <a:lnTo>
                  <a:pt x="643" y="1528"/>
                </a:lnTo>
                <a:lnTo>
                  <a:pt x="714" y="1552"/>
                </a:lnTo>
                <a:lnTo>
                  <a:pt x="791" y="1571"/>
                </a:lnTo>
                <a:lnTo>
                  <a:pt x="871" y="1586"/>
                </a:lnTo>
                <a:lnTo>
                  <a:pt x="954" y="1595"/>
                </a:lnTo>
                <a:lnTo>
                  <a:pt x="1038" y="1601"/>
                </a:lnTo>
                <a:lnTo>
                  <a:pt x="1127" y="1605"/>
                </a:lnTo>
                <a:lnTo>
                  <a:pt x="1219" y="1601"/>
                </a:lnTo>
                <a:lnTo>
                  <a:pt x="1312" y="1598"/>
                </a:lnTo>
                <a:lnTo>
                  <a:pt x="1404" y="1592"/>
                </a:lnTo>
                <a:lnTo>
                  <a:pt x="1598" y="1574"/>
                </a:lnTo>
                <a:lnTo>
                  <a:pt x="1792" y="1552"/>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6"/>
          <p:cNvSpPr>
            <a:spLocks/>
          </p:cNvSpPr>
          <p:nvPr/>
        </p:nvSpPr>
        <p:spPr bwMode="auto">
          <a:xfrm>
            <a:off x="838198" y="4529366"/>
            <a:ext cx="3060702" cy="863333"/>
          </a:xfrm>
          <a:custGeom>
            <a:avLst/>
            <a:gdLst>
              <a:gd name="T0" fmla="*/ 0 w 1857"/>
              <a:gd name="T1" fmla="*/ 0 h 369"/>
              <a:gd name="T2" fmla="*/ 0 w 1857"/>
              <a:gd name="T3" fmla="*/ 0 h 369"/>
              <a:gd name="T4" fmla="*/ 16 w 1857"/>
              <a:gd name="T5" fmla="*/ 37 h 369"/>
              <a:gd name="T6" fmla="*/ 31 w 1857"/>
              <a:gd name="T7" fmla="*/ 71 h 369"/>
              <a:gd name="T8" fmla="*/ 49 w 1857"/>
              <a:gd name="T9" fmla="*/ 105 h 369"/>
              <a:gd name="T10" fmla="*/ 74 w 1857"/>
              <a:gd name="T11" fmla="*/ 138 h 369"/>
              <a:gd name="T12" fmla="*/ 105 w 1857"/>
              <a:gd name="T13" fmla="*/ 169 h 369"/>
              <a:gd name="T14" fmla="*/ 145 w 1857"/>
              <a:gd name="T15" fmla="*/ 200 h 369"/>
              <a:gd name="T16" fmla="*/ 167 w 1857"/>
              <a:gd name="T17" fmla="*/ 215 h 369"/>
              <a:gd name="T18" fmla="*/ 191 w 1857"/>
              <a:gd name="T19" fmla="*/ 228 h 369"/>
              <a:gd name="T20" fmla="*/ 222 w 1857"/>
              <a:gd name="T21" fmla="*/ 240 h 369"/>
              <a:gd name="T22" fmla="*/ 253 w 1857"/>
              <a:gd name="T23" fmla="*/ 252 h 369"/>
              <a:gd name="T24" fmla="*/ 253 w 1857"/>
              <a:gd name="T25" fmla="*/ 252 h 369"/>
              <a:gd name="T26" fmla="*/ 324 w 1857"/>
              <a:gd name="T27" fmla="*/ 274 h 369"/>
              <a:gd name="T28" fmla="*/ 413 w 1857"/>
              <a:gd name="T29" fmla="*/ 295 h 369"/>
              <a:gd name="T30" fmla="*/ 508 w 1857"/>
              <a:gd name="T31" fmla="*/ 314 h 369"/>
              <a:gd name="T32" fmla="*/ 613 w 1857"/>
              <a:gd name="T33" fmla="*/ 332 h 369"/>
              <a:gd name="T34" fmla="*/ 721 w 1857"/>
              <a:gd name="T35" fmla="*/ 345 h 369"/>
              <a:gd name="T36" fmla="*/ 832 w 1857"/>
              <a:gd name="T37" fmla="*/ 357 h 369"/>
              <a:gd name="T38" fmla="*/ 939 w 1857"/>
              <a:gd name="T39" fmla="*/ 363 h 369"/>
              <a:gd name="T40" fmla="*/ 1044 w 1857"/>
              <a:gd name="T41" fmla="*/ 369 h 369"/>
              <a:gd name="T42" fmla="*/ 1044 w 1857"/>
              <a:gd name="T43" fmla="*/ 369 h 369"/>
              <a:gd name="T44" fmla="*/ 1146 w 1857"/>
              <a:gd name="T45" fmla="*/ 366 h 369"/>
              <a:gd name="T46" fmla="*/ 1244 w 1857"/>
              <a:gd name="T47" fmla="*/ 360 h 369"/>
              <a:gd name="T48" fmla="*/ 1346 w 1857"/>
              <a:gd name="T49" fmla="*/ 351 h 369"/>
              <a:gd name="T50" fmla="*/ 1447 w 1857"/>
              <a:gd name="T51" fmla="*/ 339 h 369"/>
              <a:gd name="T52" fmla="*/ 1549 w 1857"/>
              <a:gd name="T53" fmla="*/ 323 h 369"/>
              <a:gd name="T54" fmla="*/ 1654 w 1857"/>
              <a:gd name="T55" fmla="*/ 308 h 369"/>
              <a:gd name="T56" fmla="*/ 1857 w 1857"/>
              <a:gd name="T57" fmla="*/ 27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57" h="369">
                <a:moveTo>
                  <a:pt x="0" y="0"/>
                </a:moveTo>
                <a:lnTo>
                  <a:pt x="0" y="0"/>
                </a:lnTo>
                <a:lnTo>
                  <a:pt x="16" y="37"/>
                </a:lnTo>
                <a:lnTo>
                  <a:pt x="31" y="71"/>
                </a:lnTo>
                <a:lnTo>
                  <a:pt x="49" y="105"/>
                </a:lnTo>
                <a:lnTo>
                  <a:pt x="74" y="138"/>
                </a:lnTo>
                <a:lnTo>
                  <a:pt x="105" y="169"/>
                </a:lnTo>
                <a:lnTo>
                  <a:pt x="145" y="200"/>
                </a:lnTo>
                <a:lnTo>
                  <a:pt x="167" y="215"/>
                </a:lnTo>
                <a:lnTo>
                  <a:pt x="191" y="228"/>
                </a:lnTo>
                <a:lnTo>
                  <a:pt x="222" y="240"/>
                </a:lnTo>
                <a:lnTo>
                  <a:pt x="253" y="252"/>
                </a:lnTo>
                <a:lnTo>
                  <a:pt x="253" y="252"/>
                </a:lnTo>
                <a:lnTo>
                  <a:pt x="324" y="274"/>
                </a:lnTo>
                <a:lnTo>
                  <a:pt x="413" y="295"/>
                </a:lnTo>
                <a:lnTo>
                  <a:pt x="508" y="314"/>
                </a:lnTo>
                <a:lnTo>
                  <a:pt x="613" y="332"/>
                </a:lnTo>
                <a:lnTo>
                  <a:pt x="721" y="345"/>
                </a:lnTo>
                <a:lnTo>
                  <a:pt x="832" y="357"/>
                </a:lnTo>
                <a:lnTo>
                  <a:pt x="939" y="363"/>
                </a:lnTo>
                <a:lnTo>
                  <a:pt x="1044" y="369"/>
                </a:lnTo>
                <a:lnTo>
                  <a:pt x="1044" y="369"/>
                </a:lnTo>
                <a:lnTo>
                  <a:pt x="1146" y="366"/>
                </a:lnTo>
                <a:lnTo>
                  <a:pt x="1244" y="360"/>
                </a:lnTo>
                <a:lnTo>
                  <a:pt x="1346" y="351"/>
                </a:lnTo>
                <a:lnTo>
                  <a:pt x="1447" y="339"/>
                </a:lnTo>
                <a:lnTo>
                  <a:pt x="1549" y="323"/>
                </a:lnTo>
                <a:lnTo>
                  <a:pt x="1654" y="308"/>
                </a:lnTo>
                <a:lnTo>
                  <a:pt x="1857" y="271"/>
                </a:lnTo>
              </a:path>
            </a:pathLst>
          </a:custGeom>
          <a:noFill/>
          <a:ln w="38100">
            <a:solidFill>
              <a:srgbClr val="F6978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752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0" grpId="0" uiExpand="1"/>
      <p:bldP spid="41" grpId="0"/>
      <p:bldP spid="42" grpId="0" uiExpand="1"/>
      <p:bldP spid="55" grpId="0" animBg="1"/>
      <p:bldP spid="56" grpId="0" uiExpand="1" animBg="1"/>
      <p:bldP spid="57" grpId="0" uiExpan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9D0505"/>
                </a:solidFill>
                <a:latin typeface="+mj-lt"/>
              </a:rPr>
              <a:t>Cost curves II</a:t>
            </a:r>
          </a:p>
        </p:txBody>
      </p:sp>
      <p:sp>
        <p:nvSpPr>
          <p:cNvPr id="42" name="Content Placeholder 3"/>
          <p:cNvSpPr>
            <a:spLocks noGrp="1"/>
          </p:cNvSpPr>
          <p:nvPr>
            <p:ph idx="1"/>
          </p:nvPr>
        </p:nvSpPr>
        <p:spPr/>
        <p:txBody>
          <a:bodyPr>
            <a:normAutofit/>
          </a:bodyPr>
          <a:lstStyle/>
          <a:p>
            <a:pPr marL="0" indent="0">
              <a:buNone/>
            </a:pPr>
            <a:r>
              <a:rPr lang="en-US" dirty="0"/>
              <a:t>Marginal cost can be represented visually.</a:t>
            </a:r>
          </a:p>
        </p:txBody>
      </p:sp>
      <p:sp>
        <p:nvSpPr>
          <p:cNvPr id="4" name="Content Placeholder 3"/>
          <p:cNvSpPr>
            <a:spLocks noGrp="1"/>
          </p:cNvSpPr>
          <p:nvPr>
            <p:ph sz="half" idx="4294967295"/>
          </p:nvPr>
        </p:nvSpPr>
        <p:spPr>
          <a:xfrm>
            <a:off x="4648200" y="2181687"/>
            <a:ext cx="4038600" cy="4221162"/>
          </a:xfrm>
        </p:spPr>
        <p:txBody>
          <a:bodyPr>
            <a:normAutofit fontScale="77500" lnSpcReduction="20000"/>
          </a:bodyPr>
          <a:lstStyle/>
          <a:p>
            <a:r>
              <a:rPr lang="en-US" dirty="0"/>
              <a:t>The MC curve is U-shaped and is the inverse shape of the marginal product curve.</a:t>
            </a:r>
          </a:p>
          <a:p>
            <a:pPr lvl="1"/>
            <a:r>
              <a:rPr lang="en-US" dirty="0"/>
              <a:t>Every additional unit of input costs the same, regardless of its contribution to production.</a:t>
            </a:r>
          </a:p>
          <a:p>
            <a:pPr lvl="1"/>
            <a:r>
              <a:rPr lang="en-US" dirty="0"/>
              <a:t>As marginal product of labor initially increases, MC decreases.</a:t>
            </a:r>
          </a:p>
          <a:p>
            <a:pPr lvl="1"/>
            <a:r>
              <a:rPr lang="en-US" dirty="0"/>
              <a:t>As marginal product diminishes, the MC increases.</a:t>
            </a:r>
          </a:p>
        </p:txBody>
      </p:sp>
      <p:sp>
        <p:nvSpPr>
          <p:cNvPr id="6" name="Line 5"/>
          <p:cNvSpPr>
            <a:spLocks noChangeShapeType="1"/>
          </p:cNvSpPr>
          <p:nvPr/>
        </p:nvSpPr>
        <p:spPr bwMode="auto">
          <a:xfrm flipV="1">
            <a:off x="779462" y="2454737"/>
            <a:ext cx="0" cy="33813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 name="Line 6"/>
          <p:cNvSpPr>
            <a:spLocks noChangeShapeType="1"/>
          </p:cNvSpPr>
          <p:nvPr/>
        </p:nvSpPr>
        <p:spPr bwMode="auto">
          <a:xfrm>
            <a:off x="779462" y="2551575"/>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8" name="Line 7"/>
          <p:cNvSpPr>
            <a:spLocks noChangeShapeType="1"/>
          </p:cNvSpPr>
          <p:nvPr/>
        </p:nvSpPr>
        <p:spPr bwMode="auto">
          <a:xfrm>
            <a:off x="779462" y="2880187"/>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9" name="Line 8"/>
          <p:cNvSpPr>
            <a:spLocks noChangeShapeType="1"/>
          </p:cNvSpPr>
          <p:nvPr/>
        </p:nvSpPr>
        <p:spPr bwMode="auto">
          <a:xfrm>
            <a:off x="779462" y="3208800"/>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0" name="Line 9"/>
          <p:cNvSpPr>
            <a:spLocks noChangeShapeType="1"/>
          </p:cNvSpPr>
          <p:nvPr/>
        </p:nvSpPr>
        <p:spPr bwMode="auto">
          <a:xfrm>
            <a:off x="779462" y="3537412"/>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1" name="Line 10"/>
          <p:cNvSpPr>
            <a:spLocks noChangeShapeType="1"/>
          </p:cNvSpPr>
          <p:nvPr/>
        </p:nvSpPr>
        <p:spPr bwMode="auto">
          <a:xfrm>
            <a:off x="779462" y="3866025"/>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2" name="Line 11"/>
          <p:cNvSpPr>
            <a:spLocks noChangeShapeType="1"/>
          </p:cNvSpPr>
          <p:nvPr/>
        </p:nvSpPr>
        <p:spPr bwMode="auto">
          <a:xfrm>
            <a:off x="779462" y="4194637"/>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3" name="Line 12"/>
          <p:cNvSpPr>
            <a:spLocks noChangeShapeType="1"/>
          </p:cNvSpPr>
          <p:nvPr/>
        </p:nvSpPr>
        <p:spPr bwMode="auto">
          <a:xfrm>
            <a:off x="779462" y="4523250"/>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4" name="Line 13"/>
          <p:cNvSpPr>
            <a:spLocks noChangeShapeType="1"/>
          </p:cNvSpPr>
          <p:nvPr/>
        </p:nvSpPr>
        <p:spPr bwMode="auto">
          <a:xfrm>
            <a:off x="779462" y="4851862"/>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5" name="Line 14"/>
          <p:cNvSpPr>
            <a:spLocks noChangeShapeType="1"/>
          </p:cNvSpPr>
          <p:nvPr/>
        </p:nvSpPr>
        <p:spPr bwMode="auto">
          <a:xfrm>
            <a:off x="779462" y="5180475"/>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 name="Line 15"/>
          <p:cNvSpPr>
            <a:spLocks noChangeShapeType="1"/>
          </p:cNvSpPr>
          <p:nvPr/>
        </p:nvSpPr>
        <p:spPr bwMode="auto">
          <a:xfrm>
            <a:off x="779462" y="5509087"/>
            <a:ext cx="619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 name="Line 16"/>
          <p:cNvSpPr>
            <a:spLocks noChangeShapeType="1"/>
          </p:cNvSpPr>
          <p:nvPr/>
        </p:nvSpPr>
        <p:spPr bwMode="auto">
          <a:xfrm>
            <a:off x="779462" y="5836112"/>
            <a:ext cx="36036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8" name="Line 17"/>
          <p:cNvSpPr>
            <a:spLocks noChangeShapeType="1"/>
          </p:cNvSpPr>
          <p:nvPr/>
        </p:nvSpPr>
        <p:spPr bwMode="auto">
          <a:xfrm>
            <a:off x="4260850" y="577578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9" name="Line 18"/>
          <p:cNvSpPr>
            <a:spLocks noChangeShapeType="1"/>
          </p:cNvSpPr>
          <p:nvPr/>
        </p:nvSpPr>
        <p:spPr bwMode="auto">
          <a:xfrm>
            <a:off x="3562350" y="577578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0" name="Line 19"/>
          <p:cNvSpPr>
            <a:spLocks noChangeShapeType="1"/>
          </p:cNvSpPr>
          <p:nvPr/>
        </p:nvSpPr>
        <p:spPr bwMode="auto">
          <a:xfrm>
            <a:off x="2868612" y="577578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1" name="Line 20"/>
          <p:cNvSpPr>
            <a:spLocks noChangeShapeType="1"/>
          </p:cNvSpPr>
          <p:nvPr/>
        </p:nvSpPr>
        <p:spPr bwMode="auto">
          <a:xfrm>
            <a:off x="2171700" y="577578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2" name="Line 21"/>
          <p:cNvSpPr>
            <a:spLocks noChangeShapeType="1"/>
          </p:cNvSpPr>
          <p:nvPr/>
        </p:nvSpPr>
        <p:spPr bwMode="auto">
          <a:xfrm>
            <a:off x="1477962" y="5775787"/>
            <a:ext cx="0" cy="60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24" name="Rectangle 23"/>
          <p:cNvSpPr>
            <a:spLocks noChangeArrowheads="1"/>
          </p:cNvSpPr>
          <p:nvPr/>
        </p:nvSpPr>
        <p:spPr bwMode="auto">
          <a:xfrm>
            <a:off x="384175" y="541066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641350" y="587262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84175" y="508205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84175" y="475343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84175" y="442482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84175" y="409621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384175" y="376760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384175" y="3438987"/>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84175" y="3110375"/>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384175" y="2781762"/>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84175" y="2453150"/>
            <a:ext cx="3478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1365250" y="587262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2058987" y="587262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2755900" y="587262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449637" y="587262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4090987" y="5872625"/>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1870679" y="6121406"/>
            <a:ext cx="13329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pizzas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4167188" y="2583564"/>
            <a:ext cx="3333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MC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457200" y="2181687"/>
            <a:ext cx="12519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Cost / pizza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3" name="Freeform 145"/>
          <p:cNvSpPr>
            <a:spLocks/>
          </p:cNvSpPr>
          <p:nvPr/>
        </p:nvSpPr>
        <p:spPr bwMode="auto">
          <a:xfrm>
            <a:off x="955432" y="2784714"/>
            <a:ext cx="3266022" cy="2395761"/>
          </a:xfrm>
          <a:custGeom>
            <a:avLst/>
            <a:gdLst>
              <a:gd name="T0" fmla="*/ 0 w 1244"/>
              <a:gd name="T1" fmla="*/ 258 h 1012"/>
              <a:gd name="T2" fmla="*/ 0 w 1244"/>
              <a:gd name="T3" fmla="*/ 258 h 1012"/>
              <a:gd name="T4" fmla="*/ 40 w 1244"/>
              <a:gd name="T5" fmla="*/ 442 h 1012"/>
              <a:gd name="T6" fmla="*/ 64 w 1244"/>
              <a:gd name="T7" fmla="*/ 554 h 1012"/>
              <a:gd name="T8" fmla="*/ 84 w 1244"/>
              <a:gd name="T9" fmla="*/ 628 h 1012"/>
              <a:gd name="T10" fmla="*/ 84 w 1244"/>
              <a:gd name="T11" fmla="*/ 628 h 1012"/>
              <a:gd name="T12" fmla="*/ 98 w 1244"/>
              <a:gd name="T13" fmla="*/ 678 h 1012"/>
              <a:gd name="T14" fmla="*/ 108 w 1244"/>
              <a:gd name="T15" fmla="*/ 708 h 1012"/>
              <a:gd name="T16" fmla="*/ 120 w 1244"/>
              <a:gd name="T17" fmla="*/ 742 h 1012"/>
              <a:gd name="T18" fmla="*/ 140 w 1244"/>
              <a:gd name="T19" fmla="*/ 778 h 1012"/>
              <a:gd name="T20" fmla="*/ 164 w 1244"/>
              <a:gd name="T21" fmla="*/ 816 h 1012"/>
              <a:gd name="T22" fmla="*/ 178 w 1244"/>
              <a:gd name="T23" fmla="*/ 836 h 1012"/>
              <a:gd name="T24" fmla="*/ 196 w 1244"/>
              <a:gd name="T25" fmla="*/ 858 h 1012"/>
              <a:gd name="T26" fmla="*/ 216 w 1244"/>
              <a:gd name="T27" fmla="*/ 878 h 1012"/>
              <a:gd name="T28" fmla="*/ 238 w 1244"/>
              <a:gd name="T29" fmla="*/ 900 h 1012"/>
              <a:gd name="T30" fmla="*/ 238 w 1244"/>
              <a:gd name="T31" fmla="*/ 900 h 1012"/>
              <a:gd name="T32" fmla="*/ 266 w 1244"/>
              <a:gd name="T33" fmla="*/ 924 h 1012"/>
              <a:gd name="T34" fmla="*/ 288 w 1244"/>
              <a:gd name="T35" fmla="*/ 942 h 1012"/>
              <a:gd name="T36" fmla="*/ 316 w 1244"/>
              <a:gd name="T37" fmla="*/ 960 h 1012"/>
              <a:gd name="T38" fmla="*/ 346 w 1244"/>
              <a:gd name="T39" fmla="*/ 978 h 1012"/>
              <a:gd name="T40" fmla="*/ 380 w 1244"/>
              <a:gd name="T41" fmla="*/ 994 h 1012"/>
              <a:gd name="T42" fmla="*/ 396 w 1244"/>
              <a:gd name="T43" fmla="*/ 1000 h 1012"/>
              <a:gd name="T44" fmla="*/ 414 w 1244"/>
              <a:gd name="T45" fmla="*/ 1006 h 1012"/>
              <a:gd name="T46" fmla="*/ 432 w 1244"/>
              <a:gd name="T47" fmla="*/ 1010 h 1012"/>
              <a:gd name="T48" fmla="*/ 450 w 1244"/>
              <a:gd name="T49" fmla="*/ 1012 h 1012"/>
              <a:gd name="T50" fmla="*/ 450 w 1244"/>
              <a:gd name="T51" fmla="*/ 1012 h 1012"/>
              <a:gd name="T52" fmla="*/ 476 w 1244"/>
              <a:gd name="T53" fmla="*/ 1010 h 1012"/>
              <a:gd name="T54" fmla="*/ 516 w 1244"/>
              <a:gd name="T55" fmla="*/ 1004 h 1012"/>
              <a:gd name="T56" fmla="*/ 568 w 1244"/>
              <a:gd name="T57" fmla="*/ 990 h 1012"/>
              <a:gd name="T58" fmla="*/ 596 w 1244"/>
              <a:gd name="T59" fmla="*/ 982 h 1012"/>
              <a:gd name="T60" fmla="*/ 628 w 1244"/>
              <a:gd name="T61" fmla="*/ 970 h 1012"/>
              <a:gd name="T62" fmla="*/ 658 w 1244"/>
              <a:gd name="T63" fmla="*/ 958 h 1012"/>
              <a:gd name="T64" fmla="*/ 692 w 1244"/>
              <a:gd name="T65" fmla="*/ 944 h 1012"/>
              <a:gd name="T66" fmla="*/ 724 w 1244"/>
              <a:gd name="T67" fmla="*/ 928 h 1012"/>
              <a:gd name="T68" fmla="*/ 756 w 1244"/>
              <a:gd name="T69" fmla="*/ 908 h 1012"/>
              <a:gd name="T70" fmla="*/ 790 w 1244"/>
              <a:gd name="T71" fmla="*/ 888 h 1012"/>
              <a:gd name="T72" fmla="*/ 822 w 1244"/>
              <a:gd name="T73" fmla="*/ 864 h 1012"/>
              <a:gd name="T74" fmla="*/ 852 w 1244"/>
              <a:gd name="T75" fmla="*/ 838 h 1012"/>
              <a:gd name="T76" fmla="*/ 882 w 1244"/>
              <a:gd name="T77" fmla="*/ 810 h 1012"/>
              <a:gd name="T78" fmla="*/ 882 w 1244"/>
              <a:gd name="T79" fmla="*/ 810 h 1012"/>
              <a:gd name="T80" fmla="*/ 968 w 1244"/>
              <a:gd name="T81" fmla="*/ 720 h 1012"/>
              <a:gd name="T82" fmla="*/ 1006 w 1244"/>
              <a:gd name="T83" fmla="*/ 674 h 1012"/>
              <a:gd name="T84" fmla="*/ 1044 w 1244"/>
              <a:gd name="T85" fmla="*/ 626 h 1012"/>
              <a:gd name="T86" fmla="*/ 1062 w 1244"/>
              <a:gd name="T87" fmla="*/ 600 h 1012"/>
              <a:gd name="T88" fmla="*/ 1078 w 1244"/>
              <a:gd name="T89" fmla="*/ 574 h 1012"/>
              <a:gd name="T90" fmla="*/ 1094 w 1244"/>
              <a:gd name="T91" fmla="*/ 548 h 1012"/>
              <a:gd name="T92" fmla="*/ 1108 w 1244"/>
              <a:gd name="T93" fmla="*/ 518 h 1012"/>
              <a:gd name="T94" fmla="*/ 1122 w 1244"/>
              <a:gd name="T95" fmla="*/ 488 h 1012"/>
              <a:gd name="T96" fmla="*/ 1134 w 1244"/>
              <a:gd name="T97" fmla="*/ 456 h 1012"/>
              <a:gd name="T98" fmla="*/ 1146 w 1244"/>
              <a:gd name="T99" fmla="*/ 422 h 1012"/>
              <a:gd name="T100" fmla="*/ 1156 w 1244"/>
              <a:gd name="T101" fmla="*/ 386 h 1012"/>
              <a:gd name="T102" fmla="*/ 1156 w 1244"/>
              <a:gd name="T103" fmla="*/ 386 h 1012"/>
              <a:gd name="T104" fmla="*/ 1216 w 1244"/>
              <a:gd name="T105" fmla="*/ 124 h 1012"/>
              <a:gd name="T106" fmla="*/ 1244 w 1244"/>
              <a:gd name="T107" fmla="*/ 0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4" h="1012">
                <a:moveTo>
                  <a:pt x="0" y="258"/>
                </a:moveTo>
                <a:lnTo>
                  <a:pt x="0" y="258"/>
                </a:lnTo>
                <a:lnTo>
                  <a:pt x="40" y="442"/>
                </a:lnTo>
                <a:lnTo>
                  <a:pt x="64" y="554"/>
                </a:lnTo>
                <a:lnTo>
                  <a:pt x="84" y="628"/>
                </a:lnTo>
                <a:lnTo>
                  <a:pt x="84" y="628"/>
                </a:lnTo>
                <a:lnTo>
                  <a:pt x="98" y="678"/>
                </a:lnTo>
                <a:lnTo>
                  <a:pt x="108" y="708"/>
                </a:lnTo>
                <a:lnTo>
                  <a:pt x="120" y="742"/>
                </a:lnTo>
                <a:lnTo>
                  <a:pt x="140" y="778"/>
                </a:lnTo>
                <a:lnTo>
                  <a:pt x="164" y="816"/>
                </a:lnTo>
                <a:lnTo>
                  <a:pt x="178" y="836"/>
                </a:lnTo>
                <a:lnTo>
                  <a:pt x="196" y="858"/>
                </a:lnTo>
                <a:lnTo>
                  <a:pt x="216" y="878"/>
                </a:lnTo>
                <a:lnTo>
                  <a:pt x="238" y="900"/>
                </a:lnTo>
                <a:lnTo>
                  <a:pt x="238" y="900"/>
                </a:lnTo>
                <a:lnTo>
                  <a:pt x="266" y="924"/>
                </a:lnTo>
                <a:lnTo>
                  <a:pt x="288" y="942"/>
                </a:lnTo>
                <a:lnTo>
                  <a:pt x="316" y="960"/>
                </a:lnTo>
                <a:lnTo>
                  <a:pt x="346" y="978"/>
                </a:lnTo>
                <a:lnTo>
                  <a:pt x="380" y="994"/>
                </a:lnTo>
                <a:lnTo>
                  <a:pt x="396" y="1000"/>
                </a:lnTo>
                <a:lnTo>
                  <a:pt x="414" y="1006"/>
                </a:lnTo>
                <a:lnTo>
                  <a:pt x="432" y="1010"/>
                </a:lnTo>
                <a:lnTo>
                  <a:pt x="450" y="1012"/>
                </a:lnTo>
                <a:lnTo>
                  <a:pt x="450" y="1012"/>
                </a:lnTo>
                <a:lnTo>
                  <a:pt x="476" y="1010"/>
                </a:lnTo>
                <a:lnTo>
                  <a:pt x="516" y="1004"/>
                </a:lnTo>
                <a:lnTo>
                  <a:pt x="568" y="990"/>
                </a:lnTo>
                <a:lnTo>
                  <a:pt x="596" y="982"/>
                </a:lnTo>
                <a:lnTo>
                  <a:pt x="628" y="970"/>
                </a:lnTo>
                <a:lnTo>
                  <a:pt x="658" y="958"/>
                </a:lnTo>
                <a:lnTo>
                  <a:pt x="692" y="944"/>
                </a:lnTo>
                <a:lnTo>
                  <a:pt x="724" y="928"/>
                </a:lnTo>
                <a:lnTo>
                  <a:pt x="756" y="908"/>
                </a:lnTo>
                <a:lnTo>
                  <a:pt x="790" y="888"/>
                </a:lnTo>
                <a:lnTo>
                  <a:pt x="822" y="864"/>
                </a:lnTo>
                <a:lnTo>
                  <a:pt x="852" y="838"/>
                </a:lnTo>
                <a:lnTo>
                  <a:pt x="882" y="810"/>
                </a:lnTo>
                <a:lnTo>
                  <a:pt x="882" y="810"/>
                </a:lnTo>
                <a:lnTo>
                  <a:pt x="968" y="720"/>
                </a:lnTo>
                <a:lnTo>
                  <a:pt x="1006" y="674"/>
                </a:lnTo>
                <a:lnTo>
                  <a:pt x="1044" y="626"/>
                </a:lnTo>
                <a:lnTo>
                  <a:pt x="1062" y="600"/>
                </a:lnTo>
                <a:lnTo>
                  <a:pt x="1078" y="574"/>
                </a:lnTo>
                <a:lnTo>
                  <a:pt x="1094" y="548"/>
                </a:lnTo>
                <a:lnTo>
                  <a:pt x="1108" y="518"/>
                </a:lnTo>
                <a:lnTo>
                  <a:pt x="1122" y="488"/>
                </a:lnTo>
                <a:lnTo>
                  <a:pt x="1134" y="456"/>
                </a:lnTo>
                <a:lnTo>
                  <a:pt x="1146" y="422"/>
                </a:lnTo>
                <a:lnTo>
                  <a:pt x="1156" y="386"/>
                </a:lnTo>
                <a:lnTo>
                  <a:pt x="1156" y="386"/>
                </a:lnTo>
                <a:lnTo>
                  <a:pt x="1216" y="124"/>
                </a:lnTo>
                <a:lnTo>
                  <a:pt x="1244" y="0"/>
                </a:lnTo>
              </a:path>
            </a:pathLst>
          </a:custGeom>
          <a:noFill/>
          <a:ln w="25400">
            <a:solidFill>
              <a:srgbClr val="2F768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95507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40" grpId="0"/>
      <p:bldP spid="41" grpId="0"/>
      <p:bldP spid="50" grpId="0"/>
      <p:bldP spid="4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solidFill>
                  <a:srgbClr val="9D0505"/>
                </a:solidFill>
                <a:latin typeface="+mn-lt"/>
              </a:rPr>
              <a:t>Marginal and average cost curves</a:t>
            </a:r>
          </a:p>
        </p:txBody>
      </p:sp>
      <p:sp>
        <p:nvSpPr>
          <p:cNvPr id="4" name="Content Placeholder 3"/>
          <p:cNvSpPr>
            <a:spLocks noGrp="1"/>
          </p:cNvSpPr>
          <p:nvPr>
            <p:ph idx="4294967295"/>
          </p:nvPr>
        </p:nvSpPr>
        <p:spPr>
          <a:xfrm>
            <a:off x="4953000" y="2133601"/>
            <a:ext cx="3962400" cy="4632325"/>
          </a:xfrm>
          <a:prstGeom prst="rect">
            <a:avLst/>
          </a:prstGeom>
        </p:spPr>
        <p:txBody>
          <a:bodyPr>
            <a:normAutofit fontScale="77500" lnSpcReduction="20000"/>
          </a:bodyPr>
          <a:lstStyle/>
          <a:p>
            <a:r>
              <a:rPr lang="en-US" dirty="0"/>
              <a:t>When the MC of producing another unit is less than the ATC, producing an extra unit decreases the ATC.</a:t>
            </a:r>
          </a:p>
          <a:p>
            <a:r>
              <a:rPr lang="en-US" dirty="0"/>
              <a:t>When the marginal cost of producing another unit is more than the average total cost, producing an extra unit will increase the ATC.</a:t>
            </a:r>
          </a:p>
          <a:p>
            <a:r>
              <a:rPr lang="en-US" dirty="0"/>
              <a:t>The MC curve intersects the ATC curve at its lowest point.</a:t>
            </a:r>
          </a:p>
        </p:txBody>
      </p:sp>
      <p:sp>
        <p:nvSpPr>
          <p:cNvPr id="6" name="Line 5"/>
          <p:cNvSpPr>
            <a:spLocks noChangeShapeType="1"/>
          </p:cNvSpPr>
          <p:nvPr/>
        </p:nvSpPr>
        <p:spPr bwMode="auto">
          <a:xfrm flipV="1">
            <a:off x="558892" y="2406652"/>
            <a:ext cx="0" cy="355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7" name="Line 6"/>
          <p:cNvSpPr>
            <a:spLocks noChangeShapeType="1"/>
          </p:cNvSpPr>
          <p:nvPr/>
        </p:nvSpPr>
        <p:spPr bwMode="auto">
          <a:xfrm>
            <a:off x="558892" y="2525714"/>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8" name="Line 7"/>
          <p:cNvSpPr>
            <a:spLocks noChangeShapeType="1"/>
          </p:cNvSpPr>
          <p:nvPr/>
        </p:nvSpPr>
        <p:spPr bwMode="auto">
          <a:xfrm>
            <a:off x="558892" y="2870202"/>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9" name="Line 8"/>
          <p:cNvSpPr>
            <a:spLocks noChangeShapeType="1"/>
          </p:cNvSpPr>
          <p:nvPr/>
        </p:nvSpPr>
        <p:spPr bwMode="auto">
          <a:xfrm>
            <a:off x="558892" y="3213102"/>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0" name="Line 9"/>
          <p:cNvSpPr>
            <a:spLocks noChangeShapeType="1"/>
          </p:cNvSpPr>
          <p:nvPr/>
        </p:nvSpPr>
        <p:spPr bwMode="auto">
          <a:xfrm>
            <a:off x="558892" y="355758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1" name="Line 10"/>
          <p:cNvSpPr>
            <a:spLocks noChangeShapeType="1"/>
          </p:cNvSpPr>
          <p:nvPr/>
        </p:nvSpPr>
        <p:spPr bwMode="auto">
          <a:xfrm>
            <a:off x="558892" y="3900489"/>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2" name="Line 11"/>
          <p:cNvSpPr>
            <a:spLocks noChangeShapeType="1"/>
          </p:cNvSpPr>
          <p:nvPr/>
        </p:nvSpPr>
        <p:spPr bwMode="auto">
          <a:xfrm>
            <a:off x="558892" y="4244977"/>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3" name="Line 12"/>
          <p:cNvSpPr>
            <a:spLocks noChangeShapeType="1"/>
          </p:cNvSpPr>
          <p:nvPr/>
        </p:nvSpPr>
        <p:spPr bwMode="auto">
          <a:xfrm>
            <a:off x="558892" y="4587877"/>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4" name="Line 13"/>
          <p:cNvSpPr>
            <a:spLocks noChangeShapeType="1"/>
          </p:cNvSpPr>
          <p:nvPr/>
        </p:nvSpPr>
        <p:spPr bwMode="auto">
          <a:xfrm>
            <a:off x="558892" y="4932364"/>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5" name="Line 14"/>
          <p:cNvSpPr>
            <a:spLocks noChangeShapeType="1"/>
          </p:cNvSpPr>
          <p:nvPr/>
        </p:nvSpPr>
        <p:spPr bwMode="auto">
          <a:xfrm>
            <a:off x="558892" y="5275264"/>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6" name="Line 15"/>
          <p:cNvSpPr>
            <a:spLocks noChangeShapeType="1"/>
          </p:cNvSpPr>
          <p:nvPr/>
        </p:nvSpPr>
        <p:spPr bwMode="auto">
          <a:xfrm>
            <a:off x="558892" y="5619752"/>
            <a:ext cx="58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000" dirty="0"/>
          </a:p>
        </p:txBody>
      </p:sp>
      <p:sp>
        <p:nvSpPr>
          <p:cNvPr id="17" name="Line 16"/>
          <p:cNvSpPr>
            <a:spLocks noChangeShapeType="1"/>
          </p:cNvSpPr>
          <p:nvPr/>
        </p:nvSpPr>
        <p:spPr bwMode="auto">
          <a:xfrm>
            <a:off x="558892" y="5962652"/>
            <a:ext cx="38496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4310154" y="5903914"/>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a:off x="2432142" y="5903914"/>
            <a:ext cx="0" cy="5873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743042" y="2525714"/>
            <a:ext cx="3567112" cy="2660650"/>
          </a:xfrm>
          <a:custGeom>
            <a:avLst/>
            <a:gdLst>
              <a:gd name="T0" fmla="*/ 0 w 2008"/>
              <a:gd name="T1" fmla="*/ 0 h 1676"/>
              <a:gd name="T2" fmla="*/ 0 w 2008"/>
              <a:gd name="T3" fmla="*/ 0 h 1676"/>
              <a:gd name="T4" fmla="*/ 37 w 2008"/>
              <a:gd name="T5" fmla="*/ 173 h 1676"/>
              <a:gd name="T6" fmla="*/ 75 w 2008"/>
              <a:gd name="T7" fmla="*/ 355 h 1676"/>
              <a:gd name="T8" fmla="*/ 147 w 2008"/>
              <a:gd name="T9" fmla="*/ 725 h 1676"/>
              <a:gd name="T10" fmla="*/ 185 w 2008"/>
              <a:gd name="T11" fmla="*/ 901 h 1676"/>
              <a:gd name="T12" fmla="*/ 223 w 2008"/>
              <a:gd name="T13" fmla="*/ 1064 h 1676"/>
              <a:gd name="T14" fmla="*/ 241 w 2008"/>
              <a:gd name="T15" fmla="*/ 1139 h 1676"/>
              <a:gd name="T16" fmla="*/ 263 w 2008"/>
              <a:gd name="T17" fmla="*/ 1205 h 1676"/>
              <a:gd name="T18" fmla="*/ 285 w 2008"/>
              <a:gd name="T19" fmla="*/ 1268 h 1676"/>
              <a:gd name="T20" fmla="*/ 307 w 2008"/>
              <a:gd name="T21" fmla="*/ 1321 h 1676"/>
              <a:gd name="T22" fmla="*/ 307 w 2008"/>
              <a:gd name="T23" fmla="*/ 1321 h 1676"/>
              <a:gd name="T24" fmla="*/ 329 w 2008"/>
              <a:gd name="T25" fmla="*/ 1362 h 1676"/>
              <a:gd name="T26" fmla="*/ 351 w 2008"/>
              <a:gd name="T27" fmla="*/ 1400 h 1676"/>
              <a:gd name="T28" fmla="*/ 376 w 2008"/>
              <a:gd name="T29" fmla="*/ 1431 h 1676"/>
              <a:gd name="T30" fmla="*/ 405 w 2008"/>
              <a:gd name="T31" fmla="*/ 1459 h 1676"/>
              <a:gd name="T32" fmla="*/ 433 w 2008"/>
              <a:gd name="T33" fmla="*/ 1484 h 1676"/>
              <a:gd name="T34" fmla="*/ 461 w 2008"/>
              <a:gd name="T35" fmla="*/ 1506 h 1676"/>
              <a:gd name="T36" fmla="*/ 492 w 2008"/>
              <a:gd name="T37" fmla="*/ 1525 h 1676"/>
              <a:gd name="T38" fmla="*/ 521 w 2008"/>
              <a:gd name="T39" fmla="*/ 1541 h 1676"/>
              <a:gd name="T40" fmla="*/ 580 w 2008"/>
              <a:gd name="T41" fmla="*/ 1566 h 1676"/>
              <a:gd name="T42" fmla="*/ 640 w 2008"/>
              <a:gd name="T43" fmla="*/ 1588 h 1676"/>
              <a:gd name="T44" fmla="*/ 690 w 2008"/>
              <a:gd name="T45" fmla="*/ 1607 h 1676"/>
              <a:gd name="T46" fmla="*/ 734 w 2008"/>
              <a:gd name="T47" fmla="*/ 1622 h 1676"/>
              <a:gd name="T48" fmla="*/ 734 w 2008"/>
              <a:gd name="T49" fmla="*/ 1622 h 1676"/>
              <a:gd name="T50" fmla="*/ 775 w 2008"/>
              <a:gd name="T51" fmla="*/ 1641 h 1676"/>
              <a:gd name="T52" fmla="*/ 816 w 2008"/>
              <a:gd name="T53" fmla="*/ 1654 h 1676"/>
              <a:gd name="T54" fmla="*/ 853 w 2008"/>
              <a:gd name="T55" fmla="*/ 1660 h 1676"/>
              <a:gd name="T56" fmla="*/ 888 w 2008"/>
              <a:gd name="T57" fmla="*/ 1663 h 1676"/>
              <a:gd name="T58" fmla="*/ 954 w 2008"/>
              <a:gd name="T59" fmla="*/ 1666 h 1676"/>
              <a:gd name="T60" fmla="*/ 985 w 2008"/>
              <a:gd name="T61" fmla="*/ 1666 h 1676"/>
              <a:gd name="T62" fmla="*/ 1016 w 2008"/>
              <a:gd name="T63" fmla="*/ 1670 h 1676"/>
              <a:gd name="T64" fmla="*/ 1016 w 2008"/>
              <a:gd name="T65" fmla="*/ 1670 h 1676"/>
              <a:gd name="T66" fmla="*/ 1076 w 2008"/>
              <a:gd name="T67" fmla="*/ 1673 h 1676"/>
              <a:gd name="T68" fmla="*/ 1133 w 2008"/>
              <a:gd name="T69" fmla="*/ 1676 h 1676"/>
              <a:gd name="T70" fmla="*/ 1242 w 2008"/>
              <a:gd name="T71" fmla="*/ 1676 h 1676"/>
              <a:gd name="T72" fmla="*/ 1242 w 2008"/>
              <a:gd name="T73" fmla="*/ 1676 h 1676"/>
              <a:gd name="T74" fmla="*/ 1346 w 2008"/>
              <a:gd name="T75" fmla="*/ 1676 h 1676"/>
              <a:gd name="T76" fmla="*/ 1443 w 2008"/>
              <a:gd name="T77" fmla="*/ 1673 h 1676"/>
              <a:gd name="T78" fmla="*/ 1443 w 2008"/>
              <a:gd name="T79" fmla="*/ 1673 h 1676"/>
              <a:gd name="T80" fmla="*/ 1619 w 2008"/>
              <a:gd name="T81" fmla="*/ 1663 h 1676"/>
              <a:gd name="T82" fmla="*/ 1619 w 2008"/>
              <a:gd name="T83" fmla="*/ 1663 h 1676"/>
              <a:gd name="T84" fmla="*/ 1773 w 2008"/>
              <a:gd name="T85" fmla="*/ 1651 h 1676"/>
              <a:gd name="T86" fmla="*/ 1773 w 2008"/>
              <a:gd name="T87" fmla="*/ 1651 h 1676"/>
              <a:gd name="T88" fmla="*/ 1905 w 2008"/>
              <a:gd name="T89" fmla="*/ 1632 h 1676"/>
              <a:gd name="T90" fmla="*/ 1905 w 2008"/>
              <a:gd name="T91" fmla="*/ 1632 h 1676"/>
              <a:gd name="T92" fmla="*/ 1958 w 2008"/>
              <a:gd name="T93" fmla="*/ 1622 h 1676"/>
              <a:gd name="T94" fmla="*/ 2008 w 2008"/>
              <a:gd name="T95" fmla="*/ 1610 h 1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8" h="1676">
                <a:moveTo>
                  <a:pt x="0" y="0"/>
                </a:moveTo>
                <a:lnTo>
                  <a:pt x="0" y="0"/>
                </a:lnTo>
                <a:lnTo>
                  <a:pt x="37" y="173"/>
                </a:lnTo>
                <a:lnTo>
                  <a:pt x="75" y="355"/>
                </a:lnTo>
                <a:lnTo>
                  <a:pt x="147" y="725"/>
                </a:lnTo>
                <a:lnTo>
                  <a:pt x="185" y="901"/>
                </a:lnTo>
                <a:lnTo>
                  <a:pt x="223" y="1064"/>
                </a:lnTo>
                <a:lnTo>
                  <a:pt x="241" y="1139"/>
                </a:lnTo>
                <a:lnTo>
                  <a:pt x="263" y="1205"/>
                </a:lnTo>
                <a:lnTo>
                  <a:pt x="285" y="1268"/>
                </a:lnTo>
                <a:lnTo>
                  <a:pt x="307" y="1321"/>
                </a:lnTo>
                <a:lnTo>
                  <a:pt x="307" y="1321"/>
                </a:lnTo>
                <a:lnTo>
                  <a:pt x="329" y="1362"/>
                </a:lnTo>
                <a:lnTo>
                  <a:pt x="351" y="1400"/>
                </a:lnTo>
                <a:lnTo>
                  <a:pt x="376" y="1431"/>
                </a:lnTo>
                <a:lnTo>
                  <a:pt x="405" y="1459"/>
                </a:lnTo>
                <a:lnTo>
                  <a:pt x="433" y="1484"/>
                </a:lnTo>
                <a:lnTo>
                  <a:pt x="461" y="1506"/>
                </a:lnTo>
                <a:lnTo>
                  <a:pt x="492" y="1525"/>
                </a:lnTo>
                <a:lnTo>
                  <a:pt x="521" y="1541"/>
                </a:lnTo>
                <a:lnTo>
                  <a:pt x="580" y="1566"/>
                </a:lnTo>
                <a:lnTo>
                  <a:pt x="640" y="1588"/>
                </a:lnTo>
                <a:lnTo>
                  <a:pt x="690" y="1607"/>
                </a:lnTo>
                <a:lnTo>
                  <a:pt x="734" y="1622"/>
                </a:lnTo>
                <a:lnTo>
                  <a:pt x="734" y="1622"/>
                </a:lnTo>
                <a:lnTo>
                  <a:pt x="775" y="1641"/>
                </a:lnTo>
                <a:lnTo>
                  <a:pt x="816" y="1654"/>
                </a:lnTo>
                <a:lnTo>
                  <a:pt x="853" y="1660"/>
                </a:lnTo>
                <a:lnTo>
                  <a:pt x="888" y="1663"/>
                </a:lnTo>
                <a:lnTo>
                  <a:pt x="954" y="1666"/>
                </a:lnTo>
                <a:lnTo>
                  <a:pt x="985" y="1666"/>
                </a:lnTo>
                <a:lnTo>
                  <a:pt x="1016" y="1670"/>
                </a:lnTo>
                <a:lnTo>
                  <a:pt x="1016" y="1670"/>
                </a:lnTo>
                <a:lnTo>
                  <a:pt x="1076" y="1673"/>
                </a:lnTo>
                <a:lnTo>
                  <a:pt x="1133" y="1676"/>
                </a:lnTo>
                <a:lnTo>
                  <a:pt x="1242" y="1676"/>
                </a:lnTo>
                <a:lnTo>
                  <a:pt x="1242" y="1676"/>
                </a:lnTo>
                <a:lnTo>
                  <a:pt x="1346" y="1676"/>
                </a:lnTo>
                <a:lnTo>
                  <a:pt x="1443" y="1673"/>
                </a:lnTo>
                <a:lnTo>
                  <a:pt x="1443" y="1673"/>
                </a:lnTo>
                <a:lnTo>
                  <a:pt x="1619" y="1663"/>
                </a:lnTo>
                <a:lnTo>
                  <a:pt x="1619" y="1663"/>
                </a:lnTo>
                <a:lnTo>
                  <a:pt x="1773" y="1651"/>
                </a:lnTo>
                <a:lnTo>
                  <a:pt x="1773" y="1651"/>
                </a:lnTo>
                <a:lnTo>
                  <a:pt x="1905" y="1632"/>
                </a:lnTo>
                <a:lnTo>
                  <a:pt x="1905" y="1632"/>
                </a:lnTo>
                <a:lnTo>
                  <a:pt x="1958" y="1622"/>
                </a:lnTo>
                <a:lnTo>
                  <a:pt x="2008" y="1610"/>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21"/>
          <p:cNvSpPr>
            <a:spLocks noChangeArrowheads="1"/>
          </p:cNvSpPr>
          <p:nvPr/>
        </p:nvSpPr>
        <p:spPr bwMode="auto">
          <a:xfrm>
            <a:off x="423954" y="599757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423954" y="552450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423954" y="518160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423954" y="483711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423954" y="449421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423954" y="414972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423954" y="3806827"/>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423954" y="346233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423954" y="3119439"/>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423954" y="277495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07732" y="243205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322604" y="599757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4149817" y="5997577"/>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1913029" y="6232527"/>
            <a:ext cx="1529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pizzas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4195762" y="4019552"/>
            <a:ext cx="344488"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MC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4371440" y="4976814"/>
            <a:ext cx="419100"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ATC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354104" y="2133601"/>
            <a:ext cx="11525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Cost/pizza ($)</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Content Placeholder 1"/>
          <p:cNvSpPr txBox="1">
            <a:spLocks/>
          </p:cNvSpPr>
          <p:nvPr/>
        </p:nvSpPr>
        <p:spPr>
          <a:xfrm>
            <a:off x="152400" y="1143000"/>
            <a:ext cx="8763000" cy="11012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500" dirty="0"/>
          </a:p>
        </p:txBody>
      </p:sp>
      <p:sp>
        <p:nvSpPr>
          <p:cNvPr id="39" name="Content Placeholder 3"/>
          <p:cNvSpPr txBox="1">
            <a:spLocks/>
          </p:cNvSpPr>
          <p:nvPr/>
        </p:nvSpPr>
        <p:spPr>
          <a:xfrm>
            <a:off x="457200" y="1219200"/>
            <a:ext cx="8229600" cy="914401"/>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The relationship between marginal and average total cost can be established visually.</a:t>
            </a:r>
          </a:p>
        </p:txBody>
      </p:sp>
      <p:sp>
        <p:nvSpPr>
          <p:cNvPr id="40" name="Freeform 188"/>
          <p:cNvSpPr>
            <a:spLocks/>
          </p:cNvSpPr>
          <p:nvPr/>
        </p:nvSpPr>
        <p:spPr bwMode="auto">
          <a:xfrm>
            <a:off x="763679" y="4261979"/>
            <a:ext cx="3546475" cy="1283160"/>
          </a:xfrm>
          <a:custGeom>
            <a:avLst/>
            <a:gdLst>
              <a:gd name="T0" fmla="*/ 0 w 1384"/>
              <a:gd name="T1" fmla="*/ 140 h 550"/>
              <a:gd name="T2" fmla="*/ 0 w 1384"/>
              <a:gd name="T3" fmla="*/ 140 h 550"/>
              <a:gd name="T4" fmla="*/ 34 w 1384"/>
              <a:gd name="T5" fmla="*/ 214 h 550"/>
              <a:gd name="T6" fmla="*/ 70 w 1384"/>
              <a:gd name="T7" fmla="*/ 294 h 550"/>
              <a:gd name="T8" fmla="*/ 70 w 1384"/>
              <a:gd name="T9" fmla="*/ 294 h 550"/>
              <a:gd name="T10" fmla="*/ 86 w 1384"/>
              <a:gd name="T11" fmla="*/ 326 h 550"/>
              <a:gd name="T12" fmla="*/ 112 w 1384"/>
              <a:gd name="T13" fmla="*/ 368 h 550"/>
              <a:gd name="T14" fmla="*/ 128 w 1384"/>
              <a:gd name="T15" fmla="*/ 390 h 550"/>
              <a:gd name="T16" fmla="*/ 146 w 1384"/>
              <a:gd name="T17" fmla="*/ 410 h 550"/>
              <a:gd name="T18" fmla="*/ 162 w 1384"/>
              <a:gd name="T19" fmla="*/ 428 h 550"/>
              <a:gd name="T20" fmla="*/ 182 w 1384"/>
              <a:gd name="T21" fmla="*/ 442 h 550"/>
              <a:gd name="T22" fmla="*/ 182 w 1384"/>
              <a:gd name="T23" fmla="*/ 442 h 550"/>
              <a:gd name="T24" fmla="*/ 206 w 1384"/>
              <a:gd name="T25" fmla="*/ 456 h 550"/>
              <a:gd name="T26" fmla="*/ 240 w 1384"/>
              <a:gd name="T27" fmla="*/ 476 h 550"/>
              <a:gd name="T28" fmla="*/ 284 w 1384"/>
              <a:gd name="T29" fmla="*/ 496 h 550"/>
              <a:gd name="T30" fmla="*/ 336 w 1384"/>
              <a:gd name="T31" fmla="*/ 516 h 550"/>
              <a:gd name="T32" fmla="*/ 364 w 1384"/>
              <a:gd name="T33" fmla="*/ 526 h 550"/>
              <a:gd name="T34" fmla="*/ 394 w 1384"/>
              <a:gd name="T35" fmla="*/ 534 h 550"/>
              <a:gd name="T36" fmla="*/ 426 w 1384"/>
              <a:gd name="T37" fmla="*/ 540 h 550"/>
              <a:gd name="T38" fmla="*/ 458 w 1384"/>
              <a:gd name="T39" fmla="*/ 546 h 550"/>
              <a:gd name="T40" fmla="*/ 492 w 1384"/>
              <a:gd name="T41" fmla="*/ 548 h 550"/>
              <a:gd name="T42" fmla="*/ 528 w 1384"/>
              <a:gd name="T43" fmla="*/ 550 h 550"/>
              <a:gd name="T44" fmla="*/ 562 w 1384"/>
              <a:gd name="T45" fmla="*/ 548 h 550"/>
              <a:gd name="T46" fmla="*/ 600 w 1384"/>
              <a:gd name="T47" fmla="*/ 542 h 550"/>
              <a:gd name="T48" fmla="*/ 600 w 1384"/>
              <a:gd name="T49" fmla="*/ 542 h 550"/>
              <a:gd name="T50" fmla="*/ 670 w 1384"/>
              <a:gd name="T51" fmla="*/ 530 h 550"/>
              <a:gd name="T52" fmla="*/ 734 w 1384"/>
              <a:gd name="T53" fmla="*/ 518 h 550"/>
              <a:gd name="T54" fmla="*/ 796 w 1384"/>
              <a:gd name="T55" fmla="*/ 504 h 550"/>
              <a:gd name="T56" fmla="*/ 852 w 1384"/>
              <a:gd name="T57" fmla="*/ 490 h 550"/>
              <a:gd name="T58" fmla="*/ 906 w 1384"/>
              <a:gd name="T59" fmla="*/ 474 h 550"/>
              <a:gd name="T60" fmla="*/ 956 w 1384"/>
              <a:gd name="T61" fmla="*/ 454 h 550"/>
              <a:gd name="T62" fmla="*/ 1002 w 1384"/>
              <a:gd name="T63" fmla="*/ 434 h 550"/>
              <a:gd name="T64" fmla="*/ 1048 w 1384"/>
              <a:gd name="T65" fmla="*/ 410 h 550"/>
              <a:gd name="T66" fmla="*/ 1048 w 1384"/>
              <a:gd name="T67" fmla="*/ 410 h 550"/>
              <a:gd name="T68" fmla="*/ 1128 w 1384"/>
              <a:gd name="T69" fmla="*/ 364 h 550"/>
              <a:gd name="T70" fmla="*/ 1164 w 1384"/>
              <a:gd name="T71" fmla="*/ 340 h 550"/>
              <a:gd name="T72" fmla="*/ 1196 w 1384"/>
              <a:gd name="T73" fmla="*/ 316 h 550"/>
              <a:gd name="T74" fmla="*/ 1228 w 1384"/>
              <a:gd name="T75" fmla="*/ 290 h 550"/>
              <a:gd name="T76" fmla="*/ 1242 w 1384"/>
              <a:gd name="T77" fmla="*/ 274 h 550"/>
              <a:gd name="T78" fmla="*/ 1256 w 1384"/>
              <a:gd name="T79" fmla="*/ 258 h 550"/>
              <a:gd name="T80" fmla="*/ 1268 w 1384"/>
              <a:gd name="T81" fmla="*/ 240 h 550"/>
              <a:gd name="T82" fmla="*/ 1280 w 1384"/>
              <a:gd name="T83" fmla="*/ 222 h 550"/>
              <a:gd name="T84" fmla="*/ 1292 w 1384"/>
              <a:gd name="T85" fmla="*/ 200 h 550"/>
              <a:gd name="T86" fmla="*/ 1304 w 1384"/>
              <a:gd name="T87" fmla="*/ 178 h 550"/>
              <a:gd name="T88" fmla="*/ 1304 w 1384"/>
              <a:gd name="T89" fmla="*/ 178 h 550"/>
              <a:gd name="T90" fmla="*/ 1384 w 1384"/>
              <a:gd name="T91" fmla="*/ 0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4" h="550">
                <a:moveTo>
                  <a:pt x="0" y="140"/>
                </a:moveTo>
                <a:lnTo>
                  <a:pt x="0" y="140"/>
                </a:lnTo>
                <a:lnTo>
                  <a:pt x="34" y="214"/>
                </a:lnTo>
                <a:lnTo>
                  <a:pt x="70" y="294"/>
                </a:lnTo>
                <a:lnTo>
                  <a:pt x="70" y="294"/>
                </a:lnTo>
                <a:lnTo>
                  <a:pt x="86" y="326"/>
                </a:lnTo>
                <a:lnTo>
                  <a:pt x="112" y="368"/>
                </a:lnTo>
                <a:lnTo>
                  <a:pt x="128" y="390"/>
                </a:lnTo>
                <a:lnTo>
                  <a:pt x="146" y="410"/>
                </a:lnTo>
                <a:lnTo>
                  <a:pt x="162" y="428"/>
                </a:lnTo>
                <a:lnTo>
                  <a:pt x="182" y="442"/>
                </a:lnTo>
                <a:lnTo>
                  <a:pt x="182" y="442"/>
                </a:lnTo>
                <a:lnTo>
                  <a:pt x="206" y="456"/>
                </a:lnTo>
                <a:lnTo>
                  <a:pt x="240" y="476"/>
                </a:lnTo>
                <a:lnTo>
                  <a:pt x="284" y="496"/>
                </a:lnTo>
                <a:lnTo>
                  <a:pt x="336" y="516"/>
                </a:lnTo>
                <a:lnTo>
                  <a:pt x="364" y="526"/>
                </a:lnTo>
                <a:lnTo>
                  <a:pt x="394" y="534"/>
                </a:lnTo>
                <a:lnTo>
                  <a:pt x="426" y="540"/>
                </a:lnTo>
                <a:lnTo>
                  <a:pt x="458" y="546"/>
                </a:lnTo>
                <a:lnTo>
                  <a:pt x="492" y="548"/>
                </a:lnTo>
                <a:lnTo>
                  <a:pt x="528" y="550"/>
                </a:lnTo>
                <a:lnTo>
                  <a:pt x="562" y="548"/>
                </a:lnTo>
                <a:lnTo>
                  <a:pt x="600" y="542"/>
                </a:lnTo>
                <a:lnTo>
                  <a:pt x="600" y="542"/>
                </a:lnTo>
                <a:lnTo>
                  <a:pt x="670" y="530"/>
                </a:lnTo>
                <a:lnTo>
                  <a:pt x="734" y="518"/>
                </a:lnTo>
                <a:lnTo>
                  <a:pt x="796" y="504"/>
                </a:lnTo>
                <a:lnTo>
                  <a:pt x="852" y="490"/>
                </a:lnTo>
                <a:lnTo>
                  <a:pt x="906" y="474"/>
                </a:lnTo>
                <a:lnTo>
                  <a:pt x="956" y="454"/>
                </a:lnTo>
                <a:lnTo>
                  <a:pt x="1002" y="434"/>
                </a:lnTo>
                <a:lnTo>
                  <a:pt x="1048" y="410"/>
                </a:lnTo>
                <a:lnTo>
                  <a:pt x="1048" y="410"/>
                </a:lnTo>
                <a:lnTo>
                  <a:pt x="1128" y="364"/>
                </a:lnTo>
                <a:lnTo>
                  <a:pt x="1164" y="340"/>
                </a:lnTo>
                <a:lnTo>
                  <a:pt x="1196" y="316"/>
                </a:lnTo>
                <a:lnTo>
                  <a:pt x="1228" y="290"/>
                </a:lnTo>
                <a:lnTo>
                  <a:pt x="1242" y="274"/>
                </a:lnTo>
                <a:lnTo>
                  <a:pt x="1256" y="258"/>
                </a:lnTo>
                <a:lnTo>
                  <a:pt x="1268" y="240"/>
                </a:lnTo>
                <a:lnTo>
                  <a:pt x="1280" y="222"/>
                </a:lnTo>
                <a:lnTo>
                  <a:pt x="1292" y="200"/>
                </a:lnTo>
                <a:lnTo>
                  <a:pt x="1304" y="178"/>
                </a:lnTo>
                <a:lnTo>
                  <a:pt x="1304" y="178"/>
                </a:lnTo>
                <a:lnTo>
                  <a:pt x="1384" y="0"/>
                </a:lnTo>
              </a:path>
            </a:pathLst>
          </a:custGeom>
          <a:noFill/>
          <a:ln w="25400">
            <a:solidFill>
              <a:srgbClr val="2F768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99957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0" grpId="0" animBg="1"/>
      <p:bldP spid="36" grpId="0"/>
      <p:bldP spid="37" grpId="0"/>
      <p:bldP spid="4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Summarizing costs</a:t>
            </a:r>
          </a:p>
        </p:txBody>
      </p:sp>
      <p:sp>
        <p:nvSpPr>
          <p:cNvPr id="3" name="Content Placeholder 2"/>
          <p:cNvSpPr>
            <a:spLocks noGrp="1"/>
          </p:cNvSpPr>
          <p:nvPr>
            <p:ph idx="1"/>
          </p:nvPr>
        </p:nvSpPr>
        <p:spPr/>
        <p:txBody>
          <a:bodyPr>
            <a:normAutofit/>
          </a:bodyPr>
          <a:lstStyle/>
          <a:p>
            <a:pPr marL="0" indent="0">
              <a:buNone/>
            </a:pPr>
            <a:r>
              <a:rPr lang="en-US" sz="2800" dirty="0"/>
              <a:t>The following summarizes various costs.</a:t>
            </a:r>
          </a:p>
        </p:txBody>
      </p:sp>
      <p:sp>
        <p:nvSpPr>
          <p:cNvPr id="4" name="AutoShape 3"/>
          <p:cNvSpPr>
            <a:spLocks noChangeAspect="1" noChangeArrowheads="1" noTextEdit="1"/>
          </p:cNvSpPr>
          <p:nvPr/>
        </p:nvSpPr>
        <p:spPr bwMode="auto">
          <a:xfrm>
            <a:off x="1524000" y="1841499"/>
            <a:ext cx="6124575" cy="417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5" name="Freeform 4"/>
          <p:cNvSpPr>
            <a:spLocks noEditPoints="1"/>
          </p:cNvSpPr>
          <p:nvPr/>
        </p:nvSpPr>
        <p:spPr bwMode="auto">
          <a:xfrm>
            <a:off x="1524000" y="1841499"/>
            <a:ext cx="6124575" cy="295275"/>
          </a:xfrm>
          <a:custGeom>
            <a:avLst/>
            <a:gdLst>
              <a:gd name="T0" fmla="*/ 3027 w 3858"/>
              <a:gd name="T1" fmla="*/ 0 h 186"/>
              <a:gd name="T2" fmla="*/ 3858 w 3858"/>
              <a:gd name="T3" fmla="*/ 0 h 186"/>
              <a:gd name="T4" fmla="*/ 3858 w 3858"/>
              <a:gd name="T5" fmla="*/ 186 h 186"/>
              <a:gd name="T6" fmla="*/ 3027 w 3858"/>
              <a:gd name="T7" fmla="*/ 186 h 186"/>
              <a:gd name="T8" fmla="*/ 3027 w 3858"/>
              <a:gd name="T9" fmla="*/ 0 h 186"/>
              <a:gd name="T10" fmla="*/ 1183 w 3858"/>
              <a:gd name="T11" fmla="*/ 0 h 186"/>
              <a:gd name="T12" fmla="*/ 3027 w 3858"/>
              <a:gd name="T13" fmla="*/ 0 h 186"/>
              <a:gd name="T14" fmla="*/ 3027 w 3858"/>
              <a:gd name="T15" fmla="*/ 186 h 186"/>
              <a:gd name="T16" fmla="*/ 1183 w 3858"/>
              <a:gd name="T17" fmla="*/ 186 h 186"/>
              <a:gd name="T18" fmla="*/ 1183 w 3858"/>
              <a:gd name="T19" fmla="*/ 0 h 186"/>
              <a:gd name="T20" fmla="*/ 0 w 3858"/>
              <a:gd name="T21" fmla="*/ 0 h 186"/>
              <a:gd name="T22" fmla="*/ 1183 w 3858"/>
              <a:gd name="T23" fmla="*/ 0 h 186"/>
              <a:gd name="T24" fmla="*/ 1183 w 3858"/>
              <a:gd name="T25" fmla="*/ 186 h 186"/>
              <a:gd name="T26" fmla="*/ 0 w 3858"/>
              <a:gd name="T27" fmla="*/ 186 h 186"/>
              <a:gd name="T28" fmla="*/ 0 w 3858"/>
              <a:gd name="T2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58" h="186">
                <a:moveTo>
                  <a:pt x="3027" y="0"/>
                </a:moveTo>
                <a:lnTo>
                  <a:pt x="3858" y="0"/>
                </a:lnTo>
                <a:lnTo>
                  <a:pt x="3858" y="186"/>
                </a:lnTo>
                <a:lnTo>
                  <a:pt x="3027" y="186"/>
                </a:lnTo>
                <a:lnTo>
                  <a:pt x="3027" y="0"/>
                </a:lnTo>
                <a:close/>
                <a:moveTo>
                  <a:pt x="1183" y="0"/>
                </a:moveTo>
                <a:lnTo>
                  <a:pt x="3027" y="0"/>
                </a:lnTo>
                <a:lnTo>
                  <a:pt x="3027" y="186"/>
                </a:lnTo>
                <a:lnTo>
                  <a:pt x="1183" y="186"/>
                </a:lnTo>
                <a:lnTo>
                  <a:pt x="1183" y="0"/>
                </a:lnTo>
                <a:close/>
                <a:moveTo>
                  <a:pt x="0" y="0"/>
                </a:moveTo>
                <a:lnTo>
                  <a:pt x="1183" y="0"/>
                </a:lnTo>
                <a:lnTo>
                  <a:pt x="1183" y="186"/>
                </a:lnTo>
                <a:lnTo>
                  <a:pt x="0" y="186"/>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6" name="Freeform 5"/>
          <p:cNvSpPr>
            <a:spLocks noEditPoints="1"/>
          </p:cNvSpPr>
          <p:nvPr/>
        </p:nvSpPr>
        <p:spPr bwMode="auto">
          <a:xfrm>
            <a:off x="1524000" y="2136774"/>
            <a:ext cx="6124575" cy="3883025"/>
          </a:xfrm>
          <a:custGeom>
            <a:avLst/>
            <a:gdLst>
              <a:gd name="T0" fmla="*/ 3858 w 3858"/>
              <a:gd name="T1" fmla="*/ 2150 h 2446"/>
              <a:gd name="T2" fmla="*/ 3027 w 3858"/>
              <a:gd name="T3" fmla="*/ 2446 h 2446"/>
              <a:gd name="T4" fmla="*/ 1183 w 3858"/>
              <a:gd name="T5" fmla="*/ 2150 h 2446"/>
              <a:gd name="T6" fmla="*/ 3027 w 3858"/>
              <a:gd name="T7" fmla="*/ 2446 h 2446"/>
              <a:gd name="T8" fmla="*/ 1183 w 3858"/>
              <a:gd name="T9" fmla="*/ 2150 h 2446"/>
              <a:gd name="T10" fmla="*/ 1183 w 3858"/>
              <a:gd name="T11" fmla="*/ 2150 h 2446"/>
              <a:gd name="T12" fmla="*/ 0 w 3858"/>
              <a:gd name="T13" fmla="*/ 2446 h 2446"/>
              <a:gd name="T14" fmla="*/ 3027 w 3858"/>
              <a:gd name="T15" fmla="*/ 1667 h 2446"/>
              <a:gd name="T16" fmla="*/ 3858 w 3858"/>
              <a:gd name="T17" fmla="*/ 1964 h 2446"/>
              <a:gd name="T18" fmla="*/ 3027 w 3858"/>
              <a:gd name="T19" fmla="*/ 1667 h 2446"/>
              <a:gd name="T20" fmla="*/ 3027 w 3858"/>
              <a:gd name="T21" fmla="*/ 1667 h 2446"/>
              <a:gd name="T22" fmla="*/ 1183 w 3858"/>
              <a:gd name="T23" fmla="*/ 1964 h 2446"/>
              <a:gd name="T24" fmla="*/ 0 w 3858"/>
              <a:gd name="T25" fmla="*/ 1667 h 2446"/>
              <a:gd name="T26" fmla="*/ 1183 w 3858"/>
              <a:gd name="T27" fmla="*/ 1964 h 2446"/>
              <a:gd name="T28" fmla="*/ 0 w 3858"/>
              <a:gd name="T29" fmla="*/ 1667 h 2446"/>
              <a:gd name="T30" fmla="*/ 3858 w 3858"/>
              <a:gd name="T31" fmla="*/ 1185 h 2446"/>
              <a:gd name="T32" fmla="*/ 3027 w 3858"/>
              <a:gd name="T33" fmla="*/ 1371 h 2446"/>
              <a:gd name="T34" fmla="*/ 1183 w 3858"/>
              <a:gd name="T35" fmla="*/ 1185 h 2446"/>
              <a:gd name="T36" fmla="*/ 3027 w 3858"/>
              <a:gd name="T37" fmla="*/ 1371 h 2446"/>
              <a:gd name="T38" fmla="*/ 1183 w 3858"/>
              <a:gd name="T39" fmla="*/ 1185 h 2446"/>
              <a:gd name="T40" fmla="*/ 1183 w 3858"/>
              <a:gd name="T41" fmla="*/ 1185 h 2446"/>
              <a:gd name="T42" fmla="*/ 0 w 3858"/>
              <a:gd name="T43" fmla="*/ 1371 h 2446"/>
              <a:gd name="T44" fmla="*/ 3027 w 3858"/>
              <a:gd name="T45" fmla="*/ 703 h 2446"/>
              <a:gd name="T46" fmla="*/ 3858 w 3858"/>
              <a:gd name="T47" fmla="*/ 999 h 2446"/>
              <a:gd name="T48" fmla="*/ 3027 w 3858"/>
              <a:gd name="T49" fmla="*/ 703 h 2446"/>
              <a:gd name="T50" fmla="*/ 3027 w 3858"/>
              <a:gd name="T51" fmla="*/ 703 h 2446"/>
              <a:gd name="T52" fmla="*/ 1183 w 3858"/>
              <a:gd name="T53" fmla="*/ 999 h 2446"/>
              <a:gd name="T54" fmla="*/ 0 w 3858"/>
              <a:gd name="T55" fmla="*/ 703 h 2446"/>
              <a:gd name="T56" fmla="*/ 1183 w 3858"/>
              <a:gd name="T57" fmla="*/ 999 h 2446"/>
              <a:gd name="T58" fmla="*/ 0 w 3858"/>
              <a:gd name="T59" fmla="*/ 703 h 2446"/>
              <a:gd name="T60" fmla="*/ 3858 w 3858"/>
              <a:gd name="T61" fmla="*/ 0 h 2446"/>
              <a:gd name="T62" fmla="*/ 3027 w 3858"/>
              <a:gd name="T63" fmla="*/ 407 h 2446"/>
              <a:gd name="T64" fmla="*/ 1183 w 3858"/>
              <a:gd name="T65" fmla="*/ 0 h 2446"/>
              <a:gd name="T66" fmla="*/ 3027 w 3858"/>
              <a:gd name="T67" fmla="*/ 407 h 2446"/>
              <a:gd name="T68" fmla="*/ 1183 w 3858"/>
              <a:gd name="T69" fmla="*/ 0 h 2446"/>
              <a:gd name="T70" fmla="*/ 1183 w 3858"/>
              <a:gd name="T71" fmla="*/ 0 h 2446"/>
              <a:gd name="T72" fmla="*/ 0 w 3858"/>
              <a:gd name="T73" fmla="*/ 407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58" h="2446">
                <a:moveTo>
                  <a:pt x="3027" y="2150"/>
                </a:moveTo>
                <a:lnTo>
                  <a:pt x="3858" y="2150"/>
                </a:lnTo>
                <a:lnTo>
                  <a:pt x="3858" y="2446"/>
                </a:lnTo>
                <a:lnTo>
                  <a:pt x="3027" y="2446"/>
                </a:lnTo>
                <a:lnTo>
                  <a:pt x="3027" y="2150"/>
                </a:lnTo>
                <a:close/>
                <a:moveTo>
                  <a:pt x="1183" y="2150"/>
                </a:moveTo>
                <a:lnTo>
                  <a:pt x="3027" y="2150"/>
                </a:lnTo>
                <a:lnTo>
                  <a:pt x="3027" y="2446"/>
                </a:lnTo>
                <a:lnTo>
                  <a:pt x="1183" y="2446"/>
                </a:lnTo>
                <a:lnTo>
                  <a:pt x="1183" y="2150"/>
                </a:lnTo>
                <a:close/>
                <a:moveTo>
                  <a:pt x="0" y="2150"/>
                </a:moveTo>
                <a:lnTo>
                  <a:pt x="1183" y="2150"/>
                </a:lnTo>
                <a:lnTo>
                  <a:pt x="1183" y="2446"/>
                </a:lnTo>
                <a:lnTo>
                  <a:pt x="0" y="2446"/>
                </a:lnTo>
                <a:lnTo>
                  <a:pt x="0" y="2150"/>
                </a:lnTo>
                <a:close/>
                <a:moveTo>
                  <a:pt x="3027" y="1667"/>
                </a:moveTo>
                <a:lnTo>
                  <a:pt x="3858" y="1667"/>
                </a:lnTo>
                <a:lnTo>
                  <a:pt x="3858" y="1964"/>
                </a:lnTo>
                <a:lnTo>
                  <a:pt x="3027" y="1964"/>
                </a:lnTo>
                <a:lnTo>
                  <a:pt x="3027" y="1667"/>
                </a:lnTo>
                <a:close/>
                <a:moveTo>
                  <a:pt x="1183" y="1667"/>
                </a:moveTo>
                <a:lnTo>
                  <a:pt x="3027" y="1667"/>
                </a:lnTo>
                <a:lnTo>
                  <a:pt x="3027" y="1964"/>
                </a:lnTo>
                <a:lnTo>
                  <a:pt x="1183" y="1964"/>
                </a:lnTo>
                <a:lnTo>
                  <a:pt x="1183" y="1667"/>
                </a:lnTo>
                <a:close/>
                <a:moveTo>
                  <a:pt x="0" y="1667"/>
                </a:moveTo>
                <a:lnTo>
                  <a:pt x="1183" y="1667"/>
                </a:lnTo>
                <a:lnTo>
                  <a:pt x="1183" y="1964"/>
                </a:lnTo>
                <a:lnTo>
                  <a:pt x="0" y="1964"/>
                </a:lnTo>
                <a:lnTo>
                  <a:pt x="0" y="1667"/>
                </a:lnTo>
                <a:close/>
                <a:moveTo>
                  <a:pt x="3027" y="1185"/>
                </a:moveTo>
                <a:lnTo>
                  <a:pt x="3858" y="1185"/>
                </a:lnTo>
                <a:lnTo>
                  <a:pt x="3858" y="1371"/>
                </a:lnTo>
                <a:lnTo>
                  <a:pt x="3027" y="1371"/>
                </a:lnTo>
                <a:lnTo>
                  <a:pt x="3027" y="1185"/>
                </a:lnTo>
                <a:close/>
                <a:moveTo>
                  <a:pt x="1183" y="1185"/>
                </a:moveTo>
                <a:lnTo>
                  <a:pt x="3027" y="1185"/>
                </a:lnTo>
                <a:lnTo>
                  <a:pt x="3027" y="1371"/>
                </a:lnTo>
                <a:lnTo>
                  <a:pt x="1183" y="1371"/>
                </a:lnTo>
                <a:lnTo>
                  <a:pt x="1183" y="1185"/>
                </a:lnTo>
                <a:close/>
                <a:moveTo>
                  <a:pt x="0" y="1185"/>
                </a:moveTo>
                <a:lnTo>
                  <a:pt x="1183" y="1185"/>
                </a:lnTo>
                <a:lnTo>
                  <a:pt x="1183" y="1371"/>
                </a:lnTo>
                <a:lnTo>
                  <a:pt x="0" y="1371"/>
                </a:lnTo>
                <a:lnTo>
                  <a:pt x="0" y="1185"/>
                </a:lnTo>
                <a:close/>
                <a:moveTo>
                  <a:pt x="3027" y="703"/>
                </a:moveTo>
                <a:lnTo>
                  <a:pt x="3858" y="703"/>
                </a:lnTo>
                <a:lnTo>
                  <a:pt x="3858" y="999"/>
                </a:lnTo>
                <a:lnTo>
                  <a:pt x="3027" y="999"/>
                </a:lnTo>
                <a:lnTo>
                  <a:pt x="3027" y="703"/>
                </a:lnTo>
                <a:close/>
                <a:moveTo>
                  <a:pt x="1183" y="703"/>
                </a:moveTo>
                <a:lnTo>
                  <a:pt x="3027" y="703"/>
                </a:lnTo>
                <a:lnTo>
                  <a:pt x="3027" y="999"/>
                </a:lnTo>
                <a:lnTo>
                  <a:pt x="1183" y="999"/>
                </a:lnTo>
                <a:lnTo>
                  <a:pt x="1183" y="703"/>
                </a:lnTo>
                <a:close/>
                <a:moveTo>
                  <a:pt x="0" y="703"/>
                </a:moveTo>
                <a:lnTo>
                  <a:pt x="1183" y="703"/>
                </a:lnTo>
                <a:lnTo>
                  <a:pt x="1183" y="999"/>
                </a:lnTo>
                <a:lnTo>
                  <a:pt x="0" y="999"/>
                </a:lnTo>
                <a:lnTo>
                  <a:pt x="0" y="703"/>
                </a:lnTo>
                <a:close/>
                <a:moveTo>
                  <a:pt x="3027" y="0"/>
                </a:moveTo>
                <a:lnTo>
                  <a:pt x="3858" y="0"/>
                </a:lnTo>
                <a:lnTo>
                  <a:pt x="3858" y="407"/>
                </a:lnTo>
                <a:lnTo>
                  <a:pt x="3027" y="407"/>
                </a:lnTo>
                <a:lnTo>
                  <a:pt x="3027" y="0"/>
                </a:lnTo>
                <a:close/>
                <a:moveTo>
                  <a:pt x="1183" y="0"/>
                </a:moveTo>
                <a:lnTo>
                  <a:pt x="3027" y="0"/>
                </a:lnTo>
                <a:lnTo>
                  <a:pt x="3027" y="407"/>
                </a:lnTo>
                <a:lnTo>
                  <a:pt x="1183" y="407"/>
                </a:lnTo>
                <a:lnTo>
                  <a:pt x="1183" y="0"/>
                </a:lnTo>
                <a:close/>
                <a:moveTo>
                  <a:pt x="0" y="0"/>
                </a:moveTo>
                <a:lnTo>
                  <a:pt x="1183" y="0"/>
                </a:lnTo>
                <a:lnTo>
                  <a:pt x="1183" y="407"/>
                </a:lnTo>
                <a:lnTo>
                  <a:pt x="0" y="407"/>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7" name="Freeform 6"/>
          <p:cNvSpPr>
            <a:spLocks noEditPoints="1"/>
          </p:cNvSpPr>
          <p:nvPr/>
        </p:nvSpPr>
        <p:spPr bwMode="auto">
          <a:xfrm>
            <a:off x="1524000" y="2782887"/>
            <a:ext cx="6124575" cy="2767013"/>
          </a:xfrm>
          <a:custGeom>
            <a:avLst/>
            <a:gdLst>
              <a:gd name="T0" fmla="*/ 3027 w 3858"/>
              <a:gd name="T1" fmla="*/ 1557 h 1743"/>
              <a:gd name="T2" fmla="*/ 3858 w 3858"/>
              <a:gd name="T3" fmla="*/ 1557 h 1743"/>
              <a:gd name="T4" fmla="*/ 3858 w 3858"/>
              <a:gd name="T5" fmla="*/ 1743 h 1743"/>
              <a:gd name="T6" fmla="*/ 3027 w 3858"/>
              <a:gd name="T7" fmla="*/ 1743 h 1743"/>
              <a:gd name="T8" fmla="*/ 3027 w 3858"/>
              <a:gd name="T9" fmla="*/ 1557 h 1743"/>
              <a:gd name="T10" fmla="*/ 1183 w 3858"/>
              <a:gd name="T11" fmla="*/ 1557 h 1743"/>
              <a:gd name="T12" fmla="*/ 3027 w 3858"/>
              <a:gd name="T13" fmla="*/ 1557 h 1743"/>
              <a:gd name="T14" fmla="*/ 3027 w 3858"/>
              <a:gd name="T15" fmla="*/ 1743 h 1743"/>
              <a:gd name="T16" fmla="*/ 1183 w 3858"/>
              <a:gd name="T17" fmla="*/ 1743 h 1743"/>
              <a:gd name="T18" fmla="*/ 1183 w 3858"/>
              <a:gd name="T19" fmla="*/ 1557 h 1743"/>
              <a:gd name="T20" fmla="*/ 0 w 3858"/>
              <a:gd name="T21" fmla="*/ 1557 h 1743"/>
              <a:gd name="T22" fmla="*/ 1183 w 3858"/>
              <a:gd name="T23" fmla="*/ 1557 h 1743"/>
              <a:gd name="T24" fmla="*/ 1183 w 3858"/>
              <a:gd name="T25" fmla="*/ 1743 h 1743"/>
              <a:gd name="T26" fmla="*/ 0 w 3858"/>
              <a:gd name="T27" fmla="*/ 1743 h 1743"/>
              <a:gd name="T28" fmla="*/ 0 w 3858"/>
              <a:gd name="T29" fmla="*/ 1557 h 1743"/>
              <a:gd name="T30" fmla="*/ 3027 w 3858"/>
              <a:gd name="T31" fmla="*/ 964 h 1743"/>
              <a:gd name="T32" fmla="*/ 3858 w 3858"/>
              <a:gd name="T33" fmla="*/ 964 h 1743"/>
              <a:gd name="T34" fmla="*/ 3858 w 3858"/>
              <a:gd name="T35" fmla="*/ 1260 h 1743"/>
              <a:gd name="T36" fmla="*/ 3027 w 3858"/>
              <a:gd name="T37" fmla="*/ 1260 h 1743"/>
              <a:gd name="T38" fmla="*/ 3027 w 3858"/>
              <a:gd name="T39" fmla="*/ 964 h 1743"/>
              <a:gd name="T40" fmla="*/ 1183 w 3858"/>
              <a:gd name="T41" fmla="*/ 964 h 1743"/>
              <a:gd name="T42" fmla="*/ 3027 w 3858"/>
              <a:gd name="T43" fmla="*/ 964 h 1743"/>
              <a:gd name="T44" fmla="*/ 3027 w 3858"/>
              <a:gd name="T45" fmla="*/ 1260 h 1743"/>
              <a:gd name="T46" fmla="*/ 1183 w 3858"/>
              <a:gd name="T47" fmla="*/ 1260 h 1743"/>
              <a:gd name="T48" fmla="*/ 1183 w 3858"/>
              <a:gd name="T49" fmla="*/ 964 h 1743"/>
              <a:gd name="T50" fmla="*/ 0 w 3858"/>
              <a:gd name="T51" fmla="*/ 964 h 1743"/>
              <a:gd name="T52" fmla="*/ 1183 w 3858"/>
              <a:gd name="T53" fmla="*/ 964 h 1743"/>
              <a:gd name="T54" fmla="*/ 1183 w 3858"/>
              <a:gd name="T55" fmla="*/ 1260 h 1743"/>
              <a:gd name="T56" fmla="*/ 0 w 3858"/>
              <a:gd name="T57" fmla="*/ 1260 h 1743"/>
              <a:gd name="T58" fmla="*/ 0 w 3858"/>
              <a:gd name="T59" fmla="*/ 964 h 1743"/>
              <a:gd name="T60" fmla="*/ 3027 w 3858"/>
              <a:gd name="T61" fmla="*/ 592 h 1743"/>
              <a:gd name="T62" fmla="*/ 3858 w 3858"/>
              <a:gd name="T63" fmla="*/ 592 h 1743"/>
              <a:gd name="T64" fmla="*/ 3858 w 3858"/>
              <a:gd name="T65" fmla="*/ 778 h 1743"/>
              <a:gd name="T66" fmla="*/ 3027 w 3858"/>
              <a:gd name="T67" fmla="*/ 778 h 1743"/>
              <a:gd name="T68" fmla="*/ 3027 w 3858"/>
              <a:gd name="T69" fmla="*/ 592 h 1743"/>
              <a:gd name="T70" fmla="*/ 1183 w 3858"/>
              <a:gd name="T71" fmla="*/ 592 h 1743"/>
              <a:gd name="T72" fmla="*/ 3027 w 3858"/>
              <a:gd name="T73" fmla="*/ 592 h 1743"/>
              <a:gd name="T74" fmla="*/ 3027 w 3858"/>
              <a:gd name="T75" fmla="*/ 778 h 1743"/>
              <a:gd name="T76" fmla="*/ 1183 w 3858"/>
              <a:gd name="T77" fmla="*/ 778 h 1743"/>
              <a:gd name="T78" fmla="*/ 1183 w 3858"/>
              <a:gd name="T79" fmla="*/ 592 h 1743"/>
              <a:gd name="T80" fmla="*/ 0 w 3858"/>
              <a:gd name="T81" fmla="*/ 592 h 1743"/>
              <a:gd name="T82" fmla="*/ 1183 w 3858"/>
              <a:gd name="T83" fmla="*/ 592 h 1743"/>
              <a:gd name="T84" fmla="*/ 1183 w 3858"/>
              <a:gd name="T85" fmla="*/ 778 h 1743"/>
              <a:gd name="T86" fmla="*/ 0 w 3858"/>
              <a:gd name="T87" fmla="*/ 778 h 1743"/>
              <a:gd name="T88" fmla="*/ 0 w 3858"/>
              <a:gd name="T89" fmla="*/ 592 h 1743"/>
              <a:gd name="T90" fmla="*/ 3027 w 3858"/>
              <a:gd name="T91" fmla="*/ 0 h 1743"/>
              <a:gd name="T92" fmla="*/ 3858 w 3858"/>
              <a:gd name="T93" fmla="*/ 0 h 1743"/>
              <a:gd name="T94" fmla="*/ 3858 w 3858"/>
              <a:gd name="T95" fmla="*/ 296 h 1743"/>
              <a:gd name="T96" fmla="*/ 3027 w 3858"/>
              <a:gd name="T97" fmla="*/ 296 h 1743"/>
              <a:gd name="T98" fmla="*/ 3027 w 3858"/>
              <a:gd name="T99" fmla="*/ 0 h 1743"/>
              <a:gd name="T100" fmla="*/ 1183 w 3858"/>
              <a:gd name="T101" fmla="*/ 0 h 1743"/>
              <a:gd name="T102" fmla="*/ 3027 w 3858"/>
              <a:gd name="T103" fmla="*/ 0 h 1743"/>
              <a:gd name="T104" fmla="*/ 3027 w 3858"/>
              <a:gd name="T105" fmla="*/ 296 h 1743"/>
              <a:gd name="T106" fmla="*/ 1183 w 3858"/>
              <a:gd name="T107" fmla="*/ 296 h 1743"/>
              <a:gd name="T108" fmla="*/ 1183 w 3858"/>
              <a:gd name="T109" fmla="*/ 0 h 1743"/>
              <a:gd name="T110" fmla="*/ 0 w 3858"/>
              <a:gd name="T111" fmla="*/ 0 h 1743"/>
              <a:gd name="T112" fmla="*/ 1183 w 3858"/>
              <a:gd name="T113" fmla="*/ 0 h 1743"/>
              <a:gd name="T114" fmla="*/ 1183 w 3858"/>
              <a:gd name="T115" fmla="*/ 296 h 1743"/>
              <a:gd name="T116" fmla="*/ 0 w 3858"/>
              <a:gd name="T117" fmla="*/ 296 h 1743"/>
              <a:gd name="T118" fmla="*/ 0 w 3858"/>
              <a:gd name="T119" fmla="*/ 0 h 1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58" h="1743">
                <a:moveTo>
                  <a:pt x="3027" y="1557"/>
                </a:moveTo>
                <a:lnTo>
                  <a:pt x="3858" y="1557"/>
                </a:lnTo>
                <a:lnTo>
                  <a:pt x="3858" y="1743"/>
                </a:lnTo>
                <a:lnTo>
                  <a:pt x="3027" y="1743"/>
                </a:lnTo>
                <a:lnTo>
                  <a:pt x="3027" y="1557"/>
                </a:lnTo>
                <a:close/>
                <a:moveTo>
                  <a:pt x="1183" y="1557"/>
                </a:moveTo>
                <a:lnTo>
                  <a:pt x="3027" y="1557"/>
                </a:lnTo>
                <a:lnTo>
                  <a:pt x="3027" y="1743"/>
                </a:lnTo>
                <a:lnTo>
                  <a:pt x="1183" y="1743"/>
                </a:lnTo>
                <a:lnTo>
                  <a:pt x="1183" y="1557"/>
                </a:lnTo>
                <a:close/>
                <a:moveTo>
                  <a:pt x="0" y="1557"/>
                </a:moveTo>
                <a:lnTo>
                  <a:pt x="1183" y="1557"/>
                </a:lnTo>
                <a:lnTo>
                  <a:pt x="1183" y="1743"/>
                </a:lnTo>
                <a:lnTo>
                  <a:pt x="0" y="1743"/>
                </a:lnTo>
                <a:lnTo>
                  <a:pt x="0" y="1557"/>
                </a:lnTo>
                <a:close/>
                <a:moveTo>
                  <a:pt x="3027" y="964"/>
                </a:moveTo>
                <a:lnTo>
                  <a:pt x="3858" y="964"/>
                </a:lnTo>
                <a:lnTo>
                  <a:pt x="3858" y="1260"/>
                </a:lnTo>
                <a:lnTo>
                  <a:pt x="3027" y="1260"/>
                </a:lnTo>
                <a:lnTo>
                  <a:pt x="3027" y="964"/>
                </a:lnTo>
                <a:close/>
                <a:moveTo>
                  <a:pt x="1183" y="964"/>
                </a:moveTo>
                <a:lnTo>
                  <a:pt x="3027" y="964"/>
                </a:lnTo>
                <a:lnTo>
                  <a:pt x="3027" y="1260"/>
                </a:lnTo>
                <a:lnTo>
                  <a:pt x="1183" y="1260"/>
                </a:lnTo>
                <a:lnTo>
                  <a:pt x="1183" y="964"/>
                </a:lnTo>
                <a:close/>
                <a:moveTo>
                  <a:pt x="0" y="964"/>
                </a:moveTo>
                <a:lnTo>
                  <a:pt x="1183" y="964"/>
                </a:lnTo>
                <a:lnTo>
                  <a:pt x="1183" y="1260"/>
                </a:lnTo>
                <a:lnTo>
                  <a:pt x="0" y="1260"/>
                </a:lnTo>
                <a:lnTo>
                  <a:pt x="0" y="964"/>
                </a:lnTo>
                <a:close/>
                <a:moveTo>
                  <a:pt x="3027" y="592"/>
                </a:moveTo>
                <a:lnTo>
                  <a:pt x="3858" y="592"/>
                </a:lnTo>
                <a:lnTo>
                  <a:pt x="3858" y="778"/>
                </a:lnTo>
                <a:lnTo>
                  <a:pt x="3027" y="778"/>
                </a:lnTo>
                <a:lnTo>
                  <a:pt x="3027" y="592"/>
                </a:lnTo>
                <a:close/>
                <a:moveTo>
                  <a:pt x="1183" y="592"/>
                </a:moveTo>
                <a:lnTo>
                  <a:pt x="3027" y="592"/>
                </a:lnTo>
                <a:lnTo>
                  <a:pt x="3027" y="778"/>
                </a:lnTo>
                <a:lnTo>
                  <a:pt x="1183" y="778"/>
                </a:lnTo>
                <a:lnTo>
                  <a:pt x="1183" y="592"/>
                </a:lnTo>
                <a:close/>
                <a:moveTo>
                  <a:pt x="0" y="592"/>
                </a:moveTo>
                <a:lnTo>
                  <a:pt x="1183" y="592"/>
                </a:lnTo>
                <a:lnTo>
                  <a:pt x="1183" y="778"/>
                </a:lnTo>
                <a:lnTo>
                  <a:pt x="0" y="778"/>
                </a:lnTo>
                <a:lnTo>
                  <a:pt x="0" y="592"/>
                </a:lnTo>
                <a:close/>
                <a:moveTo>
                  <a:pt x="3027" y="0"/>
                </a:moveTo>
                <a:lnTo>
                  <a:pt x="3858" y="0"/>
                </a:lnTo>
                <a:lnTo>
                  <a:pt x="3858" y="296"/>
                </a:lnTo>
                <a:lnTo>
                  <a:pt x="3027" y="296"/>
                </a:lnTo>
                <a:lnTo>
                  <a:pt x="3027" y="0"/>
                </a:lnTo>
                <a:close/>
                <a:moveTo>
                  <a:pt x="1183" y="0"/>
                </a:moveTo>
                <a:lnTo>
                  <a:pt x="3027" y="0"/>
                </a:lnTo>
                <a:lnTo>
                  <a:pt x="3027" y="296"/>
                </a:lnTo>
                <a:lnTo>
                  <a:pt x="1183" y="296"/>
                </a:lnTo>
                <a:lnTo>
                  <a:pt x="1183" y="0"/>
                </a:lnTo>
                <a:close/>
                <a:moveTo>
                  <a:pt x="0" y="0"/>
                </a:moveTo>
                <a:lnTo>
                  <a:pt x="1183" y="0"/>
                </a:lnTo>
                <a:lnTo>
                  <a:pt x="1183" y="296"/>
                </a:lnTo>
                <a:lnTo>
                  <a:pt x="0" y="296"/>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 name="Line 8"/>
          <p:cNvSpPr>
            <a:spLocks noChangeShapeType="1"/>
          </p:cNvSpPr>
          <p:nvPr/>
        </p:nvSpPr>
        <p:spPr bwMode="auto">
          <a:xfrm flipV="1">
            <a:off x="3402013" y="1841499"/>
            <a:ext cx="0" cy="287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 name="Line 9"/>
          <p:cNvSpPr>
            <a:spLocks noChangeShapeType="1"/>
          </p:cNvSpPr>
          <p:nvPr/>
        </p:nvSpPr>
        <p:spPr bwMode="auto">
          <a:xfrm flipV="1">
            <a:off x="6329363" y="1841499"/>
            <a:ext cx="0" cy="287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 name="Freeform 9"/>
          <p:cNvSpPr>
            <a:spLocks/>
          </p:cNvSpPr>
          <p:nvPr/>
        </p:nvSpPr>
        <p:spPr bwMode="auto">
          <a:xfrm>
            <a:off x="1524000" y="2136774"/>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 name="Line 11"/>
          <p:cNvSpPr>
            <a:spLocks noChangeShapeType="1"/>
          </p:cNvSpPr>
          <p:nvPr/>
        </p:nvSpPr>
        <p:spPr bwMode="auto">
          <a:xfrm flipV="1">
            <a:off x="3402013" y="2139949"/>
            <a:ext cx="0" cy="6350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2" name="Line 12"/>
          <p:cNvSpPr>
            <a:spLocks noChangeShapeType="1"/>
          </p:cNvSpPr>
          <p:nvPr/>
        </p:nvSpPr>
        <p:spPr bwMode="auto">
          <a:xfrm flipV="1">
            <a:off x="6329363" y="2139949"/>
            <a:ext cx="0" cy="6350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3" name="Line 13"/>
          <p:cNvSpPr>
            <a:spLocks noChangeShapeType="1"/>
          </p:cNvSpPr>
          <p:nvPr/>
        </p:nvSpPr>
        <p:spPr bwMode="auto">
          <a:xfrm flipV="1">
            <a:off x="3402013" y="3257549"/>
            <a:ext cx="0" cy="4572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 name="Line 14"/>
          <p:cNvSpPr>
            <a:spLocks noChangeShapeType="1"/>
          </p:cNvSpPr>
          <p:nvPr/>
        </p:nvSpPr>
        <p:spPr bwMode="auto">
          <a:xfrm flipV="1">
            <a:off x="6329363" y="3257549"/>
            <a:ext cx="0" cy="4572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5" name="Line 15"/>
          <p:cNvSpPr>
            <a:spLocks noChangeShapeType="1"/>
          </p:cNvSpPr>
          <p:nvPr/>
        </p:nvSpPr>
        <p:spPr bwMode="auto">
          <a:xfrm flipV="1">
            <a:off x="3402013" y="4025899"/>
            <a:ext cx="0" cy="2841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6" name="Line 16"/>
          <p:cNvSpPr>
            <a:spLocks noChangeShapeType="1"/>
          </p:cNvSpPr>
          <p:nvPr/>
        </p:nvSpPr>
        <p:spPr bwMode="auto">
          <a:xfrm flipV="1">
            <a:off x="6329363" y="4025899"/>
            <a:ext cx="0" cy="2841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 name="Line 17"/>
          <p:cNvSpPr>
            <a:spLocks noChangeShapeType="1"/>
          </p:cNvSpPr>
          <p:nvPr/>
        </p:nvSpPr>
        <p:spPr bwMode="auto">
          <a:xfrm flipV="1">
            <a:off x="3402013" y="4791074"/>
            <a:ext cx="0" cy="4587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 name="Line 18"/>
          <p:cNvSpPr>
            <a:spLocks noChangeShapeType="1"/>
          </p:cNvSpPr>
          <p:nvPr/>
        </p:nvSpPr>
        <p:spPr bwMode="auto">
          <a:xfrm flipV="1">
            <a:off x="6329363" y="4791074"/>
            <a:ext cx="0" cy="4587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 name="Freeform 18"/>
          <p:cNvSpPr>
            <a:spLocks/>
          </p:cNvSpPr>
          <p:nvPr/>
        </p:nvSpPr>
        <p:spPr bwMode="auto">
          <a:xfrm>
            <a:off x="1524000" y="2782887"/>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 name="Line 20"/>
          <p:cNvSpPr>
            <a:spLocks noChangeShapeType="1"/>
          </p:cNvSpPr>
          <p:nvPr/>
        </p:nvSpPr>
        <p:spPr bwMode="auto">
          <a:xfrm flipV="1">
            <a:off x="3402013" y="2786062"/>
            <a:ext cx="0" cy="4587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 name="Line 21"/>
          <p:cNvSpPr>
            <a:spLocks noChangeShapeType="1"/>
          </p:cNvSpPr>
          <p:nvPr/>
        </p:nvSpPr>
        <p:spPr bwMode="auto">
          <a:xfrm flipV="1">
            <a:off x="6329363" y="2786062"/>
            <a:ext cx="0" cy="4587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 name="Freeform 21"/>
          <p:cNvSpPr>
            <a:spLocks/>
          </p:cNvSpPr>
          <p:nvPr/>
        </p:nvSpPr>
        <p:spPr bwMode="auto">
          <a:xfrm>
            <a:off x="1524000" y="3252787"/>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 name="Freeform 22"/>
          <p:cNvSpPr>
            <a:spLocks/>
          </p:cNvSpPr>
          <p:nvPr/>
        </p:nvSpPr>
        <p:spPr bwMode="auto">
          <a:xfrm>
            <a:off x="1524000" y="3722687"/>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 name="Line 24"/>
          <p:cNvSpPr>
            <a:spLocks noChangeShapeType="1"/>
          </p:cNvSpPr>
          <p:nvPr/>
        </p:nvSpPr>
        <p:spPr bwMode="auto">
          <a:xfrm flipV="1">
            <a:off x="3402013" y="3727449"/>
            <a:ext cx="0" cy="287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 name="Line 25"/>
          <p:cNvSpPr>
            <a:spLocks noChangeShapeType="1"/>
          </p:cNvSpPr>
          <p:nvPr/>
        </p:nvSpPr>
        <p:spPr bwMode="auto">
          <a:xfrm flipV="1">
            <a:off x="6329363" y="3727449"/>
            <a:ext cx="0" cy="287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 name="Freeform 25"/>
          <p:cNvSpPr>
            <a:spLocks/>
          </p:cNvSpPr>
          <p:nvPr/>
        </p:nvSpPr>
        <p:spPr bwMode="auto">
          <a:xfrm>
            <a:off x="1524000" y="4017962"/>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 name="Freeform 26"/>
          <p:cNvSpPr>
            <a:spLocks/>
          </p:cNvSpPr>
          <p:nvPr/>
        </p:nvSpPr>
        <p:spPr bwMode="auto">
          <a:xfrm>
            <a:off x="1524000" y="4313237"/>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 name="Line 28"/>
          <p:cNvSpPr>
            <a:spLocks noChangeShapeType="1"/>
          </p:cNvSpPr>
          <p:nvPr/>
        </p:nvSpPr>
        <p:spPr bwMode="auto">
          <a:xfrm flipV="1">
            <a:off x="3402013" y="4321174"/>
            <a:ext cx="0" cy="4587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 name="Line 29"/>
          <p:cNvSpPr>
            <a:spLocks noChangeShapeType="1"/>
          </p:cNvSpPr>
          <p:nvPr/>
        </p:nvSpPr>
        <p:spPr bwMode="auto">
          <a:xfrm flipV="1">
            <a:off x="6329363" y="4321174"/>
            <a:ext cx="0" cy="4587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 name="Freeform 29"/>
          <p:cNvSpPr>
            <a:spLocks/>
          </p:cNvSpPr>
          <p:nvPr/>
        </p:nvSpPr>
        <p:spPr bwMode="auto">
          <a:xfrm>
            <a:off x="1524000" y="4783137"/>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1" name="Freeform 30"/>
          <p:cNvSpPr>
            <a:spLocks/>
          </p:cNvSpPr>
          <p:nvPr/>
        </p:nvSpPr>
        <p:spPr bwMode="auto">
          <a:xfrm>
            <a:off x="1524000" y="5254624"/>
            <a:ext cx="6124575" cy="0"/>
          </a:xfrm>
          <a:custGeom>
            <a:avLst/>
            <a:gdLst>
              <a:gd name="T0" fmla="*/ 0 w 3858"/>
              <a:gd name="T1" fmla="*/ 1183 w 3858"/>
              <a:gd name="T2" fmla="*/ 3027 w 3858"/>
              <a:gd name="T3" fmla="*/ 3858 w 3858"/>
            </a:gdLst>
            <a:ahLst/>
            <a:cxnLst>
              <a:cxn ang="0">
                <a:pos x="T0" y="0"/>
              </a:cxn>
              <a:cxn ang="0">
                <a:pos x="T1" y="0"/>
              </a:cxn>
              <a:cxn ang="0">
                <a:pos x="T2" y="0"/>
              </a:cxn>
              <a:cxn ang="0">
                <a:pos x="T3" y="0"/>
              </a:cxn>
            </a:cxnLst>
            <a:rect l="0" t="0" r="r" b="b"/>
            <a:pathLst>
              <a:path w="3858">
                <a:moveTo>
                  <a:pt x="0" y="0"/>
                </a:moveTo>
                <a:lnTo>
                  <a:pt x="1183" y="0"/>
                </a:lnTo>
                <a:lnTo>
                  <a:pt x="3027" y="0"/>
                </a:lnTo>
                <a:lnTo>
                  <a:pt x="3858"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2" name="Line 32"/>
          <p:cNvSpPr>
            <a:spLocks noChangeShapeType="1"/>
          </p:cNvSpPr>
          <p:nvPr/>
        </p:nvSpPr>
        <p:spPr bwMode="auto">
          <a:xfrm flipV="1">
            <a:off x="3402013" y="5262562"/>
            <a:ext cx="0" cy="2825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3" name="Line 33"/>
          <p:cNvSpPr>
            <a:spLocks noChangeShapeType="1"/>
          </p:cNvSpPr>
          <p:nvPr/>
        </p:nvSpPr>
        <p:spPr bwMode="auto">
          <a:xfrm flipV="1">
            <a:off x="6329363" y="5262562"/>
            <a:ext cx="0" cy="2825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4" name="Freeform 33"/>
          <p:cNvSpPr>
            <a:spLocks/>
          </p:cNvSpPr>
          <p:nvPr/>
        </p:nvSpPr>
        <p:spPr bwMode="auto">
          <a:xfrm>
            <a:off x="1524000" y="5549899"/>
            <a:ext cx="4805363" cy="0"/>
          </a:xfrm>
          <a:custGeom>
            <a:avLst/>
            <a:gdLst>
              <a:gd name="T0" fmla="*/ 0 w 3027"/>
              <a:gd name="T1" fmla="*/ 1183 w 3027"/>
              <a:gd name="T2" fmla="*/ 3027 w 3027"/>
            </a:gdLst>
            <a:ahLst/>
            <a:cxnLst>
              <a:cxn ang="0">
                <a:pos x="T0" y="0"/>
              </a:cxn>
              <a:cxn ang="0">
                <a:pos x="T1" y="0"/>
              </a:cxn>
              <a:cxn ang="0">
                <a:pos x="T2" y="0"/>
              </a:cxn>
            </a:cxnLst>
            <a:rect l="0" t="0" r="r" b="b"/>
            <a:pathLst>
              <a:path w="3027">
                <a:moveTo>
                  <a:pt x="0" y="0"/>
                </a:moveTo>
                <a:lnTo>
                  <a:pt x="1183" y="0"/>
                </a:lnTo>
                <a:lnTo>
                  <a:pt x="30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5" name="Line 35"/>
          <p:cNvSpPr>
            <a:spLocks noChangeShapeType="1"/>
          </p:cNvSpPr>
          <p:nvPr/>
        </p:nvSpPr>
        <p:spPr bwMode="auto">
          <a:xfrm flipV="1">
            <a:off x="3402013" y="5557837"/>
            <a:ext cx="0" cy="4619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6" name="Line 36"/>
          <p:cNvSpPr>
            <a:spLocks noChangeShapeType="1"/>
          </p:cNvSpPr>
          <p:nvPr/>
        </p:nvSpPr>
        <p:spPr bwMode="auto">
          <a:xfrm>
            <a:off x="6329363" y="5549899"/>
            <a:ext cx="13192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7" name="Line 37"/>
          <p:cNvSpPr>
            <a:spLocks noChangeShapeType="1"/>
          </p:cNvSpPr>
          <p:nvPr/>
        </p:nvSpPr>
        <p:spPr bwMode="auto">
          <a:xfrm flipV="1">
            <a:off x="6329363" y="5557837"/>
            <a:ext cx="0" cy="4619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8" name="Rectangle 37"/>
          <p:cNvSpPr>
            <a:spLocks noChangeArrowheads="1"/>
          </p:cNvSpPr>
          <p:nvPr/>
        </p:nvSpPr>
        <p:spPr bwMode="auto">
          <a:xfrm>
            <a:off x="2192796" y="1895931"/>
            <a:ext cx="3104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Cost</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39" name="Rectangle 38"/>
          <p:cNvSpPr>
            <a:spLocks noChangeArrowheads="1"/>
          </p:cNvSpPr>
          <p:nvPr/>
        </p:nvSpPr>
        <p:spPr bwMode="auto">
          <a:xfrm>
            <a:off x="1682265" y="2379662"/>
            <a:ext cx="11523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Total costs (TC)</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40" name="Rectangle 39"/>
          <p:cNvSpPr>
            <a:spLocks noChangeArrowheads="1"/>
          </p:cNvSpPr>
          <p:nvPr/>
        </p:nvSpPr>
        <p:spPr bwMode="auto">
          <a:xfrm>
            <a:off x="3557588" y="2214920"/>
            <a:ext cx="27122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The amount that a firm pays for all of the inputs</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 name="Rectangle 40"/>
          <p:cNvSpPr>
            <a:spLocks noChangeArrowheads="1"/>
          </p:cNvSpPr>
          <p:nvPr/>
        </p:nvSpPr>
        <p:spPr bwMode="auto">
          <a:xfrm>
            <a:off x="3557588" y="2390773"/>
            <a:ext cx="23772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(fixed and variable) that go into producing</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 name="Rectangle 41"/>
          <p:cNvSpPr>
            <a:spLocks noChangeArrowheads="1"/>
          </p:cNvSpPr>
          <p:nvPr/>
        </p:nvSpPr>
        <p:spPr bwMode="auto">
          <a:xfrm>
            <a:off x="3557588" y="2564328"/>
            <a:ext cx="106599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goods and services</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3" name="Rectangle 42"/>
          <p:cNvSpPr>
            <a:spLocks noChangeArrowheads="1"/>
          </p:cNvSpPr>
          <p:nvPr/>
        </p:nvSpPr>
        <p:spPr bwMode="auto">
          <a:xfrm>
            <a:off x="1682265" y="2935287"/>
            <a:ext cx="11974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Fixed costs (FC)</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43"/>
          <p:cNvSpPr>
            <a:spLocks noChangeArrowheads="1"/>
          </p:cNvSpPr>
          <p:nvPr/>
        </p:nvSpPr>
        <p:spPr bwMode="auto">
          <a:xfrm>
            <a:off x="3557588" y="2849563"/>
            <a:ext cx="27146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Costs that don’t depend on the quantity of</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5" name="Rectangle 44"/>
          <p:cNvSpPr>
            <a:spLocks noChangeArrowheads="1"/>
          </p:cNvSpPr>
          <p:nvPr/>
        </p:nvSpPr>
        <p:spPr bwMode="auto">
          <a:xfrm>
            <a:off x="3557588" y="3025774"/>
            <a:ext cx="96500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output produced</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6" name="Rectangle 45"/>
          <p:cNvSpPr>
            <a:spLocks noChangeArrowheads="1"/>
          </p:cNvSpPr>
          <p:nvPr/>
        </p:nvSpPr>
        <p:spPr bwMode="auto">
          <a:xfrm>
            <a:off x="6962775" y="2938462"/>
            <a:ext cx="12824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7" name="Rectangle 46"/>
          <p:cNvSpPr>
            <a:spLocks noChangeArrowheads="1"/>
          </p:cNvSpPr>
          <p:nvPr/>
        </p:nvSpPr>
        <p:spPr bwMode="auto">
          <a:xfrm>
            <a:off x="1682750" y="3405187"/>
            <a:ext cx="13925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Variable costs</a:t>
            </a:r>
            <a:r>
              <a:rPr kumimoji="0" lang="en-US" sz="1200" b="1" i="0" u="none" strike="noStrike" cap="none" normalizeH="0" dirty="0">
                <a:ln>
                  <a:noFill/>
                </a:ln>
                <a:solidFill>
                  <a:srgbClr val="000000"/>
                </a:solidFill>
                <a:effectLst/>
                <a:latin typeface="Calibri Light" pitchFamily="34" charset="0"/>
                <a:cs typeface="Arial" pitchFamily="34" charset="0"/>
              </a:rPr>
              <a:t> </a:t>
            </a:r>
            <a:r>
              <a:rPr kumimoji="0" lang="en-US" sz="1200" b="1" i="0" u="none" strike="noStrike" cap="none" normalizeH="0" baseline="0" dirty="0">
                <a:ln>
                  <a:noFill/>
                </a:ln>
                <a:solidFill>
                  <a:srgbClr val="000000"/>
                </a:solidFill>
                <a:effectLst/>
                <a:latin typeface="Calibri Light" pitchFamily="34" charset="0"/>
                <a:cs typeface="Arial" pitchFamily="34" charset="0"/>
              </a:rPr>
              <a:t>(VC)</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48" name="Rectangle 47"/>
          <p:cNvSpPr>
            <a:spLocks noChangeArrowheads="1"/>
          </p:cNvSpPr>
          <p:nvPr/>
        </p:nvSpPr>
        <p:spPr bwMode="auto">
          <a:xfrm>
            <a:off x="3557588" y="3321049"/>
            <a:ext cx="250709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Costs that depend on the quantity of output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9" name="Rectangle 48"/>
          <p:cNvSpPr>
            <a:spLocks noChangeArrowheads="1"/>
          </p:cNvSpPr>
          <p:nvPr/>
        </p:nvSpPr>
        <p:spPr bwMode="auto">
          <a:xfrm>
            <a:off x="3557588" y="3495674"/>
            <a:ext cx="5450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produced</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0" name="Rectangle 49"/>
          <p:cNvSpPr>
            <a:spLocks noChangeArrowheads="1"/>
          </p:cNvSpPr>
          <p:nvPr/>
        </p:nvSpPr>
        <p:spPr bwMode="auto">
          <a:xfrm>
            <a:off x="6962775" y="3408362"/>
            <a:ext cx="12824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1" name="Rectangle 50"/>
          <p:cNvSpPr>
            <a:spLocks noChangeArrowheads="1"/>
          </p:cNvSpPr>
          <p:nvPr/>
        </p:nvSpPr>
        <p:spPr bwMode="auto">
          <a:xfrm>
            <a:off x="1683041" y="3786643"/>
            <a:ext cx="9922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Explicit costs</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52" name="Rectangle 51"/>
          <p:cNvSpPr>
            <a:spLocks noChangeArrowheads="1"/>
          </p:cNvSpPr>
          <p:nvPr/>
        </p:nvSpPr>
        <p:spPr bwMode="auto">
          <a:xfrm>
            <a:off x="3557588" y="3794124"/>
            <a:ext cx="232756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Costs that require a firm to spend money</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3" name="Rectangle 52"/>
          <p:cNvSpPr>
            <a:spLocks noChangeArrowheads="1"/>
          </p:cNvSpPr>
          <p:nvPr/>
        </p:nvSpPr>
        <p:spPr bwMode="auto">
          <a:xfrm>
            <a:off x="6962775" y="3794124"/>
            <a:ext cx="12824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4" name="Rectangle 53"/>
          <p:cNvSpPr>
            <a:spLocks noChangeArrowheads="1"/>
          </p:cNvSpPr>
          <p:nvPr/>
        </p:nvSpPr>
        <p:spPr bwMode="auto">
          <a:xfrm>
            <a:off x="1682750" y="4103171"/>
            <a:ext cx="9842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Implicit costs</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55" name="Rectangle 54"/>
          <p:cNvSpPr>
            <a:spLocks noChangeArrowheads="1"/>
          </p:cNvSpPr>
          <p:nvPr/>
        </p:nvSpPr>
        <p:spPr bwMode="auto">
          <a:xfrm>
            <a:off x="3557588" y="4089399"/>
            <a:ext cx="243015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Costs that represent forgone opportunities</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6" name="Rectangle 55"/>
          <p:cNvSpPr>
            <a:spLocks noChangeArrowheads="1"/>
          </p:cNvSpPr>
          <p:nvPr/>
        </p:nvSpPr>
        <p:spPr bwMode="auto">
          <a:xfrm>
            <a:off x="6962775" y="4089399"/>
            <a:ext cx="12824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7" name="Rectangle 56"/>
          <p:cNvSpPr>
            <a:spLocks noChangeArrowheads="1"/>
          </p:cNvSpPr>
          <p:nvPr/>
        </p:nvSpPr>
        <p:spPr bwMode="auto">
          <a:xfrm>
            <a:off x="6488113" y="5708649"/>
            <a:ext cx="9329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100" b="0" i="0" u="none" strike="noStrike" cap="none" normalizeH="0" baseline="0" dirty="0">
                <a:ln>
                  <a:noFill/>
                </a:ln>
                <a:solidFill>
                  <a:srgbClr val="000000"/>
                </a:solidFill>
                <a:effectLst/>
                <a:latin typeface="Calibri Light" pitchFamily="34" charset="0"/>
                <a:cs typeface="Arial" pitchFamily="34" charset="0"/>
              </a:rPr>
              <a:t>MC = </a:t>
            </a:r>
            <a:r>
              <a:rPr lang="el-GR" sz="1100" dirty="0">
                <a:solidFill>
                  <a:srgbClr val="000000"/>
                </a:solidFill>
                <a:cs typeface="Calibri"/>
              </a:rPr>
              <a:t>Δ</a:t>
            </a:r>
            <a:r>
              <a:rPr kumimoji="0" lang="en-US" sz="1100" b="0" i="0" u="none" strike="noStrike" cap="none" normalizeH="0" baseline="0" dirty="0">
                <a:ln>
                  <a:noFill/>
                </a:ln>
                <a:solidFill>
                  <a:srgbClr val="000000"/>
                </a:solidFill>
                <a:effectLst/>
                <a:latin typeface="Calibri Light" pitchFamily="34" charset="0"/>
                <a:cs typeface="Arial" pitchFamily="34" charset="0"/>
              </a:rPr>
              <a:t>TC </a:t>
            </a:r>
            <a:r>
              <a:rPr lang="en-US" sz="1100" dirty="0">
                <a:solidFill>
                  <a:srgbClr val="000000"/>
                </a:solidFill>
                <a:latin typeface="Calibri Light" pitchFamily="34" charset="0"/>
                <a:cs typeface="Arial" pitchFamily="34" charset="0"/>
              </a:rPr>
              <a:t>÷</a:t>
            </a:r>
            <a:r>
              <a:rPr kumimoji="0" lang="en-US" sz="1100" b="0" i="0" u="none" strike="noStrike" cap="none" normalizeH="0" baseline="0" dirty="0">
                <a:ln>
                  <a:noFill/>
                </a:ln>
                <a:solidFill>
                  <a:srgbClr val="000000"/>
                </a:solidFill>
                <a:effectLst/>
                <a:latin typeface="Calibri Light" pitchFamily="34" charset="0"/>
                <a:cs typeface="Arial" pitchFamily="34" charset="0"/>
              </a:rPr>
              <a:t> </a:t>
            </a:r>
            <a:r>
              <a:rPr lang="el-GR" sz="1100" dirty="0">
                <a:solidFill>
                  <a:srgbClr val="000000"/>
                </a:solidFill>
                <a:cs typeface="Calibri"/>
              </a:rPr>
              <a:t>Δ </a:t>
            </a:r>
            <a:r>
              <a:rPr kumimoji="0" lang="en-US" sz="1100" b="0" i="0" u="none" strike="noStrike" cap="none" normalizeH="0" baseline="0" dirty="0">
                <a:ln>
                  <a:noFill/>
                </a:ln>
                <a:solidFill>
                  <a:srgbClr val="000000"/>
                </a:solidFill>
                <a:effectLst/>
                <a:latin typeface="Calibri Light" pitchFamily="34" charset="0"/>
                <a:cs typeface="Arial" pitchFamily="34" charset="0"/>
              </a:rPr>
              <a:t>Q</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8" name="Rectangle 57"/>
          <p:cNvSpPr>
            <a:spLocks noChangeArrowheads="1"/>
          </p:cNvSpPr>
          <p:nvPr/>
        </p:nvSpPr>
        <p:spPr bwMode="auto">
          <a:xfrm>
            <a:off x="6488113" y="5326062"/>
            <a:ext cx="73898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100" b="0" i="0" u="none" strike="noStrike" cap="none" normalizeH="0" baseline="0" dirty="0">
                <a:ln>
                  <a:noFill/>
                </a:ln>
                <a:solidFill>
                  <a:srgbClr val="000000"/>
                </a:solidFill>
                <a:effectLst/>
                <a:latin typeface="Calibri Light" pitchFamily="34" charset="0"/>
                <a:cs typeface="Arial" pitchFamily="34" charset="0"/>
              </a:rPr>
              <a:t>ATC = TC </a:t>
            </a:r>
            <a:r>
              <a:rPr lang="en-US" sz="1100" dirty="0">
                <a:solidFill>
                  <a:srgbClr val="000000"/>
                </a:solidFill>
                <a:latin typeface="Calibri Light" pitchFamily="34" charset="0"/>
                <a:cs typeface="Arial" pitchFamily="34" charset="0"/>
              </a:rPr>
              <a:t>÷</a:t>
            </a:r>
            <a:r>
              <a:rPr kumimoji="0" lang="en-US" sz="1100" b="0" i="0" u="none" strike="noStrike" cap="none" normalizeH="0" baseline="0" dirty="0">
                <a:ln>
                  <a:noFill/>
                </a:ln>
                <a:solidFill>
                  <a:srgbClr val="000000"/>
                </a:solidFill>
                <a:effectLst/>
                <a:latin typeface="Calibri Light" pitchFamily="34" charset="0"/>
                <a:cs typeface="Arial" pitchFamily="34" charset="0"/>
              </a:rPr>
              <a:t> Q</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59" name="Rectangle 58"/>
          <p:cNvSpPr>
            <a:spLocks noChangeArrowheads="1"/>
          </p:cNvSpPr>
          <p:nvPr/>
        </p:nvSpPr>
        <p:spPr bwMode="auto">
          <a:xfrm>
            <a:off x="6488113" y="4943474"/>
            <a:ext cx="7582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100" b="0" i="0" u="none" strike="noStrike" cap="none" normalizeH="0" baseline="0" dirty="0">
                <a:ln>
                  <a:noFill/>
                </a:ln>
                <a:solidFill>
                  <a:srgbClr val="000000"/>
                </a:solidFill>
                <a:effectLst/>
                <a:latin typeface="Calibri Light" pitchFamily="34" charset="0"/>
                <a:cs typeface="Arial" pitchFamily="34" charset="0"/>
              </a:rPr>
              <a:t>AVC</a:t>
            </a:r>
            <a:r>
              <a:rPr kumimoji="0" lang="en-US" sz="1100" b="0" i="0" u="none" strike="noStrike" cap="none" normalizeH="0" dirty="0">
                <a:ln>
                  <a:noFill/>
                </a:ln>
                <a:solidFill>
                  <a:srgbClr val="000000"/>
                </a:solidFill>
                <a:effectLst/>
                <a:latin typeface="Calibri Light" pitchFamily="34" charset="0"/>
                <a:cs typeface="Arial" pitchFamily="34" charset="0"/>
              </a:rPr>
              <a:t> = VC </a:t>
            </a:r>
            <a:r>
              <a:rPr lang="en-US" sz="1100" dirty="0">
                <a:solidFill>
                  <a:srgbClr val="000000"/>
                </a:solidFill>
                <a:latin typeface="Calibri Light" pitchFamily="34" charset="0"/>
                <a:cs typeface="Arial" pitchFamily="34" charset="0"/>
              </a:rPr>
              <a:t>÷ </a:t>
            </a:r>
            <a:r>
              <a:rPr kumimoji="0" lang="en-US" sz="1100" b="0" i="0" u="none" strike="noStrike" cap="none" normalizeH="0" dirty="0">
                <a:ln>
                  <a:noFill/>
                </a:ln>
                <a:solidFill>
                  <a:srgbClr val="000000"/>
                </a:solidFill>
                <a:effectLst/>
                <a:latin typeface="Calibri Light" pitchFamily="34" charset="0"/>
                <a:cs typeface="Arial" pitchFamily="34" charset="0"/>
              </a:rPr>
              <a:t>Q</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0" name="Rectangle 59"/>
          <p:cNvSpPr>
            <a:spLocks noChangeArrowheads="1"/>
          </p:cNvSpPr>
          <p:nvPr/>
        </p:nvSpPr>
        <p:spPr bwMode="auto">
          <a:xfrm>
            <a:off x="6488113" y="4471987"/>
            <a:ext cx="7293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AFC</a:t>
            </a:r>
            <a:r>
              <a:rPr kumimoji="0" lang="en-US" sz="1100" b="0" i="0" u="none" strike="noStrike" cap="none" normalizeH="0" dirty="0">
                <a:ln>
                  <a:noFill/>
                </a:ln>
                <a:solidFill>
                  <a:srgbClr val="000000"/>
                </a:solidFill>
                <a:effectLst/>
                <a:latin typeface="Calibri Light" pitchFamily="34" charset="0"/>
                <a:cs typeface="Arial" pitchFamily="34" charset="0"/>
              </a:rPr>
              <a:t> = FC ÷ Q</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1" name="Rectangle 60"/>
          <p:cNvSpPr>
            <a:spLocks noChangeArrowheads="1"/>
          </p:cNvSpPr>
          <p:nvPr/>
        </p:nvSpPr>
        <p:spPr bwMode="auto">
          <a:xfrm>
            <a:off x="7197725" y="4471987"/>
            <a:ext cx="3206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 </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2" name="Rectangle 61"/>
          <p:cNvSpPr>
            <a:spLocks noChangeArrowheads="1"/>
          </p:cNvSpPr>
          <p:nvPr/>
        </p:nvSpPr>
        <p:spPr bwMode="auto">
          <a:xfrm>
            <a:off x="6488113" y="2379662"/>
            <a:ext cx="764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Calibri Light" pitchFamily="34" charset="0"/>
                <a:cs typeface="Arial" pitchFamily="34" charset="0"/>
              </a:rPr>
              <a:t>TC = FC + VC</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63" name="Rectangle 62"/>
          <p:cNvSpPr>
            <a:spLocks noChangeArrowheads="1"/>
          </p:cNvSpPr>
          <p:nvPr/>
        </p:nvSpPr>
        <p:spPr bwMode="auto">
          <a:xfrm>
            <a:off x="3557588" y="5326062"/>
            <a:ext cx="251350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Total costs divided by the quantity of output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4" name="Rectangle 63"/>
          <p:cNvSpPr>
            <a:spLocks noChangeArrowheads="1"/>
          </p:cNvSpPr>
          <p:nvPr/>
        </p:nvSpPr>
        <p:spPr bwMode="auto">
          <a:xfrm>
            <a:off x="3557588" y="4873724"/>
            <a:ext cx="2301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Variable costs divided by the quantity of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output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5" name="Rectangle 64"/>
          <p:cNvSpPr>
            <a:spLocks noChangeArrowheads="1"/>
          </p:cNvSpPr>
          <p:nvPr/>
        </p:nvSpPr>
        <p:spPr bwMode="auto">
          <a:xfrm>
            <a:off x="3557588" y="4471987"/>
            <a:ext cx="252473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Fixed costs divided by the quantity of output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66" name="Rectangle 65"/>
          <p:cNvSpPr>
            <a:spLocks noChangeArrowheads="1"/>
          </p:cNvSpPr>
          <p:nvPr/>
        </p:nvSpPr>
        <p:spPr bwMode="auto">
          <a:xfrm>
            <a:off x="1682750" y="4341137"/>
            <a:ext cx="11484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Average fixed costs</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67" name="Rectangle 66"/>
          <p:cNvSpPr>
            <a:spLocks noChangeArrowheads="1"/>
          </p:cNvSpPr>
          <p:nvPr/>
        </p:nvSpPr>
        <p:spPr bwMode="auto">
          <a:xfrm>
            <a:off x="1682750" y="4542631"/>
            <a:ext cx="3223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(AFC)</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68" name="Rectangle 67"/>
          <p:cNvSpPr>
            <a:spLocks noChangeArrowheads="1"/>
          </p:cNvSpPr>
          <p:nvPr/>
        </p:nvSpPr>
        <p:spPr bwMode="auto">
          <a:xfrm>
            <a:off x="1682750" y="4852987"/>
            <a:ext cx="13346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Average variable costs</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69" name="Rectangle 68"/>
          <p:cNvSpPr>
            <a:spLocks noChangeArrowheads="1"/>
          </p:cNvSpPr>
          <p:nvPr/>
        </p:nvSpPr>
        <p:spPr bwMode="auto">
          <a:xfrm>
            <a:off x="1682750" y="5027612"/>
            <a:ext cx="3314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(AVC)</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70" name="Rectangle 69"/>
          <p:cNvSpPr>
            <a:spLocks noChangeArrowheads="1"/>
          </p:cNvSpPr>
          <p:nvPr/>
        </p:nvSpPr>
        <p:spPr bwMode="auto">
          <a:xfrm>
            <a:off x="1682750" y="5319210"/>
            <a:ext cx="139461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000000"/>
                </a:solidFill>
                <a:effectLst/>
                <a:latin typeface="Calibri Light" pitchFamily="34" charset="0"/>
                <a:cs typeface="Arial" pitchFamily="34" charset="0"/>
              </a:rPr>
              <a:t>Average total costs (ATC)</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 name="Rectangle 70"/>
          <p:cNvSpPr>
            <a:spLocks noChangeArrowheads="1"/>
          </p:cNvSpPr>
          <p:nvPr/>
        </p:nvSpPr>
        <p:spPr bwMode="auto">
          <a:xfrm>
            <a:off x="1682750" y="5696485"/>
            <a:ext cx="11469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Calibri Light" pitchFamily="34" charset="0"/>
                <a:cs typeface="Arial" pitchFamily="34" charset="0"/>
              </a:rPr>
              <a:t>Marginal cost (MC)</a:t>
            </a:r>
            <a:endParaRPr kumimoji="0" lang="en-US" sz="1200" b="0" i="0" u="none" strike="noStrike" cap="none" normalizeH="0" baseline="0" dirty="0">
              <a:ln>
                <a:noFill/>
              </a:ln>
              <a:solidFill>
                <a:schemeClr val="tx1"/>
              </a:solidFill>
              <a:effectLst/>
              <a:latin typeface="Calibri Light" pitchFamily="34" charset="0"/>
              <a:cs typeface="Arial" pitchFamily="34" charset="0"/>
            </a:endParaRPr>
          </a:p>
        </p:txBody>
      </p:sp>
      <p:sp>
        <p:nvSpPr>
          <p:cNvPr id="72" name="Rectangle 71"/>
          <p:cNvSpPr>
            <a:spLocks noChangeArrowheads="1"/>
          </p:cNvSpPr>
          <p:nvPr/>
        </p:nvSpPr>
        <p:spPr bwMode="auto">
          <a:xfrm>
            <a:off x="3521869" y="5621337"/>
            <a:ext cx="256801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The additional cost incurred by a firm when it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3" name="Rectangle 72"/>
          <p:cNvSpPr>
            <a:spLocks noChangeArrowheads="1"/>
          </p:cNvSpPr>
          <p:nvPr/>
        </p:nvSpPr>
        <p:spPr bwMode="auto">
          <a:xfrm>
            <a:off x="3521869" y="5795962"/>
            <a:ext cx="219451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00000"/>
                </a:solidFill>
                <a:effectLst/>
                <a:latin typeface="Calibri Light" pitchFamily="34" charset="0"/>
                <a:cs typeface="Arial" pitchFamily="34" charset="0"/>
              </a:rPr>
              <a:t>produces one additional unit of output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4" name="Rectangle 73"/>
          <p:cNvSpPr>
            <a:spLocks noChangeArrowheads="1"/>
          </p:cNvSpPr>
          <p:nvPr/>
        </p:nvSpPr>
        <p:spPr bwMode="auto">
          <a:xfrm>
            <a:off x="4241800" y="1877446"/>
            <a:ext cx="8070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Description</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
        <p:nvSpPr>
          <p:cNvPr id="75" name="Rectangle 74"/>
          <p:cNvSpPr>
            <a:spLocks noChangeArrowheads="1"/>
          </p:cNvSpPr>
          <p:nvPr/>
        </p:nvSpPr>
        <p:spPr bwMode="auto">
          <a:xfrm>
            <a:off x="6481072" y="1881414"/>
            <a:ext cx="78213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Calculation</a:t>
            </a:r>
            <a:endParaRPr kumimoji="0" lang="en-US" sz="2400" b="0" i="0" u="none" strike="noStrike" cap="none" normalizeH="0" baseline="0" dirty="0">
              <a:ln>
                <a:noFill/>
              </a:ln>
              <a:solidFill>
                <a:schemeClr val="tx1"/>
              </a:solidFill>
              <a:effectLst/>
              <a:latin typeface="Calibri Light" pitchFamily="34" charset="0"/>
              <a:cs typeface="Arial" pitchFamily="34" charset="0"/>
            </a:endParaRPr>
          </a:p>
        </p:txBody>
      </p:sp>
    </p:spTree>
    <p:extLst>
      <p:ext uri="{BB962C8B-B14F-4D97-AF65-F5344CB8AC3E}">
        <p14:creationId xmlns:p14="http://schemas.microsoft.com/office/powerpoint/2010/main" val="32081048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b="33694"/>
          <a:stretch>
            <a:fillRect/>
          </a:stretch>
        </p:blipFill>
        <p:spPr bwMode="auto">
          <a:xfrm>
            <a:off x="1332594" y="3207841"/>
            <a:ext cx="6660668" cy="15948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2" name="Title 1"/>
          <p:cNvSpPr>
            <a:spLocks noGrp="1"/>
          </p:cNvSpPr>
          <p:nvPr>
            <p:ph type="title"/>
          </p:nvPr>
        </p:nvSpPr>
        <p:spPr/>
        <p:txBody>
          <a:bodyPr>
            <a:normAutofit/>
          </a:bodyPr>
          <a:lstStyle/>
          <a:p>
            <a:r>
              <a:rPr lang="en-US" dirty="0"/>
              <a:t>Active Learning: Costs</a:t>
            </a:r>
          </a:p>
        </p:txBody>
      </p:sp>
      <p:sp>
        <p:nvSpPr>
          <p:cNvPr id="139" name="Content Placeholder 1"/>
          <p:cNvSpPr>
            <a:spLocks noGrp="1"/>
          </p:cNvSpPr>
          <p:nvPr>
            <p:ph idx="1"/>
          </p:nvPr>
        </p:nvSpPr>
        <p:spPr/>
        <p:txBody>
          <a:bodyPr>
            <a:normAutofit/>
          </a:bodyPr>
          <a:lstStyle/>
          <a:p>
            <a:pPr marL="0" indent="0">
              <a:buNone/>
            </a:pPr>
            <a:r>
              <a:rPr lang="en-US" sz="2800" dirty="0"/>
              <a:t>Fill in the table, assuming that a lease for a building is $300 and workers’ wages are $100 each.</a:t>
            </a:r>
          </a:p>
        </p:txBody>
      </p:sp>
      <p:sp>
        <p:nvSpPr>
          <p:cNvPr id="76" name="Freeform 5"/>
          <p:cNvSpPr>
            <a:spLocks noEditPoints="1"/>
          </p:cNvSpPr>
          <p:nvPr/>
        </p:nvSpPr>
        <p:spPr bwMode="auto">
          <a:xfrm>
            <a:off x="1351956" y="2460086"/>
            <a:ext cx="6641306" cy="763588"/>
          </a:xfrm>
          <a:custGeom>
            <a:avLst/>
            <a:gdLst>
              <a:gd name="T0" fmla="*/ 4187 w 4663"/>
              <a:gd name="T1" fmla="*/ 0 h 481"/>
              <a:gd name="T2" fmla="*/ 4663 w 4663"/>
              <a:gd name="T3" fmla="*/ 0 h 481"/>
              <a:gd name="T4" fmla="*/ 4663 w 4663"/>
              <a:gd name="T5" fmla="*/ 481 h 481"/>
              <a:gd name="T6" fmla="*/ 4187 w 4663"/>
              <a:gd name="T7" fmla="*/ 481 h 481"/>
              <a:gd name="T8" fmla="*/ 4187 w 4663"/>
              <a:gd name="T9" fmla="*/ 0 h 481"/>
              <a:gd name="T10" fmla="*/ 3699 w 4663"/>
              <a:gd name="T11" fmla="*/ 0 h 481"/>
              <a:gd name="T12" fmla="*/ 4187 w 4663"/>
              <a:gd name="T13" fmla="*/ 0 h 481"/>
              <a:gd name="T14" fmla="*/ 4187 w 4663"/>
              <a:gd name="T15" fmla="*/ 481 h 481"/>
              <a:gd name="T16" fmla="*/ 3699 w 4663"/>
              <a:gd name="T17" fmla="*/ 481 h 481"/>
              <a:gd name="T18" fmla="*/ 3699 w 4663"/>
              <a:gd name="T19" fmla="*/ 0 h 481"/>
              <a:gd name="T20" fmla="*/ 3224 w 4663"/>
              <a:gd name="T21" fmla="*/ 0 h 481"/>
              <a:gd name="T22" fmla="*/ 3699 w 4663"/>
              <a:gd name="T23" fmla="*/ 0 h 481"/>
              <a:gd name="T24" fmla="*/ 3699 w 4663"/>
              <a:gd name="T25" fmla="*/ 481 h 481"/>
              <a:gd name="T26" fmla="*/ 3224 w 4663"/>
              <a:gd name="T27" fmla="*/ 481 h 481"/>
              <a:gd name="T28" fmla="*/ 3224 w 4663"/>
              <a:gd name="T29" fmla="*/ 0 h 481"/>
              <a:gd name="T30" fmla="*/ 2823 w 4663"/>
              <a:gd name="T31" fmla="*/ 0 h 481"/>
              <a:gd name="T32" fmla="*/ 3224 w 4663"/>
              <a:gd name="T33" fmla="*/ 0 h 481"/>
              <a:gd name="T34" fmla="*/ 3224 w 4663"/>
              <a:gd name="T35" fmla="*/ 481 h 481"/>
              <a:gd name="T36" fmla="*/ 2823 w 4663"/>
              <a:gd name="T37" fmla="*/ 481 h 481"/>
              <a:gd name="T38" fmla="*/ 2823 w 4663"/>
              <a:gd name="T39" fmla="*/ 0 h 481"/>
              <a:gd name="T40" fmla="*/ 2367 w 4663"/>
              <a:gd name="T41" fmla="*/ 0 h 481"/>
              <a:gd name="T42" fmla="*/ 2823 w 4663"/>
              <a:gd name="T43" fmla="*/ 0 h 481"/>
              <a:gd name="T44" fmla="*/ 2823 w 4663"/>
              <a:gd name="T45" fmla="*/ 481 h 481"/>
              <a:gd name="T46" fmla="*/ 2367 w 4663"/>
              <a:gd name="T47" fmla="*/ 481 h 481"/>
              <a:gd name="T48" fmla="*/ 2367 w 4663"/>
              <a:gd name="T49" fmla="*/ 0 h 481"/>
              <a:gd name="T50" fmla="*/ 1908 w 4663"/>
              <a:gd name="T51" fmla="*/ 0 h 481"/>
              <a:gd name="T52" fmla="*/ 2367 w 4663"/>
              <a:gd name="T53" fmla="*/ 0 h 481"/>
              <a:gd name="T54" fmla="*/ 2367 w 4663"/>
              <a:gd name="T55" fmla="*/ 481 h 481"/>
              <a:gd name="T56" fmla="*/ 1908 w 4663"/>
              <a:gd name="T57" fmla="*/ 481 h 481"/>
              <a:gd name="T58" fmla="*/ 1908 w 4663"/>
              <a:gd name="T59" fmla="*/ 0 h 481"/>
              <a:gd name="T60" fmla="*/ 1452 w 4663"/>
              <a:gd name="T61" fmla="*/ 0 h 481"/>
              <a:gd name="T62" fmla="*/ 1908 w 4663"/>
              <a:gd name="T63" fmla="*/ 0 h 481"/>
              <a:gd name="T64" fmla="*/ 1908 w 4663"/>
              <a:gd name="T65" fmla="*/ 481 h 481"/>
              <a:gd name="T66" fmla="*/ 1452 w 4663"/>
              <a:gd name="T67" fmla="*/ 481 h 481"/>
              <a:gd name="T68" fmla="*/ 1452 w 4663"/>
              <a:gd name="T69" fmla="*/ 0 h 481"/>
              <a:gd name="T70" fmla="*/ 1090 w 4663"/>
              <a:gd name="T71" fmla="*/ 0 h 481"/>
              <a:gd name="T72" fmla="*/ 1452 w 4663"/>
              <a:gd name="T73" fmla="*/ 0 h 481"/>
              <a:gd name="T74" fmla="*/ 1452 w 4663"/>
              <a:gd name="T75" fmla="*/ 481 h 481"/>
              <a:gd name="T76" fmla="*/ 1090 w 4663"/>
              <a:gd name="T77" fmla="*/ 481 h 481"/>
              <a:gd name="T78" fmla="*/ 1090 w 4663"/>
              <a:gd name="T79" fmla="*/ 0 h 481"/>
              <a:gd name="T80" fmla="*/ 556 w 4663"/>
              <a:gd name="T81" fmla="*/ 0 h 481"/>
              <a:gd name="T82" fmla="*/ 1090 w 4663"/>
              <a:gd name="T83" fmla="*/ 0 h 481"/>
              <a:gd name="T84" fmla="*/ 1090 w 4663"/>
              <a:gd name="T85" fmla="*/ 481 h 481"/>
              <a:gd name="T86" fmla="*/ 556 w 4663"/>
              <a:gd name="T87" fmla="*/ 481 h 481"/>
              <a:gd name="T88" fmla="*/ 556 w 4663"/>
              <a:gd name="T89" fmla="*/ 0 h 481"/>
              <a:gd name="T90" fmla="*/ 0 w 4663"/>
              <a:gd name="T91" fmla="*/ 0 h 481"/>
              <a:gd name="T92" fmla="*/ 556 w 4663"/>
              <a:gd name="T93" fmla="*/ 0 h 481"/>
              <a:gd name="T94" fmla="*/ 556 w 4663"/>
              <a:gd name="T95" fmla="*/ 481 h 481"/>
              <a:gd name="T96" fmla="*/ 0 w 4663"/>
              <a:gd name="T97" fmla="*/ 481 h 481"/>
              <a:gd name="T98" fmla="*/ 0 w 4663"/>
              <a:gd name="T9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63" h="481">
                <a:moveTo>
                  <a:pt x="4187" y="0"/>
                </a:moveTo>
                <a:lnTo>
                  <a:pt x="4663" y="0"/>
                </a:lnTo>
                <a:lnTo>
                  <a:pt x="4663" y="481"/>
                </a:lnTo>
                <a:lnTo>
                  <a:pt x="4187" y="481"/>
                </a:lnTo>
                <a:lnTo>
                  <a:pt x="4187" y="0"/>
                </a:lnTo>
                <a:close/>
                <a:moveTo>
                  <a:pt x="3699" y="0"/>
                </a:moveTo>
                <a:lnTo>
                  <a:pt x="4187" y="0"/>
                </a:lnTo>
                <a:lnTo>
                  <a:pt x="4187" y="481"/>
                </a:lnTo>
                <a:lnTo>
                  <a:pt x="3699" y="481"/>
                </a:lnTo>
                <a:lnTo>
                  <a:pt x="3699" y="0"/>
                </a:lnTo>
                <a:close/>
                <a:moveTo>
                  <a:pt x="3224" y="0"/>
                </a:moveTo>
                <a:lnTo>
                  <a:pt x="3699" y="0"/>
                </a:lnTo>
                <a:lnTo>
                  <a:pt x="3699" y="481"/>
                </a:lnTo>
                <a:lnTo>
                  <a:pt x="3224" y="481"/>
                </a:lnTo>
                <a:lnTo>
                  <a:pt x="3224" y="0"/>
                </a:lnTo>
                <a:close/>
                <a:moveTo>
                  <a:pt x="2823" y="0"/>
                </a:moveTo>
                <a:lnTo>
                  <a:pt x="3224" y="0"/>
                </a:lnTo>
                <a:lnTo>
                  <a:pt x="3224" y="481"/>
                </a:lnTo>
                <a:lnTo>
                  <a:pt x="2823" y="481"/>
                </a:lnTo>
                <a:lnTo>
                  <a:pt x="2823" y="0"/>
                </a:lnTo>
                <a:close/>
                <a:moveTo>
                  <a:pt x="2367" y="0"/>
                </a:moveTo>
                <a:lnTo>
                  <a:pt x="2823" y="0"/>
                </a:lnTo>
                <a:lnTo>
                  <a:pt x="2823" y="481"/>
                </a:lnTo>
                <a:lnTo>
                  <a:pt x="2367" y="481"/>
                </a:lnTo>
                <a:lnTo>
                  <a:pt x="2367" y="0"/>
                </a:lnTo>
                <a:close/>
                <a:moveTo>
                  <a:pt x="1908" y="0"/>
                </a:moveTo>
                <a:lnTo>
                  <a:pt x="2367" y="0"/>
                </a:lnTo>
                <a:lnTo>
                  <a:pt x="2367" y="481"/>
                </a:lnTo>
                <a:lnTo>
                  <a:pt x="1908" y="481"/>
                </a:lnTo>
                <a:lnTo>
                  <a:pt x="1908" y="0"/>
                </a:lnTo>
                <a:close/>
                <a:moveTo>
                  <a:pt x="1452" y="0"/>
                </a:moveTo>
                <a:lnTo>
                  <a:pt x="1908" y="0"/>
                </a:lnTo>
                <a:lnTo>
                  <a:pt x="1908" y="481"/>
                </a:lnTo>
                <a:lnTo>
                  <a:pt x="1452" y="481"/>
                </a:lnTo>
                <a:lnTo>
                  <a:pt x="1452" y="0"/>
                </a:lnTo>
                <a:close/>
                <a:moveTo>
                  <a:pt x="1090" y="0"/>
                </a:moveTo>
                <a:lnTo>
                  <a:pt x="1452" y="0"/>
                </a:lnTo>
                <a:lnTo>
                  <a:pt x="1452" y="481"/>
                </a:lnTo>
                <a:lnTo>
                  <a:pt x="1090" y="481"/>
                </a:lnTo>
                <a:lnTo>
                  <a:pt x="1090" y="0"/>
                </a:lnTo>
                <a:close/>
                <a:moveTo>
                  <a:pt x="556" y="0"/>
                </a:moveTo>
                <a:lnTo>
                  <a:pt x="1090" y="0"/>
                </a:lnTo>
                <a:lnTo>
                  <a:pt x="1090" y="481"/>
                </a:lnTo>
                <a:lnTo>
                  <a:pt x="556" y="481"/>
                </a:lnTo>
                <a:lnTo>
                  <a:pt x="556" y="0"/>
                </a:lnTo>
                <a:close/>
                <a:moveTo>
                  <a:pt x="0" y="0"/>
                </a:moveTo>
                <a:lnTo>
                  <a:pt x="556" y="0"/>
                </a:lnTo>
                <a:lnTo>
                  <a:pt x="556" y="481"/>
                </a:lnTo>
                <a:lnTo>
                  <a:pt x="0" y="481"/>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79" name="Line 8"/>
          <p:cNvSpPr>
            <a:spLocks noChangeShapeType="1"/>
          </p:cNvSpPr>
          <p:nvPr/>
        </p:nvSpPr>
        <p:spPr bwMode="auto">
          <a:xfrm flipV="1">
            <a:off x="7998818"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0" name="Line 9"/>
          <p:cNvSpPr>
            <a:spLocks noChangeShapeType="1"/>
          </p:cNvSpPr>
          <p:nvPr/>
        </p:nvSpPr>
        <p:spPr bwMode="auto">
          <a:xfrm>
            <a:off x="1351955" y="3493549"/>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1" name="Line 10"/>
          <p:cNvSpPr>
            <a:spLocks noChangeShapeType="1"/>
          </p:cNvSpPr>
          <p:nvPr/>
        </p:nvSpPr>
        <p:spPr bwMode="auto">
          <a:xfrm>
            <a:off x="3090268" y="3493549"/>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2" name="Line 11"/>
          <p:cNvSpPr>
            <a:spLocks noChangeShapeType="1"/>
          </p:cNvSpPr>
          <p:nvPr/>
        </p:nvSpPr>
        <p:spPr bwMode="auto">
          <a:xfrm>
            <a:off x="4388843" y="3493549"/>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3" name="Line 12"/>
          <p:cNvSpPr>
            <a:spLocks noChangeShapeType="1"/>
          </p:cNvSpPr>
          <p:nvPr/>
        </p:nvSpPr>
        <p:spPr bwMode="auto">
          <a:xfrm>
            <a:off x="5841405" y="3493549"/>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4" name="Freeform 13"/>
          <p:cNvSpPr>
            <a:spLocks/>
          </p:cNvSpPr>
          <p:nvPr/>
        </p:nvSpPr>
        <p:spPr bwMode="auto">
          <a:xfrm>
            <a:off x="6813862" y="3643312"/>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5" name="Line 14"/>
          <p:cNvSpPr>
            <a:spLocks noChangeShapeType="1"/>
          </p:cNvSpPr>
          <p:nvPr/>
        </p:nvSpPr>
        <p:spPr bwMode="auto">
          <a:xfrm flipV="1">
            <a:off x="7998818"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6" name="Line 15"/>
          <p:cNvSpPr>
            <a:spLocks noChangeShapeType="1"/>
          </p:cNvSpPr>
          <p:nvPr/>
        </p:nvSpPr>
        <p:spPr bwMode="auto">
          <a:xfrm>
            <a:off x="1351955" y="376183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7" name="Line 16"/>
          <p:cNvSpPr>
            <a:spLocks noChangeShapeType="1"/>
          </p:cNvSpPr>
          <p:nvPr/>
        </p:nvSpPr>
        <p:spPr bwMode="auto">
          <a:xfrm>
            <a:off x="3090268" y="376183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8" name="Line 17"/>
          <p:cNvSpPr>
            <a:spLocks noChangeShapeType="1"/>
          </p:cNvSpPr>
          <p:nvPr/>
        </p:nvSpPr>
        <p:spPr bwMode="auto">
          <a:xfrm>
            <a:off x="4388843" y="376183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9" name="Line 18"/>
          <p:cNvSpPr>
            <a:spLocks noChangeShapeType="1"/>
          </p:cNvSpPr>
          <p:nvPr/>
        </p:nvSpPr>
        <p:spPr bwMode="auto">
          <a:xfrm>
            <a:off x="5841405" y="376183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0" name="Freeform 19"/>
          <p:cNvSpPr>
            <a:spLocks/>
          </p:cNvSpPr>
          <p:nvPr/>
        </p:nvSpPr>
        <p:spPr bwMode="auto">
          <a:xfrm>
            <a:off x="6813862" y="3911599"/>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2" name="Line 21"/>
          <p:cNvSpPr>
            <a:spLocks noChangeShapeType="1"/>
          </p:cNvSpPr>
          <p:nvPr/>
        </p:nvSpPr>
        <p:spPr bwMode="auto">
          <a:xfrm>
            <a:off x="1351955" y="4031711"/>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3" name="Line 22"/>
          <p:cNvSpPr>
            <a:spLocks noChangeShapeType="1"/>
          </p:cNvSpPr>
          <p:nvPr/>
        </p:nvSpPr>
        <p:spPr bwMode="auto">
          <a:xfrm>
            <a:off x="3090268" y="4031711"/>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4" name="Line 23"/>
          <p:cNvSpPr>
            <a:spLocks noChangeShapeType="1"/>
          </p:cNvSpPr>
          <p:nvPr/>
        </p:nvSpPr>
        <p:spPr bwMode="auto">
          <a:xfrm>
            <a:off x="4388843" y="4031711"/>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5" name="Line 24"/>
          <p:cNvSpPr>
            <a:spLocks noChangeShapeType="1"/>
          </p:cNvSpPr>
          <p:nvPr/>
        </p:nvSpPr>
        <p:spPr bwMode="auto">
          <a:xfrm>
            <a:off x="5841405" y="4031711"/>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6" name="Freeform 25"/>
          <p:cNvSpPr>
            <a:spLocks/>
          </p:cNvSpPr>
          <p:nvPr/>
        </p:nvSpPr>
        <p:spPr bwMode="auto">
          <a:xfrm>
            <a:off x="6813862" y="4181474"/>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8" name="Line 27"/>
          <p:cNvSpPr>
            <a:spLocks noChangeShapeType="1"/>
          </p:cNvSpPr>
          <p:nvPr/>
        </p:nvSpPr>
        <p:spPr bwMode="auto">
          <a:xfrm>
            <a:off x="1351955" y="430158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9" name="Line 28"/>
          <p:cNvSpPr>
            <a:spLocks noChangeShapeType="1"/>
          </p:cNvSpPr>
          <p:nvPr/>
        </p:nvSpPr>
        <p:spPr bwMode="auto">
          <a:xfrm>
            <a:off x="3090268" y="430158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0" name="Line 29"/>
          <p:cNvSpPr>
            <a:spLocks noChangeShapeType="1"/>
          </p:cNvSpPr>
          <p:nvPr/>
        </p:nvSpPr>
        <p:spPr bwMode="auto">
          <a:xfrm>
            <a:off x="4388843" y="430158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1" name="Line 30"/>
          <p:cNvSpPr>
            <a:spLocks noChangeShapeType="1"/>
          </p:cNvSpPr>
          <p:nvPr/>
        </p:nvSpPr>
        <p:spPr bwMode="auto">
          <a:xfrm>
            <a:off x="5841405" y="430158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2" name="Freeform 31"/>
          <p:cNvSpPr>
            <a:spLocks/>
          </p:cNvSpPr>
          <p:nvPr/>
        </p:nvSpPr>
        <p:spPr bwMode="auto">
          <a:xfrm>
            <a:off x="6813862" y="4451349"/>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5" name="Line 33"/>
          <p:cNvSpPr>
            <a:spLocks noChangeShapeType="1"/>
          </p:cNvSpPr>
          <p:nvPr/>
        </p:nvSpPr>
        <p:spPr bwMode="auto">
          <a:xfrm>
            <a:off x="1351955" y="4571461"/>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6" name="Line 34"/>
          <p:cNvSpPr>
            <a:spLocks noChangeShapeType="1"/>
          </p:cNvSpPr>
          <p:nvPr/>
        </p:nvSpPr>
        <p:spPr bwMode="auto">
          <a:xfrm>
            <a:off x="3090268" y="4571461"/>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0" name="Line 35"/>
          <p:cNvSpPr>
            <a:spLocks noChangeShapeType="1"/>
          </p:cNvSpPr>
          <p:nvPr/>
        </p:nvSpPr>
        <p:spPr bwMode="auto">
          <a:xfrm>
            <a:off x="4388843" y="4571461"/>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0" name="Line 36"/>
          <p:cNvSpPr>
            <a:spLocks noChangeShapeType="1"/>
          </p:cNvSpPr>
          <p:nvPr/>
        </p:nvSpPr>
        <p:spPr bwMode="auto">
          <a:xfrm>
            <a:off x="5841405" y="4571461"/>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1" name="Freeform 37"/>
          <p:cNvSpPr>
            <a:spLocks/>
          </p:cNvSpPr>
          <p:nvPr/>
        </p:nvSpPr>
        <p:spPr bwMode="auto">
          <a:xfrm>
            <a:off x="6813862" y="4721224"/>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3" name="Line 39"/>
          <p:cNvSpPr>
            <a:spLocks noChangeShapeType="1"/>
          </p:cNvSpPr>
          <p:nvPr/>
        </p:nvSpPr>
        <p:spPr bwMode="auto">
          <a:xfrm>
            <a:off x="1351955" y="484133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4" name="Line 40"/>
          <p:cNvSpPr>
            <a:spLocks noChangeShapeType="1"/>
          </p:cNvSpPr>
          <p:nvPr/>
        </p:nvSpPr>
        <p:spPr bwMode="auto">
          <a:xfrm>
            <a:off x="3090268" y="484133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5" name="Line 41"/>
          <p:cNvSpPr>
            <a:spLocks noChangeShapeType="1"/>
          </p:cNvSpPr>
          <p:nvPr/>
        </p:nvSpPr>
        <p:spPr bwMode="auto">
          <a:xfrm>
            <a:off x="4388843" y="484133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6" name="Line 42"/>
          <p:cNvSpPr>
            <a:spLocks noChangeShapeType="1"/>
          </p:cNvSpPr>
          <p:nvPr/>
        </p:nvSpPr>
        <p:spPr bwMode="auto">
          <a:xfrm>
            <a:off x="5841405" y="484133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7" name="Freeform 43"/>
          <p:cNvSpPr>
            <a:spLocks/>
          </p:cNvSpPr>
          <p:nvPr/>
        </p:nvSpPr>
        <p:spPr bwMode="auto">
          <a:xfrm>
            <a:off x="6813862" y="4991099"/>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3" name="Line 69"/>
          <p:cNvSpPr>
            <a:spLocks noChangeShapeType="1"/>
          </p:cNvSpPr>
          <p:nvPr/>
        </p:nvSpPr>
        <p:spPr bwMode="auto">
          <a:xfrm flipV="1">
            <a:off x="3657005"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4" name="Line 70"/>
          <p:cNvSpPr>
            <a:spLocks noChangeShapeType="1"/>
          </p:cNvSpPr>
          <p:nvPr/>
        </p:nvSpPr>
        <p:spPr bwMode="auto">
          <a:xfrm>
            <a:off x="3657005" y="3493549"/>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5" name="Line 71"/>
          <p:cNvSpPr>
            <a:spLocks noChangeShapeType="1"/>
          </p:cNvSpPr>
          <p:nvPr/>
        </p:nvSpPr>
        <p:spPr bwMode="auto">
          <a:xfrm flipV="1">
            <a:off x="3657005"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6" name="Line 72"/>
          <p:cNvSpPr>
            <a:spLocks noChangeShapeType="1"/>
          </p:cNvSpPr>
          <p:nvPr/>
        </p:nvSpPr>
        <p:spPr bwMode="auto">
          <a:xfrm>
            <a:off x="3657005" y="37618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7" name="Line 73"/>
          <p:cNvSpPr>
            <a:spLocks noChangeShapeType="1"/>
          </p:cNvSpPr>
          <p:nvPr/>
        </p:nvSpPr>
        <p:spPr bwMode="auto">
          <a:xfrm flipV="1">
            <a:off x="3657005"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8" name="Line 74"/>
          <p:cNvSpPr>
            <a:spLocks noChangeShapeType="1"/>
          </p:cNvSpPr>
          <p:nvPr/>
        </p:nvSpPr>
        <p:spPr bwMode="auto">
          <a:xfrm>
            <a:off x="3657005" y="403171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9" name="Line 75"/>
          <p:cNvSpPr>
            <a:spLocks noChangeShapeType="1"/>
          </p:cNvSpPr>
          <p:nvPr/>
        </p:nvSpPr>
        <p:spPr bwMode="auto">
          <a:xfrm flipV="1">
            <a:off x="3657005"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0" name="Line 76"/>
          <p:cNvSpPr>
            <a:spLocks noChangeShapeType="1"/>
          </p:cNvSpPr>
          <p:nvPr/>
        </p:nvSpPr>
        <p:spPr bwMode="auto">
          <a:xfrm>
            <a:off x="3657005" y="430158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1" name="Line 77"/>
          <p:cNvSpPr>
            <a:spLocks noChangeShapeType="1"/>
          </p:cNvSpPr>
          <p:nvPr/>
        </p:nvSpPr>
        <p:spPr bwMode="auto">
          <a:xfrm flipV="1">
            <a:off x="3657005"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2" name="Line 78"/>
          <p:cNvSpPr>
            <a:spLocks noChangeShapeType="1"/>
          </p:cNvSpPr>
          <p:nvPr/>
        </p:nvSpPr>
        <p:spPr bwMode="auto">
          <a:xfrm>
            <a:off x="3657005" y="457146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3" name="Line 79"/>
          <p:cNvSpPr>
            <a:spLocks noChangeShapeType="1"/>
          </p:cNvSpPr>
          <p:nvPr/>
        </p:nvSpPr>
        <p:spPr bwMode="auto">
          <a:xfrm flipV="1">
            <a:off x="3657005"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4" name="Line 80"/>
          <p:cNvSpPr>
            <a:spLocks noChangeShapeType="1"/>
          </p:cNvSpPr>
          <p:nvPr/>
        </p:nvSpPr>
        <p:spPr bwMode="auto">
          <a:xfrm>
            <a:off x="3657005" y="48413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5" name="Line 81"/>
          <p:cNvSpPr>
            <a:spLocks noChangeShapeType="1"/>
          </p:cNvSpPr>
          <p:nvPr/>
        </p:nvSpPr>
        <p:spPr bwMode="auto">
          <a:xfrm flipV="1">
            <a:off x="3657005"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4" name="Line 90"/>
          <p:cNvSpPr>
            <a:spLocks noChangeShapeType="1"/>
          </p:cNvSpPr>
          <p:nvPr/>
        </p:nvSpPr>
        <p:spPr bwMode="auto">
          <a:xfrm flipV="1">
            <a:off x="5109568"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5" name="Line 91"/>
          <p:cNvSpPr>
            <a:spLocks noChangeShapeType="1"/>
          </p:cNvSpPr>
          <p:nvPr/>
        </p:nvSpPr>
        <p:spPr bwMode="auto">
          <a:xfrm>
            <a:off x="5109568" y="3493549"/>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6" name="Line 92"/>
          <p:cNvSpPr>
            <a:spLocks noChangeShapeType="1"/>
          </p:cNvSpPr>
          <p:nvPr/>
        </p:nvSpPr>
        <p:spPr bwMode="auto">
          <a:xfrm flipV="1">
            <a:off x="5109568"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7" name="Line 93"/>
          <p:cNvSpPr>
            <a:spLocks noChangeShapeType="1"/>
          </p:cNvSpPr>
          <p:nvPr/>
        </p:nvSpPr>
        <p:spPr bwMode="auto">
          <a:xfrm>
            <a:off x="5109568" y="37618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8" name="Line 94"/>
          <p:cNvSpPr>
            <a:spLocks noChangeShapeType="1"/>
          </p:cNvSpPr>
          <p:nvPr/>
        </p:nvSpPr>
        <p:spPr bwMode="auto">
          <a:xfrm flipV="1">
            <a:off x="5109568"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9" name="Line 95"/>
          <p:cNvSpPr>
            <a:spLocks noChangeShapeType="1"/>
          </p:cNvSpPr>
          <p:nvPr/>
        </p:nvSpPr>
        <p:spPr bwMode="auto">
          <a:xfrm>
            <a:off x="5109568" y="403171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0" name="Line 96"/>
          <p:cNvSpPr>
            <a:spLocks noChangeShapeType="1"/>
          </p:cNvSpPr>
          <p:nvPr/>
        </p:nvSpPr>
        <p:spPr bwMode="auto">
          <a:xfrm flipV="1">
            <a:off x="5109568"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1" name="Line 97"/>
          <p:cNvSpPr>
            <a:spLocks noChangeShapeType="1"/>
          </p:cNvSpPr>
          <p:nvPr/>
        </p:nvSpPr>
        <p:spPr bwMode="auto">
          <a:xfrm>
            <a:off x="5109568" y="430158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2" name="Line 98"/>
          <p:cNvSpPr>
            <a:spLocks noChangeShapeType="1"/>
          </p:cNvSpPr>
          <p:nvPr/>
        </p:nvSpPr>
        <p:spPr bwMode="auto">
          <a:xfrm flipV="1">
            <a:off x="5109568"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3" name="Line 99"/>
          <p:cNvSpPr>
            <a:spLocks noChangeShapeType="1"/>
          </p:cNvSpPr>
          <p:nvPr/>
        </p:nvSpPr>
        <p:spPr bwMode="auto">
          <a:xfrm>
            <a:off x="5109568" y="457146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4" name="Line 100"/>
          <p:cNvSpPr>
            <a:spLocks noChangeShapeType="1"/>
          </p:cNvSpPr>
          <p:nvPr/>
        </p:nvSpPr>
        <p:spPr bwMode="auto">
          <a:xfrm flipV="1">
            <a:off x="5109568"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5" name="Line 101"/>
          <p:cNvSpPr>
            <a:spLocks noChangeShapeType="1"/>
          </p:cNvSpPr>
          <p:nvPr/>
        </p:nvSpPr>
        <p:spPr bwMode="auto">
          <a:xfrm>
            <a:off x="5109568" y="48413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6" name="Line 102"/>
          <p:cNvSpPr>
            <a:spLocks noChangeShapeType="1"/>
          </p:cNvSpPr>
          <p:nvPr/>
        </p:nvSpPr>
        <p:spPr bwMode="auto">
          <a:xfrm flipV="1">
            <a:off x="5109568"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5" name="Line 111"/>
          <p:cNvSpPr>
            <a:spLocks noChangeShapeType="1"/>
          </p:cNvSpPr>
          <p:nvPr/>
        </p:nvSpPr>
        <p:spPr bwMode="auto">
          <a:xfrm flipV="1">
            <a:off x="6470055"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6" name="Line 112"/>
          <p:cNvSpPr>
            <a:spLocks noChangeShapeType="1"/>
          </p:cNvSpPr>
          <p:nvPr/>
        </p:nvSpPr>
        <p:spPr bwMode="auto">
          <a:xfrm>
            <a:off x="6470055" y="3493549"/>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7" name="Line 113"/>
          <p:cNvSpPr>
            <a:spLocks noChangeShapeType="1"/>
          </p:cNvSpPr>
          <p:nvPr/>
        </p:nvSpPr>
        <p:spPr bwMode="auto">
          <a:xfrm flipV="1">
            <a:off x="6470055"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8" name="Line 114"/>
          <p:cNvSpPr>
            <a:spLocks noChangeShapeType="1"/>
          </p:cNvSpPr>
          <p:nvPr/>
        </p:nvSpPr>
        <p:spPr bwMode="auto">
          <a:xfrm>
            <a:off x="6470055" y="376183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9" name="Line 115"/>
          <p:cNvSpPr>
            <a:spLocks noChangeShapeType="1"/>
          </p:cNvSpPr>
          <p:nvPr/>
        </p:nvSpPr>
        <p:spPr bwMode="auto">
          <a:xfrm flipV="1">
            <a:off x="6470055"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0" name="Line 116"/>
          <p:cNvSpPr>
            <a:spLocks noChangeShapeType="1"/>
          </p:cNvSpPr>
          <p:nvPr/>
        </p:nvSpPr>
        <p:spPr bwMode="auto">
          <a:xfrm>
            <a:off x="6470055" y="4031711"/>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1" name="Line 117"/>
          <p:cNvSpPr>
            <a:spLocks noChangeShapeType="1"/>
          </p:cNvSpPr>
          <p:nvPr/>
        </p:nvSpPr>
        <p:spPr bwMode="auto">
          <a:xfrm flipV="1">
            <a:off x="6470055"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2" name="Line 118"/>
          <p:cNvSpPr>
            <a:spLocks noChangeShapeType="1"/>
          </p:cNvSpPr>
          <p:nvPr/>
        </p:nvSpPr>
        <p:spPr bwMode="auto">
          <a:xfrm>
            <a:off x="6470055" y="430158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3" name="Line 119"/>
          <p:cNvSpPr>
            <a:spLocks noChangeShapeType="1"/>
          </p:cNvSpPr>
          <p:nvPr/>
        </p:nvSpPr>
        <p:spPr bwMode="auto">
          <a:xfrm flipV="1">
            <a:off x="6470055"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4" name="Line 120"/>
          <p:cNvSpPr>
            <a:spLocks noChangeShapeType="1"/>
          </p:cNvSpPr>
          <p:nvPr/>
        </p:nvSpPr>
        <p:spPr bwMode="auto">
          <a:xfrm>
            <a:off x="6470055" y="4571461"/>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5" name="Line 121"/>
          <p:cNvSpPr>
            <a:spLocks noChangeShapeType="1"/>
          </p:cNvSpPr>
          <p:nvPr/>
        </p:nvSpPr>
        <p:spPr bwMode="auto">
          <a:xfrm flipV="1">
            <a:off x="6470055"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6" name="Line 122"/>
          <p:cNvSpPr>
            <a:spLocks noChangeShapeType="1"/>
          </p:cNvSpPr>
          <p:nvPr/>
        </p:nvSpPr>
        <p:spPr bwMode="auto">
          <a:xfrm>
            <a:off x="6470055" y="484133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7" name="Line 123"/>
          <p:cNvSpPr>
            <a:spLocks noChangeShapeType="1"/>
          </p:cNvSpPr>
          <p:nvPr/>
        </p:nvSpPr>
        <p:spPr bwMode="auto">
          <a:xfrm flipV="1">
            <a:off x="6470055"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6" name="Line 132"/>
          <p:cNvSpPr>
            <a:spLocks noChangeShapeType="1"/>
          </p:cNvSpPr>
          <p:nvPr/>
        </p:nvSpPr>
        <p:spPr bwMode="auto">
          <a:xfrm flipV="1">
            <a:off x="2234605"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7" name="Line 133"/>
          <p:cNvSpPr>
            <a:spLocks noChangeShapeType="1"/>
          </p:cNvSpPr>
          <p:nvPr/>
        </p:nvSpPr>
        <p:spPr bwMode="auto">
          <a:xfrm>
            <a:off x="2234605" y="3493549"/>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8" name="Line 134"/>
          <p:cNvSpPr>
            <a:spLocks noChangeShapeType="1"/>
          </p:cNvSpPr>
          <p:nvPr/>
        </p:nvSpPr>
        <p:spPr bwMode="auto">
          <a:xfrm flipV="1">
            <a:off x="2234605"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9" name="Line 135"/>
          <p:cNvSpPr>
            <a:spLocks noChangeShapeType="1"/>
          </p:cNvSpPr>
          <p:nvPr/>
        </p:nvSpPr>
        <p:spPr bwMode="auto">
          <a:xfrm>
            <a:off x="2234605" y="376183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0" name="Line 136"/>
          <p:cNvSpPr>
            <a:spLocks noChangeShapeType="1"/>
          </p:cNvSpPr>
          <p:nvPr/>
        </p:nvSpPr>
        <p:spPr bwMode="auto">
          <a:xfrm flipV="1">
            <a:off x="2234605"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1" name="Line 137"/>
          <p:cNvSpPr>
            <a:spLocks noChangeShapeType="1"/>
          </p:cNvSpPr>
          <p:nvPr/>
        </p:nvSpPr>
        <p:spPr bwMode="auto">
          <a:xfrm>
            <a:off x="2234605" y="4031711"/>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2" name="Line 138"/>
          <p:cNvSpPr>
            <a:spLocks noChangeShapeType="1"/>
          </p:cNvSpPr>
          <p:nvPr/>
        </p:nvSpPr>
        <p:spPr bwMode="auto">
          <a:xfrm flipV="1">
            <a:off x="2234605"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3" name="Line 139"/>
          <p:cNvSpPr>
            <a:spLocks noChangeShapeType="1"/>
          </p:cNvSpPr>
          <p:nvPr/>
        </p:nvSpPr>
        <p:spPr bwMode="auto">
          <a:xfrm>
            <a:off x="2234605" y="430158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4" name="Line 140"/>
          <p:cNvSpPr>
            <a:spLocks noChangeShapeType="1"/>
          </p:cNvSpPr>
          <p:nvPr/>
        </p:nvSpPr>
        <p:spPr bwMode="auto">
          <a:xfrm flipV="1">
            <a:off x="2234605"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5" name="Line 141"/>
          <p:cNvSpPr>
            <a:spLocks noChangeShapeType="1"/>
          </p:cNvSpPr>
          <p:nvPr/>
        </p:nvSpPr>
        <p:spPr bwMode="auto">
          <a:xfrm>
            <a:off x="2234605" y="4571461"/>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6" name="Line 142"/>
          <p:cNvSpPr>
            <a:spLocks noChangeShapeType="1"/>
          </p:cNvSpPr>
          <p:nvPr/>
        </p:nvSpPr>
        <p:spPr bwMode="auto">
          <a:xfrm flipV="1">
            <a:off x="2234605"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7" name="Line 143"/>
          <p:cNvSpPr>
            <a:spLocks noChangeShapeType="1"/>
          </p:cNvSpPr>
          <p:nvPr/>
        </p:nvSpPr>
        <p:spPr bwMode="auto">
          <a:xfrm>
            <a:off x="2234605" y="484133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8" name="Line 144"/>
          <p:cNvSpPr>
            <a:spLocks noChangeShapeType="1"/>
          </p:cNvSpPr>
          <p:nvPr/>
        </p:nvSpPr>
        <p:spPr bwMode="auto">
          <a:xfrm flipV="1">
            <a:off x="2234605"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7" name="Line 153"/>
          <p:cNvSpPr>
            <a:spLocks noChangeShapeType="1"/>
          </p:cNvSpPr>
          <p:nvPr/>
        </p:nvSpPr>
        <p:spPr bwMode="auto">
          <a:xfrm flipV="1">
            <a:off x="2234605"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8" name="Line 154"/>
          <p:cNvSpPr>
            <a:spLocks noChangeShapeType="1"/>
          </p:cNvSpPr>
          <p:nvPr/>
        </p:nvSpPr>
        <p:spPr bwMode="auto">
          <a:xfrm flipV="1">
            <a:off x="3657005"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9" name="Line 155"/>
          <p:cNvSpPr>
            <a:spLocks noChangeShapeType="1"/>
          </p:cNvSpPr>
          <p:nvPr/>
        </p:nvSpPr>
        <p:spPr bwMode="auto">
          <a:xfrm flipV="1">
            <a:off x="5109568"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0" name="Line 156"/>
          <p:cNvSpPr>
            <a:spLocks noChangeShapeType="1"/>
          </p:cNvSpPr>
          <p:nvPr/>
        </p:nvSpPr>
        <p:spPr bwMode="auto">
          <a:xfrm flipV="1">
            <a:off x="6470055"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1" name="Line 157"/>
          <p:cNvSpPr>
            <a:spLocks noChangeShapeType="1"/>
          </p:cNvSpPr>
          <p:nvPr/>
        </p:nvSpPr>
        <p:spPr bwMode="auto">
          <a:xfrm flipV="1">
            <a:off x="7998818"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2" name="Freeform 158"/>
          <p:cNvSpPr>
            <a:spLocks/>
          </p:cNvSpPr>
          <p:nvPr/>
        </p:nvSpPr>
        <p:spPr bwMode="auto">
          <a:xfrm>
            <a:off x="1351955" y="3223674"/>
            <a:ext cx="1722438" cy="0"/>
          </a:xfrm>
          <a:custGeom>
            <a:avLst/>
            <a:gdLst>
              <a:gd name="T0" fmla="*/ 0 w 1085"/>
              <a:gd name="T1" fmla="*/ 556 w 1085"/>
              <a:gd name="T2" fmla="*/ 1085 w 1085"/>
            </a:gdLst>
            <a:ahLst/>
            <a:cxnLst>
              <a:cxn ang="0">
                <a:pos x="T0" y="0"/>
              </a:cxn>
              <a:cxn ang="0">
                <a:pos x="T1" y="0"/>
              </a:cxn>
              <a:cxn ang="0">
                <a:pos x="T2" y="0"/>
              </a:cxn>
            </a:cxnLst>
            <a:rect l="0" t="0" r="r" b="b"/>
            <a:pathLst>
              <a:path w="1085">
                <a:moveTo>
                  <a:pt x="0" y="0"/>
                </a:moveTo>
                <a:lnTo>
                  <a:pt x="556" y="0"/>
                </a:lnTo>
                <a:lnTo>
                  <a:pt x="108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3" name="Freeform 159"/>
          <p:cNvSpPr>
            <a:spLocks/>
          </p:cNvSpPr>
          <p:nvPr/>
        </p:nvSpPr>
        <p:spPr bwMode="auto">
          <a:xfrm>
            <a:off x="3090268" y="3223674"/>
            <a:ext cx="1282700" cy="0"/>
          </a:xfrm>
          <a:custGeom>
            <a:avLst/>
            <a:gdLst>
              <a:gd name="T0" fmla="*/ 0 w 808"/>
              <a:gd name="T1" fmla="*/ 357 w 808"/>
              <a:gd name="T2" fmla="*/ 808 w 808"/>
            </a:gdLst>
            <a:ahLst/>
            <a:cxnLst>
              <a:cxn ang="0">
                <a:pos x="T0" y="0"/>
              </a:cxn>
              <a:cxn ang="0">
                <a:pos x="T1" y="0"/>
              </a:cxn>
              <a:cxn ang="0">
                <a:pos x="T2" y="0"/>
              </a:cxn>
            </a:cxnLst>
            <a:rect l="0" t="0" r="r" b="b"/>
            <a:pathLst>
              <a:path w="808">
                <a:moveTo>
                  <a:pt x="0" y="0"/>
                </a:moveTo>
                <a:lnTo>
                  <a:pt x="357" y="0"/>
                </a:lnTo>
                <a:lnTo>
                  <a:pt x="808"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4" name="Freeform 160"/>
          <p:cNvSpPr>
            <a:spLocks/>
          </p:cNvSpPr>
          <p:nvPr/>
        </p:nvSpPr>
        <p:spPr bwMode="auto">
          <a:xfrm>
            <a:off x="4388843" y="3223674"/>
            <a:ext cx="1436688" cy="0"/>
          </a:xfrm>
          <a:custGeom>
            <a:avLst/>
            <a:gdLst>
              <a:gd name="T0" fmla="*/ 0 w 905"/>
              <a:gd name="T1" fmla="*/ 454 w 905"/>
              <a:gd name="T2" fmla="*/ 905 w 905"/>
            </a:gdLst>
            <a:ahLst/>
            <a:cxnLst>
              <a:cxn ang="0">
                <a:pos x="T0" y="0"/>
              </a:cxn>
              <a:cxn ang="0">
                <a:pos x="T1" y="0"/>
              </a:cxn>
              <a:cxn ang="0">
                <a:pos x="T2" y="0"/>
              </a:cxn>
            </a:cxnLst>
            <a:rect l="0" t="0" r="r" b="b"/>
            <a:pathLst>
              <a:path w="905">
                <a:moveTo>
                  <a:pt x="0" y="0"/>
                </a:moveTo>
                <a:lnTo>
                  <a:pt x="454" y="0"/>
                </a:lnTo>
                <a:lnTo>
                  <a:pt x="9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5" name="Freeform 161"/>
          <p:cNvSpPr>
            <a:spLocks/>
          </p:cNvSpPr>
          <p:nvPr/>
        </p:nvSpPr>
        <p:spPr bwMode="auto">
          <a:xfrm>
            <a:off x="5841405" y="3223674"/>
            <a:ext cx="1374775" cy="0"/>
          </a:xfrm>
          <a:custGeom>
            <a:avLst/>
            <a:gdLst>
              <a:gd name="T0" fmla="*/ 0 w 866"/>
              <a:gd name="T1" fmla="*/ 396 w 866"/>
              <a:gd name="T2" fmla="*/ 866 w 866"/>
            </a:gdLst>
            <a:ahLst/>
            <a:cxnLst>
              <a:cxn ang="0">
                <a:pos x="T0" y="0"/>
              </a:cxn>
              <a:cxn ang="0">
                <a:pos x="T1" y="0"/>
              </a:cxn>
              <a:cxn ang="0">
                <a:pos x="T2" y="0"/>
              </a:cxn>
            </a:cxnLst>
            <a:rect l="0" t="0" r="r" b="b"/>
            <a:pathLst>
              <a:path w="866">
                <a:moveTo>
                  <a:pt x="0" y="0"/>
                </a:moveTo>
                <a:lnTo>
                  <a:pt x="396" y="0"/>
                </a:lnTo>
                <a:lnTo>
                  <a:pt x="866"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6" name="Freeform 162"/>
          <p:cNvSpPr>
            <a:spLocks/>
          </p:cNvSpPr>
          <p:nvPr/>
        </p:nvSpPr>
        <p:spPr bwMode="auto">
          <a:xfrm>
            <a:off x="6813862" y="3373437"/>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7" name="Line 163"/>
          <p:cNvSpPr>
            <a:spLocks noChangeShapeType="1"/>
          </p:cNvSpPr>
          <p:nvPr/>
        </p:nvSpPr>
        <p:spPr bwMode="auto">
          <a:xfrm flipV="1">
            <a:off x="3082330"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8" name="Line 164"/>
          <p:cNvSpPr>
            <a:spLocks noChangeShapeType="1"/>
          </p:cNvSpPr>
          <p:nvPr/>
        </p:nvSpPr>
        <p:spPr bwMode="auto">
          <a:xfrm flipV="1">
            <a:off x="3082330"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9" name="Line 165"/>
          <p:cNvSpPr>
            <a:spLocks noChangeShapeType="1"/>
          </p:cNvSpPr>
          <p:nvPr/>
        </p:nvSpPr>
        <p:spPr bwMode="auto">
          <a:xfrm flipV="1">
            <a:off x="3082330"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0" name="Line 166"/>
          <p:cNvSpPr>
            <a:spLocks noChangeShapeType="1"/>
          </p:cNvSpPr>
          <p:nvPr/>
        </p:nvSpPr>
        <p:spPr bwMode="auto">
          <a:xfrm flipV="1">
            <a:off x="3082330"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1" name="Line 167"/>
          <p:cNvSpPr>
            <a:spLocks noChangeShapeType="1"/>
          </p:cNvSpPr>
          <p:nvPr/>
        </p:nvSpPr>
        <p:spPr bwMode="auto">
          <a:xfrm flipV="1">
            <a:off x="3082330"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2" name="Line 168"/>
          <p:cNvSpPr>
            <a:spLocks noChangeShapeType="1"/>
          </p:cNvSpPr>
          <p:nvPr/>
        </p:nvSpPr>
        <p:spPr bwMode="auto">
          <a:xfrm flipV="1">
            <a:off x="3082330"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3" name="Line 169"/>
          <p:cNvSpPr>
            <a:spLocks noChangeShapeType="1"/>
          </p:cNvSpPr>
          <p:nvPr/>
        </p:nvSpPr>
        <p:spPr bwMode="auto">
          <a:xfrm flipV="1">
            <a:off x="3082330"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9" name="Line 175"/>
          <p:cNvSpPr>
            <a:spLocks noChangeShapeType="1"/>
          </p:cNvSpPr>
          <p:nvPr/>
        </p:nvSpPr>
        <p:spPr bwMode="auto">
          <a:xfrm flipV="1">
            <a:off x="4380905"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0" name="Line 176"/>
          <p:cNvSpPr>
            <a:spLocks noChangeShapeType="1"/>
          </p:cNvSpPr>
          <p:nvPr/>
        </p:nvSpPr>
        <p:spPr bwMode="auto">
          <a:xfrm flipV="1">
            <a:off x="4380905"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1" name="Line 177"/>
          <p:cNvSpPr>
            <a:spLocks noChangeShapeType="1"/>
          </p:cNvSpPr>
          <p:nvPr/>
        </p:nvSpPr>
        <p:spPr bwMode="auto">
          <a:xfrm flipV="1">
            <a:off x="4380905"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2" name="Line 178"/>
          <p:cNvSpPr>
            <a:spLocks noChangeShapeType="1"/>
          </p:cNvSpPr>
          <p:nvPr/>
        </p:nvSpPr>
        <p:spPr bwMode="auto">
          <a:xfrm flipV="1">
            <a:off x="4380905"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3" name="Line 179"/>
          <p:cNvSpPr>
            <a:spLocks noChangeShapeType="1"/>
          </p:cNvSpPr>
          <p:nvPr/>
        </p:nvSpPr>
        <p:spPr bwMode="auto">
          <a:xfrm flipV="1">
            <a:off x="4380905"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4" name="Line 180"/>
          <p:cNvSpPr>
            <a:spLocks noChangeShapeType="1"/>
          </p:cNvSpPr>
          <p:nvPr/>
        </p:nvSpPr>
        <p:spPr bwMode="auto">
          <a:xfrm flipV="1">
            <a:off x="4380905"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5" name="Line 181"/>
          <p:cNvSpPr>
            <a:spLocks noChangeShapeType="1"/>
          </p:cNvSpPr>
          <p:nvPr/>
        </p:nvSpPr>
        <p:spPr bwMode="auto">
          <a:xfrm flipV="1">
            <a:off x="4380905"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1" name="Line 187"/>
          <p:cNvSpPr>
            <a:spLocks noChangeShapeType="1"/>
          </p:cNvSpPr>
          <p:nvPr/>
        </p:nvSpPr>
        <p:spPr bwMode="auto">
          <a:xfrm flipV="1">
            <a:off x="5833468"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2" name="Line 188"/>
          <p:cNvSpPr>
            <a:spLocks noChangeShapeType="1"/>
          </p:cNvSpPr>
          <p:nvPr/>
        </p:nvSpPr>
        <p:spPr bwMode="auto">
          <a:xfrm flipV="1">
            <a:off x="5833468"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3" name="Line 189"/>
          <p:cNvSpPr>
            <a:spLocks noChangeShapeType="1"/>
          </p:cNvSpPr>
          <p:nvPr/>
        </p:nvSpPr>
        <p:spPr bwMode="auto">
          <a:xfrm flipV="1">
            <a:off x="5833468"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4" name="Line 190"/>
          <p:cNvSpPr>
            <a:spLocks noChangeShapeType="1"/>
          </p:cNvSpPr>
          <p:nvPr/>
        </p:nvSpPr>
        <p:spPr bwMode="auto">
          <a:xfrm flipV="1">
            <a:off x="5833468"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5" name="Line 191"/>
          <p:cNvSpPr>
            <a:spLocks noChangeShapeType="1"/>
          </p:cNvSpPr>
          <p:nvPr/>
        </p:nvSpPr>
        <p:spPr bwMode="auto">
          <a:xfrm flipV="1">
            <a:off x="5833468"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6" name="Line 192"/>
          <p:cNvSpPr>
            <a:spLocks noChangeShapeType="1"/>
          </p:cNvSpPr>
          <p:nvPr/>
        </p:nvSpPr>
        <p:spPr bwMode="auto">
          <a:xfrm flipV="1">
            <a:off x="5833468"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7" name="Line 193"/>
          <p:cNvSpPr>
            <a:spLocks noChangeShapeType="1"/>
          </p:cNvSpPr>
          <p:nvPr/>
        </p:nvSpPr>
        <p:spPr bwMode="auto">
          <a:xfrm flipV="1">
            <a:off x="5833468"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3" name="Line 199"/>
          <p:cNvSpPr>
            <a:spLocks noChangeShapeType="1"/>
          </p:cNvSpPr>
          <p:nvPr/>
        </p:nvSpPr>
        <p:spPr bwMode="auto">
          <a:xfrm flipV="1">
            <a:off x="7224118"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4" name="Line 200"/>
          <p:cNvSpPr>
            <a:spLocks noChangeShapeType="1"/>
          </p:cNvSpPr>
          <p:nvPr/>
        </p:nvSpPr>
        <p:spPr bwMode="auto">
          <a:xfrm flipV="1">
            <a:off x="7224118"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5" name="Line 201"/>
          <p:cNvSpPr>
            <a:spLocks noChangeShapeType="1"/>
          </p:cNvSpPr>
          <p:nvPr/>
        </p:nvSpPr>
        <p:spPr bwMode="auto">
          <a:xfrm flipV="1">
            <a:off x="7224118"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6" name="Line 202"/>
          <p:cNvSpPr>
            <a:spLocks noChangeShapeType="1"/>
          </p:cNvSpPr>
          <p:nvPr/>
        </p:nvSpPr>
        <p:spPr bwMode="auto">
          <a:xfrm flipV="1">
            <a:off x="7224118"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7" name="Line 203"/>
          <p:cNvSpPr>
            <a:spLocks noChangeShapeType="1"/>
          </p:cNvSpPr>
          <p:nvPr/>
        </p:nvSpPr>
        <p:spPr bwMode="auto">
          <a:xfrm flipV="1">
            <a:off x="7224118"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8" name="Line 204"/>
          <p:cNvSpPr>
            <a:spLocks noChangeShapeType="1"/>
          </p:cNvSpPr>
          <p:nvPr/>
        </p:nvSpPr>
        <p:spPr bwMode="auto">
          <a:xfrm flipV="1">
            <a:off x="7224118"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9" name="Line 206"/>
          <p:cNvSpPr>
            <a:spLocks noChangeShapeType="1"/>
          </p:cNvSpPr>
          <p:nvPr/>
        </p:nvSpPr>
        <p:spPr bwMode="auto">
          <a:xfrm flipV="1">
            <a:off x="7224118"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15" name="Rectangle 341"/>
          <p:cNvSpPr>
            <a:spLocks noChangeArrowheads="1"/>
          </p:cNvSpPr>
          <p:nvPr/>
        </p:nvSpPr>
        <p:spPr bwMode="auto">
          <a:xfrm>
            <a:off x="1778993" y="328558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16" name="Rectangle 342"/>
          <p:cNvSpPr>
            <a:spLocks noChangeArrowheads="1"/>
          </p:cNvSpPr>
          <p:nvPr/>
        </p:nvSpPr>
        <p:spPr bwMode="auto">
          <a:xfrm>
            <a:off x="2693393" y="328558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20" name="Rectangle 346"/>
          <p:cNvSpPr>
            <a:spLocks noChangeArrowheads="1"/>
          </p:cNvSpPr>
          <p:nvPr/>
        </p:nvSpPr>
        <p:spPr bwMode="auto">
          <a:xfrm>
            <a:off x="6808193"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21" name="Rectangle 347"/>
          <p:cNvSpPr>
            <a:spLocks noChangeArrowheads="1"/>
          </p:cNvSpPr>
          <p:nvPr/>
        </p:nvSpPr>
        <p:spPr bwMode="auto">
          <a:xfrm>
            <a:off x="7574955"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3" name="Rectangle 399"/>
          <p:cNvSpPr>
            <a:spLocks noChangeArrowheads="1"/>
          </p:cNvSpPr>
          <p:nvPr/>
        </p:nvSpPr>
        <p:spPr bwMode="auto">
          <a:xfrm>
            <a:off x="1778993" y="4633374"/>
            <a:ext cx="1442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4" name="Rectangle 400"/>
          <p:cNvSpPr>
            <a:spLocks noChangeArrowheads="1"/>
          </p:cNvSpPr>
          <p:nvPr/>
        </p:nvSpPr>
        <p:spPr bwMode="auto">
          <a:xfrm>
            <a:off x="2569568" y="463337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165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3" name="Rectangle 410"/>
          <p:cNvSpPr>
            <a:spLocks noChangeArrowheads="1"/>
          </p:cNvSpPr>
          <p:nvPr/>
        </p:nvSpPr>
        <p:spPr bwMode="auto">
          <a:xfrm>
            <a:off x="1778993" y="4363499"/>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4" name="Rectangle 411"/>
          <p:cNvSpPr>
            <a:spLocks noChangeArrowheads="1"/>
          </p:cNvSpPr>
          <p:nvPr/>
        </p:nvSpPr>
        <p:spPr bwMode="auto">
          <a:xfrm>
            <a:off x="2569568" y="436349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3" name="Rectangle 420"/>
          <p:cNvSpPr>
            <a:spLocks noChangeArrowheads="1"/>
          </p:cNvSpPr>
          <p:nvPr/>
        </p:nvSpPr>
        <p:spPr bwMode="auto">
          <a:xfrm>
            <a:off x="1778993" y="4093624"/>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4" name="Rectangle 421"/>
          <p:cNvSpPr>
            <a:spLocks noChangeArrowheads="1"/>
          </p:cNvSpPr>
          <p:nvPr/>
        </p:nvSpPr>
        <p:spPr bwMode="auto">
          <a:xfrm>
            <a:off x="2569568" y="409362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135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3" name="Rectangle 430"/>
          <p:cNvSpPr>
            <a:spLocks noChangeArrowheads="1"/>
          </p:cNvSpPr>
          <p:nvPr/>
        </p:nvSpPr>
        <p:spPr bwMode="auto">
          <a:xfrm>
            <a:off x="1778993" y="3823749"/>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4" name="Rectangle 431"/>
          <p:cNvSpPr>
            <a:spLocks noChangeArrowheads="1"/>
          </p:cNvSpPr>
          <p:nvPr/>
        </p:nvSpPr>
        <p:spPr bwMode="auto">
          <a:xfrm>
            <a:off x="2569568" y="382374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3" name="Rectangle 440"/>
          <p:cNvSpPr>
            <a:spLocks noChangeArrowheads="1"/>
          </p:cNvSpPr>
          <p:nvPr/>
        </p:nvSpPr>
        <p:spPr bwMode="auto">
          <a:xfrm>
            <a:off x="1778993" y="3553874"/>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4" name="Rectangle 441"/>
          <p:cNvSpPr>
            <a:spLocks noChangeArrowheads="1"/>
          </p:cNvSpPr>
          <p:nvPr/>
        </p:nvSpPr>
        <p:spPr bwMode="auto">
          <a:xfrm>
            <a:off x="2631480" y="3553874"/>
            <a:ext cx="1442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3" name="Rectangle 450"/>
          <p:cNvSpPr>
            <a:spLocks noChangeArrowheads="1"/>
          </p:cNvSpPr>
          <p:nvPr/>
        </p:nvSpPr>
        <p:spPr bwMode="auto">
          <a:xfrm>
            <a:off x="5436593"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4" name="Rectangle 451"/>
          <p:cNvSpPr>
            <a:spLocks noChangeArrowheads="1"/>
          </p:cNvSpPr>
          <p:nvPr/>
        </p:nvSpPr>
        <p:spPr bwMode="auto">
          <a:xfrm>
            <a:off x="3991968"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5" name="TextBox 424"/>
          <p:cNvSpPr txBox="1"/>
          <p:nvPr/>
        </p:nvSpPr>
        <p:spPr>
          <a:xfrm>
            <a:off x="1295400" y="2622467"/>
            <a:ext cx="948929" cy="430887"/>
          </a:xfrm>
          <a:prstGeom prst="rect">
            <a:avLst/>
          </a:prstGeom>
          <a:noFill/>
        </p:spPr>
        <p:txBody>
          <a:bodyPr wrap="square" rtlCol="0">
            <a:spAutoFit/>
          </a:bodyPr>
          <a:lstStyle/>
          <a:p>
            <a:pPr algn="ctr"/>
            <a:r>
              <a:rPr lang="en-US" sz="1100" b="1" dirty="0">
                <a:latin typeface="Calibri Light" pitchFamily="34" charset="0"/>
              </a:rPr>
              <a:t>Labor </a:t>
            </a:r>
          </a:p>
          <a:p>
            <a:pPr algn="ctr"/>
            <a:r>
              <a:rPr lang="en-US" sz="1100" b="1" dirty="0">
                <a:latin typeface="Calibri Light" pitchFamily="34" charset="0"/>
              </a:rPr>
              <a:t>(# workers)</a:t>
            </a:r>
          </a:p>
        </p:txBody>
      </p:sp>
      <p:sp>
        <p:nvSpPr>
          <p:cNvPr id="426" name="TextBox 425"/>
          <p:cNvSpPr txBox="1"/>
          <p:nvPr/>
        </p:nvSpPr>
        <p:spPr>
          <a:xfrm>
            <a:off x="2180034" y="2501905"/>
            <a:ext cx="948929" cy="600164"/>
          </a:xfrm>
          <a:prstGeom prst="rect">
            <a:avLst/>
          </a:prstGeom>
          <a:noFill/>
        </p:spPr>
        <p:txBody>
          <a:bodyPr wrap="square" rtlCol="0">
            <a:spAutoFit/>
          </a:bodyPr>
          <a:lstStyle/>
          <a:p>
            <a:pPr algn="ctr"/>
            <a:r>
              <a:rPr lang="en-US" sz="1100" b="1" dirty="0">
                <a:latin typeface="Calibri Light" pitchFamily="34" charset="0"/>
              </a:rPr>
              <a:t>Total production </a:t>
            </a:r>
          </a:p>
          <a:p>
            <a:pPr algn="ctr"/>
            <a:r>
              <a:rPr lang="en-US" sz="1100" b="1" dirty="0">
                <a:latin typeface="Calibri Light" pitchFamily="34" charset="0"/>
              </a:rPr>
              <a:t>(# pizzas)</a:t>
            </a:r>
          </a:p>
        </p:txBody>
      </p:sp>
      <p:sp>
        <p:nvSpPr>
          <p:cNvPr id="427" name="TextBox 426"/>
          <p:cNvSpPr txBox="1"/>
          <p:nvPr/>
        </p:nvSpPr>
        <p:spPr>
          <a:xfrm>
            <a:off x="3060502" y="2537828"/>
            <a:ext cx="596503" cy="600164"/>
          </a:xfrm>
          <a:prstGeom prst="rect">
            <a:avLst/>
          </a:prstGeom>
          <a:noFill/>
        </p:spPr>
        <p:txBody>
          <a:bodyPr wrap="square" rtlCol="0">
            <a:spAutoFit/>
          </a:bodyPr>
          <a:lstStyle/>
          <a:p>
            <a:pPr algn="ctr"/>
            <a:r>
              <a:rPr lang="en-US" sz="1100" b="1" dirty="0">
                <a:latin typeface="Calibri Light" pitchFamily="34" charset="0"/>
              </a:rPr>
              <a:t>Fixed costs ($)</a:t>
            </a:r>
          </a:p>
        </p:txBody>
      </p:sp>
      <p:sp>
        <p:nvSpPr>
          <p:cNvPr id="428" name="TextBox 427"/>
          <p:cNvSpPr txBox="1"/>
          <p:nvPr/>
        </p:nvSpPr>
        <p:spPr>
          <a:xfrm>
            <a:off x="3619896" y="2441433"/>
            <a:ext cx="790179" cy="600164"/>
          </a:xfrm>
          <a:prstGeom prst="rect">
            <a:avLst/>
          </a:prstGeom>
          <a:noFill/>
        </p:spPr>
        <p:txBody>
          <a:bodyPr wrap="square" rtlCol="0">
            <a:spAutoFit/>
          </a:bodyPr>
          <a:lstStyle/>
          <a:p>
            <a:pPr algn="ctr"/>
            <a:r>
              <a:rPr lang="en-US" sz="1100" b="1" dirty="0">
                <a:latin typeface="Calibri Light" pitchFamily="34" charset="0"/>
              </a:rPr>
              <a:t>Average fixed costs ($/pizza)</a:t>
            </a:r>
          </a:p>
        </p:txBody>
      </p:sp>
      <p:sp>
        <p:nvSpPr>
          <p:cNvPr id="429" name="TextBox 428"/>
          <p:cNvSpPr txBox="1"/>
          <p:nvPr/>
        </p:nvSpPr>
        <p:spPr>
          <a:xfrm>
            <a:off x="4388843" y="2503883"/>
            <a:ext cx="720726" cy="600164"/>
          </a:xfrm>
          <a:prstGeom prst="rect">
            <a:avLst/>
          </a:prstGeom>
          <a:noFill/>
        </p:spPr>
        <p:txBody>
          <a:bodyPr wrap="square" rtlCol="0">
            <a:spAutoFit/>
          </a:bodyPr>
          <a:lstStyle/>
          <a:p>
            <a:pPr algn="ctr"/>
            <a:r>
              <a:rPr lang="en-US" sz="1100" b="1" dirty="0">
                <a:latin typeface="Calibri Light" pitchFamily="34" charset="0"/>
              </a:rPr>
              <a:t>Variable costs </a:t>
            </a:r>
          </a:p>
          <a:p>
            <a:pPr algn="ctr"/>
            <a:r>
              <a:rPr lang="en-US" sz="1100" b="1" dirty="0">
                <a:latin typeface="Calibri Light" pitchFamily="34" charset="0"/>
              </a:rPr>
              <a:t>($)</a:t>
            </a:r>
          </a:p>
        </p:txBody>
      </p:sp>
      <p:sp>
        <p:nvSpPr>
          <p:cNvPr id="430" name="TextBox 429"/>
          <p:cNvSpPr txBox="1"/>
          <p:nvPr/>
        </p:nvSpPr>
        <p:spPr>
          <a:xfrm>
            <a:off x="4993085" y="2438400"/>
            <a:ext cx="840384" cy="769441"/>
          </a:xfrm>
          <a:prstGeom prst="rect">
            <a:avLst/>
          </a:prstGeom>
          <a:noFill/>
        </p:spPr>
        <p:txBody>
          <a:bodyPr wrap="square" rtlCol="0">
            <a:spAutoFit/>
          </a:bodyPr>
          <a:lstStyle/>
          <a:p>
            <a:pPr algn="ctr"/>
            <a:r>
              <a:rPr lang="en-US" sz="1100" b="1" dirty="0">
                <a:latin typeface="Calibri Light" pitchFamily="34" charset="0"/>
              </a:rPr>
              <a:t>Average variable costs ($/pizza)</a:t>
            </a:r>
          </a:p>
        </p:txBody>
      </p:sp>
      <p:sp>
        <p:nvSpPr>
          <p:cNvPr id="431" name="TextBox 430"/>
          <p:cNvSpPr txBox="1"/>
          <p:nvPr/>
        </p:nvSpPr>
        <p:spPr>
          <a:xfrm>
            <a:off x="5773541" y="2506056"/>
            <a:ext cx="707627" cy="430887"/>
          </a:xfrm>
          <a:prstGeom prst="rect">
            <a:avLst/>
          </a:prstGeom>
          <a:noFill/>
        </p:spPr>
        <p:txBody>
          <a:bodyPr wrap="square" rtlCol="0">
            <a:spAutoFit/>
          </a:bodyPr>
          <a:lstStyle/>
          <a:p>
            <a:pPr algn="ctr"/>
            <a:r>
              <a:rPr lang="en-US" sz="1100" b="1" dirty="0">
                <a:latin typeface="Calibri Light" pitchFamily="34" charset="0"/>
              </a:rPr>
              <a:t>Total costs ($)</a:t>
            </a:r>
          </a:p>
        </p:txBody>
      </p:sp>
      <p:sp>
        <p:nvSpPr>
          <p:cNvPr id="432" name="TextBox 431"/>
          <p:cNvSpPr txBox="1"/>
          <p:nvPr/>
        </p:nvSpPr>
        <p:spPr>
          <a:xfrm>
            <a:off x="6470055" y="2508034"/>
            <a:ext cx="754063" cy="600164"/>
          </a:xfrm>
          <a:prstGeom prst="rect">
            <a:avLst/>
          </a:prstGeom>
          <a:noFill/>
        </p:spPr>
        <p:txBody>
          <a:bodyPr wrap="square" rtlCol="0">
            <a:spAutoFit/>
          </a:bodyPr>
          <a:lstStyle/>
          <a:p>
            <a:pPr algn="ctr"/>
            <a:r>
              <a:rPr lang="en-US" sz="1100" b="1" dirty="0">
                <a:latin typeface="Calibri Light" pitchFamily="34" charset="0"/>
              </a:rPr>
              <a:t>Average total costs ($/pizza)</a:t>
            </a:r>
          </a:p>
        </p:txBody>
      </p:sp>
      <p:sp>
        <p:nvSpPr>
          <p:cNvPr id="433" name="TextBox 432"/>
          <p:cNvSpPr txBox="1"/>
          <p:nvPr/>
        </p:nvSpPr>
        <p:spPr>
          <a:xfrm>
            <a:off x="7224118" y="2498509"/>
            <a:ext cx="769144" cy="600164"/>
          </a:xfrm>
          <a:prstGeom prst="rect">
            <a:avLst/>
          </a:prstGeom>
          <a:noFill/>
        </p:spPr>
        <p:txBody>
          <a:bodyPr wrap="square" rtlCol="0">
            <a:spAutoFit/>
          </a:bodyPr>
          <a:lstStyle/>
          <a:p>
            <a:pPr algn="ctr"/>
            <a:r>
              <a:rPr lang="en-US" sz="1100" b="1" dirty="0">
                <a:latin typeface="Calibri Light" pitchFamily="34" charset="0"/>
              </a:rPr>
              <a:t>Marginal cost</a:t>
            </a:r>
          </a:p>
          <a:p>
            <a:pPr algn="ctr"/>
            <a:r>
              <a:rPr lang="en-US" sz="1100" b="1" dirty="0">
                <a:latin typeface="Calibri Light" pitchFamily="34" charset="0"/>
              </a:rPr>
              <a:t>($/pizza)</a:t>
            </a:r>
          </a:p>
        </p:txBody>
      </p:sp>
    </p:spTree>
    <p:extLst>
      <p:ext uri="{BB962C8B-B14F-4D97-AF65-F5344CB8AC3E}">
        <p14:creationId xmlns:p14="http://schemas.microsoft.com/office/powerpoint/2010/main" val="1556633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Revenues, costs, and profits</a:t>
            </a:r>
          </a:p>
        </p:txBody>
      </p:sp>
      <p:sp>
        <p:nvSpPr>
          <p:cNvPr id="3" name="Content Placeholder 2"/>
          <p:cNvSpPr>
            <a:spLocks noGrp="1"/>
          </p:cNvSpPr>
          <p:nvPr>
            <p:ph idx="1"/>
          </p:nvPr>
        </p:nvSpPr>
        <p:spPr/>
        <p:txBody>
          <a:bodyPr>
            <a:normAutofit fontScale="85000" lnSpcReduction="20000"/>
          </a:bodyPr>
          <a:lstStyle/>
          <a:p>
            <a:r>
              <a:rPr lang="en-US" dirty="0"/>
              <a:t>A firm’s goal is to maximize </a:t>
            </a:r>
            <a:r>
              <a:rPr lang="en-US" i="1" dirty="0">
                <a:solidFill>
                  <a:srgbClr val="9D0505"/>
                </a:solidFill>
              </a:rPr>
              <a:t>profits</a:t>
            </a:r>
            <a:r>
              <a:rPr lang="en-US" dirty="0"/>
              <a:t>:</a:t>
            </a:r>
          </a:p>
          <a:p>
            <a:pPr marL="0" indent="0" algn="ctr">
              <a:buNone/>
            </a:pPr>
            <a:endParaRPr lang="en-US" sz="2000" dirty="0"/>
          </a:p>
          <a:p>
            <a:pPr marL="0" indent="0" algn="ctr">
              <a:buNone/>
            </a:pPr>
            <a:r>
              <a:rPr lang="en-US" dirty="0"/>
              <a:t>Profit = Total revenue - Total cost</a:t>
            </a:r>
          </a:p>
          <a:p>
            <a:pPr marL="0" indent="0" algn="ctr">
              <a:buNone/>
            </a:pPr>
            <a:endParaRPr lang="en-US" sz="2000" dirty="0"/>
          </a:p>
          <a:p>
            <a:pPr>
              <a:buClr>
                <a:schemeClr val="tx1"/>
              </a:buClr>
            </a:pPr>
            <a:r>
              <a:rPr lang="en-US" i="1" dirty="0">
                <a:solidFill>
                  <a:srgbClr val="9D0505"/>
                </a:solidFill>
              </a:rPr>
              <a:t>Total revenue</a:t>
            </a:r>
            <a:r>
              <a:rPr lang="en-US" dirty="0">
                <a:solidFill>
                  <a:srgbClr val="9D0505"/>
                </a:solidFill>
              </a:rPr>
              <a:t> </a:t>
            </a:r>
            <a:r>
              <a:rPr lang="en-US" dirty="0"/>
              <a:t>is the amount that a firm receives from the sale of goods and services and is calculated as the quantity sold multiplied by the price paid for each unit:</a:t>
            </a:r>
          </a:p>
          <a:p>
            <a:pPr marL="0" indent="0" algn="ctr">
              <a:buNone/>
            </a:pPr>
            <a:endParaRPr lang="en-US" sz="1800" dirty="0"/>
          </a:p>
          <a:p>
            <a:pPr marL="0" indent="0" algn="ctr">
              <a:buNone/>
            </a:pPr>
            <a:r>
              <a:rPr lang="en-US" sz="2700" dirty="0"/>
              <a:t>Total revenue = Quantity × Price = (Q</a:t>
            </a:r>
            <a:r>
              <a:rPr lang="en-US" sz="2700" baseline="-25000" dirty="0"/>
              <a:t>1</a:t>
            </a:r>
            <a:r>
              <a:rPr lang="en-US" sz="2700" dirty="0"/>
              <a:t> × P</a:t>
            </a:r>
            <a:r>
              <a:rPr lang="en-US" sz="2700" baseline="-25000" dirty="0"/>
              <a:t>1</a:t>
            </a:r>
            <a:r>
              <a:rPr lang="en-US" sz="2700" dirty="0"/>
              <a:t>) + (Q</a:t>
            </a:r>
            <a:r>
              <a:rPr lang="en-US" sz="2700" baseline="-25000" dirty="0"/>
              <a:t>2</a:t>
            </a:r>
            <a:r>
              <a:rPr lang="en-US" sz="2700" dirty="0"/>
              <a:t> × P</a:t>
            </a:r>
            <a:r>
              <a:rPr lang="en-US" sz="2700" baseline="-25000" dirty="0"/>
              <a:t>2</a:t>
            </a:r>
            <a:r>
              <a:rPr lang="en-US" sz="2700" dirty="0"/>
              <a:t>) + … + (Q</a:t>
            </a:r>
            <a:r>
              <a:rPr lang="en-US" sz="2700" baseline="-25000" dirty="0"/>
              <a:t>n</a:t>
            </a:r>
            <a:r>
              <a:rPr lang="en-US" sz="2700" dirty="0"/>
              <a:t> × P</a:t>
            </a:r>
            <a:r>
              <a:rPr lang="en-US" sz="2700" baseline="-25000" dirty="0"/>
              <a:t>n</a:t>
            </a:r>
            <a:r>
              <a:rPr lang="en-US" sz="2700" dirty="0"/>
              <a:t>)</a:t>
            </a:r>
          </a:p>
          <a:p>
            <a:pPr marL="457200" lvl="1" indent="0">
              <a:buNone/>
            </a:pPr>
            <a:endParaRPr lang="en-US" sz="1800" dirty="0">
              <a:solidFill>
                <a:srgbClr val="C00000"/>
              </a:solidFill>
            </a:endParaRPr>
          </a:p>
          <a:p>
            <a:pPr marL="342900" lvl="1" indent="-342900">
              <a:buClr>
                <a:schemeClr val="tx1"/>
              </a:buClr>
              <a:buFont typeface="Arial" pitchFamily="34" charset="0"/>
              <a:buChar char="•"/>
            </a:pPr>
            <a:r>
              <a:rPr lang="en-US" sz="3200" i="1" dirty="0">
                <a:solidFill>
                  <a:srgbClr val="9D0505"/>
                </a:solidFill>
              </a:rPr>
              <a:t>Total cost </a:t>
            </a:r>
            <a:r>
              <a:rPr lang="en-US" sz="3200" dirty="0"/>
              <a:t>is the amount that a firm pays for inputs used to produce goods or services.</a:t>
            </a:r>
          </a:p>
          <a:p>
            <a:pPr marL="342900" lvl="1" indent="-342900">
              <a:buFont typeface="Arial" pitchFamily="34" charset="0"/>
              <a:buChar char="•"/>
            </a:pPr>
            <a:r>
              <a:rPr lang="en-US" sz="3200" dirty="0"/>
              <a:t>While total revenue is simple to calculate, costs are more complex and harder to calculate.</a:t>
            </a:r>
          </a:p>
        </p:txBody>
      </p:sp>
    </p:spTree>
    <p:extLst>
      <p:ext uri="{BB962C8B-B14F-4D97-AF65-F5344CB8AC3E}">
        <p14:creationId xmlns:p14="http://schemas.microsoft.com/office/powerpoint/2010/main" val="281400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b="33694"/>
          <a:stretch>
            <a:fillRect/>
          </a:stretch>
        </p:blipFill>
        <p:spPr bwMode="auto">
          <a:xfrm>
            <a:off x="1332594" y="3207841"/>
            <a:ext cx="6660668" cy="15948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2" name="Title 1"/>
          <p:cNvSpPr>
            <a:spLocks noGrp="1"/>
          </p:cNvSpPr>
          <p:nvPr>
            <p:ph type="title"/>
          </p:nvPr>
        </p:nvSpPr>
        <p:spPr/>
        <p:txBody>
          <a:bodyPr>
            <a:normAutofit/>
          </a:bodyPr>
          <a:lstStyle/>
          <a:p>
            <a:r>
              <a:rPr lang="en-US" dirty="0"/>
              <a:t>Active Learning Solution IV</a:t>
            </a:r>
          </a:p>
        </p:txBody>
      </p:sp>
      <p:sp>
        <p:nvSpPr>
          <p:cNvPr id="139" name="Content Placeholder 1"/>
          <p:cNvSpPr>
            <a:spLocks noGrp="1"/>
          </p:cNvSpPr>
          <p:nvPr>
            <p:ph idx="1"/>
          </p:nvPr>
        </p:nvSpPr>
        <p:spPr/>
        <p:txBody>
          <a:bodyPr>
            <a:normAutofit/>
          </a:bodyPr>
          <a:lstStyle/>
          <a:p>
            <a:pPr marL="0" indent="0">
              <a:buNone/>
            </a:pPr>
            <a:r>
              <a:rPr lang="en-US" sz="2800" dirty="0"/>
              <a:t>Fill in the table, assuming that a lease for a building is $300 and workers’ wages are $100 each.</a:t>
            </a:r>
          </a:p>
        </p:txBody>
      </p:sp>
      <p:sp>
        <p:nvSpPr>
          <p:cNvPr id="76" name="Freeform 5"/>
          <p:cNvSpPr>
            <a:spLocks noEditPoints="1"/>
          </p:cNvSpPr>
          <p:nvPr/>
        </p:nvSpPr>
        <p:spPr bwMode="auto">
          <a:xfrm>
            <a:off x="1351956" y="2460086"/>
            <a:ext cx="6641306" cy="763588"/>
          </a:xfrm>
          <a:custGeom>
            <a:avLst/>
            <a:gdLst>
              <a:gd name="T0" fmla="*/ 4187 w 4663"/>
              <a:gd name="T1" fmla="*/ 0 h 481"/>
              <a:gd name="T2" fmla="*/ 4663 w 4663"/>
              <a:gd name="T3" fmla="*/ 0 h 481"/>
              <a:gd name="T4" fmla="*/ 4663 w 4663"/>
              <a:gd name="T5" fmla="*/ 481 h 481"/>
              <a:gd name="T6" fmla="*/ 4187 w 4663"/>
              <a:gd name="T7" fmla="*/ 481 h 481"/>
              <a:gd name="T8" fmla="*/ 4187 w 4663"/>
              <a:gd name="T9" fmla="*/ 0 h 481"/>
              <a:gd name="T10" fmla="*/ 3699 w 4663"/>
              <a:gd name="T11" fmla="*/ 0 h 481"/>
              <a:gd name="T12" fmla="*/ 4187 w 4663"/>
              <a:gd name="T13" fmla="*/ 0 h 481"/>
              <a:gd name="T14" fmla="*/ 4187 w 4663"/>
              <a:gd name="T15" fmla="*/ 481 h 481"/>
              <a:gd name="T16" fmla="*/ 3699 w 4663"/>
              <a:gd name="T17" fmla="*/ 481 h 481"/>
              <a:gd name="T18" fmla="*/ 3699 w 4663"/>
              <a:gd name="T19" fmla="*/ 0 h 481"/>
              <a:gd name="T20" fmla="*/ 3224 w 4663"/>
              <a:gd name="T21" fmla="*/ 0 h 481"/>
              <a:gd name="T22" fmla="*/ 3699 w 4663"/>
              <a:gd name="T23" fmla="*/ 0 h 481"/>
              <a:gd name="T24" fmla="*/ 3699 w 4663"/>
              <a:gd name="T25" fmla="*/ 481 h 481"/>
              <a:gd name="T26" fmla="*/ 3224 w 4663"/>
              <a:gd name="T27" fmla="*/ 481 h 481"/>
              <a:gd name="T28" fmla="*/ 3224 w 4663"/>
              <a:gd name="T29" fmla="*/ 0 h 481"/>
              <a:gd name="T30" fmla="*/ 2823 w 4663"/>
              <a:gd name="T31" fmla="*/ 0 h 481"/>
              <a:gd name="T32" fmla="*/ 3224 w 4663"/>
              <a:gd name="T33" fmla="*/ 0 h 481"/>
              <a:gd name="T34" fmla="*/ 3224 w 4663"/>
              <a:gd name="T35" fmla="*/ 481 h 481"/>
              <a:gd name="T36" fmla="*/ 2823 w 4663"/>
              <a:gd name="T37" fmla="*/ 481 h 481"/>
              <a:gd name="T38" fmla="*/ 2823 w 4663"/>
              <a:gd name="T39" fmla="*/ 0 h 481"/>
              <a:gd name="T40" fmla="*/ 2367 w 4663"/>
              <a:gd name="T41" fmla="*/ 0 h 481"/>
              <a:gd name="T42" fmla="*/ 2823 w 4663"/>
              <a:gd name="T43" fmla="*/ 0 h 481"/>
              <a:gd name="T44" fmla="*/ 2823 w 4663"/>
              <a:gd name="T45" fmla="*/ 481 h 481"/>
              <a:gd name="T46" fmla="*/ 2367 w 4663"/>
              <a:gd name="T47" fmla="*/ 481 h 481"/>
              <a:gd name="T48" fmla="*/ 2367 w 4663"/>
              <a:gd name="T49" fmla="*/ 0 h 481"/>
              <a:gd name="T50" fmla="*/ 1908 w 4663"/>
              <a:gd name="T51" fmla="*/ 0 h 481"/>
              <a:gd name="T52" fmla="*/ 2367 w 4663"/>
              <a:gd name="T53" fmla="*/ 0 h 481"/>
              <a:gd name="T54" fmla="*/ 2367 w 4663"/>
              <a:gd name="T55" fmla="*/ 481 h 481"/>
              <a:gd name="T56" fmla="*/ 1908 w 4663"/>
              <a:gd name="T57" fmla="*/ 481 h 481"/>
              <a:gd name="T58" fmla="*/ 1908 w 4663"/>
              <a:gd name="T59" fmla="*/ 0 h 481"/>
              <a:gd name="T60" fmla="*/ 1452 w 4663"/>
              <a:gd name="T61" fmla="*/ 0 h 481"/>
              <a:gd name="T62" fmla="*/ 1908 w 4663"/>
              <a:gd name="T63" fmla="*/ 0 h 481"/>
              <a:gd name="T64" fmla="*/ 1908 w 4663"/>
              <a:gd name="T65" fmla="*/ 481 h 481"/>
              <a:gd name="T66" fmla="*/ 1452 w 4663"/>
              <a:gd name="T67" fmla="*/ 481 h 481"/>
              <a:gd name="T68" fmla="*/ 1452 w 4663"/>
              <a:gd name="T69" fmla="*/ 0 h 481"/>
              <a:gd name="T70" fmla="*/ 1090 w 4663"/>
              <a:gd name="T71" fmla="*/ 0 h 481"/>
              <a:gd name="T72" fmla="*/ 1452 w 4663"/>
              <a:gd name="T73" fmla="*/ 0 h 481"/>
              <a:gd name="T74" fmla="*/ 1452 w 4663"/>
              <a:gd name="T75" fmla="*/ 481 h 481"/>
              <a:gd name="T76" fmla="*/ 1090 w 4663"/>
              <a:gd name="T77" fmla="*/ 481 h 481"/>
              <a:gd name="T78" fmla="*/ 1090 w 4663"/>
              <a:gd name="T79" fmla="*/ 0 h 481"/>
              <a:gd name="T80" fmla="*/ 556 w 4663"/>
              <a:gd name="T81" fmla="*/ 0 h 481"/>
              <a:gd name="T82" fmla="*/ 1090 w 4663"/>
              <a:gd name="T83" fmla="*/ 0 h 481"/>
              <a:gd name="T84" fmla="*/ 1090 w 4663"/>
              <a:gd name="T85" fmla="*/ 481 h 481"/>
              <a:gd name="T86" fmla="*/ 556 w 4663"/>
              <a:gd name="T87" fmla="*/ 481 h 481"/>
              <a:gd name="T88" fmla="*/ 556 w 4663"/>
              <a:gd name="T89" fmla="*/ 0 h 481"/>
              <a:gd name="T90" fmla="*/ 0 w 4663"/>
              <a:gd name="T91" fmla="*/ 0 h 481"/>
              <a:gd name="T92" fmla="*/ 556 w 4663"/>
              <a:gd name="T93" fmla="*/ 0 h 481"/>
              <a:gd name="T94" fmla="*/ 556 w 4663"/>
              <a:gd name="T95" fmla="*/ 481 h 481"/>
              <a:gd name="T96" fmla="*/ 0 w 4663"/>
              <a:gd name="T97" fmla="*/ 481 h 481"/>
              <a:gd name="T98" fmla="*/ 0 w 4663"/>
              <a:gd name="T9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63" h="481">
                <a:moveTo>
                  <a:pt x="4187" y="0"/>
                </a:moveTo>
                <a:lnTo>
                  <a:pt x="4663" y="0"/>
                </a:lnTo>
                <a:lnTo>
                  <a:pt x="4663" y="481"/>
                </a:lnTo>
                <a:lnTo>
                  <a:pt x="4187" y="481"/>
                </a:lnTo>
                <a:lnTo>
                  <a:pt x="4187" y="0"/>
                </a:lnTo>
                <a:close/>
                <a:moveTo>
                  <a:pt x="3699" y="0"/>
                </a:moveTo>
                <a:lnTo>
                  <a:pt x="4187" y="0"/>
                </a:lnTo>
                <a:lnTo>
                  <a:pt x="4187" y="481"/>
                </a:lnTo>
                <a:lnTo>
                  <a:pt x="3699" y="481"/>
                </a:lnTo>
                <a:lnTo>
                  <a:pt x="3699" y="0"/>
                </a:lnTo>
                <a:close/>
                <a:moveTo>
                  <a:pt x="3224" y="0"/>
                </a:moveTo>
                <a:lnTo>
                  <a:pt x="3699" y="0"/>
                </a:lnTo>
                <a:lnTo>
                  <a:pt x="3699" y="481"/>
                </a:lnTo>
                <a:lnTo>
                  <a:pt x="3224" y="481"/>
                </a:lnTo>
                <a:lnTo>
                  <a:pt x="3224" y="0"/>
                </a:lnTo>
                <a:close/>
                <a:moveTo>
                  <a:pt x="2823" y="0"/>
                </a:moveTo>
                <a:lnTo>
                  <a:pt x="3224" y="0"/>
                </a:lnTo>
                <a:lnTo>
                  <a:pt x="3224" y="481"/>
                </a:lnTo>
                <a:lnTo>
                  <a:pt x="2823" y="481"/>
                </a:lnTo>
                <a:lnTo>
                  <a:pt x="2823" y="0"/>
                </a:lnTo>
                <a:close/>
                <a:moveTo>
                  <a:pt x="2367" y="0"/>
                </a:moveTo>
                <a:lnTo>
                  <a:pt x="2823" y="0"/>
                </a:lnTo>
                <a:lnTo>
                  <a:pt x="2823" y="481"/>
                </a:lnTo>
                <a:lnTo>
                  <a:pt x="2367" y="481"/>
                </a:lnTo>
                <a:lnTo>
                  <a:pt x="2367" y="0"/>
                </a:lnTo>
                <a:close/>
                <a:moveTo>
                  <a:pt x="1908" y="0"/>
                </a:moveTo>
                <a:lnTo>
                  <a:pt x="2367" y="0"/>
                </a:lnTo>
                <a:lnTo>
                  <a:pt x="2367" y="481"/>
                </a:lnTo>
                <a:lnTo>
                  <a:pt x="1908" y="481"/>
                </a:lnTo>
                <a:lnTo>
                  <a:pt x="1908" y="0"/>
                </a:lnTo>
                <a:close/>
                <a:moveTo>
                  <a:pt x="1452" y="0"/>
                </a:moveTo>
                <a:lnTo>
                  <a:pt x="1908" y="0"/>
                </a:lnTo>
                <a:lnTo>
                  <a:pt x="1908" y="481"/>
                </a:lnTo>
                <a:lnTo>
                  <a:pt x="1452" y="481"/>
                </a:lnTo>
                <a:lnTo>
                  <a:pt x="1452" y="0"/>
                </a:lnTo>
                <a:close/>
                <a:moveTo>
                  <a:pt x="1090" y="0"/>
                </a:moveTo>
                <a:lnTo>
                  <a:pt x="1452" y="0"/>
                </a:lnTo>
                <a:lnTo>
                  <a:pt x="1452" y="481"/>
                </a:lnTo>
                <a:lnTo>
                  <a:pt x="1090" y="481"/>
                </a:lnTo>
                <a:lnTo>
                  <a:pt x="1090" y="0"/>
                </a:lnTo>
                <a:close/>
                <a:moveTo>
                  <a:pt x="556" y="0"/>
                </a:moveTo>
                <a:lnTo>
                  <a:pt x="1090" y="0"/>
                </a:lnTo>
                <a:lnTo>
                  <a:pt x="1090" y="481"/>
                </a:lnTo>
                <a:lnTo>
                  <a:pt x="556" y="481"/>
                </a:lnTo>
                <a:lnTo>
                  <a:pt x="556" y="0"/>
                </a:lnTo>
                <a:close/>
                <a:moveTo>
                  <a:pt x="0" y="0"/>
                </a:moveTo>
                <a:lnTo>
                  <a:pt x="556" y="0"/>
                </a:lnTo>
                <a:lnTo>
                  <a:pt x="556" y="481"/>
                </a:lnTo>
                <a:lnTo>
                  <a:pt x="0" y="481"/>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79" name="Line 8"/>
          <p:cNvSpPr>
            <a:spLocks noChangeShapeType="1"/>
          </p:cNvSpPr>
          <p:nvPr/>
        </p:nvSpPr>
        <p:spPr bwMode="auto">
          <a:xfrm flipV="1">
            <a:off x="7998818"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0" name="Line 9"/>
          <p:cNvSpPr>
            <a:spLocks noChangeShapeType="1"/>
          </p:cNvSpPr>
          <p:nvPr/>
        </p:nvSpPr>
        <p:spPr bwMode="auto">
          <a:xfrm>
            <a:off x="1351955" y="3493549"/>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1" name="Line 10"/>
          <p:cNvSpPr>
            <a:spLocks noChangeShapeType="1"/>
          </p:cNvSpPr>
          <p:nvPr/>
        </p:nvSpPr>
        <p:spPr bwMode="auto">
          <a:xfrm>
            <a:off x="3090268" y="3493549"/>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2" name="Line 11"/>
          <p:cNvSpPr>
            <a:spLocks noChangeShapeType="1"/>
          </p:cNvSpPr>
          <p:nvPr/>
        </p:nvSpPr>
        <p:spPr bwMode="auto">
          <a:xfrm>
            <a:off x="4388843" y="3493549"/>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3" name="Line 12"/>
          <p:cNvSpPr>
            <a:spLocks noChangeShapeType="1"/>
          </p:cNvSpPr>
          <p:nvPr/>
        </p:nvSpPr>
        <p:spPr bwMode="auto">
          <a:xfrm>
            <a:off x="5841405" y="3493549"/>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4" name="Freeform 13"/>
          <p:cNvSpPr>
            <a:spLocks/>
          </p:cNvSpPr>
          <p:nvPr/>
        </p:nvSpPr>
        <p:spPr bwMode="auto">
          <a:xfrm>
            <a:off x="6813862" y="3643312"/>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5" name="Line 14"/>
          <p:cNvSpPr>
            <a:spLocks noChangeShapeType="1"/>
          </p:cNvSpPr>
          <p:nvPr/>
        </p:nvSpPr>
        <p:spPr bwMode="auto">
          <a:xfrm flipV="1">
            <a:off x="7998818"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6" name="Line 15"/>
          <p:cNvSpPr>
            <a:spLocks noChangeShapeType="1"/>
          </p:cNvSpPr>
          <p:nvPr/>
        </p:nvSpPr>
        <p:spPr bwMode="auto">
          <a:xfrm>
            <a:off x="1351955" y="376183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7" name="Line 16"/>
          <p:cNvSpPr>
            <a:spLocks noChangeShapeType="1"/>
          </p:cNvSpPr>
          <p:nvPr/>
        </p:nvSpPr>
        <p:spPr bwMode="auto">
          <a:xfrm>
            <a:off x="3090268" y="376183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8" name="Line 17"/>
          <p:cNvSpPr>
            <a:spLocks noChangeShapeType="1"/>
          </p:cNvSpPr>
          <p:nvPr/>
        </p:nvSpPr>
        <p:spPr bwMode="auto">
          <a:xfrm>
            <a:off x="4388843" y="376183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89" name="Line 18"/>
          <p:cNvSpPr>
            <a:spLocks noChangeShapeType="1"/>
          </p:cNvSpPr>
          <p:nvPr/>
        </p:nvSpPr>
        <p:spPr bwMode="auto">
          <a:xfrm>
            <a:off x="5841405" y="376183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0" name="Freeform 19"/>
          <p:cNvSpPr>
            <a:spLocks/>
          </p:cNvSpPr>
          <p:nvPr/>
        </p:nvSpPr>
        <p:spPr bwMode="auto">
          <a:xfrm>
            <a:off x="6813862" y="3911599"/>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1" name="Line 20"/>
          <p:cNvSpPr>
            <a:spLocks noChangeShapeType="1"/>
          </p:cNvSpPr>
          <p:nvPr/>
        </p:nvSpPr>
        <p:spPr bwMode="auto">
          <a:xfrm flipV="1">
            <a:off x="7998818"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2" name="Line 21"/>
          <p:cNvSpPr>
            <a:spLocks noChangeShapeType="1"/>
          </p:cNvSpPr>
          <p:nvPr/>
        </p:nvSpPr>
        <p:spPr bwMode="auto">
          <a:xfrm>
            <a:off x="1351955" y="4031711"/>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3" name="Line 22"/>
          <p:cNvSpPr>
            <a:spLocks noChangeShapeType="1"/>
          </p:cNvSpPr>
          <p:nvPr/>
        </p:nvSpPr>
        <p:spPr bwMode="auto">
          <a:xfrm>
            <a:off x="3090268" y="4031711"/>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4" name="Line 23"/>
          <p:cNvSpPr>
            <a:spLocks noChangeShapeType="1"/>
          </p:cNvSpPr>
          <p:nvPr/>
        </p:nvSpPr>
        <p:spPr bwMode="auto">
          <a:xfrm>
            <a:off x="4388843" y="4031711"/>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5" name="Line 24"/>
          <p:cNvSpPr>
            <a:spLocks noChangeShapeType="1"/>
          </p:cNvSpPr>
          <p:nvPr/>
        </p:nvSpPr>
        <p:spPr bwMode="auto">
          <a:xfrm>
            <a:off x="5841405" y="4031711"/>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6" name="Freeform 25"/>
          <p:cNvSpPr>
            <a:spLocks/>
          </p:cNvSpPr>
          <p:nvPr/>
        </p:nvSpPr>
        <p:spPr bwMode="auto">
          <a:xfrm>
            <a:off x="6813862" y="4181474"/>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7" name="Line 26"/>
          <p:cNvSpPr>
            <a:spLocks noChangeShapeType="1"/>
          </p:cNvSpPr>
          <p:nvPr/>
        </p:nvSpPr>
        <p:spPr bwMode="auto">
          <a:xfrm flipV="1">
            <a:off x="7998818"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8" name="Line 27"/>
          <p:cNvSpPr>
            <a:spLocks noChangeShapeType="1"/>
          </p:cNvSpPr>
          <p:nvPr/>
        </p:nvSpPr>
        <p:spPr bwMode="auto">
          <a:xfrm>
            <a:off x="1351955" y="430158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99" name="Line 28"/>
          <p:cNvSpPr>
            <a:spLocks noChangeShapeType="1"/>
          </p:cNvSpPr>
          <p:nvPr/>
        </p:nvSpPr>
        <p:spPr bwMode="auto">
          <a:xfrm>
            <a:off x="3090268" y="430158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0" name="Line 29"/>
          <p:cNvSpPr>
            <a:spLocks noChangeShapeType="1"/>
          </p:cNvSpPr>
          <p:nvPr/>
        </p:nvSpPr>
        <p:spPr bwMode="auto">
          <a:xfrm>
            <a:off x="4388843" y="430158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1" name="Line 30"/>
          <p:cNvSpPr>
            <a:spLocks noChangeShapeType="1"/>
          </p:cNvSpPr>
          <p:nvPr/>
        </p:nvSpPr>
        <p:spPr bwMode="auto">
          <a:xfrm>
            <a:off x="5841405" y="430158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2" name="Freeform 31"/>
          <p:cNvSpPr>
            <a:spLocks/>
          </p:cNvSpPr>
          <p:nvPr/>
        </p:nvSpPr>
        <p:spPr bwMode="auto">
          <a:xfrm>
            <a:off x="6813862" y="4451349"/>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3" name="Line 32"/>
          <p:cNvSpPr>
            <a:spLocks noChangeShapeType="1"/>
          </p:cNvSpPr>
          <p:nvPr/>
        </p:nvSpPr>
        <p:spPr bwMode="auto">
          <a:xfrm flipV="1">
            <a:off x="7998818"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5" name="Line 33"/>
          <p:cNvSpPr>
            <a:spLocks noChangeShapeType="1"/>
          </p:cNvSpPr>
          <p:nvPr/>
        </p:nvSpPr>
        <p:spPr bwMode="auto">
          <a:xfrm>
            <a:off x="1351955" y="4571461"/>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06" name="Line 34"/>
          <p:cNvSpPr>
            <a:spLocks noChangeShapeType="1"/>
          </p:cNvSpPr>
          <p:nvPr/>
        </p:nvSpPr>
        <p:spPr bwMode="auto">
          <a:xfrm>
            <a:off x="3090268" y="4571461"/>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10" name="Line 35"/>
          <p:cNvSpPr>
            <a:spLocks noChangeShapeType="1"/>
          </p:cNvSpPr>
          <p:nvPr/>
        </p:nvSpPr>
        <p:spPr bwMode="auto">
          <a:xfrm>
            <a:off x="4388843" y="4571461"/>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0" name="Line 36"/>
          <p:cNvSpPr>
            <a:spLocks noChangeShapeType="1"/>
          </p:cNvSpPr>
          <p:nvPr/>
        </p:nvSpPr>
        <p:spPr bwMode="auto">
          <a:xfrm>
            <a:off x="5841405" y="4571461"/>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1" name="Freeform 37"/>
          <p:cNvSpPr>
            <a:spLocks/>
          </p:cNvSpPr>
          <p:nvPr/>
        </p:nvSpPr>
        <p:spPr bwMode="auto">
          <a:xfrm>
            <a:off x="6813862" y="4721224"/>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2" name="Line 38"/>
          <p:cNvSpPr>
            <a:spLocks noChangeShapeType="1"/>
          </p:cNvSpPr>
          <p:nvPr/>
        </p:nvSpPr>
        <p:spPr bwMode="auto">
          <a:xfrm flipV="1">
            <a:off x="7998818"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3" name="Line 39"/>
          <p:cNvSpPr>
            <a:spLocks noChangeShapeType="1"/>
          </p:cNvSpPr>
          <p:nvPr/>
        </p:nvSpPr>
        <p:spPr bwMode="auto">
          <a:xfrm>
            <a:off x="1351955" y="4841336"/>
            <a:ext cx="882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4" name="Line 40"/>
          <p:cNvSpPr>
            <a:spLocks noChangeShapeType="1"/>
          </p:cNvSpPr>
          <p:nvPr/>
        </p:nvSpPr>
        <p:spPr bwMode="auto">
          <a:xfrm>
            <a:off x="3090268" y="4841336"/>
            <a:ext cx="56673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5" name="Line 41"/>
          <p:cNvSpPr>
            <a:spLocks noChangeShapeType="1"/>
          </p:cNvSpPr>
          <p:nvPr/>
        </p:nvSpPr>
        <p:spPr bwMode="auto">
          <a:xfrm>
            <a:off x="4388843" y="4841336"/>
            <a:ext cx="7207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6" name="Line 42"/>
          <p:cNvSpPr>
            <a:spLocks noChangeShapeType="1"/>
          </p:cNvSpPr>
          <p:nvPr/>
        </p:nvSpPr>
        <p:spPr bwMode="auto">
          <a:xfrm>
            <a:off x="5841405" y="4841336"/>
            <a:ext cx="62865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7" name="Freeform 43"/>
          <p:cNvSpPr>
            <a:spLocks/>
          </p:cNvSpPr>
          <p:nvPr/>
        </p:nvSpPr>
        <p:spPr bwMode="auto">
          <a:xfrm>
            <a:off x="6813862" y="4991099"/>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48" name="Line 44"/>
          <p:cNvSpPr>
            <a:spLocks noChangeShapeType="1"/>
          </p:cNvSpPr>
          <p:nvPr/>
        </p:nvSpPr>
        <p:spPr bwMode="auto">
          <a:xfrm flipV="1">
            <a:off x="7998818"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3" name="Line 69"/>
          <p:cNvSpPr>
            <a:spLocks noChangeShapeType="1"/>
          </p:cNvSpPr>
          <p:nvPr/>
        </p:nvSpPr>
        <p:spPr bwMode="auto">
          <a:xfrm flipV="1">
            <a:off x="3657005"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4" name="Line 70"/>
          <p:cNvSpPr>
            <a:spLocks noChangeShapeType="1"/>
          </p:cNvSpPr>
          <p:nvPr/>
        </p:nvSpPr>
        <p:spPr bwMode="auto">
          <a:xfrm>
            <a:off x="3657005" y="3493549"/>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5" name="Line 71"/>
          <p:cNvSpPr>
            <a:spLocks noChangeShapeType="1"/>
          </p:cNvSpPr>
          <p:nvPr/>
        </p:nvSpPr>
        <p:spPr bwMode="auto">
          <a:xfrm flipV="1">
            <a:off x="3657005"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6" name="Line 72"/>
          <p:cNvSpPr>
            <a:spLocks noChangeShapeType="1"/>
          </p:cNvSpPr>
          <p:nvPr/>
        </p:nvSpPr>
        <p:spPr bwMode="auto">
          <a:xfrm>
            <a:off x="3657005" y="37618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7" name="Line 73"/>
          <p:cNvSpPr>
            <a:spLocks noChangeShapeType="1"/>
          </p:cNvSpPr>
          <p:nvPr/>
        </p:nvSpPr>
        <p:spPr bwMode="auto">
          <a:xfrm flipV="1">
            <a:off x="3657005"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8" name="Line 74"/>
          <p:cNvSpPr>
            <a:spLocks noChangeShapeType="1"/>
          </p:cNvSpPr>
          <p:nvPr/>
        </p:nvSpPr>
        <p:spPr bwMode="auto">
          <a:xfrm>
            <a:off x="3657005" y="403171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9" name="Line 75"/>
          <p:cNvSpPr>
            <a:spLocks noChangeShapeType="1"/>
          </p:cNvSpPr>
          <p:nvPr/>
        </p:nvSpPr>
        <p:spPr bwMode="auto">
          <a:xfrm flipV="1">
            <a:off x="3657005"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0" name="Line 76"/>
          <p:cNvSpPr>
            <a:spLocks noChangeShapeType="1"/>
          </p:cNvSpPr>
          <p:nvPr/>
        </p:nvSpPr>
        <p:spPr bwMode="auto">
          <a:xfrm>
            <a:off x="3657005" y="430158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1" name="Line 77"/>
          <p:cNvSpPr>
            <a:spLocks noChangeShapeType="1"/>
          </p:cNvSpPr>
          <p:nvPr/>
        </p:nvSpPr>
        <p:spPr bwMode="auto">
          <a:xfrm flipV="1">
            <a:off x="3657005"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2" name="Line 78"/>
          <p:cNvSpPr>
            <a:spLocks noChangeShapeType="1"/>
          </p:cNvSpPr>
          <p:nvPr/>
        </p:nvSpPr>
        <p:spPr bwMode="auto">
          <a:xfrm>
            <a:off x="3657005" y="457146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3" name="Line 79"/>
          <p:cNvSpPr>
            <a:spLocks noChangeShapeType="1"/>
          </p:cNvSpPr>
          <p:nvPr/>
        </p:nvSpPr>
        <p:spPr bwMode="auto">
          <a:xfrm flipV="1">
            <a:off x="3657005"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4" name="Line 80"/>
          <p:cNvSpPr>
            <a:spLocks noChangeShapeType="1"/>
          </p:cNvSpPr>
          <p:nvPr/>
        </p:nvSpPr>
        <p:spPr bwMode="auto">
          <a:xfrm>
            <a:off x="3657005" y="48413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5" name="Line 81"/>
          <p:cNvSpPr>
            <a:spLocks noChangeShapeType="1"/>
          </p:cNvSpPr>
          <p:nvPr/>
        </p:nvSpPr>
        <p:spPr bwMode="auto">
          <a:xfrm flipV="1">
            <a:off x="3657005"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4" name="Line 90"/>
          <p:cNvSpPr>
            <a:spLocks noChangeShapeType="1"/>
          </p:cNvSpPr>
          <p:nvPr/>
        </p:nvSpPr>
        <p:spPr bwMode="auto">
          <a:xfrm flipV="1">
            <a:off x="5109568"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5" name="Line 91"/>
          <p:cNvSpPr>
            <a:spLocks noChangeShapeType="1"/>
          </p:cNvSpPr>
          <p:nvPr/>
        </p:nvSpPr>
        <p:spPr bwMode="auto">
          <a:xfrm>
            <a:off x="5109568" y="3493549"/>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6" name="Line 92"/>
          <p:cNvSpPr>
            <a:spLocks noChangeShapeType="1"/>
          </p:cNvSpPr>
          <p:nvPr/>
        </p:nvSpPr>
        <p:spPr bwMode="auto">
          <a:xfrm flipV="1">
            <a:off x="5109568"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7" name="Line 93"/>
          <p:cNvSpPr>
            <a:spLocks noChangeShapeType="1"/>
          </p:cNvSpPr>
          <p:nvPr/>
        </p:nvSpPr>
        <p:spPr bwMode="auto">
          <a:xfrm>
            <a:off x="5109568" y="37618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8" name="Line 94"/>
          <p:cNvSpPr>
            <a:spLocks noChangeShapeType="1"/>
          </p:cNvSpPr>
          <p:nvPr/>
        </p:nvSpPr>
        <p:spPr bwMode="auto">
          <a:xfrm flipV="1">
            <a:off x="5109568"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9" name="Line 95"/>
          <p:cNvSpPr>
            <a:spLocks noChangeShapeType="1"/>
          </p:cNvSpPr>
          <p:nvPr/>
        </p:nvSpPr>
        <p:spPr bwMode="auto">
          <a:xfrm>
            <a:off x="5109568" y="403171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0" name="Line 96"/>
          <p:cNvSpPr>
            <a:spLocks noChangeShapeType="1"/>
          </p:cNvSpPr>
          <p:nvPr/>
        </p:nvSpPr>
        <p:spPr bwMode="auto">
          <a:xfrm flipV="1">
            <a:off x="5109568"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1" name="Line 97"/>
          <p:cNvSpPr>
            <a:spLocks noChangeShapeType="1"/>
          </p:cNvSpPr>
          <p:nvPr/>
        </p:nvSpPr>
        <p:spPr bwMode="auto">
          <a:xfrm>
            <a:off x="5109568" y="430158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2" name="Line 98"/>
          <p:cNvSpPr>
            <a:spLocks noChangeShapeType="1"/>
          </p:cNvSpPr>
          <p:nvPr/>
        </p:nvSpPr>
        <p:spPr bwMode="auto">
          <a:xfrm flipV="1">
            <a:off x="5109568"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3" name="Line 99"/>
          <p:cNvSpPr>
            <a:spLocks noChangeShapeType="1"/>
          </p:cNvSpPr>
          <p:nvPr/>
        </p:nvSpPr>
        <p:spPr bwMode="auto">
          <a:xfrm>
            <a:off x="5109568" y="4571461"/>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4" name="Line 100"/>
          <p:cNvSpPr>
            <a:spLocks noChangeShapeType="1"/>
          </p:cNvSpPr>
          <p:nvPr/>
        </p:nvSpPr>
        <p:spPr bwMode="auto">
          <a:xfrm flipV="1">
            <a:off x="5109568"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5" name="Line 101"/>
          <p:cNvSpPr>
            <a:spLocks noChangeShapeType="1"/>
          </p:cNvSpPr>
          <p:nvPr/>
        </p:nvSpPr>
        <p:spPr bwMode="auto">
          <a:xfrm>
            <a:off x="5109568" y="4841336"/>
            <a:ext cx="715963"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6" name="Line 102"/>
          <p:cNvSpPr>
            <a:spLocks noChangeShapeType="1"/>
          </p:cNvSpPr>
          <p:nvPr/>
        </p:nvSpPr>
        <p:spPr bwMode="auto">
          <a:xfrm flipV="1">
            <a:off x="5109568"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5" name="Line 111"/>
          <p:cNvSpPr>
            <a:spLocks noChangeShapeType="1"/>
          </p:cNvSpPr>
          <p:nvPr/>
        </p:nvSpPr>
        <p:spPr bwMode="auto">
          <a:xfrm flipV="1">
            <a:off x="6470055"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6" name="Line 112"/>
          <p:cNvSpPr>
            <a:spLocks noChangeShapeType="1"/>
          </p:cNvSpPr>
          <p:nvPr/>
        </p:nvSpPr>
        <p:spPr bwMode="auto">
          <a:xfrm>
            <a:off x="6470055" y="3493549"/>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7" name="Line 113"/>
          <p:cNvSpPr>
            <a:spLocks noChangeShapeType="1"/>
          </p:cNvSpPr>
          <p:nvPr/>
        </p:nvSpPr>
        <p:spPr bwMode="auto">
          <a:xfrm flipV="1">
            <a:off x="6470055"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8" name="Line 114"/>
          <p:cNvSpPr>
            <a:spLocks noChangeShapeType="1"/>
          </p:cNvSpPr>
          <p:nvPr/>
        </p:nvSpPr>
        <p:spPr bwMode="auto">
          <a:xfrm>
            <a:off x="6470055" y="376183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9" name="Line 115"/>
          <p:cNvSpPr>
            <a:spLocks noChangeShapeType="1"/>
          </p:cNvSpPr>
          <p:nvPr/>
        </p:nvSpPr>
        <p:spPr bwMode="auto">
          <a:xfrm flipV="1">
            <a:off x="6470055"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0" name="Line 116"/>
          <p:cNvSpPr>
            <a:spLocks noChangeShapeType="1"/>
          </p:cNvSpPr>
          <p:nvPr/>
        </p:nvSpPr>
        <p:spPr bwMode="auto">
          <a:xfrm>
            <a:off x="6470055" y="4031711"/>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1" name="Line 117"/>
          <p:cNvSpPr>
            <a:spLocks noChangeShapeType="1"/>
          </p:cNvSpPr>
          <p:nvPr/>
        </p:nvSpPr>
        <p:spPr bwMode="auto">
          <a:xfrm flipV="1">
            <a:off x="6470055"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2" name="Line 118"/>
          <p:cNvSpPr>
            <a:spLocks noChangeShapeType="1"/>
          </p:cNvSpPr>
          <p:nvPr/>
        </p:nvSpPr>
        <p:spPr bwMode="auto">
          <a:xfrm>
            <a:off x="6470055" y="430158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3" name="Line 119"/>
          <p:cNvSpPr>
            <a:spLocks noChangeShapeType="1"/>
          </p:cNvSpPr>
          <p:nvPr/>
        </p:nvSpPr>
        <p:spPr bwMode="auto">
          <a:xfrm flipV="1">
            <a:off x="6470055"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4" name="Line 120"/>
          <p:cNvSpPr>
            <a:spLocks noChangeShapeType="1"/>
          </p:cNvSpPr>
          <p:nvPr/>
        </p:nvSpPr>
        <p:spPr bwMode="auto">
          <a:xfrm>
            <a:off x="6470055" y="4571461"/>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5" name="Line 121"/>
          <p:cNvSpPr>
            <a:spLocks noChangeShapeType="1"/>
          </p:cNvSpPr>
          <p:nvPr/>
        </p:nvSpPr>
        <p:spPr bwMode="auto">
          <a:xfrm flipV="1">
            <a:off x="6470055"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6" name="Line 122"/>
          <p:cNvSpPr>
            <a:spLocks noChangeShapeType="1"/>
          </p:cNvSpPr>
          <p:nvPr/>
        </p:nvSpPr>
        <p:spPr bwMode="auto">
          <a:xfrm>
            <a:off x="6470055" y="4841336"/>
            <a:ext cx="746125"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7" name="Line 123"/>
          <p:cNvSpPr>
            <a:spLocks noChangeShapeType="1"/>
          </p:cNvSpPr>
          <p:nvPr/>
        </p:nvSpPr>
        <p:spPr bwMode="auto">
          <a:xfrm flipV="1">
            <a:off x="6470055"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6" name="Line 132"/>
          <p:cNvSpPr>
            <a:spLocks noChangeShapeType="1"/>
          </p:cNvSpPr>
          <p:nvPr/>
        </p:nvSpPr>
        <p:spPr bwMode="auto">
          <a:xfrm flipV="1">
            <a:off x="2234605" y="32268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7" name="Line 133"/>
          <p:cNvSpPr>
            <a:spLocks noChangeShapeType="1"/>
          </p:cNvSpPr>
          <p:nvPr/>
        </p:nvSpPr>
        <p:spPr bwMode="auto">
          <a:xfrm>
            <a:off x="2234605" y="3493549"/>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8" name="Line 134"/>
          <p:cNvSpPr>
            <a:spLocks noChangeShapeType="1"/>
          </p:cNvSpPr>
          <p:nvPr/>
        </p:nvSpPr>
        <p:spPr bwMode="auto">
          <a:xfrm flipV="1">
            <a:off x="2234605" y="3496724"/>
            <a:ext cx="0" cy="2619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39" name="Line 135"/>
          <p:cNvSpPr>
            <a:spLocks noChangeShapeType="1"/>
          </p:cNvSpPr>
          <p:nvPr/>
        </p:nvSpPr>
        <p:spPr bwMode="auto">
          <a:xfrm>
            <a:off x="2234605" y="376183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0" name="Line 136"/>
          <p:cNvSpPr>
            <a:spLocks noChangeShapeType="1"/>
          </p:cNvSpPr>
          <p:nvPr/>
        </p:nvSpPr>
        <p:spPr bwMode="auto">
          <a:xfrm flipV="1">
            <a:off x="2234605" y="37697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1" name="Line 137"/>
          <p:cNvSpPr>
            <a:spLocks noChangeShapeType="1"/>
          </p:cNvSpPr>
          <p:nvPr/>
        </p:nvSpPr>
        <p:spPr bwMode="auto">
          <a:xfrm>
            <a:off x="2234605" y="4031711"/>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2" name="Line 138"/>
          <p:cNvSpPr>
            <a:spLocks noChangeShapeType="1"/>
          </p:cNvSpPr>
          <p:nvPr/>
        </p:nvSpPr>
        <p:spPr bwMode="auto">
          <a:xfrm flipV="1">
            <a:off x="2234605" y="403964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3" name="Line 139"/>
          <p:cNvSpPr>
            <a:spLocks noChangeShapeType="1"/>
          </p:cNvSpPr>
          <p:nvPr/>
        </p:nvSpPr>
        <p:spPr bwMode="auto">
          <a:xfrm>
            <a:off x="2234605" y="430158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4" name="Line 140"/>
          <p:cNvSpPr>
            <a:spLocks noChangeShapeType="1"/>
          </p:cNvSpPr>
          <p:nvPr/>
        </p:nvSpPr>
        <p:spPr bwMode="auto">
          <a:xfrm flipV="1">
            <a:off x="2234605" y="430952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5" name="Line 141"/>
          <p:cNvSpPr>
            <a:spLocks noChangeShapeType="1"/>
          </p:cNvSpPr>
          <p:nvPr/>
        </p:nvSpPr>
        <p:spPr bwMode="auto">
          <a:xfrm>
            <a:off x="2234605" y="4571461"/>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6" name="Line 142"/>
          <p:cNvSpPr>
            <a:spLocks noChangeShapeType="1"/>
          </p:cNvSpPr>
          <p:nvPr/>
        </p:nvSpPr>
        <p:spPr bwMode="auto">
          <a:xfrm flipV="1">
            <a:off x="2234605" y="4579399"/>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7" name="Line 143"/>
          <p:cNvSpPr>
            <a:spLocks noChangeShapeType="1"/>
          </p:cNvSpPr>
          <p:nvPr/>
        </p:nvSpPr>
        <p:spPr bwMode="auto">
          <a:xfrm>
            <a:off x="2234605" y="4841336"/>
            <a:ext cx="8397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8" name="Line 144"/>
          <p:cNvSpPr>
            <a:spLocks noChangeShapeType="1"/>
          </p:cNvSpPr>
          <p:nvPr/>
        </p:nvSpPr>
        <p:spPr bwMode="auto">
          <a:xfrm flipV="1">
            <a:off x="2234605" y="4849274"/>
            <a:ext cx="0" cy="2587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7" name="Line 153"/>
          <p:cNvSpPr>
            <a:spLocks noChangeShapeType="1"/>
          </p:cNvSpPr>
          <p:nvPr/>
        </p:nvSpPr>
        <p:spPr bwMode="auto">
          <a:xfrm flipV="1">
            <a:off x="2234605"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8" name="Line 154"/>
          <p:cNvSpPr>
            <a:spLocks noChangeShapeType="1"/>
          </p:cNvSpPr>
          <p:nvPr/>
        </p:nvSpPr>
        <p:spPr bwMode="auto">
          <a:xfrm flipV="1">
            <a:off x="3657005"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59" name="Line 155"/>
          <p:cNvSpPr>
            <a:spLocks noChangeShapeType="1"/>
          </p:cNvSpPr>
          <p:nvPr/>
        </p:nvSpPr>
        <p:spPr bwMode="auto">
          <a:xfrm flipV="1">
            <a:off x="5109568"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0" name="Line 156"/>
          <p:cNvSpPr>
            <a:spLocks noChangeShapeType="1"/>
          </p:cNvSpPr>
          <p:nvPr/>
        </p:nvSpPr>
        <p:spPr bwMode="auto">
          <a:xfrm flipV="1">
            <a:off x="6470055"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1" name="Line 157"/>
          <p:cNvSpPr>
            <a:spLocks noChangeShapeType="1"/>
          </p:cNvSpPr>
          <p:nvPr/>
        </p:nvSpPr>
        <p:spPr bwMode="auto">
          <a:xfrm flipV="1">
            <a:off x="7998818" y="2460086"/>
            <a:ext cx="0" cy="755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2" name="Freeform 158"/>
          <p:cNvSpPr>
            <a:spLocks/>
          </p:cNvSpPr>
          <p:nvPr/>
        </p:nvSpPr>
        <p:spPr bwMode="auto">
          <a:xfrm>
            <a:off x="1351955" y="3223674"/>
            <a:ext cx="1722438" cy="0"/>
          </a:xfrm>
          <a:custGeom>
            <a:avLst/>
            <a:gdLst>
              <a:gd name="T0" fmla="*/ 0 w 1085"/>
              <a:gd name="T1" fmla="*/ 556 w 1085"/>
              <a:gd name="T2" fmla="*/ 1085 w 1085"/>
            </a:gdLst>
            <a:ahLst/>
            <a:cxnLst>
              <a:cxn ang="0">
                <a:pos x="T0" y="0"/>
              </a:cxn>
              <a:cxn ang="0">
                <a:pos x="T1" y="0"/>
              </a:cxn>
              <a:cxn ang="0">
                <a:pos x="T2" y="0"/>
              </a:cxn>
            </a:cxnLst>
            <a:rect l="0" t="0" r="r" b="b"/>
            <a:pathLst>
              <a:path w="1085">
                <a:moveTo>
                  <a:pt x="0" y="0"/>
                </a:moveTo>
                <a:lnTo>
                  <a:pt x="556" y="0"/>
                </a:lnTo>
                <a:lnTo>
                  <a:pt x="108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3" name="Freeform 159"/>
          <p:cNvSpPr>
            <a:spLocks/>
          </p:cNvSpPr>
          <p:nvPr/>
        </p:nvSpPr>
        <p:spPr bwMode="auto">
          <a:xfrm>
            <a:off x="3090268" y="3223674"/>
            <a:ext cx="1282700" cy="0"/>
          </a:xfrm>
          <a:custGeom>
            <a:avLst/>
            <a:gdLst>
              <a:gd name="T0" fmla="*/ 0 w 808"/>
              <a:gd name="T1" fmla="*/ 357 w 808"/>
              <a:gd name="T2" fmla="*/ 808 w 808"/>
            </a:gdLst>
            <a:ahLst/>
            <a:cxnLst>
              <a:cxn ang="0">
                <a:pos x="T0" y="0"/>
              </a:cxn>
              <a:cxn ang="0">
                <a:pos x="T1" y="0"/>
              </a:cxn>
              <a:cxn ang="0">
                <a:pos x="T2" y="0"/>
              </a:cxn>
            </a:cxnLst>
            <a:rect l="0" t="0" r="r" b="b"/>
            <a:pathLst>
              <a:path w="808">
                <a:moveTo>
                  <a:pt x="0" y="0"/>
                </a:moveTo>
                <a:lnTo>
                  <a:pt x="357" y="0"/>
                </a:lnTo>
                <a:lnTo>
                  <a:pt x="808"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4" name="Freeform 160"/>
          <p:cNvSpPr>
            <a:spLocks/>
          </p:cNvSpPr>
          <p:nvPr/>
        </p:nvSpPr>
        <p:spPr bwMode="auto">
          <a:xfrm>
            <a:off x="4388843" y="3223674"/>
            <a:ext cx="1436688" cy="0"/>
          </a:xfrm>
          <a:custGeom>
            <a:avLst/>
            <a:gdLst>
              <a:gd name="T0" fmla="*/ 0 w 905"/>
              <a:gd name="T1" fmla="*/ 454 w 905"/>
              <a:gd name="T2" fmla="*/ 905 w 905"/>
            </a:gdLst>
            <a:ahLst/>
            <a:cxnLst>
              <a:cxn ang="0">
                <a:pos x="T0" y="0"/>
              </a:cxn>
              <a:cxn ang="0">
                <a:pos x="T1" y="0"/>
              </a:cxn>
              <a:cxn ang="0">
                <a:pos x="T2" y="0"/>
              </a:cxn>
            </a:cxnLst>
            <a:rect l="0" t="0" r="r" b="b"/>
            <a:pathLst>
              <a:path w="905">
                <a:moveTo>
                  <a:pt x="0" y="0"/>
                </a:moveTo>
                <a:lnTo>
                  <a:pt x="454" y="0"/>
                </a:lnTo>
                <a:lnTo>
                  <a:pt x="9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5" name="Freeform 161"/>
          <p:cNvSpPr>
            <a:spLocks/>
          </p:cNvSpPr>
          <p:nvPr/>
        </p:nvSpPr>
        <p:spPr bwMode="auto">
          <a:xfrm>
            <a:off x="5841405" y="3223674"/>
            <a:ext cx="1374775" cy="0"/>
          </a:xfrm>
          <a:custGeom>
            <a:avLst/>
            <a:gdLst>
              <a:gd name="T0" fmla="*/ 0 w 866"/>
              <a:gd name="T1" fmla="*/ 396 w 866"/>
              <a:gd name="T2" fmla="*/ 866 w 866"/>
            </a:gdLst>
            <a:ahLst/>
            <a:cxnLst>
              <a:cxn ang="0">
                <a:pos x="T0" y="0"/>
              </a:cxn>
              <a:cxn ang="0">
                <a:pos x="T1" y="0"/>
              </a:cxn>
              <a:cxn ang="0">
                <a:pos x="T2" y="0"/>
              </a:cxn>
            </a:cxnLst>
            <a:rect l="0" t="0" r="r" b="b"/>
            <a:pathLst>
              <a:path w="866">
                <a:moveTo>
                  <a:pt x="0" y="0"/>
                </a:moveTo>
                <a:lnTo>
                  <a:pt x="396" y="0"/>
                </a:lnTo>
                <a:lnTo>
                  <a:pt x="866"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6" name="Freeform 162"/>
          <p:cNvSpPr>
            <a:spLocks/>
          </p:cNvSpPr>
          <p:nvPr/>
        </p:nvSpPr>
        <p:spPr bwMode="auto">
          <a:xfrm>
            <a:off x="6813862" y="3373437"/>
            <a:ext cx="1522413" cy="0"/>
          </a:xfrm>
          <a:custGeom>
            <a:avLst/>
            <a:gdLst>
              <a:gd name="T0" fmla="*/ 0 w 959"/>
              <a:gd name="T1" fmla="*/ 483 w 959"/>
              <a:gd name="T2" fmla="*/ 959 w 959"/>
            </a:gdLst>
            <a:ahLst/>
            <a:cxnLst>
              <a:cxn ang="0">
                <a:pos x="T0" y="0"/>
              </a:cxn>
              <a:cxn ang="0">
                <a:pos x="T1" y="0"/>
              </a:cxn>
              <a:cxn ang="0">
                <a:pos x="T2" y="0"/>
              </a:cxn>
            </a:cxnLst>
            <a:rect l="0" t="0" r="r" b="b"/>
            <a:pathLst>
              <a:path w="959">
                <a:moveTo>
                  <a:pt x="0" y="0"/>
                </a:moveTo>
                <a:lnTo>
                  <a:pt x="483" y="0"/>
                </a:lnTo>
                <a:lnTo>
                  <a:pt x="959"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7" name="Line 163"/>
          <p:cNvSpPr>
            <a:spLocks noChangeShapeType="1"/>
          </p:cNvSpPr>
          <p:nvPr/>
        </p:nvSpPr>
        <p:spPr bwMode="auto">
          <a:xfrm flipV="1">
            <a:off x="3082330"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8" name="Line 164"/>
          <p:cNvSpPr>
            <a:spLocks noChangeShapeType="1"/>
          </p:cNvSpPr>
          <p:nvPr/>
        </p:nvSpPr>
        <p:spPr bwMode="auto">
          <a:xfrm flipV="1">
            <a:off x="3082330"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69" name="Line 165"/>
          <p:cNvSpPr>
            <a:spLocks noChangeShapeType="1"/>
          </p:cNvSpPr>
          <p:nvPr/>
        </p:nvSpPr>
        <p:spPr bwMode="auto">
          <a:xfrm flipV="1">
            <a:off x="3082330"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0" name="Line 166"/>
          <p:cNvSpPr>
            <a:spLocks noChangeShapeType="1"/>
          </p:cNvSpPr>
          <p:nvPr/>
        </p:nvSpPr>
        <p:spPr bwMode="auto">
          <a:xfrm flipV="1">
            <a:off x="3082330"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1" name="Line 167"/>
          <p:cNvSpPr>
            <a:spLocks noChangeShapeType="1"/>
          </p:cNvSpPr>
          <p:nvPr/>
        </p:nvSpPr>
        <p:spPr bwMode="auto">
          <a:xfrm flipV="1">
            <a:off x="3082330"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2" name="Line 168"/>
          <p:cNvSpPr>
            <a:spLocks noChangeShapeType="1"/>
          </p:cNvSpPr>
          <p:nvPr/>
        </p:nvSpPr>
        <p:spPr bwMode="auto">
          <a:xfrm flipV="1">
            <a:off x="3082330"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3" name="Line 169"/>
          <p:cNvSpPr>
            <a:spLocks noChangeShapeType="1"/>
          </p:cNvSpPr>
          <p:nvPr/>
        </p:nvSpPr>
        <p:spPr bwMode="auto">
          <a:xfrm flipV="1">
            <a:off x="3082330"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79" name="Line 175"/>
          <p:cNvSpPr>
            <a:spLocks noChangeShapeType="1"/>
          </p:cNvSpPr>
          <p:nvPr/>
        </p:nvSpPr>
        <p:spPr bwMode="auto">
          <a:xfrm flipV="1">
            <a:off x="4380905"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0" name="Line 176"/>
          <p:cNvSpPr>
            <a:spLocks noChangeShapeType="1"/>
          </p:cNvSpPr>
          <p:nvPr/>
        </p:nvSpPr>
        <p:spPr bwMode="auto">
          <a:xfrm flipV="1">
            <a:off x="4380905"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1" name="Line 177"/>
          <p:cNvSpPr>
            <a:spLocks noChangeShapeType="1"/>
          </p:cNvSpPr>
          <p:nvPr/>
        </p:nvSpPr>
        <p:spPr bwMode="auto">
          <a:xfrm flipV="1">
            <a:off x="4380905"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2" name="Line 178"/>
          <p:cNvSpPr>
            <a:spLocks noChangeShapeType="1"/>
          </p:cNvSpPr>
          <p:nvPr/>
        </p:nvSpPr>
        <p:spPr bwMode="auto">
          <a:xfrm flipV="1">
            <a:off x="4380905"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3" name="Line 179"/>
          <p:cNvSpPr>
            <a:spLocks noChangeShapeType="1"/>
          </p:cNvSpPr>
          <p:nvPr/>
        </p:nvSpPr>
        <p:spPr bwMode="auto">
          <a:xfrm flipV="1">
            <a:off x="4380905"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4" name="Line 180"/>
          <p:cNvSpPr>
            <a:spLocks noChangeShapeType="1"/>
          </p:cNvSpPr>
          <p:nvPr/>
        </p:nvSpPr>
        <p:spPr bwMode="auto">
          <a:xfrm flipV="1">
            <a:off x="4380905"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85" name="Line 181"/>
          <p:cNvSpPr>
            <a:spLocks noChangeShapeType="1"/>
          </p:cNvSpPr>
          <p:nvPr/>
        </p:nvSpPr>
        <p:spPr bwMode="auto">
          <a:xfrm flipV="1">
            <a:off x="4380905"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1" name="Line 187"/>
          <p:cNvSpPr>
            <a:spLocks noChangeShapeType="1"/>
          </p:cNvSpPr>
          <p:nvPr/>
        </p:nvSpPr>
        <p:spPr bwMode="auto">
          <a:xfrm flipV="1">
            <a:off x="5833468"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2" name="Line 188"/>
          <p:cNvSpPr>
            <a:spLocks noChangeShapeType="1"/>
          </p:cNvSpPr>
          <p:nvPr/>
        </p:nvSpPr>
        <p:spPr bwMode="auto">
          <a:xfrm flipV="1">
            <a:off x="5833468"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3" name="Line 189"/>
          <p:cNvSpPr>
            <a:spLocks noChangeShapeType="1"/>
          </p:cNvSpPr>
          <p:nvPr/>
        </p:nvSpPr>
        <p:spPr bwMode="auto">
          <a:xfrm flipV="1">
            <a:off x="5833468"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4" name="Line 190"/>
          <p:cNvSpPr>
            <a:spLocks noChangeShapeType="1"/>
          </p:cNvSpPr>
          <p:nvPr/>
        </p:nvSpPr>
        <p:spPr bwMode="auto">
          <a:xfrm flipV="1">
            <a:off x="5833468"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5" name="Line 191"/>
          <p:cNvSpPr>
            <a:spLocks noChangeShapeType="1"/>
          </p:cNvSpPr>
          <p:nvPr/>
        </p:nvSpPr>
        <p:spPr bwMode="auto">
          <a:xfrm flipV="1">
            <a:off x="5833468"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6" name="Line 192"/>
          <p:cNvSpPr>
            <a:spLocks noChangeShapeType="1"/>
          </p:cNvSpPr>
          <p:nvPr/>
        </p:nvSpPr>
        <p:spPr bwMode="auto">
          <a:xfrm flipV="1">
            <a:off x="5833468"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97" name="Line 193"/>
          <p:cNvSpPr>
            <a:spLocks noChangeShapeType="1"/>
          </p:cNvSpPr>
          <p:nvPr/>
        </p:nvSpPr>
        <p:spPr bwMode="auto">
          <a:xfrm flipV="1">
            <a:off x="5833468"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3" name="Line 199"/>
          <p:cNvSpPr>
            <a:spLocks noChangeShapeType="1"/>
          </p:cNvSpPr>
          <p:nvPr/>
        </p:nvSpPr>
        <p:spPr bwMode="auto">
          <a:xfrm flipV="1">
            <a:off x="7224118" y="2460086"/>
            <a:ext cx="0" cy="7635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4" name="Line 200"/>
          <p:cNvSpPr>
            <a:spLocks noChangeShapeType="1"/>
          </p:cNvSpPr>
          <p:nvPr/>
        </p:nvSpPr>
        <p:spPr bwMode="auto">
          <a:xfrm flipV="1">
            <a:off x="7224118" y="3223674"/>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5" name="Line 201"/>
          <p:cNvSpPr>
            <a:spLocks noChangeShapeType="1"/>
          </p:cNvSpPr>
          <p:nvPr/>
        </p:nvSpPr>
        <p:spPr bwMode="auto">
          <a:xfrm flipV="1">
            <a:off x="7224118" y="3493549"/>
            <a:ext cx="0" cy="268288"/>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6" name="Line 202"/>
          <p:cNvSpPr>
            <a:spLocks noChangeShapeType="1"/>
          </p:cNvSpPr>
          <p:nvPr/>
        </p:nvSpPr>
        <p:spPr bwMode="auto">
          <a:xfrm flipV="1">
            <a:off x="7224118" y="376183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7" name="Line 203"/>
          <p:cNvSpPr>
            <a:spLocks noChangeShapeType="1"/>
          </p:cNvSpPr>
          <p:nvPr/>
        </p:nvSpPr>
        <p:spPr bwMode="auto">
          <a:xfrm flipV="1">
            <a:off x="7224118" y="403171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8" name="Line 204"/>
          <p:cNvSpPr>
            <a:spLocks noChangeShapeType="1"/>
          </p:cNvSpPr>
          <p:nvPr/>
        </p:nvSpPr>
        <p:spPr bwMode="auto">
          <a:xfrm flipV="1">
            <a:off x="7224118" y="4301586"/>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09" name="Line 206"/>
          <p:cNvSpPr>
            <a:spLocks noChangeShapeType="1"/>
          </p:cNvSpPr>
          <p:nvPr/>
        </p:nvSpPr>
        <p:spPr bwMode="auto">
          <a:xfrm flipV="1">
            <a:off x="7224118" y="4571461"/>
            <a:ext cx="0" cy="269875"/>
          </a:xfrm>
          <a:prstGeom prst="line">
            <a:avLst/>
          </a:prstGeom>
          <a:noFill/>
          <a:ln w="1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315" name="Rectangle 341"/>
          <p:cNvSpPr>
            <a:spLocks noChangeArrowheads="1"/>
          </p:cNvSpPr>
          <p:nvPr/>
        </p:nvSpPr>
        <p:spPr bwMode="auto">
          <a:xfrm>
            <a:off x="1778993" y="328558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16" name="Rectangle 342"/>
          <p:cNvSpPr>
            <a:spLocks noChangeArrowheads="1"/>
          </p:cNvSpPr>
          <p:nvPr/>
        </p:nvSpPr>
        <p:spPr bwMode="auto">
          <a:xfrm>
            <a:off x="2693393" y="328558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17" name="Rectangle 343"/>
          <p:cNvSpPr>
            <a:spLocks noChangeArrowheads="1"/>
          </p:cNvSpPr>
          <p:nvPr/>
        </p:nvSpPr>
        <p:spPr bwMode="auto">
          <a:xfrm>
            <a:off x="3287118" y="3285586"/>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18" name="Rectangle 344"/>
          <p:cNvSpPr>
            <a:spLocks noChangeArrowheads="1"/>
          </p:cNvSpPr>
          <p:nvPr/>
        </p:nvSpPr>
        <p:spPr bwMode="auto">
          <a:xfrm>
            <a:off x="4801593" y="3285586"/>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19" name="Rectangle 345"/>
          <p:cNvSpPr>
            <a:spLocks noChangeArrowheads="1"/>
          </p:cNvSpPr>
          <p:nvPr/>
        </p:nvSpPr>
        <p:spPr bwMode="auto">
          <a:xfrm>
            <a:off x="6103343" y="3285586"/>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20" name="Rectangle 346"/>
          <p:cNvSpPr>
            <a:spLocks noChangeArrowheads="1"/>
          </p:cNvSpPr>
          <p:nvPr/>
        </p:nvSpPr>
        <p:spPr bwMode="auto">
          <a:xfrm>
            <a:off x="6808193"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21" name="Rectangle 347"/>
          <p:cNvSpPr>
            <a:spLocks noChangeArrowheads="1"/>
          </p:cNvSpPr>
          <p:nvPr/>
        </p:nvSpPr>
        <p:spPr bwMode="auto">
          <a:xfrm>
            <a:off x="7574955"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3" name="Rectangle 399"/>
          <p:cNvSpPr>
            <a:spLocks noChangeArrowheads="1"/>
          </p:cNvSpPr>
          <p:nvPr/>
        </p:nvSpPr>
        <p:spPr bwMode="auto">
          <a:xfrm>
            <a:off x="1778993" y="4633374"/>
            <a:ext cx="1442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4" name="Rectangle 400"/>
          <p:cNvSpPr>
            <a:spLocks noChangeArrowheads="1"/>
          </p:cNvSpPr>
          <p:nvPr/>
        </p:nvSpPr>
        <p:spPr bwMode="auto">
          <a:xfrm>
            <a:off x="2569568" y="463337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165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5" name="Rectangle 401"/>
          <p:cNvSpPr>
            <a:spLocks noChangeArrowheads="1"/>
          </p:cNvSpPr>
          <p:nvPr/>
        </p:nvSpPr>
        <p:spPr bwMode="auto">
          <a:xfrm>
            <a:off x="3287118" y="463337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6" name="Rectangle 402"/>
          <p:cNvSpPr>
            <a:spLocks noChangeArrowheads="1"/>
          </p:cNvSpPr>
          <p:nvPr/>
        </p:nvSpPr>
        <p:spPr bwMode="auto">
          <a:xfrm>
            <a:off x="3906243" y="4633374"/>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1.82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7" name="Rectangle 403"/>
          <p:cNvSpPr>
            <a:spLocks noChangeArrowheads="1"/>
          </p:cNvSpPr>
          <p:nvPr/>
        </p:nvSpPr>
        <p:spPr bwMode="auto">
          <a:xfrm>
            <a:off x="4585693" y="463337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8" name="Rectangle 404"/>
          <p:cNvSpPr>
            <a:spLocks noChangeArrowheads="1"/>
          </p:cNvSpPr>
          <p:nvPr/>
        </p:nvSpPr>
        <p:spPr bwMode="auto">
          <a:xfrm>
            <a:off x="5352455" y="463337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12.12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9" name="Rectangle 405"/>
          <p:cNvSpPr>
            <a:spLocks noChangeArrowheads="1"/>
          </p:cNvSpPr>
          <p:nvPr/>
        </p:nvSpPr>
        <p:spPr bwMode="auto">
          <a:xfrm>
            <a:off x="6056993" y="463337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0" name="Rectangle 407"/>
          <p:cNvSpPr>
            <a:spLocks noChangeArrowheads="1"/>
          </p:cNvSpPr>
          <p:nvPr/>
        </p:nvSpPr>
        <p:spPr bwMode="auto">
          <a:xfrm>
            <a:off x="6751043" y="463337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13.94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1" name="Rectangle 408"/>
          <p:cNvSpPr>
            <a:spLocks noChangeArrowheads="1"/>
          </p:cNvSpPr>
          <p:nvPr/>
        </p:nvSpPr>
        <p:spPr bwMode="auto">
          <a:xfrm>
            <a:off x="7504793" y="463337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13.94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3" name="Rectangle 410"/>
          <p:cNvSpPr>
            <a:spLocks noChangeArrowheads="1"/>
          </p:cNvSpPr>
          <p:nvPr/>
        </p:nvSpPr>
        <p:spPr bwMode="auto">
          <a:xfrm>
            <a:off x="1778993" y="4363499"/>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4" name="Rectangle 411"/>
          <p:cNvSpPr>
            <a:spLocks noChangeArrowheads="1"/>
          </p:cNvSpPr>
          <p:nvPr/>
        </p:nvSpPr>
        <p:spPr bwMode="auto">
          <a:xfrm>
            <a:off x="2569568" y="436349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5" name="Rectangle 412"/>
          <p:cNvSpPr>
            <a:spLocks noChangeArrowheads="1"/>
          </p:cNvSpPr>
          <p:nvPr/>
        </p:nvSpPr>
        <p:spPr bwMode="auto">
          <a:xfrm>
            <a:off x="3287118" y="436349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6" name="Rectangle 413"/>
          <p:cNvSpPr>
            <a:spLocks noChangeArrowheads="1"/>
          </p:cNvSpPr>
          <p:nvPr/>
        </p:nvSpPr>
        <p:spPr bwMode="auto">
          <a:xfrm>
            <a:off x="3906243" y="4363499"/>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7" name="Rectangle 414"/>
          <p:cNvSpPr>
            <a:spLocks noChangeArrowheads="1"/>
          </p:cNvSpPr>
          <p:nvPr/>
        </p:nvSpPr>
        <p:spPr bwMode="auto">
          <a:xfrm>
            <a:off x="4677768" y="436349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8" name="Rectangle 415"/>
          <p:cNvSpPr>
            <a:spLocks noChangeArrowheads="1"/>
          </p:cNvSpPr>
          <p:nvPr/>
        </p:nvSpPr>
        <p:spPr bwMode="auto">
          <a:xfrm>
            <a:off x="5352455" y="4363499"/>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10.67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9" name="Rectangle 416"/>
          <p:cNvSpPr>
            <a:spLocks noChangeArrowheads="1"/>
          </p:cNvSpPr>
          <p:nvPr/>
        </p:nvSpPr>
        <p:spPr bwMode="auto">
          <a:xfrm>
            <a:off x="6056993" y="4363499"/>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1,900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0" name="Rectangle 417"/>
          <p:cNvSpPr>
            <a:spLocks noChangeArrowheads="1"/>
          </p:cNvSpPr>
          <p:nvPr/>
        </p:nvSpPr>
        <p:spPr bwMode="auto">
          <a:xfrm>
            <a:off x="6751043" y="4363499"/>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12.67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1" name="Rectangle 418"/>
          <p:cNvSpPr>
            <a:spLocks noChangeArrowheads="1"/>
          </p:cNvSpPr>
          <p:nvPr/>
        </p:nvSpPr>
        <p:spPr bwMode="auto">
          <a:xfrm>
            <a:off x="7506693" y="4363499"/>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12.67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3" name="Rectangle 420"/>
          <p:cNvSpPr>
            <a:spLocks noChangeArrowheads="1"/>
          </p:cNvSpPr>
          <p:nvPr/>
        </p:nvSpPr>
        <p:spPr bwMode="auto">
          <a:xfrm>
            <a:off x="1778993" y="4093624"/>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4" name="Rectangle 421"/>
          <p:cNvSpPr>
            <a:spLocks noChangeArrowheads="1"/>
          </p:cNvSpPr>
          <p:nvPr/>
        </p:nvSpPr>
        <p:spPr bwMode="auto">
          <a:xfrm>
            <a:off x="2569568" y="409362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135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5" name="Rectangle 422"/>
          <p:cNvSpPr>
            <a:spLocks noChangeArrowheads="1"/>
          </p:cNvSpPr>
          <p:nvPr/>
        </p:nvSpPr>
        <p:spPr bwMode="auto">
          <a:xfrm>
            <a:off x="3287118" y="409362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6" name="Rectangle 423"/>
          <p:cNvSpPr>
            <a:spLocks noChangeArrowheads="1"/>
          </p:cNvSpPr>
          <p:nvPr/>
        </p:nvSpPr>
        <p:spPr bwMode="auto">
          <a:xfrm>
            <a:off x="3906243" y="4093624"/>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2.22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7" name="Rectangle 424"/>
          <p:cNvSpPr>
            <a:spLocks noChangeArrowheads="1"/>
          </p:cNvSpPr>
          <p:nvPr/>
        </p:nvSpPr>
        <p:spPr bwMode="auto">
          <a:xfrm>
            <a:off x="4677768" y="409362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8" name="Rectangle 425"/>
          <p:cNvSpPr>
            <a:spLocks noChangeArrowheads="1"/>
          </p:cNvSpPr>
          <p:nvPr/>
        </p:nvSpPr>
        <p:spPr bwMode="auto">
          <a:xfrm>
            <a:off x="5352455" y="4093624"/>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8.89</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9" name="Rectangle 426"/>
          <p:cNvSpPr>
            <a:spLocks noChangeArrowheads="1"/>
          </p:cNvSpPr>
          <p:nvPr/>
        </p:nvSpPr>
        <p:spPr bwMode="auto">
          <a:xfrm>
            <a:off x="6056993" y="409362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0" name="Rectangle 427"/>
          <p:cNvSpPr>
            <a:spLocks noChangeArrowheads="1"/>
          </p:cNvSpPr>
          <p:nvPr/>
        </p:nvSpPr>
        <p:spPr bwMode="auto">
          <a:xfrm>
            <a:off x="6751043" y="409362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11.11</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1" name="Rectangle 428"/>
          <p:cNvSpPr>
            <a:spLocks noChangeArrowheads="1"/>
          </p:cNvSpPr>
          <p:nvPr/>
        </p:nvSpPr>
        <p:spPr bwMode="auto">
          <a:xfrm>
            <a:off x="7506693" y="409362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11.43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3" name="Rectangle 430"/>
          <p:cNvSpPr>
            <a:spLocks noChangeArrowheads="1"/>
          </p:cNvSpPr>
          <p:nvPr/>
        </p:nvSpPr>
        <p:spPr bwMode="auto">
          <a:xfrm>
            <a:off x="1778993" y="3823749"/>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4" name="Rectangle 431"/>
          <p:cNvSpPr>
            <a:spLocks noChangeArrowheads="1"/>
          </p:cNvSpPr>
          <p:nvPr/>
        </p:nvSpPr>
        <p:spPr bwMode="auto">
          <a:xfrm>
            <a:off x="2569568" y="382374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5" name="Rectangle 432"/>
          <p:cNvSpPr>
            <a:spLocks noChangeArrowheads="1"/>
          </p:cNvSpPr>
          <p:nvPr/>
        </p:nvSpPr>
        <p:spPr bwMode="auto">
          <a:xfrm>
            <a:off x="3287118" y="382374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6" name="Rectangle 433"/>
          <p:cNvSpPr>
            <a:spLocks noChangeArrowheads="1"/>
          </p:cNvSpPr>
          <p:nvPr/>
        </p:nvSpPr>
        <p:spPr bwMode="auto">
          <a:xfrm>
            <a:off x="3906243" y="3823749"/>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7" name="Rectangle 434"/>
          <p:cNvSpPr>
            <a:spLocks noChangeArrowheads="1"/>
          </p:cNvSpPr>
          <p:nvPr/>
        </p:nvSpPr>
        <p:spPr bwMode="auto">
          <a:xfrm>
            <a:off x="4677768" y="3823749"/>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8" name="Rectangle 435"/>
          <p:cNvSpPr>
            <a:spLocks noChangeArrowheads="1"/>
          </p:cNvSpPr>
          <p:nvPr/>
        </p:nvSpPr>
        <p:spPr bwMode="auto">
          <a:xfrm>
            <a:off x="5352455" y="3823749"/>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09" name="Rectangle 436"/>
          <p:cNvSpPr>
            <a:spLocks noChangeArrowheads="1"/>
          </p:cNvSpPr>
          <p:nvPr/>
        </p:nvSpPr>
        <p:spPr bwMode="auto">
          <a:xfrm>
            <a:off x="6037986" y="3823749"/>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1,100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0" name="Rectangle 437"/>
          <p:cNvSpPr>
            <a:spLocks noChangeArrowheads="1"/>
          </p:cNvSpPr>
          <p:nvPr/>
        </p:nvSpPr>
        <p:spPr bwMode="auto">
          <a:xfrm>
            <a:off x="6751043" y="3823749"/>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11.43</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1" name="Rectangle 438"/>
          <p:cNvSpPr>
            <a:spLocks noChangeArrowheads="1"/>
          </p:cNvSpPr>
          <p:nvPr/>
        </p:nvSpPr>
        <p:spPr bwMode="auto">
          <a:xfrm>
            <a:off x="7506693" y="3823749"/>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7.27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3" name="Rectangle 440"/>
          <p:cNvSpPr>
            <a:spLocks noChangeArrowheads="1"/>
          </p:cNvSpPr>
          <p:nvPr/>
        </p:nvSpPr>
        <p:spPr bwMode="auto">
          <a:xfrm>
            <a:off x="1778993" y="3553874"/>
            <a:ext cx="7213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4" name="Rectangle 441"/>
          <p:cNvSpPr>
            <a:spLocks noChangeArrowheads="1"/>
          </p:cNvSpPr>
          <p:nvPr/>
        </p:nvSpPr>
        <p:spPr bwMode="auto">
          <a:xfrm>
            <a:off x="2631480" y="3553874"/>
            <a:ext cx="14427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45</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5" name="Rectangle 442"/>
          <p:cNvSpPr>
            <a:spLocks noChangeArrowheads="1"/>
          </p:cNvSpPr>
          <p:nvPr/>
        </p:nvSpPr>
        <p:spPr bwMode="auto">
          <a:xfrm>
            <a:off x="3287118" y="355387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300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6" name="Rectangle 443"/>
          <p:cNvSpPr>
            <a:spLocks noChangeArrowheads="1"/>
          </p:cNvSpPr>
          <p:nvPr/>
        </p:nvSpPr>
        <p:spPr bwMode="auto">
          <a:xfrm>
            <a:off x="3906243" y="3553874"/>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6.67</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7" name="Rectangle 444"/>
          <p:cNvSpPr>
            <a:spLocks noChangeArrowheads="1"/>
          </p:cNvSpPr>
          <p:nvPr/>
        </p:nvSpPr>
        <p:spPr bwMode="auto">
          <a:xfrm>
            <a:off x="4677768" y="355387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200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8" name="Rectangle 445"/>
          <p:cNvSpPr>
            <a:spLocks noChangeArrowheads="1"/>
          </p:cNvSpPr>
          <p:nvPr/>
        </p:nvSpPr>
        <p:spPr bwMode="auto">
          <a:xfrm>
            <a:off x="5352455" y="3553874"/>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8.89</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19" name="Rectangle 446"/>
          <p:cNvSpPr>
            <a:spLocks noChangeArrowheads="1"/>
          </p:cNvSpPr>
          <p:nvPr/>
        </p:nvSpPr>
        <p:spPr bwMode="auto">
          <a:xfrm>
            <a:off x="6103343" y="3553874"/>
            <a:ext cx="2164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700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0" name="Rectangle 447"/>
          <p:cNvSpPr>
            <a:spLocks noChangeArrowheads="1"/>
          </p:cNvSpPr>
          <p:nvPr/>
        </p:nvSpPr>
        <p:spPr bwMode="auto">
          <a:xfrm>
            <a:off x="6742793" y="3553874"/>
            <a:ext cx="3238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15.56</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1" name="Rectangle 448"/>
          <p:cNvSpPr>
            <a:spLocks noChangeArrowheads="1"/>
          </p:cNvSpPr>
          <p:nvPr/>
        </p:nvSpPr>
        <p:spPr bwMode="auto">
          <a:xfrm>
            <a:off x="7504793" y="3553874"/>
            <a:ext cx="25167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8.89</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3" name="Rectangle 450"/>
          <p:cNvSpPr>
            <a:spLocks noChangeArrowheads="1"/>
          </p:cNvSpPr>
          <p:nvPr/>
        </p:nvSpPr>
        <p:spPr bwMode="auto">
          <a:xfrm>
            <a:off x="5436593"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4" name="Rectangle 451"/>
          <p:cNvSpPr>
            <a:spLocks noChangeArrowheads="1"/>
          </p:cNvSpPr>
          <p:nvPr/>
        </p:nvSpPr>
        <p:spPr bwMode="auto">
          <a:xfrm>
            <a:off x="3991968" y="3285586"/>
            <a:ext cx="7053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010202"/>
                </a:solidFill>
                <a:effectLst/>
                <a:latin typeface="Calibri Light" pitchFamily="34" charset="0"/>
                <a:cs typeface="Arial" pitchFamily="34" charset="0"/>
              </a:rPr>
              <a:t>–</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25" name="TextBox 424"/>
          <p:cNvSpPr txBox="1"/>
          <p:nvPr/>
        </p:nvSpPr>
        <p:spPr>
          <a:xfrm>
            <a:off x="1295400" y="2622467"/>
            <a:ext cx="948929" cy="430887"/>
          </a:xfrm>
          <a:prstGeom prst="rect">
            <a:avLst/>
          </a:prstGeom>
          <a:noFill/>
        </p:spPr>
        <p:txBody>
          <a:bodyPr wrap="square" rtlCol="0">
            <a:spAutoFit/>
          </a:bodyPr>
          <a:lstStyle/>
          <a:p>
            <a:pPr algn="ctr"/>
            <a:r>
              <a:rPr lang="en-US" sz="1100" b="1" dirty="0">
                <a:latin typeface="Calibri Light" pitchFamily="34" charset="0"/>
              </a:rPr>
              <a:t>Labor </a:t>
            </a:r>
          </a:p>
          <a:p>
            <a:pPr algn="ctr"/>
            <a:r>
              <a:rPr lang="en-US" sz="1100" b="1" dirty="0">
                <a:latin typeface="Calibri Light" pitchFamily="34" charset="0"/>
              </a:rPr>
              <a:t>(# workers)</a:t>
            </a:r>
          </a:p>
        </p:txBody>
      </p:sp>
      <p:sp>
        <p:nvSpPr>
          <p:cNvPr id="426" name="TextBox 425"/>
          <p:cNvSpPr txBox="1"/>
          <p:nvPr/>
        </p:nvSpPr>
        <p:spPr>
          <a:xfrm>
            <a:off x="2180034" y="2501905"/>
            <a:ext cx="948929" cy="600164"/>
          </a:xfrm>
          <a:prstGeom prst="rect">
            <a:avLst/>
          </a:prstGeom>
          <a:noFill/>
        </p:spPr>
        <p:txBody>
          <a:bodyPr wrap="square" rtlCol="0">
            <a:spAutoFit/>
          </a:bodyPr>
          <a:lstStyle/>
          <a:p>
            <a:pPr algn="ctr"/>
            <a:r>
              <a:rPr lang="en-US" sz="1100" b="1" dirty="0">
                <a:latin typeface="Calibri Light" pitchFamily="34" charset="0"/>
              </a:rPr>
              <a:t>Total production </a:t>
            </a:r>
          </a:p>
          <a:p>
            <a:pPr algn="ctr"/>
            <a:r>
              <a:rPr lang="en-US" sz="1100" b="1" dirty="0">
                <a:latin typeface="Calibri Light" pitchFamily="34" charset="0"/>
              </a:rPr>
              <a:t>(# pizzas)</a:t>
            </a:r>
          </a:p>
        </p:txBody>
      </p:sp>
      <p:sp>
        <p:nvSpPr>
          <p:cNvPr id="427" name="TextBox 426"/>
          <p:cNvSpPr txBox="1"/>
          <p:nvPr/>
        </p:nvSpPr>
        <p:spPr>
          <a:xfrm>
            <a:off x="3060502" y="2537828"/>
            <a:ext cx="596503" cy="600164"/>
          </a:xfrm>
          <a:prstGeom prst="rect">
            <a:avLst/>
          </a:prstGeom>
          <a:noFill/>
        </p:spPr>
        <p:txBody>
          <a:bodyPr wrap="square" rtlCol="0">
            <a:spAutoFit/>
          </a:bodyPr>
          <a:lstStyle/>
          <a:p>
            <a:pPr algn="ctr"/>
            <a:r>
              <a:rPr lang="en-US" sz="1100" b="1" dirty="0">
                <a:latin typeface="Calibri Light" pitchFamily="34" charset="0"/>
              </a:rPr>
              <a:t>Fixed costs ($)</a:t>
            </a:r>
          </a:p>
        </p:txBody>
      </p:sp>
      <p:sp>
        <p:nvSpPr>
          <p:cNvPr id="428" name="TextBox 427"/>
          <p:cNvSpPr txBox="1"/>
          <p:nvPr/>
        </p:nvSpPr>
        <p:spPr>
          <a:xfrm>
            <a:off x="3619896" y="2441433"/>
            <a:ext cx="790179" cy="600164"/>
          </a:xfrm>
          <a:prstGeom prst="rect">
            <a:avLst/>
          </a:prstGeom>
          <a:noFill/>
        </p:spPr>
        <p:txBody>
          <a:bodyPr wrap="square" rtlCol="0">
            <a:spAutoFit/>
          </a:bodyPr>
          <a:lstStyle/>
          <a:p>
            <a:pPr algn="ctr"/>
            <a:r>
              <a:rPr lang="en-US" sz="1100" b="1" dirty="0">
                <a:latin typeface="Calibri Light" pitchFamily="34" charset="0"/>
              </a:rPr>
              <a:t>Average fixed costs ($/pizza)</a:t>
            </a:r>
          </a:p>
        </p:txBody>
      </p:sp>
      <p:sp>
        <p:nvSpPr>
          <p:cNvPr id="429" name="TextBox 428"/>
          <p:cNvSpPr txBox="1"/>
          <p:nvPr/>
        </p:nvSpPr>
        <p:spPr>
          <a:xfrm>
            <a:off x="4388843" y="2503883"/>
            <a:ext cx="720726" cy="600164"/>
          </a:xfrm>
          <a:prstGeom prst="rect">
            <a:avLst/>
          </a:prstGeom>
          <a:noFill/>
        </p:spPr>
        <p:txBody>
          <a:bodyPr wrap="square" rtlCol="0">
            <a:spAutoFit/>
          </a:bodyPr>
          <a:lstStyle/>
          <a:p>
            <a:pPr algn="ctr"/>
            <a:r>
              <a:rPr lang="en-US" sz="1100" b="1" dirty="0">
                <a:latin typeface="Calibri Light" pitchFamily="34" charset="0"/>
              </a:rPr>
              <a:t>Variable costs </a:t>
            </a:r>
          </a:p>
          <a:p>
            <a:pPr algn="ctr"/>
            <a:r>
              <a:rPr lang="en-US" sz="1100" b="1" dirty="0">
                <a:latin typeface="Calibri Light" pitchFamily="34" charset="0"/>
              </a:rPr>
              <a:t>($)</a:t>
            </a:r>
          </a:p>
        </p:txBody>
      </p:sp>
      <p:sp>
        <p:nvSpPr>
          <p:cNvPr id="430" name="TextBox 429"/>
          <p:cNvSpPr txBox="1"/>
          <p:nvPr/>
        </p:nvSpPr>
        <p:spPr>
          <a:xfrm>
            <a:off x="4993085" y="2438400"/>
            <a:ext cx="840384" cy="769441"/>
          </a:xfrm>
          <a:prstGeom prst="rect">
            <a:avLst/>
          </a:prstGeom>
          <a:noFill/>
        </p:spPr>
        <p:txBody>
          <a:bodyPr wrap="square" rtlCol="0">
            <a:spAutoFit/>
          </a:bodyPr>
          <a:lstStyle/>
          <a:p>
            <a:pPr algn="ctr"/>
            <a:r>
              <a:rPr lang="en-US" sz="1100" b="1" dirty="0">
                <a:latin typeface="Calibri Light" pitchFamily="34" charset="0"/>
              </a:rPr>
              <a:t>Average variable costs ($/pizza)</a:t>
            </a:r>
          </a:p>
        </p:txBody>
      </p:sp>
      <p:sp>
        <p:nvSpPr>
          <p:cNvPr id="431" name="TextBox 430"/>
          <p:cNvSpPr txBox="1"/>
          <p:nvPr/>
        </p:nvSpPr>
        <p:spPr>
          <a:xfrm>
            <a:off x="5773541" y="2506056"/>
            <a:ext cx="707627" cy="430887"/>
          </a:xfrm>
          <a:prstGeom prst="rect">
            <a:avLst/>
          </a:prstGeom>
          <a:noFill/>
        </p:spPr>
        <p:txBody>
          <a:bodyPr wrap="square" rtlCol="0">
            <a:spAutoFit/>
          </a:bodyPr>
          <a:lstStyle/>
          <a:p>
            <a:pPr algn="ctr"/>
            <a:r>
              <a:rPr lang="en-US" sz="1100" b="1" dirty="0">
                <a:latin typeface="Calibri Light" pitchFamily="34" charset="0"/>
              </a:rPr>
              <a:t>Total costs ($)</a:t>
            </a:r>
          </a:p>
        </p:txBody>
      </p:sp>
      <p:sp>
        <p:nvSpPr>
          <p:cNvPr id="432" name="TextBox 431"/>
          <p:cNvSpPr txBox="1"/>
          <p:nvPr/>
        </p:nvSpPr>
        <p:spPr>
          <a:xfrm>
            <a:off x="6470055" y="2508034"/>
            <a:ext cx="754063" cy="600164"/>
          </a:xfrm>
          <a:prstGeom prst="rect">
            <a:avLst/>
          </a:prstGeom>
          <a:noFill/>
        </p:spPr>
        <p:txBody>
          <a:bodyPr wrap="square" rtlCol="0">
            <a:spAutoFit/>
          </a:bodyPr>
          <a:lstStyle/>
          <a:p>
            <a:pPr algn="ctr"/>
            <a:r>
              <a:rPr lang="en-US" sz="1100" b="1" dirty="0">
                <a:latin typeface="Calibri Light" pitchFamily="34" charset="0"/>
              </a:rPr>
              <a:t>Average total costs ($/pizza)</a:t>
            </a:r>
          </a:p>
        </p:txBody>
      </p:sp>
      <p:sp>
        <p:nvSpPr>
          <p:cNvPr id="433" name="TextBox 432"/>
          <p:cNvSpPr txBox="1"/>
          <p:nvPr/>
        </p:nvSpPr>
        <p:spPr>
          <a:xfrm>
            <a:off x="7224118" y="2498509"/>
            <a:ext cx="769144" cy="600164"/>
          </a:xfrm>
          <a:prstGeom prst="rect">
            <a:avLst/>
          </a:prstGeom>
          <a:noFill/>
        </p:spPr>
        <p:txBody>
          <a:bodyPr wrap="square" rtlCol="0">
            <a:spAutoFit/>
          </a:bodyPr>
          <a:lstStyle/>
          <a:p>
            <a:pPr algn="ctr"/>
            <a:r>
              <a:rPr lang="en-US" sz="1100" b="1" dirty="0">
                <a:latin typeface="Calibri Light" pitchFamily="34" charset="0"/>
              </a:rPr>
              <a:t>Marginal cost</a:t>
            </a:r>
          </a:p>
          <a:p>
            <a:pPr algn="ctr"/>
            <a:r>
              <a:rPr lang="en-US" sz="1100" b="1" dirty="0">
                <a:latin typeface="Calibri Light" pitchFamily="34" charset="0"/>
              </a:rPr>
              <a:t>($/pizza)</a:t>
            </a:r>
          </a:p>
        </p:txBody>
      </p:sp>
      <p:sp>
        <p:nvSpPr>
          <p:cNvPr id="435" name="Content Placeholder 7"/>
          <p:cNvSpPr txBox="1">
            <a:spLocks/>
          </p:cNvSpPr>
          <p:nvPr/>
        </p:nvSpPr>
        <p:spPr>
          <a:xfrm>
            <a:off x="457200" y="5105400"/>
            <a:ext cx="8229600" cy="1219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AFC declines as output increases.</a:t>
            </a:r>
          </a:p>
          <a:p>
            <a:r>
              <a:rPr lang="en-US" sz="2400" dirty="0"/>
              <a:t>AVC declines and then rises as output increases.</a:t>
            </a:r>
          </a:p>
          <a:p>
            <a:r>
              <a:rPr lang="en-US" sz="2400" dirty="0"/>
              <a:t>MC declines and then rises as output increases.</a:t>
            </a:r>
          </a:p>
        </p:txBody>
      </p:sp>
    </p:spTree>
    <p:extLst>
      <p:ext uri="{BB962C8B-B14F-4D97-AF65-F5344CB8AC3E}">
        <p14:creationId xmlns:p14="http://schemas.microsoft.com/office/powerpoint/2010/main" val="205526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Costs in the long run</a:t>
            </a:r>
          </a:p>
        </p:txBody>
      </p:sp>
      <p:sp>
        <p:nvSpPr>
          <p:cNvPr id="3" name="Content Placeholder 2"/>
          <p:cNvSpPr>
            <a:spLocks noGrp="1"/>
          </p:cNvSpPr>
          <p:nvPr>
            <p:ph idx="1"/>
          </p:nvPr>
        </p:nvSpPr>
        <p:spPr/>
        <p:txBody>
          <a:bodyPr>
            <a:normAutofit fontScale="85000" lnSpcReduction="10000"/>
          </a:bodyPr>
          <a:lstStyle/>
          <a:p>
            <a:r>
              <a:rPr lang="en-US" dirty="0"/>
              <a:t>Costs that are fixed may be adjusted in the long-run.</a:t>
            </a:r>
          </a:p>
          <a:p>
            <a:pPr lvl="1"/>
            <a:r>
              <a:rPr lang="en-US" dirty="0"/>
              <a:t>For example, factory sizes can be adjusted to increase or decrease capacity.</a:t>
            </a:r>
          </a:p>
          <a:p>
            <a:r>
              <a:rPr lang="en-US" dirty="0"/>
              <a:t>In the short-run, fixed inputs can not be adjusted.</a:t>
            </a:r>
          </a:p>
          <a:p>
            <a:r>
              <a:rPr lang="en-US" dirty="0"/>
              <a:t>The long-run is the time required for a firm to vary all of its costs, if so desired.</a:t>
            </a:r>
          </a:p>
          <a:p>
            <a:pPr lvl="1"/>
            <a:r>
              <a:rPr lang="en-US" dirty="0"/>
              <a:t>The long-run depends on firm and production types.</a:t>
            </a:r>
          </a:p>
          <a:p>
            <a:r>
              <a:rPr lang="en-US" dirty="0"/>
              <a:t>The cost curves considered so far are short-run cost curves.</a:t>
            </a:r>
          </a:p>
          <a:p>
            <a:r>
              <a:rPr lang="en-US" dirty="0"/>
              <a:t>When a firm adjusts one of its long-run costs, the entire fixed cost curve shifts</a:t>
            </a:r>
            <a:r>
              <a:rPr lang="en-US" i="1" dirty="0"/>
              <a:t>, </a:t>
            </a:r>
            <a:r>
              <a:rPr lang="en-US" dirty="0"/>
              <a:t>as it is more efficient and can produce higher output.</a:t>
            </a:r>
          </a:p>
        </p:txBody>
      </p:sp>
    </p:spTree>
    <p:extLst>
      <p:ext uri="{BB962C8B-B14F-4D97-AF65-F5344CB8AC3E}">
        <p14:creationId xmlns:p14="http://schemas.microsoft.com/office/powerpoint/2010/main" val="1458174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Returns to scale</a:t>
            </a:r>
          </a:p>
        </p:txBody>
      </p:sp>
      <p:sp>
        <p:nvSpPr>
          <p:cNvPr id="3" name="Content Placeholder 2"/>
          <p:cNvSpPr>
            <a:spLocks noGrp="1"/>
          </p:cNvSpPr>
          <p:nvPr>
            <p:ph idx="1"/>
          </p:nvPr>
        </p:nvSpPr>
        <p:spPr/>
        <p:txBody>
          <a:bodyPr>
            <a:normAutofit fontScale="77500" lnSpcReduction="20000"/>
          </a:bodyPr>
          <a:lstStyle/>
          <a:p>
            <a:r>
              <a:rPr lang="en-US" dirty="0"/>
              <a:t>The relationship between costs and output is based on the scale of production.</a:t>
            </a:r>
          </a:p>
          <a:p>
            <a:pPr lvl="1"/>
            <a:r>
              <a:rPr lang="en-US" dirty="0"/>
              <a:t>The plant size or scale of production to produce a certain amount of output.</a:t>
            </a:r>
          </a:p>
          <a:p>
            <a:r>
              <a:rPr lang="en-US" dirty="0"/>
              <a:t>If increasing the scale of production to obtain higher output </a:t>
            </a:r>
            <a:r>
              <a:rPr lang="en-US" i="1" dirty="0"/>
              <a:t>lowers</a:t>
            </a:r>
            <a:r>
              <a:rPr lang="en-US" dirty="0"/>
              <a:t> the minimum of the average total cost, then </a:t>
            </a:r>
            <a:r>
              <a:rPr lang="en-US" i="1" dirty="0">
                <a:solidFill>
                  <a:srgbClr val="9D0505"/>
                </a:solidFill>
              </a:rPr>
              <a:t>economies of scale</a:t>
            </a:r>
            <a:r>
              <a:rPr lang="en-US" dirty="0"/>
              <a:t> occur.</a:t>
            </a:r>
          </a:p>
          <a:p>
            <a:r>
              <a:rPr lang="en-US" dirty="0"/>
              <a:t>If increasing the scale of production to obtain higher output </a:t>
            </a:r>
            <a:r>
              <a:rPr lang="en-US" i="1" dirty="0"/>
              <a:t>raises</a:t>
            </a:r>
            <a:r>
              <a:rPr lang="en-US" dirty="0"/>
              <a:t> the minimum of the average total cost, then </a:t>
            </a:r>
            <a:r>
              <a:rPr lang="en-US" i="1" dirty="0">
                <a:solidFill>
                  <a:srgbClr val="9D0505"/>
                </a:solidFill>
              </a:rPr>
              <a:t>diseconomies of scale</a:t>
            </a:r>
            <a:r>
              <a:rPr lang="en-US" dirty="0"/>
              <a:t> occur.</a:t>
            </a:r>
          </a:p>
          <a:p>
            <a:pPr>
              <a:buClr>
                <a:schemeClr val="tx1"/>
              </a:buClr>
            </a:pPr>
            <a:r>
              <a:rPr lang="en-US" i="1" dirty="0">
                <a:solidFill>
                  <a:srgbClr val="9D0505"/>
                </a:solidFill>
              </a:rPr>
              <a:t>Constant returns to scale</a:t>
            </a:r>
            <a:r>
              <a:rPr lang="en-US" dirty="0"/>
              <a:t> occur when the minimum of the average total cost does not depend on the quantity of output.</a:t>
            </a:r>
          </a:p>
          <a:p>
            <a:pPr lvl="1"/>
            <a:r>
              <a:rPr lang="en-US" dirty="0"/>
              <a:t>When the average total cost is at its minimum, an </a:t>
            </a:r>
            <a:r>
              <a:rPr lang="en-US" i="1" dirty="0">
                <a:solidFill>
                  <a:srgbClr val="9D0505"/>
                </a:solidFill>
              </a:rPr>
              <a:t>efficient scale</a:t>
            </a:r>
            <a:r>
              <a:rPr lang="en-US" dirty="0"/>
              <a:t> is achieved.</a:t>
            </a:r>
          </a:p>
        </p:txBody>
      </p:sp>
    </p:spTree>
    <p:extLst>
      <p:ext uri="{BB962C8B-B14F-4D97-AF65-F5344CB8AC3E}">
        <p14:creationId xmlns:p14="http://schemas.microsoft.com/office/powerpoint/2010/main" val="411958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Economies and diseconomies of scale</a:t>
            </a:r>
          </a:p>
        </p:txBody>
      </p:sp>
      <p:sp>
        <p:nvSpPr>
          <p:cNvPr id="4" name="Content Placeholder 3"/>
          <p:cNvSpPr>
            <a:spLocks noGrp="1"/>
          </p:cNvSpPr>
          <p:nvPr>
            <p:ph idx="1"/>
          </p:nvPr>
        </p:nvSpPr>
        <p:spPr/>
        <p:txBody>
          <a:bodyPr>
            <a:normAutofit/>
          </a:bodyPr>
          <a:lstStyle/>
          <a:p>
            <a:pPr marL="0" indent="0">
              <a:buNone/>
            </a:pPr>
            <a:r>
              <a:rPr lang="en-US" sz="2400" dirty="0"/>
              <a:t>Match each segment of the long-run ATC with its respective scale or production (economies, constant, and diseconomies).</a:t>
            </a:r>
          </a:p>
        </p:txBody>
      </p:sp>
      <p:sp>
        <p:nvSpPr>
          <p:cNvPr id="6" name="Line 5"/>
          <p:cNvSpPr>
            <a:spLocks noChangeShapeType="1"/>
          </p:cNvSpPr>
          <p:nvPr/>
        </p:nvSpPr>
        <p:spPr bwMode="auto">
          <a:xfrm flipV="1">
            <a:off x="2876936" y="2673806"/>
            <a:ext cx="0" cy="29638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Line 6"/>
          <p:cNvSpPr>
            <a:spLocks noChangeShapeType="1"/>
          </p:cNvSpPr>
          <p:nvPr/>
        </p:nvSpPr>
        <p:spPr bwMode="auto">
          <a:xfrm>
            <a:off x="2876936" y="5637668"/>
            <a:ext cx="41338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3080136" y="2740481"/>
            <a:ext cx="3675063" cy="1733550"/>
          </a:xfrm>
          <a:custGeom>
            <a:avLst/>
            <a:gdLst>
              <a:gd name="T0" fmla="*/ 2315 w 2315"/>
              <a:gd name="T1" fmla="*/ 0 h 1092"/>
              <a:gd name="T2" fmla="*/ 2315 w 2315"/>
              <a:gd name="T3" fmla="*/ 0 h 1092"/>
              <a:gd name="T4" fmla="*/ 2285 w 2315"/>
              <a:gd name="T5" fmla="*/ 110 h 1092"/>
              <a:gd name="T6" fmla="*/ 2252 w 2315"/>
              <a:gd name="T7" fmla="*/ 223 h 1092"/>
              <a:gd name="T8" fmla="*/ 2214 w 2315"/>
              <a:gd name="T9" fmla="*/ 340 h 1092"/>
              <a:gd name="T10" fmla="*/ 2172 w 2315"/>
              <a:gd name="T11" fmla="*/ 453 h 1092"/>
              <a:gd name="T12" fmla="*/ 2130 w 2315"/>
              <a:gd name="T13" fmla="*/ 563 h 1092"/>
              <a:gd name="T14" fmla="*/ 2082 w 2315"/>
              <a:gd name="T15" fmla="*/ 665 h 1092"/>
              <a:gd name="T16" fmla="*/ 2038 w 2315"/>
              <a:gd name="T17" fmla="*/ 757 h 1092"/>
              <a:gd name="T18" fmla="*/ 2014 w 2315"/>
              <a:gd name="T19" fmla="*/ 796 h 1092"/>
              <a:gd name="T20" fmla="*/ 1990 w 2315"/>
              <a:gd name="T21" fmla="*/ 832 h 1092"/>
              <a:gd name="T22" fmla="*/ 1990 w 2315"/>
              <a:gd name="T23" fmla="*/ 832 h 1092"/>
              <a:gd name="T24" fmla="*/ 1945 w 2315"/>
              <a:gd name="T25" fmla="*/ 895 h 1092"/>
              <a:gd name="T26" fmla="*/ 1900 w 2315"/>
              <a:gd name="T27" fmla="*/ 948 h 1092"/>
              <a:gd name="T28" fmla="*/ 1877 w 2315"/>
              <a:gd name="T29" fmla="*/ 972 h 1092"/>
              <a:gd name="T30" fmla="*/ 1856 w 2315"/>
              <a:gd name="T31" fmla="*/ 993 h 1092"/>
              <a:gd name="T32" fmla="*/ 1832 w 2315"/>
              <a:gd name="T33" fmla="*/ 1011 h 1092"/>
              <a:gd name="T34" fmla="*/ 1808 w 2315"/>
              <a:gd name="T35" fmla="*/ 1029 h 1092"/>
              <a:gd name="T36" fmla="*/ 1784 w 2315"/>
              <a:gd name="T37" fmla="*/ 1044 h 1092"/>
              <a:gd name="T38" fmla="*/ 1757 w 2315"/>
              <a:gd name="T39" fmla="*/ 1056 h 1092"/>
              <a:gd name="T40" fmla="*/ 1730 w 2315"/>
              <a:gd name="T41" fmla="*/ 1068 h 1092"/>
              <a:gd name="T42" fmla="*/ 1704 w 2315"/>
              <a:gd name="T43" fmla="*/ 1077 h 1092"/>
              <a:gd name="T44" fmla="*/ 1671 w 2315"/>
              <a:gd name="T45" fmla="*/ 1083 h 1092"/>
              <a:gd name="T46" fmla="*/ 1638 w 2315"/>
              <a:gd name="T47" fmla="*/ 1086 h 1092"/>
              <a:gd name="T48" fmla="*/ 1605 w 2315"/>
              <a:gd name="T49" fmla="*/ 1089 h 1092"/>
              <a:gd name="T50" fmla="*/ 1566 w 2315"/>
              <a:gd name="T51" fmla="*/ 1092 h 1092"/>
              <a:gd name="T52" fmla="*/ 1155 w 2315"/>
              <a:gd name="T53" fmla="*/ 1092 h 1092"/>
              <a:gd name="T54" fmla="*/ 1161 w 2315"/>
              <a:gd name="T55" fmla="*/ 1092 h 1092"/>
              <a:gd name="T56" fmla="*/ 749 w 2315"/>
              <a:gd name="T57" fmla="*/ 1092 h 1092"/>
              <a:gd name="T58" fmla="*/ 749 w 2315"/>
              <a:gd name="T59" fmla="*/ 1092 h 1092"/>
              <a:gd name="T60" fmla="*/ 710 w 2315"/>
              <a:gd name="T61" fmla="*/ 1089 h 1092"/>
              <a:gd name="T62" fmla="*/ 674 w 2315"/>
              <a:gd name="T63" fmla="*/ 1086 h 1092"/>
              <a:gd name="T64" fmla="*/ 645 w 2315"/>
              <a:gd name="T65" fmla="*/ 1083 h 1092"/>
              <a:gd name="T66" fmla="*/ 612 w 2315"/>
              <a:gd name="T67" fmla="*/ 1077 h 1092"/>
              <a:gd name="T68" fmla="*/ 585 w 2315"/>
              <a:gd name="T69" fmla="*/ 1068 h 1092"/>
              <a:gd name="T70" fmla="*/ 558 w 2315"/>
              <a:gd name="T71" fmla="*/ 1056 h 1092"/>
              <a:gd name="T72" fmla="*/ 531 w 2315"/>
              <a:gd name="T73" fmla="*/ 1044 h 1092"/>
              <a:gd name="T74" fmla="*/ 507 w 2315"/>
              <a:gd name="T75" fmla="*/ 1029 h 1092"/>
              <a:gd name="T76" fmla="*/ 484 w 2315"/>
              <a:gd name="T77" fmla="*/ 1011 h 1092"/>
              <a:gd name="T78" fmla="*/ 460 w 2315"/>
              <a:gd name="T79" fmla="*/ 993 h 1092"/>
              <a:gd name="T80" fmla="*/ 436 w 2315"/>
              <a:gd name="T81" fmla="*/ 972 h 1092"/>
              <a:gd name="T82" fmla="*/ 415 w 2315"/>
              <a:gd name="T83" fmla="*/ 948 h 1092"/>
              <a:gd name="T84" fmla="*/ 370 w 2315"/>
              <a:gd name="T85" fmla="*/ 895 h 1092"/>
              <a:gd name="T86" fmla="*/ 325 w 2315"/>
              <a:gd name="T87" fmla="*/ 832 h 1092"/>
              <a:gd name="T88" fmla="*/ 325 w 2315"/>
              <a:gd name="T89" fmla="*/ 832 h 1092"/>
              <a:gd name="T90" fmla="*/ 302 w 2315"/>
              <a:gd name="T91" fmla="*/ 796 h 1092"/>
              <a:gd name="T92" fmla="*/ 278 w 2315"/>
              <a:gd name="T93" fmla="*/ 757 h 1092"/>
              <a:gd name="T94" fmla="*/ 233 w 2315"/>
              <a:gd name="T95" fmla="*/ 665 h 1092"/>
              <a:gd name="T96" fmla="*/ 185 w 2315"/>
              <a:gd name="T97" fmla="*/ 563 h 1092"/>
              <a:gd name="T98" fmla="*/ 143 w 2315"/>
              <a:gd name="T99" fmla="*/ 453 h 1092"/>
              <a:gd name="T100" fmla="*/ 102 w 2315"/>
              <a:gd name="T101" fmla="*/ 340 h 1092"/>
              <a:gd name="T102" fmla="*/ 63 w 2315"/>
              <a:gd name="T103" fmla="*/ 223 h 1092"/>
              <a:gd name="T104" fmla="*/ 30 w 2315"/>
              <a:gd name="T105" fmla="*/ 110 h 1092"/>
              <a:gd name="T106" fmla="*/ 0 w 2315"/>
              <a:gd name="T107"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15" h="1092">
                <a:moveTo>
                  <a:pt x="2315" y="0"/>
                </a:moveTo>
                <a:lnTo>
                  <a:pt x="2315" y="0"/>
                </a:lnTo>
                <a:lnTo>
                  <a:pt x="2285" y="110"/>
                </a:lnTo>
                <a:lnTo>
                  <a:pt x="2252" y="223"/>
                </a:lnTo>
                <a:lnTo>
                  <a:pt x="2214" y="340"/>
                </a:lnTo>
                <a:lnTo>
                  <a:pt x="2172" y="453"/>
                </a:lnTo>
                <a:lnTo>
                  <a:pt x="2130" y="563"/>
                </a:lnTo>
                <a:lnTo>
                  <a:pt x="2082" y="665"/>
                </a:lnTo>
                <a:lnTo>
                  <a:pt x="2038" y="757"/>
                </a:lnTo>
                <a:lnTo>
                  <a:pt x="2014" y="796"/>
                </a:lnTo>
                <a:lnTo>
                  <a:pt x="1990" y="832"/>
                </a:lnTo>
                <a:lnTo>
                  <a:pt x="1990" y="832"/>
                </a:lnTo>
                <a:lnTo>
                  <a:pt x="1945" y="895"/>
                </a:lnTo>
                <a:lnTo>
                  <a:pt x="1900" y="948"/>
                </a:lnTo>
                <a:lnTo>
                  <a:pt x="1877" y="972"/>
                </a:lnTo>
                <a:lnTo>
                  <a:pt x="1856" y="993"/>
                </a:lnTo>
                <a:lnTo>
                  <a:pt x="1832" y="1011"/>
                </a:lnTo>
                <a:lnTo>
                  <a:pt x="1808" y="1029"/>
                </a:lnTo>
                <a:lnTo>
                  <a:pt x="1784" y="1044"/>
                </a:lnTo>
                <a:lnTo>
                  <a:pt x="1757" y="1056"/>
                </a:lnTo>
                <a:lnTo>
                  <a:pt x="1730" y="1068"/>
                </a:lnTo>
                <a:lnTo>
                  <a:pt x="1704" y="1077"/>
                </a:lnTo>
                <a:lnTo>
                  <a:pt x="1671" y="1083"/>
                </a:lnTo>
                <a:lnTo>
                  <a:pt x="1638" y="1086"/>
                </a:lnTo>
                <a:lnTo>
                  <a:pt x="1605" y="1089"/>
                </a:lnTo>
                <a:lnTo>
                  <a:pt x="1566" y="1092"/>
                </a:lnTo>
                <a:lnTo>
                  <a:pt x="1155" y="1092"/>
                </a:lnTo>
                <a:lnTo>
                  <a:pt x="1161" y="1092"/>
                </a:lnTo>
                <a:lnTo>
                  <a:pt x="749" y="1092"/>
                </a:lnTo>
                <a:lnTo>
                  <a:pt x="749" y="1092"/>
                </a:lnTo>
                <a:lnTo>
                  <a:pt x="710" y="1089"/>
                </a:lnTo>
                <a:lnTo>
                  <a:pt x="674" y="1086"/>
                </a:lnTo>
                <a:lnTo>
                  <a:pt x="645" y="1083"/>
                </a:lnTo>
                <a:lnTo>
                  <a:pt x="612" y="1077"/>
                </a:lnTo>
                <a:lnTo>
                  <a:pt x="585" y="1068"/>
                </a:lnTo>
                <a:lnTo>
                  <a:pt x="558" y="1056"/>
                </a:lnTo>
                <a:lnTo>
                  <a:pt x="531" y="1044"/>
                </a:lnTo>
                <a:lnTo>
                  <a:pt x="507" y="1029"/>
                </a:lnTo>
                <a:lnTo>
                  <a:pt x="484" y="1011"/>
                </a:lnTo>
                <a:lnTo>
                  <a:pt x="460" y="993"/>
                </a:lnTo>
                <a:lnTo>
                  <a:pt x="436" y="972"/>
                </a:lnTo>
                <a:lnTo>
                  <a:pt x="415" y="948"/>
                </a:lnTo>
                <a:lnTo>
                  <a:pt x="370" y="895"/>
                </a:lnTo>
                <a:lnTo>
                  <a:pt x="325" y="832"/>
                </a:lnTo>
                <a:lnTo>
                  <a:pt x="325" y="832"/>
                </a:lnTo>
                <a:lnTo>
                  <a:pt x="302" y="796"/>
                </a:lnTo>
                <a:lnTo>
                  <a:pt x="278" y="757"/>
                </a:lnTo>
                <a:lnTo>
                  <a:pt x="233" y="665"/>
                </a:lnTo>
                <a:lnTo>
                  <a:pt x="185" y="563"/>
                </a:lnTo>
                <a:lnTo>
                  <a:pt x="143" y="453"/>
                </a:lnTo>
                <a:lnTo>
                  <a:pt x="102" y="340"/>
                </a:lnTo>
                <a:lnTo>
                  <a:pt x="63" y="223"/>
                </a:lnTo>
                <a:lnTo>
                  <a:pt x="30" y="110"/>
                </a:lnTo>
                <a:lnTo>
                  <a:pt x="0" y="0"/>
                </a:lnTo>
              </a:path>
            </a:pathLst>
          </a:custGeom>
          <a:noFill/>
          <a:ln w="38100">
            <a:solidFill>
              <a:srgbClr val="774C6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Rectangle 27"/>
          <p:cNvSpPr>
            <a:spLocks noChangeArrowheads="1"/>
          </p:cNvSpPr>
          <p:nvPr/>
        </p:nvSpPr>
        <p:spPr bwMode="auto">
          <a:xfrm>
            <a:off x="4808923" y="5728156"/>
            <a:ext cx="5850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Output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2286000" y="2405180"/>
            <a:ext cx="15434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Average total cost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6547236" y="2308569"/>
            <a:ext cx="7838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Long-run</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6650423" y="2511881"/>
            <a:ext cx="3553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ATC</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313820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animBg="1"/>
      <p:bldP spid="7" grpId="0" animBg="1"/>
      <p:bldP spid="8" grpId="0" animBg="1"/>
      <p:bldP spid="28" grpId="0"/>
      <p:bldP spid="29" grpId="0"/>
      <p:bldP spid="40" grpId="0"/>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V</a:t>
            </a:r>
          </a:p>
        </p:txBody>
      </p:sp>
      <p:sp>
        <p:nvSpPr>
          <p:cNvPr id="4" name="Content Placeholder 3"/>
          <p:cNvSpPr>
            <a:spLocks noGrp="1"/>
          </p:cNvSpPr>
          <p:nvPr>
            <p:ph idx="1"/>
          </p:nvPr>
        </p:nvSpPr>
        <p:spPr/>
        <p:txBody>
          <a:bodyPr>
            <a:normAutofit/>
          </a:bodyPr>
          <a:lstStyle/>
          <a:p>
            <a:pPr marL="0" indent="0">
              <a:buNone/>
            </a:pPr>
            <a:r>
              <a:rPr lang="en-US" sz="2400" dirty="0"/>
              <a:t>Match each segment of the long-run ATC with its respective scale or production (economies, constant, and diseconomies).</a:t>
            </a:r>
          </a:p>
        </p:txBody>
      </p:sp>
      <p:sp>
        <p:nvSpPr>
          <p:cNvPr id="6" name="Line 5"/>
          <p:cNvSpPr>
            <a:spLocks noChangeShapeType="1"/>
          </p:cNvSpPr>
          <p:nvPr/>
        </p:nvSpPr>
        <p:spPr bwMode="auto">
          <a:xfrm flipV="1">
            <a:off x="2881418" y="2651237"/>
            <a:ext cx="0" cy="29638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Line 6"/>
          <p:cNvSpPr>
            <a:spLocks noChangeShapeType="1"/>
          </p:cNvSpPr>
          <p:nvPr/>
        </p:nvSpPr>
        <p:spPr bwMode="auto">
          <a:xfrm>
            <a:off x="2881418" y="5615099"/>
            <a:ext cx="41338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3084618" y="2717912"/>
            <a:ext cx="3675063" cy="1733550"/>
          </a:xfrm>
          <a:custGeom>
            <a:avLst/>
            <a:gdLst>
              <a:gd name="T0" fmla="*/ 2315 w 2315"/>
              <a:gd name="T1" fmla="*/ 0 h 1092"/>
              <a:gd name="T2" fmla="*/ 2315 w 2315"/>
              <a:gd name="T3" fmla="*/ 0 h 1092"/>
              <a:gd name="T4" fmla="*/ 2285 w 2315"/>
              <a:gd name="T5" fmla="*/ 110 h 1092"/>
              <a:gd name="T6" fmla="*/ 2252 w 2315"/>
              <a:gd name="T7" fmla="*/ 223 h 1092"/>
              <a:gd name="T8" fmla="*/ 2214 w 2315"/>
              <a:gd name="T9" fmla="*/ 340 h 1092"/>
              <a:gd name="T10" fmla="*/ 2172 w 2315"/>
              <a:gd name="T11" fmla="*/ 453 h 1092"/>
              <a:gd name="T12" fmla="*/ 2130 w 2315"/>
              <a:gd name="T13" fmla="*/ 563 h 1092"/>
              <a:gd name="T14" fmla="*/ 2082 w 2315"/>
              <a:gd name="T15" fmla="*/ 665 h 1092"/>
              <a:gd name="T16" fmla="*/ 2038 w 2315"/>
              <a:gd name="T17" fmla="*/ 757 h 1092"/>
              <a:gd name="T18" fmla="*/ 2014 w 2315"/>
              <a:gd name="T19" fmla="*/ 796 h 1092"/>
              <a:gd name="T20" fmla="*/ 1990 w 2315"/>
              <a:gd name="T21" fmla="*/ 832 h 1092"/>
              <a:gd name="T22" fmla="*/ 1990 w 2315"/>
              <a:gd name="T23" fmla="*/ 832 h 1092"/>
              <a:gd name="T24" fmla="*/ 1945 w 2315"/>
              <a:gd name="T25" fmla="*/ 895 h 1092"/>
              <a:gd name="T26" fmla="*/ 1900 w 2315"/>
              <a:gd name="T27" fmla="*/ 948 h 1092"/>
              <a:gd name="T28" fmla="*/ 1877 w 2315"/>
              <a:gd name="T29" fmla="*/ 972 h 1092"/>
              <a:gd name="T30" fmla="*/ 1856 w 2315"/>
              <a:gd name="T31" fmla="*/ 993 h 1092"/>
              <a:gd name="T32" fmla="*/ 1832 w 2315"/>
              <a:gd name="T33" fmla="*/ 1011 h 1092"/>
              <a:gd name="T34" fmla="*/ 1808 w 2315"/>
              <a:gd name="T35" fmla="*/ 1029 h 1092"/>
              <a:gd name="T36" fmla="*/ 1784 w 2315"/>
              <a:gd name="T37" fmla="*/ 1044 h 1092"/>
              <a:gd name="T38" fmla="*/ 1757 w 2315"/>
              <a:gd name="T39" fmla="*/ 1056 h 1092"/>
              <a:gd name="T40" fmla="*/ 1730 w 2315"/>
              <a:gd name="T41" fmla="*/ 1068 h 1092"/>
              <a:gd name="T42" fmla="*/ 1704 w 2315"/>
              <a:gd name="T43" fmla="*/ 1077 h 1092"/>
              <a:gd name="T44" fmla="*/ 1671 w 2315"/>
              <a:gd name="T45" fmla="*/ 1083 h 1092"/>
              <a:gd name="T46" fmla="*/ 1638 w 2315"/>
              <a:gd name="T47" fmla="*/ 1086 h 1092"/>
              <a:gd name="T48" fmla="*/ 1605 w 2315"/>
              <a:gd name="T49" fmla="*/ 1089 h 1092"/>
              <a:gd name="T50" fmla="*/ 1566 w 2315"/>
              <a:gd name="T51" fmla="*/ 1092 h 1092"/>
              <a:gd name="T52" fmla="*/ 1155 w 2315"/>
              <a:gd name="T53" fmla="*/ 1092 h 1092"/>
              <a:gd name="T54" fmla="*/ 1161 w 2315"/>
              <a:gd name="T55" fmla="*/ 1092 h 1092"/>
              <a:gd name="T56" fmla="*/ 749 w 2315"/>
              <a:gd name="T57" fmla="*/ 1092 h 1092"/>
              <a:gd name="T58" fmla="*/ 749 w 2315"/>
              <a:gd name="T59" fmla="*/ 1092 h 1092"/>
              <a:gd name="T60" fmla="*/ 710 w 2315"/>
              <a:gd name="T61" fmla="*/ 1089 h 1092"/>
              <a:gd name="T62" fmla="*/ 674 w 2315"/>
              <a:gd name="T63" fmla="*/ 1086 h 1092"/>
              <a:gd name="T64" fmla="*/ 645 w 2315"/>
              <a:gd name="T65" fmla="*/ 1083 h 1092"/>
              <a:gd name="T66" fmla="*/ 612 w 2315"/>
              <a:gd name="T67" fmla="*/ 1077 h 1092"/>
              <a:gd name="T68" fmla="*/ 585 w 2315"/>
              <a:gd name="T69" fmla="*/ 1068 h 1092"/>
              <a:gd name="T70" fmla="*/ 558 w 2315"/>
              <a:gd name="T71" fmla="*/ 1056 h 1092"/>
              <a:gd name="T72" fmla="*/ 531 w 2315"/>
              <a:gd name="T73" fmla="*/ 1044 h 1092"/>
              <a:gd name="T74" fmla="*/ 507 w 2315"/>
              <a:gd name="T75" fmla="*/ 1029 h 1092"/>
              <a:gd name="T76" fmla="*/ 484 w 2315"/>
              <a:gd name="T77" fmla="*/ 1011 h 1092"/>
              <a:gd name="T78" fmla="*/ 460 w 2315"/>
              <a:gd name="T79" fmla="*/ 993 h 1092"/>
              <a:gd name="T80" fmla="*/ 436 w 2315"/>
              <a:gd name="T81" fmla="*/ 972 h 1092"/>
              <a:gd name="T82" fmla="*/ 415 w 2315"/>
              <a:gd name="T83" fmla="*/ 948 h 1092"/>
              <a:gd name="T84" fmla="*/ 370 w 2315"/>
              <a:gd name="T85" fmla="*/ 895 h 1092"/>
              <a:gd name="T86" fmla="*/ 325 w 2315"/>
              <a:gd name="T87" fmla="*/ 832 h 1092"/>
              <a:gd name="T88" fmla="*/ 325 w 2315"/>
              <a:gd name="T89" fmla="*/ 832 h 1092"/>
              <a:gd name="T90" fmla="*/ 302 w 2315"/>
              <a:gd name="T91" fmla="*/ 796 h 1092"/>
              <a:gd name="T92" fmla="*/ 278 w 2315"/>
              <a:gd name="T93" fmla="*/ 757 h 1092"/>
              <a:gd name="T94" fmla="*/ 233 w 2315"/>
              <a:gd name="T95" fmla="*/ 665 h 1092"/>
              <a:gd name="T96" fmla="*/ 185 w 2315"/>
              <a:gd name="T97" fmla="*/ 563 h 1092"/>
              <a:gd name="T98" fmla="*/ 143 w 2315"/>
              <a:gd name="T99" fmla="*/ 453 h 1092"/>
              <a:gd name="T100" fmla="*/ 102 w 2315"/>
              <a:gd name="T101" fmla="*/ 340 h 1092"/>
              <a:gd name="T102" fmla="*/ 63 w 2315"/>
              <a:gd name="T103" fmla="*/ 223 h 1092"/>
              <a:gd name="T104" fmla="*/ 30 w 2315"/>
              <a:gd name="T105" fmla="*/ 110 h 1092"/>
              <a:gd name="T106" fmla="*/ 0 w 2315"/>
              <a:gd name="T107" fmla="*/ 0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15" h="1092">
                <a:moveTo>
                  <a:pt x="2315" y="0"/>
                </a:moveTo>
                <a:lnTo>
                  <a:pt x="2315" y="0"/>
                </a:lnTo>
                <a:lnTo>
                  <a:pt x="2285" y="110"/>
                </a:lnTo>
                <a:lnTo>
                  <a:pt x="2252" y="223"/>
                </a:lnTo>
                <a:lnTo>
                  <a:pt x="2214" y="340"/>
                </a:lnTo>
                <a:lnTo>
                  <a:pt x="2172" y="453"/>
                </a:lnTo>
                <a:lnTo>
                  <a:pt x="2130" y="563"/>
                </a:lnTo>
                <a:lnTo>
                  <a:pt x="2082" y="665"/>
                </a:lnTo>
                <a:lnTo>
                  <a:pt x="2038" y="757"/>
                </a:lnTo>
                <a:lnTo>
                  <a:pt x="2014" y="796"/>
                </a:lnTo>
                <a:lnTo>
                  <a:pt x="1990" y="832"/>
                </a:lnTo>
                <a:lnTo>
                  <a:pt x="1990" y="832"/>
                </a:lnTo>
                <a:lnTo>
                  <a:pt x="1945" y="895"/>
                </a:lnTo>
                <a:lnTo>
                  <a:pt x="1900" y="948"/>
                </a:lnTo>
                <a:lnTo>
                  <a:pt x="1877" y="972"/>
                </a:lnTo>
                <a:lnTo>
                  <a:pt x="1856" y="993"/>
                </a:lnTo>
                <a:lnTo>
                  <a:pt x="1832" y="1011"/>
                </a:lnTo>
                <a:lnTo>
                  <a:pt x="1808" y="1029"/>
                </a:lnTo>
                <a:lnTo>
                  <a:pt x="1784" y="1044"/>
                </a:lnTo>
                <a:lnTo>
                  <a:pt x="1757" y="1056"/>
                </a:lnTo>
                <a:lnTo>
                  <a:pt x="1730" y="1068"/>
                </a:lnTo>
                <a:lnTo>
                  <a:pt x="1704" y="1077"/>
                </a:lnTo>
                <a:lnTo>
                  <a:pt x="1671" y="1083"/>
                </a:lnTo>
                <a:lnTo>
                  <a:pt x="1638" y="1086"/>
                </a:lnTo>
                <a:lnTo>
                  <a:pt x="1605" y="1089"/>
                </a:lnTo>
                <a:lnTo>
                  <a:pt x="1566" y="1092"/>
                </a:lnTo>
                <a:lnTo>
                  <a:pt x="1155" y="1092"/>
                </a:lnTo>
                <a:lnTo>
                  <a:pt x="1161" y="1092"/>
                </a:lnTo>
                <a:lnTo>
                  <a:pt x="749" y="1092"/>
                </a:lnTo>
                <a:lnTo>
                  <a:pt x="749" y="1092"/>
                </a:lnTo>
                <a:lnTo>
                  <a:pt x="710" y="1089"/>
                </a:lnTo>
                <a:lnTo>
                  <a:pt x="674" y="1086"/>
                </a:lnTo>
                <a:lnTo>
                  <a:pt x="645" y="1083"/>
                </a:lnTo>
                <a:lnTo>
                  <a:pt x="612" y="1077"/>
                </a:lnTo>
                <a:lnTo>
                  <a:pt x="585" y="1068"/>
                </a:lnTo>
                <a:lnTo>
                  <a:pt x="558" y="1056"/>
                </a:lnTo>
                <a:lnTo>
                  <a:pt x="531" y="1044"/>
                </a:lnTo>
                <a:lnTo>
                  <a:pt x="507" y="1029"/>
                </a:lnTo>
                <a:lnTo>
                  <a:pt x="484" y="1011"/>
                </a:lnTo>
                <a:lnTo>
                  <a:pt x="460" y="993"/>
                </a:lnTo>
                <a:lnTo>
                  <a:pt x="436" y="972"/>
                </a:lnTo>
                <a:lnTo>
                  <a:pt x="415" y="948"/>
                </a:lnTo>
                <a:lnTo>
                  <a:pt x="370" y="895"/>
                </a:lnTo>
                <a:lnTo>
                  <a:pt x="325" y="832"/>
                </a:lnTo>
                <a:lnTo>
                  <a:pt x="325" y="832"/>
                </a:lnTo>
                <a:lnTo>
                  <a:pt x="302" y="796"/>
                </a:lnTo>
                <a:lnTo>
                  <a:pt x="278" y="757"/>
                </a:lnTo>
                <a:lnTo>
                  <a:pt x="233" y="665"/>
                </a:lnTo>
                <a:lnTo>
                  <a:pt x="185" y="563"/>
                </a:lnTo>
                <a:lnTo>
                  <a:pt x="143" y="453"/>
                </a:lnTo>
                <a:lnTo>
                  <a:pt x="102" y="340"/>
                </a:lnTo>
                <a:lnTo>
                  <a:pt x="63" y="223"/>
                </a:lnTo>
                <a:lnTo>
                  <a:pt x="30" y="110"/>
                </a:lnTo>
                <a:lnTo>
                  <a:pt x="0" y="0"/>
                </a:lnTo>
              </a:path>
            </a:pathLst>
          </a:custGeom>
          <a:noFill/>
          <a:ln w="38100">
            <a:solidFill>
              <a:srgbClr val="774C6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4003780" y="4502262"/>
            <a:ext cx="1998663" cy="195263"/>
          </a:xfrm>
          <a:custGeom>
            <a:avLst/>
            <a:gdLst>
              <a:gd name="T0" fmla="*/ 1259 w 1259"/>
              <a:gd name="T1" fmla="*/ 0 h 123"/>
              <a:gd name="T2" fmla="*/ 1259 w 1259"/>
              <a:gd name="T3" fmla="*/ 0 h 123"/>
              <a:gd name="T4" fmla="*/ 1256 w 1259"/>
              <a:gd name="T5" fmla="*/ 12 h 123"/>
              <a:gd name="T6" fmla="*/ 1253 w 1259"/>
              <a:gd name="T7" fmla="*/ 24 h 123"/>
              <a:gd name="T8" fmla="*/ 1250 w 1259"/>
              <a:gd name="T9" fmla="*/ 33 h 123"/>
              <a:gd name="T10" fmla="*/ 1244 w 1259"/>
              <a:gd name="T11" fmla="*/ 42 h 123"/>
              <a:gd name="T12" fmla="*/ 1235 w 1259"/>
              <a:gd name="T13" fmla="*/ 51 h 123"/>
              <a:gd name="T14" fmla="*/ 1229 w 1259"/>
              <a:gd name="T15" fmla="*/ 57 h 123"/>
              <a:gd name="T16" fmla="*/ 1220 w 1259"/>
              <a:gd name="T17" fmla="*/ 60 h 123"/>
              <a:gd name="T18" fmla="*/ 1208 w 1259"/>
              <a:gd name="T19" fmla="*/ 60 h 123"/>
              <a:gd name="T20" fmla="*/ 677 w 1259"/>
              <a:gd name="T21" fmla="*/ 60 h 123"/>
              <a:gd name="T22" fmla="*/ 677 w 1259"/>
              <a:gd name="T23" fmla="*/ 60 h 123"/>
              <a:gd name="T24" fmla="*/ 668 w 1259"/>
              <a:gd name="T25" fmla="*/ 63 h 123"/>
              <a:gd name="T26" fmla="*/ 659 w 1259"/>
              <a:gd name="T27" fmla="*/ 66 h 123"/>
              <a:gd name="T28" fmla="*/ 650 w 1259"/>
              <a:gd name="T29" fmla="*/ 72 h 123"/>
              <a:gd name="T30" fmla="*/ 641 w 1259"/>
              <a:gd name="T31" fmla="*/ 78 h 123"/>
              <a:gd name="T32" fmla="*/ 635 w 1259"/>
              <a:gd name="T33" fmla="*/ 87 h 123"/>
              <a:gd name="T34" fmla="*/ 632 w 1259"/>
              <a:gd name="T35" fmla="*/ 99 h 123"/>
              <a:gd name="T36" fmla="*/ 629 w 1259"/>
              <a:gd name="T37" fmla="*/ 111 h 123"/>
              <a:gd name="T38" fmla="*/ 629 w 1259"/>
              <a:gd name="T39" fmla="*/ 123 h 123"/>
              <a:gd name="T40" fmla="*/ 629 w 1259"/>
              <a:gd name="T41" fmla="*/ 123 h 123"/>
              <a:gd name="T42" fmla="*/ 626 w 1259"/>
              <a:gd name="T43" fmla="*/ 111 h 123"/>
              <a:gd name="T44" fmla="*/ 623 w 1259"/>
              <a:gd name="T45" fmla="*/ 99 h 123"/>
              <a:gd name="T46" fmla="*/ 620 w 1259"/>
              <a:gd name="T47" fmla="*/ 87 h 123"/>
              <a:gd name="T48" fmla="*/ 614 w 1259"/>
              <a:gd name="T49" fmla="*/ 78 h 123"/>
              <a:gd name="T50" fmla="*/ 606 w 1259"/>
              <a:gd name="T51" fmla="*/ 72 h 123"/>
              <a:gd name="T52" fmla="*/ 600 w 1259"/>
              <a:gd name="T53" fmla="*/ 66 h 123"/>
              <a:gd name="T54" fmla="*/ 591 w 1259"/>
              <a:gd name="T55" fmla="*/ 63 h 123"/>
              <a:gd name="T56" fmla="*/ 579 w 1259"/>
              <a:gd name="T57" fmla="*/ 60 h 123"/>
              <a:gd name="T58" fmla="*/ 48 w 1259"/>
              <a:gd name="T59" fmla="*/ 60 h 123"/>
              <a:gd name="T60" fmla="*/ 48 w 1259"/>
              <a:gd name="T61" fmla="*/ 60 h 123"/>
              <a:gd name="T62" fmla="*/ 39 w 1259"/>
              <a:gd name="T63" fmla="*/ 60 h 123"/>
              <a:gd name="T64" fmla="*/ 30 w 1259"/>
              <a:gd name="T65" fmla="*/ 57 h 123"/>
              <a:gd name="T66" fmla="*/ 21 w 1259"/>
              <a:gd name="T67" fmla="*/ 51 h 123"/>
              <a:gd name="T68" fmla="*/ 12 w 1259"/>
              <a:gd name="T69" fmla="*/ 42 h 123"/>
              <a:gd name="T70" fmla="*/ 6 w 1259"/>
              <a:gd name="T71" fmla="*/ 33 h 123"/>
              <a:gd name="T72" fmla="*/ 3 w 1259"/>
              <a:gd name="T73" fmla="*/ 24 h 123"/>
              <a:gd name="T74" fmla="*/ 0 w 1259"/>
              <a:gd name="T75" fmla="*/ 12 h 123"/>
              <a:gd name="T76" fmla="*/ 0 w 1259"/>
              <a:gd name="T7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59" h="123">
                <a:moveTo>
                  <a:pt x="1259" y="0"/>
                </a:moveTo>
                <a:lnTo>
                  <a:pt x="1259" y="0"/>
                </a:lnTo>
                <a:lnTo>
                  <a:pt x="1256" y="12"/>
                </a:lnTo>
                <a:lnTo>
                  <a:pt x="1253" y="24"/>
                </a:lnTo>
                <a:lnTo>
                  <a:pt x="1250" y="33"/>
                </a:lnTo>
                <a:lnTo>
                  <a:pt x="1244" y="42"/>
                </a:lnTo>
                <a:lnTo>
                  <a:pt x="1235" y="51"/>
                </a:lnTo>
                <a:lnTo>
                  <a:pt x="1229" y="57"/>
                </a:lnTo>
                <a:lnTo>
                  <a:pt x="1220" y="60"/>
                </a:lnTo>
                <a:lnTo>
                  <a:pt x="1208" y="60"/>
                </a:lnTo>
                <a:lnTo>
                  <a:pt x="677" y="60"/>
                </a:lnTo>
                <a:lnTo>
                  <a:pt x="677" y="60"/>
                </a:lnTo>
                <a:lnTo>
                  <a:pt x="668" y="63"/>
                </a:lnTo>
                <a:lnTo>
                  <a:pt x="659" y="66"/>
                </a:lnTo>
                <a:lnTo>
                  <a:pt x="650" y="72"/>
                </a:lnTo>
                <a:lnTo>
                  <a:pt x="641" y="78"/>
                </a:lnTo>
                <a:lnTo>
                  <a:pt x="635" y="87"/>
                </a:lnTo>
                <a:lnTo>
                  <a:pt x="632" y="99"/>
                </a:lnTo>
                <a:lnTo>
                  <a:pt x="629" y="111"/>
                </a:lnTo>
                <a:lnTo>
                  <a:pt x="629" y="123"/>
                </a:lnTo>
                <a:lnTo>
                  <a:pt x="629" y="123"/>
                </a:lnTo>
                <a:lnTo>
                  <a:pt x="626" y="111"/>
                </a:lnTo>
                <a:lnTo>
                  <a:pt x="623" y="99"/>
                </a:lnTo>
                <a:lnTo>
                  <a:pt x="620" y="87"/>
                </a:lnTo>
                <a:lnTo>
                  <a:pt x="614" y="78"/>
                </a:lnTo>
                <a:lnTo>
                  <a:pt x="606" y="72"/>
                </a:lnTo>
                <a:lnTo>
                  <a:pt x="600" y="66"/>
                </a:lnTo>
                <a:lnTo>
                  <a:pt x="591" y="63"/>
                </a:lnTo>
                <a:lnTo>
                  <a:pt x="579" y="60"/>
                </a:lnTo>
                <a:lnTo>
                  <a:pt x="48" y="60"/>
                </a:lnTo>
                <a:lnTo>
                  <a:pt x="48" y="60"/>
                </a:lnTo>
                <a:lnTo>
                  <a:pt x="39" y="60"/>
                </a:lnTo>
                <a:lnTo>
                  <a:pt x="30" y="57"/>
                </a:lnTo>
                <a:lnTo>
                  <a:pt x="21" y="51"/>
                </a:lnTo>
                <a:lnTo>
                  <a:pt x="12" y="42"/>
                </a:lnTo>
                <a:lnTo>
                  <a:pt x="6" y="33"/>
                </a:lnTo>
                <a:lnTo>
                  <a:pt x="3" y="24"/>
                </a:lnTo>
                <a:lnTo>
                  <a:pt x="0" y="12"/>
                </a:lnTo>
                <a:lnTo>
                  <a:pt x="0" y="0"/>
                </a:lnTo>
              </a:path>
            </a:pathLst>
          </a:custGeom>
          <a:noFill/>
          <a:ln w="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3022705" y="3030649"/>
            <a:ext cx="677863" cy="1239838"/>
          </a:xfrm>
          <a:custGeom>
            <a:avLst/>
            <a:gdLst>
              <a:gd name="T0" fmla="*/ 427 w 427"/>
              <a:gd name="T1" fmla="*/ 772 h 781"/>
              <a:gd name="T2" fmla="*/ 427 w 427"/>
              <a:gd name="T3" fmla="*/ 772 h 781"/>
              <a:gd name="T4" fmla="*/ 412 w 427"/>
              <a:gd name="T5" fmla="*/ 778 h 781"/>
              <a:gd name="T6" fmla="*/ 394 w 427"/>
              <a:gd name="T7" fmla="*/ 781 h 781"/>
              <a:gd name="T8" fmla="*/ 379 w 427"/>
              <a:gd name="T9" fmla="*/ 781 h 781"/>
              <a:gd name="T10" fmla="*/ 367 w 427"/>
              <a:gd name="T11" fmla="*/ 781 h 781"/>
              <a:gd name="T12" fmla="*/ 352 w 427"/>
              <a:gd name="T13" fmla="*/ 775 h 781"/>
              <a:gd name="T14" fmla="*/ 341 w 427"/>
              <a:gd name="T15" fmla="*/ 769 h 781"/>
              <a:gd name="T16" fmla="*/ 332 w 427"/>
              <a:gd name="T17" fmla="*/ 760 h 781"/>
              <a:gd name="T18" fmla="*/ 326 w 427"/>
              <a:gd name="T19" fmla="*/ 751 h 781"/>
              <a:gd name="T20" fmla="*/ 191 w 427"/>
              <a:gd name="T21" fmla="*/ 480 h 781"/>
              <a:gd name="T22" fmla="*/ 191 w 427"/>
              <a:gd name="T23" fmla="*/ 480 h 781"/>
              <a:gd name="T24" fmla="*/ 185 w 427"/>
              <a:gd name="T25" fmla="*/ 468 h 781"/>
              <a:gd name="T26" fmla="*/ 176 w 427"/>
              <a:gd name="T27" fmla="*/ 459 h 781"/>
              <a:gd name="T28" fmla="*/ 165 w 427"/>
              <a:gd name="T29" fmla="*/ 453 h 781"/>
              <a:gd name="T30" fmla="*/ 153 w 427"/>
              <a:gd name="T31" fmla="*/ 450 h 781"/>
              <a:gd name="T32" fmla="*/ 138 w 427"/>
              <a:gd name="T33" fmla="*/ 447 h 781"/>
              <a:gd name="T34" fmla="*/ 123 w 427"/>
              <a:gd name="T35" fmla="*/ 447 h 781"/>
              <a:gd name="T36" fmla="*/ 108 w 427"/>
              <a:gd name="T37" fmla="*/ 453 h 781"/>
              <a:gd name="T38" fmla="*/ 93 w 427"/>
              <a:gd name="T39" fmla="*/ 459 h 781"/>
              <a:gd name="T40" fmla="*/ 93 w 427"/>
              <a:gd name="T41" fmla="*/ 459 h 781"/>
              <a:gd name="T42" fmla="*/ 105 w 427"/>
              <a:gd name="T43" fmla="*/ 450 h 781"/>
              <a:gd name="T44" fmla="*/ 117 w 427"/>
              <a:gd name="T45" fmla="*/ 438 h 781"/>
              <a:gd name="T46" fmla="*/ 129 w 427"/>
              <a:gd name="T47" fmla="*/ 429 h 781"/>
              <a:gd name="T48" fmla="*/ 135 w 427"/>
              <a:gd name="T49" fmla="*/ 417 h 781"/>
              <a:gd name="T50" fmla="*/ 141 w 427"/>
              <a:gd name="T51" fmla="*/ 402 h 781"/>
              <a:gd name="T52" fmla="*/ 144 w 427"/>
              <a:gd name="T53" fmla="*/ 390 h 781"/>
              <a:gd name="T54" fmla="*/ 141 w 427"/>
              <a:gd name="T55" fmla="*/ 378 h 781"/>
              <a:gd name="T56" fmla="*/ 138 w 427"/>
              <a:gd name="T57" fmla="*/ 364 h 781"/>
              <a:gd name="T58" fmla="*/ 3 w 427"/>
              <a:gd name="T59" fmla="*/ 92 h 781"/>
              <a:gd name="T60" fmla="*/ 3 w 427"/>
              <a:gd name="T61" fmla="*/ 92 h 781"/>
              <a:gd name="T62" fmla="*/ 0 w 427"/>
              <a:gd name="T63" fmla="*/ 80 h 781"/>
              <a:gd name="T64" fmla="*/ 0 w 427"/>
              <a:gd name="T65" fmla="*/ 68 h 781"/>
              <a:gd name="T66" fmla="*/ 0 w 427"/>
              <a:gd name="T67" fmla="*/ 56 h 781"/>
              <a:gd name="T68" fmla="*/ 6 w 427"/>
              <a:gd name="T69" fmla="*/ 41 h 781"/>
              <a:gd name="T70" fmla="*/ 12 w 427"/>
              <a:gd name="T71" fmla="*/ 29 h 781"/>
              <a:gd name="T72" fmla="*/ 24 w 427"/>
              <a:gd name="T73" fmla="*/ 17 h 781"/>
              <a:gd name="T74" fmla="*/ 36 w 427"/>
              <a:gd name="T75" fmla="*/ 8 h 781"/>
              <a:gd name="T76" fmla="*/ 51 w 427"/>
              <a:gd name="T77"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7" h="781">
                <a:moveTo>
                  <a:pt x="427" y="772"/>
                </a:moveTo>
                <a:lnTo>
                  <a:pt x="427" y="772"/>
                </a:lnTo>
                <a:lnTo>
                  <a:pt x="412" y="778"/>
                </a:lnTo>
                <a:lnTo>
                  <a:pt x="394" y="781"/>
                </a:lnTo>
                <a:lnTo>
                  <a:pt x="379" y="781"/>
                </a:lnTo>
                <a:lnTo>
                  <a:pt x="367" y="781"/>
                </a:lnTo>
                <a:lnTo>
                  <a:pt x="352" y="775"/>
                </a:lnTo>
                <a:lnTo>
                  <a:pt x="341" y="769"/>
                </a:lnTo>
                <a:lnTo>
                  <a:pt x="332" y="760"/>
                </a:lnTo>
                <a:lnTo>
                  <a:pt x="326" y="751"/>
                </a:lnTo>
                <a:lnTo>
                  <a:pt x="191" y="480"/>
                </a:lnTo>
                <a:lnTo>
                  <a:pt x="191" y="480"/>
                </a:lnTo>
                <a:lnTo>
                  <a:pt x="185" y="468"/>
                </a:lnTo>
                <a:lnTo>
                  <a:pt x="176" y="459"/>
                </a:lnTo>
                <a:lnTo>
                  <a:pt x="165" y="453"/>
                </a:lnTo>
                <a:lnTo>
                  <a:pt x="153" y="450"/>
                </a:lnTo>
                <a:lnTo>
                  <a:pt x="138" y="447"/>
                </a:lnTo>
                <a:lnTo>
                  <a:pt x="123" y="447"/>
                </a:lnTo>
                <a:lnTo>
                  <a:pt x="108" y="453"/>
                </a:lnTo>
                <a:lnTo>
                  <a:pt x="93" y="459"/>
                </a:lnTo>
                <a:lnTo>
                  <a:pt x="93" y="459"/>
                </a:lnTo>
                <a:lnTo>
                  <a:pt x="105" y="450"/>
                </a:lnTo>
                <a:lnTo>
                  <a:pt x="117" y="438"/>
                </a:lnTo>
                <a:lnTo>
                  <a:pt x="129" y="429"/>
                </a:lnTo>
                <a:lnTo>
                  <a:pt x="135" y="417"/>
                </a:lnTo>
                <a:lnTo>
                  <a:pt x="141" y="402"/>
                </a:lnTo>
                <a:lnTo>
                  <a:pt x="144" y="390"/>
                </a:lnTo>
                <a:lnTo>
                  <a:pt x="141" y="378"/>
                </a:lnTo>
                <a:lnTo>
                  <a:pt x="138" y="364"/>
                </a:lnTo>
                <a:lnTo>
                  <a:pt x="3" y="92"/>
                </a:lnTo>
                <a:lnTo>
                  <a:pt x="3" y="92"/>
                </a:lnTo>
                <a:lnTo>
                  <a:pt x="0" y="80"/>
                </a:lnTo>
                <a:lnTo>
                  <a:pt x="0" y="68"/>
                </a:lnTo>
                <a:lnTo>
                  <a:pt x="0" y="56"/>
                </a:lnTo>
                <a:lnTo>
                  <a:pt x="6" y="41"/>
                </a:lnTo>
                <a:lnTo>
                  <a:pt x="12" y="29"/>
                </a:lnTo>
                <a:lnTo>
                  <a:pt x="24" y="17"/>
                </a:lnTo>
                <a:lnTo>
                  <a:pt x="36" y="8"/>
                </a:lnTo>
                <a:lnTo>
                  <a:pt x="51" y="0"/>
                </a:lnTo>
              </a:path>
            </a:pathLst>
          </a:custGeom>
          <a:noFill/>
          <a:ln w="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6134205" y="3030649"/>
            <a:ext cx="692150" cy="1235075"/>
          </a:xfrm>
          <a:custGeom>
            <a:avLst/>
            <a:gdLst>
              <a:gd name="T0" fmla="*/ 385 w 436"/>
              <a:gd name="T1" fmla="*/ 0 h 778"/>
              <a:gd name="T2" fmla="*/ 385 w 436"/>
              <a:gd name="T3" fmla="*/ 0 h 778"/>
              <a:gd name="T4" fmla="*/ 400 w 436"/>
              <a:gd name="T5" fmla="*/ 8 h 778"/>
              <a:gd name="T6" fmla="*/ 412 w 436"/>
              <a:gd name="T7" fmla="*/ 20 h 778"/>
              <a:gd name="T8" fmla="*/ 421 w 436"/>
              <a:gd name="T9" fmla="*/ 29 h 778"/>
              <a:gd name="T10" fmla="*/ 430 w 436"/>
              <a:gd name="T11" fmla="*/ 44 h 778"/>
              <a:gd name="T12" fmla="*/ 433 w 436"/>
              <a:gd name="T13" fmla="*/ 56 h 778"/>
              <a:gd name="T14" fmla="*/ 436 w 436"/>
              <a:gd name="T15" fmla="*/ 68 h 778"/>
              <a:gd name="T16" fmla="*/ 433 w 436"/>
              <a:gd name="T17" fmla="*/ 80 h 778"/>
              <a:gd name="T18" fmla="*/ 430 w 436"/>
              <a:gd name="T19" fmla="*/ 95 h 778"/>
              <a:gd name="T20" fmla="*/ 293 w 436"/>
              <a:gd name="T21" fmla="*/ 364 h 778"/>
              <a:gd name="T22" fmla="*/ 293 w 436"/>
              <a:gd name="T23" fmla="*/ 364 h 778"/>
              <a:gd name="T24" fmla="*/ 290 w 436"/>
              <a:gd name="T25" fmla="*/ 375 h 778"/>
              <a:gd name="T26" fmla="*/ 290 w 436"/>
              <a:gd name="T27" fmla="*/ 387 h 778"/>
              <a:gd name="T28" fmla="*/ 290 w 436"/>
              <a:gd name="T29" fmla="*/ 402 h 778"/>
              <a:gd name="T30" fmla="*/ 296 w 436"/>
              <a:gd name="T31" fmla="*/ 414 h 778"/>
              <a:gd name="T32" fmla="*/ 302 w 436"/>
              <a:gd name="T33" fmla="*/ 426 h 778"/>
              <a:gd name="T34" fmla="*/ 311 w 436"/>
              <a:gd name="T35" fmla="*/ 438 h 778"/>
              <a:gd name="T36" fmla="*/ 323 w 436"/>
              <a:gd name="T37" fmla="*/ 447 h 778"/>
              <a:gd name="T38" fmla="*/ 337 w 436"/>
              <a:gd name="T39" fmla="*/ 456 h 778"/>
              <a:gd name="T40" fmla="*/ 337 w 436"/>
              <a:gd name="T41" fmla="*/ 456 h 778"/>
              <a:gd name="T42" fmla="*/ 323 w 436"/>
              <a:gd name="T43" fmla="*/ 450 h 778"/>
              <a:gd name="T44" fmla="*/ 308 w 436"/>
              <a:gd name="T45" fmla="*/ 447 h 778"/>
              <a:gd name="T46" fmla="*/ 293 w 436"/>
              <a:gd name="T47" fmla="*/ 447 h 778"/>
              <a:gd name="T48" fmla="*/ 278 w 436"/>
              <a:gd name="T49" fmla="*/ 447 h 778"/>
              <a:gd name="T50" fmla="*/ 266 w 436"/>
              <a:gd name="T51" fmla="*/ 453 h 778"/>
              <a:gd name="T52" fmla="*/ 254 w 436"/>
              <a:gd name="T53" fmla="*/ 459 h 778"/>
              <a:gd name="T54" fmla="*/ 245 w 436"/>
              <a:gd name="T55" fmla="*/ 465 h 778"/>
              <a:gd name="T56" fmla="*/ 236 w 436"/>
              <a:gd name="T57" fmla="*/ 477 h 778"/>
              <a:gd name="T58" fmla="*/ 102 w 436"/>
              <a:gd name="T59" fmla="*/ 748 h 778"/>
              <a:gd name="T60" fmla="*/ 102 w 436"/>
              <a:gd name="T61" fmla="*/ 748 h 778"/>
              <a:gd name="T62" fmla="*/ 93 w 436"/>
              <a:gd name="T63" fmla="*/ 757 h 778"/>
              <a:gd name="T64" fmla="*/ 84 w 436"/>
              <a:gd name="T65" fmla="*/ 766 h 778"/>
              <a:gd name="T66" fmla="*/ 72 w 436"/>
              <a:gd name="T67" fmla="*/ 772 h 778"/>
              <a:gd name="T68" fmla="*/ 60 w 436"/>
              <a:gd name="T69" fmla="*/ 775 h 778"/>
              <a:gd name="T70" fmla="*/ 45 w 436"/>
              <a:gd name="T71" fmla="*/ 778 h 778"/>
              <a:gd name="T72" fmla="*/ 30 w 436"/>
              <a:gd name="T73" fmla="*/ 778 h 778"/>
              <a:gd name="T74" fmla="*/ 15 w 436"/>
              <a:gd name="T75" fmla="*/ 772 h 778"/>
              <a:gd name="T76" fmla="*/ 0 w 436"/>
              <a:gd name="T77" fmla="*/ 766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6" h="778">
                <a:moveTo>
                  <a:pt x="385" y="0"/>
                </a:moveTo>
                <a:lnTo>
                  <a:pt x="385" y="0"/>
                </a:lnTo>
                <a:lnTo>
                  <a:pt x="400" y="8"/>
                </a:lnTo>
                <a:lnTo>
                  <a:pt x="412" y="20"/>
                </a:lnTo>
                <a:lnTo>
                  <a:pt x="421" y="29"/>
                </a:lnTo>
                <a:lnTo>
                  <a:pt x="430" y="44"/>
                </a:lnTo>
                <a:lnTo>
                  <a:pt x="433" y="56"/>
                </a:lnTo>
                <a:lnTo>
                  <a:pt x="436" y="68"/>
                </a:lnTo>
                <a:lnTo>
                  <a:pt x="433" y="80"/>
                </a:lnTo>
                <a:lnTo>
                  <a:pt x="430" y="95"/>
                </a:lnTo>
                <a:lnTo>
                  <a:pt x="293" y="364"/>
                </a:lnTo>
                <a:lnTo>
                  <a:pt x="293" y="364"/>
                </a:lnTo>
                <a:lnTo>
                  <a:pt x="290" y="375"/>
                </a:lnTo>
                <a:lnTo>
                  <a:pt x="290" y="387"/>
                </a:lnTo>
                <a:lnTo>
                  <a:pt x="290" y="402"/>
                </a:lnTo>
                <a:lnTo>
                  <a:pt x="296" y="414"/>
                </a:lnTo>
                <a:lnTo>
                  <a:pt x="302" y="426"/>
                </a:lnTo>
                <a:lnTo>
                  <a:pt x="311" y="438"/>
                </a:lnTo>
                <a:lnTo>
                  <a:pt x="323" y="447"/>
                </a:lnTo>
                <a:lnTo>
                  <a:pt x="337" y="456"/>
                </a:lnTo>
                <a:lnTo>
                  <a:pt x="337" y="456"/>
                </a:lnTo>
                <a:lnTo>
                  <a:pt x="323" y="450"/>
                </a:lnTo>
                <a:lnTo>
                  <a:pt x="308" y="447"/>
                </a:lnTo>
                <a:lnTo>
                  <a:pt x="293" y="447"/>
                </a:lnTo>
                <a:lnTo>
                  <a:pt x="278" y="447"/>
                </a:lnTo>
                <a:lnTo>
                  <a:pt x="266" y="453"/>
                </a:lnTo>
                <a:lnTo>
                  <a:pt x="254" y="459"/>
                </a:lnTo>
                <a:lnTo>
                  <a:pt x="245" y="465"/>
                </a:lnTo>
                <a:lnTo>
                  <a:pt x="236" y="477"/>
                </a:lnTo>
                <a:lnTo>
                  <a:pt x="102" y="748"/>
                </a:lnTo>
                <a:lnTo>
                  <a:pt x="102" y="748"/>
                </a:lnTo>
                <a:lnTo>
                  <a:pt x="93" y="757"/>
                </a:lnTo>
                <a:lnTo>
                  <a:pt x="84" y="766"/>
                </a:lnTo>
                <a:lnTo>
                  <a:pt x="72" y="772"/>
                </a:lnTo>
                <a:lnTo>
                  <a:pt x="60" y="775"/>
                </a:lnTo>
                <a:lnTo>
                  <a:pt x="45" y="778"/>
                </a:lnTo>
                <a:lnTo>
                  <a:pt x="30" y="778"/>
                </a:lnTo>
                <a:lnTo>
                  <a:pt x="15" y="772"/>
                </a:lnTo>
                <a:lnTo>
                  <a:pt x="0" y="766"/>
                </a:lnTo>
              </a:path>
            </a:pathLst>
          </a:custGeom>
          <a:noFill/>
          <a:ln w="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flipV="1">
            <a:off x="3170343" y="3759312"/>
            <a:ext cx="0" cy="9382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flipV="1">
            <a:off x="6669193" y="3759312"/>
            <a:ext cx="0" cy="9382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1" name="Group 20"/>
          <p:cNvGrpSpPr/>
          <p:nvPr/>
        </p:nvGrpSpPr>
        <p:grpSpPr>
          <a:xfrm>
            <a:off x="4585528" y="4848206"/>
            <a:ext cx="835165" cy="556756"/>
            <a:chOff x="7597544" y="3435854"/>
            <a:chExt cx="835165" cy="556756"/>
          </a:xfrm>
        </p:grpSpPr>
        <p:sp>
          <p:nvSpPr>
            <p:cNvPr id="14" name="Rectangle 13"/>
            <p:cNvSpPr>
              <a:spLocks noChangeArrowheads="1"/>
            </p:cNvSpPr>
            <p:nvPr/>
          </p:nvSpPr>
          <p:spPr bwMode="auto">
            <a:xfrm>
              <a:off x="7621356" y="3435854"/>
              <a:ext cx="7742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Constant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4"/>
            <p:cNvSpPr>
              <a:spLocks noChangeArrowheads="1"/>
            </p:cNvSpPr>
            <p:nvPr/>
          </p:nvSpPr>
          <p:spPr bwMode="auto">
            <a:xfrm>
              <a:off x="7597544" y="3605716"/>
              <a:ext cx="8351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returns to</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5"/>
            <p:cNvSpPr>
              <a:spLocks noChangeArrowheads="1"/>
            </p:cNvSpPr>
            <p:nvPr/>
          </p:nvSpPr>
          <p:spPr bwMode="auto">
            <a:xfrm>
              <a:off x="7726131" y="3777166"/>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scale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2" name="Group 21"/>
          <p:cNvGrpSpPr/>
          <p:nvPr/>
        </p:nvGrpSpPr>
        <p:grpSpPr>
          <a:xfrm>
            <a:off x="6216425" y="4911934"/>
            <a:ext cx="1213474" cy="385306"/>
            <a:chOff x="5734049" y="5085267"/>
            <a:chExt cx="1213474" cy="385306"/>
          </a:xfrm>
        </p:grpSpPr>
        <p:sp>
          <p:nvSpPr>
            <p:cNvPr id="17" name="Rectangle 16"/>
            <p:cNvSpPr>
              <a:spLocks noChangeArrowheads="1"/>
            </p:cNvSpPr>
            <p:nvPr/>
          </p:nvSpPr>
          <p:spPr bwMode="auto">
            <a:xfrm>
              <a:off x="5734049" y="5085267"/>
              <a:ext cx="121347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Diseconomies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7"/>
            <p:cNvSpPr>
              <a:spLocks noChangeArrowheads="1"/>
            </p:cNvSpPr>
            <p:nvPr/>
          </p:nvSpPr>
          <p:spPr bwMode="auto">
            <a:xfrm>
              <a:off x="5929312" y="5255129"/>
              <a:ext cx="665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of scale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 name="Group 4"/>
          <p:cNvGrpSpPr/>
          <p:nvPr/>
        </p:nvGrpSpPr>
        <p:grpSpPr>
          <a:xfrm>
            <a:off x="2873212" y="4840274"/>
            <a:ext cx="955390" cy="385306"/>
            <a:chOff x="7543800" y="2753740"/>
            <a:chExt cx="955390" cy="385306"/>
          </a:xfrm>
        </p:grpSpPr>
        <p:sp>
          <p:nvSpPr>
            <p:cNvPr id="19" name="Rectangle 18"/>
            <p:cNvSpPr>
              <a:spLocks noChangeArrowheads="1"/>
            </p:cNvSpPr>
            <p:nvPr/>
          </p:nvSpPr>
          <p:spPr bwMode="auto">
            <a:xfrm>
              <a:off x="7543800" y="2753740"/>
              <a:ext cx="95539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Economies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9"/>
            <p:cNvSpPr>
              <a:spLocks noChangeArrowheads="1"/>
            </p:cNvSpPr>
            <p:nvPr/>
          </p:nvSpPr>
          <p:spPr bwMode="auto">
            <a:xfrm>
              <a:off x="7637462" y="2923602"/>
              <a:ext cx="665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of scale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sp>
        <p:nvSpPr>
          <p:cNvPr id="28" name="Rectangle 27"/>
          <p:cNvSpPr>
            <a:spLocks noChangeArrowheads="1"/>
          </p:cNvSpPr>
          <p:nvPr/>
        </p:nvSpPr>
        <p:spPr bwMode="auto">
          <a:xfrm>
            <a:off x="4813405" y="5705587"/>
            <a:ext cx="5850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Output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2290482" y="2382611"/>
            <a:ext cx="15434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Average total cost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47" name="Group 46"/>
          <p:cNvGrpSpPr/>
          <p:nvPr/>
        </p:nvGrpSpPr>
        <p:grpSpPr>
          <a:xfrm>
            <a:off x="4938040" y="2467344"/>
            <a:ext cx="1597160" cy="914400"/>
            <a:chOff x="4614068" y="2205038"/>
            <a:chExt cx="1597160" cy="914400"/>
          </a:xfrm>
        </p:grpSpPr>
        <p:sp>
          <p:nvSpPr>
            <p:cNvPr id="30" name="Rectangle 29"/>
            <p:cNvSpPr>
              <a:spLocks noChangeArrowheads="1"/>
            </p:cNvSpPr>
            <p:nvPr/>
          </p:nvSpPr>
          <p:spPr bwMode="auto">
            <a:xfrm>
              <a:off x="4614068" y="2205038"/>
              <a:ext cx="1597160" cy="914400"/>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Rectangle 30"/>
            <p:cNvSpPr>
              <a:spLocks noChangeArrowheads="1"/>
            </p:cNvSpPr>
            <p:nvPr/>
          </p:nvSpPr>
          <p:spPr bwMode="auto">
            <a:xfrm>
              <a:off x="4643218" y="2241549"/>
              <a:ext cx="12808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When cost per unit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4661693" y="2427803"/>
              <a:ext cx="13304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increases as output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4659521" y="2628899"/>
              <a:ext cx="13561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increases, there are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4659521" y="2840036"/>
              <a:ext cx="1551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diseconomies of scale.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 name="Group 2"/>
          <p:cNvGrpSpPr/>
          <p:nvPr/>
        </p:nvGrpSpPr>
        <p:grpSpPr>
          <a:xfrm>
            <a:off x="3369432" y="2651237"/>
            <a:ext cx="1486836" cy="847725"/>
            <a:chOff x="3369432" y="3131006"/>
            <a:chExt cx="1486836" cy="847725"/>
          </a:xfrm>
        </p:grpSpPr>
        <p:sp>
          <p:nvSpPr>
            <p:cNvPr id="35" name="Rectangle 34"/>
            <p:cNvSpPr>
              <a:spLocks noChangeArrowheads="1"/>
            </p:cNvSpPr>
            <p:nvPr/>
          </p:nvSpPr>
          <p:spPr bwMode="auto">
            <a:xfrm>
              <a:off x="3369432" y="3131006"/>
              <a:ext cx="1486836" cy="847725"/>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5"/>
            <p:cNvSpPr>
              <a:spLocks noChangeArrowheads="1"/>
            </p:cNvSpPr>
            <p:nvPr/>
          </p:nvSpPr>
          <p:spPr bwMode="auto">
            <a:xfrm>
              <a:off x="3383903" y="3131006"/>
              <a:ext cx="12808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When cost per unit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3383903" y="3323092"/>
              <a:ext cx="14154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goes down as output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383903" y="3532643"/>
              <a:ext cx="13561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increases, there are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3382953" y="3726318"/>
              <a:ext cx="13561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economies of scale.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sp>
        <p:nvSpPr>
          <p:cNvPr id="40" name="Rectangle 39"/>
          <p:cNvSpPr>
            <a:spLocks noChangeArrowheads="1"/>
          </p:cNvSpPr>
          <p:nvPr/>
        </p:nvSpPr>
        <p:spPr bwMode="auto">
          <a:xfrm>
            <a:off x="6551718" y="2286000"/>
            <a:ext cx="7838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Long-run</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6654905" y="2489312"/>
            <a:ext cx="3553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ATC</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23" name="Group 22"/>
          <p:cNvGrpSpPr/>
          <p:nvPr/>
        </p:nvGrpSpPr>
        <p:grpSpPr>
          <a:xfrm>
            <a:off x="4003780" y="3648186"/>
            <a:ext cx="2039938" cy="622301"/>
            <a:chOff x="4003780" y="4127955"/>
            <a:chExt cx="2039938" cy="622301"/>
          </a:xfrm>
        </p:grpSpPr>
        <p:sp>
          <p:nvSpPr>
            <p:cNvPr id="42" name="Rectangle 41"/>
            <p:cNvSpPr>
              <a:spLocks noChangeArrowheads="1"/>
            </p:cNvSpPr>
            <p:nvPr/>
          </p:nvSpPr>
          <p:spPr bwMode="auto">
            <a:xfrm>
              <a:off x="4003780" y="4127955"/>
              <a:ext cx="2039938" cy="622301"/>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42"/>
            <p:cNvSpPr>
              <a:spLocks noChangeArrowheads="1"/>
            </p:cNvSpPr>
            <p:nvPr/>
          </p:nvSpPr>
          <p:spPr bwMode="auto">
            <a:xfrm>
              <a:off x="4010924" y="4130337"/>
              <a:ext cx="19572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When cost stays constant as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4011265" y="4342267"/>
              <a:ext cx="18258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output increases,</a:t>
              </a:r>
              <a:r>
                <a:rPr kumimoji="0" lang="en-US" sz="1200" b="0" i="1" u="none" strike="noStrike" cap="none" normalizeH="0" dirty="0">
                  <a:ln>
                    <a:noFill/>
                  </a:ln>
                  <a:solidFill>
                    <a:srgbClr val="000000"/>
                  </a:solidFill>
                  <a:effectLst/>
                  <a:latin typeface="Univers LT Std 57 Cn" charset="0"/>
                  <a:cs typeface="Arial" pitchFamily="34" charset="0"/>
                </a:rPr>
                <a:t> </a:t>
              </a:r>
              <a:r>
                <a:rPr kumimoji="0" lang="en-US" sz="1200" b="0" i="1" u="none" strike="noStrike" cap="none" normalizeH="0" baseline="0" dirty="0">
                  <a:ln>
                    <a:noFill/>
                  </a:ln>
                  <a:solidFill>
                    <a:srgbClr val="000000"/>
                  </a:solidFill>
                  <a:effectLst/>
                  <a:latin typeface="Univers LT Std 57 Cn" charset="0"/>
                  <a:cs typeface="Arial" pitchFamily="34" charset="0"/>
                </a:rPr>
                <a:t>there are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4021921" y="4526933"/>
              <a:ext cx="171681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constant returns to scale.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83204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Walmart and economies of scale</a:t>
            </a:r>
          </a:p>
        </p:txBody>
      </p:sp>
      <p:sp>
        <p:nvSpPr>
          <p:cNvPr id="3" name="Content Placeholder 2"/>
          <p:cNvSpPr>
            <a:spLocks noGrp="1"/>
          </p:cNvSpPr>
          <p:nvPr>
            <p:ph idx="1"/>
          </p:nvPr>
        </p:nvSpPr>
        <p:spPr/>
        <p:txBody>
          <a:bodyPr>
            <a:normAutofit fontScale="92500" lnSpcReduction="10000"/>
          </a:bodyPr>
          <a:lstStyle/>
          <a:p>
            <a:r>
              <a:rPr lang="en-US" dirty="0"/>
              <a:t>Walmart has some 5,000 stores across the U.S. and 11,700 worldwide.</a:t>
            </a:r>
          </a:p>
          <a:p>
            <a:r>
              <a:rPr lang="en-US" dirty="0"/>
              <a:t>Walmart’s success is based on offering a wide variety of products at low prices.</a:t>
            </a:r>
          </a:p>
          <a:p>
            <a:r>
              <a:rPr lang="en-US" dirty="0"/>
              <a:t>Having so many stores means Walmart can guarantee huge purchases to vendors.</a:t>
            </a:r>
          </a:p>
          <a:p>
            <a:pPr lvl="1">
              <a:buClr>
                <a:schemeClr val="tx1"/>
              </a:buClr>
            </a:pPr>
            <a:r>
              <a:rPr lang="en-US" dirty="0"/>
              <a:t>An example of economies of scale.</a:t>
            </a:r>
          </a:p>
          <a:p>
            <a:r>
              <a:rPr lang="en-US" dirty="0"/>
              <a:t>Selling large items across the U.S. requires sophisticated logistics and inventory systems.</a:t>
            </a:r>
          </a:p>
          <a:p>
            <a:r>
              <a:rPr lang="en-US" dirty="0"/>
              <a:t>Amazon and other online retails take advantage economies of scale.</a:t>
            </a:r>
          </a:p>
        </p:txBody>
      </p:sp>
    </p:spTree>
    <p:extLst>
      <p:ext uri="{BB962C8B-B14F-4D97-AF65-F5344CB8AC3E}">
        <p14:creationId xmlns:p14="http://schemas.microsoft.com/office/powerpoint/2010/main" val="265704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Long-run ATC</a:t>
            </a:r>
          </a:p>
        </p:txBody>
      </p:sp>
      <p:sp>
        <p:nvSpPr>
          <p:cNvPr id="34" name="Content Placeholder 1"/>
          <p:cNvSpPr>
            <a:spLocks noGrp="1"/>
          </p:cNvSpPr>
          <p:nvPr>
            <p:ph idx="1"/>
          </p:nvPr>
        </p:nvSpPr>
        <p:spPr/>
        <p:txBody>
          <a:bodyPr>
            <a:normAutofit/>
          </a:bodyPr>
          <a:lstStyle/>
          <a:p>
            <a:pPr>
              <a:lnSpc>
                <a:spcPct val="90000"/>
              </a:lnSpc>
              <a:spcBef>
                <a:spcPts val="200"/>
              </a:spcBef>
            </a:pPr>
            <a:r>
              <a:rPr lang="en-US" sz="2200" dirty="0"/>
              <a:t>The long-run ATC curve is constructed by combining all possible short-run ATC curves.</a:t>
            </a:r>
          </a:p>
          <a:p>
            <a:pPr>
              <a:lnSpc>
                <a:spcPct val="90000"/>
              </a:lnSpc>
              <a:spcBef>
                <a:spcPts val="200"/>
              </a:spcBef>
            </a:pPr>
            <a:r>
              <a:rPr lang="en-US" sz="2200" dirty="0"/>
              <a:t>Short-run ATC curves are identified by changing the scale of production.</a:t>
            </a:r>
          </a:p>
        </p:txBody>
      </p:sp>
      <p:sp>
        <p:nvSpPr>
          <p:cNvPr id="4" name="Content Placeholder 3"/>
          <p:cNvSpPr>
            <a:spLocks noGrp="1"/>
          </p:cNvSpPr>
          <p:nvPr>
            <p:ph sz="half" idx="4294967295"/>
          </p:nvPr>
        </p:nvSpPr>
        <p:spPr>
          <a:xfrm>
            <a:off x="4864030" y="2625945"/>
            <a:ext cx="4038600" cy="3778250"/>
          </a:xfrm>
          <a:prstGeom prst="rect">
            <a:avLst/>
          </a:prstGeom>
        </p:spPr>
        <p:txBody>
          <a:bodyPr>
            <a:normAutofit/>
          </a:bodyPr>
          <a:lstStyle/>
          <a:p>
            <a:r>
              <a:rPr lang="en-US" sz="2400" dirty="0"/>
              <a:t>Short-run ATCs faced by firms varying in sizes.</a:t>
            </a:r>
          </a:p>
          <a:p>
            <a:pPr lvl="1"/>
            <a:r>
              <a:rPr lang="en-US" sz="2000" dirty="0"/>
              <a:t>Cover a small range of output.</a:t>
            </a:r>
          </a:p>
          <a:p>
            <a:r>
              <a:rPr lang="en-US" sz="2400" dirty="0"/>
              <a:t>By increasing or decreasing scale of production, firms can move along the long-run ATC curve from one short-run ATC curve to another.</a:t>
            </a:r>
          </a:p>
        </p:txBody>
      </p:sp>
      <p:sp>
        <p:nvSpPr>
          <p:cNvPr id="5" name="Line 5"/>
          <p:cNvSpPr>
            <a:spLocks noChangeShapeType="1"/>
          </p:cNvSpPr>
          <p:nvPr/>
        </p:nvSpPr>
        <p:spPr bwMode="auto">
          <a:xfrm flipV="1">
            <a:off x="647699" y="3013295"/>
            <a:ext cx="0" cy="30035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Line 6"/>
          <p:cNvSpPr>
            <a:spLocks noChangeShapeType="1"/>
          </p:cNvSpPr>
          <p:nvPr/>
        </p:nvSpPr>
        <p:spPr bwMode="auto">
          <a:xfrm>
            <a:off x="647700" y="6016845"/>
            <a:ext cx="40005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2478086" y="6108920"/>
            <a:ext cx="5850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Output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nvGrpSpPr>
          <p:cNvPr id="11" name="Group 10"/>
          <p:cNvGrpSpPr/>
          <p:nvPr/>
        </p:nvGrpSpPr>
        <p:grpSpPr>
          <a:xfrm>
            <a:off x="3781780" y="4953848"/>
            <a:ext cx="783869" cy="429301"/>
            <a:chOff x="4606926" y="3716793"/>
            <a:chExt cx="783869" cy="429301"/>
          </a:xfrm>
        </p:grpSpPr>
        <p:sp>
          <p:nvSpPr>
            <p:cNvPr id="12" name="Rectangle 11"/>
            <p:cNvSpPr>
              <a:spLocks noChangeArrowheads="1"/>
            </p:cNvSpPr>
            <p:nvPr/>
          </p:nvSpPr>
          <p:spPr bwMode="auto">
            <a:xfrm>
              <a:off x="4606926" y="3716793"/>
              <a:ext cx="7838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Long-run</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4681537" y="3930650"/>
              <a:ext cx="3553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ATC</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0" name="Group 19"/>
          <p:cNvGrpSpPr/>
          <p:nvPr/>
        </p:nvGrpSpPr>
        <p:grpSpPr>
          <a:xfrm>
            <a:off x="3970790" y="4558280"/>
            <a:ext cx="311150" cy="407987"/>
            <a:chOff x="4521200" y="3348038"/>
            <a:chExt cx="311150" cy="407987"/>
          </a:xfrm>
        </p:grpSpPr>
        <p:sp>
          <p:nvSpPr>
            <p:cNvPr id="21" name="Freeform 20"/>
            <p:cNvSpPr>
              <a:spLocks/>
            </p:cNvSpPr>
            <p:nvPr/>
          </p:nvSpPr>
          <p:spPr bwMode="auto">
            <a:xfrm>
              <a:off x="4521200" y="3348038"/>
              <a:ext cx="130175" cy="150813"/>
            </a:xfrm>
            <a:custGeom>
              <a:avLst/>
              <a:gdLst>
                <a:gd name="T0" fmla="*/ 0 w 82"/>
                <a:gd name="T1" fmla="*/ 0 h 95"/>
                <a:gd name="T2" fmla="*/ 27 w 82"/>
                <a:gd name="T3" fmla="*/ 95 h 95"/>
                <a:gd name="T4" fmla="*/ 27 w 82"/>
                <a:gd name="T5" fmla="*/ 95 h 95"/>
                <a:gd name="T6" fmla="*/ 30 w 82"/>
                <a:gd name="T7" fmla="*/ 89 h 95"/>
                <a:gd name="T8" fmla="*/ 40 w 82"/>
                <a:gd name="T9" fmla="*/ 76 h 95"/>
                <a:gd name="T10" fmla="*/ 49 w 82"/>
                <a:gd name="T11" fmla="*/ 67 h 95"/>
                <a:gd name="T12" fmla="*/ 58 w 82"/>
                <a:gd name="T13" fmla="*/ 61 h 95"/>
                <a:gd name="T14" fmla="*/ 70 w 82"/>
                <a:gd name="T15" fmla="*/ 58 h 95"/>
                <a:gd name="T16" fmla="*/ 82 w 82"/>
                <a:gd name="T17" fmla="*/ 55 h 95"/>
                <a:gd name="T18" fmla="*/ 0 w 82"/>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95">
                  <a:moveTo>
                    <a:pt x="0" y="0"/>
                  </a:moveTo>
                  <a:lnTo>
                    <a:pt x="27" y="95"/>
                  </a:lnTo>
                  <a:lnTo>
                    <a:pt x="27" y="95"/>
                  </a:lnTo>
                  <a:lnTo>
                    <a:pt x="30" y="89"/>
                  </a:lnTo>
                  <a:lnTo>
                    <a:pt x="40" y="76"/>
                  </a:lnTo>
                  <a:lnTo>
                    <a:pt x="49" y="67"/>
                  </a:lnTo>
                  <a:lnTo>
                    <a:pt x="58" y="61"/>
                  </a:lnTo>
                  <a:lnTo>
                    <a:pt x="70" y="58"/>
                  </a:lnTo>
                  <a:lnTo>
                    <a:pt x="82" y="5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1"/>
            <p:cNvSpPr>
              <a:spLocks/>
            </p:cNvSpPr>
            <p:nvPr/>
          </p:nvSpPr>
          <p:spPr bwMode="auto">
            <a:xfrm>
              <a:off x="4521200" y="3348038"/>
              <a:ext cx="130175" cy="150813"/>
            </a:xfrm>
            <a:custGeom>
              <a:avLst/>
              <a:gdLst>
                <a:gd name="T0" fmla="*/ 0 w 82"/>
                <a:gd name="T1" fmla="*/ 0 h 95"/>
                <a:gd name="T2" fmla="*/ 27 w 82"/>
                <a:gd name="T3" fmla="*/ 95 h 95"/>
                <a:gd name="T4" fmla="*/ 27 w 82"/>
                <a:gd name="T5" fmla="*/ 95 h 95"/>
                <a:gd name="T6" fmla="*/ 30 w 82"/>
                <a:gd name="T7" fmla="*/ 89 h 95"/>
                <a:gd name="T8" fmla="*/ 40 w 82"/>
                <a:gd name="T9" fmla="*/ 76 h 95"/>
                <a:gd name="T10" fmla="*/ 49 w 82"/>
                <a:gd name="T11" fmla="*/ 67 h 95"/>
                <a:gd name="T12" fmla="*/ 58 w 82"/>
                <a:gd name="T13" fmla="*/ 61 h 95"/>
                <a:gd name="T14" fmla="*/ 70 w 82"/>
                <a:gd name="T15" fmla="*/ 58 h 95"/>
                <a:gd name="T16" fmla="*/ 82 w 82"/>
                <a:gd name="T17" fmla="*/ 55 h 95"/>
                <a:gd name="T18" fmla="*/ 0 w 82"/>
                <a:gd name="T1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95">
                  <a:moveTo>
                    <a:pt x="0" y="0"/>
                  </a:moveTo>
                  <a:lnTo>
                    <a:pt x="27" y="95"/>
                  </a:lnTo>
                  <a:lnTo>
                    <a:pt x="27" y="95"/>
                  </a:lnTo>
                  <a:lnTo>
                    <a:pt x="30" y="89"/>
                  </a:lnTo>
                  <a:lnTo>
                    <a:pt x="40" y="76"/>
                  </a:lnTo>
                  <a:lnTo>
                    <a:pt x="49" y="67"/>
                  </a:lnTo>
                  <a:lnTo>
                    <a:pt x="58" y="61"/>
                  </a:lnTo>
                  <a:lnTo>
                    <a:pt x="70" y="58"/>
                  </a:lnTo>
                  <a:lnTo>
                    <a:pt x="82" y="5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8"/>
            <p:cNvSpPr>
              <a:spLocks noChangeShapeType="1"/>
            </p:cNvSpPr>
            <p:nvPr/>
          </p:nvSpPr>
          <p:spPr bwMode="auto">
            <a:xfrm>
              <a:off x="4564062" y="3400425"/>
              <a:ext cx="268288" cy="3556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24" name="Freeform 23"/>
          <p:cNvSpPr>
            <a:spLocks/>
          </p:cNvSpPr>
          <p:nvPr/>
        </p:nvSpPr>
        <p:spPr bwMode="auto">
          <a:xfrm>
            <a:off x="1639886" y="3705445"/>
            <a:ext cx="150813" cy="130175"/>
          </a:xfrm>
          <a:custGeom>
            <a:avLst/>
            <a:gdLst>
              <a:gd name="T0" fmla="*/ 0 w 95"/>
              <a:gd name="T1" fmla="*/ 82 h 82"/>
              <a:gd name="T2" fmla="*/ 95 w 95"/>
              <a:gd name="T3" fmla="*/ 52 h 82"/>
              <a:gd name="T4" fmla="*/ 95 w 95"/>
              <a:gd name="T5" fmla="*/ 52 h 82"/>
              <a:gd name="T6" fmla="*/ 89 w 95"/>
              <a:gd name="T7" fmla="*/ 49 h 82"/>
              <a:gd name="T8" fmla="*/ 74 w 95"/>
              <a:gd name="T9" fmla="*/ 39 h 82"/>
              <a:gd name="T10" fmla="*/ 68 w 95"/>
              <a:gd name="T11" fmla="*/ 33 h 82"/>
              <a:gd name="T12" fmla="*/ 62 w 95"/>
              <a:gd name="T13" fmla="*/ 24 h 82"/>
              <a:gd name="T14" fmla="*/ 55 w 95"/>
              <a:gd name="T15" fmla="*/ 12 h 82"/>
              <a:gd name="T16" fmla="*/ 52 w 95"/>
              <a:gd name="T17" fmla="*/ 0 h 82"/>
              <a:gd name="T18" fmla="*/ 0 w 95"/>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82">
                <a:moveTo>
                  <a:pt x="0" y="82"/>
                </a:moveTo>
                <a:lnTo>
                  <a:pt x="95" y="52"/>
                </a:lnTo>
                <a:lnTo>
                  <a:pt x="95" y="52"/>
                </a:lnTo>
                <a:lnTo>
                  <a:pt x="89" y="49"/>
                </a:lnTo>
                <a:lnTo>
                  <a:pt x="74" y="39"/>
                </a:lnTo>
                <a:lnTo>
                  <a:pt x="68" y="33"/>
                </a:lnTo>
                <a:lnTo>
                  <a:pt x="62" y="24"/>
                </a:lnTo>
                <a:lnTo>
                  <a:pt x="55" y="12"/>
                </a:lnTo>
                <a:lnTo>
                  <a:pt x="52" y="0"/>
                </a:lnTo>
                <a:lnTo>
                  <a:pt x="0" y="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24"/>
          <p:cNvSpPr>
            <a:spLocks noChangeArrowheads="1"/>
          </p:cNvSpPr>
          <p:nvPr/>
        </p:nvSpPr>
        <p:spPr bwMode="auto">
          <a:xfrm>
            <a:off x="1304924" y="3130770"/>
            <a:ext cx="1008063"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Smaller firms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494086" y="3130770"/>
            <a:ext cx="930275"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Larger firms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 name="Freeform 94"/>
          <p:cNvSpPr>
            <a:spLocks noEditPoints="1"/>
          </p:cNvSpPr>
          <p:nvPr/>
        </p:nvSpPr>
        <p:spPr bwMode="auto">
          <a:xfrm rot="10800000">
            <a:off x="992183" y="3177680"/>
            <a:ext cx="244475" cy="99855"/>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8" name="Freeform 94"/>
          <p:cNvSpPr>
            <a:spLocks noEditPoints="1"/>
          </p:cNvSpPr>
          <p:nvPr/>
        </p:nvSpPr>
        <p:spPr bwMode="auto">
          <a:xfrm rot="177792">
            <a:off x="4318756" y="3183932"/>
            <a:ext cx="244475" cy="99855"/>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35" name="Rectangle 34"/>
          <p:cNvSpPr>
            <a:spLocks noChangeArrowheads="1"/>
          </p:cNvSpPr>
          <p:nvPr/>
        </p:nvSpPr>
        <p:spPr bwMode="auto">
          <a:xfrm>
            <a:off x="76200" y="2756356"/>
            <a:ext cx="154343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Average total cost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2005358" y="2667000"/>
            <a:ext cx="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3" name="Freeform 234"/>
          <p:cNvSpPr>
            <a:spLocks/>
          </p:cNvSpPr>
          <p:nvPr/>
        </p:nvSpPr>
        <p:spPr bwMode="auto">
          <a:xfrm>
            <a:off x="795338" y="3505200"/>
            <a:ext cx="3700462" cy="1560514"/>
          </a:xfrm>
          <a:custGeom>
            <a:avLst/>
            <a:gdLst>
              <a:gd name="T0" fmla="*/ 0 w 2854"/>
              <a:gd name="T1" fmla="*/ 0 h 1069"/>
              <a:gd name="T2" fmla="*/ 0 w 2854"/>
              <a:gd name="T3" fmla="*/ 0 h 1069"/>
              <a:gd name="T4" fmla="*/ 55 w 2854"/>
              <a:gd name="T5" fmla="*/ 81 h 1069"/>
              <a:gd name="T6" fmla="*/ 99 w 2854"/>
              <a:gd name="T7" fmla="*/ 147 h 1069"/>
              <a:gd name="T8" fmla="*/ 153 w 2854"/>
              <a:gd name="T9" fmla="*/ 220 h 1069"/>
              <a:gd name="T10" fmla="*/ 219 w 2854"/>
              <a:gd name="T11" fmla="*/ 304 h 1069"/>
              <a:gd name="T12" fmla="*/ 296 w 2854"/>
              <a:gd name="T13" fmla="*/ 396 h 1069"/>
              <a:gd name="T14" fmla="*/ 380 w 2854"/>
              <a:gd name="T15" fmla="*/ 487 h 1069"/>
              <a:gd name="T16" fmla="*/ 475 w 2854"/>
              <a:gd name="T17" fmla="*/ 582 h 1069"/>
              <a:gd name="T18" fmla="*/ 582 w 2854"/>
              <a:gd name="T19" fmla="*/ 674 h 1069"/>
              <a:gd name="T20" fmla="*/ 636 w 2854"/>
              <a:gd name="T21" fmla="*/ 721 h 1069"/>
              <a:gd name="T22" fmla="*/ 691 w 2854"/>
              <a:gd name="T23" fmla="*/ 765 h 1069"/>
              <a:gd name="T24" fmla="*/ 754 w 2854"/>
              <a:gd name="T25" fmla="*/ 805 h 1069"/>
              <a:gd name="T26" fmla="*/ 812 w 2854"/>
              <a:gd name="T27" fmla="*/ 846 h 1069"/>
              <a:gd name="T28" fmla="*/ 878 w 2854"/>
              <a:gd name="T29" fmla="*/ 886 h 1069"/>
              <a:gd name="T30" fmla="*/ 940 w 2854"/>
              <a:gd name="T31" fmla="*/ 919 h 1069"/>
              <a:gd name="T32" fmla="*/ 1010 w 2854"/>
              <a:gd name="T33" fmla="*/ 952 h 1069"/>
              <a:gd name="T34" fmla="*/ 1079 w 2854"/>
              <a:gd name="T35" fmla="*/ 981 h 1069"/>
              <a:gd name="T36" fmla="*/ 1149 w 2854"/>
              <a:gd name="T37" fmla="*/ 1007 h 1069"/>
              <a:gd name="T38" fmla="*/ 1222 w 2854"/>
              <a:gd name="T39" fmla="*/ 1029 h 1069"/>
              <a:gd name="T40" fmla="*/ 1295 w 2854"/>
              <a:gd name="T41" fmla="*/ 1047 h 1069"/>
              <a:gd name="T42" fmla="*/ 1372 w 2854"/>
              <a:gd name="T43" fmla="*/ 1058 h 1069"/>
              <a:gd name="T44" fmla="*/ 1449 w 2854"/>
              <a:gd name="T45" fmla="*/ 1069 h 1069"/>
              <a:gd name="T46" fmla="*/ 1529 w 2854"/>
              <a:gd name="T47" fmla="*/ 1069 h 1069"/>
              <a:gd name="T48" fmla="*/ 1529 w 2854"/>
              <a:gd name="T49" fmla="*/ 1069 h 1069"/>
              <a:gd name="T50" fmla="*/ 1599 w 2854"/>
              <a:gd name="T51" fmla="*/ 1065 h 1069"/>
              <a:gd name="T52" fmla="*/ 1672 w 2854"/>
              <a:gd name="T53" fmla="*/ 1058 h 1069"/>
              <a:gd name="T54" fmla="*/ 1745 w 2854"/>
              <a:gd name="T55" fmla="*/ 1043 h 1069"/>
              <a:gd name="T56" fmla="*/ 1822 w 2854"/>
              <a:gd name="T57" fmla="*/ 1021 h 1069"/>
              <a:gd name="T58" fmla="*/ 1899 w 2854"/>
              <a:gd name="T59" fmla="*/ 988 h 1069"/>
              <a:gd name="T60" fmla="*/ 1976 w 2854"/>
              <a:gd name="T61" fmla="*/ 952 h 1069"/>
              <a:gd name="T62" fmla="*/ 2056 w 2854"/>
              <a:gd name="T63" fmla="*/ 908 h 1069"/>
              <a:gd name="T64" fmla="*/ 2137 w 2854"/>
              <a:gd name="T65" fmla="*/ 853 h 1069"/>
              <a:gd name="T66" fmla="*/ 2221 w 2854"/>
              <a:gd name="T67" fmla="*/ 791 h 1069"/>
              <a:gd name="T68" fmla="*/ 2305 w 2854"/>
              <a:gd name="T69" fmla="*/ 718 h 1069"/>
              <a:gd name="T70" fmla="*/ 2393 w 2854"/>
              <a:gd name="T71" fmla="*/ 633 h 1069"/>
              <a:gd name="T72" fmla="*/ 2481 w 2854"/>
              <a:gd name="T73" fmla="*/ 538 h 1069"/>
              <a:gd name="T74" fmla="*/ 2572 w 2854"/>
              <a:gd name="T75" fmla="*/ 436 h 1069"/>
              <a:gd name="T76" fmla="*/ 2664 w 2854"/>
              <a:gd name="T77" fmla="*/ 319 h 1069"/>
              <a:gd name="T78" fmla="*/ 2759 w 2854"/>
              <a:gd name="T79" fmla="*/ 194 h 1069"/>
              <a:gd name="T80" fmla="*/ 2854 w 2854"/>
              <a:gd name="T81" fmla="*/ 55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54" h="1069">
                <a:moveTo>
                  <a:pt x="0" y="0"/>
                </a:moveTo>
                <a:lnTo>
                  <a:pt x="0" y="0"/>
                </a:lnTo>
                <a:lnTo>
                  <a:pt x="55" y="81"/>
                </a:lnTo>
                <a:lnTo>
                  <a:pt x="99" y="147"/>
                </a:lnTo>
                <a:lnTo>
                  <a:pt x="153" y="220"/>
                </a:lnTo>
                <a:lnTo>
                  <a:pt x="219" y="304"/>
                </a:lnTo>
                <a:lnTo>
                  <a:pt x="296" y="396"/>
                </a:lnTo>
                <a:lnTo>
                  <a:pt x="380" y="487"/>
                </a:lnTo>
                <a:lnTo>
                  <a:pt x="475" y="582"/>
                </a:lnTo>
                <a:lnTo>
                  <a:pt x="582" y="674"/>
                </a:lnTo>
                <a:lnTo>
                  <a:pt x="636" y="721"/>
                </a:lnTo>
                <a:lnTo>
                  <a:pt x="691" y="765"/>
                </a:lnTo>
                <a:lnTo>
                  <a:pt x="754" y="805"/>
                </a:lnTo>
                <a:lnTo>
                  <a:pt x="812" y="846"/>
                </a:lnTo>
                <a:lnTo>
                  <a:pt x="878" y="886"/>
                </a:lnTo>
                <a:lnTo>
                  <a:pt x="940" y="919"/>
                </a:lnTo>
                <a:lnTo>
                  <a:pt x="1010" y="952"/>
                </a:lnTo>
                <a:lnTo>
                  <a:pt x="1079" y="981"/>
                </a:lnTo>
                <a:lnTo>
                  <a:pt x="1149" y="1007"/>
                </a:lnTo>
                <a:lnTo>
                  <a:pt x="1222" y="1029"/>
                </a:lnTo>
                <a:lnTo>
                  <a:pt x="1295" y="1047"/>
                </a:lnTo>
                <a:lnTo>
                  <a:pt x="1372" y="1058"/>
                </a:lnTo>
                <a:lnTo>
                  <a:pt x="1449" y="1069"/>
                </a:lnTo>
                <a:lnTo>
                  <a:pt x="1529" y="1069"/>
                </a:lnTo>
                <a:lnTo>
                  <a:pt x="1529" y="1069"/>
                </a:lnTo>
                <a:lnTo>
                  <a:pt x="1599" y="1065"/>
                </a:lnTo>
                <a:lnTo>
                  <a:pt x="1672" y="1058"/>
                </a:lnTo>
                <a:lnTo>
                  <a:pt x="1745" y="1043"/>
                </a:lnTo>
                <a:lnTo>
                  <a:pt x="1822" y="1021"/>
                </a:lnTo>
                <a:lnTo>
                  <a:pt x="1899" y="988"/>
                </a:lnTo>
                <a:lnTo>
                  <a:pt x="1976" y="952"/>
                </a:lnTo>
                <a:lnTo>
                  <a:pt x="2056" y="908"/>
                </a:lnTo>
                <a:lnTo>
                  <a:pt x="2137" y="853"/>
                </a:lnTo>
                <a:lnTo>
                  <a:pt x="2221" y="791"/>
                </a:lnTo>
                <a:lnTo>
                  <a:pt x="2305" y="718"/>
                </a:lnTo>
                <a:lnTo>
                  <a:pt x="2393" y="633"/>
                </a:lnTo>
                <a:lnTo>
                  <a:pt x="2481" y="538"/>
                </a:lnTo>
                <a:lnTo>
                  <a:pt x="2572" y="436"/>
                </a:lnTo>
                <a:lnTo>
                  <a:pt x="2664" y="319"/>
                </a:lnTo>
                <a:lnTo>
                  <a:pt x="2759" y="194"/>
                </a:lnTo>
                <a:lnTo>
                  <a:pt x="2854" y="55"/>
                </a:lnTo>
              </a:path>
            </a:pathLst>
          </a:custGeom>
          <a:noFill/>
          <a:ln w="46038">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235"/>
          <p:cNvSpPr>
            <a:spLocks/>
          </p:cNvSpPr>
          <p:nvPr/>
        </p:nvSpPr>
        <p:spPr bwMode="auto">
          <a:xfrm>
            <a:off x="1150603" y="3880365"/>
            <a:ext cx="954289" cy="538662"/>
          </a:xfrm>
          <a:custGeom>
            <a:avLst/>
            <a:gdLst>
              <a:gd name="T0" fmla="*/ 0 w 736"/>
              <a:gd name="T1" fmla="*/ 0 h 369"/>
              <a:gd name="T2" fmla="*/ 0 w 736"/>
              <a:gd name="T3" fmla="*/ 0 h 369"/>
              <a:gd name="T4" fmla="*/ 26 w 736"/>
              <a:gd name="T5" fmla="*/ 43 h 369"/>
              <a:gd name="T6" fmla="*/ 62 w 736"/>
              <a:gd name="T7" fmla="*/ 98 h 369"/>
              <a:gd name="T8" fmla="*/ 103 w 736"/>
              <a:gd name="T9" fmla="*/ 157 h 369"/>
              <a:gd name="T10" fmla="*/ 154 w 736"/>
              <a:gd name="T11" fmla="*/ 219 h 369"/>
              <a:gd name="T12" fmla="*/ 183 w 736"/>
              <a:gd name="T13" fmla="*/ 248 h 369"/>
              <a:gd name="T14" fmla="*/ 212 w 736"/>
              <a:gd name="T15" fmla="*/ 278 h 369"/>
              <a:gd name="T16" fmla="*/ 242 w 736"/>
              <a:gd name="T17" fmla="*/ 303 h 369"/>
              <a:gd name="T18" fmla="*/ 275 w 736"/>
              <a:gd name="T19" fmla="*/ 325 h 369"/>
              <a:gd name="T20" fmla="*/ 308 w 736"/>
              <a:gd name="T21" fmla="*/ 343 h 369"/>
              <a:gd name="T22" fmla="*/ 341 w 736"/>
              <a:gd name="T23" fmla="*/ 354 h 369"/>
              <a:gd name="T24" fmla="*/ 373 w 736"/>
              <a:gd name="T25" fmla="*/ 365 h 369"/>
              <a:gd name="T26" fmla="*/ 406 w 736"/>
              <a:gd name="T27" fmla="*/ 369 h 369"/>
              <a:gd name="T28" fmla="*/ 406 w 736"/>
              <a:gd name="T29" fmla="*/ 369 h 369"/>
              <a:gd name="T30" fmla="*/ 469 w 736"/>
              <a:gd name="T31" fmla="*/ 365 h 369"/>
              <a:gd name="T32" fmla="*/ 527 w 736"/>
              <a:gd name="T33" fmla="*/ 354 h 369"/>
              <a:gd name="T34" fmla="*/ 575 w 736"/>
              <a:gd name="T35" fmla="*/ 336 h 369"/>
              <a:gd name="T36" fmla="*/ 619 w 736"/>
              <a:gd name="T37" fmla="*/ 318 h 369"/>
              <a:gd name="T38" fmla="*/ 655 w 736"/>
              <a:gd name="T39" fmla="*/ 296 h 369"/>
              <a:gd name="T40" fmla="*/ 684 w 736"/>
              <a:gd name="T41" fmla="*/ 270 h 369"/>
              <a:gd name="T42" fmla="*/ 736 w 736"/>
              <a:gd name="T43" fmla="*/ 23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6" h="369">
                <a:moveTo>
                  <a:pt x="0" y="0"/>
                </a:moveTo>
                <a:lnTo>
                  <a:pt x="0" y="0"/>
                </a:lnTo>
                <a:lnTo>
                  <a:pt x="26" y="43"/>
                </a:lnTo>
                <a:lnTo>
                  <a:pt x="62" y="98"/>
                </a:lnTo>
                <a:lnTo>
                  <a:pt x="103" y="157"/>
                </a:lnTo>
                <a:lnTo>
                  <a:pt x="154" y="219"/>
                </a:lnTo>
                <a:lnTo>
                  <a:pt x="183" y="248"/>
                </a:lnTo>
                <a:lnTo>
                  <a:pt x="212" y="278"/>
                </a:lnTo>
                <a:lnTo>
                  <a:pt x="242" y="303"/>
                </a:lnTo>
                <a:lnTo>
                  <a:pt x="275" y="325"/>
                </a:lnTo>
                <a:lnTo>
                  <a:pt x="308" y="343"/>
                </a:lnTo>
                <a:lnTo>
                  <a:pt x="341" y="354"/>
                </a:lnTo>
                <a:lnTo>
                  <a:pt x="373" y="365"/>
                </a:lnTo>
                <a:lnTo>
                  <a:pt x="406" y="369"/>
                </a:lnTo>
                <a:lnTo>
                  <a:pt x="406" y="369"/>
                </a:lnTo>
                <a:lnTo>
                  <a:pt x="469" y="365"/>
                </a:lnTo>
                <a:lnTo>
                  <a:pt x="527" y="354"/>
                </a:lnTo>
                <a:lnTo>
                  <a:pt x="575" y="336"/>
                </a:lnTo>
                <a:lnTo>
                  <a:pt x="619" y="318"/>
                </a:lnTo>
                <a:lnTo>
                  <a:pt x="655" y="296"/>
                </a:lnTo>
                <a:lnTo>
                  <a:pt x="684" y="270"/>
                </a:lnTo>
                <a:lnTo>
                  <a:pt x="736" y="230"/>
                </a:lnTo>
              </a:path>
            </a:pathLst>
          </a:custGeom>
          <a:noFill/>
          <a:ln w="46038">
            <a:solidFill>
              <a:srgbClr val="A58E9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236"/>
          <p:cNvSpPr>
            <a:spLocks/>
          </p:cNvSpPr>
          <p:nvPr/>
        </p:nvSpPr>
        <p:spPr bwMode="auto">
          <a:xfrm>
            <a:off x="1478639" y="4061379"/>
            <a:ext cx="1664819" cy="865655"/>
          </a:xfrm>
          <a:custGeom>
            <a:avLst/>
            <a:gdLst>
              <a:gd name="T0" fmla="*/ 0 w 1284"/>
              <a:gd name="T1" fmla="*/ 0 h 593"/>
              <a:gd name="T2" fmla="*/ 0 w 1284"/>
              <a:gd name="T3" fmla="*/ 0 h 593"/>
              <a:gd name="T4" fmla="*/ 36 w 1284"/>
              <a:gd name="T5" fmla="*/ 66 h 593"/>
              <a:gd name="T6" fmla="*/ 77 w 1284"/>
              <a:gd name="T7" fmla="*/ 139 h 593"/>
              <a:gd name="T8" fmla="*/ 128 w 1284"/>
              <a:gd name="T9" fmla="*/ 219 h 593"/>
              <a:gd name="T10" fmla="*/ 190 w 1284"/>
              <a:gd name="T11" fmla="*/ 300 h 593"/>
              <a:gd name="T12" fmla="*/ 219 w 1284"/>
              <a:gd name="T13" fmla="*/ 340 h 593"/>
              <a:gd name="T14" fmla="*/ 256 w 1284"/>
              <a:gd name="T15" fmla="*/ 377 h 593"/>
              <a:gd name="T16" fmla="*/ 292 w 1284"/>
              <a:gd name="T17" fmla="*/ 413 h 593"/>
              <a:gd name="T18" fmla="*/ 329 w 1284"/>
              <a:gd name="T19" fmla="*/ 446 h 593"/>
              <a:gd name="T20" fmla="*/ 369 w 1284"/>
              <a:gd name="T21" fmla="*/ 476 h 593"/>
              <a:gd name="T22" fmla="*/ 409 w 1284"/>
              <a:gd name="T23" fmla="*/ 505 h 593"/>
              <a:gd name="T24" fmla="*/ 453 w 1284"/>
              <a:gd name="T25" fmla="*/ 527 h 593"/>
              <a:gd name="T26" fmla="*/ 501 w 1284"/>
              <a:gd name="T27" fmla="*/ 545 h 593"/>
              <a:gd name="T28" fmla="*/ 501 w 1284"/>
              <a:gd name="T29" fmla="*/ 545 h 593"/>
              <a:gd name="T30" fmla="*/ 563 w 1284"/>
              <a:gd name="T31" fmla="*/ 563 h 593"/>
              <a:gd name="T32" fmla="*/ 640 w 1284"/>
              <a:gd name="T33" fmla="*/ 582 h 593"/>
              <a:gd name="T34" fmla="*/ 680 w 1284"/>
              <a:gd name="T35" fmla="*/ 589 h 593"/>
              <a:gd name="T36" fmla="*/ 724 w 1284"/>
              <a:gd name="T37" fmla="*/ 593 h 593"/>
              <a:gd name="T38" fmla="*/ 772 w 1284"/>
              <a:gd name="T39" fmla="*/ 593 h 593"/>
              <a:gd name="T40" fmla="*/ 819 w 1284"/>
              <a:gd name="T41" fmla="*/ 589 h 593"/>
              <a:gd name="T42" fmla="*/ 871 w 1284"/>
              <a:gd name="T43" fmla="*/ 582 h 593"/>
              <a:gd name="T44" fmla="*/ 922 w 1284"/>
              <a:gd name="T45" fmla="*/ 567 h 593"/>
              <a:gd name="T46" fmla="*/ 977 w 1284"/>
              <a:gd name="T47" fmla="*/ 545 h 593"/>
              <a:gd name="T48" fmla="*/ 1035 w 1284"/>
              <a:gd name="T49" fmla="*/ 516 h 593"/>
              <a:gd name="T50" fmla="*/ 1094 w 1284"/>
              <a:gd name="T51" fmla="*/ 479 h 593"/>
              <a:gd name="T52" fmla="*/ 1156 w 1284"/>
              <a:gd name="T53" fmla="*/ 432 h 593"/>
              <a:gd name="T54" fmla="*/ 1218 w 1284"/>
              <a:gd name="T55" fmla="*/ 377 h 593"/>
              <a:gd name="T56" fmla="*/ 1284 w 1284"/>
              <a:gd name="T57" fmla="*/ 307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4" h="593">
                <a:moveTo>
                  <a:pt x="0" y="0"/>
                </a:moveTo>
                <a:lnTo>
                  <a:pt x="0" y="0"/>
                </a:lnTo>
                <a:lnTo>
                  <a:pt x="36" y="66"/>
                </a:lnTo>
                <a:lnTo>
                  <a:pt x="77" y="139"/>
                </a:lnTo>
                <a:lnTo>
                  <a:pt x="128" y="219"/>
                </a:lnTo>
                <a:lnTo>
                  <a:pt x="190" y="300"/>
                </a:lnTo>
                <a:lnTo>
                  <a:pt x="219" y="340"/>
                </a:lnTo>
                <a:lnTo>
                  <a:pt x="256" y="377"/>
                </a:lnTo>
                <a:lnTo>
                  <a:pt x="292" y="413"/>
                </a:lnTo>
                <a:lnTo>
                  <a:pt x="329" y="446"/>
                </a:lnTo>
                <a:lnTo>
                  <a:pt x="369" y="476"/>
                </a:lnTo>
                <a:lnTo>
                  <a:pt x="409" y="505"/>
                </a:lnTo>
                <a:lnTo>
                  <a:pt x="453" y="527"/>
                </a:lnTo>
                <a:lnTo>
                  <a:pt x="501" y="545"/>
                </a:lnTo>
                <a:lnTo>
                  <a:pt x="501" y="545"/>
                </a:lnTo>
                <a:lnTo>
                  <a:pt x="563" y="563"/>
                </a:lnTo>
                <a:lnTo>
                  <a:pt x="640" y="582"/>
                </a:lnTo>
                <a:lnTo>
                  <a:pt x="680" y="589"/>
                </a:lnTo>
                <a:lnTo>
                  <a:pt x="724" y="593"/>
                </a:lnTo>
                <a:lnTo>
                  <a:pt x="772" y="593"/>
                </a:lnTo>
                <a:lnTo>
                  <a:pt x="819" y="589"/>
                </a:lnTo>
                <a:lnTo>
                  <a:pt x="871" y="582"/>
                </a:lnTo>
                <a:lnTo>
                  <a:pt x="922" y="567"/>
                </a:lnTo>
                <a:lnTo>
                  <a:pt x="977" y="545"/>
                </a:lnTo>
                <a:lnTo>
                  <a:pt x="1035" y="516"/>
                </a:lnTo>
                <a:lnTo>
                  <a:pt x="1094" y="479"/>
                </a:lnTo>
                <a:lnTo>
                  <a:pt x="1156" y="432"/>
                </a:lnTo>
                <a:lnTo>
                  <a:pt x="1218" y="377"/>
                </a:lnTo>
                <a:lnTo>
                  <a:pt x="1284" y="307"/>
                </a:lnTo>
              </a:path>
            </a:pathLst>
          </a:custGeom>
          <a:noFill/>
          <a:ln w="46038">
            <a:solidFill>
              <a:srgbClr val="A58E9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237"/>
          <p:cNvSpPr>
            <a:spLocks/>
          </p:cNvSpPr>
          <p:nvPr/>
        </p:nvSpPr>
        <p:spPr bwMode="auto">
          <a:xfrm>
            <a:off x="1967454" y="4440924"/>
            <a:ext cx="1502746" cy="566398"/>
          </a:xfrm>
          <a:custGeom>
            <a:avLst/>
            <a:gdLst>
              <a:gd name="T0" fmla="*/ 0 w 1159"/>
              <a:gd name="T1" fmla="*/ 0 h 388"/>
              <a:gd name="T2" fmla="*/ 0 w 1159"/>
              <a:gd name="T3" fmla="*/ 0 h 388"/>
              <a:gd name="T4" fmla="*/ 139 w 1159"/>
              <a:gd name="T5" fmla="*/ 139 h 388"/>
              <a:gd name="T6" fmla="*/ 204 w 1159"/>
              <a:gd name="T7" fmla="*/ 208 h 388"/>
              <a:gd name="T8" fmla="*/ 278 w 1159"/>
              <a:gd name="T9" fmla="*/ 267 h 388"/>
              <a:gd name="T10" fmla="*/ 314 w 1159"/>
              <a:gd name="T11" fmla="*/ 292 h 388"/>
              <a:gd name="T12" fmla="*/ 351 w 1159"/>
              <a:gd name="T13" fmla="*/ 318 h 388"/>
              <a:gd name="T14" fmla="*/ 391 w 1159"/>
              <a:gd name="T15" fmla="*/ 340 h 388"/>
              <a:gd name="T16" fmla="*/ 431 w 1159"/>
              <a:gd name="T17" fmla="*/ 358 h 388"/>
              <a:gd name="T18" fmla="*/ 472 w 1159"/>
              <a:gd name="T19" fmla="*/ 373 h 388"/>
              <a:gd name="T20" fmla="*/ 515 w 1159"/>
              <a:gd name="T21" fmla="*/ 380 h 388"/>
              <a:gd name="T22" fmla="*/ 559 w 1159"/>
              <a:gd name="T23" fmla="*/ 388 h 388"/>
              <a:gd name="T24" fmla="*/ 607 w 1159"/>
              <a:gd name="T25" fmla="*/ 388 h 388"/>
              <a:gd name="T26" fmla="*/ 607 w 1159"/>
              <a:gd name="T27" fmla="*/ 388 h 388"/>
              <a:gd name="T28" fmla="*/ 651 w 1159"/>
              <a:gd name="T29" fmla="*/ 384 h 388"/>
              <a:gd name="T30" fmla="*/ 695 w 1159"/>
              <a:gd name="T31" fmla="*/ 373 h 388"/>
              <a:gd name="T32" fmla="*/ 735 w 1159"/>
              <a:gd name="T33" fmla="*/ 358 h 388"/>
              <a:gd name="T34" fmla="*/ 779 w 1159"/>
              <a:gd name="T35" fmla="*/ 340 h 388"/>
              <a:gd name="T36" fmla="*/ 819 w 1159"/>
              <a:gd name="T37" fmla="*/ 318 h 388"/>
              <a:gd name="T38" fmla="*/ 863 w 1159"/>
              <a:gd name="T39" fmla="*/ 292 h 388"/>
              <a:gd name="T40" fmla="*/ 900 w 1159"/>
              <a:gd name="T41" fmla="*/ 263 h 388"/>
              <a:gd name="T42" fmla="*/ 940 w 1159"/>
              <a:gd name="T43" fmla="*/ 234 h 388"/>
              <a:gd name="T44" fmla="*/ 1009 w 1159"/>
              <a:gd name="T45" fmla="*/ 172 h 388"/>
              <a:gd name="T46" fmla="*/ 1072 w 1159"/>
              <a:gd name="T47" fmla="*/ 109 h 388"/>
              <a:gd name="T48" fmla="*/ 1123 w 1159"/>
              <a:gd name="T49" fmla="*/ 55 h 388"/>
              <a:gd name="T50" fmla="*/ 1159 w 1159"/>
              <a:gd name="T51" fmla="*/ 11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9" h="388">
                <a:moveTo>
                  <a:pt x="0" y="0"/>
                </a:moveTo>
                <a:lnTo>
                  <a:pt x="0" y="0"/>
                </a:lnTo>
                <a:lnTo>
                  <a:pt x="139" y="139"/>
                </a:lnTo>
                <a:lnTo>
                  <a:pt x="204" y="208"/>
                </a:lnTo>
                <a:lnTo>
                  <a:pt x="278" y="267"/>
                </a:lnTo>
                <a:lnTo>
                  <a:pt x="314" y="292"/>
                </a:lnTo>
                <a:lnTo>
                  <a:pt x="351" y="318"/>
                </a:lnTo>
                <a:lnTo>
                  <a:pt x="391" y="340"/>
                </a:lnTo>
                <a:lnTo>
                  <a:pt x="431" y="358"/>
                </a:lnTo>
                <a:lnTo>
                  <a:pt x="472" y="373"/>
                </a:lnTo>
                <a:lnTo>
                  <a:pt x="515" y="380"/>
                </a:lnTo>
                <a:lnTo>
                  <a:pt x="559" y="388"/>
                </a:lnTo>
                <a:lnTo>
                  <a:pt x="607" y="388"/>
                </a:lnTo>
                <a:lnTo>
                  <a:pt x="607" y="388"/>
                </a:lnTo>
                <a:lnTo>
                  <a:pt x="651" y="384"/>
                </a:lnTo>
                <a:lnTo>
                  <a:pt x="695" y="373"/>
                </a:lnTo>
                <a:lnTo>
                  <a:pt x="735" y="358"/>
                </a:lnTo>
                <a:lnTo>
                  <a:pt x="779" y="340"/>
                </a:lnTo>
                <a:lnTo>
                  <a:pt x="819" y="318"/>
                </a:lnTo>
                <a:lnTo>
                  <a:pt x="863" y="292"/>
                </a:lnTo>
                <a:lnTo>
                  <a:pt x="900" y="263"/>
                </a:lnTo>
                <a:lnTo>
                  <a:pt x="940" y="234"/>
                </a:lnTo>
                <a:lnTo>
                  <a:pt x="1009" y="172"/>
                </a:lnTo>
                <a:lnTo>
                  <a:pt x="1072" y="109"/>
                </a:lnTo>
                <a:lnTo>
                  <a:pt x="1123" y="55"/>
                </a:lnTo>
                <a:lnTo>
                  <a:pt x="1159" y="11"/>
                </a:lnTo>
              </a:path>
            </a:pathLst>
          </a:custGeom>
          <a:noFill/>
          <a:ln w="46038">
            <a:solidFill>
              <a:srgbClr val="A58E9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238"/>
          <p:cNvSpPr>
            <a:spLocks/>
          </p:cNvSpPr>
          <p:nvPr/>
        </p:nvSpPr>
        <p:spPr bwMode="auto">
          <a:xfrm>
            <a:off x="2526283" y="3997148"/>
            <a:ext cx="1500153" cy="837918"/>
          </a:xfrm>
          <a:custGeom>
            <a:avLst/>
            <a:gdLst>
              <a:gd name="T0" fmla="*/ 0 w 1157"/>
              <a:gd name="T1" fmla="*/ 329 h 574"/>
              <a:gd name="T2" fmla="*/ 0 w 1157"/>
              <a:gd name="T3" fmla="*/ 329 h 574"/>
              <a:gd name="T4" fmla="*/ 41 w 1157"/>
              <a:gd name="T5" fmla="*/ 359 h 574"/>
              <a:gd name="T6" fmla="*/ 103 w 1157"/>
              <a:gd name="T7" fmla="*/ 403 h 574"/>
              <a:gd name="T8" fmla="*/ 180 w 1157"/>
              <a:gd name="T9" fmla="*/ 454 h 574"/>
              <a:gd name="T10" fmla="*/ 224 w 1157"/>
              <a:gd name="T11" fmla="*/ 479 h 574"/>
              <a:gd name="T12" fmla="*/ 271 w 1157"/>
              <a:gd name="T13" fmla="*/ 505 h 574"/>
              <a:gd name="T14" fmla="*/ 322 w 1157"/>
              <a:gd name="T15" fmla="*/ 527 h 574"/>
              <a:gd name="T16" fmla="*/ 374 w 1157"/>
              <a:gd name="T17" fmla="*/ 545 h 574"/>
              <a:gd name="T18" fmla="*/ 425 w 1157"/>
              <a:gd name="T19" fmla="*/ 560 h 574"/>
              <a:gd name="T20" fmla="*/ 480 w 1157"/>
              <a:gd name="T21" fmla="*/ 571 h 574"/>
              <a:gd name="T22" fmla="*/ 531 w 1157"/>
              <a:gd name="T23" fmla="*/ 574 h 574"/>
              <a:gd name="T24" fmla="*/ 586 w 1157"/>
              <a:gd name="T25" fmla="*/ 574 h 574"/>
              <a:gd name="T26" fmla="*/ 637 w 1157"/>
              <a:gd name="T27" fmla="*/ 564 h 574"/>
              <a:gd name="T28" fmla="*/ 663 w 1157"/>
              <a:gd name="T29" fmla="*/ 556 h 574"/>
              <a:gd name="T30" fmla="*/ 688 w 1157"/>
              <a:gd name="T31" fmla="*/ 545 h 574"/>
              <a:gd name="T32" fmla="*/ 688 w 1157"/>
              <a:gd name="T33" fmla="*/ 545 h 574"/>
              <a:gd name="T34" fmla="*/ 739 w 1157"/>
              <a:gd name="T35" fmla="*/ 523 h 574"/>
              <a:gd name="T36" fmla="*/ 798 w 1157"/>
              <a:gd name="T37" fmla="*/ 490 h 574"/>
              <a:gd name="T38" fmla="*/ 864 w 1157"/>
              <a:gd name="T39" fmla="*/ 450 h 574"/>
              <a:gd name="T40" fmla="*/ 893 w 1157"/>
              <a:gd name="T41" fmla="*/ 424 h 574"/>
              <a:gd name="T42" fmla="*/ 926 w 1157"/>
              <a:gd name="T43" fmla="*/ 395 h 574"/>
              <a:gd name="T44" fmla="*/ 959 w 1157"/>
              <a:gd name="T45" fmla="*/ 362 h 574"/>
              <a:gd name="T46" fmla="*/ 992 w 1157"/>
              <a:gd name="T47" fmla="*/ 326 h 574"/>
              <a:gd name="T48" fmla="*/ 1021 w 1157"/>
              <a:gd name="T49" fmla="*/ 282 h 574"/>
              <a:gd name="T50" fmla="*/ 1050 w 1157"/>
              <a:gd name="T51" fmla="*/ 238 h 574"/>
              <a:gd name="T52" fmla="*/ 1080 w 1157"/>
              <a:gd name="T53" fmla="*/ 187 h 574"/>
              <a:gd name="T54" fmla="*/ 1105 w 1157"/>
              <a:gd name="T55" fmla="*/ 128 h 574"/>
              <a:gd name="T56" fmla="*/ 1131 w 1157"/>
              <a:gd name="T57" fmla="*/ 66 h 574"/>
              <a:gd name="T58" fmla="*/ 1157 w 1157"/>
              <a:gd name="T59"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7" h="574">
                <a:moveTo>
                  <a:pt x="0" y="329"/>
                </a:moveTo>
                <a:lnTo>
                  <a:pt x="0" y="329"/>
                </a:lnTo>
                <a:lnTo>
                  <a:pt x="41" y="359"/>
                </a:lnTo>
                <a:lnTo>
                  <a:pt x="103" y="403"/>
                </a:lnTo>
                <a:lnTo>
                  <a:pt x="180" y="454"/>
                </a:lnTo>
                <a:lnTo>
                  <a:pt x="224" y="479"/>
                </a:lnTo>
                <a:lnTo>
                  <a:pt x="271" y="505"/>
                </a:lnTo>
                <a:lnTo>
                  <a:pt x="322" y="527"/>
                </a:lnTo>
                <a:lnTo>
                  <a:pt x="374" y="545"/>
                </a:lnTo>
                <a:lnTo>
                  <a:pt x="425" y="560"/>
                </a:lnTo>
                <a:lnTo>
                  <a:pt x="480" y="571"/>
                </a:lnTo>
                <a:lnTo>
                  <a:pt x="531" y="574"/>
                </a:lnTo>
                <a:lnTo>
                  <a:pt x="586" y="574"/>
                </a:lnTo>
                <a:lnTo>
                  <a:pt x="637" y="564"/>
                </a:lnTo>
                <a:lnTo>
                  <a:pt x="663" y="556"/>
                </a:lnTo>
                <a:lnTo>
                  <a:pt x="688" y="545"/>
                </a:lnTo>
                <a:lnTo>
                  <a:pt x="688" y="545"/>
                </a:lnTo>
                <a:lnTo>
                  <a:pt x="739" y="523"/>
                </a:lnTo>
                <a:lnTo>
                  <a:pt x="798" y="490"/>
                </a:lnTo>
                <a:lnTo>
                  <a:pt x="864" y="450"/>
                </a:lnTo>
                <a:lnTo>
                  <a:pt x="893" y="424"/>
                </a:lnTo>
                <a:lnTo>
                  <a:pt x="926" y="395"/>
                </a:lnTo>
                <a:lnTo>
                  <a:pt x="959" y="362"/>
                </a:lnTo>
                <a:lnTo>
                  <a:pt x="992" y="326"/>
                </a:lnTo>
                <a:lnTo>
                  <a:pt x="1021" y="282"/>
                </a:lnTo>
                <a:lnTo>
                  <a:pt x="1050" y="238"/>
                </a:lnTo>
                <a:lnTo>
                  <a:pt x="1080" y="187"/>
                </a:lnTo>
                <a:lnTo>
                  <a:pt x="1105" y="128"/>
                </a:lnTo>
                <a:lnTo>
                  <a:pt x="1131" y="66"/>
                </a:lnTo>
                <a:lnTo>
                  <a:pt x="1157" y="0"/>
                </a:lnTo>
              </a:path>
            </a:pathLst>
          </a:custGeom>
          <a:noFill/>
          <a:ln w="46038">
            <a:solidFill>
              <a:srgbClr val="A58E9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39"/>
          <p:cNvSpPr>
            <a:spLocks/>
          </p:cNvSpPr>
          <p:nvPr/>
        </p:nvSpPr>
        <p:spPr bwMode="auto">
          <a:xfrm>
            <a:off x="3404073" y="3703731"/>
            <a:ext cx="802588" cy="592674"/>
          </a:xfrm>
          <a:custGeom>
            <a:avLst/>
            <a:gdLst>
              <a:gd name="T0" fmla="*/ 0 w 619"/>
              <a:gd name="T1" fmla="*/ 285 h 406"/>
              <a:gd name="T2" fmla="*/ 0 w 619"/>
              <a:gd name="T3" fmla="*/ 285 h 406"/>
              <a:gd name="T4" fmla="*/ 33 w 619"/>
              <a:gd name="T5" fmla="*/ 307 h 406"/>
              <a:gd name="T6" fmla="*/ 81 w 619"/>
              <a:gd name="T7" fmla="*/ 336 h 406"/>
              <a:gd name="T8" fmla="*/ 143 w 619"/>
              <a:gd name="T9" fmla="*/ 366 h 406"/>
              <a:gd name="T10" fmla="*/ 176 w 619"/>
              <a:gd name="T11" fmla="*/ 380 h 406"/>
              <a:gd name="T12" fmla="*/ 212 w 619"/>
              <a:gd name="T13" fmla="*/ 391 h 406"/>
              <a:gd name="T14" fmla="*/ 249 w 619"/>
              <a:gd name="T15" fmla="*/ 402 h 406"/>
              <a:gd name="T16" fmla="*/ 289 w 619"/>
              <a:gd name="T17" fmla="*/ 406 h 406"/>
              <a:gd name="T18" fmla="*/ 326 w 619"/>
              <a:gd name="T19" fmla="*/ 406 h 406"/>
              <a:gd name="T20" fmla="*/ 366 w 619"/>
              <a:gd name="T21" fmla="*/ 406 h 406"/>
              <a:gd name="T22" fmla="*/ 403 w 619"/>
              <a:gd name="T23" fmla="*/ 395 h 406"/>
              <a:gd name="T24" fmla="*/ 439 w 619"/>
              <a:gd name="T25" fmla="*/ 380 h 406"/>
              <a:gd name="T26" fmla="*/ 476 w 619"/>
              <a:gd name="T27" fmla="*/ 358 h 406"/>
              <a:gd name="T28" fmla="*/ 509 w 619"/>
              <a:gd name="T29" fmla="*/ 329 h 406"/>
              <a:gd name="T30" fmla="*/ 509 w 619"/>
              <a:gd name="T31" fmla="*/ 329 h 406"/>
              <a:gd name="T32" fmla="*/ 531 w 619"/>
              <a:gd name="T33" fmla="*/ 304 h 406"/>
              <a:gd name="T34" fmla="*/ 549 w 619"/>
              <a:gd name="T35" fmla="*/ 278 h 406"/>
              <a:gd name="T36" fmla="*/ 578 w 619"/>
              <a:gd name="T37" fmla="*/ 230 h 406"/>
              <a:gd name="T38" fmla="*/ 597 w 619"/>
              <a:gd name="T39" fmla="*/ 183 h 406"/>
              <a:gd name="T40" fmla="*/ 611 w 619"/>
              <a:gd name="T41" fmla="*/ 139 h 406"/>
              <a:gd name="T42" fmla="*/ 615 w 619"/>
              <a:gd name="T43" fmla="*/ 99 h 406"/>
              <a:gd name="T44" fmla="*/ 619 w 619"/>
              <a:gd name="T45" fmla="*/ 58 h 406"/>
              <a:gd name="T46" fmla="*/ 615 w 619"/>
              <a:gd name="T4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9" h="406">
                <a:moveTo>
                  <a:pt x="0" y="285"/>
                </a:moveTo>
                <a:lnTo>
                  <a:pt x="0" y="285"/>
                </a:lnTo>
                <a:lnTo>
                  <a:pt x="33" y="307"/>
                </a:lnTo>
                <a:lnTo>
                  <a:pt x="81" y="336"/>
                </a:lnTo>
                <a:lnTo>
                  <a:pt x="143" y="366"/>
                </a:lnTo>
                <a:lnTo>
                  <a:pt x="176" y="380"/>
                </a:lnTo>
                <a:lnTo>
                  <a:pt x="212" y="391"/>
                </a:lnTo>
                <a:lnTo>
                  <a:pt x="249" y="402"/>
                </a:lnTo>
                <a:lnTo>
                  <a:pt x="289" y="406"/>
                </a:lnTo>
                <a:lnTo>
                  <a:pt x="326" y="406"/>
                </a:lnTo>
                <a:lnTo>
                  <a:pt x="366" y="406"/>
                </a:lnTo>
                <a:lnTo>
                  <a:pt x="403" y="395"/>
                </a:lnTo>
                <a:lnTo>
                  <a:pt x="439" y="380"/>
                </a:lnTo>
                <a:lnTo>
                  <a:pt x="476" y="358"/>
                </a:lnTo>
                <a:lnTo>
                  <a:pt x="509" y="329"/>
                </a:lnTo>
                <a:lnTo>
                  <a:pt x="509" y="329"/>
                </a:lnTo>
                <a:lnTo>
                  <a:pt x="531" y="304"/>
                </a:lnTo>
                <a:lnTo>
                  <a:pt x="549" y="278"/>
                </a:lnTo>
                <a:lnTo>
                  <a:pt x="578" y="230"/>
                </a:lnTo>
                <a:lnTo>
                  <a:pt x="597" y="183"/>
                </a:lnTo>
                <a:lnTo>
                  <a:pt x="611" y="139"/>
                </a:lnTo>
                <a:lnTo>
                  <a:pt x="615" y="99"/>
                </a:lnTo>
                <a:lnTo>
                  <a:pt x="619" y="58"/>
                </a:lnTo>
                <a:lnTo>
                  <a:pt x="615" y="0"/>
                </a:lnTo>
              </a:path>
            </a:pathLst>
          </a:custGeom>
          <a:noFill/>
          <a:ln w="46038">
            <a:solidFill>
              <a:srgbClr val="A58E9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54910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5" grpId="0"/>
      <p:bldP spid="26" grpId="0"/>
      <p:bldP spid="27" grpId="0" animBg="1"/>
      <p:bldP spid="28" grpId="0" animBg="1"/>
      <p:bldP spid="53" grpId="0" animBg="1"/>
      <p:bldP spid="54" grpId="0" animBg="1"/>
      <p:bldP spid="55" grpId="0" animBg="1"/>
      <p:bldP spid="56" grpId="0" animBg="1"/>
      <p:bldP spid="57" grpId="0" animBg="1"/>
      <p:bldP spid="5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Should drug companies care about neglected diseases?</a:t>
            </a:r>
          </a:p>
        </p:txBody>
      </p:sp>
      <p:sp>
        <p:nvSpPr>
          <p:cNvPr id="3" name="Content Placeholder 2"/>
          <p:cNvSpPr>
            <a:spLocks noGrp="1"/>
          </p:cNvSpPr>
          <p:nvPr>
            <p:ph idx="1"/>
          </p:nvPr>
        </p:nvSpPr>
        <p:spPr/>
        <p:txBody>
          <a:bodyPr>
            <a:noAutofit/>
          </a:bodyPr>
          <a:lstStyle/>
          <a:p>
            <a:r>
              <a:rPr lang="en-US" sz="2400" dirty="0"/>
              <a:t>Many fatal diseases still await cures and many do not receive much funds to develop treatment. </a:t>
            </a:r>
          </a:p>
          <a:p>
            <a:r>
              <a:rPr lang="en-US" sz="2400" dirty="0"/>
              <a:t>Some of these are referred to orphan diseases:</a:t>
            </a:r>
          </a:p>
          <a:p>
            <a:pPr lvl="1"/>
            <a:r>
              <a:rPr lang="en-US" sz="2400" dirty="0"/>
              <a:t>Diseases impacting small groups of people.</a:t>
            </a:r>
          </a:p>
          <a:p>
            <a:pPr lvl="1"/>
            <a:r>
              <a:rPr lang="en-US" sz="2400" dirty="0"/>
              <a:t>Diseases impacting many people who cannot afford cures.</a:t>
            </a:r>
          </a:p>
          <a:p>
            <a:r>
              <a:rPr lang="en-US" sz="2400" dirty="0"/>
              <a:t>Some say the markets work exactly as they should by allocating scarce resources to cures that are most demanded.</a:t>
            </a:r>
          </a:p>
          <a:p>
            <a:r>
              <a:rPr lang="en-US" sz="2400" dirty="0"/>
              <a:t>Others think it is immoral that society prioritizes research into diseases for those who can pay over cures for major killers.</a:t>
            </a:r>
          </a:p>
          <a:p>
            <a:r>
              <a:rPr lang="en-US" sz="2400" dirty="0"/>
              <a:t>One approach to research orphan diseases is by having a government or private charity promise to purchase a minimum quantity of the drug.</a:t>
            </a:r>
          </a:p>
        </p:txBody>
      </p:sp>
    </p:spTree>
    <p:extLst>
      <p:ext uri="{BB962C8B-B14F-4D97-AF65-F5344CB8AC3E}">
        <p14:creationId xmlns:p14="http://schemas.microsoft.com/office/powerpoint/2010/main" val="167009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a:bodyPr>
          <a:lstStyle/>
          <a:p>
            <a:r>
              <a:rPr lang="en-US" dirty="0"/>
              <a:t>The pursuit of </a:t>
            </a:r>
            <a:r>
              <a:rPr lang="en-US" i="1" dirty="0">
                <a:solidFill>
                  <a:srgbClr val="9D0505"/>
                </a:solidFill>
              </a:rPr>
              <a:t>profits</a:t>
            </a:r>
            <a:r>
              <a:rPr lang="en-US" dirty="0"/>
              <a:t> drives every firm’s decision-making process, including how much to produce and whether to stay in business.</a:t>
            </a:r>
          </a:p>
          <a:p>
            <a:r>
              <a:rPr lang="en-US" dirty="0"/>
              <a:t>Profit is the difference between cost and revenues.</a:t>
            </a:r>
          </a:p>
          <a:p>
            <a:r>
              <a:rPr lang="en-US" dirty="0"/>
              <a:t>This chapter investigates the relationships between </a:t>
            </a:r>
            <a:r>
              <a:rPr lang="en-US" i="1" dirty="0">
                <a:solidFill>
                  <a:srgbClr val="9D0505"/>
                </a:solidFill>
              </a:rPr>
              <a:t>inputs</a:t>
            </a:r>
            <a:r>
              <a:rPr lang="en-US" dirty="0"/>
              <a:t>, </a:t>
            </a:r>
            <a:r>
              <a:rPr lang="en-US" i="1" dirty="0">
                <a:solidFill>
                  <a:srgbClr val="9D0505"/>
                </a:solidFill>
              </a:rPr>
              <a:t>outputs</a:t>
            </a:r>
            <a:r>
              <a:rPr lang="en-US" dirty="0"/>
              <a:t>, and </a:t>
            </a:r>
            <a:r>
              <a:rPr lang="en-US" i="1" dirty="0">
                <a:solidFill>
                  <a:srgbClr val="9D0505"/>
                </a:solidFill>
              </a:rPr>
              <a:t>costs</a:t>
            </a:r>
            <a:r>
              <a:rPr lang="en-US" dirty="0"/>
              <a:t> by studying a firm’s profitability.</a:t>
            </a:r>
          </a:p>
        </p:txBody>
      </p:sp>
    </p:spTree>
    <p:extLst>
      <p:ext uri="{BB962C8B-B14F-4D97-AF65-F5344CB8AC3E}">
        <p14:creationId xmlns:p14="http://schemas.microsoft.com/office/powerpoint/2010/main" val="276973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Fixed costs </a:t>
            </a:r>
            <a:r>
              <a:rPr lang="en-US" dirty="0"/>
              <a:t>are those that don’t depend on the quantity of output produced.</a:t>
            </a:r>
          </a:p>
          <a:p>
            <a:pPr>
              <a:buClr>
                <a:schemeClr val="tx1"/>
              </a:buClr>
            </a:pPr>
            <a:r>
              <a:rPr lang="en-US" i="1" dirty="0">
                <a:solidFill>
                  <a:srgbClr val="9D0505"/>
                </a:solidFill>
              </a:rPr>
              <a:t>Variable costs </a:t>
            </a:r>
            <a:r>
              <a:rPr lang="en-US" dirty="0"/>
              <a:t>are those that do depend on the quantity of output produced.</a:t>
            </a:r>
          </a:p>
          <a:p>
            <a:r>
              <a:rPr lang="en-US" dirty="0"/>
              <a:t>Costs include both </a:t>
            </a:r>
            <a:r>
              <a:rPr lang="en-US" i="1" dirty="0">
                <a:solidFill>
                  <a:srgbClr val="9D0505"/>
                </a:solidFill>
              </a:rPr>
              <a:t>implicit</a:t>
            </a:r>
            <a:r>
              <a:rPr lang="en-US" dirty="0"/>
              <a:t> and </a:t>
            </a:r>
            <a:r>
              <a:rPr lang="en-US" i="1" dirty="0">
                <a:solidFill>
                  <a:srgbClr val="9D0505"/>
                </a:solidFill>
              </a:rPr>
              <a:t>explicit</a:t>
            </a:r>
            <a:r>
              <a:rPr lang="en-US" dirty="0"/>
              <a:t> </a:t>
            </a:r>
            <a:r>
              <a:rPr lang="en-US" i="1" dirty="0"/>
              <a:t>costs</a:t>
            </a:r>
            <a:r>
              <a:rPr lang="en-US" dirty="0"/>
              <a:t>.</a:t>
            </a:r>
          </a:p>
          <a:p>
            <a:r>
              <a:rPr lang="en-US" dirty="0"/>
              <a:t>Firms are able to adjust </a:t>
            </a:r>
            <a:r>
              <a:rPr lang="en-US" i="1" dirty="0">
                <a:solidFill>
                  <a:srgbClr val="9D0505"/>
                </a:solidFill>
              </a:rPr>
              <a:t>scale of production </a:t>
            </a:r>
            <a:r>
              <a:rPr lang="en-US" dirty="0"/>
              <a:t>over time.</a:t>
            </a:r>
          </a:p>
          <a:p>
            <a:pPr lvl="1"/>
            <a:r>
              <a:rPr lang="en-US" dirty="0"/>
              <a:t>Thus, some costs are fixed in the short run, but become variable in the long run.</a:t>
            </a:r>
          </a:p>
          <a:p>
            <a:r>
              <a:rPr lang="en-US" dirty="0"/>
              <a:t>A firm’s long-run cost curve reflects the increased flexibility of </a:t>
            </a:r>
            <a:r>
              <a:rPr lang="en-US" dirty="0">
                <a:solidFill>
                  <a:srgbClr val="9D0505"/>
                </a:solidFill>
              </a:rPr>
              <a:t>fixed costs</a:t>
            </a:r>
            <a:r>
              <a:rPr lang="en-US" dirty="0"/>
              <a:t>.</a:t>
            </a:r>
          </a:p>
        </p:txBody>
      </p:sp>
    </p:spTree>
    <p:extLst>
      <p:ext uri="{BB962C8B-B14F-4D97-AF65-F5344CB8AC3E}">
        <p14:creationId xmlns:p14="http://schemas.microsoft.com/office/powerpoint/2010/main" val="280966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Calculating total revenue</a:t>
            </a:r>
          </a:p>
        </p:txBody>
      </p:sp>
      <p:sp>
        <p:nvSpPr>
          <p:cNvPr id="3" name="Content Placeholder 2"/>
          <p:cNvSpPr>
            <a:spLocks noGrp="1"/>
          </p:cNvSpPr>
          <p:nvPr>
            <p:ph idx="1"/>
          </p:nvPr>
        </p:nvSpPr>
        <p:spPr/>
        <p:txBody>
          <a:bodyPr>
            <a:normAutofit/>
          </a:bodyPr>
          <a:lstStyle/>
          <a:p>
            <a:r>
              <a:rPr lang="en-US" dirty="0"/>
              <a:t>Suppose a firm produces two goods:</a:t>
            </a:r>
          </a:p>
          <a:p>
            <a:pPr lvl="1"/>
            <a:r>
              <a:rPr lang="en-US" sz="2800" dirty="0"/>
              <a:t>Bouncy balls that sell for $1.</a:t>
            </a:r>
          </a:p>
          <a:p>
            <a:pPr lvl="1"/>
            <a:r>
              <a:rPr lang="en-US" dirty="0"/>
              <a:t>Gumball machines that sell for $25.</a:t>
            </a:r>
          </a:p>
          <a:p>
            <a:r>
              <a:rPr lang="en-US" sz="3200" dirty="0"/>
              <a:t>Last year the firm sold 100,000 balls and 10,000 gumball machines. Calculate total revenue. </a:t>
            </a:r>
          </a:p>
        </p:txBody>
      </p:sp>
    </p:spTree>
    <p:extLst>
      <p:ext uri="{BB962C8B-B14F-4D97-AF65-F5344CB8AC3E}">
        <p14:creationId xmlns:p14="http://schemas.microsoft.com/office/powerpoint/2010/main" val="1799709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a:bodyPr>
          <a:lstStyle/>
          <a:p>
            <a:r>
              <a:rPr lang="en-US" dirty="0"/>
              <a:t>Suppose a firm produces two goods:</a:t>
            </a:r>
          </a:p>
          <a:p>
            <a:pPr lvl="1"/>
            <a:r>
              <a:rPr lang="en-US" dirty="0"/>
              <a:t>Bouncy balls that sell for $1.</a:t>
            </a:r>
          </a:p>
          <a:p>
            <a:pPr lvl="1"/>
            <a:r>
              <a:rPr lang="en-US" dirty="0"/>
              <a:t>Gumball machines that sell for $25.</a:t>
            </a:r>
          </a:p>
          <a:p>
            <a:r>
              <a:rPr lang="en-US" dirty="0"/>
              <a:t>Last year the firm sold 100,000 balls and 10,000 gumball machines. Calculate total revenue. </a:t>
            </a:r>
          </a:p>
          <a:p>
            <a:endParaRPr lang="en-US" dirty="0"/>
          </a:p>
          <a:p>
            <a:pPr marL="0" indent="0" algn="ctr">
              <a:buNone/>
            </a:pPr>
            <a:r>
              <a:rPr lang="en-US" sz="3200" dirty="0"/>
              <a:t>TR = 100,000 × $1 + 10,000 </a:t>
            </a:r>
            <a:r>
              <a:rPr lang="en-US" dirty="0"/>
              <a:t>× </a:t>
            </a:r>
            <a:r>
              <a:rPr lang="en-US" sz="3200" dirty="0"/>
              <a:t>$25 = $350,000</a:t>
            </a:r>
          </a:p>
        </p:txBody>
      </p:sp>
    </p:spTree>
    <p:extLst>
      <p:ext uri="{BB962C8B-B14F-4D97-AF65-F5344CB8AC3E}">
        <p14:creationId xmlns:p14="http://schemas.microsoft.com/office/powerpoint/2010/main" val="1695729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Fixed and variable costs I</a:t>
            </a:r>
          </a:p>
        </p:txBody>
      </p:sp>
      <p:sp>
        <p:nvSpPr>
          <p:cNvPr id="3" name="Content Placeholder 2"/>
          <p:cNvSpPr>
            <a:spLocks noGrp="1"/>
          </p:cNvSpPr>
          <p:nvPr>
            <p:ph idx="1"/>
          </p:nvPr>
        </p:nvSpPr>
        <p:spPr/>
        <p:txBody>
          <a:bodyPr>
            <a:normAutofit lnSpcReduction="10000"/>
          </a:bodyPr>
          <a:lstStyle/>
          <a:p>
            <a:r>
              <a:rPr lang="en-US" dirty="0"/>
              <a:t>A firm’s total cost is defined as:</a:t>
            </a:r>
          </a:p>
          <a:p>
            <a:pPr marL="0" indent="0" algn="ctr">
              <a:buNone/>
            </a:pPr>
            <a:r>
              <a:rPr lang="en-US" dirty="0"/>
              <a:t>Total costs = Fixed costs + Variable costs</a:t>
            </a:r>
          </a:p>
          <a:p>
            <a:pPr>
              <a:buClr>
                <a:schemeClr val="tx1"/>
              </a:buClr>
            </a:pPr>
            <a:r>
              <a:rPr lang="en-US" i="1" dirty="0">
                <a:solidFill>
                  <a:srgbClr val="9D0505"/>
                </a:solidFill>
              </a:rPr>
              <a:t>Fixed costs </a:t>
            </a:r>
            <a:r>
              <a:rPr lang="en-US" dirty="0"/>
              <a:t>are costs that do not depend on the quantity of output produced.</a:t>
            </a:r>
          </a:p>
          <a:p>
            <a:pPr lvl="1"/>
            <a:r>
              <a:rPr lang="en-US" dirty="0"/>
              <a:t>One-time, upfront payments before production begins, like buying equipment.</a:t>
            </a:r>
          </a:p>
          <a:p>
            <a:pPr lvl="1"/>
            <a:r>
              <a:rPr lang="en-US" dirty="0"/>
              <a:t>Ongoing payments, like monthly rents.</a:t>
            </a:r>
          </a:p>
          <a:p>
            <a:r>
              <a:rPr lang="en-US" dirty="0"/>
              <a:t>Fixed costs are constant as quantity increases.</a:t>
            </a:r>
          </a:p>
          <a:p>
            <a:r>
              <a:rPr lang="en-US" dirty="0"/>
              <a:t>Even if a firm produces nothing, it still incurs a fixed cost.</a:t>
            </a:r>
          </a:p>
        </p:txBody>
      </p:sp>
    </p:spTree>
    <p:extLst>
      <p:ext uri="{BB962C8B-B14F-4D97-AF65-F5344CB8AC3E}">
        <p14:creationId xmlns:p14="http://schemas.microsoft.com/office/powerpoint/2010/main" val="2358418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Fixed and variable costs II</a:t>
            </a:r>
          </a:p>
        </p:txBody>
      </p:sp>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Variable costs </a:t>
            </a:r>
            <a:r>
              <a:rPr lang="en-US" dirty="0"/>
              <a:t>are those that depend on the quantity of output produced.</a:t>
            </a:r>
          </a:p>
          <a:p>
            <a:pPr lvl="1"/>
            <a:r>
              <a:rPr lang="en-US" dirty="0"/>
              <a:t>Includes raw materials as well as labor costs.</a:t>
            </a:r>
          </a:p>
          <a:p>
            <a:r>
              <a:rPr lang="en-US" dirty="0"/>
              <a:t>Total variable costs increase with each additional unit produced.</a:t>
            </a:r>
          </a:p>
          <a:p>
            <a:r>
              <a:rPr lang="en-US" dirty="0"/>
              <a:t>If a firm produces nothing, variable costs are zero.</a:t>
            </a:r>
          </a:p>
        </p:txBody>
      </p:sp>
    </p:spTree>
    <p:extLst>
      <p:ext uri="{BB962C8B-B14F-4D97-AF65-F5344CB8AC3E}">
        <p14:creationId xmlns:p14="http://schemas.microsoft.com/office/powerpoint/2010/main" val="1364756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Fixed and variable costs III</a:t>
            </a:r>
            <a:endParaRPr lang="en-US" dirty="0">
              <a:latin typeface="+mj-lt"/>
            </a:endParaRPr>
          </a:p>
        </p:txBody>
      </p:sp>
      <p:sp>
        <p:nvSpPr>
          <p:cNvPr id="2" name="Content Placeholder 1"/>
          <p:cNvSpPr>
            <a:spLocks noGrp="1"/>
          </p:cNvSpPr>
          <p:nvPr>
            <p:ph idx="1"/>
          </p:nvPr>
        </p:nvSpPr>
        <p:spPr/>
        <p:txBody>
          <a:bodyPr>
            <a:normAutofit/>
          </a:bodyPr>
          <a:lstStyle/>
          <a:p>
            <a:pPr marL="0" indent="0">
              <a:buNone/>
            </a:pPr>
            <a:r>
              <a:rPr lang="en-US" sz="2400" dirty="0"/>
              <a:t>This table provides the fixed and variable costs for a firm.</a:t>
            </a:r>
          </a:p>
        </p:txBody>
      </p:sp>
      <p:sp>
        <p:nvSpPr>
          <p:cNvPr id="5" name="AutoShape 3"/>
          <p:cNvSpPr>
            <a:spLocks noChangeAspect="1" noChangeArrowheads="1" noTextEdit="1"/>
          </p:cNvSpPr>
          <p:nvPr/>
        </p:nvSpPr>
        <p:spPr bwMode="auto">
          <a:xfrm>
            <a:off x="1162556" y="1981200"/>
            <a:ext cx="68072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0" name="Freeform 5"/>
          <p:cNvSpPr>
            <a:spLocks noEditPoints="1"/>
          </p:cNvSpPr>
          <p:nvPr/>
        </p:nvSpPr>
        <p:spPr bwMode="auto">
          <a:xfrm>
            <a:off x="1162556" y="1981200"/>
            <a:ext cx="6807200" cy="487363"/>
          </a:xfrm>
          <a:custGeom>
            <a:avLst/>
            <a:gdLst>
              <a:gd name="T0" fmla="*/ 3289 w 4288"/>
              <a:gd name="T1" fmla="*/ 0 h 307"/>
              <a:gd name="T2" fmla="*/ 4288 w 4288"/>
              <a:gd name="T3" fmla="*/ 0 h 307"/>
              <a:gd name="T4" fmla="*/ 4288 w 4288"/>
              <a:gd name="T5" fmla="*/ 307 h 307"/>
              <a:gd name="T6" fmla="*/ 3289 w 4288"/>
              <a:gd name="T7" fmla="*/ 307 h 307"/>
              <a:gd name="T8" fmla="*/ 3289 w 4288"/>
              <a:gd name="T9" fmla="*/ 0 h 307"/>
              <a:gd name="T10" fmla="*/ 2124 w 4288"/>
              <a:gd name="T11" fmla="*/ 0 h 307"/>
              <a:gd name="T12" fmla="*/ 3289 w 4288"/>
              <a:gd name="T13" fmla="*/ 0 h 307"/>
              <a:gd name="T14" fmla="*/ 3289 w 4288"/>
              <a:gd name="T15" fmla="*/ 307 h 307"/>
              <a:gd name="T16" fmla="*/ 2124 w 4288"/>
              <a:gd name="T17" fmla="*/ 307 h 307"/>
              <a:gd name="T18" fmla="*/ 2124 w 4288"/>
              <a:gd name="T19" fmla="*/ 0 h 307"/>
              <a:gd name="T20" fmla="*/ 1097 w 4288"/>
              <a:gd name="T21" fmla="*/ 0 h 307"/>
              <a:gd name="T22" fmla="*/ 2124 w 4288"/>
              <a:gd name="T23" fmla="*/ 0 h 307"/>
              <a:gd name="T24" fmla="*/ 2124 w 4288"/>
              <a:gd name="T25" fmla="*/ 307 h 307"/>
              <a:gd name="T26" fmla="*/ 1097 w 4288"/>
              <a:gd name="T27" fmla="*/ 307 h 307"/>
              <a:gd name="T28" fmla="*/ 1097 w 4288"/>
              <a:gd name="T29" fmla="*/ 0 h 307"/>
              <a:gd name="T30" fmla="*/ 0 w 4288"/>
              <a:gd name="T31" fmla="*/ 0 h 307"/>
              <a:gd name="T32" fmla="*/ 1097 w 4288"/>
              <a:gd name="T33" fmla="*/ 0 h 307"/>
              <a:gd name="T34" fmla="*/ 1097 w 4288"/>
              <a:gd name="T35" fmla="*/ 307 h 307"/>
              <a:gd name="T36" fmla="*/ 0 w 4288"/>
              <a:gd name="T37" fmla="*/ 307 h 307"/>
              <a:gd name="T38" fmla="*/ 0 w 4288"/>
              <a:gd name="T3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8" h="307">
                <a:moveTo>
                  <a:pt x="3289" y="0"/>
                </a:moveTo>
                <a:lnTo>
                  <a:pt x="4288" y="0"/>
                </a:lnTo>
                <a:lnTo>
                  <a:pt x="4288" y="307"/>
                </a:lnTo>
                <a:lnTo>
                  <a:pt x="3289" y="307"/>
                </a:lnTo>
                <a:lnTo>
                  <a:pt x="3289" y="0"/>
                </a:lnTo>
                <a:close/>
                <a:moveTo>
                  <a:pt x="2124" y="0"/>
                </a:moveTo>
                <a:lnTo>
                  <a:pt x="3289" y="0"/>
                </a:lnTo>
                <a:lnTo>
                  <a:pt x="3289" y="307"/>
                </a:lnTo>
                <a:lnTo>
                  <a:pt x="2124" y="307"/>
                </a:lnTo>
                <a:lnTo>
                  <a:pt x="2124" y="0"/>
                </a:lnTo>
                <a:close/>
                <a:moveTo>
                  <a:pt x="1097" y="0"/>
                </a:moveTo>
                <a:lnTo>
                  <a:pt x="2124" y="0"/>
                </a:lnTo>
                <a:lnTo>
                  <a:pt x="2124" y="307"/>
                </a:lnTo>
                <a:lnTo>
                  <a:pt x="1097" y="307"/>
                </a:lnTo>
                <a:lnTo>
                  <a:pt x="1097" y="0"/>
                </a:lnTo>
                <a:close/>
                <a:moveTo>
                  <a:pt x="0" y="0"/>
                </a:moveTo>
                <a:lnTo>
                  <a:pt x="1097" y="0"/>
                </a:lnTo>
                <a:lnTo>
                  <a:pt x="1097" y="307"/>
                </a:lnTo>
                <a:lnTo>
                  <a:pt x="0" y="307"/>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1" name="Freeform 6"/>
          <p:cNvSpPr>
            <a:spLocks noEditPoints="1"/>
          </p:cNvSpPr>
          <p:nvPr/>
        </p:nvSpPr>
        <p:spPr bwMode="auto">
          <a:xfrm>
            <a:off x="1162556" y="2468563"/>
            <a:ext cx="6807200" cy="2955925"/>
          </a:xfrm>
          <a:custGeom>
            <a:avLst/>
            <a:gdLst>
              <a:gd name="T0" fmla="*/ 4288 w 4288"/>
              <a:gd name="T1" fmla="*/ 1655 h 1862"/>
              <a:gd name="T2" fmla="*/ 3289 w 4288"/>
              <a:gd name="T3" fmla="*/ 1862 h 1862"/>
              <a:gd name="T4" fmla="*/ 2124 w 4288"/>
              <a:gd name="T5" fmla="*/ 1655 h 1862"/>
              <a:gd name="T6" fmla="*/ 3289 w 4288"/>
              <a:gd name="T7" fmla="*/ 1862 h 1862"/>
              <a:gd name="T8" fmla="*/ 2124 w 4288"/>
              <a:gd name="T9" fmla="*/ 1655 h 1862"/>
              <a:gd name="T10" fmla="*/ 2124 w 4288"/>
              <a:gd name="T11" fmla="*/ 1655 h 1862"/>
              <a:gd name="T12" fmla="*/ 1097 w 4288"/>
              <a:gd name="T13" fmla="*/ 1862 h 1862"/>
              <a:gd name="T14" fmla="*/ 0 w 4288"/>
              <a:gd name="T15" fmla="*/ 1655 h 1862"/>
              <a:gd name="T16" fmla="*/ 1097 w 4288"/>
              <a:gd name="T17" fmla="*/ 1862 h 1862"/>
              <a:gd name="T18" fmla="*/ 0 w 4288"/>
              <a:gd name="T19" fmla="*/ 1655 h 1862"/>
              <a:gd name="T20" fmla="*/ 4288 w 4288"/>
              <a:gd name="T21" fmla="*/ 1239 h 1862"/>
              <a:gd name="T22" fmla="*/ 3289 w 4288"/>
              <a:gd name="T23" fmla="*/ 1446 h 1862"/>
              <a:gd name="T24" fmla="*/ 2124 w 4288"/>
              <a:gd name="T25" fmla="*/ 1239 h 1862"/>
              <a:gd name="T26" fmla="*/ 3289 w 4288"/>
              <a:gd name="T27" fmla="*/ 1446 h 1862"/>
              <a:gd name="T28" fmla="*/ 2124 w 4288"/>
              <a:gd name="T29" fmla="*/ 1239 h 1862"/>
              <a:gd name="T30" fmla="*/ 2124 w 4288"/>
              <a:gd name="T31" fmla="*/ 1239 h 1862"/>
              <a:gd name="T32" fmla="*/ 1097 w 4288"/>
              <a:gd name="T33" fmla="*/ 1446 h 1862"/>
              <a:gd name="T34" fmla="*/ 0 w 4288"/>
              <a:gd name="T35" fmla="*/ 1239 h 1862"/>
              <a:gd name="T36" fmla="*/ 1097 w 4288"/>
              <a:gd name="T37" fmla="*/ 1446 h 1862"/>
              <a:gd name="T38" fmla="*/ 0 w 4288"/>
              <a:gd name="T39" fmla="*/ 1239 h 1862"/>
              <a:gd name="T40" fmla="*/ 4288 w 4288"/>
              <a:gd name="T41" fmla="*/ 826 h 1862"/>
              <a:gd name="T42" fmla="*/ 3289 w 4288"/>
              <a:gd name="T43" fmla="*/ 1033 h 1862"/>
              <a:gd name="T44" fmla="*/ 2124 w 4288"/>
              <a:gd name="T45" fmla="*/ 826 h 1862"/>
              <a:gd name="T46" fmla="*/ 3289 w 4288"/>
              <a:gd name="T47" fmla="*/ 1033 h 1862"/>
              <a:gd name="T48" fmla="*/ 2124 w 4288"/>
              <a:gd name="T49" fmla="*/ 826 h 1862"/>
              <a:gd name="T50" fmla="*/ 2124 w 4288"/>
              <a:gd name="T51" fmla="*/ 826 h 1862"/>
              <a:gd name="T52" fmla="*/ 1097 w 4288"/>
              <a:gd name="T53" fmla="*/ 1033 h 1862"/>
              <a:gd name="T54" fmla="*/ 0 w 4288"/>
              <a:gd name="T55" fmla="*/ 826 h 1862"/>
              <a:gd name="T56" fmla="*/ 1097 w 4288"/>
              <a:gd name="T57" fmla="*/ 1033 h 1862"/>
              <a:gd name="T58" fmla="*/ 0 w 4288"/>
              <a:gd name="T59" fmla="*/ 826 h 1862"/>
              <a:gd name="T60" fmla="*/ 4288 w 4288"/>
              <a:gd name="T61" fmla="*/ 413 h 1862"/>
              <a:gd name="T62" fmla="*/ 3289 w 4288"/>
              <a:gd name="T63" fmla="*/ 620 h 1862"/>
              <a:gd name="T64" fmla="*/ 2124 w 4288"/>
              <a:gd name="T65" fmla="*/ 413 h 1862"/>
              <a:gd name="T66" fmla="*/ 3289 w 4288"/>
              <a:gd name="T67" fmla="*/ 620 h 1862"/>
              <a:gd name="T68" fmla="*/ 2124 w 4288"/>
              <a:gd name="T69" fmla="*/ 413 h 1862"/>
              <a:gd name="T70" fmla="*/ 2124 w 4288"/>
              <a:gd name="T71" fmla="*/ 413 h 1862"/>
              <a:gd name="T72" fmla="*/ 1097 w 4288"/>
              <a:gd name="T73" fmla="*/ 620 h 1862"/>
              <a:gd name="T74" fmla="*/ 0 w 4288"/>
              <a:gd name="T75" fmla="*/ 413 h 1862"/>
              <a:gd name="T76" fmla="*/ 1097 w 4288"/>
              <a:gd name="T77" fmla="*/ 620 h 1862"/>
              <a:gd name="T78" fmla="*/ 0 w 4288"/>
              <a:gd name="T79" fmla="*/ 413 h 1862"/>
              <a:gd name="T80" fmla="*/ 4288 w 4288"/>
              <a:gd name="T81" fmla="*/ 0 h 1862"/>
              <a:gd name="T82" fmla="*/ 3289 w 4288"/>
              <a:gd name="T83" fmla="*/ 207 h 1862"/>
              <a:gd name="T84" fmla="*/ 2124 w 4288"/>
              <a:gd name="T85" fmla="*/ 0 h 1862"/>
              <a:gd name="T86" fmla="*/ 3289 w 4288"/>
              <a:gd name="T87" fmla="*/ 207 h 1862"/>
              <a:gd name="T88" fmla="*/ 2124 w 4288"/>
              <a:gd name="T89" fmla="*/ 0 h 1862"/>
              <a:gd name="T90" fmla="*/ 2124 w 4288"/>
              <a:gd name="T91" fmla="*/ 0 h 1862"/>
              <a:gd name="T92" fmla="*/ 1097 w 4288"/>
              <a:gd name="T93" fmla="*/ 207 h 1862"/>
              <a:gd name="T94" fmla="*/ 0 w 4288"/>
              <a:gd name="T95" fmla="*/ 0 h 1862"/>
              <a:gd name="T96" fmla="*/ 1097 w 4288"/>
              <a:gd name="T97" fmla="*/ 207 h 1862"/>
              <a:gd name="T98" fmla="*/ 0 w 4288"/>
              <a:gd name="T99"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88" h="1862">
                <a:moveTo>
                  <a:pt x="3289" y="1655"/>
                </a:moveTo>
                <a:lnTo>
                  <a:pt x="4288" y="1655"/>
                </a:lnTo>
                <a:lnTo>
                  <a:pt x="4288" y="1862"/>
                </a:lnTo>
                <a:lnTo>
                  <a:pt x="3289" y="1862"/>
                </a:lnTo>
                <a:lnTo>
                  <a:pt x="3289" y="1655"/>
                </a:lnTo>
                <a:close/>
                <a:moveTo>
                  <a:pt x="2124" y="1655"/>
                </a:moveTo>
                <a:lnTo>
                  <a:pt x="3289" y="1655"/>
                </a:lnTo>
                <a:lnTo>
                  <a:pt x="3289" y="1862"/>
                </a:lnTo>
                <a:lnTo>
                  <a:pt x="2124" y="1862"/>
                </a:lnTo>
                <a:lnTo>
                  <a:pt x="2124" y="1655"/>
                </a:lnTo>
                <a:close/>
                <a:moveTo>
                  <a:pt x="1097" y="1655"/>
                </a:moveTo>
                <a:lnTo>
                  <a:pt x="2124" y="1655"/>
                </a:lnTo>
                <a:lnTo>
                  <a:pt x="2124" y="1862"/>
                </a:lnTo>
                <a:lnTo>
                  <a:pt x="1097" y="1862"/>
                </a:lnTo>
                <a:lnTo>
                  <a:pt x="1097" y="1655"/>
                </a:lnTo>
                <a:close/>
                <a:moveTo>
                  <a:pt x="0" y="1655"/>
                </a:moveTo>
                <a:lnTo>
                  <a:pt x="1097" y="1655"/>
                </a:lnTo>
                <a:lnTo>
                  <a:pt x="1097" y="1862"/>
                </a:lnTo>
                <a:lnTo>
                  <a:pt x="0" y="1862"/>
                </a:lnTo>
                <a:lnTo>
                  <a:pt x="0" y="1655"/>
                </a:lnTo>
                <a:close/>
                <a:moveTo>
                  <a:pt x="3289" y="1239"/>
                </a:moveTo>
                <a:lnTo>
                  <a:pt x="4288" y="1239"/>
                </a:lnTo>
                <a:lnTo>
                  <a:pt x="4288" y="1446"/>
                </a:lnTo>
                <a:lnTo>
                  <a:pt x="3289" y="1446"/>
                </a:lnTo>
                <a:lnTo>
                  <a:pt x="3289" y="1239"/>
                </a:lnTo>
                <a:close/>
                <a:moveTo>
                  <a:pt x="2124" y="1239"/>
                </a:moveTo>
                <a:lnTo>
                  <a:pt x="3289" y="1239"/>
                </a:lnTo>
                <a:lnTo>
                  <a:pt x="3289" y="1446"/>
                </a:lnTo>
                <a:lnTo>
                  <a:pt x="2124" y="1446"/>
                </a:lnTo>
                <a:lnTo>
                  <a:pt x="2124" y="1239"/>
                </a:lnTo>
                <a:close/>
                <a:moveTo>
                  <a:pt x="1097" y="1239"/>
                </a:moveTo>
                <a:lnTo>
                  <a:pt x="2124" y="1239"/>
                </a:lnTo>
                <a:lnTo>
                  <a:pt x="2124" y="1446"/>
                </a:lnTo>
                <a:lnTo>
                  <a:pt x="1097" y="1446"/>
                </a:lnTo>
                <a:lnTo>
                  <a:pt x="1097" y="1239"/>
                </a:lnTo>
                <a:close/>
                <a:moveTo>
                  <a:pt x="0" y="1239"/>
                </a:moveTo>
                <a:lnTo>
                  <a:pt x="1097" y="1239"/>
                </a:lnTo>
                <a:lnTo>
                  <a:pt x="1097" y="1446"/>
                </a:lnTo>
                <a:lnTo>
                  <a:pt x="0" y="1446"/>
                </a:lnTo>
                <a:lnTo>
                  <a:pt x="0" y="1239"/>
                </a:lnTo>
                <a:close/>
                <a:moveTo>
                  <a:pt x="3289" y="826"/>
                </a:moveTo>
                <a:lnTo>
                  <a:pt x="4288" y="826"/>
                </a:lnTo>
                <a:lnTo>
                  <a:pt x="4288" y="1033"/>
                </a:lnTo>
                <a:lnTo>
                  <a:pt x="3289" y="1033"/>
                </a:lnTo>
                <a:lnTo>
                  <a:pt x="3289" y="826"/>
                </a:lnTo>
                <a:close/>
                <a:moveTo>
                  <a:pt x="2124" y="826"/>
                </a:moveTo>
                <a:lnTo>
                  <a:pt x="3289" y="826"/>
                </a:lnTo>
                <a:lnTo>
                  <a:pt x="3289" y="1033"/>
                </a:lnTo>
                <a:lnTo>
                  <a:pt x="2124" y="1033"/>
                </a:lnTo>
                <a:lnTo>
                  <a:pt x="2124" y="826"/>
                </a:lnTo>
                <a:close/>
                <a:moveTo>
                  <a:pt x="1097" y="826"/>
                </a:moveTo>
                <a:lnTo>
                  <a:pt x="2124" y="826"/>
                </a:lnTo>
                <a:lnTo>
                  <a:pt x="2124" y="1033"/>
                </a:lnTo>
                <a:lnTo>
                  <a:pt x="1097" y="1033"/>
                </a:lnTo>
                <a:lnTo>
                  <a:pt x="1097" y="826"/>
                </a:lnTo>
                <a:close/>
                <a:moveTo>
                  <a:pt x="0" y="826"/>
                </a:moveTo>
                <a:lnTo>
                  <a:pt x="1097" y="826"/>
                </a:lnTo>
                <a:lnTo>
                  <a:pt x="1097" y="1033"/>
                </a:lnTo>
                <a:lnTo>
                  <a:pt x="0" y="1033"/>
                </a:lnTo>
                <a:lnTo>
                  <a:pt x="0" y="826"/>
                </a:lnTo>
                <a:close/>
                <a:moveTo>
                  <a:pt x="3289" y="413"/>
                </a:moveTo>
                <a:lnTo>
                  <a:pt x="4288" y="413"/>
                </a:lnTo>
                <a:lnTo>
                  <a:pt x="4288" y="620"/>
                </a:lnTo>
                <a:lnTo>
                  <a:pt x="3289" y="620"/>
                </a:lnTo>
                <a:lnTo>
                  <a:pt x="3289" y="413"/>
                </a:lnTo>
                <a:close/>
                <a:moveTo>
                  <a:pt x="2124" y="413"/>
                </a:moveTo>
                <a:lnTo>
                  <a:pt x="3289" y="413"/>
                </a:lnTo>
                <a:lnTo>
                  <a:pt x="3289" y="620"/>
                </a:lnTo>
                <a:lnTo>
                  <a:pt x="2124" y="620"/>
                </a:lnTo>
                <a:lnTo>
                  <a:pt x="2124" y="413"/>
                </a:lnTo>
                <a:close/>
                <a:moveTo>
                  <a:pt x="1097" y="413"/>
                </a:moveTo>
                <a:lnTo>
                  <a:pt x="2124" y="413"/>
                </a:lnTo>
                <a:lnTo>
                  <a:pt x="2124" y="620"/>
                </a:lnTo>
                <a:lnTo>
                  <a:pt x="1097" y="620"/>
                </a:lnTo>
                <a:lnTo>
                  <a:pt x="1097" y="413"/>
                </a:lnTo>
                <a:close/>
                <a:moveTo>
                  <a:pt x="0" y="413"/>
                </a:moveTo>
                <a:lnTo>
                  <a:pt x="1097" y="413"/>
                </a:lnTo>
                <a:lnTo>
                  <a:pt x="1097" y="620"/>
                </a:lnTo>
                <a:lnTo>
                  <a:pt x="0" y="620"/>
                </a:lnTo>
                <a:lnTo>
                  <a:pt x="0" y="413"/>
                </a:lnTo>
                <a:close/>
                <a:moveTo>
                  <a:pt x="3289" y="0"/>
                </a:moveTo>
                <a:lnTo>
                  <a:pt x="4288" y="0"/>
                </a:lnTo>
                <a:lnTo>
                  <a:pt x="4288" y="207"/>
                </a:lnTo>
                <a:lnTo>
                  <a:pt x="3289" y="207"/>
                </a:lnTo>
                <a:lnTo>
                  <a:pt x="3289" y="0"/>
                </a:lnTo>
                <a:close/>
                <a:moveTo>
                  <a:pt x="2124" y="0"/>
                </a:moveTo>
                <a:lnTo>
                  <a:pt x="3289" y="0"/>
                </a:lnTo>
                <a:lnTo>
                  <a:pt x="3289" y="207"/>
                </a:lnTo>
                <a:lnTo>
                  <a:pt x="2124" y="207"/>
                </a:lnTo>
                <a:lnTo>
                  <a:pt x="2124" y="0"/>
                </a:lnTo>
                <a:close/>
                <a:moveTo>
                  <a:pt x="1097" y="0"/>
                </a:moveTo>
                <a:lnTo>
                  <a:pt x="2124" y="0"/>
                </a:lnTo>
                <a:lnTo>
                  <a:pt x="2124" y="207"/>
                </a:lnTo>
                <a:lnTo>
                  <a:pt x="1097" y="207"/>
                </a:lnTo>
                <a:lnTo>
                  <a:pt x="1097" y="0"/>
                </a:lnTo>
                <a:close/>
                <a:moveTo>
                  <a:pt x="0" y="0"/>
                </a:moveTo>
                <a:lnTo>
                  <a:pt x="1097" y="0"/>
                </a:lnTo>
                <a:lnTo>
                  <a:pt x="1097" y="207"/>
                </a:lnTo>
                <a:lnTo>
                  <a:pt x="0" y="207"/>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2" name="Freeform 7"/>
          <p:cNvSpPr>
            <a:spLocks noEditPoints="1"/>
          </p:cNvSpPr>
          <p:nvPr/>
        </p:nvSpPr>
        <p:spPr bwMode="auto">
          <a:xfrm>
            <a:off x="1162556" y="2797175"/>
            <a:ext cx="6807200" cy="2298700"/>
          </a:xfrm>
          <a:custGeom>
            <a:avLst/>
            <a:gdLst>
              <a:gd name="T0" fmla="*/ 4288 w 4288"/>
              <a:gd name="T1" fmla="*/ 1239 h 1448"/>
              <a:gd name="T2" fmla="*/ 3289 w 4288"/>
              <a:gd name="T3" fmla="*/ 1448 h 1448"/>
              <a:gd name="T4" fmla="*/ 2124 w 4288"/>
              <a:gd name="T5" fmla="*/ 1239 h 1448"/>
              <a:gd name="T6" fmla="*/ 3289 w 4288"/>
              <a:gd name="T7" fmla="*/ 1448 h 1448"/>
              <a:gd name="T8" fmla="*/ 2124 w 4288"/>
              <a:gd name="T9" fmla="*/ 1239 h 1448"/>
              <a:gd name="T10" fmla="*/ 2124 w 4288"/>
              <a:gd name="T11" fmla="*/ 1239 h 1448"/>
              <a:gd name="T12" fmla="*/ 1097 w 4288"/>
              <a:gd name="T13" fmla="*/ 1448 h 1448"/>
              <a:gd name="T14" fmla="*/ 0 w 4288"/>
              <a:gd name="T15" fmla="*/ 1239 h 1448"/>
              <a:gd name="T16" fmla="*/ 1097 w 4288"/>
              <a:gd name="T17" fmla="*/ 1448 h 1448"/>
              <a:gd name="T18" fmla="*/ 0 w 4288"/>
              <a:gd name="T19" fmla="*/ 1239 h 1448"/>
              <a:gd name="T20" fmla="*/ 4288 w 4288"/>
              <a:gd name="T21" fmla="*/ 826 h 1448"/>
              <a:gd name="T22" fmla="*/ 3289 w 4288"/>
              <a:gd name="T23" fmla="*/ 1032 h 1448"/>
              <a:gd name="T24" fmla="*/ 2124 w 4288"/>
              <a:gd name="T25" fmla="*/ 826 h 1448"/>
              <a:gd name="T26" fmla="*/ 3289 w 4288"/>
              <a:gd name="T27" fmla="*/ 1032 h 1448"/>
              <a:gd name="T28" fmla="*/ 2124 w 4288"/>
              <a:gd name="T29" fmla="*/ 826 h 1448"/>
              <a:gd name="T30" fmla="*/ 2124 w 4288"/>
              <a:gd name="T31" fmla="*/ 826 h 1448"/>
              <a:gd name="T32" fmla="*/ 1097 w 4288"/>
              <a:gd name="T33" fmla="*/ 1032 h 1448"/>
              <a:gd name="T34" fmla="*/ 0 w 4288"/>
              <a:gd name="T35" fmla="*/ 826 h 1448"/>
              <a:gd name="T36" fmla="*/ 1097 w 4288"/>
              <a:gd name="T37" fmla="*/ 1032 h 1448"/>
              <a:gd name="T38" fmla="*/ 0 w 4288"/>
              <a:gd name="T39" fmla="*/ 826 h 1448"/>
              <a:gd name="T40" fmla="*/ 4288 w 4288"/>
              <a:gd name="T41" fmla="*/ 413 h 1448"/>
              <a:gd name="T42" fmla="*/ 3289 w 4288"/>
              <a:gd name="T43" fmla="*/ 619 h 1448"/>
              <a:gd name="T44" fmla="*/ 2124 w 4288"/>
              <a:gd name="T45" fmla="*/ 413 h 1448"/>
              <a:gd name="T46" fmla="*/ 3289 w 4288"/>
              <a:gd name="T47" fmla="*/ 619 h 1448"/>
              <a:gd name="T48" fmla="*/ 2124 w 4288"/>
              <a:gd name="T49" fmla="*/ 413 h 1448"/>
              <a:gd name="T50" fmla="*/ 2124 w 4288"/>
              <a:gd name="T51" fmla="*/ 413 h 1448"/>
              <a:gd name="T52" fmla="*/ 1097 w 4288"/>
              <a:gd name="T53" fmla="*/ 619 h 1448"/>
              <a:gd name="T54" fmla="*/ 0 w 4288"/>
              <a:gd name="T55" fmla="*/ 413 h 1448"/>
              <a:gd name="T56" fmla="*/ 1097 w 4288"/>
              <a:gd name="T57" fmla="*/ 619 h 1448"/>
              <a:gd name="T58" fmla="*/ 0 w 4288"/>
              <a:gd name="T59" fmla="*/ 413 h 1448"/>
              <a:gd name="T60" fmla="*/ 4288 w 4288"/>
              <a:gd name="T61" fmla="*/ 0 h 1448"/>
              <a:gd name="T62" fmla="*/ 3289 w 4288"/>
              <a:gd name="T63" fmla="*/ 206 h 1448"/>
              <a:gd name="T64" fmla="*/ 2124 w 4288"/>
              <a:gd name="T65" fmla="*/ 0 h 1448"/>
              <a:gd name="T66" fmla="*/ 3289 w 4288"/>
              <a:gd name="T67" fmla="*/ 206 h 1448"/>
              <a:gd name="T68" fmla="*/ 2124 w 4288"/>
              <a:gd name="T69" fmla="*/ 0 h 1448"/>
              <a:gd name="T70" fmla="*/ 2124 w 4288"/>
              <a:gd name="T71" fmla="*/ 0 h 1448"/>
              <a:gd name="T72" fmla="*/ 1097 w 4288"/>
              <a:gd name="T73" fmla="*/ 206 h 1448"/>
              <a:gd name="T74" fmla="*/ 0 w 4288"/>
              <a:gd name="T75" fmla="*/ 0 h 1448"/>
              <a:gd name="T76" fmla="*/ 1097 w 4288"/>
              <a:gd name="T77" fmla="*/ 206 h 1448"/>
              <a:gd name="T78" fmla="*/ 0 w 4288"/>
              <a:gd name="T79" fmla="*/ 0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8" h="1448">
                <a:moveTo>
                  <a:pt x="3289" y="1239"/>
                </a:moveTo>
                <a:lnTo>
                  <a:pt x="4288" y="1239"/>
                </a:lnTo>
                <a:lnTo>
                  <a:pt x="4288" y="1448"/>
                </a:lnTo>
                <a:lnTo>
                  <a:pt x="3289" y="1448"/>
                </a:lnTo>
                <a:lnTo>
                  <a:pt x="3289" y="1239"/>
                </a:lnTo>
                <a:close/>
                <a:moveTo>
                  <a:pt x="2124" y="1239"/>
                </a:moveTo>
                <a:lnTo>
                  <a:pt x="3289" y="1239"/>
                </a:lnTo>
                <a:lnTo>
                  <a:pt x="3289" y="1448"/>
                </a:lnTo>
                <a:lnTo>
                  <a:pt x="2124" y="1448"/>
                </a:lnTo>
                <a:lnTo>
                  <a:pt x="2124" y="1239"/>
                </a:lnTo>
                <a:close/>
                <a:moveTo>
                  <a:pt x="1097" y="1239"/>
                </a:moveTo>
                <a:lnTo>
                  <a:pt x="2124" y="1239"/>
                </a:lnTo>
                <a:lnTo>
                  <a:pt x="2124" y="1448"/>
                </a:lnTo>
                <a:lnTo>
                  <a:pt x="1097" y="1448"/>
                </a:lnTo>
                <a:lnTo>
                  <a:pt x="1097" y="1239"/>
                </a:lnTo>
                <a:close/>
                <a:moveTo>
                  <a:pt x="0" y="1239"/>
                </a:moveTo>
                <a:lnTo>
                  <a:pt x="1097" y="1239"/>
                </a:lnTo>
                <a:lnTo>
                  <a:pt x="1097" y="1448"/>
                </a:lnTo>
                <a:lnTo>
                  <a:pt x="0" y="1448"/>
                </a:lnTo>
                <a:lnTo>
                  <a:pt x="0" y="1239"/>
                </a:lnTo>
                <a:close/>
                <a:moveTo>
                  <a:pt x="3289" y="826"/>
                </a:moveTo>
                <a:lnTo>
                  <a:pt x="4288" y="826"/>
                </a:lnTo>
                <a:lnTo>
                  <a:pt x="4288" y="1032"/>
                </a:lnTo>
                <a:lnTo>
                  <a:pt x="3289" y="1032"/>
                </a:lnTo>
                <a:lnTo>
                  <a:pt x="3289" y="826"/>
                </a:lnTo>
                <a:close/>
                <a:moveTo>
                  <a:pt x="2124" y="826"/>
                </a:moveTo>
                <a:lnTo>
                  <a:pt x="3289" y="826"/>
                </a:lnTo>
                <a:lnTo>
                  <a:pt x="3289" y="1032"/>
                </a:lnTo>
                <a:lnTo>
                  <a:pt x="2124" y="1032"/>
                </a:lnTo>
                <a:lnTo>
                  <a:pt x="2124" y="826"/>
                </a:lnTo>
                <a:close/>
                <a:moveTo>
                  <a:pt x="1097" y="826"/>
                </a:moveTo>
                <a:lnTo>
                  <a:pt x="2124" y="826"/>
                </a:lnTo>
                <a:lnTo>
                  <a:pt x="2124" y="1032"/>
                </a:lnTo>
                <a:lnTo>
                  <a:pt x="1097" y="1032"/>
                </a:lnTo>
                <a:lnTo>
                  <a:pt x="1097" y="826"/>
                </a:lnTo>
                <a:close/>
                <a:moveTo>
                  <a:pt x="0" y="826"/>
                </a:moveTo>
                <a:lnTo>
                  <a:pt x="1097" y="826"/>
                </a:lnTo>
                <a:lnTo>
                  <a:pt x="1097" y="1032"/>
                </a:lnTo>
                <a:lnTo>
                  <a:pt x="0" y="1032"/>
                </a:lnTo>
                <a:lnTo>
                  <a:pt x="0" y="826"/>
                </a:lnTo>
                <a:close/>
                <a:moveTo>
                  <a:pt x="3289" y="413"/>
                </a:moveTo>
                <a:lnTo>
                  <a:pt x="4288" y="413"/>
                </a:lnTo>
                <a:lnTo>
                  <a:pt x="4288" y="619"/>
                </a:lnTo>
                <a:lnTo>
                  <a:pt x="3289" y="619"/>
                </a:lnTo>
                <a:lnTo>
                  <a:pt x="3289" y="413"/>
                </a:lnTo>
                <a:close/>
                <a:moveTo>
                  <a:pt x="2124" y="413"/>
                </a:moveTo>
                <a:lnTo>
                  <a:pt x="3289" y="413"/>
                </a:lnTo>
                <a:lnTo>
                  <a:pt x="3289" y="619"/>
                </a:lnTo>
                <a:lnTo>
                  <a:pt x="2124" y="619"/>
                </a:lnTo>
                <a:lnTo>
                  <a:pt x="2124" y="413"/>
                </a:lnTo>
                <a:close/>
                <a:moveTo>
                  <a:pt x="1097" y="413"/>
                </a:moveTo>
                <a:lnTo>
                  <a:pt x="2124" y="413"/>
                </a:lnTo>
                <a:lnTo>
                  <a:pt x="2124" y="619"/>
                </a:lnTo>
                <a:lnTo>
                  <a:pt x="1097" y="619"/>
                </a:lnTo>
                <a:lnTo>
                  <a:pt x="1097" y="413"/>
                </a:lnTo>
                <a:close/>
                <a:moveTo>
                  <a:pt x="0" y="413"/>
                </a:moveTo>
                <a:lnTo>
                  <a:pt x="1097" y="413"/>
                </a:lnTo>
                <a:lnTo>
                  <a:pt x="1097" y="619"/>
                </a:lnTo>
                <a:lnTo>
                  <a:pt x="0" y="619"/>
                </a:lnTo>
                <a:lnTo>
                  <a:pt x="0" y="413"/>
                </a:lnTo>
                <a:close/>
                <a:moveTo>
                  <a:pt x="3289" y="0"/>
                </a:moveTo>
                <a:lnTo>
                  <a:pt x="4288" y="0"/>
                </a:lnTo>
                <a:lnTo>
                  <a:pt x="4288" y="206"/>
                </a:lnTo>
                <a:lnTo>
                  <a:pt x="3289" y="206"/>
                </a:lnTo>
                <a:lnTo>
                  <a:pt x="3289" y="0"/>
                </a:lnTo>
                <a:close/>
                <a:moveTo>
                  <a:pt x="2124" y="0"/>
                </a:moveTo>
                <a:lnTo>
                  <a:pt x="3289" y="0"/>
                </a:lnTo>
                <a:lnTo>
                  <a:pt x="3289" y="206"/>
                </a:lnTo>
                <a:lnTo>
                  <a:pt x="2124" y="206"/>
                </a:lnTo>
                <a:lnTo>
                  <a:pt x="2124" y="0"/>
                </a:lnTo>
                <a:close/>
                <a:moveTo>
                  <a:pt x="1097" y="0"/>
                </a:moveTo>
                <a:lnTo>
                  <a:pt x="2124" y="0"/>
                </a:lnTo>
                <a:lnTo>
                  <a:pt x="2124" y="206"/>
                </a:lnTo>
                <a:lnTo>
                  <a:pt x="1097" y="206"/>
                </a:lnTo>
                <a:lnTo>
                  <a:pt x="1097" y="0"/>
                </a:lnTo>
                <a:close/>
                <a:moveTo>
                  <a:pt x="0" y="0"/>
                </a:moveTo>
                <a:lnTo>
                  <a:pt x="1097" y="0"/>
                </a:lnTo>
                <a:lnTo>
                  <a:pt x="1097" y="206"/>
                </a:lnTo>
                <a:lnTo>
                  <a:pt x="0" y="206"/>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3" name="Line 8"/>
          <p:cNvSpPr>
            <a:spLocks noChangeShapeType="1"/>
          </p:cNvSpPr>
          <p:nvPr/>
        </p:nvSpPr>
        <p:spPr bwMode="auto">
          <a:xfrm flipV="1">
            <a:off x="2904044" y="1981200"/>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4" name="Line 9"/>
          <p:cNvSpPr>
            <a:spLocks noChangeShapeType="1"/>
          </p:cNvSpPr>
          <p:nvPr/>
        </p:nvSpPr>
        <p:spPr bwMode="auto">
          <a:xfrm flipV="1">
            <a:off x="4534406" y="1981200"/>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5" name="Line 10"/>
          <p:cNvSpPr>
            <a:spLocks noChangeShapeType="1"/>
          </p:cNvSpPr>
          <p:nvPr/>
        </p:nvSpPr>
        <p:spPr bwMode="auto">
          <a:xfrm flipV="1">
            <a:off x="6383844" y="1981200"/>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6" name="Freeform 11"/>
          <p:cNvSpPr>
            <a:spLocks/>
          </p:cNvSpPr>
          <p:nvPr/>
        </p:nvSpPr>
        <p:spPr bwMode="auto">
          <a:xfrm>
            <a:off x="1162556" y="2468563"/>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7" name="Line 12"/>
          <p:cNvSpPr>
            <a:spLocks noChangeShapeType="1"/>
          </p:cNvSpPr>
          <p:nvPr/>
        </p:nvSpPr>
        <p:spPr bwMode="auto">
          <a:xfrm flipV="1">
            <a:off x="2904044" y="2478088"/>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8" name="Line 13"/>
          <p:cNvSpPr>
            <a:spLocks noChangeShapeType="1"/>
          </p:cNvSpPr>
          <p:nvPr/>
        </p:nvSpPr>
        <p:spPr bwMode="auto">
          <a:xfrm>
            <a:off x="4534406" y="2468563"/>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9" name="Line 14"/>
          <p:cNvSpPr>
            <a:spLocks noChangeShapeType="1"/>
          </p:cNvSpPr>
          <p:nvPr/>
        </p:nvSpPr>
        <p:spPr bwMode="auto">
          <a:xfrm flipV="1">
            <a:off x="4534406" y="2478088"/>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0" name="Line 15"/>
          <p:cNvSpPr>
            <a:spLocks noChangeShapeType="1"/>
          </p:cNvSpPr>
          <p:nvPr/>
        </p:nvSpPr>
        <p:spPr bwMode="auto">
          <a:xfrm>
            <a:off x="6383844" y="2468563"/>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1" name="Line 16"/>
          <p:cNvSpPr>
            <a:spLocks noChangeShapeType="1"/>
          </p:cNvSpPr>
          <p:nvPr/>
        </p:nvSpPr>
        <p:spPr bwMode="auto">
          <a:xfrm flipV="1">
            <a:off x="6383844" y="2478088"/>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2" name="Freeform 17"/>
          <p:cNvSpPr>
            <a:spLocks/>
          </p:cNvSpPr>
          <p:nvPr/>
        </p:nvSpPr>
        <p:spPr bwMode="auto">
          <a:xfrm>
            <a:off x="1162556" y="279717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3" name="Line 18"/>
          <p:cNvSpPr>
            <a:spLocks noChangeShapeType="1"/>
          </p:cNvSpPr>
          <p:nvPr/>
        </p:nvSpPr>
        <p:spPr bwMode="auto">
          <a:xfrm flipV="1">
            <a:off x="2904044" y="280511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4" name="Line 19"/>
          <p:cNvSpPr>
            <a:spLocks noChangeShapeType="1"/>
          </p:cNvSpPr>
          <p:nvPr/>
        </p:nvSpPr>
        <p:spPr bwMode="auto">
          <a:xfrm>
            <a:off x="4534406" y="279717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5" name="Line 20"/>
          <p:cNvSpPr>
            <a:spLocks noChangeShapeType="1"/>
          </p:cNvSpPr>
          <p:nvPr/>
        </p:nvSpPr>
        <p:spPr bwMode="auto">
          <a:xfrm flipV="1">
            <a:off x="4534406" y="280511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6" name="Line 21"/>
          <p:cNvSpPr>
            <a:spLocks noChangeShapeType="1"/>
          </p:cNvSpPr>
          <p:nvPr/>
        </p:nvSpPr>
        <p:spPr bwMode="auto">
          <a:xfrm>
            <a:off x="6383844" y="279717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7" name="Line 22"/>
          <p:cNvSpPr>
            <a:spLocks noChangeShapeType="1"/>
          </p:cNvSpPr>
          <p:nvPr/>
        </p:nvSpPr>
        <p:spPr bwMode="auto">
          <a:xfrm flipV="1">
            <a:off x="6383844" y="280511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8" name="Freeform 23"/>
          <p:cNvSpPr>
            <a:spLocks/>
          </p:cNvSpPr>
          <p:nvPr/>
        </p:nvSpPr>
        <p:spPr bwMode="auto">
          <a:xfrm>
            <a:off x="1162556" y="3124200"/>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9" name="Line 24"/>
          <p:cNvSpPr>
            <a:spLocks noChangeShapeType="1"/>
          </p:cNvSpPr>
          <p:nvPr/>
        </p:nvSpPr>
        <p:spPr bwMode="auto">
          <a:xfrm flipV="1">
            <a:off x="2904044" y="31337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0" name="Line 25"/>
          <p:cNvSpPr>
            <a:spLocks noChangeShapeType="1"/>
          </p:cNvSpPr>
          <p:nvPr/>
        </p:nvSpPr>
        <p:spPr bwMode="auto">
          <a:xfrm>
            <a:off x="4534406" y="312420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1" name="Line 26"/>
          <p:cNvSpPr>
            <a:spLocks noChangeShapeType="1"/>
          </p:cNvSpPr>
          <p:nvPr/>
        </p:nvSpPr>
        <p:spPr bwMode="auto">
          <a:xfrm flipV="1">
            <a:off x="4534406" y="31337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2" name="Line 27"/>
          <p:cNvSpPr>
            <a:spLocks noChangeShapeType="1"/>
          </p:cNvSpPr>
          <p:nvPr/>
        </p:nvSpPr>
        <p:spPr bwMode="auto">
          <a:xfrm>
            <a:off x="6383844" y="312420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3" name="Line 28"/>
          <p:cNvSpPr>
            <a:spLocks noChangeShapeType="1"/>
          </p:cNvSpPr>
          <p:nvPr/>
        </p:nvSpPr>
        <p:spPr bwMode="auto">
          <a:xfrm flipV="1">
            <a:off x="6383844" y="31337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4" name="Freeform 29"/>
          <p:cNvSpPr>
            <a:spLocks/>
          </p:cNvSpPr>
          <p:nvPr/>
        </p:nvSpPr>
        <p:spPr bwMode="auto">
          <a:xfrm>
            <a:off x="1162556" y="3452813"/>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5" name="Line 30"/>
          <p:cNvSpPr>
            <a:spLocks noChangeShapeType="1"/>
          </p:cNvSpPr>
          <p:nvPr/>
        </p:nvSpPr>
        <p:spPr bwMode="auto">
          <a:xfrm flipV="1">
            <a:off x="2904044" y="3460750"/>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6" name="Line 31"/>
          <p:cNvSpPr>
            <a:spLocks noChangeShapeType="1"/>
          </p:cNvSpPr>
          <p:nvPr/>
        </p:nvSpPr>
        <p:spPr bwMode="auto">
          <a:xfrm>
            <a:off x="4534406" y="3452813"/>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7" name="Line 32"/>
          <p:cNvSpPr>
            <a:spLocks noChangeShapeType="1"/>
          </p:cNvSpPr>
          <p:nvPr/>
        </p:nvSpPr>
        <p:spPr bwMode="auto">
          <a:xfrm flipV="1">
            <a:off x="4534406" y="3460750"/>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8" name="Line 33"/>
          <p:cNvSpPr>
            <a:spLocks noChangeShapeType="1"/>
          </p:cNvSpPr>
          <p:nvPr/>
        </p:nvSpPr>
        <p:spPr bwMode="auto">
          <a:xfrm>
            <a:off x="6383844" y="3452813"/>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9" name="Line 34"/>
          <p:cNvSpPr>
            <a:spLocks noChangeShapeType="1"/>
          </p:cNvSpPr>
          <p:nvPr/>
        </p:nvSpPr>
        <p:spPr bwMode="auto">
          <a:xfrm flipV="1">
            <a:off x="6383844" y="3460750"/>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0" name="Freeform 35"/>
          <p:cNvSpPr>
            <a:spLocks/>
          </p:cNvSpPr>
          <p:nvPr/>
        </p:nvSpPr>
        <p:spPr bwMode="auto">
          <a:xfrm>
            <a:off x="1162556" y="3779838"/>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1" name="Line 36"/>
          <p:cNvSpPr>
            <a:spLocks noChangeShapeType="1"/>
          </p:cNvSpPr>
          <p:nvPr/>
        </p:nvSpPr>
        <p:spPr bwMode="auto">
          <a:xfrm flipV="1">
            <a:off x="2904044" y="378936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2" name="Line 37"/>
          <p:cNvSpPr>
            <a:spLocks noChangeShapeType="1"/>
          </p:cNvSpPr>
          <p:nvPr/>
        </p:nvSpPr>
        <p:spPr bwMode="auto">
          <a:xfrm>
            <a:off x="4534406" y="3779838"/>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3" name="Line 38"/>
          <p:cNvSpPr>
            <a:spLocks noChangeShapeType="1"/>
          </p:cNvSpPr>
          <p:nvPr/>
        </p:nvSpPr>
        <p:spPr bwMode="auto">
          <a:xfrm flipV="1">
            <a:off x="4534406" y="378936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4" name="Line 39"/>
          <p:cNvSpPr>
            <a:spLocks noChangeShapeType="1"/>
          </p:cNvSpPr>
          <p:nvPr/>
        </p:nvSpPr>
        <p:spPr bwMode="auto">
          <a:xfrm>
            <a:off x="6383844" y="3779838"/>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5" name="Line 40"/>
          <p:cNvSpPr>
            <a:spLocks noChangeShapeType="1"/>
          </p:cNvSpPr>
          <p:nvPr/>
        </p:nvSpPr>
        <p:spPr bwMode="auto">
          <a:xfrm flipV="1">
            <a:off x="6383844" y="378936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6" name="Freeform 41"/>
          <p:cNvSpPr>
            <a:spLocks/>
          </p:cNvSpPr>
          <p:nvPr/>
        </p:nvSpPr>
        <p:spPr bwMode="auto">
          <a:xfrm>
            <a:off x="1162556" y="4108450"/>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7" name="Line 42"/>
          <p:cNvSpPr>
            <a:spLocks noChangeShapeType="1"/>
          </p:cNvSpPr>
          <p:nvPr/>
        </p:nvSpPr>
        <p:spPr bwMode="auto">
          <a:xfrm flipV="1">
            <a:off x="2904044" y="41179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8" name="Line 43"/>
          <p:cNvSpPr>
            <a:spLocks noChangeShapeType="1"/>
          </p:cNvSpPr>
          <p:nvPr/>
        </p:nvSpPr>
        <p:spPr bwMode="auto">
          <a:xfrm>
            <a:off x="4534406" y="410845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9" name="Line 44"/>
          <p:cNvSpPr>
            <a:spLocks noChangeShapeType="1"/>
          </p:cNvSpPr>
          <p:nvPr/>
        </p:nvSpPr>
        <p:spPr bwMode="auto">
          <a:xfrm flipV="1">
            <a:off x="4534406" y="41179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0" name="Line 45"/>
          <p:cNvSpPr>
            <a:spLocks noChangeShapeType="1"/>
          </p:cNvSpPr>
          <p:nvPr/>
        </p:nvSpPr>
        <p:spPr bwMode="auto">
          <a:xfrm>
            <a:off x="6383844" y="410845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1" name="Line 46"/>
          <p:cNvSpPr>
            <a:spLocks noChangeShapeType="1"/>
          </p:cNvSpPr>
          <p:nvPr/>
        </p:nvSpPr>
        <p:spPr bwMode="auto">
          <a:xfrm flipV="1">
            <a:off x="6383844" y="411797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2" name="Freeform 47"/>
          <p:cNvSpPr>
            <a:spLocks/>
          </p:cNvSpPr>
          <p:nvPr/>
        </p:nvSpPr>
        <p:spPr bwMode="auto">
          <a:xfrm>
            <a:off x="1162556" y="443547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3" name="Line 48"/>
          <p:cNvSpPr>
            <a:spLocks noChangeShapeType="1"/>
          </p:cNvSpPr>
          <p:nvPr/>
        </p:nvSpPr>
        <p:spPr bwMode="auto">
          <a:xfrm flipV="1">
            <a:off x="2904044" y="44450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4" name="Line 49"/>
          <p:cNvSpPr>
            <a:spLocks noChangeShapeType="1"/>
          </p:cNvSpPr>
          <p:nvPr/>
        </p:nvSpPr>
        <p:spPr bwMode="auto">
          <a:xfrm>
            <a:off x="4534406" y="443547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5" name="Line 50"/>
          <p:cNvSpPr>
            <a:spLocks noChangeShapeType="1"/>
          </p:cNvSpPr>
          <p:nvPr/>
        </p:nvSpPr>
        <p:spPr bwMode="auto">
          <a:xfrm flipV="1">
            <a:off x="4534406" y="44450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6" name="Line 51"/>
          <p:cNvSpPr>
            <a:spLocks noChangeShapeType="1"/>
          </p:cNvSpPr>
          <p:nvPr/>
        </p:nvSpPr>
        <p:spPr bwMode="auto">
          <a:xfrm>
            <a:off x="6383844" y="443547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7" name="Line 52"/>
          <p:cNvSpPr>
            <a:spLocks noChangeShapeType="1"/>
          </p:cNvSpPr>
          <p:nvPr/>
        </p:nvSpPr>
        <p:spPr bwMode="auto">
          <a:xfrm flipV="1">
            <a:off x="6383844" y="44450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8" name="Freeform 53"/>
          <p:cNvSpPr>
            <a:spLocks/>
          </p:cNvSpPr>
          <p:nvPr/>
        </p:nvSpPr>
        <p:spPr bwMode="auto">
          <a:xfrm>
            <a:off x="1162556" y="4764088"/>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9" name="Line 54"/>
          <p:cNvSpPr>
            <a:spLocks noChangeShapeType="1"/>
          </p:cNvSpPr>
          <p:nvPr/>
        </p:nvSpPr>
        <p:spPr bwMode="auto">
          <a:xfrm flipV="1">
            <a:off x="2904044" y="477361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0" name="Line 55"/>
          <p:cNvSpPr>
            <a:spLocks noChangeShapeType="1"/>
          </p:cNvSpPr>
          <p:nvPr/>
        </p:nvSpPr>
        <p:spPr bwMode="auto">
          <a:xfrm>
            <a:off x="4534406" y="4764088"/>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1" name="Line 56"/>
          <p:cNvSpPr>
            <a:spLocks noChangeShapeType="1"/>
          </p:cNvSpPr>
          <p:nvPr/>
        </p:nvSpPr>
        <p:spPr bwMode="auto">
          <a:xfrm flipV="1">
            <a:off x="4534406" y="477361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2" name="Line 57"/>
          <p:cNvSpPr>
            <a:spLocks noChangeShapeType="1"/>
          </p:cNvSpPr>
          <p:nvPr/>
        </p:nvSpPr>
        <p:spPr bwMode="auto">
          <a:xfrm>
            <a:off x="6383844" y="4764088"/>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3" name="Line 58"/>
          <p:cNvSpPr>
            <a:spLocks noChangeShapeType="1"/>
          </p:cNvSpPr>
          <p:nvPr/>
        </p:nvSpPr>
        <p:spPr bwMode="auto">
          <a:xfrm flipV="1">
            <a:off x="6383844" y="4773613"/>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4" name="Freeform 59"/>
          <p:cNvSpPr>
            <a:spLocks/>
          </p:cNvSpPr>
          <p:nvPr/>
        </p:nvSpPr>
        <p:spPr bwMode="auto">
          <a:xfrm>
            <a:off x="1162556" y="509587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5" name="Line 60"/>
          <p:cNvSpPr>
            <a:spLocks noChangeShapeType="1"/>
          </p:cNvSpPr>
          <p:nvPr/>
        </p:nvSpPr>
        <p:spPr bwMode="auto">
          <a:xfrm flipV="1">
            <a:off x="2904044" y="5100638"/>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6" name="Line 61"/>
          <p:cNvSpPr>
            <a:spLocks noChangeShapeType="1"/>
          </p:cNvSpPr>
          <p:nvPr/>
        </p:nvSpPr>
        <p:spPr bwMode="auto">
          <a:xfrm>
            <a:off x="4534406" y="509587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7" name="Line 62"/>
          <p:cNvSpPr>
            <a:spLocks noChangeShapeType="1"/>
          </p:cNvSpPr>
          <p:nvPr/>
        </p:nvSpPr>
        <p:spPr bwMode="auto">
          <a:xfrm flipV="1">
            <a:off x="4534406" y="5100638"/>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8" name="Line 63"/>
          <p:cNvSpPr>
            <a:spLocks noChangeShapeType="1"/>
          </p:cNvSpPr>
          <p:nvPr/>
        </p:nvSpPr>
        <p:spPr bwMode="auto">
          <a:xfrm>
            <a:off x="6383844" y="509587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9" name="Line 64"/>
          <p:cNvSpPr>
            <a:spLocks noChangeShapeType="1"/>
          </p:cNvSpPr>
          <p:nvPr/>
        </p:nvSpPr>
        <p:spPr bwMode="auto">
          <a:xfrm flipV="1">
            <a:off x="6383844" y="5100638"/>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3" name="Rectangle 78"/>
          <p:cNvSpPr>
            <a:spLocks noChangeArrowheads="1"/>
          </p:cNvSpPr>
          <p:nvPr/>
        </p:nvSpPr>
        <p:spPr bwMode="auto">
          <a:xfrm>
            <a:off x="1517268" y="2031663"/>
            <a:ext cx="11123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Quantity of pills</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(millions)</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248" name="Rectangle 83"/>
          <p:cNvSpPr>
            <a:spLocks noChangeArrowheads="1"/>
          </p:cNvSpPr>
          <p:nvPr/>
        </p:nvSpPr>
        <p:spPr bwMode="auto">
          <a:xfrm>
            <a:off x="2040444" y="2251075"/>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50" name="Rectangle 85"/>
          <p:cNvSpPr>
            <a:spLocks noChangeArrowheads="1"/>
          </p:cNvSpPr>
          <p:nvPr/>
        </p:nvSpPr>
        <p:spPr bwMode="auto">
          <a:xfrm>
            <a:off x="1986469" y="2251075"/>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06" name="Rectangle 141"/>
          <p:cNvSpPr>
            <a:spLocks noChangeArrowheads="1"/>
          </p:cNvSpPr>
          <p:nvPr/>
        </p:nvSpPr>
        <p:spPr bwMode="auto">
          <a:xfrm>
            <a:off x="5225763" y="2876550"/>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24" name="Rectangle 159"/>
          <p:cNvSpPr>
            <a:spLocks noChangeArrowheads="1"/>
          </p:cNvSpPr>
          <p:nvPr/>
        </p:nvSpPr>
        <p:spPr bwMode="auto">
          <a:xfrm>
            <a:off x="5690634" y="2539189"/>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43" name="Rectangle 178"/>
          <p:cNvSpPr>
            <a:spLocks noChangeArrowheads="1"/>
          </p:cNvSpPr>
          <p:nvPr/>
        </p:nvSpPr>
        <p:spPr bwMode="auto">
          <a:xfrm>
            <a:off x="2030919" y="2547938"/>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53" name="Rectangle 188"/>
          <p:cNvSpPr>
            <a:spLocks noChangeArrowheads="1"/>
          </p:cNvSpPr>
          <p:nvPr/>
        </p:nvSpPr>
        <p:spPr bwMode="auto">
          <a:xfrm>
            <a:off x="5225763" y="3205163"/>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200,000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7" name="Rectangle 216"/>
          <p:cNvSpPr>
            <a:spLocks noChangeArrowheads="1"/>
          </p:cNvSpPr>
          <p:nvPr/>
        </p:nvSpPr>
        <p:spPr bwMode="auto">
          <a:xfrm>
            <a:off x="5225763" y="3532188"/>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300,000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44" name="Rectangle 243"/>
          <p:cNvSpPr>
            <a:spLocks noChangeArrowheads="1"/>
          </p:cNvSpPr>
          <p:nvPr/>
        </p:nvSpPr>
        <p:spPr bwMode="auto">
          <a:xfrm>
            <a:off x="5225763" y="3860800"/>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400,000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71" name="Rectangle 270"/>
          <p:cNvSpPr>
            <a:spLocks noChangeArrowheads="1"/>
          </p:cNvSpPr>
          <p:nvPr/>
        </p:nvSpPr>
        <p:spPr bwMode="auto">
          <a:xfrm>
            <a:off x="5225763" y="4187825"/>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500,000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98" name="Rectangle 297"/>
          <p:cNvSpPr>
            <a:spLocks noChangeArrowheads="1"/>
          </p:cNvSpPr>
          <p:nvPr/>
        </p:nvSpPr>
        <p:spPr bwMode="auto">
          <a:xfrm>
            <a:off x="5225763" y="4516438"/>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600,000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25" name="Rectangle 324"/>
          <p:cNvSpPr>
            <a:spLocks noChangeArrowheads="1"/>
          </p:cNvSpPr>
          <p:nvPr/>
        </p:nvSpPr>
        <p:spPr bwMode="auto">
          <a:xfrm>
            <a:off x="5225763" y="4843463"/>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700,000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152" name="Rectangle 351"/>
          <p:cNvSpPr>
            <a:spLocks noChangeArrowheads="1"/>
          </p:cNvSpPr>
          <p:nvPr/>
        </p:nvSpPr>
        <p:spPr bwMode="auto">
          <a:xfrm>
            <a:off x="5225763" y="5172075"/>
            <a:ext cx="54983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800,000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0" name="Rectangle 178"/>
          <p:cNvSpPr>
            <a:spLocks noChangeArrowheads="1"/>
          </p:cNvSpPr>
          <p:nvPr/>
        </p:nvSpPr>
        <p:spPr bwMode="auto">
          <a:xfrm>
            <a:off x="1984881" y="3527426"/>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1" name="Rectangle 178"/>
          <p:cNvSpPr>
            <a:spLocks noChangeArrowheads="1"/>
          </p:cNvSpPr>
          <p:nvPr/>
        </p:nvSpPr>
        <p:spPr bwMode="auto">
          <a:xfrm>
            <a:off x="1992818" y="3835400"/>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40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2" name="Rectangle 178"/>
          <p:cNvSpPr>
            <a:spLocks noChangeArrowheads="1"/>
          </p:cNvSpPr>
          <p:nvPr/>
        </p:nvSpPr>
        <p:spPr bwMode="auto">
          <a:xfrm>
            <a:off x="1992819" y="4183063"/>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3" name="Rectangle 178"/>
          <p:cNvSpPr>
            <a:spLocks noChangeArrowheads="1"/>
          </p:cNvSpPr>
          <p:nvPr/>
        </p:nvSpPr>
        <p:spPr bwMode="auto">
          <a:xfrm>
            <a:off x="1993610" y="4516438"/>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60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4" name="Rectangle 178"/>
          <p:cNvSpPr>
            <a:spLocks noChangeArrowheads="1"/>
          </p:cNvSpPr>
          <p:nvPr/>
        </p:nvSpPr>
        <p:spPr bwMode="auto">
          <a:xfrm>
            <a:off x="1992819" y="4843463"/>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70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5" name="Rectangle 178"/>
          <p:cNvSpPr>
            <a:spLocks noChangeArrowheads="1"/>
          </p:cNvSpPr>
          <p:nvPr/>
        </p:nvSpPr>
        <p:spPr bwMode="auto">
          <a:xfrm>
            <a:off x="1993611" y="5148263"/>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80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6" name="Rectangle 178"/>
          <p:cNvSpPr>
            <a:spLocks noChangeArrowheads="1"/>
          </p:cNvSpPr>
          <p:nvPr/>
        </p:nvSpPr>
        <p:spPr bwMode="auto">
          <a:xfrm>
            <a:off x="1973769" y="2851150"/>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7" name="Rectangle 178"/>
          <p:cNvSpPr>
            <a:spLocks noChangeArrowheads="1"/>
          </p:cNvSpPr>
          <p:nvPr/>
        </p:nvSpPr>
        <p:spPr bwMode="auto">
          <a:xfrm>
            <a:off x="1973769" y="3216260"/>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8" name="Rectangle 178"/>
          <p:cNvSpPr>
            <a:spLocks noChangeArrowheads="1"/>
          </p:cNvSpPr>
          <p:nvPr/>
        </p:nvSpPr>
        <p:spPr bwMode="auto">
          <a:xfrm>
            <a:off x="3380666" y="2547938"/>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9" name="Rectangle 178"/>
          <p:cNvSpPr>
            <a:spLocks noChangeArrowheads="1"/>
          </p:cNvSpPr>
          <p:nvPr/>
        </p:nvSpPr>
        <p:spPr bwMode="auto">
          <a:xfrm>
            <a:off x="3391778" y="3527426"/>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0" name="Rectangle 178"/>
          <p:cNvSpPr>
            <a:spLocks noChangeArrowheads="1"/>
          </p:cNvSpPr>
          <p:nvPr/>
        </p:nvSpPr>
        <p:spPr bwMode="auto">
          <a:xfrm>
            <a:off x="3399715" y="3835400"/>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1" name="Rectangle 178"/>
          <p:cNvSpPr>
            <a:spLocks noChangeArrowheads="1"/>
          </p:cNvSpPr>
          <p:nvPr/>
        </p:nvSpPr>
        <p:spPr bwMode="auto">
          <a:xfrm>
            <a:off x="3399716" y="4183063"/>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2" name="Rectangle 178"/>
          <p:cNvSpPr>
            <a:spLocks noChangeArrowheads="1"/>
          </p:cNvSpPr>
          <p:nvPr/>
        </p:nvSpPr>
        <p:spPr bwMode="auto">
          <a:xfrm>
            <a:off x="3400507" y="4516438"/>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3" name="Rectangle 178"/>
          <p:cNvSpPr>
            <a:spLocks noChangeArrowheads="1"/>
          </p:cNvSpPr>
          <p:nvPr/>
        </p:nvSpPr>
        <p:spPr bwMode="auto">
          <a:xfrm>
            <a:off x="3399716" y="4843463"/>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4" name="Rectangle 178"/>
          <p:cNvSpPr>
            <a:spLocks noChangeArrowheads="1"/>
          </p:cNvSpPr>
          <p:nvPr/>
        </p:nvSpPr>
        <p:spPr bwMode="auto">
          <a:xfrm>
            <a:off x="3400508" y="5148263"/>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5" name="Rectangle 178"/>
          <p:cNvSpPr>
            <a:spLocks noChangeArrowheads="1"/>
          </p:cNvSpPr>
          <p:nvPr/>
        </p:nvSpPr>
        <p:spPr bwMode="auto">
          <a:xfrm>
            <a:off x="3380666" y="2851150"/>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6" name="Rectangle 178"/>
          <p:cNvSpPr>
            <a:spLocks noChangeArrowheads="1"/>
          </p:cNvSpPr>
          <p:nvPr/>
        </p:nvSpPr>
        <p:spPr bwMode="auto">
          <a:xfrm>
            <a:off x="3380666" y="3216260"/>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1,00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7" name="Rectangle 178"/>
          <p:cNvSpPr>
            <a:spLocks noChangeArrowheads="1"/>
          </p:cNvSpPr>
          <p:nvPr/>
        </p:nvSpPr>
        <p:spPr bwMode="auto">
          <a:xfrm>
            <a:off x="6807285" y="2539190"/>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8" name="Rectangle 178"/>
          <p:cNvSpPr>
            <a:spLocks noChangeArrowheads="1"/>
          </p:cNvSpPr>
          <p:nvPr/>
        </p:nvSpPr>
        <p:spPr bwMode="auto">
          <a:xfrm>
            <a:off x="6818397" y="3518678"/>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1,30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89" name="Rectangle 178"/>
          <p:cNvSpPr>
            <a:spLocks noChangeArrowheads="1"/>
          </p:cNvSpPr>
          <p:nvPr/>
        </p:nvSpPr>
        <p:spPr bwMode="auto">
          <a:xfrm>
            <a:off x="6826334" y="3826652"/>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1,40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0" name="Rectangle 178"/>
          <p:cNvSpPr>
            <a:spLocks noChangeArrowheads="1"/>
          </p:cNvSpPr>
          <p:nvPr/>
        </p:nvSpPr>
        <p:spPr bwMode="auto">
          <a:xfrm>
            <a:off x="6826335" y="4174315"/>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1,50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1" name="Rectangle 178"/>
          <p:cNvSpPr>
            <a:spLocks noChangeArrowheads="1"/>
          </p:cNvSpPr>
          <p:nvPr/>
        </p:nvSpPr>
        <p:spPr bwMode="auto">
          <a:xfrm>
            <a:off x="6827126" y="4507690"/>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1,60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2" name="Rectangle 178"/>
          <p:cNvSpPr>
            <a:spLocks noChangeArrowheads="1"/>
          </p:cNvSpPr>
          <p:nvPr/>
        </p:nvSpPr>
        <p:spPr bwMode="auto">
          <a:xfrm>
            <a:off x="6826335" y="4834715"/>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1,70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3" name="Rectangle 178"/>
          <p:cNvSpPr>
            <a:spLocks noChangeArrowheads="1"/>
          </p:cNvSpPr>
          <p:nvPr/>
        </p:nvSpPr>
        <p:spPr bwMode="auto">
          <a:xfrm>
            <a:off x="6827127" y="5139515"/>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1,80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4" name="Rectangle 178"/>
          <p:cNvSpPr>
            <a:spLocks noChangeArrowheads="1"/>
          </p:cNvSpPr>
          <p:nvPr/>
        </p:nvSpPr>
        <p:spPr bwMode="auto">
          <a:xfrm>
            <a:off x="6807285" y="2842402"/>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1,100,000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5" name="Rectangle 178"/>
          <p:cNvSpPr>
            <a:spLocks noChangeArrowheads="1"/>
          </p:cNvSpPr>
          <p:nvPr/>
        </p:nvSpPr>
        <p:spPr bwMode="auto">
          <a:xfrm>
            <a:off x="6807285" y="3207512"/>
            <a:ext cx="6748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Calibri Light" pitchFamily="34" charset="0"/>
                <a:cs typeface="Arial" pitchFamily="34" charset="0"/>
              </a:rPr>
              <a:t>1,20</a:t>
            </a:r>
            <a:r>
              <a:rPr kumimoji="0" lang="en-US" sz="1300" b="0" i="0" u="none" strike="noStrike" cap="none" normalizeH="0" baseline="0" dirty="0">
                <a:ln>
                  <a:noFill/>
                </a:ln>
                <a:solidFill>
                  <a:srgbClr val="000000"/>
                </a:solidFill>
                <a:effectLst/>
                <a:latin typeface="Calibri Light" pitchFamily="34" charset="0"/>
                <a:cs typeface="Arial" pitchFamily="34" charset="0"/>
              </a:rPr>
              <a:t>0,000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7" name="Rectangle 78"/>
          <p:cNvSpPr>
            <a:spLocks noChangeArrowheads="1"/>
          </p:cNvSpPr>
          <p:nvPr/>
        </p:nvSpPr>
        <p:spPr bwMode="auto">
          <a:xfrm>
            <a:off x="6859180" y="2006927"/>
            <a:ext cx="70660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Total cost </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398" name="Rectangle 78"/>
          <p:cNvSpPr>
            <a:spLocks noChangeArrowheads="1"/>
          </p:cNvSpPr>
          <p:nvPr/>
        </p:nvSpPr>
        <p:spPr bwMode="auto">
          <a:xfrm>
            <a:off x="4965852" y="2016452"/>
            <a:ext cx="9686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Variable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 ($)</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399" name="Rectangle 78"/>
          <p:cNvSpPr>
            <a:spLocks noChangeArrowheads="1"/>
          </p:cNvSpPr>
          <p:nvPr/>
        </p:nvSpPr>
        <p:spPr bwMode="auto">
          <a:xfrm>
            <a:off x="3311540" y="2024826"/>
            <a:ext cx="76553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Fixed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 ($)</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107" name="Content Placeholder 7"/>
          <p:cNvSpPr txBox="1">
            <a:spLocks/>
          </p:cNvSpPr>
          <p:nvPr/>
        </p:nvSpPr>
        <p:spPr>
          <a:xfrm>
            <a:off x="457200" y="5562600"/>
            <a:ext cx="8229600" cy="914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As the quantity produced increases, the fixed costs remain constant and the variable costs increase.</a:t>
            </a:r>
          </a:p>
          <a:p>
            <a:pPr>
              <a:spcBef>
                <a:spcPts val="0"/>
              </a:spcBef>
              <a:defRPr/>
            </a:pPr>
            <a:endParaRPr lang="en-US" sz="2200" dirty="0"/>
          </a:p>
          <a:p>
            <a:pPr marL="1588" indent="-1588">
              <a:buFont typeface="Arial" pitchFamily="34" charset="0"/>
              <a:buNone/>
            </a:pPr>
            <a:endParaRPr lang="en-US" sz="2200" dirty="0"/>
          </a:p>
        </p:txBody>
      </p:sp>
    </p:spTree>
    <p:extLst>
      <p:ext uri="{BB962C8B-B14F-4D97-AF65-F5344CB8AC3E}">
        <p14:creationId xmlns:p14="http://schemas.microsoft.com/office/powerpoint/2010/main" val="345488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Active Learning: Calculating costs</a:t>
            </a:r>
            <a:endParaRPr lang="en-US" dirty="0">
              <a:latin typeface="+mj-lt"/>
            </a:endParaRPr>
          </a:p>
        </p:txBody>
      </p:sp>
      <p:sp>
        <p:nvSpPr>
          <p:cNvPr id="2" name="Content Placeholder 1"/>
          <p:cNvSpPr>
            <a:spLocks noGrp="1"/>
          </p:cNvSpPr>
          <p:nvPr>
            <p:ph idx="1"/>
          </p:nvPr>
        </p:nvSpPr>
        <p:spPr/>
        <p:txBody>
          <a:bodyPr>
            <a:normAutofit/>
          </a:bodyPr>
          <a:lstStyle/>
          <a:p>
            <a:pPr marL="0" indent="0">
              <a:buNone/>
            </a:pPr>
            <a:r>
              <a:rPr lang="en-US" sz="2400" dirty="0"/>
              <a:t>Fill in the table assuming fixed costs are $1,000 and variable costs are $20 per unit.</a:t>
            </a:r>
          </a:p>
        </p:txBody>
      </p:sp>
      <p:sp>
        <p:nvSpPr>
          <p:cNvPr id="5" name="AutoShape 3"/>
          <p:cNvSpPr>
            <a:spLocks noChangeAspect="1" noChangeArrowheads="1" noTextEdit="1"/>
          </p:cNvSpPr>
          <p:nvPr/>
        </p:nvSpPr>
        <p:spPr bwMode="auto">
          <a:xfrm>
            <a:off x="1162556" y="2514822"/>
            <a:ext cx="68072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0" name="Freeform 5"/>
          <p:cNvSpPr>
            <a:spLocks noEditPoints="1"/>
          </p:cNvSpPr>
          <p:nvPr/>
        </p:nvSpPr>
        <p:spPr bwMode="auto">
          <a:xfrm>
            <a:off x="1162556" y="2514822"/>
            <a:ext cx="6807200" cy="487363"/>
          </a:xfrm>
          <a:custGeom>
            <a:avLst/>
            <a:gdLst>
              <a:gd name="T0" fmla="*/ 3289 w 4288"/>
              <a:gd name="T1" fmla="*/ 0 h 307"/>
              <a:gd name="T2" fmla="*/ 4288 w 4288"/>
              <a:gd name="T3" fmla="*/ 0 h 307"/>
              <a:gd name="T4" fmla="*/ 4288 w 4288"/>
              <a:gd name="T5" fmla="*/ 307 h 307"/>
              <a:gd name="T6" fmla="*/ 3289 w 4288"/>
              <a:gd name="T7" fmla="*/ 307 h 307"/>
              <a:gd name="T8" fmla="*/ 3289 w 4288"/>
              <a:gd name="T9" fmla="*/ 0 h 307"/>
              <a:gd name="T10" fmla="*/ 2124 w 4288"/>
              <a:gd name="T11" fmla="*/ 0 h 307"/>
              <a:gd name="T12" fmla="*/ 3289 w 4288"/>
              <a:gd name="T13" fmla="*/ 0 h 307"/>
              <a:gd name="T14" fmla="*/ 3289 w 4288"/>
              <a:gd name="T15" fmla="*/ 307 h 307"/>
              <a:gd name="T16" fmla="*/ 2124 w 4288"/>
              <a:gd name="T17" fmla="*/ 307 h 307"/>
              <a:gd name="T18" fmla="*/ 2124 w 4288"/>
              <a:gd name="T19" fmla="*/ 0 h 307"/>
              <a:gd name="T20" fmla="*/ 1097 w 4288"/>
              <a:gd name="T21" fmla="*/ 0 h 307"/>
              <a:gd name="T22" fmla="*/ 2124 w 4288"/>
              <a:gd name="T23" fmla="*/ 0 h 307"/>
              <a:gd name="T24" fmla="*/ 2124 w 4288"/>
              <a:gd name="T25" fmla="*/ 307 h 307"/>
              <a:gd name="T26" fmla="*/ 1097 w 4288"/>
              <a:gd name="T27" fmla="*/ 307 h 307"/>
              <a:gd name="T28" fmla="*/ 1097 w 4288"/>
              <a:gd name="T29" fmla="*/ 0 h 307"/>
              <a:gd name="T30" fmla="*/ 0 w 4288"/>
              <a:gd name="T31" fmla="*/ 0 h 307"/>
              <a:gd name="T32" fmla="*/ 1097 w 4288"/>
              <a:gd name="T33" fmla="*/ 0 h 307"/>
              <a:gd name="T34" fmla="*/ 1097 w 4288"/>
              <a:gd name="T35" fmla="*/ 307 h 307"/>
              <a:gd name="T36" fmla="*/ 0 w 4288"/>
              <a:gd name="T37" fmla="*/ 307 h 307"/>
              <a:gd name="T38" fmla="*/ 0 w 4288"/>
              <a:gd name="T3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8" h="307">
                <a:moveTo>
                  <a:pt x="3289" y="0"/>
                </a:moveTo>
                <a:lnTo>
                  <a:pt x="4288" y="0"/>
                </a:lnTo>
                <a:lnTo>
                  <a:pt x="4288" y="307"/>
                </a:lnTo>
                <a:lnTo>
                  <a:pt x="3289" y="307"/>
                </a:lnTo>
                <a:lnTo>
                  <a:pt x="3289" y="0"/>
                </a:lnTo>
                <a:close/>
                <a:moveTo>
                  <a:pt x="2124" y="0"/>
                </a:moveTo>
                <a:lnTo>
                  <a:pt x="3289" y="0"/>
                </a:lnTo>
                <a:lnTo>
                  <a:pt x="3289" y="307"/>
                </a:lnTo>
                <a:lnTo>
                  <a:pt x="2124" y="307"/>
                </a:lnTo>
                <a:lnTo>
                  <a:pt x="2124" y="0"/>
                </a:lnTo>
                <a:close/>
                <a:moveTo>
                  <a:pt x="1097" y="0"/>
                </a:moveTo>
                <a:lnTo>
                  <a:pt x="2124" y="0"/>
                </a:lnTo>
                <a:lnTo>
                  <a:pt x="2124" y="307"/>
                </a:lnTo>
                <a:lnTo>
                  <a:pt x="1097" y="307"/>
                </a:lnTo>
                <a:lnTo>
                  <a:pt x="1097" y="0"/>
                </a:lnTo>
                <a:close/>
                <a:moveTo>
                  <a:pt x="0" y="0"/>
                </a:moveTo>
                <a:lnTo>
                  <a:pt x="1097" y="0"/>
                </a:lnTo>
                <a:lnTo>
                  <a:pt x="1097" y="307"/>
                </a:lnTo>
                <a:lnTo>
                  <a:pt x="0" y="307"/>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1" name="Freeform 6"/>
          <p:cNvSpPr>
            <a:spLocks noEditPoints="1"/>
          </p:cNvSpPr>
          <p:nvPr/>
        </p:nvSpPr>
        <p:spPr bwMode="auto">
          <a:xfrm>
            <a:off x="1162556" y="3002185"/>
            <a:ext cx="6807200" cy="2955925"/>
          </a:xfrm>
          <a:custGeom>
            <a:avLst/>
            <a:gdLst>
              <a:gd name="T0" fmla="*/ 4288 w 4288"/>
              <a:gd name="T1" fmla="*/ 1655 h 1862"/>
              <a:gd name="T2" fmla="*/ 3289 w 4288"/>
              <a:gd name="T3" fmla="*/ 1862 h 1862"/>
              <a:gd name="T4" fmla="*/ 2124 w 4288"/>
              <a:gd name="T5" fmla="*/ 1655 h 1862"/>
              <a:gd name="T6" fmla="*/ 3289 w 4288"/>
              <a:gd name="T7" fmla="*/ 1862 h 1862"/>
              <a:gd name="T8" fmla="*/ 2124 w 4288"/>
              <a:gd name="T9" fmla="*/ 1655 h 1862"/>
              <a:gd name="T10" fmla="*/ 2124 w 4288"/>
              <a:gd name="T11" fmla="*/ 1655 h 1862"/>
              <a:gd name="T12" fmla="*/ 1097 w 4288"/>
              <a:gd name="T13" fmla="*/ 1862 h 1862"/>
              <a:gd name="T14" fmla="*/ 0 w 4288"/>
              <a:gd name="T15" fmla="*/ 1655 h 1862"/>
              <a:gd name="T16" fmla="*/ 1097 w 4288"/>
              <a:gd name="T17" fmla="*/ 1862 h 1862"/>
              <a:gd name="T18" fmla="*/ 0 w 4288"/>
              <a:gd name="T19" fmla="*/ 1655 h 1862"/>
              <a:gd name="T20" fmla="*/ 4288 w 4288"/>
              <a:gd name="T21" fmla="*/ 1239 h 1862"/>
              <a:gd name="T22" fmla="*/ 3289 w 4288"/>
              <a:gd name="T23" fmla="*/ 1446 h 1862"/>
              <a:gd name="T24" fmla="*/ 2124 w 4288"/>
              <a:gd name="T25" fmla="*/ 1239 h 1862"/>
              <a:gd name="T26" fmla="*/ 3289 w 4288"/>
              <a:gd name="T27" fmla="*/ 1446 h 1862"/>
              <a:gd name="T28" fmla="*/ 2124 w 4288"/>
              <a:gd name="T29" fmla="*/ 1239 h 1862"/>
              <a:gd name="T30" fmla="*/ 2124 w 4288"/>
              <a:gd name="T31" fmla="*/ 1239 h 1862"/>
              <a:gd name="T32" fmla="*/ 1097 w 4288"/>
              <a:gd name="T33" fmla="*/ 1446 h 1862"/>
              <a:gd name="T34" fmla="*/ 0 w 4288"/>
              <a:gd name="T35" fmla="*/ 1239 h 1862"/>
              <a:gd name="T36" fmla="*/ 1097 w 4288"/>
              <a:gd name="T37" fmla="*/ 1446 h 1862"/>
              <a:gd name="T38" fmla="*/ 0 w 4288"/>
              <a:gd name="T39" fmla="*/ 1239 h 1862"/>
              <a:gd name="T40" fmla="*/ 4288 w 4288"/>
              <a:gd name="T41" fmla="*/ 826 h 1862"/>
              <a:gd name="T42" fmla="*/ 3289 w 4288"/>
              <a:gd name="T43" fmla="*/ 1033 h 1862"/>
              <a:gd name="T44" fmla="*/ 2124 w 4288"/>
              <a:gd name="T45" fmla="*/ 826 h 1862"/>
              <a:gd name="T46" fmla="*/ 3289 w 4288"/>
              <a:gd name="T47" fmla="*/ 1033 h 1862"/>
              <a:gd name="T48" fmla="*/ 2124 w 4288"/>
              <a:gd name="T49" fmla="*/ 826 h 1862"/>
              <a:gd name="T50" fmla="*/ 2124 w 4288"/>
              <a:gd name="T51" fmla="*/ 826 h 1862"/>
              <a:gd name="T52" fmla="*/ 1097 w 4288"/>
              <a:gd name="T53" fmla="*/ 1033 h 1862"/>
              <a:gd name="T54" fmla="*/ 0 w 4288"/>
              <a:gd name="T55" fmla="*/ 826 h 1862"/>
              <a:gd name="T56" fmla="*/ 1097 w 4288"/>
              <a:gd name="T57" fmla="*/ 1033 h 1862"/>
              <a:gd name="T58" fmla="*/ 0 w 4288"/>
              <a:gd name="T59" fmla="*/ 826 h 1862"/>
              <a:gd name="T60" fmla="*/ 4288 w 4288"/>
              <a:gd name="T61" fmla="*/ 413 h 1862"/>
              <a:gd name="T62" fmla="*/ 3289 w 4288"/>
              <a:gd name="T63" fmla="*/ 620 h 1862"/>
              <a:gd name="T64" fmla="*/ 2124 w 4288"/>
              <a:gd name="T65" fmla="*/ 413 h 1862"/>
              <a:gd name="T66" fmla="*/ 3289 w 4288"/>
              <a:gd name="T67" fmla="*/ 620 h 1862"/>
              <a:gd name="T68" fmla="*/ 2124 w 4288"/>
              <a:gd name="T69" fmla="*/ 413 h 1862"/>
              <a:gd name="T70" fmla="*/ 2124 w 4288"/>
              <a:gd name="T71" fmla="*/ 413 h 1862"/>
              <a:gd name="T72" fmla="*/ 1097 w 4288"/>
              <a:gd name="T73" fmla="*/ 620 h 1862"/>
              <a:gd name="T74" fmla="*/ 0 w 4288"/>
              <a:gd name="T75" fmla="*/ 413 h 1862"/>
              <a:gd name="T76" fmla="*/ 1097 w 4288"/>
              <a:gd name="T77" fmla="*/ 620 h 1862"/>
              <a:gd name="T78" fmla="*/ 0 w 4288"/>
              <a:gd name="T79" fmla="*/ 413 h 1862"/>
              <a:gd name="T80" fmla="*/ 4288 w 4288"/>
              <a:gd name="T81" fmla="*/ 0 h 1862"/>
              <a:gd name="T82" fmla="*/ 3289 w 4288"/>
              <a:gd name="T83" fmla="*/ 207 h 1862"/>
              <a:gd name="T84" fmla="*/ 2124 w 4288"/>
              <a:gd name="T85" fmla="*/ 0 h 1862"/>
              <a:gd name="T86" fmla="*/ 3289 w 4288"/>
              <a:gd name="T87" fmla="*/ 207 h 1862"/>
              <a:gd name="T88" fmla="*/ 2124 w 4288"/>
              <a:gd name="T89" fmla="*/ 0 h 1862"/>
              <a:gd name="T90" fmla="*/ 2124 w 4288"/>
              <a:gd name="T91" fmla="*/ 0 h 1862"/>
              <a:gd name="T92" fmla="*/ 1097 w 4288"/>
              <a:gd name="T93" fmla="*/ 207 h 1862"/>
              <a:gd name="T94" fmla="*/ 0 w 4288"/>
              <a:gd name="T95" fmla="*/ 0 h 1862"/>
              <a:gd name="T96" fmla="*/ 1097 w 4288"/>
              <a:gd name="T97" fmla="*/ 207 h 1862"/>
              <a:gd name="T98" fmla="*/ 0 w 4288"/>
              <a:gd name="T99"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88" h="1862">
                <a:moveTo>
                  <a:pt x="3289" y="1655"/>
                </a:moveTo>
                <a:lnTo>
                  <a:pt x="4288" y="1655"/>
                </a:lnTo>
                <a:lnTo>
                  <a:pt x="4288" y="1862"/>
                </a:lnTo>
                <a:lnTo>
                  <a:pt x="3289" y="1862"/>
                </a:lnTo>
                <a:lnTo>
                  <a:pt x="3289" y="1655"/>
                </a:lnTo>
                <a:close/>
                <a:moveTo>
                  <a:pt x="2124" y="1655"/>
                </a:moveTo>
                <a:lnTo>
                  <a:pt x="3289" y="1655"/>
                </a:lnTo>
                <a:lnTo>
                  <a:pt x="3289" y="1862"/>
                </a:lnTo>
                <a:lnTo>
                  <a:pt x="2124" y="1862"/>
                </a:lnTo>
                <a:lnTo>
                  <a:pt x="2124" y="1655"/>
                </a:lnTo>
                <a:close/>
                <a:moveTo>
                  <a:pt x="1097" y="1655"/>
                </a:moveTo>
                <a:lnTo>
                  <a:pt x="2124" y="1655"/>
                </a:lnTo>
                <a:lnTo>
                  <a:pt x="2124" y="1862"/>
                </a:lnTo>
                <a:lnTo>
                  <a:pt x="1097" y="1862"/>
                </a:lnTo>
                <a:lnTo>
                  <a:pt x="1097" y="1655"/>
                </a:lnTo>
                <a:close/>
                <a:moveTo>
                  <a:pt x="0" y="1655"/>
                </a:moveTo>
                <a:lnTo>
                  <a:pt x="1097" y="1655"/>
                </a:lnTo>
                <a:lnTo>
                  <a:pt x="1097" y="1862"/>
                </a:lnTo>
                <a:lnTo>
                  <a:pt x="0" y="1862"/>
                </a:lnTo>
                <a:lnTo>
                  <a:pt x="0" y="1655"/>
                </a:lnTo>
                <a:close/>
                <a:moveTo>
                  <a:pt x="3289" y="1239"/>
                </a:moveTo>
                <a:lnTo>
                  <a:pt x="4288" y="1239"/>
                </a:lnTo>
                <a:lnTo>
                  <a:pt x="4288" y="1446"/>
                </a:lnTo>
                <a:lnTo>
                  <a:pt x="3289" y="1446"/>
                </a:lnTo>
                <a:lnTo>
                  <a:pt x="3289" y="1239"/>
                </a:lnTo>
                <a:close/>
                <a:moveTo>
                  <a:pt x="2124" y="1239"/>
                </a:moveTo>
                <a:lnTo>
                  <a:pt x="3289" y="1239"/>
                </a:lnTo>
                <a:lnTo>
                  <a:pt x="3289" y="1446"/>
                </a:lnTo>
                <a:lnTo>
                  <a:pt x="2124" y="1446"/>
                </a:lnTo>
                <a:lnTo>
                  <a:pt x="2124" y="1239"/>
                </a:lnTo>
                <a:close/>
                <a:moveTo>
                  <a:pt x="1097" y="1239"/>
                </a:moveTo>
                <a:lnTo>
                  <a:pt x="2124" y="1239"/>
                </a:lnTo>
                <a:lnTo>
                  <a:pt x="2124" y="1446"/>
                </a:lnTo>
                <a:lnTo>
                  <a:pt x="1097" y="1446"/>
                </a:lnTo>
                <a:lnTo>
                  <a:pt x="1097" y="1239"/>
                </a:lnTo>
                <a:close/>
                <a:moveTo>
                  <a:pt x="0" y="1239"/>
                </a:moveTo>
                <a:lnTo>
                  <a:pt x="1097" y="1239"/>
                </a:lnTo>
                <a:lnTo>
                  <a:pt x="1097" y="1446"/>
                </a:lnTo>
                <a:lnTo>
                  <a:pt x="0" y="1446"/>
                </a:lnTo>
                <a:lnTo>
                  <a:pt x="0" y="1239"/>
                </a:lnTo>
                <a:close/>
                <a:moveTo>
                  <a:pt x="3289" y="826"/>
                </a:moveTo>
                <a:lnTo>
                  <a:pt x="4288" y="826"/>
                </a:lnTo>
                <a:lnTo>
                  <a:pt x="4288" y="1033"/>
                </a:lnTo>
                <a:lnTo>
                  <a:pt x="3289" y="1033"/>
                </a:lnTo>
                <a:lnTo>
                  <a:pt x="3289" y="826"/>
                </a:lnTo>
                <a:close/>
                <a:moveTo>
                  <a:pt x="2124" y="826"/>
                </a:moveTo>
                <a:lnTo>
                  <a:pt x="3289" y="826"/>
                </a:lnTo>
                <a:lnTo>
                  <a:pt x="3289" y="1033"/>
                </a:lnTo>
                <a:lnTo>
                  <a:pt x="2124" y="1033"/>
                </a:lnTo>
                <a:lnTo>
                  <a:pt x="2124" y="826"/>
                </a:lnTo>
                <a:close/>
                <a:moveTo>
                  <a:pt x="1097" y="826"/>
                </a:moveTo>
                <a:lnTo>
                  <a:pt x="2124" y="826"/>
                </a:lnTo>
                <a:lnTo>
                  <a:pt x="2124" y="1033"/>
                </a:lnTo>
                <a:lnTo>
                  <a:pt x="1097" y="1033"/>
                </a:lnTo>
                <a:lnTo>
                  <a:pt x="1097" y="826"/>
                </a:lnTo>
                <a:close/>
                <a:moveTo>
                  <a:pt x="0" y="826"/>
                </a:moveTo>
                <a:lnTo>
                  <a:pt x="1097" y="826"/>
                </a:lnTo>
                <a:lnTo>
                  <a:pt x="1097" y="1033"/>
                </a:lnTo>
                <a:lnTo>
                  <a:pt x="0" y="1033"/>
                </a:lnTo>
                <a:lnTo>
                  <a:pt x="0" y="826"/>
                </a:lnTo>
                <a:close/>
                <a:moveTo>
                  <a:pt x="3289" y="413"/>
                </a:moveTo>
                <a:lnTo>
                  <a:pt x="4288" y="413"/>
                </a:lnTo>
                <a:lnTo>
                  <a:pt x="4288" y="620"/>
                </a:lnTo>
                <a:lnTo>
                  <a:pt x="3289" y="620"/>
                </a:lnTo>
                <a:lnTo>
                  <a:pt x="3289" y="413"/>
                </a:lnTo>
                <a:close/>
                <a:moveTo>
                  <a:pt x="2124" y="413"/>
                </a:moveTo>
                <a:lnTo>
                  <a:pt x="3289" y="413"/>
                </a:lnTo>
                <a:lnTo>
                  <a:pt x="3289" y="620"/>
                </a:lnTo>
                <a:lnTo>
                  <a:pt x="2124" y="620"/>
                </a:lnTo>
                <a:lnTo>
                  <a:pt x="2124" y="413"/>
                </a:lnTo>
                <a:close/>
                <a:moveTo>
                  <a:pt x="1097" y="413"/>
                </a:moveTo>
                <a:lnTo>
                  <a:pt x="2124" y="413"/>
                </a:lnTo>
                <a:lnTo>
                  <a:pt x="2124" y="620"/>
                </a:lnTo>
                <a:lnTo>
                  <a:pt x="1097" y="620"/>
                </a:lnTo>
                <a:lnTo>
                  <a:pt x="1097" y="413"/>
                </a:lnTo>
                <a:close/>
                <a:moveTo>
                  <a:pt x="0" y="413"/>
                </a:moveTo>
                <a:lnTo>
                  <a:pt x="1097" y="413"/>
                </a:lnTo>
                <a:lnTo>
                  <a:pt x="1097" y="620"/>
                </a:lnTo>
                <a:lnTo>
                  <a:pt x="0" y="620"/>
                </a:lnTo>
                <a:lnTo>
                  <a:pt x="0" y="413"/>
                </a:lnTo>
                <a:close/>
                <a:moveTo>
                  <a:pt x="3289" y="0"/>
                </a:moveTo>
                <a:lnTo>
                  <a:pt x="4288" y="0"/>
                </a:lnTo>
                <a:lnTo>
                  <a:pt x="4288" y="207"/>
                </a:lnTo>
                <a:lnTo>
                  <a:pt x="3289" y="207"/>
                </a:lnTo>
                <a:lnTo>
                  <a:pt x="3289" y="0"/>
                </a:lnTo>
                <a:close/>
                <a:moveTo>
                  <a:pt x="2124" y="0"/>
                </a:moveTo>
                <a:lnTo>
                  <a:pt x="3289" y="0"/>
                </a:lnTo>
                <a:lnTo>
                  <a:pt x="3289" y="207"/>
                </a:lnTo>
                <a:lnTo>
                  <a:pt x="2124" y="207"/>
                </a:lnTo>
                <a:lnTo>
                  <a:pt x="2124" y="0"/>
                </a:lnTo>
                <a:close/>
                <a:moveTo>
                  <a:pt x="1097" y="0"/>
                </a:moveTo>
                <a:lnTo>
                  <a:pt x="2124" y="0"/>
                </a:lnTo>
                <a:lnTo>
                  <a:pt x="2124" y="207"/>
                </a:lnTo>
                <a:lnTo>
                  <a:pt x="1097" y="207"/>
                </a:lnTo>
                <a:lnTo>
                  <a:pt x="1097" y="0"/>
                </a:lnTo>
                <a:close/>
                <a:moveTo>
                  <a:pt x="0" y="0"/>
                </a:moveTo>
                <a:lnTo>
                  <a:pt x="1097" y="0"/>
                </a:lnTo>
                <a:lnTo>
                  <a:pt x="1097" y="207"/>
                </a:lnTo>
                <a:lnTo>
                  <a:pt x="0" y="207"/>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2" name="Freeform 7"/>
          <p:cNvSpPr>
            <a:spLocks noEditPoints="1"/>
          </p:cNvSpPr>
          <p:nvPr/>
        </p:nvSpPr>
        <p:spPr bwMode="auto">
          <a:xfrm>
            <a:off x="1162556" y="3330797"/>
            <a:ext cx="6807200" cy="2298700"/>
          </a:xfrm>
          <a:custGeom>
            <a:avLst/>
            <a:gdLst>
              <a:gd name="T0" fmla="*/ 4288 w 4288"/>
              <a:gd name="T1" fmla="*/ 1239 h 1448"/>
              <a:gd name="T2" fmla="*/ 3289 w 4288"/>
              <a:gd name="T3" fmla="*/ 1448 h 1448"/>
              <a:gd name="T4" fmla="*/ 2124 w 4288"/>
              <a:gd name="T5" fmla="*/ 1239 h 1448"/>
              <a:gd name="T6" fmla="*/ 3289 w 4288"/>
              <a:gd name="T7" fmla="*/ 1448 h 1448"/>
              <a:gd name="T8" fmla="*/ 2124 w 4288"/>
              <a:gd name="T9" fmla="*/ 1239 h 1448"/>
              <a:gd name="T10" fmla="*/ 2124 w 4288"/>
              <a:gd name="T11" fmla="*/ 1239 h 1448"/>
              <a:gd name="T12" fmla="*/ 1097 w 4288"/>
              <a:gd name="T13" fmla="*/ 1448 h 1448"/>
              <a:gd name="T14" fmla="*/ 0 w 4288"/>
              <a:gd name="T15" fmla="*/ 1239 h 1448"/>
              <a:gd name="T16" fmla="*/ 1097 w 4288"/>
              <a:gd name="T17" fmla="*/ 1448 h 1448"/>
              <a:gd name="T18" fmla="*/ 0 w 4288"/>
              <a:gd name="T19" fmla="*/ 1239 h 1448"/>
              <a:gd name="T20" fmla="*/ 4288 w 4288"/>
              <a:gd name="T21" fmla="*/ 826 h 1448"/>
              <a:gd name="T22" fmla="*/ 3289 w 4288"/>
              <a:gd name="T23" fmla="*/ 1032 h 1448"/>
              <a:gd name="T24" fmla="*/ 2124 w 4288"/>
              <a:gd name="T25" fmla="*/ 826 h 1448"/>
              <a:gd name="T26" fmla="*/ 3289 w 4288"/>
              <a:gd name="T27" fmla="*/ 1032 h 1448"/>
              <a:gd name="T28" fmla="*/ 2124 w 4288"/>
              <a:gd name="T29" fmla="*/ 826 h 1448"/>
              <a:gd name="T30" fmla="*/ 2124 w 4288"/>
              <a:gd name="T31" fmla="*/ 826 h 1448"/>
              <a:gd name="T32" fmla="*/ 1097 w 4288"/>
              <a:gd name="T33" fmla="*/ 1032 h 1448"/>
              <a:gd name="T34" fmla="*/ 0 w 4288"/>
              <a:gd name="T35" fmla="*/ 826 h 1448"/>
              <a:gd name="T36" fmla="*/ 1097 w 4288"/>
              <a:gd name="T37" fmla="*/ 1032 h 1448"/>
              <a:gd name="T38" fmla="*/ 0 w 4288"/>
              <a:gd name="T39" fmla="*/ 826 h 1448"/>
              <a:gd name="T40" fmla="*/ 4288 w 4288"/>
              <a:gd name="T41" fmla="*/ 413 h 1448"/>
              <a:gd name="T42" fmla="*/ 3289 w 4288"/>
              <a:gd name="T43" fmla="*/ 619 h 1448"/>
              <a:gd name="T44" fmla="*/ 2124 w 4288"/>
              <a:gd name="T45" fmla="*/ 413 h 1448"/>
              <a:gd name="T46" fmla="*/ 3289 w 4288"/>
              <a:gd name="T47" fmla="*/ 619 h 1448"/>
              <a:gd name="T48" fmla="*/ 2124 w 4288"/>
              <a:gd name="T49" fmla="*/ 413 h 1448"/>
              <a:gd name="T50" fmla="*/ 2124 w 4288"/>
              <a:gd name="T51" fmla="*/ 413 h 1448"/>
              <a:gd name="T52" fmla="*/ 1097 w 4288"/>
              <a:gd name="T53" fmla="*/ 619 h 1448"/>
              <a:gd name="T54" fmla="*/ 0 w 4288"/>
              <a:gd name="T55" fmla="*/ 413 h 1448"/>
              <a:gd name="T56" fmla="*/ 1097 w 4288"/>
              <a:gd name="T57" fmla="*/ 619 h 1448"/>
              <a:gd name="T58" fmla="*/ 0 w 4288"/>
              <a:gd name="T59" fmla="*/ 413 h 1448"/>
              <a:gd name="T60" fmla="*/ 4288 w 4288"/>
              <a:gd name="T61" fmla="*/ 0 h 1448"/>
              <a:gd name="T62" fmla="*/ 3289 w 4288"/>
              <a:gd name="T63" fmla="*/ 206 h 1448"/>
              <a:gd name="T64" fmla="*/ 2124 w 4288"/>
              <a:gd name="T65" fmla="*/ 0 h 1448"/>
              <a:gd name="T66" fmla="*/ 3289 w 4288"/>
              <a:gd name="T67" fmla="*/ 206 h 1448"/>
              <a:gd name="T68" fmla="*/ 2124 w 4288"/>
              <a:gd name="T69" fmla="*/ 0 h 1448"/>
              <a:gd name="T70" fmla="*/ 2124 w 4288"/>
              <a:gd name="T71" fmla="*/ 0 h 1448"/>
              <a:gd name="T72" fmla="*/ 1097 w 4288"/>
              <a:gd name="T73" fmla="*/ 206 h 1448"/>
              <a:gd name="T74" fmla="*/ 0 w 4288"/>
              <a:gd name="T75" fmla="*/ 0 h 1448"/>
              <a:gd name="T76" fmla="*/ 1097 w 4288"/>
              <a:gd name="T77" fmla="*/ 206 h 1448"/>
              <a:gd name="T78" fmla="*/ 0 w 4288"/>
              <a:gd name="T79" fmla="*/ 0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8" h="1448">
                <a:moveTo>
                  <a:pt x="3289" y="1239"/>
                </a:moveTo>
                <a:lnTo>
                  <a:pt x="4288" y="1239"/>
                </a:lnTo>
                <a:lnTo>
                  <a:pt x="4288" y="1448"/>
                </a:lnTo>
                <a:lnTo>
                  <a:pt x="3289" y="1448"/>
                </a:lnTo>
                <a:lnTo>
                  <a:pt x="3289" y="1239"/>
                </a:lnTo>
                <a:close/>
                <a:moveTo>
                  <a:pt x="2124" y="1239"/>
                </a:moveTo>
                <a:lnTo>
                  <a:pt x="3289" y="1239"/>
                </a:lnTo>
                <a:lnTo>
                  <a:pt x="3289" y="1448"/>
                </a:lnTo>
                <a:lnTo>
                  <a:pt x="2124" y="1448"/>
                </a:lnTo>
                <a:lnTo>
                  <a:pt x="2124" y="1239"/>
                </a:lnTo>
                <a:close/>
                <a:moveTo>
                  <a:pt x="1097" y="1239"/>
                </a:moveTo>
                <a:lnTo>
                  <a:pt x="2124" y="1239"/>
                </a:lnTo>
                <a:lnTo>
                  <a:pt x="2124" y="1448"/>
                </a:lnTo>
                <a:lnTo>
                  <a:pt x="1097" y="1448"/>
                </a:lnTo>
                <a:lnTo>
                  <a:pt x="1097" y="1239"/>
                </a:lnTo>
                <a:close/>
                <a:moveTo>
                  <a:pt x="0" y="1239"/>
                </a:moveTo>
                <a:lnTo>
                  <a:pt x="1097" y="1239"/>
                </a:lnTo>
                <a:lnTo>
                  <a:pt x="1097" y="1448"/>
                </a:lnTo>
                <a:lnTo>
                  <a:pt x="0" y="1448"/>
                </a:lnTo>
                <a:lnTo>
                  <a:pt x="0" y="1239"/>
                </a:lnTo>
                <a:close/>
                <a:moveTo>
                  <a:pt x="3289" y="826"/>
                </a:moveTo>
                <a:lnTo>
                  <a:pt x="4288" y="826"/>
                </a:lnTo>
                <a:lnTo>
                  <a:pt x="4288" y="1032"/>
                </a:lnTo>
                <a:lnTo>
                  <a:pt x="3289" y="1032"/>
                </a:lnTo>
                <a:lnTo>
                  <a:pt x="3289" y="826"/>
                </a:lnTo>
                <a:close/>
                <a:moveTo>
                  <a:pt x="2124" y="826"/>
                </a:moveTo>
                <a:lnTo>
                  <a:pt x="3289" y="826"/>
                </a:lnTo>
                <a:lnTo>
                  <a:pt x="3289" y="1032"/>
                </a:lnTo>
                <a:lnTo>
                  <a:pt x="2124" y="1032"/>
                </a:lnTo>
                <a:lnTo>
                  <a:pt x="2124" y="826"/>
                </a:lnTo>
                <a:close/>
                <a:moveTo>
                  <a:pt x="1097" y="826"/>
                </a:moveTo>
                <a:lnTo>
                  <a:pt x="2124" y="826"/>
                </a:lnTo>
                <a:lnTo>
                  <a:pt x="2124" y="1032"/>
                </a:lnTo>
                <a:lnTo>
                  <a:pt x="1097" y="1032"/>
                </a:lnTo>
                <a:lnTo>
                  <a:pt x="1097" y="826"/>
                </a:lnTo>
                <a:close/>
                <a:moveTo>
                  <a:pt x="0" y="826"/>
                </a:moveTo>
                <a:lnTo>
                  <a:pt x="1097" y="826"/>
                </a:lnTo>
                <a:lnTo>
                  <a:pt x="1097" y="1032"/>
                </a:lnTo>
                <a:lnTo>
                  <a:pt x="0" y="1032"/>
                </a:lnTo>
                <a:lnTo>
                  <a:pt x="0" y="826"/>
                </a:lnTo>
                <a:close/>
                <a:moveTo>
                  <a:pt x="3289" y="413"/>
                </a:moveTo>
                <a:lnTo>
                  <a:pt x="4288" y="413"/>
                </a:lnTo>
                <a:lnTo>
                  <a:pt x="4288" y="619"/>
                </a:lnTo>
                <a:lnTo>
                  <a:pt x="3289" y="619"/>
                </a:lnTo>
                <a:lnTo>
                  <a:pt x="3289" y="413"/>
                </a:lnTo>
                <a:close/>
                <a:moveTo>
                  <a:pt x="2124" y="413"/>
                </a:moveTo>
                <a:lnTo>
                  <a:pt x="3289" y="413"/>
                </a:lnTo>
                <a:lnTo>
                  <a:pt x="3289" y="619"/>
                </a:lnTo>
                <a:lnTo>
                  <a:pt x="2124" y="619"/>
                </a:lnTo>
                <a:lnTo>
                  <a:pt x="2124" y="413"/>
                </a:lnTo>
                <a:close/>
                <a:moveTo>
                  <a:pt x="1097" y="413"/>
                </a:moveTo>
                <a:lnTo>
                  <a:pt x="2124" y="413"/>
                </a:lnTo>
                <a:lnTo>
                  <a:pt x="2124" y="619"/>
                </a:lnTo>
                <a:lnTo>
                  <a:pt x="1097" y="619"/>
                </a:lnTo>
                <a:lnTo>
                  <a:pt x="1097" y="413"/>
                </a:lnTo>
                <a:close/>
                <a:moveTo>
                  <a:pt x="0" y="413"/>
                </a:moveTo>
                <a:lnTo>
                  <a:pt x="1097" y="413"/>
                </a:lnTo>
                <a:lnTo>
                  <a:pt x="1097" y="619"/>
                </a:lnTo>
                <a:lnTo>
                  <a:pt x="0" y="619"/>
                </a:lnTo>
                <a:lnTo>
                  <a:pt x="0" y="413"/>
                </a:lnTo>
                <a:close/>
                <a:moveTo>
                  <a:pt x="3289" y="0"/>
                </a:moveTo>
                <a:lnTo>
                  <a:pt x="4288" y="0"/>
                </a:lnTo>
                <a:lnTo>
                  <a:pt x="4288" y="206"/>
                </a:lnTo>
                <a:lnTo>
                  <a:pt x="3289" y="206"/>
                </a:lnTo>
                <a:lnTo>
                  <a:pt x="3289" y="0"/>
                </a:lnTo>
                <a:close/>
                <a:moveTo>
                  <a:pt x="2124" y="0"/>
                </a:moveTo>
                <a:lnTo>
                  <a:pt x="3289" y="0"/>
                </a:lnTo>
                <a:lnTo>
                  <a:pt x="3289" y="206"/>
                </a:lnTo>
                <a:lnTo>
                  <a:pt x="2124" y="206"/>
                </a:lnTo>
                <a:lnTo>
                  <a:pt x="2124" y="0"/>
                </a:lnTo>
                <a:close/>
                <a:moveTo>
                  <a:pt x="1097" y="0"/>
                </a:moveTo>
                <a:lnTo>
                  <a:pt x="2124" y="0"/>
                </a:lnTo>
                <a:lnTo>
                  <a:pt x="2124" y="206"/>
                </a:lnTo>
                <a:lnTo>
                  <a:pt x="1097" y="206"/>
                </a:lnTo>
                <a:lnTo>
                  <a:pt x="1097" y="0"/>
                </a:lnTo>
                <a:close/>
                <a:moveTo>
                  <a:pt x="0" y="0"/>
                </a:moveTo>
                <a:lnTo>
                  <a:pt x="1097" y="0"/>
                </a:lnTo>
                <a:lnTo>
                  <a:pt x="1097" y="206"/>
                </a:lnTo>
                <a:lnTo>
                  <a:pt x="0" y="206"/>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3" name="Line 8"/>
          <p:cNvSpPr>
            <a:spLocks noChangeShapeType="1"/>
          </p:cNvSpPr>
          <p:nvPr/>
        </p:nvSpPr>
        <p:spPr bwMode="auto">
          <a:xfrm flipV="1">
            <a:off x="2904044" y="251482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4" name="Line 9"/>
          <p:cNvSpPr>
            <a:spLocks noChangeShapeType="1"/>
          </p:cNvSpPr>
          <p:nvPr/>
        </p:nvSpPr>
        <p:spPr bwMode="auto">
          <a:xfrm flipV="1">
            <a:off x="4534406" y="251482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5" name="Line 10"/>
          <p:cNvSpPr>
            <a:spLocks noChangeShapeType="1"/>
          </p:cNvSpPr>
          <p:nvPr/>
        </p:nvSpPr>
        <p:spPr bwMode="auto">
          <a:xfrm flipV="1">
            <a:off x="6383844" y="2514822"/>
            <a:ext cx="0" cy="48260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6" name="Freeform 11"/>
          <p:cNvSpPr>
            <a:spLocks/>
          </p:cNvSpPr>
          <p:nvPr/>
        </p:nvSpPr>
        <p:spPr bwMode="auto">
          <a:xfrm>
            <a:off x="1162556" y="300218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7" name="Line 12"/>
          <p:cNvSpPr>
            <a:spLocks noChangeShapeType="1"/>
          </p:cNvSpPr>
          <p:nvPr/>
        </p:nvSpPr>
        <p:spPr bwMode="auto">
          <a:xfrm flipV="1">
            <a:off x="2904044" y="301171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8" name="Line 13"/>
          <p:cNvSpPr>
            <a:spLocks noChangeShapeType="1"/>
          </p:cNvSpPr>
          <p:nvPr/>
        </p:nvSpPr>
        <p:spPr bwMode="auto">
          <a:xfrm>
            <a:off x="4534406" y="300218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79" name="Line 14"/>
          <p:cNvSpPr>
            <a:spLocks noChangeShapeType="1"/>
          </p:cNvSpPr>
          <p:nvPr/>
        </p:nvSpPr>
        <p:spPr bwMode="auto">
          <a:xfrm flipV="1">
            <a:off x="4534406" y="301171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0" name="Line 15"/>
          <p:cNvSpPr>
            <a:spLocks noChangeShapeType="1"/>
          </p:cNvSpPr>
          <p:nvPr/>
        </p:nvSpPr>
        <p:spPr bwMode="auto">
          <a:xfrm>
            <a:off x="6383844" y="300218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1" name="Line 16"/>
          <p:cNvSpPr>
            <a:spLocks noChangeShapeType="1"/>
          </p:cNvSpPr>
          <p:nvPr/>
        </p:nvSpPr>
        <p:spPr bwMode="auto">
          <a:xfrm flipV="1">
            <a:off x="6383844" y="301171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2" name="Freeform 17"/>
          <p:cNvSpPr>
            <a:spLocks/>
          </p:cNvSpPr>
          <p:nvPr/>
        </p:nvSpPr>
        <p:spPr bwMode="auto">
          <a:xfrm>
            <a:off x="1162556" y="3330797"/>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3" name="Line 18"/>
          <p:cNvSpPr>
            <a:spLocks noChangeShapeType="1"/>
          </p:cNvSpPr>
          <p:nvPr/>
        </p:nvSpPr>
        <p:spPr bwMode="auto">
          <a:xfrm flipV="1">
            <a:off x="2904044" y="33387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4" name="Line 19"/>
          <p:cNvSpPr>
            <a:spLocks noChangeShapeType="1"/>
          </p:cNvSpPr>
          <p:nvPr/>
        </p:nvSpPr>
        <p:spPr bwMode="auto">
          <a:xfrm>
            <a:off x="4534406" y="333079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5" name="Line 20"/>
          <p:cNvSpPr>
            <a:spLocks noChangeShapeType="1"/>
          </p:cNvSpPr>
          <p:nvPr/>
        </p:nvSpPr>
        <p:spPr bwMode="auto">
          <a:xfrm flipV="1">
            <a:off x="4534406" y="33387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6" name="Line 21"/>
          <p:cNvSpPr>
            <a:spLocks noChangeShapeType="1"/>
          </p:cNvSpPr>
          <p:nvPr/>
        </p:nvSpPr>
        <p:spPr bwMode="auto">
          <a:xfrm>
            <a:off x="6383844" y="333079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7" name="Line 22"/>
          <p:cNvSpPr>
            <a:spLocks noChangeShapeType="1"/>
          </p:cNvSpPr>
          <p:nvPr/>
        </p:nvSpPr>
        <p:spPr bwMode="auto">
          <a:xfrm flipV="1">
            <a:off x="6383844" y="33387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8" name="Freeform 23"/>
          <p:cNvSpPr>
            <a:spLocks/>
          </p:cNvSpPr>
          <p:nvPr/>
        </p:nvSpPr>
        <p:spPr bwMode="auto">
          <a:xfrm>
            <a:off x="1162556" y="3657822"/>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89" name="Line 24"/>
          <p:cNvSpPr>
            <a:spLocks noChangeShapeType="1"/>
          </p:cNvSpPr>
          <p:nvPr/>
        </p:nvSpPr>
        <p:spPr bwMode="auto">
          <a:xfrm flipV="1">
            <a:off x="2904044" y="366734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0" name="Line 25"/>
          <p:cNvSpPr>
            <a:spLocks noChangeShapeType="1"/>
          </p:cNvSpPr>
          <p:nvPr/>
        </p:nvSpPr>
        <p:spPr bwMode="auto">
          <a:xfrm>
            <a:off x="4534406" y="365782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1" name="Line 26"/>
          <p:cNvSpPr>
            <a:spLocks noChangeShapeType="1"/>
          </p:cNvSpPr>
          <p:nvPr/>
        </p:nvSpPr>
        <p:spPr bwMode="auto">
          <a:xfrm flipV="1">
            <a:off x="4534406" y="366734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2" name="Line 27"/>
          <p:cNvSpPr>
            <a:spLocks noChangeShapeType="1"/>
          </p:cNvSpPr>
          <p:nvPr/>
        </p:nvSpPr>
        <p:spPr bwMode="auto">
          <a:xfrm>
            <a:off x="6383844" y="365782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3" name="Line 28"/>
          <p:cNvSpPr>
            <a:spLocks noChangeShapeType="1"/>
          </p:cNvSpPr>
          <p:nvPr/>
        </p:nvSpPr>
        <p:spPr bwMode="auto">
          <a:xfrm flipV="1">
            <a:off x="6383844" y="366734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4" name="Freeform 29"/>
          <p:cNvSpPr>
            <a:spLocks/>
          </p:cNvSpPr>
          <p:nvPr/>
        </p:nvSpPr>
        <p:spPr bwMode="auto">
          <a:xfrm>
            <a:off x="1162556" y="3986435"/>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5" name="Line 30"/>
          <p:cNvSpPr>
            <a:spLocks noChangeShapeType="1"/>
          </p:cNvSpPr>
          <p:nvPr/>
        </p:nvSpPr>
        <p:spPr bwMode="auto">
          <a:xfrm flipV="1">
            <a:off x="2904044" y="399437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6" name="Line 31"/>
          <p:cNvSpPr>
            <a:spLocks noChangeShapeType="1"/>
          </p:cNvSpPr>
          <p:nvPr/>
        </p:nvSpPr>
        <p:spPr bwMode="auto">
          <a:xfrm>
            <a:off x="4534406" y="3986435"/>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7" name="Line 32"/>
          <p:cNvSpPr>
            <a:spLocks noChangeShapeType="1"/>
          </p:cNvSpPr>
          <p:nvPr/>
        </p:nvSpPr>
        <p:spPr bwMode="auto">
          <a:xfrm flipV="1">
            <a:off x="4534406" y="399437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8" name="Line 33"/>
          <p:cNvSpPr>
            <a:spLocks noChangeShapeType="1"/>
          </p:cNvSpPr>
          <p:nvPr/>
        </p:nvSpPr>
        <p:spPr bwMode="auto">
          <a:xfrm>
            <a:off x="6383844" y="3986435"/>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199" name="Line 34"/>
          <p:cNvSpPr>
            <a:spLocks noChangeShapeType="1"/>
          </p:cNvSpPr>
          <p:nvPr/>
        </p:nvSpPr>
        <p:spPr bwMode="auto">
          <a:xfrm flipV="1">
            <a:off x="6383844" y="3994372"/>
            <a:ext cx="0" cy="31591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0" name="Freeform 35"/>
          <p:cNvSpPr>
            <a:spLocks/>
          </p:cNvSpPr>
          <p:nvPr/>
        </p:nvSpPr>
        <p:spPr bwMode="auto">
          <a:xfrm>
            <a:off x="1162556" y="4313460"/>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1" name="Line 36"/>
          <p:cNvSpPr>
            <a:spLocks noChangeShapeType="1"/>
          </p:cNvSpPr>
          <p:nvPr/>
        </p:nvSpPr>
        <p:spPr bwMode="auto">
          <a:xfrm flipV="1">
            <a:off x="2904044" y="432298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2" name="Line 37"/>
          <p:cNvSpPr>
            <a:spLocks noChangeShapeType="1"/>
          </p:cNvSpPr>
          <p:nvPr/>
        </p:nvSpPr>
        <p:spPr bwMode="auto">
          <a:xfrm>
            <a:off x="4534406" y="431346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3" name="Line 38"/>
          <p:cNvSpPr>
            <a:spLocks noChangeShapeType="1"/>
          </p:cNvSpPr>
          <p:nvPr/>
        </p:nvSpPr>
        <p:spPr bwMode="auto">
          <a:xfrm flipV="1">
            <a:off x="4534406" y="432298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4" name="Line 39"/>
          <p:cNvSpPr>
            <a:spLocks noChangeShapeType="1"/>
          </p:cNvSpPr>
          <p:nvPr/>
        </p:nvSpPr>
        <p:spPr bwMode="auto">
          <a:xfrm>
            <a:off x="6383844" y="431346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5" name="Line 40"/>
          <p:cNvSpPr>
            <a:spLocks noChangeShapeType="1"/>
          </p:cNvSpPr>
          <p:nvPr/>
        </p:nvSpPr>
        <p:spPr bwMode="auto">
          <a:xfrm flipV="1">
            <a:off x="6383844" y="432298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6" name="Freeform 41"/>
          <p:cNvSpPr>
            <a:spLocks/>
          </p:cNvSpPr>
          <p:nvPr/>
        </p:nvSpPr>
        <p:spPr bwMode="auto">
          <a:xfrm>
            <a:off x="1162556" y="4642072"/>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7" name="Line 42"/>
          <p:cNvSpPr>
            <a:spLocks noChangeShapeType="1"/>
          </p:cNvSpPr>
          <p:nvPr/>
        </p:nvSpPr>
        <p:spPr bwMode="auto">
          <a:xfrm flipV="1">
            <a:off x="2904044" y="465159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8" name="Line 43"/>
          <p:cNvSpPr>
            <a:spLocks noChangeShapeType="1"/>
          </p:cNvSpPr>
          <p:nvPr/>
        </p:nvSpPr>
        <p:spPr bwMode="auto">
          <a:xfrm>
            <a:off x="4534406" y="4642072"/>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09" name="Line 44"/>
          <p:cNvSpPr>
            <a:spLocks noChangeShapeType="1"/>
          </p:cNvSpPr>
          <p:nvPr/>
        </p:nvSpPr>
        <p:spPr bwMode="auto">
          <a:xfrm flipV="1">
            <a:off x="4534406" y="465159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0" name="Line 45"/>
          <p:cNvSpPr>
            <a:spLocks noChangeShapeType="1"/>
          </p:cNvSpPr>
          <p:nvPr/>
        </p:nvSpPr>
        <p:spPr bwMode="auto">
          <a:xfrm>
            <a:off x="6383844" y="4642072"/>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1" name="Line 46"/>
          <p:cNvSpPr>
            <a:spLocks noChangeShapeType="1"/>
          </p:cNvSpPr>
          <p:nvPr/>
        </p:nvSpPr>
        <p:spPr bwMode="auto">
          <a:xfrm flipV="1">
            <a:off x="6383844" y="465159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2" name="Freeform 47"/>
          <p:cNvSpPr>
            <a:spLocks/>
          </p:cNvSpPr>
          <p:nvPr/>
        </p:nvSpPr>
        <p:spPr bwMode="auto">
          <a:xfrm>
            <a:off x="1162556" y="4969097"/>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3" name="Line 48"/>
          <p:cNvSpPr>
            <a:spLocks noChangeShapeType="1"/>
          </p:cNvSpPr>
          <p:nvPr/>
        </p:nvSpPr>
        <p:spPr bwMode="auto">
          <a:xfrm flipV="1">
            <a:off x="2904044" y="497862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4" name="Line 49"/>
          <p:cNvSpPr>
            <a:spLocks noChangeShapeType="1"/>
          </p:cNvSpPr>
          <p:nvPr/>
        </p:nvSpPr>
        <p:spPr bwMode="auto">
          <a:xfrm>
            <a:off x="4534406" y="496909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5" name="Line 50"/>
          <p:cNvSpPr>
            <a:spLocks noChangeShapeType="1"/>
          </p:cNvSpPr>
          <p:nvPr/>
        </p:nvSpPr>
        <p:spPr bwMode="auto">
          <a:xfrm flipV="1">
            <a:off x="4534406" y="497862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6" name="Line 51"/>
          <p:cNvSpPr>
            <a:spLocks noChangeShapeType="1"/>
          </p:cNvSpPr>
          <p:nvPr/>
        </p:nvSpPr>
        <p:spPr bwMode="auto">
          <a:xfrm>
            <a:off x="6383844" y="496909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7" name="Line 52"/>
          <p:cNvSpPr>
            <a:spLocks noChangeShapeType="1"/>
          </p:cNvSpPr>
          <p:nvPr/>
        </p:nvSpPr>
        <p:spPr bwMode="auto">
          <a:xfrm flipV="1">
            <a:off x="6383844" y="497862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8" name="Freeform 53"/>
          <p:cNvSpPr>
            <a:spLocks/>
          </p:cNvSpPr>
          <p:nvPr/>
        </p:nvSpPr>
        <p:spPr bwMode="auto">
          <a:xfrm>
            <a:off x="1162556" y="5297710"/>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19" name="Line 54"/>
          <p:cNvSpPr>
            <a:spLocks noChangeShapeType="1"/>
          </p:cNvSpPr>
          <p:nvPr/>
        </p:nvSpPr>
        <p:spPr bwMode="auto">
          <a:xfrm flipV="1">
            <a:off x="2904044" y="53072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0" name="Line 55"/>
          <p:cNvSpPr>
            <a:spLocks noChangeShapeType="1"/>
          </p:cNvSpPr>
          <p:nvPr/>
        </p:nvSpPr>
        <p:spPr bwMode="auto">
          <a:xfrm>
            <a:off x="4534406" y="5297710"/>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1" name="Line 56"/>
          <p:cNvSpPr>
            <a:spLocks noChangeShapeType="1"/>
          </p:cNvSpPr>
          <p:nvPr/>
        </p:nvSpPr>
        <p:spPr bwMode="auto">
          <a:xfrm flipV="1">
            <a:off x="4534406" y="53072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2" name="Line 57"/>
          <p:cNvSpPr>
            <a:spLocks noChangeShapeType="1"/>
          </p:cNvSpPr>
          <p:nvPr/>
        </p:nvSpPr>
        <p:spPr bwMode="auto">
          <a:xfrm>
            <a:off x="6383844" y="5297710"/>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3" name="Line 58"/>
          <p:cNvSpPr>
            <a:spLocks noChangeShapeType="1"/>
          </p:cNvSpPr>
          <p:nvPr/>
        </p:nvSpPr>
        <p:spPr bwMode="auto">
          <a:xfrm flipV="1">
            <a:off x="6383844" y="530723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4" name="Freeform 59"/>
          <p:cNvSpPr>
            <a:spLocks/>
          </p:cNvSpPr>
          <p:nvPr/>
        </p:nvSpPr>
        <p:spPr bwMode="auto">
          <a:xfrm>
            <a:off x="1162556" y="5629497"/>
            <a:ext cx="3371850" cy="0"/>
          </a:xfrm>
          <a:custGeom>
            <a:avLst/>
            <a:gdLst>
              <a:gd name="T0" fmla="*/ 0 w 2124"/>
              <a:gd name="T1" fmla="*/ 1097 w 2124"/>
              <a:gd name="T2" fmla="*/ 2124 w 2124"/>
            </a:gdLst>
            <a:ahLst/>
            <a:cxnLst>
              <a:cxn ang="0">
                <a:pos x="T0" y="0"/>
              </a:cxn>
              <a:cxn ang="0">
                <a:pos x="T1" y="0"/>
              </a:cxn>
              <a:cxn ang="0">
                <a:pos x="T2" y="0"/>
              </a:cxn>
            </a:cxnLst>
            <a:rect l="0" t="0" r="r" b="b"/>
            <a:pathLst>
              <a:path w="2124">
                <a:moveTo>
                  <a:pt x="0" y="0"/>
                </a:moveTo>
                <a:lnTo>
                  <a:pt x="1097" y="0"/>
                </a:lnTo>
                <a:lnTo>
                  <a:pt x="212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5" name="Line 60"/>
          <p:cNvSpPr>
            <a:spLocks noChangeShapeType="1"/>
          </p:cNvSpPr>
          <p:nvPr/>
        </p:nvSpPr>
        <p:spPr bwMode="auto">
          <a:xfrm flipV="1">
            <a:off x="2904044" y="563426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6" name="Line 61"/>
          <p:cNvSpPr>
            <a:spLocks noChangeShapeType="1"/>
          </p:cNvSpPr>
          <p:nvPr/>
        </p:nvSpPr>
        <p:spPr bwMode="auto">
          <a:xfrm>
            <a:off x="4534406" y="5629497"/>
            <a:ext cx="1849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7" name="Line 62"/>
          <p:cNvSpPr>
            <a:spLocks noChangeShapeType="1"/>
          </p:cNvSpPr>
          <p:nvPr/>
        </p:nvSpPr>
        <p:spPr bwMode="auto">
          <a:xfrm flipV="1">
            <a:off x="4534406" y="563426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8" name="Line 63"/>
          <p:cNvSpPr>
            <a:spLocks noChangeShapeType="1"/>
          </p:cNvSpPr>
          <p:nvPr/>
        </p:nvSpPr>
        <p:spPr bwMode="auto">
          <a:xfrm>
            <a:off x="6383844" y="5629497"/>
            <a:ext cx="1585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29" name="Line 64"/>
          <p:cNvSpPr>
            <a:spLocks noChangeShapeType="1"/>
          </p:cNvSpPr>
          <p:nvPr/>
        </p:nvSpPr>
        <p:spPr bwMode="auto">
          <a:xfrm flipV="1">
            <a:off x="6383844" y="5634260"/>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latin typeface="Calibri Light" pitchFamily="34" charset="0"/>
            </a:endParaRPr>
          </a:p>
        </p:txBody>
      </p:sp>
      <p:sp>
        <p:nvSpPr>
          <p:cNvPr id="243" name="Rectangle 78"/>
          <p:cNvSpPr>
            <a:spLocks noChangeArrowheads="1"/>
          </p:cNvSpPr>
          <p:nvPr/>
        </p:nvSpPr>
        <p:spPr bwMode="auto">
          <a:xfrm>
            <a:off x="1752600" y="2590800"/>
            <a:ext cx="61221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Calibri Light" pitchFamily="34" charset="0"/>
                <a:cs typeface="Arial" pitchFamily="34" charset="0"/>
              </a:rPr>
              <a:t>Quantity</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248" name="Rectangle 83"/>
          <p:cNvSpPr>
            <a:spLocks noChangeArrowheads="1"/>
          </p:cNvSpPr>
          <p:nvPr/>
        </p:nvSpPr>
        <p:spPr bwMode="auto">
          <a:xfrm>
            <a:off x="2040444" y="278469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250" name="Rectangle 85"/>
          <p:cNvSpPr>
            <a:spLocks noChangeArrowheads="1"/>
          </p:cNvSpPr>
          <p:nvPr/>
        </p:nvSpPr>
        <p:spPr bwMode="auto">
          <a:xfrm>
            <a:off x="1986469" y="278469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43" name="Rectangle 178"/>
          <p:cNvSpPr>
            <a:spLocks noChangeArrowheads="1"/>
          </p:cNvSpPr>
          <p:nvPr/>
        </p:nvSpPr>
        <p:spPr bwMode="auto">
          <a:xfrm>
            <a:off x="2030919" y="3081560"/>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0" name="Rectangle 178"/>
          <p:cNvSpPr>
            <a:spLocks noChangeArrowheads="1"/>
          </p:cNvSpPr>
          <p:nvPr/>
        </p:nvSpPr>
        <p:spPr bwMode="auto">
          <a:xfrm>
            <a:off x="1984881" y="4061048"/>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30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1" name="Rectangle 178"/>
          <p:cNvSpPr>
            <a:spLocks noChangeArrowheads="1"/>
          </p:cNvSpPr>
          <p:nvPr/>
        </p:nvSpPr>
        <p:spPr bwMode="auto">
          <a:xfrm>
            <a:off x="1992818" y="4369022"/>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40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2" name="Rectangle 178"/>
          <p:cNvSpPr>
            <a:spLocks noChangeArrowheads="1"/>
          </p:cNvSpPr>
          <p:nvPr/>
        </p:nvSpPr>
        <p:spPr bwMode="auto">
          <a:xfrm>
            <a:off x="1992819" y="4716685"/>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50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3" name="Rectangle 178"/>
          <p:cNvSpPr>
            <a:spLocks noChangeArrowheads="1"/>
          </p:cNvSpPr>
          <p:nvPr/>
        </p:nvSpPr>
        <p:spPr bwMode="auto">
          <a:xfrm>
            <a:off x="1993610" y="5050060"/>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60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4" name="Rectangle 178"/>
          <p:cNvSpPr>
            <a:spLocks noChangeArrowheads="1"/>
          </p:cNvSpPr>
          <p:nvPr/>
        </p:nvSpPr>
        <p:spPr bwMode="auto">
          <a:xfrm>
            <a:off x="1992819" y="5377085"/>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70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5" name="Rectangle 178"/>
          <p:cNvSpPr>
            <a:spLocks noChangeArrowheads="1"/>
          </p:cNvSpPr>
          <p:nvPr/>
        </p:nvSpPr>
        <p:spPr bwMode="auto">
          <a:xfrm>
            <a:off x="1993611" y="5681885"/>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80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6" name="Rectangle 178"/>
          <p:cNvSpPr>
            <a:spLocks noChangeArrowheads="1"/>
          </p:cNvSpPr>
          <p:nvPr/>
        </p:nvSpPr>
        <p:spPr bwMode="auto">
          <a:xfrm>
            <a:off x="1973769" y="3384772"/>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10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77" name="Rectangle 178"/>
          <p:cNvSpPr>
            <a:spLocks noChangeArrowheads="1"/>
          </p:cNvSpPr>
          <p:nvPr/>
        </p:nvSpPr>
        <p:spPr bwMode="auto">
          <a:xfrm>
            <a:off x="1973769" y="3749882"/>
            <a:ext cx="1699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Calibri Light" pitchFamily="34" charset="0"/>
                <a:cs typeface="Arial" pitchFamily="34" charset="0"/>
              </a:rPr>
              <a:t>20</a:t>
            </a:r>
            <a:endParaRPr kumimoji="0" lang="en-US" sz="1800" b="0" i="0" u="none" strike="noStrike" cap="none" normalizeH="0" baseline="0" dirty="0">
              <a:ln>
                <a:noFill/>
              </a:ln>
              <a:solidFill>
                <a:schemeClr val="tx1"/>
              </a:solidFill>
              <a:effectLst/>
              <a:latin typeface="Calibri Light" pitchFamily="34" charset="0"/>
              <a:cs typeface="Arial" pitchFamily="34" charset="0"/>
            </a:endParaRPr>
          </a:p>
        </p:txBody>
      </p:sp>
      <p:sp>
        <p:nvSpPr>
          <p:cNvPr id="397" name="Rectangle 78"/>
          <p:cNvSpPr>
            <a:spLocks noChangeArrowheads="1"/>
          </p:cNvSpPr>
          <p:nvPr/>
        </p:nvSpPr>
        <p:spPr bwMode="auto">
          <a:xfrm>
            <a:off x="6839524" y="2550074"/>
            <a:ext cx="66652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Total cost</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398" name="Rectangle 78"/>
          <p:cNvSpPr>
            <a:spLocks noChangeArrowheads="1"/>
          </p:cNvSpPr>
          <p:nvPr/>
        </p:nvSpPr>
        <p:spPr bwMode="auto">
          <a:xfrm>
            <a:off x="4965852" y="2550074"/>
            <a:ext cx="9686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Variable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 ($)</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
        <p:nvSpPr>
          <p:cNvPr id="399" name="Rectangle 78"/>
          <p:cNvSpPr>
            <a:spLocks noChangeArrowheads="1"/>
          </p:cNvSpPr>
          <p:nvPr/>
        </p:nvSpPr>
        <p:spPr bwMode="auto">
          <a:xfrm>
            <a:off x="3347620" y="2550296"/>
            <a:ext cx="76553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Fixed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Calibri Light" pitchFamily="34" charset="0"/>
                <a:cs typeface="Arial" pitchFamily="34" charset="0"/>
              </a:rPr>
              <a:t> ($)</a:t>
            </a:r>
            <a:endParaRPr kumimoji="0" lang="en-US" sz="2000" b="0" i="0" u="none" strike="noStrike" cap="none" normalizeH="0" baseline="0" dirty="0">
              <a:ln>
                <a:noFill/>
              </a:ln>
              <a:solidFill>
                <a:schemeClr val="tx1"/>
              </a:solidFill>
              <a:effectLst/>
              <a:latin typeface="Calibri Light" pitchFamily="34" charset="0"/>
              <a:cs typeface="Arial" pitchFamily="34" charset="0"/>
            </a:endParaRPr>
          </a:p>
        </p:txBody>
      </p:sp>
    </p:spTree>
    <p:extLst>
      <p:ext uri="{BB962C8B-B14F-4D97-AF65-F5344CB8AC3E}">
        <p14:creationId xmlns:p14="http://schemas.microsoft.com/office/powerpoint/2010/main" val="4242159247"/>
      </p:ext>
    </p:extLst>
  </p:cSld>
  <p:clrMapOvr>
    <a:masterClrMapping/>
  </p:clrMapOvr>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2170</TotalTime>
  <Words>5030</Words>
  <Application>Microsoft Office PowerPoint</Application>
  <PresentationFormat>On-screen Show (4:3)</PresentationFormat>
  <Paragraphs>883</Paragraphs>
  <Slides>39</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Calibri</vt:lpstr>
      <vt:lpstr>Calibri Light</vt:lpstr>
      <vt:lpstr>Cambria Math</vt:lpstr>
      <vt:lpstr>Times New Roman</vt:lpstr>
      <vt:lpstr>Univers LT Std 47 Cn Lt</vt:lpstr>
      <vt:lpstr>Univers LT Std 57 Cn</vt:lpstr>
      <vt:lpstr>Chapter 3 - Gilpin - With Template</vt:lpstr>
      <vt:lpstr>Chapter 12</vt:lpstr>
      <vt:lpstr>What will you learn in this chapter?</vt:lpstr>
      <vt:lpstr>Revenues, costs, and profits</vt:lpstr>
      <vt:lpstr>Active Learning: Calculating total revenue</vt:lpstr>
      <vt:lpstr>Active Learning Solution I</vt:lpstr>
      <vt:lpstr>Fixed and variable costs I</vt:lpstr>
      <vt:lpstr>Fixed and variable costs II</vt:lpstr>
      <vt:lpstr>Fixed and variable costs III</vt:lpstr>
      <vt:lpstr>Active Learning: Calculating costs</vt:lpstr>
      <vt:lpstr>Active Learning Solution II</vt:lpstr>
      <vt:lpstr>Explicit and implicit costs</vt:lpstr>
      <vt:lpstr>The quarter-million dollar kid</vt:lpstr>
      <vt:lpstr>Economic and accounting profit</vt:lpstr>
      <vt:lpstr>Economic and accounting profit continued</vt:lpstr>
      <vt:lpstr>Beyond the bottom line</vt:lpstr>
      <vt:lpstr>Total production, marginal product, and average product</vt:lpstr>
      <vt:lpstr>Total production and marginal product</vt:lpstr>
      <vt:lpstr>Active Learning: Total production, marginal product, and average product</vt:lpstr>
      <vt:lpstr>Active Learning Solution III</vt:lpstr>
      <vt:lpstr>Production function</vt:lpstr>
      <vt:lpstr>Average and marginal product</vt:lpstr>
      <vt:lpstr>Costs of production</vt:lpstr>
      <vt:lpstr>Costs of production continued</vt:lpstr>
      <vt:lpstr>Cost curves I</vt:lpstr>
      <vt:lpstr>Cost curves II</vt:lpstr>
      <vt:lpstr>Cost curves II</vt:lpstr>
      <vt:lpstr>Marginal and average cost curves</vt:lpstr>
      <vt:lpstr>Summarizing costs</vt:lpstr>
      <vt:lpstr>Active Learning: Costs</vt:lpstr>
      <vt:lpstr>Active Learning Solution IV</vt:lpstr>
      <vt:lpstr>Costs in the long run</vt:lpstr>
      <vt:lpstr>Returns to scale</vt:lpstr>
      <vt:lpstr>Active Learning: Economies and diseconomies of scale</vt:lpstr>
      <vt:lpstr>Active Learning Solution V</vt:lpstr>
      <vt:lpstr>Walmart and economies of scale</vt:lpstr>
      <vt:lpstr>Long-run ATC</vt:lpstr>
      <vt:lpstr>Should drug companies care about neglected diseases?</vt:lpstr>
      <vt:lpstr>Summary I</vt:lpstr>
      <vt:lpstr>Summary II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170</cp:revision>
  <dcterms:created xsi:type="dcterms:W3CDTF">2013-04-05T16:26:37Z</dcterms:created>
  <dcterms:modified xsi:type="dcterms:W3CDTF">2020-04-14T03:31:26Z</dcterms:modified>
</cp:coreProperties>
</file>