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322" r:id="rId3"/>
    <p:sldId id="323" r:id="rId4"/>
    <p:sldId id="324" r:id="rId5"/>
    <p:sldId id="326" r:id="rId6"/>
    <p:sldId id="327" r:id="rId7"/>
    <p:sldId id="330" r:id="rId8"/>
    <p:sldId id="329" r:id="rId9"/>
    <p:sldId id="331" r:id="rId10"/>
    <p:sldId id="353" r:id="rId11"/>
    <p:sldId id="332" r:id="rId12"/>
    <p:sldId id="333" r:id="rId13"/>
    <p:sldId id="334" r:id="rId14"/>
    <p:sldId id="335" r:id="rId15"/>
    <p:sldId id="336" r:id="rId16"/>
    <p:sldId id="337" r:id="rId17"/>
    <p:sldId id="338" r:id="rId18"/>
    <p:sldId id="339" r:id="rId19"/>
    <p:sldId id="340" r:id="rId20"/>
    <p:sldId id="321" r:id="rId21"/>
    <p:sldId id="341" r:id="rId22"/>
    <p:sldId id="342" r:id="rId23"/>
    <p:sldId id="343" r:id="rId24"/>
    <p:sldId id="354" r:id="rId25"/>
    <p:sldId id="345" r:id="rId26"/>
    <p:sldId id="346" r:id="rId27"/>
    <p:sldId id="349" r:id="rId28"/>
    <p:sldId id="355" r:id="rId29"/>
    <p:sldId id="348" r:id="rId30"/>
    <p:sldId id="352" r:id="rId31"/>
    <p:sldId id="351" r:id="rId32"/>
    <p:sldId id="356" r:id="rId33"/>
    <p:sldId id="357" r:id="rId34"/>
    <p:sldId id="347" r:id="rId35"/>
    <p:sldId id="358" r:id="rId36"/>
    <p:sldId id="31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DAF0FD"/>
    <a:srgbClr val="558ED5"/>
    <a:srgbClr val="E46C0A"/>
    <a:srgbClr val="8EB4E3"/>
    <a:srgbClr val="E09560"/>
    <a:srgbClr val="ECB88C"/>
    <a:srgbClr val="F1F9FE"/>
    <a:srgbClr val="E4E8D0"/>
    <a:srgbClr val="DBF0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983" autoAdjust="0"/>
    <p:restoredTop sz="90834" autoAdjust="0"/>
  </p:normalViewPr>
  <p:slideViewPr>
    <p:cSldViewPr>
      <p:cViewPr varScale="1">
        <p:scale>
          <a:sx n="65" d="100"/>
          <a:sy n="65" d="100"/>
        </p:scale>
        <p:origin x="1152"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Instructors: This chapter is motivated by the idea that some of our choices today have future costs or future benefits that must be taken into consideration. However, the state of the economy today can have a profound effect on those decisions. The text uses the example of the choice to attend higher education and today’s interest rate. It should be clear to students that there is a lifetime benefit (and sometime what seems like a lifetime cost) of attending higher education that they consider when attending college. However, the state of the economy today can profoundly influence this decision. Typically, when the economy is in an expansion, fewer individuals attend college. Furthermore, there is also the choice of how to finance college, which will also have future costs and benefits. If someone borrows money to pay for college, he or she must decide whether paying that future fee is worth the benefit of receiving the money today.</a:t>
            </a:r>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future value is known, dividing by the compound interest rate yields the present value. If the present value is known, multiplying by the compound interest rate yields the future value.</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11</a:t>
            </a:fld>
            <a:endParaRPr lang="en-US" dirty="0"/>
          </a:p>
        </p:txBody>
      </p:sp>
    </p:spTree>
    <p:extLst>
      <p:ext uri="{BB962C8B-B14F-4D97-AF65-F5344CB8AC3E}">
        <p14:creationId xmlns:p14="http://schemas.microsoft.com/office/powerpoint/2010/main" val="1580487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12</a:t>
            </a:fld>
            <a:endParaRPr lang="en-US" dirty="0"/>
          </a:p>
        </p:txBody>
      </p:sp>
    </p:spTree>
    <p:extLst>
      <p:ext uri="{BB962C8B-B14F-4D97-AF65-F5344CB8AC3E}">
        <p14:creationId xmlns:p14="http://schemas.microsoft.com/office/powerpoint/2010/main" val="29380154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13</a:t>
            </a:fld>
            <a:endParaRPr lang="en-US" dirty="0"/>
          </a:p>
        </p:txBody>
      </p:sp>
    </p:spTree>
    <p:extLst>
      <p:ext uri="{BB962C8B-B14F-4D97-AF65-F5344CB8AC3E}">
        <p14:creationId xmlns:p14="http://schemas.microsoft.com/office/powerpoint/2010/main" val="2938015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calculations are difficult and often require the use of a special calculator. If you do not want to get too math-intensive, you can</a:t>
            </a:r>
            <a:r>
              <a:rPr lang="en-US" baseline="0" dirty="0"/>
              <a:t> skip this slide. </a:t>
            </a:r>
            <a:r>
              <a:rPr lang="en-US" dirty="0"/>
              <a:t>Note</a:t>
            </a:r>
            <a:r>
              <a:rPr lang="en-US" baseline="0" dirty="0"/>
              <a:t> to students that this calculation can be used for constant flows of income, such as $20,000 additional each year, or for non-constant flows of income. This is easily accomplished by assuming each payment in the future is independent of the others and calculating the present value of each future payment.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15</a:t>
            </a:fld>
            <a:endParaRPr lang="en-US" dirty="0"/>
          </a:p>
        </p:txBody>
      </p:sp>
    </p:spTree>
    <p:extLst>
      <p:ext uri="{BB962C8B-B14F-4D97-AF65-F5344CB8AC3E}">
        <p14:creationId xmlns:p14="http://schemas.microsoft.com/office/powerpoint/2010/main" val="62305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16</a:t>
            </a:fld>
            <a:endParaRPr lang="en-US" dirty="0"/>
          </a:p>
        </p:txBody>
      </p:sp>
    </p:spTree>
    <p:extLst>
      <p:ext uri="{BB962C8B-B14F-4D97-AF65-F5344CB8AC3E}">
        <p14:creationId xmlns:p14="http://schemas.microsoft.com/office/powerpoint/2010/main" val="62305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As a reminder, </a:t>
                </a:r>
                <a14:m>
                  <m:oMath xmlns:m="http://schemas.openxmlformats.org/officeDocument/2006/math">
                    <m:nary>
                      <m:naryPr>
                        <m:chr m:val="∑"/>
                        <m:subHide m:val="on"/>
                        <m:supHide m:val="on"/>
                        <m:ctrlPr>
                          <a:rPr lang="en-US" i="1" smtClean="0">
                            <a:latin typeface="Cambria Math" panose="02040503050406030204" pitchFamily="18" charset="0"/>
                          </a:rPr>
                        </m:ctrlPr>
                      </m:naryPr>
                      <m:sub/>
                      <m:sup/>
                      <m:e>
                        <m:r>
                          <a:rPr lang="en-US" b="0" i="1" smtClean="0">
                            <a:latin typeface="Cambria Math"/>
                          </a:rPr>
                          <m:t>𝑃𝑥</m:t>
                        </m:r>
                        <m:r>
                          <a:rPr lang="en-US" b="0" i="1" smtClean="0">
                            <a:latin typeface="Cambria Math"/>
                          </a:rPr>
                          <m:t>=1.</m:t>
                        </m:r>
                      </m:e>
                    </m:nary>
                  </m:oMath>
                </a14:m>
                <a:endParaRPr lang="en-US" dirty="0"/>
              </a:p>
            </p:txBody>
          </p:sp>
        </mc:Choice>
        <mc:Fallback xmlns="">
          <p:sp>
            <p:nvSpPr>
              <p:cNvPr id="3" name="Notes Placeholder 2"/>
              <p:cNvSpPr>
                <a:spLocks noGrp="1"/>
              </p:cNvSpPr>
              <p:nvPr>
                <p:ph type="body" idx="1"/>
              </p:nvPr>
            </p:nvSpPr>
            <p:spPr/>
            <p:txBody>
              <a:bodyPr/>
              <a:lstStyle/>
              <a:p>
                <a:r>
                  <a:rPr lang="en-US" dirty="0" smtClean="0"/>
                  <a:t>As a reminder, </a:t>
                </a:r>
                <a:r>
                  <a:rPr lang="en-US" i="0" smtClean="0">
                    <a:latin typeface="Cambria Math"/>
                  </a:rPr>
                  <a:t>∑▒〖</a:t>
                </a:r>
                <a:r>
                  <a:rPr lang="en-US" b="0" i="0" smtClean="0">
                    <a:latin typeface="Cambria Math"/>
                  </a:rPr>
                  <a:t>𝑃𝑥=1.〗</a:t>
                </a:r>
                <a:endParaRPr lang="en-US" dirty="0"/>
              </a:p>
            </p:txBody>
          </p:sp>
        </mc:Fallback>
      </mc:AlternateContent>
      <p:sp>
        <p:nvSpPr>
          <p:cNvPr id="4" name="Slide Number Placeholder 3"/>
          <p:cNvSpPr>
            <a:spLocks noGrp="1"/>
          </p:cNvSpPr>
          <p:nvPr>
            <p:ph type="sldNum" sz="quarter" idx="10"/>
          </p:nvPr>
        </p:nvSpPr>
        <p:spPr/>
        <p:txBody>
          <a:bodyPr/>
          <a:lstStyle/>
          <a:p>
            <a:fld id="{870802CB-EDD9-49AC-889B-1812BF6C7873}" type="slidenum">
              <a:rPr lang="en-US" smtClean="0"/>
              <a:t>18</a:t>
            </a:fld>
            <a:endParaRPr lang="en-US" dirty="0"/>
          </a:p>
        </p:txBody>
      </p:sp>
    </p:spTree>
    <p:extLst>
      <p:ext uri="{BB962C8B-B14F-4D97-AF65-F5344CB8AC3E}">
        <p14:creationId xmlns:p14="http://schemas.microsoft.com/office/powerpoint/2010/main" val="2321536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19</a:t>
            </a:fld>
            <a:endParaRPr lang="en-US" dirty="0"/>
          </a:p>
        </p:txBody>
      </p:sp>
    </p:spTree>
    <p:extLst>
      <p:ext uri="{BB962C8B-B14F-4D97-AF65-F5344CB8AC3E}">
        <p14:creationId xmlns:p14="http://schemas.microsoft.com/office/powerpoint/2010/main" val="1181212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Expected value can be a useful tool for making decisions whenever future outcomes are uncertain. For example, when investing in a retirement fund, you won’t know for certain how quickly that fund will grow, but calculating an expected value can help you decide how much you need to be saving. When choosing between different options, though, you won’t necessarily always want to choose the option with the highest expected value. As we will see, there are other considerations, such as:</a:t>
            </a:r>
          </a:p>
          <a:p>
            <a:pPr marL="228600" indent="-228600">
              <a:buAutoNum type="arabicParenR"/>
            </a:pPr>
            <a:r>
              <a:rPr lang="en-US" sz="1200" b="0" i="0" u="none" strike="noStrike" kern="1200" baseline="0" dirty="0">
                <a:solidFill>
                  <a:schemeClr val="tx1"/>
                </a:solidFill>
                <a:latin typeface="+mn-lt"/>
                <a:ea typeface="+mn-ea"/>
                <a:cs typeface="+mn-cs"/>
              </a:rPr>
              <a:t>Whether the risk of the worst-case outcome for each option is unacceptably high.</a:t>
            </a:r>
          </a:p>
          <a:p>
            <a:pPr marL="228600" indent="-228600">
              <a:buAutoNum type="arabicParenR"/>
            </a:pPr>
            <a:r>
              <a:rPr lang="en-US" sz="1200" b="0" i="0" u="none" strike="noStrike" kern="1200" baseline="0" dirty="0">
                <a:solidFill>
                  <a:schemeClr val="tx1"/>
                </a:solidFill>
                <a:latin typeface="+mn-lt"/>
                <a:ea typeface="+mn-ea"/>
                <a:cs typeface="+mn-cs"/>
              </a:rPr>
              <a:t>What the costs are associated with each outcome. </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20</a:t>
            </a:fld>
            <a:endParaRPr lang="en-US" dirty="0"/>
          </a:p>
        </p:txBody>
      </p:sp>
    </p:spTree>
    <p:extLst>
      <p:ext uri="{BB962C8B-B14F-4D97-AF65-F5344CB8AC3E}">
        <p14:creationId xmlns:p14="http://schemas.microsoft.com/office/powerpoint/2010/main" val="66033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EV</a:t>
            </a:r>
            <a:r>
              <a:rPr lang="en-US" dirty="0"/>
              <a:t>(Option</a:t>
            </a:r>
            <a:r>
              <a:rPr lang="en-US" baseline="0" dirty="0"/>
              <a:t> A) = (0.5 × 100,001) + (0.5 × 99,999) = 100,000.</a:t>
            </a:r>
          </a:p>
          <a:p>
            <a:r>
              <a:rPr lang="en-US" i="1" baseline="0" dirty="0"/>
              <a:t>EV</a:t>
            </a:r>
            <a:r>
              <a:rPr lang="en-US" baseline="0" dirty="0"/>
              <a:t>(Option B) = (0.5 × 200,000) + (0 × 0) = 100,000.</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is an example where the worst-case scenario pushes most individuals to choose Option A.</a:t>
            </a:r>
            <a:endParaRPr lang="en-US" dirty="0"/>
          </a:p>
          <a:p>
            <a:endParaRPr lang="en-US"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21</a:t>
            </a:fld>
            <a:endParaRPr lang="en-US" dirty="0"/>
          </a:p>
        </p:txBody>
      </p:sp>
    </p:spTree>
    <p:extLst>
      <p:ext uri="{BB962C8B-B14F-4D97-AF65-F5344CB8AC3E}">
        <p14:creationId xmlns:p14="http://schemas.microsoft.com/office/powerpoint/2010/main" val="793180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propensity for risk explains why some people pay higher insurance premiums or have higher interest rates. The auto insurer and bank will typically prefer someone with lower risk, so someone with a lot of auto accidents on their record or a lower credit rating ends up paying more. The auto insurer and bank must be compensated for taking on risk.</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22</a:t>
            </a:fld>
            <a:endParaRPr lang="en-US" dirty="0"/>
          </a:p>
        </p:txBody>
      </p:sp>
    </p:spTree>
    <p:extLst>
      <p:ext uri="{BB962C8B-B14F-4D97-AF65-F5344CB8AC3E}">
        <p14:creationId xmlns:p14="http://schemas.microsoft.com/office/powerpoint/2010/main" val="4222935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2121235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For instance, if you enjoy skiing, you can buy insurance to cover the cost of being airlifted to a hospital if you break your leg in a fall on the slopes. </a:t>
            </a:r>
          </a:p>
        </p:txBody>
      </p:sp>
      <p:sp>
        <p:nvSpPr>
          <p:cNvPr id="4" name="Slide Number Placeholder 3"/>
          <p:cNvSpPr>
            <a:spLocks noGrp="1"/>
          </p:cNvSpPr>
          <p:nvPr>
            <p:ph type="sldNum" sz="quarter" idx="10"/>
          </p:nvPr>
        </p:nvSpPr>
        <p:spPr/>
        <p:txBody>
          <a:bodyPr/>
          <a:lstStyle/>
          <a:p>
            <a:fld id="{870802CB-EDD9-49AC-889B-1812BF6C7873}" type="slidenum">
              <a:rPr lang="en-US" smtClean="0"/>
              <a:t>23</a:t>
            </a:fld>
            <a:endParaRPr lang="en-US" dirty="0"/>
          </a:p>
        </p:txBody>
      </p:sp>
    </p:spTree>
    <p:extLst>
      <p:ext uri="{BB962C8B-B14F-4D97-AF65-F5344CB8AC3E}">
        <p14:creationId xmlns:p14="http://schemas.microsoft.com/office/powerpoint/2010/main" val="37956606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24</a:t>
            </a:fld>
            <a:endParaRPr lang="en-US" dirty="0"/>
          </a:p>
        </p:txBody>
      </p:sp>
    </p:spTree>
    <p:extLst>
      <p:ext uri="{BB962C8B-B14F-4D97-AF65-F5344CB8AC3E}">
        <p14:creationId xmlns:p14="http://schemas.microsoft.com/office/powerpoint/2010/main" val="3371504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Dealing with the</a:t>
            </a:r>
            <a:r>
              <a:rPr lang="en-US" sz="1200" kern="1200" baseline="0" dirty="0">
                <a:solidFill>
                  <a:schemeClr val="tx1"/>
                </a:solidFill>
                <a:effectLst/>
                <a:latin typeface="+mn-lt"/>
                <a:ea typeface="+mn-ea"/>
                <a:cs typeface="+mn-cs"/>
              </a:rPr>
              <a:t> aftermath of a</a:t>
            </a:r>
            <a:r>
              <a:rPr lang="en-US" sz="1200" kern="1200" dirty="0">
                <a:solidFill>
                  <a:schemeClr val="tx1"/>
                </a:solidFill>
                <a:effectLst/>
                <a:latin typeface="+mn-lt"/>
                <a:ea typeface="+mn-ea"/>
                <a:cs typeface="+mn-cs"/>
              </a:rPr>
              <a:t> house fire or the costs of long-term hospital care </a:t>
            </a:r>
            <a:r>
              <a:rPr lang="en-US" baseline="0" dirty="0"/>
              <a:t>are examples of worst-case outcomes. </a:t>
            </a:r>
            <a:r>
              <a:rPr lang="en-US" dirty="0"/>
              <a:t>Insurance allows people to feel confident that if they are suddenly faced with these huge expenses, they won’t face bankruptcy or be unable to pay for the services they need.</a:t>
            </a: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25</a:t>
            </a:fld>
            <a:endParaRPr lang="en-US" dirty="0"/>
          </a:p>
        </p:txBody>
      </p:sp>
    </p:spTree>
    <p:extLst>
      <p:ext uri="{BB962C8B-B14F-4D97-AF65-F5344CB8AC3E}">
        <p14:creationId xmlns:p14="http://schemas.microsoft.com/office/powerpoint/2010/main" val="7840065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instance, suppose an insurance company only sells insurance against earthquakes in San Francisco. This would not be sensible, because if one client’s home is destroyed by an earthquake, that same earthquake is likely to destroy many other clients’ homes as well. The insurance company could face all of its clients making claims at once, and could go bankrupt. This is why insurance companies typically sell similar insurance products in multiple states and also sell distinctly different insurance products.</a:t>
            </a:r>
          </a:p>
        </p:txBody>
      </p:sp>
      <p:sp>
        <p:nvSpPr>
          <p:cNvPr id="4" name="Slide Number Placeholder 3"/>
          <p:cNvSpPr>
            <a:spLocks noGrp="1"/>
          </p:cNvSpPr>
          <p:nvPr>
            <p:ph type="sldNum" sz="quarter" idx="10"/>
          </p:nvPr>
        </p:nvSpPr>
        <p:spPr/>
        <p:txBody>
          <a:bodyPr/>
          <a:lstStyle/>
          <a:p>
            <a:fld id="{870802CB-EDD9-49AC-889B-1812BF6C7873}" type="slidenum">
              <a:rPr lang="en-US" smtClean="0"/>
              <a:t>26</a:t>
            </a:fld>
            <a:endParaRPr lang="en-US" dirty="0"/>
          </a:p>
        </p:txBody>
      </p:sp>
    </p:spTree>
    <p:extLst>
      <p:ext uri="{BB962C8B-B14F-4D97-AF65-F5344CB8AC3E}">
        <p14:creationId xmlns:p14="http://schemas.microsoft.com/office/powerpoint/2010/main" val="3043309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An example is health insurance and cancer treatment. While cancer treatment is expensive, out of 100,000 persons insured, only a handful will require treatment. Thus, as the number of individuals in the group are known, the associated costs become calculable and, for the most part, predictable.</a:t>
            </a:r>
          </a:p>
        </p:txBody>
      </p:sp>
      <p:sp>
        <p:nvSpPr>
          <p:cNvPr id="4" name="Slide Number Placeholder 3"/>
          <p:cNvSpPr>
            <a:spLocks noGrp="1"/>
          </p:cNvSpPr>
          <p:nvPr>
            <p:ph type="sldNum" sz="quarter" idx="10"/>
          </p:nvPr>
        </p:nvSpPr>
        <p:spPr/>
        <p:txBody>
          <a:bodyPr/>
          <a:lstStyle/>
          <a:p>
            <a:fld id="{870802CB-EDD9-49AC-889B-1812BF6C7873}" type="slidenum">
              <a:rPr lang="en-US" smtClean="0"/>
              <a:t>27</a:t>
            </a:fld>
            <a:endParaRPr lang="en-US" dirty="0"/>
          </a:p>
        </p:txBody>
      </p:sp>
    </p:spTree>
    <p:extLst>
      <p:ext uri="{BB962C8B-B14F-4D97-AF65-F5344CB8AC3E}">
        <p14:creationId xmlns:p14="http://schemas.microsoft.com/office/powerpoint/2010/main" val="3043309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An example is health insurance and cancer treatment. While cancer treatment is expensive, out of 100,000 persons insured, only a handful will require treatment. Thus, as the number of individuals in the group are known, the associated costs become calculable and, for the most part, predictable.</a:t>
            </a:r>
          </a:p>
        </p:txBody>
      </p:sp>
      <p:sp>
        <p:nvSpPr>
          <p:cNvPr id="4" name="Slide Number Placeholder 3"/>
          <p:cNvSpPr>
            <a:spLocks noGrp="1"/>
          </p:cNvSpPr>
          <p:nvPr>
            <p:ph type="sldNum" sz="quarter" idx="10"/>
          </p:nvPr>
        </p:nvSpPr>
        <p:spPr/>
        <p:txBody>
          <a:bodyPr/>
          <a:lstStyle/>
          <a:p>
            <a:fld id="{870802CB-EDD9-49AC-889B-1812BF6C7873}" type="slidenum">
              <a:rPr lang="en-US" smtClean="0"/>
              <a:t>28</a:t>
            </a:fld>
            <a:endParaRPr lang="en-US" dirty="0"/>
          </a:p>
        </p:txBody>
      </p:sp>
    </p:spTree>
    <p:extLst>
      <p:ext uri="{BB962C8B-B14F-4D97-AF65-F5344CB8AC3E}">
        <p14:creationId xmlns:p14="http://schemas.microsoft.com/office/powerpoint/2010/main" val="1515924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Diversification is about not putting all your eggs in one basket.</a:t>
            </a:r>
          </a:p>
        </p:txBody>
      </p:sp>
      <p:sp>
        <p:nvSpPr>
          <p:cNvPr id="4" name="Slide Number Placeholder 3"/>
          <p:cNvSpPr>
            <a:spLocks noGrp="1"/>
          </p:cNvSpPr>
          <p:nvPr>
            <p:ph type="sldNum" sz="quarter" idx="10"/>
          </p:nvPr>
        </p:nvSpPr>
        <p:spPr/>
        <p:txBody>
          <a:bodyPr/>
          <a:lstStyle/>
          <a:p>
            <a:fld id="{870802CB-EDD9-49AC-889B-1812BF6C7873}" type="slidenum">
              <a:rPr lang="en-US" smtClean="0"/>
              <a:t>29</a:t>
            </a:fld>
            <a:endParaRPr lang="en-US" dirty="0"/>
          </a:p>
        </p:txBody>
      </p:sp>
    </p:spTree>
    <p:extLst>
      <p:ext uri="{BB962C8B-B14F-4D97-AF65-F5344CB8AC3E}">
        <p14:creationId xmlns:p14="http://schemas.microsoft.com/office/powerpoint/2010/main" val="30433092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20% chance the price of the stock falls from $10 to $2.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80% chance the</a:t>
            </a:r>
            <a:r>
              <a:rPr lang="en-US" baseline="0" dirty="0"/>
              <a:t> price of the stock rises from $10 to $20.</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Because $820 is greater than the purchase price of the stock ($500), most would buy this stock.</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30</a:t>
            </a:fld>
            <a:endParaRPr lang="en-US" dirty="0"/>
          </a:p>
        </p:txBody>
      </p:sp>
    </p:spTree>
    <p:extLst>
      <p:ext uri="{BB962C8B-B14F-4D97-AF65-F5344CB8AC3E}">
        <p14:creationId xmlns:p14="http://schemas.microsoft.com/office/powerpoint/2010/main" val="42150971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outcomes are as follows: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4 percent chance that the prices of both stocks will fall to $2 per share.</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16 percent chance that the price of X will rise to $20 while the price of Y falls to $2. </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16 percent chance that the price of X will fall to $2 while the price of Y rises to $20.</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64 percent chance that the prices of both stocks will rise to $20.</a:t>
            </a:r>
          </a:p>
        </p:txBody>
      </p:sp>
      <p:sp>
        <p:nvSpPr>
          <p:cNvPr id="4" name="Slide Number Placeholder 3"/>
          <p:cNvSpPr>
            <a:spLocks noGrp="1"/>
          </p:cNvSpPr>
          <p:nvPr>
            <p:ph type="sldNum" sz="quarter" idx="10"/>
          </p:nvPr>
        </p:nvSpPr>
        <p:spPr/>
        <p:txBody>
          <a:bodyPr/>
          <a:lstStyle/>
          <a:p>
            <a:fld id="{870802CB-EDD9-49AC-889B-1812BF6C7873}" type="slidenum">
              <a:rPr lang="en-US" smtClean="0"/>
              <a:t>31</a:t>
            </a:fld>
            <a:endParaRPr lang="en-US" dirty="0"/>
          </a:p>
        </p:txBody>
      </p:sp>
    </p:spTree>
    <p:extLst>
      <p:ext uri="{BB962C8B-B14F-4D97-AF65-F5344CB8AC3E}">
        <p14:creationId xmlns:p14="http://schemas.microsoft.com/office/powerpoint/2010/main" val="19594201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32</a:t>
            </a:fld>
            <a:endParaRPr lang="en-US" dirty="0"/>
          </a:p>
        </p:txBody>
      </p:sp>
    </p:spTree>
    <p:extLst>
      <p:ext uri="{BB962C8B-B14F-4D97-AF65-F5344CB8AC3E}">
        <p14:creationId xmlns:p14="http://schemas.microsoft.com/office/powerpoint/2010/main" val="361388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decision requires weighing uncertain future costs and benefits, two complications are faced:</a:t>
            </a:r>
          </a:p>
          <a:p>
            <a:r>
              <a:rPr lang="en-US" dirty="0"/>
              <a:t>1)</a:t>
            </a:r>
            <a:r>
              <a:rPr lang="en-US" baseline="0" dirty="0"/>
              <a:t> </a:t>
            </a:r>
            <a:r>
              <a:rPr lang="en-US" dirty="0"/>
              <a:t>The value of money changes over time, so we can’t directly compare costs and benefits that show up now with those that show up in the future.</a:t>
            </a:r>
          </a:p>
          <a:p>
            <a:r>
              <a:rPr lang="en-US" dirty="0"/>
              <a:t>2) The future is uncertain. Thus, future benefits</a:t>
            </a:r>
            <a:r>
              <a:rPr lang="en-US" baseline="0" dirty="0"/>
              <a:t> (or costs) are variable and may not be realized in the future as we expected when making the decision.</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a:t>
            </a:fld>
            <a:endParaRPr lang="en-US" dirty="0"/>
          </a:p>
        </p:txBody>
      </p:sp>
    </p:spTree>
    <p:extLst>
      <p:ext uri="{BB962C8B-B14F-4D97-AF65-F5344CB8AC3E}">
        <p14:creationId xmlns:p14="http://schemas.microsoft.com/office/powerpoint/2010/main" val="22252040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33</a:t>
            </a:fld>
            <a:endParaRPr lang="en-US" dirty="0"/>
          </a:p>
        </p:txBody>
      </p:sp>
    </p:spTree>
    <p:extLst>
      <p:ext uri="{BB962C8B-B14F-4D97-AF65-F5344CB8AC3E}">
        <p14:creationId xmlns:p14="http://schemas.microsoft.com/office/powerpoint/2010/main" val="23521911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Insurance markets</a:t>
            </a:r>
            <a:r>
              <a:rPr lang="en-US" baseline="0" dirty="0"/>
              <a:t> can fail if all individuals in the pool are ‘high’ risk, when it is assumed that only a few will be high risk. As payouts continue to rise, insurance companies raise premiums on all individuals until no one can afford insurance. If insurance companies can figure out who is higher risk, they could charge more just to those individuals. An example of this would be health insurance companies who charge extra fees to smokers.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People who know that their medical costs are covered by insurance may request treatments and tests that they would never purchase if they had to pay for the services out of pocket. In these cases, insurance can actually </a:t>
            </a:r>
            <a:r>
              <a:rPr lang="en-US" sz="1200" b="0" i="1" u="none" strike="noStrike" kern="1200" baseline="0" dirty="0">
                <a:solidFill>
                  <a:schemeClr val="tx1"/>
                </a:solidFill>
                <a:latin typeface="+mn-lt"/>
                <a:ea typeface="+mn-ea"/>
                <a:cs typeface="+mn-cs"/>
              </a:rPr>
              <a:t>increase </a:t>
            </a:r>
            <a:r>
              <a:rPr lang="en-US" sz="1200" b="0" i="0" u="none" strike="noStrike" kern="1200" baseline="0" dirty="0">
                <a:solidFill>
                  <a:schemeClr val="tx1"/>
                </a:solidFill>
                <a:latin typeface="+mn-lt"/>
                <a:ea typeface="+mn-ea"/>
                <a:cs typeface="+mn-cs"/>
              </a:rPr>
              <a:t>the expected cost of risks.</a:t>
            </a:r>
          </a:p>
          <a:p>
            <a:endParaRPr lang="en-US" sz="1200" b="0" i="0" u="none" strike="noStrike" kern="1200" baseline="0" dirty="0">
              <a:solidFill>
                <a:schemeClr val="tx1"/>
              </a:solidFill>
              <a:latin typeface="+mn-lt"/>
              <a:ea typeface="+mn-ea"/>
              <a:cs typeface="+mn-cs"/>
            </a:endParaRP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34</a:t>
            </a:fld>
            <a:endParaRPr lang="en-US" dirty="0"/>
          </a:p>
        </p:txBody>
      </p:sp>
    </p:spTree>
    <p:extLst>
      <p:ext uri="{BB962C8B-B14F-4D97-AF65-F5344CB8AC3E}">
        <p14:creationId xmlns:p14="http://schemas.microsoft.com/office/powerpoint/2010/main" val="32039762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Examples of covered preventive care include screening for high blood pressure, screening for several types of cancers, and screening for diabetes. With many diseases—including cancer and diabetes, two of the costliest to treat—spending money on early detection and preventive care can prevent much higher costs from being incurred down the road.</a:t>
            </a:r>
          </a:p>
        </p:txBody>
      </p:sp>
      <p:sp>
        <p:nvSpPr>
          <p:cNvPr id="4" name="Slide Number Placeholder 3"/>
          <p:cNvSpPr>
            <a:spLocks noGrp="1"/>
          </p:cNvSpPr>
          <p:nvPr>
            <p:ph type="sldNum" sz="quarter" idx="10"/>
          </p:nvPr>
        </p:nvSpPr>
        <p:spPr/>
        <p:txBody>
          <a:bodyPr/>
          <a:lstStyle/>
          <a:p>
            <a:fld id="{870802CB-EDD9-49AC-889B-1812BF6C7873}" type="slidenum">
              <a:rPr lang="en-US" smtClean="0"/>
              <a:t>35</a:t>
            </a:fld>
            <a:endParaRPr lang="en-US" dirty="0"/>
          </a:p>
        </p:txBody>
      </p:sp>
    </p:spTree>
    <p:extLst>
      <p:ext uri="{BB962C8B-B14F-4D97-AF65-F5344CB8AC3E}">
        <p14:creationId xmlns:p14="http://schemas.microsoft.com/office/powerpoint/2010/main" val="2037699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trade-offs</a:t>
            </a:r>
            <a:r>
              <a:rPr lang="en-US" baseline="0" dirty="0"/>
              <a:t> when taking money today versus taking money in the future.</a:t>
            </a:r>
          </a:p>
          <a:p>
            <a:pPr marL="228600" indent="-228600">
              <a:buAutoNum type="arabicParenR"/>
            </a:pPr>
            <a:r>
              <a:rPr lang="en-US" baseline="0" dirty="0"/>
              <a:t>Since prices for the same goods are higher in the future (inflation), this makes the value of future money less.</a:t>
            </a:r>
          </a:p>
          <a:p>
            <a:pPr marL="228600" indent="-228600">
              <a:buAutoNum type="arabicParenR"/>
            </a:pPr>
            <a:r>
              <a:rPr lang="en-US" dirty="0"/>
              <a:t>An individual’s </a:t>
            </a:r>
            <a:r>
              <a:rPr lang="en-US" baseline="0" dirty="0"/>
              <a:t>time preferences also play a role. The individual’s patience (or impatience) may cause them to prefer Option B over Option A (or vice versa).</a:t>
            </a:r>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2225204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$100,000</a:t>
            </a:r>
            <a:r>
              <a:rPr lang="en-US" baseline="0" dirty="0"/>
              <a:t> deposit in the bank here is used to correspond with the scenario presented on the previous slide. Given that $100,000 today is worth $105,000 in one year, Option B in the example on the previous slide (where you could choose to receive $105,000 in 10 years) now must seem extremely unappealing!</a:t>
            </a:r>
          </a:p>
          <a:p>
            <a:endParaRPr lang="en-US" baseline="0" dirty="0"/>
          </a:p>
          <a:p>
            <a:r>
              <a:rPr lang="en-US" baseline="0" dirty="0"/>
              <a:t>The text provides equation 11-1 to calculate the value of a loan with interest = X * (1 + r) where X is the amount borrowed and r is the interest rate. This is the same formula for total savings when deposited funds in the bank. </a:t>
            </a:r>
          </a:p>
          <a:p>
            <a:endParaRPr lang="en-US" baseline="0" dirty="0"/>
          </a:p>
          <a:p>
            <a:r>
              <a:rPr lang="en-US" baseline="0" dirty="0"/>
              <a:t>The interest rate is the price per unit of time.</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5</a:t>
            </a:fld>
            <a:endParaRPr lang="en-US" dirty="0"/>
          </a:p>
        </p:txBody>
      </p:sp>
    </p:spTree>
    <p:extLst>
      <p:ext uri="{BB962C8B-B14F-4D97-AF65-F5344CB8AC3E}">
        <p14:creationId xmlns:p14="http://schemas.microsoft.com/office/powerpoint/2010/main" val="3348478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rule of 70 tells</a:t>
            </a:r>
            <a:r>
              <a:rPr lang="en-US" baseline="0" dirty="0"/>
              <a:t> us how long it takes for money to double (twice the initial amount of money) or, given any interest rate </a:t>
            </a:r>
            <a:r>
              <a:rPr lang="en-US" i="1" baseline="0" dirty="0"/>
              <a:t>r</a:t>
            </a:r>
            <a:r>
              <a:rPr lang="en-US" baseline="0" dirty="0"/>
              <a:t>, it tells the year </a:t>
            </a:r>
            <a:r>
              <a:rPr lang="en-US" i="1" baseline="0" dirty="0"/>
              <a:t>n</a:t>
            </a:r>
            <a:r>
              <a:rPr lang="en-US" baseline="0" dirty="0"/>
              <a:t> at which (1 + </a:t>
            </a:r>
            <a:r>
              <a:rPr lang="en-US" i="1" baseline="0" dirty="0"/>
              <a:t>r</a:t>
            </a:r>
            <a:r>
              <a:rPr lang="en-US" baseline="0" dirty="0"/>
              <a:t>)^</a:t>
            </a:r>
            <a:r>
              <a:rPr lang="en-US" i="1" baseline="0" dirty="0"/>
              <a:t>n</a:t>
            </a:r>
            <a:r>
              <a:rPr lang="en-US" baseline="0" dirty="0"/>
              <a:t> = 2. This is also referred to as the rule of 69 and the rule of 72. What matters is that the rule permits an easily calculation of how long it take to double one’s money.</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7</a:t>
            </a:fld>
            <a:endParaRPr lang="en-US" dirty="0"/>
          </a:p>
        </p:txBody>
      </p:sp>
    </p:spTree>
    <p:extLst>
      <p:ext uri="{BB962C8B-B14F-4D97-AF65-F5344CB8AC3E}">
        <p14:creationId xmlns:p14="http://schemas.microsoft.com/office/powerpoint/2010/main" val="2938015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calculation also works for interest paid on houses and other loans.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a:t>
            </a:r>
            <a:r>
              <a:rPr lang="en-US" baseline="0" dirty="0"/>
              <a:t> quick short-cut to understanding how long it takes for money to double is called the </a:t>
            </a:r>
            <a:r>
              <a:rPr lang="en-US" dirty="0"/>
              <a:t>rule of 70. G</a:t>
            </a:r>
            <a:r>
              <a:rPr lang="en-US" baseline="0" dirty="0"/>
              <a:t>iven any interest rate </a:t>
            </a:r>
            <a:r>
              <a:rPr lang="en-US" i="1" baseline="0" dirty="0"/>
              <a:t>r</a:t>
            </a:r>
            <a:r>
              <a:rPr lang="en-US" baseline="0" dirty="0"/>
              <a:t>, the rule tells the year </a:t>
            </a:r>
            <a:r>
              <a:rPr lang="en-US" i="1" baseline="0" dirty="0"/>
              <a:t>n</a:t>
            </a:r>
            <a:r>
              <a:rPr lang="en-US" baseline="0" dirty="0"/>
              <a:t> at which (1 + </a:t>
            </a:r>
            <a:r>
              <a:rPr lang="en-US" i="1" baseline="0" dirty="0"/>
              <a:t>r</a:t>
            </a:r>
            <a:r>
              <a:rPr lang="en-US" baseline="0" dirty="0"/>
              <a:t>)^</a:t>
            </a:r>
            <a:r>
              <a:rPr lang="en-US" i="1" baseline="0" dirty="0"/>
              <a:t>n</a:t>
            </a:r>
            <a:r>
              <a:rPr lang="en-US" baseline="0" dirty="0"/>
              <a:t> = 2. This is also called the rule of 69 and the rule of 72. What matters is that the rule permits an easily calculation of how long it take to double one’s money.</a:t>
            </a:r>
          </a:p>
        </p:txBody>
      </p:sp>
      <p:sp>
        <p:nvSpPr>
          <p:cNvPr id="4" name="Slide Number Placeholder 3"/>
          <p:cNvSpPr>
            <a:spLocks noGrp="1"/>
          </p:cNvSpPr>
          <p:nvPr>
            <p:ph type="sldNum" sz="quarter" idx="10"/>
          </p:nvPr>
        </p:nvSpPr>
        <p:spPr/>
        <p:txBody>
          <a:bodyPr/>
          <a:lstStyle/>
          <a:p>
            <a:fld id="{870802CB-EDD9-49AC-889B-1812BF6C7873}" type="slidenum">
              <a:rPr lang="en-US" smtClean="0"/>
              <a:t>8</a:t>
            </a:fld>
            <a:endParaRPr lang="en-US" dirty="0"/>
          </a:p>
        </p:txBody>
      </p:sp>
    </p:spTree>
    <p:extLst>
      <p:ext uri="{BB962C8B-B14F-4D97-AF65-F5344CB8AC3E}">
        <p14:creationId xmlns:p14="http://schemas.microsoft.com/office/powerpoint/2010/main" val="2938015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9</a:t>
            </a:fld>
            <a:endParaRPr lang="en-US" dirty="0"/>
          </a:p>
        </p:txBody>
      </p:sp>
    </p:spTree>
    <p:extLst>
      <p:ext uri="{BB962C8B-B14F-4D97-AF65-F5344CB8AC3E}">
        <p14:creationId xmlns:p14="http://schemas.microsoft.com/office/powerpoint/2010/main" val="1580487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can be related back to the example on slide 4, where students can choose between Option</a:t>
            </a:r>
            <a:r>
              <a:rPr lang="en-US" baseline="0" dirty="0"/>
              <a:t> A at $100,000 today and Option B at $100,000 in ten years. It should be clear that it would take an amount more than $215,893 to persuade someone with an opportunity cost of money valuation of 8% annually to choose Option B. If this individual was given a choice between $100,000 today or $250,000 in ten years, he or she will take option B, as it has a higher present value.</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10</a:t>
            </a:fld>
            <a:endParaRPr lang="en-US" dirty="0"/>
          </a:p>
        </p:txBody>
      </p:sp>
    </p:spTree>
    <p:extLst>
      <p:ext uri="{BB962C8B-B14F-4D97-AF65-F5344CB8AC3E}">
        <p14:creationId xmlns:p14="http://schemas.microsoft.com/office/powerpoint/2010/main" val="18553026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DF744967-8876-4EAE-AE01-DEF18824C5DC}"/>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1875031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11-</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2288873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11-</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2464579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11-</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396335"/>
            <a:ext cx="83820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3" r:id="rId4"/>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11</a:t>
            </a:r>
          </a:p>
        </p:txBody>
      </p:sp>
      <p:sp>
        <p:nvSpPr>
          <p:cNvPr id="3" name="Subtitle 2"/>
          <p:cNvSpPr>
            <a:spLocks noGrp="1"/>
          </p:cNvSpPr>
          <p:nvPr>
            <p:ph type="body" sz="quarter" idx="10"/>
          </p:nvPr>
        </p:nvSpPr>
        <p:spPr/>
        <p:txBody>
          <a:bodyPr/>
          <a:lstStyle/>
          <a:p>
            <a:r>
              <a:rPr lang="en-US" dirty="0"/>
              <a:t>Time and Uncertainty</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 value II</a:t>
            </a:r>
          </a:p>
        </p:txBody>
      </p:sp>
      <p:sp>
        <p:nvSpPr>
          <p:cNvPr id="3" name="Content Placeholder 2"/>
          <p:cNvSpPr>
            <a:spLocks noGrp="1"/>
          </p:cNvSpPr>
          <p:nvPr>
            <p:ph idx="1"/>
          </p:nvPr>
        </p:nvSpPr>
        <p:spPr/>
        <p:txBody>
          <a:bodyPr>
            <a:normAutofit lnSpcReduction="10000"/>
          </a:bodyPr>
          <a:lstStyle/>
          <a:p>
            <a:pPr>
              <a:buClr>
                <a:schemeClr val="tx1"/>
              </a:buClr>
            </a:pPr>
            <a:r>
              <a:rPr lang="en-US" i="1" dirty="0">
                <a:solidFill>
                  <a:srgbClr val="9D0505"/>
                </a:solidFill>
              </a:rPr>
              <a:t>Interest rates </a:t>
            </a:r>
            <a:r>
              <a:rPr lang="en-US" dirty="0"/>
              <a:t>are used to compare the present value and future value of a sum of money.</a:t>
            </a:r>
          </a:p>
          <a:p>
            <a:r>
              <a:rPr lang="en-US" dirty="0"/>
              <a:t>Individuals have a preferred interest rate that reflects their opportunity cost of waiting for money in the future versus receiving it today.</a:t>
            </a:r>
          </a:p>
          <a:p>
            <a:r>
              <a:rPr lang="en-US" dirty="0"/>
              <a:t>Suppose that an individual has a preferred interest rate of 8% annually.</a:t>
            </a:r>
          </a:p>
          <a:p>
            <a:pPr lvl="1"/>
            <a:r>
              <a:rPr lang="en-US" dirty="0"/>
              <a:t>The </a:t>
            </a:r>
            <a:r>
              <a:rPr lang="en-US" i="1" dirty="0">
                <a:solidFill>
                  <a:srgbClr val="9D0505"/>
                </a:solidFill>
              </a:rPr>
              <a:t>future value </a:t>
            </a:r>
            <a:r>
              <a:rPr lang="en-US" dirty="0"/>
              <a:t>of $100,000 in 10 years is $215,893.</a:t>
            </a:r>
          </a:p>
          <a:p>
            <a:pPr lvl="1"/>
            <a:r>
              <a:rPr lang="en-US" dirty="0"/>
              <a:t>The </a:t>
            </a:r>
            <a:r>
              <a:rPr lang="en-US" i="1" dirty="0">
                <a:solidFill>
                  <a:srgbClr val="9D0505"/>
                </a:solidFill>
              </a:rPr>
              <a:t>present value </a:t>
            </a:r>
            <a:r>
              <a:rPr lang="en-US" dirty="0"/>
              <a:t>of $215,893 in 10 years is $100,000.</a:t>
            </a:r>
          </a:p>
        </p:txBody>
      </p:sp>
    </p:spTree>
    <p:extLst>
      <p:ext uri="{BB962C8B-B14F-4D97-AF65-F5344CB8AC3E}">
        <p14:creationId xmlns:p14="http://schemas.microsoft.com/office/powerpoint/2010/main" val="339165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 value III</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a:t>If the </a:t>
                </a:r>
                <a:r>
                  <a:rPr lang="en-US" i="1" dirty="0">
                    <a:solidFill>
                      <a:srgbClr val="9D0505"/>
                    </a:solidFill>
                  </a:rPr>
                  <a:t>future value</a:t>
                </a:r>
                <a:r>
                  <a:rPr lang="en-US" dirty="0"/>
                  <a:t> is known, then given an individual’s preferred interest rate, his or her present value of any sum can be determined.</a:t>
                </a:r>
              </a:p>
              <a:p>
                <a:r>
                  <a:rPr lang="en-US" dirty="0"/>
                  <a:t>Rearranging the earlier formula:</a:t>
                </a:r>
              </a:p>
              <a:p>
                <a:pPr marL="0" indent="0">
                  <a:buNone/>
                </a:pPr>
                <a:endParaRPr lang="en-US" sz="1000" dirty="0"/>
              </a:p>
              <a:p>
                <a:pPr marL="457200" lvl="1" indent="0">
                  <a:buNone/>
                </a:pPr>
                <a14:m>
                  <m:oMathPara xmlns:m="http://schemas.openxmlformats.org/officeDocument/2006/math">
                    <m:oMathParaPr>
                      <m:jc m:val="centerGroup"/>
                    </m:oMathParaPr>
                    <m:oMath xmlns:m="http://schemas.openxmlformats.org/officeDocument/2006/math">
                      <m:r>
                        <a:rPr lang="en-US" b="0" i="1" smtClean="0">
                          <a:latin typeface="Cambria Math"/>
                        </a:rPr>
                        <m:t>𝑃𝑉</m:t>
                      </m:r>
                      <m:r>
                        <a:rPr lang="en-US" b="0" i="1" smtClean="0">
                          <a:latin typeface="Cambria Math"/>
                        </a:rPr>
                        <m:t>= </m:t>
                      </m:r>
                      <m:box>
                        <m:boxPr>
                          <m:ctrlPr>
                            <a:rPr lang="en-US" b="0" i="1" smtClean="0">
                              <a:latin typeface="Cambria Math" panose="02040503050406030204" pitchFamily="18" charset="0"/>
                            </a:rPr>
                          </m:ctrlPr>
                        </m:boxPr>
                        <m:e>
                          <m:argPr>
                            <m:argSz m:val="-1"/>
                          </m:argPr>
                          <m:f>
                            <m:fPr>
                              <m:ctrlPr>
                                <a:rPr lang="en-US" b="0" i="1" smtClean="0">
                                  <a:latin typeface="Cambria Math" panose="02040503050406030204" pitchFamily="18" charset="0"/>
                                </a:rPr>
                              </m:ctrlPr>
                            </m:fPr>
                            <m:num>
                              <m:r>
                                <a:rPr lang="en-US" b="0" i="1" smtClean="0">
                                  <a:latin typeface="Cambria Math"/>
                                </a:rPr>
                                <m:t>𝐹𝑉</m:t>
                              </m:r>
                            </m:num>
                            <m:den>
                              <m:sSup>
                                <m:sSupPr>
                                  <m:ctrlPr>
                                    <a:rPr lang="en-US" b="0" i="1" smtClean="0">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a:rPr>
                                        <m:t>1+</m:t>
                                      </m:r>
                                      <m:r>
                                        <a:rPr lang="en-US" i="1">
                                          <a:latin typeface="Cambria Math"/>
                                        </a:rPr>
                                        <m:t>𝑟</m:t>
                                      </m:r>
                                    </m:e>
                                  </m:d>
                                </m:e>
                                <m:sup>
                                  <m:r>
                                    <a:rPr lang="en-US" b="0" i="1" smtClean="0">
                                      <a:latin typeface="Cambria Math"/>
                                    </a:rPr>
                                    <m:t>𝑛</m:t>
                                  </m:r>
                                </m:sup>
                              </m:sSup>
                            </m:den>
                          </m:f>
                        </m:e>
                      </m:box>
                    </m:oMath>
                  </m:oMathPara>
                </a14:m>
                <a:endParaRPr lang="en-US" b="0" dirty="0"/>
              </a:p>
              <a:p>
                <a:pPr>
                  <a:buClr>
                    <a:schemeClr val="tx1"/>
                  </a:buClr>
                </a:pPr>
                <a:r>
                  <a:rPr lang="en-US" i="1" dirty="0">
                    <a:solidFill>
                      <a:srgbClr val="9D0505"/>
                    </a:solidFill>
                  </a:rPr>
                  <a:t>Present value </a:t>
                </a:r>
                <a:r>
                  <a:rPr lang="en-US" dirty="0"/>
                  <a:t>translates future costs or benefits into the equivalent amount of value today.</a:t>
                </a:r>
              </a:p>
              <a:p>
                <a:r>
                  <a:rPr lang="en-US" dirty="0"/>
                  <a:t>This information enables us to directly compare future amounts with the present sums.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1481" t="-1434"/>
                </a:stretch>
              </a:blipFill>
            </p:spPr>
            <p:txBody>
              <a:bodyPr/>
              <a:lstStyle/>
              <a:p>
                <a:r>
                  <a:rPr lang="en-US">
                    <a:noFill/>
                  </a:rPr>
                  <a:t> </a:t>
                </a:r>
              </a:p>
            </p:txBody>
          </p:sp>
        </mc:Fallback>
      </mc:AlternateContent>
    </p:spTree>
    <p:extLst>
      <p:ext uri="{BB962C8B-B14F-4D97-AF65-F5344CB8AC3E}">
        <p14:creationId xmlns:p14="http://schemas.microsoft.com/office/powerpoint/2010/main" val="3487055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rmAutofit fontScale="90000"/>
          </a:bodyPr>
          <a:lstStyle/>
          <a:p>
            <a:r>
              <a:rPr lang="en-US" dirty="0"/>
              <a:t>Active Learning: Comparing present and future values</a:t>
            </a:r>
          </a:p>
        </p:txBody>
      </p:sp>
      <p:sp>
        <p:nvSpPr>
          <p:cNvPr id="3" name="Content Placeholder 2"/>
          <p:cNvSpPr>
            <a:spLocks noGrp="1"/>
          </p:cNvSpPr>
          <p:nvPr>
            <p:ph idx="1"/>
          </p:nvPr>
        </p:nvSpPr>
        <p:spPr>
          <a:xfrm>
            <a:off x="457200" y="1298448"/>
            <a:ext cx="8229600" cy="5102352"/>
          </a:xfrm>
        </p:spPr>
        <p:txBody>
          <a:bodyPr>
            <a:noAutofit/>
          </a:bodyPr>
          <a:lstStyle/>
          <a:p>
            <a:pPr marL="0" indent="0">
              <a:spcBef>
                <a:spcPts val="600"/>
              </a:spcBef>
              <a:buNone/>
            </a:pPr>
            <a:r>
              <a:rPr lang="en-US" sz="3000" dirty="0"/>
              <a:t>Suppose you have a preferred interest rate of 9% annually. You just won the lottery and have two options:</a:t>
            </a:r>
          </a:p>
          <a:p>
            <a:pPr marL="628650" lvl="1" indent="-266700">
              <a:spcBef>
                <a:spcPts val="600"/>
              </a:spcBef>
            </a:pPr>
            <a:r>
              <a:rPr lang="en-US" sz="2600" b="1" dirty="0"/>
              <a:t>Option A</a:t>
            </a:r>
            <a:r>
              <a:rPr lang="en-US" sz="2600" dirty="0"/>
              <a:t>: Take $1,000,000 today.</a:t>
            </a:r>
          </a:p>
          <a:p>
            <a:pPr marL="628650" lvl="1" indent="-266700">
              <a:spcBef>
                <a:spcPts val="600"/>
              </a:spcBef>
            </a:pPr>
            <a:r>
              <a:rPr lang="en-US" sz="2600" b="1" dirty="0"/>
              <a:t>Option B</a:t>
            </a:r>
            <a:r>
              <a:rPr lang="en-US" sz="2600" dirty="0"/>
              <a:t>: Take $5,000,000 in 20 years.</a:t>
            </a:r>
          </a:p>
          <a:p>
            <a:pPr>
              <a:spcBef>
                <a:spcPts val="600"/>
              </a:spcBef>
            </a:pPr>
            <a:r>
              <a:rPr lang="en-US" sz="3000" dirty="0"/>
              <a:t>What is the </a:t>
            </a:r>
            <a:r>
              <a:rPr lang="en-US" sz="3000" i="1" dirty="0">
                <a:solidFill>
                  <a:srgbClr val="9D0505"/>
                </a:solidFill>
              </a:rPr>
              <a:t>present value </a:t>
            </a:r>
            <a:r>
              <a:rPr lang="en-US" sz="3000" dirty="0"/>
              <a:t>of Option B? Which option will you prefer?</a:t>
            </a:r>
          </a:p>
        </p:txBody>
      </p:sp>
    </p:spTree>
    <p:extLst>
      <p:ext uri="{BB962C8B-B14F-4D97-AF65-F5344CB8AC3E}">
        <p14:creationId xmlns:p14="http://schemas.microsoft.com/office/powerpoint/2010/main" val="1280087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II</a:t>
            </a:r>
          </a:p>
        </p:txBody>
      </p:sp>
      <p:sp>
        <p:nvSpPr>
          <p:cNvPr id="3" name="Content Placeholder 2"/>
          <p:cNvSpPr>
            <a:spLocks noGrp="1"/>
          </p:cNvSpPr>
          <p:nvPr>
            <p:ph idx="1"/>
          </p:nvPr>
        </p:nvSpPr>
        <p:spPr/>
        <p:txBody>
          <a:bodyPr>
            <a:normAutofit lnSpcReduction="10000"/>
          </a:bodyPr>
          <a:lstStyle/>
          <a:p>
            <a:pPr marL="0" indent="0">
              <a:buNone/>
            </a:pPr>
            <a:r>
              <a:rPr lang="en-US" sz="3000" dirty="0"/>
              <a:t>Suppose you have a preferred interest rate of 9% annually. You just won the lottery and have two options:</a:t>
            </a:r>
          </a:p>
          <a:p>
            <a:pPr marL="628650" lvl="1" indent="-266700"/>
            <a:r>
              <a:rPr lang="en-US" sz="2600" b="1" dirty="0"/>
              <a:t>Option A</a:t>
            </a:r>
            <a:r>
              <a:rPr lang="en-US" sz="2600" dirty="0"/>
              <a:t>: Take $1,000,000 today.</a:t>
            </a:r>
          </a:p>
          <a:p>
            <a:pPr marL="628650" lvl="1" indent="-266700"/>
            <a:r>
              <a:rPr lang="en-US" sz="2600" b="1" dirty="0"/>
              <a:t>Option B</a:t>
            </a:r>
            <a:r>
              <a:rPr lang="en-US" sz="2600" dirty="0"/>
              <a:t>: Take $5,000,000 in 20 years.</a:t>
            </a:r>
          </a:p>
          <a:p>
            <a:r>
              <a:rPr lang="en-US" sz="3000" dirty="0"/>
              <a:t>What is the </a:t>
            </a:r>
            <a:r>
              <a:rPr lang="en-US" sz="3000" i="1" dirty="0">
                <a:solidFill>
                  <a:srgbClr val="9D0505"/>
                </a:solidFill>
              </a:rPr>
              <a:t>present value </a:t>
            </a:r>
            <a:r>
              <a:rPr lang="en-US" sz="3000" dirty="0"/>
              <a:t>of Option B? Which option will you prefer?</a:t>
            </a:r>
          </a:p>
          <a:p>
            <a:pPr marL="628650" lvl="1" indent="-266700"/>
            <a:r>
              <a:rPr lang="en-US" sz="2600" dirty="0"/>
              <a:t>The present value of Option B is:</a:t>
            </a:r>
          </a:p>
          <a:p>
            <a:pPr marL="628650" lvl="1" indent="-171450">
              <a:buNone/>
            </a:pPr>
            <a:r>
              <a:rPr lang="en-US" sz="2600" dirty="0"/>
              <a:t>		 $5M/(1.09)</a:t>
            </a:r>
            <a:r>
              <a:rPr lang="en-US" sz="2600" baseline="30000" dirty="0"/>
              <a:t>20</a:t>
            </a:r>
            <a:r>
              <a:rPr lang="en-US" sz="2600" dirty="0"/>
              <a:t> = $892,154.</a:t>
            </a:r>
          </a:p>
          <a:p>
            <a:pPr marL="628650" lvl="1" indent="-266700"/>
            <a:r>
              <a:rPr lang="en-US" sz="2600" dirty="0"/>
              <a:t>Option A is preferred as it has a larger present value than Option B.</a:t>
            </a:r>
          </a:p>
        </p:txBody>
      </p:sp>
    </p:spTree>
    <p:extLst>
      <p:ext uri="{BB962C8B-B14F-4D97-AF65-F5344CB8AC3E}">
        <p14:creationId xmlns:p14="http://schemas.microsoft.com/office/powerpoint/2010/main" val="284936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Present value IV</a:t>
            </a:r>
          </a:p>
        </p:txBody>
      </p:sp>
      <p:sp>
        <p:nvSpPr>
          <p:cNvPr id="3" name="Content Placeholder 2"/>
          <p:cNvSpPr>
            <a:spLocks noGrp="1"/>
          </p:cNvSpPr>
          <p:nvPr>
            <p:ph idx="1"/>
          </p:nvPr>
        </p:nvSpPr>
        <p:spPr/>
        <p:txBody>
          <a:bodyPr>
            <a:normAutofit/>
          </a:bodyPr>
          <a:lstStyle/>
          <a:p>
            <a:r>
              <a:rPr lang="en-US" dirty="0"/>
              <a:t>Sometimes benefits and costs accrue over several years.</a:t>
            </a:r>
          </a:p>
          <a:p>
            <a:r>
              <a:rPr lang="en-US" dirty="0"/>
              <a:t>To calculate the </a:t>
            </a:r>
            <a:r>
              <a:rPr lang="en-US" i="1" dirty="0">
                <a:solidFill>
                  <a:srgbClr val="9D0505"/>
                </a:solidFill>
              </a:rPr>
              <a:t>present value </a:t>
            </a:r>
            <a:r>
              <a:rPr lang="en-US" dirty="0"/>
              <a:t>of a flow of money in the future, add up the </a:t>
            </a:r>
            <a:r>
              <a:rPr lang="en-US" i="1" dirty="0">
                <a:solidFill>
                  <a:srgbClr val="9D0505"/>
                </a:solidFill>
              </a:rPr>
              <a:t>present value </a:t>
            </a:r>
            <a:r>
              <a:rPr lang="en-US" dirty="0"/>
              <a:t>of each amount in the future.</a:t>
            </a:r>
          </a:p>
        </p:txBody>
      </p:sp>
    </p:spTree>
    <p:extLst>
      <p:ext uri="{BB962C8B-B14F-4D97-AF65-F5344CB8AC3E}">
        <p14:creationId xmlns:p14="http://schemas.microsoft.com/office/powerpoint/2010/main" val="574080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 value V</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20000"/>
              </a:bodyPr>
              <a:lstStyle/>
              <a:p>
                <a:r>
                  <a:rPr lang="en-US" dirty="0"/>
                  <a:t>Suppose going to college earns an additional $20,000 per year after starting a job in 5 years and working for 30 years. The preferred annual interest rate is 5%.</a:t>
                </a:r>
              </a:p>
              <a:p>
                <a:r>
                  <a:rPr lang="en-US" dirty="0"/>
                  <a:t>What is the </a:t>
                </a:r>
                <a:r>
                  <a:rPr lang="en-US" i="1" dirty="0">
                    <a:solidFill>
                      <a:srgbClr val="9D0505"/>
                    </a:solidFill>
                  </a:rPr>
                  <a:t>present value</a:t>
                </a:r>
                <a:r>
                  <a:rPr lang="en-US" dirty="0"/>
                  <a:t> of this future flow of income?</a:t>
                </a:r>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𝑃𝑉</m:t>
                      </m:r>
                      <m:r>
                        <a:rPr lang="en-US" b="0" i="1" smtClean="0">
                          <a:latin typeface="Cambria Math"/>
                        </a:rPr>
                        <m:t>=</m:t>
                      </m:r>
                      <m:box>
                        <m:boxPr>
                          <m:ctrlPr>
                            <a:rPr lang="en-US" b="0" i="1" smtClean="0">
                              <a:latin typeface="Cambria Math" panose="02040503050406030204" pitchFamily="18" charset="0"/>
                            </a:rPr>
                          </m:ctrlPr>
                        </m:boxPr>
                        <m:e>
                          <m:argPr>
                            <m:argSz m:val="-1"/>
                          </m:argPr>
                          <m:f>
                            <m:fPr>
                              <m:ctrlPr>
                                <a:rPr lang="en-US" b="0" i="1" smtClean="0">
                                  <a:latin typeface="Cambria Math" panose="02040503050406030204" pitchFamily="18" charset="0"/>
                                </a:rPr>
                              </m:ctrlPr>
                            </m:fPr>
                            <m:num>
                              <m:r>
                                <a:rPr lang="en-US" b="0" i="1" smtClean="0">
                                  <a:latin typeface="Cambria Math"/>
                                </a:rPr>
                                <m:t>$20</m:t>
                              </m:r>
                              <m:r>
                                <a:rPr lang="en-US" b="0" i="1" smtClean="0">
                                  <a:latin typeface="Cambria Math"/>
                                </a:rPr>
                                <m:t>𝐾</m:t>
                              </m:r>
                            </m:num>
                            <m:den>
                              <m:sSup>
                                <m:sSupPr>
                                  <m:ctrlPr>
                                    <a:rPr lang="en-US" b="0" i="1" smtClean="0">
                                      <a:latin typeface="Cambria Math" panose="02040503050406030204" pitchFamily="18" charset="0"/>
                                    </a:rPr>
                                  </m:ctrlPr>
                                </m:sSupPr>
                                <m:e>
                                  <m:r>
                                    <a:rPr lang="en-US" b="0" i="1" smtClean="0">
                                      <a:latin typeface="Cambria Math"/>
                                    </a:rPr>
                                    <m:t>(1.05)</m:t>
                                  </m:r>
                                </m:e>
                                <m:sup>
                                  <m:r>
                                    <a:rPr lang="en-US" b="0" i="1" smtClean="0">
                                      <a:latin typeface="Cambria Math"/>
                                    </a:rPr>
                                    <m:t>5</m:t>
                                  </m:r>
                                </m:sup>
                              </m:sSup>
                            </m:den>
                          </m:f>
                          <m:r>
                            <a:rPr lang="en-US" b="0" i="1" smtClean="0">
                              <a:latin typeface="Cambria Math"/>
                            </a:rPr>
                            <m:t>+</m:t>
                          </m:r>
                          <m:f>
                            <m:fPr>
                              <m:ctrlPr>
                                <a:rPr lang="en-US" i="1">
                                  <a:latin typeface="Cambria Math" panose="02040503050406030204" pitchFamily="18" charset="0"/>
                                </a:rPr>
                              </m:ctrlPr>
                            </m:fPr>
                            <m:num>
                              <m:r>
                                <a:rPr lang="en-US" i="1">
                                  <a:latin typeface="Cambria Math"/>
                                </a:rPr>
                                <m:t>$20</m:t>
                              </m:r>
                              <m:r>
                                <a:rPr lang="en-US" i="1">
                                  <a:latin typeface="Cambria Math"/>
                                </a:rPr>
                                <m:t>𝐾</m:t>
                              </m:r>
                            </m:num>
                            <m:den>
                              <m:sSup>
                                <m:sSupPr>
                                  <m:ctrlPr>
                                    <a:rPr lang="en-US" i="1">
                                      <a:latin typeface="Cambria Math" panose="02040503050406030204" pitchFamily="18" charset="0"/>
                                    </a:rPr>
                                  </m:ctrlPr>
                                </m:sSupPr>
                                <m:e>
                                  <m:r>
                                    <a:rPr lang="en-US" i="1">
                                      <a:latin typeface="Cambria Math"/>
                                    </a:rPr>
                                    <m:t>(1.05)</m:t>
                                  </m:r>
                                </m:e>
                                <m:sup>
                                  <m:r>
                                    <a:rPr lang="en-US" b="0" i="1" smtClean="0">
                                      <a:latin typeface="Cambria Math"/>
                                    </a:rPr>
                                    <m:t>6</m:t>
                                  </m:r>
                                </m:sup>
                              </m:sSup>
                            </m:den>
                          </m:f>
                          <m:r>
                            <a:rPr lang="en-US" b="0" i="1" smtClean="0">
                              <a:latin typeface="Cambria Math"/>
                            </a:rPr>
                            <m:t>+…+</m:t>
                          </m:r>
                          <m:f>
                            <m:fPr>
                              <m:ctrlPr>
                                <a:rPr lang="en-US" i="1">
                                  <a:latin typeface="Cambria Math" panose="02040503050406030204" pitchFamily="18" charset="0"/>
                                </a:rPr>
                              </m:ctrlPr>
                            </m:fPr>
                            <m:num>
                              <m:r>
                                <a:rPr lang="en-US" i="1">
                                  <a:latin typeface="Cambria Math"/>
                                </a:rPr>
                                <m:t>$20</m:t>
                              </m:r>
                              <m:r>
                                <a:rPr lang="en-US" i="1">
                                  <a:latin typeface="Cambria Math"/>
                                </a:rPr>
                                <m:t>𝐾</m:t>
                              </m:r>
                            </m:num>
                            <m:den>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a:rPr>
                                        <m:t>1.05</m:t>
                                      </m:r>
                                    </m:e>
                                  </m:d>
                                </m:e>
                                <m:sup>
                                  <m:r>
                                    <a:rPr lang="en-US" b="0" i="1" smtClean="0">
                                      <a:latin typeface="Cambria Math"/>
                                    </a:rPr>
                                    <m:t>34</m:t>
                                  </m:r>
                                </m:sup>
                              </m:sSup>
                            </m:den>
                          </m:f>
                          <m:r>
                            <a:rPr lang="en-US" b="0" i="1" smtClean="0">
                              <a:latin typeface="Cambria Math"/>
                            </a:rPr>
                            <m:t>=$252,939</m:t>
                          </m:r>
                        </m:e>
                      </m:box>
                    </m:oMath>
                  </m:oMathPara>
                </a14:m>
                <a:endParaRPr lang="en-US" dirty="0"/>
              </a:p>
              <a:p>
                <a:r>
                  <a:rPr lang="en-US" dirty="0"/>
                  <a:t>The present value of an extra $600,000 spaced out evenly over 30 years is $252,939 today.</a:t>
                </a:r>
              </a:p>
              <a:p>
                <a:r>
                  <a:rPr lang="en-US" dirty="0"/>
                  <a:t>If the </a:t>
                </a:r>
                <a:r>
                  <a:rPr lang="en-US" i="1" dirty="0">
                    <a:solidFill>
                      <a:srgbClr val="9D0505"/>
                    </a:solidFill>
                  </a:rPr>
                  <a:t>present value</a:t>
                </a:r>
                <a:r>
                  <a:rPr lang="en-US" dirty="0"/>
                  <a:t> of the cost of college is less than $252,939, the individual will attend.</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1481" t="-3106"/>
                </a:stretch>
              </a:blipFill>
            </p:spPr>
            <p:txBody>
              <a:bodyPr/>
              <a:lstStyle/>
              <a:p>
                <a:r>
                  <a:rPr lang="en-US">
                    <a:noFill/>
                  </a:rPr>
                  <a:t> </a:t>
                </a:r>
              </a:p>
            </p:txBody>
          </p:sp>
        </mc:Fallback>
      </mc:AlternateContent>
    </p:spTree>
    <p:extLst>
      <p:ext uri="{BB962C8B-B14F-4D97-AF65-F5344CB8AC3E}">
        <p14:creationId xmlns:p14="http://schemas.microsoft.com/office/powerpoint/2010/main" val="208723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 value VI</a:t>
            </a:r>
          </a:p>
        </p:txBody>
      </p:sp>
      <p:sp>
        <p:nvSpPr>
          <p:cNvPr id="3" name="Content Placeholder 2"/>
          <p:cNvSpPr>
            <a:spLocks noGrp="1"/>
          </p:cNvSpPr>
          <p:nvPr>
            <p:ph idx="1"/>
          </p:nvPr>
        </p:nvSpPr>
        <p:spPr/>
        <p:txBody>
          <a:bodyPr>
            <a:normAutofit fontScale="92500" lnSpcReduction="10000"/>
          </a:bodyPr>
          <a:lstStyle/>
          <a:p>
            <a:r>
              <a:rPr lang="en-US" dirty="0"/>
              <a:t>Knowing how to calculate </a:t>
            </a:r>
            <a:r>
              <a:rPr lang="en-US" i="1" dirty="0">
                <a:solidFill>
                  <a:srgbClr val="9D0505"/>
                </a:solidFill>
              </a:rPr>
              <a:t>present value </a:t>
            </a:r>
            <a:r>
              <a:rPr lang="en-US" dirty="0"/>
              <a:t>can be useful in making other decisions when the benefits and opportunity cost occur at different times.</a:t>
            </a:r>
          </a:p>
          <a:p>
            <a:pPr lvl="1"/>
            <a:r>
              <a:rPr lang="en-US" dirty="0"/>
              <a:t>If you want a certain level of income when you retire, how much should you save into your retirement fund now?</a:t>
            </a:r>
          </a:p>
          <a:p>
            <a:pPr lvl="1"/>
            <a:r>
              <a:rPr lang="en-US" dirty="0"/>
              <a:t>If you run a business, what value of future sales would be needed to make it worthwhile to invest in a new piece of machinery?</a:t>
            </a:r>
          </a:p>
          <a:p>
            <a:r>
              <a:rPr lang="en-US" dirty="0"/>
              <a:t>Comparing the </a:t>
            </a:r>
            <a:r>
              <a:rPr lang="en-US" i="1" dirty="0">
                <a:solidFill>
                  <a:srgbClr val="9D0505"/>
                </a:solidFill>
              </a:rPr>
              <a:t>present value </a:t>
            </a:r>
            <a:r>
              <a:rPr lang="en-US" dirty="0"/>
              <a:t>of costs and benefits leads to informed decision making.</a:t>
            </a:r>
          </a:p>
        </p:txBody>
      </p:sp>
    </p:spTree>
    <p:extLst>
      <p:ext uri="{BB962C8B-B14F-4D97-AF65-F5344CB8AC3E}">
        <p14:creationId xmlns:p14="http://schemas.microsoft.com/office/powerpoint/2010/main" val="71510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and uncertainty</a:t>
            </a:r>
          </a:p>
        </p:txBody>
      </p:sp>
      <p:sp>
        <p:nvSpPr>
          <p:cNvPr id="3" name="Content Placeholder 2"/>
          <p:cNvSpPr>
            <a:spLocks noGrp="1"/>
          </p:cNvSpPr>
          <p:nvPr>
            <p:ph idx="1"/>
          </p:nvPr>
        </p:nvSpPr>
        <p:spPr/>
        <p:txBody>
          <a:bodyPr>
            <a:normAutofit/>
          </a:bodyPr>
          <a:lstStyle/>
          <a:p>
            <a:r>
              <a:rPr lang="en-US" sz="3000" dirty="0"/>
              <a:t>The previous examples assumed certain future costs and benefits.</a:t>
            </a:r>
          </a:p>
          <a:p>
            <a:r>
              <a:rPr lang="en-US" sz="3000" dirty="0"/>
              <a:t>Many decisions are based on weighing uncertain future costs and benefits against today’s costs and benefits.</a:t>
            </a:r>
          </a:p>
          <a:p>
            <a:pPr lvl="1">
              <a:buClr>
                <a:schemeClr val="tx1"/>
              </a:buClr>
            </a:pPr>
            <a:r>
              <a:rPr lang="en-US" sz="3000" i="1" dirty="0">
                <a:solidFill>
                  <a:srgbClr val="9D0505"/>
                </a:solidFill>
              </a:rPr>
              <a:t>Risk</a:t>
            </a:r>
            <a:r>
              <a:rPr lang="en-US" sz="3000" dirty="0">
                <a:solidFill>
                  <a:srgbClr val="9D0505"/>
                </a:solidFill>
              </a:rPr>
              <a:t> </a:t>
            </a:r>
            <a:r>
              <a:rPr lang="en-US" sz="3000" dirty="0"/>
              <a:t>is a special class of uncertainty in which the costs or benefits of an event or choice are uncertain, but calculable.</a:t>
            </a:r>
          </a:p>
          <a:p>
            <a:r>
              <a:rPr lang="en-US" sz="3000" dirty="0"/>
              <a:t>Evaluating risk requires analysis of different possible outcomes.</a:t>
            </a:r>
          </a:p>
        </p:txBody>
      </p:sp>
    </p:spTree>
    <p:extLst>
      <p:ext uri="{BB962C8B-B14F-4D97-AF65-F5344CB8AC3E}">
        <p14:creationId xmlns:p14="http://schemas.microsoft.com/office/powerpoint/2010/main" val="3035166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Expected value I</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a:t>Even when future events are uncertain, often the set of outcomes are known.</a:t>
                </a:r>
              </a:p>
              <a:p>
                <a:r>
                  <a:rPr lang="en-US" dirty="0"/>
                  <a:t>There are costs and benefits as well as a likelihood that the outcome will be realized.</a:t>
                </a:r>
              </a:p>
              <a:p>
                <a:r>
                  <a:rPr lang="en-US" dirty="0"/>
                  <a:t>By combining outcomes with likelihoods, a single cost or benefit estimate can be calculated.</a:t>
                </a:r>
              </a:p>
              <a:p>
                <a:pPr marL="0" indent="0" algn="ctr">
                  <a:buNone/>
                </a:pPr>
                <a14:m>
                  <m:oMath xmlns:m="http://schemas.openxmlformats.org/officeDocument/2006/math">
                    <m:r>
                      <a:rPr lang="en-US" b="0" i="1" smtClean="0">
                        <a:latin typeface="Cambria Math"/>
                      </a:rPr>
                      <m:t>𝐸𝑉</m:t>
                    </m:r>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𝑃</m:t>
                        </m:r>
                      </m:e>
                      <m:sub>
                        <m:r>
                          <a:rPr lang="en-US" b="0" i="1" smtClean="0">
                            <a:latin typeface="Cambria Math"/>
                          </a:rPr>
                          <m:t>1</m:t>
                        </m:r>
                      </m:sub>
                    </m:sSub>
                    <m:sSub>
                      <m:sSubPr>
                        <m:ctrlPr>
                          <a:rPr lang="en-US" b="0" i="1" smtClean="0">
                            <a:latin typeface="Cambria Math" panose="02040503050406030204" pitchFamily="18" charset="0"/>
                          </a:rPr>
                        </m:ctrlPr>
                      </m:sSubPr>
                      <m:e>
                        <m:r>
                          <a:rPr lang="en-US" b="0" i="1" smtClean="0">
                            <a:latin typeface="Cambria Math"/>
                          </a:rPr>
                          <m:t>𝑆</m:t>
                        </m:r>
                      </m:e>
                      <m:sub>
                        <m:r>
                          <a:rPr lang="en-US" b="0" i="1" smtClean="0">
                            <a:latin typeface="Cambria Math"/>
                          </a:rPr>
                          <m:t>1</m:t>
                        </m:r>
                      </m:sub>
                    </m:sSub>
                    <m:r>
                      <a:rPr lang="en-US" b="0" i="1" smtClean="0">
                        <a:latin typeface="Cambria Math"/>
                      </a:rPr>
                      <m:t>+</m:t>
                    </m:r>
                    <m:sSub>
                      <m:sSubPr>
                        <m:ctrlPr>
                          <a:rPr lang="en-US" i="1">
                            <a:latin typeface="Cambria Math" panose="02040503050406030204" pitchFamily="18" charset="0"/>
                          </a:rPr>
                        </m:ctrlPr>
                      </m:sSubPr>
                      <m:e>
                        <m:r>
                          <a:rPr lang="en-US" i="1">
                            <a:latin typeface="Cambria Math"/>
                          </a:rPr>
                          <m:t>𝑃</m:t>
                        </m:r>
                      </m:e>
                      <m:sub>
                        <m:r>
                          <a:rPr lang="en-US" b="0" i="1" smtClean="0">
                            <a:latin typeface="Cambria Math"/>
                          </a:rPr>
                          <m:t>2</m:t>
                        </m:r>
                      </m:sub>
                    </m:sSub>
                    <m:sSub>
                      <m:sSubPr>
                        <m:ctrlPr>
                          <a:rPr lang="en-US" i="1">
                            <a:latin typeface="Cambria Math" panose="02040503050406030204" pitchFamily="18" charset="0"/>
                          </a:rPr>
                        </m:ctrlPr>
                      </m:sSubPr>
                      <m:e>
                        <m:r>
                          <a:rPr lang="en-US" i="1">
                            <a:latin typeface="Cambria Math"/>
                          </a:rPr>
                          <m:t>𝑆</m:t>
                        </m:r>
                      </m:e>
                      <m:sub>
                        <m:r>
                          <a:rPr lang="en-US" b="0" i="1" smtClean="0">
                            <a:latin typeface="Cambria Math"/>
                          </a:rPr>
                          <m:t>2</m:t>
                        </m:r>
                      </m:sub>
                    </m:sSub>
                  </m:oMath>
                </a14:m>
                <a:r>
                  <a:rPr lang="en-US" dirty="0"/>
                  <a:t>+…+</a:t>
                </a:r>
                <a14:m>
                  <m:oMath xmlns:m="http://schemas.openxmlformats.org/officeDocument/2006/math">
                    <m:sSub>
                      <m:sSubPr>
                        <m:ctrlPr>
                          <a:rPr lang="en-US" i="1">
                            <a:latin typeface="Cambria Math" panose="02040503050406030204" pitchFamily="18" charset="0"/>
                          </a:rPr>
                        </m:ctrlPr>
                      </m:sSubPr>
                      <m:e>
                        <m:r>
                          <a:rPr lang="en-US" i="1">
                            <a:latin typeface="Cambria Math"/>
                          </a:rPr>
                          <m:t>𝑃</m:t>
                        </m:r>
                      </m:e>
                      <m:sub>
                        <m:r>
                          <a:rPr lang="en-US" b="0" i="1" smtClean="0">
                            <a:latin typeface="Cambria Math"/>
                          </a:rPr>
                          <m:t>𝑛</m:t>
                        </m:r>
                      </m:sub>
                    </m:sSub>
                    <m:sSub>
                      <m:sSubPr>
                        <m:ctrlPr>
                          <a:rPr lang="en-US" i="1">
                            <a:latin typeface="Cambria Math" panose="02040503050406030204" pitchFamily="18" charset="0"/>
                          </a:rPr>
                        </m:ctrlPr>
                      </m:sSubPr>
                      <m:e>
                        <m:r>
                          <a:rPr lang="en-US" i="1">
                            <a:latin typeface="Cambria Math"/>
                          </a:rPr>
                          <m:t>𝑆</m:t>
                        </m:r>
                      </m:e>
                      <m:sub>
                        <m:r>
                          <a:rPr lang="en-US" b="0" i="1" smtClean="0">
                            <a:latin typeface="Cambria Math"/>
                          </a:rPr>
                          <m:t>𝑛</m:t>
                        </m:r>
                      </m:sub>
                    </m:sSub>
                  </m:oMath>
                </a14:m>
                <a:endParaRPr lang="en-US" dirty="0"/>
              </a:p>
              <a:p>
                <a:r>
                  <a:rPr lang="en-US" dirty="0"/>
                  <a:t>The </a:t>
                </a:r>
                <a:r>
                  <a:rPr lang="en-US" i="1" dirty="0">
                    <a:solidFill>
                      <a:srgbClr val="9D0505"/>
                    </a:solidFill>
                  </a:rPr>
                  <a:t>expected value</a:t>
                </a:r>
                <a:r>
                  <a:rPr lang="en-US" dirty="0">
                    <a:solidFill>
                      <a:srgbClr val="9D0505"/>
                    </a:solidFill>
                  </a:rPr>
                  <a:t> </a:t>
                </a:r>
                <a:r>
                  <a:rPr lang="en-US" dirty="0"/>
                  <a:t>of a choice, </a:t>
                </a:r>
                <a:r>
                  <a:rPr lang="en-US" i="1" dirty="0"/>
                  <a:t>EV</a:t>
                </a:r>
                <a:r>
                  <a:rPr lang="en-US" dirty="0"/>
                  <a:t>, is equal to the sum of each possible event, </a:t>
                </a:r>
                <a:r>
                  <a:rPr lang="en-US" i="1" dirty="0"/>
                  <a:t>S</a:t>
                </a:r>
                <a:r>
                  <a:rPr lang="en-US" dirty="0"/>
                  <a:t>, weighted by its probability of occurring, </a:t>
                </a:r>
                <a:r>
                  <a:rPr lang="en-US" i="1" dirty="0"/>
                  <a:t>P</a:t>
                </a:r>
                <a:r>
                  <a:rPr lang="en-US" dirty="0"/>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1481" t="-1434" r="-2370" b="-2389"/>
                </a:stretch>
              </a:blipFill>
            </p:spPr>
            <p:txBody>
              <a:bodyPr/>
              <a:lstStyle/>
              <a:p>
                <a:r>
                  <a:rPr lang="en-US">
                    <a:noFill/>
                  </a:rPr>
                  <a:t> </a:t>
                </a:r>
              </a:p>
            </p:txBody>
          </p:sp>
        </mc:Fallback>
      </mc:AlternateContent>
    </p:spTree>
    <p:extLst>
      <p:ext uri="{BB962C8B-B14F-4D97-AF65-F5344CB8AC3E}">
        <p14:creationId xmlns:p14="http://schemas.microsoft.com/office/powerpoint/2010/main" val="427301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Expected value II</a:t>
            </a:r>
          </a:p>
        </p:txBody>
      </p:sp>
      <p:sp>
        <p:nvSpPr>
          <p:cNvPr id="3" name="Content Placeholder 2"/>
          <p:cNvSpPr>
            <a:spLocks noGrp="1"/>
          </p:cNvSpPr>
          <p:nvPr>
            <p:ph idx="1"/>
          </p:nvPr>
        </p:nvSpPr>
        <p:spPr/>
        <p:txBody>
          <a:bodyPr>
            <a:normAutofit lnSpcReduction="10000"/>
          </a:bodyPr>
          <a:lstStyle/>
          <a:p>
            <a:pPr marL="0" indent="0">
              <a:buNone/>
            </a:pPr>
            <a:r>
              <a:rPr lang="en-US" dirty="0"/>
              <a:t>Our previous analysis of the decision to attend higher education can be extended by assuming that additional future earnings is uncertain.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Using the probabilities and outcomes, the expected value of attending college and not attending college can be calculated.</a:t>
            </a:r>
          </a:p>
        </p:txBody>
      </p:sp>
      <p:grpSp>
        <p:nvGrpSpPr>
          <p:cNvPr id="32" name="Group 31"/>
          <p:cNvGrpSpPr/>
          <p:nvPr/>
        </p:nvGrpSpPr>
        <p:grpSpPr>
          <a:xfrm>
            <a:off x="1295399" y="2778124"/>
            <a:ext cx="6248401" cy="1717676"/>
            <a:chOff x="1295399" y="2419098"/>
            <a:chExt cx="6248401" cy="1717676"/>
          </a:xfrm>
        </p:grpSpPr>
        <p:grpSp>
          <p:nvGrpSpPr>
            <p:cNvPr id="33" name="Group 32"/>
            <p:cNvGrpSpPr/>
            <p:nvPr/>
          </p:nvGrpSpPr>
          <p:grpSpPr>
            <a:xfrm>
              <a:off x="1295399" y="2419098"/>
              <a:ext cx="6248401" cy="1717676"/>
              <a:chOff x="1692051" y="3006725"/>
              <a:chExt cx="5318349" cy="844550"/>
            </a:xfrm>
          </p:grpSpPr>
          <p:sp>
            <p:nvSpPr>
              <p:cNvPr id="37" name="AutoShape 3"/>
              <p:cNvSpPr>
                <a:spLocks noChangeAspect="1" noChangeArrowheads="1" noTextEdit="1"/>
              </p:cNvSpPr>
              <p:nvPr/>
            </p:nvSpPr>
            <p:spPr bwMode="auto">
              <a:xfrm>
                <a:off x="2133600" y="3006725"/>
                <a:ext cx="487680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38" name="Freeform 37"/>
              <p:cNvSpPr>
                <a:spLocks noEditPoints="1"/>
              </p:cNvSpPr>
              <p:nvPr/>
            </p:nvSpPr>
            <p:spPr bwMode="auto">
              <a:xfrm>
                <a:off x="1692051" y="3006725"/>
                <a:ext cx="5318349" cy="374650"/>
              </a:xfrm>
              <a:custGeom>
                <a:avLst/>
                <a:gdLst>
                  <a:gd name="T0" fmla="*/ 2384 w 3072"/>
                  <a:gd name="T1" fmla="*/ 0 h 236"/>
                  <a:gd name="T2" fmla="*/ 3072 w 3072"/>
                  <a:gd name="T3" fmla="*/ 0 h 236"/>
                  <a:gd name="T4" fmla="*/ 3072 w 3072"/>
                  <a:gd name="T5" fmla="*/ 236 h 236"/>
                  <a:gd name="T6" fmla="*/ 2384 w 3072"/>
                  <a:gd name="T7" fmla="*/ 236 h 236"/>
                  <a:gd name="T8" fmla="*/ 2384 w 3072"/>
                  <a:gd name="T9" fmla="*/ 0 h 236"/>
                  <a:gd name="T10" fmla="*/ 1698 w 3072"/>
                  <a:gd name="T11" fmla="*/ 0 h 236"/>
                  <a:gd name="T12" fmla="*/ 2384 w 3072"/>
                  <a:gd name="T13" fmla="*/ 0 h 236"/>
                  <a:gd name="T14" fmla="*/ 2384 w 3072"/>
                  <a:gd name="T15" fmla="*/ 236 h 236"/>
                  <a:gd name="T16" fmla="*/ 1698 w 3072"/>
                  <a:gd name="T17" fmla="*/ 236 h 236"/>
                  <a:gd name="T18" fmla="*/ 1698 w 3072"/>
                  <a:gd name="T19" fmla="*/ 0 h 236"/>
                  <a:gd name="T20" fmla="*/ 1010 w 3072"/>
                  <a:gd name="T21" fmla="*/ 0 h 236"/>
                  <a:gd name="T22" fmla="*/ 1698 w 3072"/>
                  <a:gd name="T23" fmla="*/ 0 h 236"/>
                  <a:gd name="T24" fmla="*/ 1698 w 3072"/>
                  <a:gd name="T25" fmla="*/ 236 h 236"/>
                  <a:gd name="T26" fmla="*/ 1010 w 3072"/>
                  <a:gd name="T27" fmla="*/ 236 h 236"/>
                  <a:gd name="T28" fmla="*/ 1010 w 3072"/>
                  <a:gd name="T29" fmla="*/ 0 h 236"/>
                  <a:gd name="T30" fmla="*/ 0 w 3072"/>
                  <a:gd name="T31" fmla="*/ 0 h 236"/>
                  <a:gd name="T32" fmla="*/ 1010 w 3072"/>
                  <a:gd name="T33" fmla="*/ 0 h 236"/>
                  <a:gd name="T34" fmla="*/ 1010 w 3072"/>
                  <a:gd name="T35" fmla="*/ 236 h 236"/>
                  <a:gd name="T36" fmla="*/ 0 w 3072"/>
                  <a:gd name="T37" fmla="*/ 236 h 236"/>
                  <a:gd name="T38" fmla="*/ 0 w 3072"/>
                  <a:gd name="T3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72" h="236">
                    <a:moveTo>
                      <a:pt x="2384" y="0"/>
                    </a:moveTo>
                    <a:lnTo>
                      <a:pt x="3072" y="0"/>
                    </a:lnTo>
                    <a:lnTo>
                      <a:pt x="3072" y="236"/>
                    </a:lnTo>
                    <a:lnTo>
                      <a:pt x="2384" y="236"/>
                    </a:lnTo>
                    <a:lnTo>
                      <a:pt x="2384" y="0"/>
                    </a:lnTo>
                    <a:close/>
                    <a:moveTo>
                      <a:pt x="1698" y="0"/>
                    </a:moveTo>
                    <a:lnTo>
                      <a:pt x="2384" y="0"/>
                    </a:lnTo>
                    <a:lnTo>
                      <a:pt x="2384" y="236"/>
                    </a:lnTo>
                    <a:lnTo>
                      <a:pt x="1698" y="236"/>
                    </a:lnTo>
                    <a:lnTo>
                      <a:pt x="1698" y="0"/>
                    </a:lnTo>
                    <a:close/>
                    <a:moveTo>
                      <a:pt x="1010" y="0"/>
                    </a:moveTo>
                    <a:lnTo>
                      <a:pt x="1698" y="0"/>
                    </a:lnTo>
                    <a:lnTo>
                      <a:pt x="1698" y="236"/>
                    </a:lnTo>
                    <a:lnTo>
                      <a:pt x="1010" y="236"/>
                    </a:lnTo>
                    <a:lnTo>
                      <a:pt x="1010" y="0"/>
                    </a:lnTo>
                    <a:close/>
                    <a:moveTo>
                      <a:pt x="0" y="0"/>
                    </a:moveTo>
                    <a:lnTo>
                      <a:pt x="1010" y="0"/>
                    </a:lnTo>
                    <a:lnTo>
                      <a:pt x="1010" y="236"/>
                    </a:lnTo>
                    <a:lnTo>
                      <a:pt x="0" y="236"/>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39" name="Freeform 38"/>
              <p:cNvSpPr>
                <a:spLocks noEditPoints="1"/>
              </p:cNvSpPr>
              <p:nvPr/>
            </p:nvSpPr>
            <p:spPr bwMode="auto">
              <a:xfrm>
                <a:off x="1692051" y="3381375"/>
                <a:ext cx="5318349" cy="469900"/>
              </a:xfrm>
              <a:custGeom>
                <a:avLst/>
                <a:gdLst>
                  <a:gd name="T0" fmla="*/ 2384 w 3072"/>
                  <a:gd name="T1" fmla="*/ 148 h 296"/>
                  <a:gd name="T2" fmla="*/ 3072 w 3072"/>
                  <a:gd name="T3" fmla="*/ 148 h 296"/>
                  <a:gd name="T4" fmla="*/ 3072 w 3072"/>
                  <a:gd name="T5" fmla="*/ 296 h 296"/>
                  <a:gd name="T6" fmla="*/ 2384 w 3072"/>
                  <a:gd name="T7" fmla="*/ 296 h 296"/>
                  <a:gd name="T8" fmla="*/ 2384 w 3072"/>
                  <a:gd name="T9" fmla="*/ 148 h 296"/>
                  <a:gd name="T10" fmla="*/ 1698 w 3072"/>
                  <a:gd name="T11" fmla="*/ 148 h 296"/>
                  <a:gd name="T12" fmla="*/ 2384 w 3072"/>
                  <a:gd name="T13" fmla="*/ 148 h 296"/>
                  <a:gd name="T14" fmla="*/ 2384 w 3072"/>
                  <a:gd name="T15" fmla="*/ 296 h 296"/>
                  <a:gd name="T16" fmla="*/ 1698 w 3072"/>
                  <a:gd name="T17" fmla="*/ 296 h 296"/>
                  <a:gd name="T18" fmla="*/ 1698 w 3072"/>
                  <a:gd name="T19" fmla="*/ 148 h 296"/>
                  <a:gd name="T20" fmla="*/ 1010 w 3072"/>
                  <a:gd name="T21" fmla="*/ 148 h 296"/>
                  <a:gd name="T22" fmla="*/ 1698 w 3072"/>
                  <a:gd name="T23" fmla="*/ 148 h 296"/>
                  <a:gd name="T24" fmla="*/ 1698 w 3072"/>
                  <a:gd name="T25" fmla="*/ 296 h 296"/>
                  <a:gd name="T26" fmla="*/ 1010 w 3072"/>
                  <a:gd name="T27" fmla="*/ 296 h 296"/>
                  <a:gd name="T28" fmla="*/ 1010 w 3072"/>
                  <a:gd name="T29" fmla="*/ 148 h 296"/>
                  <a:gd name="T30" fmla="*/ 0 w 3072"/>
                  <a:gd name="T31" fmla="*/ 148 h 296"/>
                  <a:gd name="T32" fmla="*/ 1010 w 3072"/>
                  <a:gd name="T33" fmla="*/ 148 h 296"/>
                  <a:gd name="T34" fmla="*/ 1010 w 3072"/>
                  <a:gd name="T35" fmla="*/ 296 h 296"/>
                  <a:gd name="T36" fmla="*/ 0 w 3072"/>
                  <a:gd name="T37" fmla="*/ 296 h 296"/>
                  <a:gd name="T38" fmla="*/ 0 w 3072"/>
                  <a:gd name="T39" fmla="*/ 148 h 296"/>
                  <a:gd name="T40" fmla="*/ 2384 w 3072"/>
                  <a:gd name="T41" fmla="*/ 0 h 296"/>
                  <a:gd name="T42" fmla="*/ 3072 w 3072"/>
                  <a:gd name="T43" fmla="*/ 0 h 296"/>
                  <a:gd name="T44" fmla="*/ 3072 w 3072"/>
                  <a:gd name="T45" fmla="*/ 148 h 296"/>
                  <a:gd name="T46" fmla="*/ 2384 w 3072"/>
                  <a:gd name="T47" fmla="*/ 148 h 296"/>
                  <a:gd name="T48" fmla="*/ 2384 w 3072"/>
                  <a:gd name="T49" fmla="*/ 0 h 296"/>
                  <a:gd name="T50" fmla="*/ 1698 w 3072"/>
                  <a:gd name="T51" fmla="*/ 0 h 296"/>
                  <a:gd name="T52" fmla="*/ 2384 w 3072"/>
                  <a:gd name="T53" fmla="*/ 0 h 296"/>
                  <a:gd name="T54" fmla="*/ 2384 w 3072"/>
                  <a:gd name="T55" fmla="*/ 148 h 296"/>
                  <a:gd name="T56" fmla="*/ 1698 w 3072"/>
                  <a:gd name="T57" fmla="*/ 148 h 296"/>
                  <a:gd name="T58" fmla="*/ 1698 w 3072"/>
                  <a:gd name="T59" fmla="*/ 0 h 296"/>
                  <a:gd name="T60" fmla="*/ 1010 w 3072"/>
                  <a:gd name="T61" fmla="*/ 0 h 296"/>
                  <a:gd name="T62" fmla="*/ 1698 w 3072"/>
                  <a:gd name="T63" fmla="*/ 0 h 296"/>
                  <a:gd name="T64" fmla="*/ 1698 w 3072"/>
                  <a:gd name="T65" fmla="*/ 148 h 296"/>
                  <a:gd name="T66" fmla="*/ 1010 w 3072"/>
                  <a:gd name="T67" fmla="*/ 148 h 296"/>
                  <a:gd name="T68" fmla="*/ 1010 w 3072"/>
                  <a:gd name="T69" fmla="*/ 0 h 296"/>
                  <a:gd name="T70" fmla="*/ 0 w 3072"/>
                  <a:gd name="T71" fmla="*/ 0 h 296"/>
                  <a:gd name="T72" fmla="*/ 1010 w 3072"/>
                  <a:gd name="T73" fmla="*/ 0 h 296"/>
                  <a:gd name="T74" fmla="*/ 1010 w 3072"/>
                  <a:gd name="T75" fmla="*/ 148 h 296"/>
                  <a:gd name="T76" fmla="*/ 0 w 3072"/>
                  <a:gd name="T77" fmla="*/ 148 h 296"/>
                  <a:gd name="T78" fmla="*/ 0 w 3072"/>
                  <a:gd name="T7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72" h="296">
                    <a:moveTo>
                      <a:pt x="2384" y="148"/>
                    </a:moveTo>
                    <a:lnTo>
                      <a:pt x="3072" y="148"/>
                    </a:lnTo>
                    <a:lnTo>
                      <a:pt x="3072" y="296"/>
                    </a:lnTo>
                    <a:lnTo>
                      <a:pt x="2384" y="296"/>
                    </a:lnTo>
                    <a:lnTo>
                      <a:pt x="2384" y="148"/>
                    </a:lnTo>
                    <a:close/>
                    <a:moveTo>
                      <a:pt x="1698" y="148"/>
                    </a:moveTo>
                    <a:lnTo>
                      <a:pt x="2384" y="148"/>
                    </a:lnTo>
                    <a:lnTo>
                      <a:pt x="2384" y="296"/>
                    </a:lnTo>
                    <a:lnTo>
                      <a:pt x="1698" y="296"/>
                    </a:lnTo>
                    <a:lnTo>
                      <a:pt x="1698" y="148"/>
                    </a:lnTo>
                    <a:close/>
                    <a:moveTo>
                      <a:pt x="1010" y="148"/>
                    </a:moveTo>
                    <a:lnTo>
                      <a:pt x="1698" y="148"/>
                    </a:lnTo>
                    <a:lnTo>
                      <a:pt x="1698" y="296"/>
                    </a:lnTo>
                    <a:lnTo>
                      <a:pt x="1010" y="296"/>
                    </a:lnTo>
                    <a:lnTo>
                      <a:pt x="1010" y="148"/>
                    </a:lnTo>
                    <a:close/>
                    <a:moveTo>
                      <a:pt x="0" y="148"/>
                    </a:moveTo>
                    <a:lnTo>
                      <a:pt x="1010" y="148"/>
                    </a:lnTo>
                    <a:lnTo>
                      <a:pt x="1010" y="296"/>
                    </a:lnTo>
                    <a:lnTo>
                      <a:pt x="0" y="296"/>
                    </a:lnTo>
                    <a:lnTo>
                      <a:pt x="0" y="148"/>
                    </a:lnTo>
                    <a:close/>
                    <a:moveTo>
                      <a:pt x="2384" y="0"/>
                    </a:moveTo>
                    <a:lnTo>
                      <a:pt x="3072" y="0"/>
                    </a:lnTo>
                    <a:lnTo>
                      <a:pt x="3072" y="148"/>
                    </a:lnTo>
                    <a:lnTo>
                      <a:pt x="2384" y="148"/>
                    </a:lnTo>
                    <a:lnTo>
                      <a:pt x="2384" y="0"/>
                    </a:lnTo>
                    <a:close/>
                    <a:moveTo>
                      <a:pt x="1698" y="0"/>
                    </a:moveTo>
                    <a:lnTo>
                      <a:pt x="2384" y="0"/>
                    </a:lnTo>
                    <a:lnTo>
                      <a:pt x="2384" y="148"/>
                    </a:lnTo>
                    <a:lnTo>
                      <a:pt x="1698" y="148"/>
                    </a:lnTo>
                    <a:lnTo>
                      <a:pt x="1698" y="0"/>
                    </a:lnTo>
                    <a:close/>
                    <a:moveTo>
                      <a:pt x="1010" y="0"/>
                    </a:moveTo>
                    <a:lnTo>
                      <a:pt x="1698" y="0"/>
                    </a:lnTo>
                    <a:lnTo>
                      <a:pt x="1698" y="148"/>
                    </a:lnTo>
                    <a:lnTo>
                      <a:pt x="1010" y="148"/>
                    </a:lnTo>
                    <a:lnTo>
                      <a:pt x="1010" y="0"/>
                    </a:lnTo>
                    <a:close/>
                    <a:moveTo>
                      <a:pt x="0" y="0"/>
                    </a:moveTo>
                    <a:lnTo>
                      <a:pt x="1010" y="0"/>
                    </a:lnTo>
                    <a:lnTo>
                      <a:pt x="1010" y="148"/>
                    </a:lnTo>
                    <a:lnTo>
                      <a:pt x="0" y="148"/>
                    </a:lnTo>
                    <a:lnTo>
                      <a:pt x="0" y="0"/>
                    </a:lnTo>
                    <a:close/>
                  </a:path>
                </a:pathLst>
              </a:custGeom>
              <a:solidFill>
                <a:srgbClr val="DAF0FD"/>
              </a:solidFill>
              <a:ln>
                <a:noFill/>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0" name="Line 7"/>
              <p:cNvSpPr>
                <a:spLocks noChangeShapeType="1"/>
              </p:cNvSpPr>
              <p:nvPr/>
            </p:nvSpPr>
            <p:spPr bwMode="auto">
              <a:xfrm flipV="1">
                <a:off x="3736975" y="3006725"/>
                <a:ext cx="0" cy="36830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1" name="Line 8"/>
              <p:cNvSpPr>
                <a:spLocks noChangeShapeType="1"/>
              </p:cNvSpPr>
              <p:nvPr/>
            </p:nvSpPr>
            <p:spPr bwMode="auto">
              <a:xfrm flipV="1">
                <a:off x="4829175" y="3006725"/>
                <a:ext cx="0" cy="36830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2" name="Line 9"/>
              <p:cNvSpPr>
                <a:spLocks noChangeShapeType="1"/>
              </p:cNvSpPr>
              <p:nvPr/>
            </p:nvSpPr>
            <p:spPr bwMode="auto">
              <a:xfrm flipV="1">
                <a:off x="5918200" y="3006725"/>
                <a:ext cx="0" cy="36830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3" name="Freeform 42"/>
              <p:cNvSpPr>
                <a:spLocks/>
              </p:cNvSpPr>
              <p:nvPr/>
            </p:nvSpPr>
            <p:spPr bwMode="auto">
              <a:xfrm>
                <a:off x="2133600" y="3381375"/>
                <a:ext cx="2695575" cy="0"/>
              </a:xfrm>
              <a:custGeom>
                <a:avLst/>
                <a:gdLst>
                  <a:gd name="T0" fmla="*/ 0 w 1698"/>
                  <a:gd name="T1" fmla="*/ 1010 w 1698"/>
                  <a:gd name="T2" fmla="*/ 1698 w 1698"/>
                </a:gdLst>
                <a:ahLst/>
                <a:cxnLst>
                  <a:cxn ang="0">
                    <a:pos x="T0" y="0"/>
                  </a:cxn>
                  <a:cxn ang="0">
                    <a:pos x="T1" y="0"/>
                  </a:cxn>
                  <a:cxn ang="0">
                    <a:pos x="T2" y="0"/>
                  </a:cxn>
                </a:cxnLst>
                <a:rect l="0" t="0" r="r" b="b"/>
                <a:pathLst>
                  <a:path w="1698">
                    <a:moveTo>
                      <a:pt x="0" y="0"/>
                    </a:moveTo>
                    <a:lnTo>
                      <a:pt x="1010" y="0"/>
                    </a:lnTo>
                    <a:lnTo>
                      <a:pt x="1698"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4" name="Line 11"/>
              <p:cNvSpPr>
                <a:spLocks noChangeShapeType="1"/>
              </p:cNvSpPr>
              <p:nvPr/>
            </p:nvSpPr>
            <p:spPr bwMode="auto">
              <a:xfrm flipV="1">
                <a:off x="3736975" y="3384550"/>
                <a:ext cx="0" cy="2254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5" name="Line 12"/>
              <p:cNvSpPr>
                <a:spLocks noChangeShapeType="1"/>
              </p:cNvSpPr>
              <p:nvPr/>
            </p:nvSpPr>
            <p:spPr bwMode="auto">
              <a:xfrm>
                <a:off x="4829175" y="3381375"/>
                <a:ext cx="1089025"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6" name="Line 13"/>
              <p:cNvSpPr>
                <a:spLocks noChangeShapeType="1"/>
              </p:cNvSpPr>
              <p:nvPr/>
            </p:nvSpPr>
            <p:spPr bwMode="auto">
              <a:xfrm flipV="1">
                <a:off x="4829175" y="3384550"/>
                <a:ext cx="0" cy="2254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7" name="Line 14"/>
              <p:cNvSpPr>
                <a:spLocks noChangeShapeType="1"/>
              </p:cNvSpPr>
              <p:nvPr/>
            </p:nvSpPr>
            <p:spPr bwMode="auto">
              <a:xfrm>
                <a:off x="5918200" y="3381375"/>
                <a:ext cx="10922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8" name="Line 15"/>
              <p:cNvSpPr>
                <a:spLocks noChangeShapeType="1"/>
              </p:cNvSpPr>
              <p:nvPr/>
            </p:nvSpPr>
            <p:spPr bwMode="auto">
              <a:xfrm flipV="1">
                <a:off x="5918200" y="3384550"/>
                <a:ext cx="0" cy="22542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9" name="Freeform 48"/>
              <p:cNvSpPr>
                <a:spLocks/>
              </p:cNvSpPr>
              <p:nvPr/>
            </p:nvSpPr>
            <p:spPr bwMode="auto">
              <a:xfrm>
                <a:off x="2133600" y="3616325"/>
                <a:ext cx="2695575" cy="0"/>
              </a:xfrm>
              <a:custGeom>
                <a:avLst/>
                <a:gdLst>
                  <a:gd name="T0" fmla="*/ 0 w 1698"/>
                  <a:gd name="T1" fmla="*/ 1010 w 1698"/>
                  <a:gd name="T2" fmla="*/ 1698 w 1698"/>
                </a:gdLst>
                <a:ahLst/>
                <a:cxnLst>
                  <a:cxn ang="0">
                    <a:pos x="T0" y="0"/>
                  </a:cxn>
                  <a:cxn ang="0">
                    <a:pos x="T1" y="0"/>
                  </a:cxn>
                  <a:cxn ang="0">
                    <a:pos x="T2" y="0"/>
                  </a:cxn>
                </a:cxnLst>
                <a:rect l="0" t="0" r="r" b="b"/>
                <a:pathLst>
                  <a:path w="1698">
                    <a:moveTo>
                      <a:pt x="0" y="0"/>
                    </a:moveTo>
                    <a:lnTo>
                      <a:pt x="1010" y="0"/>
                    </a:lnTo>
                    <a:lnTo>
                      <a:pt x="1698"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50" name="Line 17"/>
              <p:cNvSpPr>
                <a:spLocks noChangeShapeType="1"/>
              </p:cNvSpPr>
              <p:nvPr/>
            </p:nvSpPr>
            <p:spPr bwMode="auto">
              <a:xfrm flipV="1">
                <a:off x="3736975" y="3619500"/>
                <a:ext cx="0" cy="2317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51" name="Line 18"/>
              <p:cNvSpPr>
                <a:spLocks noChangeShapeType="1"/>
              </p:cNvSpPr>
              <p:nvPr/>
            </p:nvSpPr>
            <p:spPr bwMode="auto">
              <a:xfrm>
                <a:off x="4829175" y="3616325"/>
                <a:ext cx="1089025"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52" name="Line 19"/>
              <p:cNvSpPr>
                <a:spLocks noChangeShapeType="1"/>
              </p:cNvSpPr>
              <p:nvPr/>
            </p:nvSpPr>
            <p:spPr bwMode="auto">
              <a:xfrm flipV="1">
                <a:off x="4829175" y="3619500"/>
                <a:ext cx="0" cy="2317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53" name="Line 20"/>
              <p:cNvSpPr>
                <a:spLocks noChangeShapeType="1"/>
              </p:cNvSpPr>
              <p:nvPr/>
            </p:nvSpPr>
            <p:spPr bwMode="auto">
              <a:xfrm>
                <a:off x="5918200" y="3616325"/>
                <a:ext cx="1092200"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54" name="Line 21"/>
              <p:cNvSpPr>
                <a:spLocks noChangeShapeType="1"/>
              </p:cNvSpPr>
              <p:nvPr/>
            </p:nvSpPr>
            <p:spPr bwMode="auto">
              <a:xfrm flipV="1">
                <a:off x="5918200" y="3619500"/>
                <a:ext cx="0" cy="23177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55" name="Rectangle 54"/>
              <p:cNvSpPr>
                <a:spLocks noChangeArrowheads="1"/>
              </p:cNvSpPr>
              <p:nvPr/>
            </p:nvSpPr>
            <p:spPr bwMode="auto">
              <a:xfrm>
                <a:off x="2011297" y="3088454"/>
                <a:ext cx="1380720" cy="2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Lifetime earnings by</a:t>
                </a:r>
              </a:p>
              <a:p>
                <a:pPr marL="0" marR="0" lvl="0" indent="0" algn="l" defTabSz="914400" rtl="0" eaLnBrk="1" fontAlgn="base" latinLnBrk="0" hangingPunct="1">
                  <a:lnSpc>
                    <a:spcPct val="100000"/>
                  </a:lnSpc>
                  <a:spcBef>
                    <a:spcPct val="0"/>
                  </a:spcBef>
                  <a:spcAft>
                    <a:spcPct val="0"/>
                  </a:spcAft>
                  <a:buClrTx/>
                  <a:buSzTx/>
                  <a:buFontTx/>
                  <a:buNone/>
                  <a:tabLst/>
                </a:pPr>
                <a:r>
                  <a:rPr lang="en-US" sz="1600" b="1" dirty="0">
                    <a:solidFill>
                      <a:srgbClr val="000000"/>
                    </a:solidFill>
                    <a:latin typeface="Calibri Light" pitchFamily="34" charset="0"/>
                    <a:cs typeface="Arial" pitchFamily="34" charset="0"/>
                  </a:rPr>
                  <a:t>    education level</a:t>
                </a:r>
                <a:endParaRPr kumimoji="0" lang="en-US" sz="1600" b="1" i="0" u="none" strike="noStrike" cap="none" normalizeH="0" baseline="0" dirty="0">
                  <a:ln>
                    <a:noFill/>
                  </a:ln>
                  <a:solidFill>
                    <a:schemeClr val="tx1"/>
                  </a:solidFill>
                  <a:effectLst/>
                  <a:latin typeface="Calibri Light" pitchFamily="34" charset="0"/>
                  <a:cs typeface="Arial" pitchFamily="34" charset="0"/>
                </a:endParaRPr>
              </a:p>
            </p:txBody>
          </p:sp>
          <p:sp>
            <p:nvSpPr>
              <p:cNvPr id="56" name="Rectangle 55"/>
              <p:cNvSpPr>
                <a:spLocks noChangeArrowheads="1"/>
              </p:cNvSpPr>
              <p:nvPr/>
            </p:nvSpPr>
            <p:spPr bwMode="auto">
              <a:xfrm>
                <a:off x="2240298" y="3649951"/>
                <a:ext cx="1104239" cy="1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College degree</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57" name="Rectangle 56"/>
              <p:cNvSpPr>
                <a:spLocks noChangeArrowheads="1"/>
              </p:cNvSpPr>
              <p:nvPr/>
            </p:nvSpPr>
            <p:spPr bwMode="auto">
              <a:xfrm>
                <a:off x="4184650" y="3670300"/>
                <a:ext cx="319337" cy="1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25%</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58" name="Rectangle 57"/>
              <p:cNvSpPr>
                <a:spLocks noChangeArrowheads="1"/>
              </p:cNvSpPr>
              <p:nvPr/>
            </p:nvSpPr>
            <p:spPr bwMode="auto">
              <a:xfrm>
                <a:off x="5276850" y="3670300"/>
                <a:ext cx="319337" cy="1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25%</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59" name="Rectangle 58"/>
              <p:cNvSpPr>
                <a:spLocks noChangeArrowheads="1"/>
              </p:cNvSpPr>
              <p:nvPr/>
            </p:nvSpPr>
            <p:spPr bwMode="auto">
              <a:xfrm>
                <a:off x="6369050" y="3670300"/>
                <a:ext cx="319337" cy="1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50%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0" name="Rectangle 59"/>
              <p:cNvSpPr>
                <a:spLocks noChangeArrowheads="1"/>
              </p:cNvSpPr>
              <p:nvPr/>
            </p:nvSpPr>
            <p:spPr bwMode="auto">
              <a:xfrm>
                <a:off x="2123429" y="3439340"/>
                <a:ext cx="1337976" cy="1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No college degree</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1" name="Rectangle 60"/>
              <p:cNvSpPr>
                <a:spLocks noChangeArrowheads="1"/>
              </p:cNvSpPr>
              <p:nvPr/>
            </p:nvSpPr>
            <p:spPr bwMode="auto">
              <a:xfrm>
                <a:off x="4184650" y="3435350"/>
                <a:ext cx="319337" cy="1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50%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2" name="Rectangle 61"/>
              <p:cNvSpPr>
                <a:spLocks noChangeArrowheads="1"/>
              </p:cNvSpPr>
              <p:nvPr/>
            </p:nvSpPr>
            <p:spPr bwMode="auto">
              <a:xfrm>
                <a:off x="6416675" y="3438525"/>
                <a:ext cx="225413" cy="1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3" name="Rectangle 62"/>
              <p:cNvSpPr>
                <a:spLocks noChangeArrowheads="1"/>
              </p:cNvSpPr>
              <p:nvPr/>
            </p:nvSpPr>
            <p:spPr bwMode="auto">
              <a:xfrm>
                <a:off x="5276850" y="3438525"/>
                <a:ext cx="319337" cy="1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50%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grpSp>
        <p:sp>
          <p:nvSpPr>
            <p:cNvPr id="34" name="TextBox 33"/>
            <p:cNvSpPr txBox="1"/>
            <p:nvPr/>
          </p:nvSpPr>
          <p:spPr>
            <a:xfrm>
              <a:off x="3769884" y="2637270"/>
              <a:ext cx="1283200" cy="338554"/>
            </a:xfrm>
            <a:prstGeom prst="rect">
              <a:avLst/>
            </a:prstGeom>
            <a:noFill/>
          </p:spPr>
          <p:txBody>
            <a:bodyPr wrap="square" rtlCol="0">
              <a:spAutoFit/>
            </a:bodyPr>
            <a:lstStyle/>
            <a:p>
              <a:r>
                <a:rPr lang="en-US" sz="1600" b="1" dirty="0">
                  <a:latin typeface="Calibri Light" pitchFamily="34" charset="0"/>
                </a:rPr>
                <a:t>$0.9 million</a:t>
              </a:r>
            </a:p>
          </p:txBody>
        </p:sp>
        <p:sp>
          <p:nvSpPr>
            <p:cNvPr id="35" name="TextBox 34"/>
            <p:cNvSpPr txBox="1"/>
            <p:nvPr/>
          </p:nvSpPr>
          <p:spPr>
            <a:xfrm>
              <a:off x="5045446" y="2653896"/>
              <a:ext cx="1298475" cy="338554"/>
            </a:xfrm>
            <a:prstGeom prst="rect">
              <a:avLst/>
            </a:prstGeom>
            <a:noFill/>
          </p:spPr>
          <p:txBody>
            <a:bodyPr wrap="square" rtlCol="0">
              <a:spAutoFit/>
            </a:bodyPr>
            <a:lstStyle/>
            <a:p>
              <a:r>
                <a:rPr lang="en-US" sz="1600" b="1" dirty="0">
                  <a:latin typeface="Calibri Light" pitchFamily="34" charset="0"/>
                </a:rPr>
                <a:t>$1.5 million</a:t>
              </a:r>
            </a:p>
          </p:txBody>
        </p:sp>
        <p:sp>
          <p:nvSpPr>
            <p:cNvPr id="36" name="TextBox 35"/>
            <p:cNvSpPr txBox="1"/>
            <p:nvPr/>
          </p:nvSpPr>
          <p:spPr>
            <a:xfrm>
              <a:off x="6296370" y="2668464"/>
              <a:ext cx="1211659" cy="338554"/>
            </a:xfrm>
            <a:prstGeom prst="rect">
              <a:avLst/>
            </a:prstGeom>
            <a:noFill/>
          </p:spPr>
          <p:txBody>
            <a:bodyPr wrap="square" rtlCol="0">
              <a:spAutoFit/>
            </a:bodyPr>
            <a:lstStyle/>
            <a:p>
              <a:r>
                <a:rPr lang="en-US" sz="1600" b="1" dirty="0">
                  <a:latin typeface="Calibri Light" pitchFamily="34" charset="0"/>
                </a:rPr>
                <a:t>$2.4 million</a:t>
              </a:r>
            </a:p>
          </p:txBody>
        </p:sp>
      </p:grpSp>
    </p:spTree>
    <p:extLst>
      <p:ext uri="{BB962C8B-B14F-4D97-AF65-F5344CB8AC3E}">
        <p14:creationId xmlns:p14="http://schemas.microsoft.com/office/powerpoint/2010/main" val="227143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will you learn in this chapter?</a:t>
            </a:r>
            <a:endParaRPr lang="en-US" dirty="0">
              <a:solidFill>
                <a:srgbClr val="C00000"/>
              </a:solidFill>
            </a:endParaRPr>
          </a:p>
        </p:txBody>
      </p:sp>
      <p:sp>
        <p:nvSpPr>
          <p:cNvPr id="3" name="Content Placeholder 2"/>
          <p:cNvSpPr>
            <a:spLocks noGrp="1"/>
          </p:cNvSpPr>
          <p:nvPr>
            <p:ph idx="1"/>
          </p:nvPr>
        </p:nvSpPr>
        <p:spPr/>
        <p:txBody>
          <a:bodyPr>
            <a:normAutofit fontScale="92500" lnSpcReduction="20000"/>
          </a:bodyPr>
          <a:lstStyle/>
          <a:p>
            <a:r>
              <a:rPr lang="en-US" dirty="0"/>
              <a:t>Why money is worth more now than in the future.</a:t>
            </a:r>
          </a:p>
          <a:p>
            <a:r>
              <a:rPr lang="en-US" dirty="0"/>
              <a:t>How compounding works over time.</a:t>
            </a:r>
          </a:p>
          <a:p>
            <a:r>
              <a:rPr lang="en-US" dirty="0"/>
              <a:t>How to calculate the </a:t>
            </a:r>
            <a:r>
              <a:rPr lang="en-US" i="1" dirty="0">
                <a:solidFill>
                  <a:srgbClr val="9D0505"/>
                </a:solidFill>
              </a:rPr>
              <a:t>present value of a future sum</a:t>
            </a:r>
            <a:r>
              <a:rPr lang="en-US" dirty="0"/>
              <a:t>.</a:t>
            </a:r>
          </a:p>
          <a:p>
            <a:r>
              <a:rPr lang="en-US" dirty="0"/>
              <a:t>What the costs and benefits are of a choice using expected value.</a:t>
            </a:r>
          </a:p>
          <a:p>
            <a:r>
              <a:rPr lang="en-US" dirty="0"/>
              <a:t>How risk aversion makes a market for insurance possible.</a:t>
            </a:r>
          </a:p>
          <a:p>
            <a:r>
              <a:rPr lang="en-US" dirty="0"/>
              <a:t>What the importance is of pooling and diversification for managing risk.</a:t>
            </a:r>
          </a:p>
          <a:p>
            <a:r>
              <a:rPr lang="en-US" dirty="0"/>
              <a:t>What challenges adverse selection and moral hazard pose for insurance.</a:t>
            </a:r>
          </a:p>
        </p:txBody>
      </p:sp>
    </p:spTree>
    <p:extLst>
      <p:ext uri="{BB962C8B-B14F-4D97-AF65-F5344CB8AC3E}">
        <p14:creationId xmlns:p14="http://schemas.microsoft.com/office/powerpoint/2010/main" val="1446662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Expected value III</a:t>
            </a:r>
          </a:p>
        </p:txBody>
      </p:sp>
      <mc:AlternateContent xmlns:mc="http://schemas.openxmlformats.org/markup-compatibility/2006" xmlns:a14="http://schemas.microsoft.com/office/drawing/2010/main">
        <mc:Choice Requires="a14">
          <p:sp>
            <p:nvSpPr>
              <p:cNvPr id="35" name="Content Placeholder 2"/>
              <p:cNvSpPr>
                <a:spLocks noGrp="1"/>
              </p:cNvSpPr>
              <p:nvPr>
                <p:ph idx="1"/>
              </p:nvPr>
            </p:nvSpPr>
            <p:spPr/>
            <p:txBody>
              <a:bodyPr>
                <a:normAutofit fontScale="85000" lnSpcReduction="10000"/>
              </a:bodyPr>
              <a:lstStyle/>
              <a:p>
                <a:r>
                  <a:rPr lang="en-US" dirty="0"/>
                  <a:t>The value of not attending college is:</a:t>
                </a:r>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𝐸𝑉</m:t>
                      </m:r>
                      <m:r>
                        <a:rPr lang="en-US" b="0" i="1" smtClean="0">
                          <a:latin typeface="Cambria Math"/>
                        </a:rPr>
                        <m:t>=</m:t>
                      </m:r>
                      <m:d>
                        <m:dPr>
                          <m:ctrlPr>
                            <a:rPr lang="en-US" b="0" i="1" smtClean="0">
                              <a:latin typeface="Cambria Math" panose="02040503050406030204" pitchFamily="18" charset="0"/>
                            </a:rPr>
                          </m:ctrlPr>
                        </m:dPr>
                        <m:e>
                          <m:r>
                            <a:rPr lang="en-US" b="0" i="1" smtClean="0">
                              <a:latin typeface="Cambria Math"/>
                            </a:rPr>
                            <m:t>.5</m:t>
                          </m:r>
                          <m:r>
                            <a:rPr lang="en-US" b="0" i="1" smtClean="0">
                              <a:latin typeface="Cambria Math"/>
                              <a:ea typeface="Cambria Math"/>
                            </a:rPr>
                            <m:t>×$0.9</m:t>
                          </m:r>
                          <m:r>
                            <a:rPr lang="en-US" b="0" i="1" smtClean="0">
                              <a:latin typeface="Cambria Math"/>
                              <a:ea typeface="Cambria Math"/>
                            </a:rPr>
                            <m:t>𝑀</m:t>
                          </m:r>
                        </m:e>
                      </m:d>
                      <m:r>
                        <a:rPr lang="en-US" b="0" i="1" smtClean="0">
                          <a:latin typeface="Cambria Math"/>
                          <a:ea typeface="Cambria Math"/>
                        </a:rPr>
                        <m:t>+</m:t>
                      </m:r>
                      <m:d>
                        <m:dPr>
                          <m:ctrlPr>
                            <a:rPr lang="en-US" b="0" i="1" smtClean="0">
                              <a:latin typeface="Cambria Math" panose="02040503050406030204" pitchFamily="18" charset="0"/>
                              <a:ea typeface="Cambria Math"/>
                            </a:rPr>
                          </m:ctrlPr>
                        </m:dPr>
                        <m:e>
                          <m:r>
                            <a:rPr lang="en-US" b="0" i="1" smtClean="0">
                              <a:latin typeface="Cambria Math"/>
                              <a:ea typeface="Cambria Math"/>
                            </a:rPr>
                            <m:t>.5</m:t>
                          </m:r>
                          <m:r>
                            <a:rPr lang="en-US" i="1">
                              <a:latin typeface="Cambria Math"/>
                              <a:ea typeface="Cambria Math"/>
                            </a:rPr>
                            <m:t>×</m:t>
                          </m:r>
                          <m:r>
                            <a:rPr lang="en-US" b="0" i="1" smtClean="0">
                              <a:latin typeface="Cambria Math"/>
                              <a:ea typeface="Cambria Math"/>
                            </a:rPr>
                            <m:t>$1.5</m:t>
                          </m:r>
                          <m:r>
                            <a:rPr lang="en-US" b="0" i="1" smtClean="0">
                              <a:latin typeface="Cambria Math"/>
                              <a:ea typeface="Cambria Math"/>
                            </a:rPr>
                            <m:t>𝑀</m:t>
                          </m:r>
                        </m:e>
                      </m:d>
                      <m:r>
                        <a:rPr lang="en-US" b="0" i="1" smtClean="0">
                          <a:latin typeface="Cambria Math"/>
                          <a:ea typeface="Cambria Math"/>
                        </a:rPr>
                        <m:t>+</m:t>
                      </m:r>
                      <m:r>
                        <a:rPr lang="en-US" i="1">
                          <a:latin typeface="Cambria Math"/>
                          <a:ea typeface="Cambria Math"/>
                        </a:rPr>
                        <m:t>(</m:t>
                      </m:r>
                      <m:r>
                        <a:rPr lang="en-US" b="0" i="1" smtClean="0">
                          <a:latin typeface="Cambria Math"/>
                          <a:ea typeface="Cambria Math"/>
                        </a:rPr>
                        <m:t>0</m:t>
                      </m:r>
                      <m:r>
                        <a:rPr lang="en-US" i="1">
                          <a:latin typeface="Cambria Math"/>
                          <a:ea typeface="Cambria Math"/>
                        </a:rPr>
                        <m:t>×$2.4</m:t>
                      </m:r>
                      <m:r>
                        <a:rPr lang="en-US" b="0" i="1" smtClean="0">
                          <a:latin typeface="Cambria Math"/>
                          <a:ea typeface="Cambria Math"/>
                        </a:rPr>
                        <m:t>𝑀</m:t>
                      </m:r>
                      <m:r>
                        <a:rPr lang="en-US" b="0" i="1" smtClean="0">
                          <a:latin typeface="Cambria Math"/>
                          <a:ea typeface="Cambria Math"/>
                        </a:rPr>
                        <m:t>)=$1.2</m:t>
                      </m:r>
                      <m:r>
                        <a:rPr lang="en-US" b="0" i="1" smtClean="0">
                          <a:latin typeface="Cambria Math"/>
                          <a:ea typeface="Cambria Math"/>
                        </a:rPr>
                        <m:t>𝑀</m:t>
                      </m:r>
                    </m:oMath>
                  </m:oMathPara>
                </a14:m>
                <a:endParaRPr lang="en-US" dirty="0"/>
              </a:p>
              <a:p>
                <a:r>
                  <a:rPr lang="en-US" dirty="0"/>
                  <a:t>The value of attending college is:</a:t>
                </a:r>
              </a:p>
              <a:p>
                <a:pPr marL="0" indent="0">
                  <a:buNone/>
                </a:pPr>
                <a14:m>
                  <m:oMathPara xmlns:m="http://schemas.openxmlformats.org/officeDocument/2006/math">
                    <m:oMathParaPr>
                      <m:jc m:val="centerGroup"/>
                    </m:oMathParaPr>
                    <m:oMath xmlns:m="http://schemas.openxmlformats.org/officeDocument/2006/math">
                      <m:r>
                        <a:rPr lang="en-US" i="1">
                          <a:latin typeface="Cambria Math"/>
                        </a:rPr>
                        <m:t>𝐸𝑉</m:t>
                      </m:r>
                      <m:r>
                        <a:rPr lang="en-US" i="1">
                          <a:latin typeface="Cambria Math"/>
                        </a:rPr>
                        <m:t>=</m:t>
                      </m:r>
                      <m:d>
                        <m:dPr>
                          <m:ctrlPr>
                            <a:rPr lang="en-US" i="1">
                              <a:latin typeface="Cambria Math" panose="02040503050406030204" pitchFamily="18" charset="0"/>
                            </a:rPr>
                          </m:ctrlPr>
                        </m:dPr>
                        <m:e>
                          <m:r>
                            <a:rPr lang="en-US" i="1">
                              <a:latin typeface="Cambria Math"/>
                            </a:rPr>
                            <m:t>.</m:t>
                          </m:r>
                          <m:r>
                            <a:rPr lang="en-US" b="0" i="1" smtClean="0">
                              <a:latin typeface="Cambria Math"/>
                            </a:rPr>
                            <m:t>2</m:t>
                          </m:r>
                          <m:r>
                            <a:rPr lang="en-US" i="1">
                              <a:latin typeface="Cambria Math"/>
                            </a:rPr>
                            <m:t>5</m:t>
                          </m:r>
                          <m:r>
                            <a:rPr lang="en-US" i="1">
                              <a:latin typeface="Cambria Math"/>
                              <a:ea typeface="Cambria Math"/>
                            </a:rPr>
                            <m:t>×$</m:t>
                          </m:r>
                          <m:r>
                            <a:rPr lang="en-US" b="0" i="1" smtClean="0">
                              <a:latin typeface="Cambria Math"/>
                              <a:ea typeface="Cambria Math"/>
                            </a:rPr>
                            <m:t>0.9</m:t>
                          </m:r>
                          <m:r>
                            <a:rPr lang="en-US" b="0" i="1" smtClean="0">
                              <a:latin typeface="Cambria Math"/>
                              <a:ea typeface="Cambria Math"/>
                            </a:rPr>
                            <m:t>𝑀</m:t>
                          </m:r>
                        </m:e>
                      </m:d>
                      <m:r>
                        <a:rPr lang="en-US" i="1">
                          <a:latin typeface="Cambria Math"/>
                          <a:ea typeface="Cambria Math"/>
                        </a:rPr>
                        <m:t>+</m:t>
                      </m:r>
                      <m:d>
                        <m:dPr>
                          <m:ctrlPr>
                            <a:rPr lang="en-US" i="1">
                              <a:latin typeface="Cambria Math" panose="02040503050406030204" pitchFamily="18" charset="0"/>
                              <a:ea typeface="Cambria Math"/>
                            </a:rPr>
                          </m:ctrlPr>
                        </m:dPr>
                        <m:e>
                          <m:r>
                            <a:rPr lang="en-US" i="1">
                              <a:latin typeface="Cambria Math"/>
                              <a:ea typeface="Cambria Math"/>
                            </a:rPr>
                            <m:t>.</m:t>
                          </m:r>
                          <m:r>
                            <a:rPr lang="en-US" b="0" i="1" smtClean="0">
                              <a:latin typeface="Cambria Math"/>
                              <a:ea typeface="Cambria Math"/>
                            </a:rPr>
                            <m:t>2</m:t>
                          </m:r>
                          <m:r>
                            <a:rPr lang="en-US" i="1">
                              <a:latin typeface="Cambria Math"/>
                              <a:ea typeface="Cambria Math"/>
                            </a:rPr>
                            <m:t>5×</m:t>
                          </m:r>
                          <m:r>
                            <a:rPr lang="en-US" b="0" i="1" smtClean="0">
                              <a:latin typeface="Cambria Math"/>
                              <a:ea typeface="Cambria Math"/>
                            </a:rPr>
                            <m:t>$1.5</m:t>
                          </m:r>
                          <m:r>
                            <a:rPr lang="en-US" b="0" i="1" smtClean="0">
                              <a:latin typeface="Cambria Math"/>
                              <a:ea typeface="Cambria Math"/>
                            </a:rPr>
                            <m:t>𝑀</m:t>
                          </m:r>
                        </m:e>
                      </m:d>
                      <m:r>
                        <a:rPr lang="en-US" b="0" i="1" smtClean="0">
                          <a:latin typeface="Cambria Math"/>
                          <a:ea typeface="Cambria Math"/>
                        </a:rPr>
                        <m:t>+(.5</m:t>
                      </m:r>
                      <m:r>
                        <a:rPr lang="en-US" i="1">
                          <a:latin typeface="Cambria Math"/>
                          <a:ea typeface="Cambria Math"/>
                        </a:rPr>
                        <m:t>×</m:t>
                      </m:r>
                      <m:r>
                        <a:rPr lang="en-US" b="0" i="1" smtClean="0">
                          <a:latin typeface="Cambria Math"/>
                          <a:ea typeface="Cambria Math"/>
                        </a:rPr>
                        <m:t>$2.4</m:t>
                      </m:r>
                      <m:r>
                        <a:rPr lang="en-US" b="0" i="1" smtClean="0">
                          <a:latin typeface="Cambria Math"/>
                          <a:ea typeface="Cambria Math"/>
                        </a:rPr>
                        <m:t>𝑀</m:t>
                      </m:r>
                      <m:r>
                        <a:rPr lang="en-US" b="0" i="1" smtClean="0">
                          <a:latin typeface="Cambria Math"/>
                          <a:ea typeface="Cambria Math"/>
                        </a:rPr>
                        <m:t>=$1.8</m:t>
                      </m:r>
                      <m:r>
                        <a:rPr lang="en-US" b="0" i="1" smtClean="0">
                          <a:latin typeface="Cambria Math"/>
                          <a:ea typeface="Cambria Math"/>
                        </a:rPr>
                        <m:t>𝑀</m:t>
                      </m:r>
                    </m:oMath>
                  </m:oMathPara>
                </a14:m>
                <a:endParaRPr lang="en-US" dirty="0"/>
              </a:p>
              <a:p>
                <a:r>
                  <a:rPr lang="en-US" dirty="0"/>
                  <a:t>Unlike the earlier estimates, these expected values incorporate the risk of lower income.</a:t>
                </a:r>
              </a:p>
              <a:p>
                <a:r>
                  <a:rPr lang="en-US" dirty="0"/>
                  <a:t>Using these estimates, one can make a choice based on expected future income.</a:t>
                </a:r>
              </a:p>
              <a:p>
                <a:r>
                  <a:rPr lang="en-US" dirty="0"/>
                  <a:t>The expected benefit of attending college is $600,000, the difference in the expected values.</a:t>
                </a:r>
              </a:p>
            </p:txBody>
          </p:sp>
        </mc:Choice>
        <mc:Fallback xmlns="">
          <p:sp>
            <p:nvSpPr>
              <p:cNvPr id="35" name="Content Placeholder 2"/>
              <p:cNvSpPr>
                <a:spLocks noGrp="1" noRot="1" noChangeAspect="1" noMove="1" noResize="1" noEditPoints="1" noAdjustHandles="1" noChangeArrowheads="1" noChangeShapeType="1" noTextEdit="1"/>
              </p:cNvSpPr>
              <p:nvPr>
                <p:ph idx="1"/>
              </p:nvPr>
            </p:nvSpPr>
            <p:spPr>
              <a:xfrm>
                <a:off x="457200" y="1219201"/>
                <a:ext cx="8229600" cy="5181599"/>
              </a:xfrm>
              <a:blipFill rotWithShape="1">
                <a:blip r:embed="rId3"/>
                <a:stretch>
                  <a:fillRect l="-1185" t="-1765" r="-1407"/>
                </a:stretch>
              </a:blipFill>
            </p:spPr>
            <p:txBody>
              <a:bodyPr/>
              <a:lstStyle/>
              <a:p>
                <a:r>
                  <a:rPr lang="en-US">
                    <a:noFill/>
                  </a:rPr>
                  <a:t> </a:t>
                </a:r>
              </a:p>
            </p:txBody>
          </p:sp>
        </mc:Fallback>
      </mc:AlternateContent>
    </p:spTree>
    <p:extLst>
      <p:ext uri="{BB962C8B-B14F-4D97-AF65-F5344CB8AC3E}">
        <p14:creationId xmlns:p14="http://schemas.microsoft.com/office/powerpoint/2010/main" val="376625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Propensity for risk I</a:t>
            </a:r>
          </a:p>
        </p:txBody>
      </p:sp>
      <p:sp>
        <p:nvSpPr>
          <p:cNvPr id="3" name="Content Placeholder 2"/>
          <p:cNvSpPr>
            <a:spLocks noGrp="1"/>
          </p:cNvSpPr>
          <p:nvPr>
            <p:ph idx="1"/>
          </p:nvPr>
        </p:nvSpPr>
        <p:spPr/>
        <p:txBody>
          <a:bodyPr>
            <a:normAutofit fontScale="85000" lnSpcReduction="20000"/>
          </a:bodyPr>
          <a:lstStyle/>
          <a:p>
            <a:r>
              <a:rPr lang="en-US" dirty="0"/>
              <a:t>Although individuals have varying tastes for taking on risks, people are generally </a:t>
            </a:r>
            <a:r>
              <a:rPr lang="en-US" i="1" dirty="0">
                <a:solidFill>
                  <a:srgbClr val="9D0505"/>
                </a:solidFill>
              </a:rPr>
              <a:t>risk-averse</a:t>
            </a:r>
            <a:r>
              <a:rPr lang="en-US" dirty="0"/>
              <a:t> with their financial decisions.</a:t>
            </a:r>
          </a:p>
          <a:p>
            <a:pPr lvl="1"/>
            <a:r>
              <a:rPr lang="en-US" dirty="0"/>
              <a:t>Someone who does have a high tolerance for risk is </a:t>
            </a:r>
            <a:r>
              <a:rPr lang="en-US" i="1" dirty="0">
                <a:solidFill>
                  <a:srgbClr val="9D0505"/>
                </a:solidFill>
              </a:rPr>
              <a:t>risk-seeking</a:t>
            </a:r>
            <a:r>
              <a:rPr lang="en-US" dirty="0"/>
              <a:t>.</a:t>
            </a:r>
          </a:p>
          <a:p>
            <a:r>
              <a:rPr lang="en-US" dirty="0"/>
              <a:t>When faced with two options, with equal expected value, risk-averse individuals prefer the one with lower risk.</a:t>
            </a:r>
          </a:p>
          <a:p>
            <a:r>
              <a:rPr lang="en-US" dirty="0"/>
              <a:t>Imagine you are given two options based on a coin toss:</a:t>
            </a:r>
          </a:p>
          <a:p>
            <a:pPr lvl="1"/>
            <a:r>
              <a:rPr lang="en-US" dirty="0"/>
              <a:t>Option A: Heads, receive $100,001. Tails, receive $99,999.</a:t>
            </a:r>
          </a:p>
          <a:p>
            <a:pPr lvl="1"/>
            <a:r>
              <a:rPr lang="en-US" dirty="0"/>
              <a:t>Option B: Heads, receive $200,000. Tails, receive $0.</a:t>
            </a:r>
          </a:p>
          <a:p>
            <a:r>
              <a:rPr lang="en-US" dirty="0"/>
              <a:t>While both have an estimated value of $100,000, most people prefer Option A because it has less risk.</a:t>
            </a:r>
          </a:p>
        </p:txBody>
      </p:sp>
    </p:spTree>
    <p:extLst>
      <p:ext uri="{BB962C8B-B14F-4D97-AF65-F5344CB8AC3E}">
        <p14:creationId xmlns:p14="http://schemas.microsoft.com/office/powerpoint/2010/main" val="103057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Propensity for risk II</a:t>
            </a:r>
          </a:p>
        </p:txBody>
      </p:sp>
      <p:sp>
        <p:nvSpPr>
          <p:cNvPr id="3" name="Content Placeholder 2"/>
          <p:cNvSpPr>
            <a:spLocks noGrp="1"/>
          </p:cNvSpPr>
          <p:nvPr>
            <p:ph idx="1"/>
          </p:nvPr>
        </p:nvSpPr>
        <p:spPr/>
        <p:txBody>
          <a:bodyPr>
            <a:normAutofit fontScale="92500" lnSpcReduction="20000"/>
          </a:bodyPr>
          <a:lstStyle/>
          <a:p>
            <a:r>
              <a:rPr lang="en-US" dirty="0"/>
              <a:t>The previous example suggests that many worry about worst-case outcome.</a:t>
            </a:r>
          </a:p>
          <a:p>
            <a:r>
              <a:rPr lang="en-US" dirty="0"/>
              <a:t>Even if two possible outcomes have the same expected value, the one with lower risk will typically be chosen.</a:t>
            </a:r>
          </a:p>
          <a:p>
            <a:r>
              <a:rPr lang="en-US" dirty="0"/>
              <a:t>Individuals must be compensated for taking on risk.</a:t>
            </a:r>
          </a:p>
          <a:p>
            <a:pPr lvl="1"/>
            <a:r>
              <a:rPr lang="en-US" dirty="0"/>
              <a:t>The expected value of Option B would have to be greater than $100,000 before most individuals would accept the risk of winning nothing.</a:t>
            </a:r>
          </a:p>
          <a:p>
            <a:r>
              <a:rPr lang="en-US" dirty="0"/>
              <a:t>How much higher depends on individuals’ personal taste for risk.</a:t>
            </a:r>
          </a:p>
        </p:txBody>
      </p:sp>
    </p:spTree>
    <p:extLst>
      <p:ext uri="{BB962C8B-B14F-4D97-AF65-F5344CB8AC3E}">
        <p14:creationId xmlns:p14="http://schemas.microsoft.com/office/powerpoint/2010/main" val="2884759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Insurance and managing risk I</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i="1" dirty="0">
                <a:solidFill>
                  <a:srgbClr val="9D0505"/>
                </a:solidFill>
              </a:rPr>
              <a:t>Risk averse </a:t>
            </a:r>
            <a:r>
              <a:rPr lang="en-US" dirty="0"/>
              <a:t>individuals cope with risk in many ways.</a:t>
            </a:r>
          </a:p>
          <a:p>
            <a:pPr lvl="1"/>
            <a:r>
              <a:rPr lang="en-US" dirty="0"/>
              <a:t>If possible, avoid the risk altogether.</a:t>
            </a:r>
          </a:p>
          <a:p>
            <a:pPr lvl="1"/>
            <a:r>
              <a:rPr lang="en-US" dirty="0"/>
              <a:t>If unavoidable, buy insurance.</a:t>
            </a:r>
          </a:p>
          <a:p>
            <a:r>
              <a:rPr lang="en-US" dirty="0"/>
              <a:t>An </a:t>
            </a:r>
            <a:r>
              <a:rPr lang="en-US" i="1" dirty="0">
                <a:solidFill>
                  <a:srgbClr val="9D0505"/>
                </a:solidFill>
              </a:rPr>
              <a:t>insurance policy </a:t>
            </a:r>
            <a:r>
              <a:rPr lang="en-US" dirty="0"/>
              <a:t>is a product that lets risk averse individuals (or companies) pay to reduce some uncertainty.</a:t>
            </a:r>
          </a:p>
          <a:p>
            <a:r>
              <a:rPr lang="en-US" dirty="0"/>
              <a:t>Insurance is an agreement in which:</a:t>
            </a:r>
          </a:p>
          <a:p>
            <a:pPr lvl="1"/>
            <a:r>
              <a:rPr lang="en-US" dirty="0"/>
              <a:t>An individual pays a regular fee, a </a:t>
            </a:r>
            <a:r>
              <a:rPr lang="en-US" i="1" dirty="0">
                <a:solidFill>
                  <a:srgbClr val="9D0505"/>
                </a:solidFill>
              </a:rPr>
              <a:t>premium</a:t>
            </a:r>
            <a:r>
              <a:rPr lang="en-US" dirty="0"/>
              <a:t>.</a:t>
            </a:r>
          </a:p>
          <a:p>
            <a:pPr lvl="1"/>
            <a:r>
              <a:rPr lang="en-US" dirty="0"/>
              <a:t>An insurance company covers costs associated with a specific event occurring, a </a:t>
            </a:r>
            <a:r>
              <a:rPr lang="en-US" i="1" dirty="0">
                <a:solidFill>
                  <a:srgbClr val="9D0505"/>
                </a:solidFill>
              </a:rPr>
              <a:t>payout</a:t>
            </a:r>
            <a:r>
              <a:rPr lang="en-US" dirty="0"/>
              <a:t>.</a:t>
            </a:r>
          </a:p>
        </p:txBody>
      </p:sp>
    </p:spTree>
    <p:extLst>
      <p:ext uri="{BB962C8B-B14F-4D97-AF65-F5344CB8AC3E}">
        <p14:creationId xmlns:p14="http://schemas.microsoft.com/office/powerpoint/2010/main" val="59874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Insurance and managing risk II</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dirty="0"/>
              <a:t>Suppose that there is a 1.5% likelihood that you will get in an auto accident that costs $10,000 and a 0.2% likelihood of an accident that costs $200,000.</a:t>
            </a:r>
          </a:p>
          <a:p>
            <a:endParaRPr lang="en-US" dirty="0"/>
          </a:p>
          <a:p>
            <a:pPr marL="0" indent="0" algn="ctr">
              <a:buNone/>
            </a:pPr>
            <a:r>
              <a:rPr lang="en-US" dirty="0"/>
              <a:t>EV = (0.015 x $10G) + (0.002 x $200G) = $550</a:t>
            </a:r>
          </a:p>
          <a:p>
            <a:endParaRPr lang="en-US" dirty="0"/>
          </a:p>
          <a:p>
            <a:r>
              <a:rPr lang="en-US" dirty="0"/>
              <a:t>An insurance company would cover the losses by charging a premium above $550.</a:t>
            </a:r>
          </a:p>
          <a:p>
            <a:r>
              <a:rPr lang="en-US" dirty="0"/>
              <a:t>Most individuals would be willing to pay more than $550 to offload this risk onto someone else.</a:t>
            </a:r>
          </a:p>
        </p:txBody>
      </p:sp>
    </p:spTree>
    <p:extLst>
      <p:ext uri="{BB962C8B-B14F-4D97-AF65-F5344CB8AC3E}">
        <p14:creationId xmlns:p14="http://schemas.microsoft.com/office/powerpoint/2010/main" val="312997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Insurance and managing risk III</a:t>
            </a:r>
          </a:p>
        </p:txBody>
      </p:sp>
      <p:sp>
        <p:nvSpPr>
          <p:cNvPr id="3" name="Content Placeholder 2"/>
          <p:cNvSpPr>
            <a:spLocks noGrp="1"/>
          </p:cNvSpPr>
          <p:nvPr>
            <p:ph idx="1"/>
          </p:nvPr>
        </p:nvSpPr>
        <p:spPr/>
        <p:txBody>
          <a:bodyPr>
            <a:normAutofit lnSpcReduction="10000"/>
          </a:bodyPr>
          <a:lstStyle/>
          <a:p>
            <a:r>
              <a:rPr lang="en-US" dirty="0"/>
              <a:t>The cost of insurance is typically greater than its expected value.</a:t>
            </a:r>
          </a:p>
          <a:p>
            <a:pPr lvl="1"/>
            <a:r>
              <a:rPr lang="en-US" dirty="0"/>
              <a:t>Most people are risk-averse enough to find insurance worth the extra expense.</a:t>
            </a:r>
          </a:p>
          <a:p>
            <a:r>
              <a:rPr lang="en-US" dirty="0"/>
              <a:t>Individuals are generally willing to pay for insurance because the costs of the worst-case events are typically quite large.</a:t>
            </a:r>
          </a:p>
          <a:p>
            <a:r>
              <a:rPr lang="en-US" dirty="0"/>
              <a:t>If the cost of insurance was equal to its expected value, then insurance companies would not make any profits.</a:t>
            </a:r>
          </a:p>
        </p:txBody>
      </p:sp>
    </p:spTree>
    <p:extLst>
      <p:ext uri="{BB962C8B-B14F-4D97-AF65-F5344CB8AC3E}">
        <p14:creationId xmlns:p14="http://schemas.microsoft.com/office/powerpoint/2010/main" val="2764720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Pooling and diversifying risk</a:t>
            </a:r>
          </a:p>
        </p:txBody>
      </p:sp>
      <p:sp>
        <p:nvSpPr>
          <p:cNvPr id="3" name="Content Placeholder 2"/>
          <p:cNvSpPr>
            <a:spLocks noGrp="1"/>
          </p:cNvSpPr>
          <p:nvPr>
            <p:ph idx="1"/>
          </p:nvPr>
        </p:nvSpPr>
        <p:spPr/>
        <p:txBody>
          <a:bodyPr>
            <a:normAutofit/>
          </a:bodyPr>
          <a:lstStyle/>
          <a:p>
            <a:r>
              <a:rPr lang="en-US" dirty="0"/>
              <a:t>Insurance does not reduce risk.</a:t>
            </a:r>
          </a:p>
          <a:p>
            <a:r>
              <a:rPr lang="en-US" dirty="0"/>
              <a:t>Insurance reallocates costs from individuals to insurance companies.</a:t>
            </a:r>
          </a:p>
          <a:p>
            <a:r>
              <a:rPr lang="en-US" dirty="0"/>
              <a:t>Why are insurance companies better able to handle the same risk?</a:t>
            </a:r>
          </a:p>
          <a:p>
            <a:pPr lvl="1"/>
            <a:r>
              <a:rPr lang="en-US" dirty="0"/>
              <a:t>Insurance companies pool individuals together, called </a:t>
            </a:r>
            <a:r>
              <a:rPr lang="en-US" i="1" dirty="0">
                <a:solidFill>
                  <a:srgbClr val="9D0505"/>
                </a:solidFill>
              </a:rPr>
              <a:t>risk pooling</a:t>
            </a:r>
            <a:r>
              <a:rPr lang="en-US" dirty="0"/>
              <a:t>.</a:t>
            </a:r>
          </a:p>
          <a:p>
            <a:pPr lvl="1"/>
            <a:r>
              <a:rPr lang="en-US" dirty="0"/>
              <a:t>Insurance companies use risk </a:t>
            </a:r>
            <a:r>
              <a:rPr lang="en-US" i="1" dirty="0">
                <a:solidFill>
                  <a:srgbClr val="9D0505"/>
                </a:solidFill>
              </a:rPr>
              <a:t>diversification</a:t>
            </a:r>
            <a:r>
              <a:rPr lang="en-US" dirty="0">
                <a:solidFill>
                  <a:srgbClr val="9D0505"/>
                </a:solidFill>
              </a:rPr>
              <a:t> </a:t>
            </a:r>
            <a:r>
              <a:rPr lang="en-US" dirty="0"/>
              <a:t>in which risks are shared across many different assets or people.</a:t>
            </a:r>
          </a:p>
        </p:txBody>
      </p:sp>
    </p:spTree>
    <p:extLst>
      <p:ext uri="{BB962C8B-B14F-4D97-AF65-F5344CB8AC3E}">
        <p14:creationId xmlns:p14="http://schemas.microsoft.com/office/powerpoint/2010/main" val="3262760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Pooling risk</a:t>
            </a:r>
          </a:p>
        </p:txBody>
      </p:sp>
      <p:sp>
        <p:nvSpPr>
          <p:cNvPr id="3" name="Content Placeholder 2"/>
          <p:cNvSpPr>
            <a:spLocks noGrp="1"/>
          </p:cNvSpPr>
          <p:nvPr>
            <p:ph idx="1"/>
          </p:nvPr>
        </p:nvSpPr>
        <p:spPr/>
        <p:txBody>
          <a:bodyPr>
            <a:normAutofit/>
          </a:bodyPr>
          <a:lstStyle/>
          <a:p>
            <a:pPr marL="342900" lvl="1" indent="-342900">
              <a:buFont typeface="Arial" pitchFamily="34" charset="0"/>
              <a:buChar char="•"/>
            </a:pPr>
            <a:r>
              <a:rPr lang="en-US" sz="3200" dirty="0"/>
              <a:t>At any given time only some clients cost insurance companies due to claims.</a:t>
            </a:r>
          </a:p>
          <a:p>
            <a:pPr marL="342900" lvl="1" indent="-342900">
              <a:buFont typeface="Arial" pitchFamily="34" charset="0"/>
              <a:buChar char="•"/>
            </a:pPr>
            <a:r>
              <a:rPr lang="en-US" sz="3200" dirty="0"/>
              <a:t>Insurance companies have many clients who pay premiums and are not making claims.</a:t>
            </a:r>
          </a:p>
          <a:p>
            <a:pPr marL="342900" lvl="1" indent="-342900">
              <a:buFont typeface="Arial" pitchFamily="34" charset="0"/>
              <a:buChar char="•"/>
            </a:pPr>
            <a:r>
              <a:rPr lang="en-US" sz="3200" dirty="0"/>
              <a:t>Insurance companies are able to absorb the cost of one person’s emergency.</a:t>
            </a:r>
          </a:p>
        </p:txBody>
      </p:sp>
    </p:spTree>
    <p:extLst>
      <p:ext uri="{BB962C8B-B14F-4D97-AF65-F5344CB8AC3E}">
        <p14:creationId xmlns:p14="http://schemas.microsoft.com/office/powerpoint/2010/main" val="115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Who should bear the risk that a college degree doesn’t pay off?</a:t>
            </a:r>
          </a:p>
        </p:txBody>
      </p:sp>
      <p:sp>
        <p:nvSpPr>
          <p:cNvPr id="3" name="Content Placeholder 2"/>
          <p:cNvSpPr>
            <a:spLocks noGrp="1"/>
          </p:cNvSpPr>
          <p:nvPr>
            <p:ph idx="1"/>
          </p:nvPr>
        </p:nvSpPr>
        <p:spPr/>
        <p:txBody>
          <a:bodyPr>
            <a:normAutofit fontScale="92500" lnSpcReduction="20000"/>
          </a:bodyPr>
          <a:lstStyle/>
          <a:p>
            <a:pPr marL="342900" lvl="1" indent="-342900">
              <a:buFont typeface="Arial" pitchFamily="34" charset="0"/>
              <a:buChar char="•"/>
            </a:pPr>
            <a:r>
              <a:rPr lang="en-US" sz="3200" dirty="0"/>
              <a:t>Going to college is expensive and the outcome is uncertain.</a:t>
            </a:r>
          </a:p>
          <a:p>
            <a:pPr marL="342900" lvl="1" indent="-342900">
              <a:buFont typeface="Arial" pitchFamily="34" charset="0"/>
              <a:buChar char="•"/>
            </a:pPr>
            <a:r>
              <a:rPr lang="en-US" sz="3200" dirty="0"/>
              <a:t>An insurance company could provide a policy that pays off student loans if your salary never rises above a certain level.</a:t>
            </a:r>
          </a:p>
          <a:p>
            <a:pPr marL="342900" lvl="1" indent="-342900">
              <a:buFont typeface="Arial" pitchFamily="34" charset="0"/>
              <a:buChar char="•"/>
            </a:pPr>
            <a:r>
              <a:rPr lang="en-US" sz="3200" dirty="0"/>
              <a:t>In the UK, students borrow from a government-backed company and repay their loans only once they start earning above a certain amount.</a:t>
            </a:r>
          </a:p>
          <a:p>
            <a:pPr marL="342900" lvl="1" indent="-342900">
              <a:buFont typeface="Arial" pitchFamily="34" charset="0"/>
              <a:buChar char="•"/>
            </a:pPr>
            <a:r>
              <a:rPr lang="en-US" sz="3200" dirty="0"/>
              <a:t>Supporters argue this encourages more young people to go to college.</a:t>
            </a:r>
          </a:p>
          <a:p>
            <a:pPr marL="342900" lvl="1" indent="-342900">
              <a:buFont typeface="Arial" pitchFamily="34" charset="0"/>
              <a:buChar char="•"/>
            </a:pPr>
            <a:r>
              <a:rPr lang="en-US" sz="3200" dirty="0"/>
              <a:t>Critics point out that taxpayers end up subsidizing gradates who fail to get high-paying jobs.</a:t>
            </a:r>
          </a:p>
        </p:txBody>
      </p:sp>
    </p:spTree>
    <p:extLst>
      <p:ext uri="{BB962C8B-B14F-4D97-AF65-F5344CB8AC3E}">
        <p14:creationId xmlns:p14="http://schemas.microsoft.com/office/powerpoint/2010/main" val="281896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Diversifying risk I</a:t>
            </a:r>
          </a:p>
        </p:txBody>
      </p:sp>
      <p:sp>
        <p:nvSpPr>
          <p:cNvPr id="3" name="Content Placeholder 2"/>
          <p:cNvSpPr>
            <a:spLocks noGrp="1"/>
          </p:cNvSpPr>
          <p:nvPr>
            <p:ph idx="1"/>
          </p:nvPr>
        </p:nvSpPr>
        <p:spPr/>
        <p:txBody>
          <a:bodyPr>
            <a:normAutofit lnSpcReduction="10000"/>
          </a:bodyPr>
          <a:lstStyle/>
          <a:p>
            <a:pPr>
              <a:buClr>
                <a:schemeClr val="tx1"/>
              </a:buClr>
            </a:pPr>
            <a:r>
              <a:rPr lang="en-US" sz="3000" i="1" dirty="0">
                <a:solidFill>
                  <a:srgbClr val="9D0505"/>
                </a:solidFill>
              </a:rPr>
              <a:t>Risk diversification</a:t>
            </a:r>
            <a:r>
              <a:rPr lang="en-US" sz="3000" dirty="0"/>
              <a:t> refers to the process by which risks are shared across many different assets or people.</a:t>
            </a:r>
          </a:p>
          <a:p>
            <a:pPr lvl="1"/>
            <a:r>
              <a:rPr lang="en-US" sz="3000" dirty="0"/>
              <a:t>Reduces the impact of any particular risk.</a:t>
            </a:r>
          </a:p>
          <a:p>
            <a:pPr lvl="1"/>
            <a:r>
              <a:rPr lang="en-US" sz="3000" dirty="0"/>
              <a:t>Invest smaller amounts in many companies.</a:t>
            </a:r>
          </a:p>
          <a:p>
            <a:r>
              <a:rPr lang="en-US" sz="3000" dirty="0"/>
              <a:t>If one company fails, one won’t lose everything.</a:t>
            </a:r>
          </a:p>
          <a:p>
            <a:r>
              <a:rPr lang="en-US" sz="3000" dirty="0"/>
              <a:t>Like pooling risks, diversifying does not change the likelihood that bad things happen.</a:t>
            </a:r>
          </a:p>
          <a:p>
            <a:pPr lvl="1"/>
            <a:r>
              <a:rPr lang="en-US" sz="3000" dirty="0"/>
              <a:t>Not going to be completely ruined by a single unfortunate event.</a:t>
            </a:r>
          </a:p>
        </p:txBody>
      </p:sp>
    </p:spTree>
    <p:extLst>
      <p:ext uri="{BB962C8B-B14F-4D97-AF65-F5344CB8AC3E}">
        <p14:creationId xmlns:p14="http://schemas.microsoft.com/office/powerpoint/2010/main" val="420521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over time</a:t>
            </a:r>
          </a:p>
        </p:txBody>
      </p:sp>
      <p:sp>
        <p:nvSpPr>
          <p:cNvPr id="3" name="Content Placeholder 2"/>
          <p:cNvSpPr>
            <a:spLocks noGrp="1"/>
          </p:cNvSpPr>
          <p:nvPr>
            <p:ph idx="1"/>
          </p:nvPr>
        </p:nvSpPr>
        <p:spPr/>
        <p:txBody>
          <a:bodyPr/>
          <a:lstStyle/>
          <a:p>
            <a:r>
              <a:rPr lang="en-US" dirty="0"/>
              <a:t>When a decision requires weighing uncertain future costs and benefits, two complications are faced:</a:t>
            </a:r>
          </a:p>
          <a:p>
            <a:pPr lvl="1"/>
            <a:r>
              <a:rPr lang="en-US" dirty="0"/>
              <a:t>The </a:t>
            </a:r>
            <a:r>
              <a:rPr lang="en-US" i="1" dirty="0">
                <a:solidFill>
                  <a:srgbClr val="9D0505"/>
                </a:solidFill>
              </a:rPr>
              <a:t>value of money </a:t>
            </a:r>
            <a:r>
              <a:rPr lang="en-US" dirty="0"/>
              <a:t>changes over time, causing an inaccurate direct comparison of current costs and benefits to future costs and benefits.</a:t>
            </a:r>
          </a:p>
          <a:p>
            <a:pPr lvl="1"/>
            <a:r>
              <a:rPr lang="en-US" dirty="0"/>
              <a:t>The future is uncertain, causing future benefits and costs to be only approximate estimates.</a:t>
            </a:r>
          </a:p>
        </p:txBody>
      </p:sp>
    </p:spTree>
    <p:extLst>
      <p:ext uri="{BB962C8B-B14F-4D97-AF65-F5344CB8AC3E}">
        <p14:creationId xmlns:p14="http://schemas.microsoft.com/office/powerpoint/2010/main" val="3063140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Diversifying risk II</a:t>
            </a:r>
          </a:p>
        </p:txBody>
      </p:sp>
      <p:sp>
        <p:nvSpPr>
          <p:cNvPr id="3" name="Content Placeholder 2"/>
          <p:cNvSpPr>
            <a:spLocks noGrp="1"/>
          </p:cNvSpPr>
          <p:nvPr>
            <p:ph idx="1"/>
          </p:nvPr>
        </p:nvSpPr>
        <p:spPr/>
        <p:txBody>
          <a:bodyPr>
            <a:normAutofit/>
          </a:bodyPr>
          <a:lstStyle/>
          <a:p>
            <a:r>
              <a:rPr lang="en-US" sz="2800" dirty="0"/>
              <a:t>Suppose 50 shares of stock X are bought at $10 per stock. This is a portfolio without </a:t>
            </a:r>
            <a:r>
              <a:rPr lang="en-US" sz="2800" i="1" dirty="0">
                <a:solidFill>
                  <a:srgbClr val="9D0505"/>
                </a:solidFill>
              </a:rPr>
              <a:t>diversification</a:t>
            </a:r>
            <a:r>
              <a:rPr lang="en-US" sz="2800" dirty="0"/>
              <a:t>.</a:t>
            </a:r>
          </a:p>
          <a:p>
            <a:r>
              <a:rPr lang="en-US" sz="2800" dirty="0"/>
              <a:t>To calculate expected value (</a:t>
            </a:r>
            <a:r>
              <a:rPr lang="en-US" sz="2800" i="1" dirty="0"/>
              <a:t>EV</a:t>
            </a:r>
            <a:r>
              <a:rPr lang="en-US" sz="2800" dirty="0"/>
              <a:t>) of the portfolio:</a:t>
            </a:r>
          </a:p>
          <a:p>
            <a:pPr lvl="1"/>
            <a:r>
              <a:rPr lang="en-US" sz="2400" dirty="0"/>
              <a:t>Construct a set of outcomes.</a:t>
            </a:r>
          </a:p>
          <a:p>
            <a:pPr lvl="1"/>
            <a:r>
              <a:rPr lang="en-US" sz="2400" dirty="0"/>
              <a:t>Calculate </a:t>
            </a:r>
            <a:r>
              <a:rPr lang="en-US" sz="2400" i="1" dirty="0"/>
              <a:t>EV</a:t>
            </a:r>
            <a:r>
              <a:rPr lang="en-US" sz="2400" dirty="0"/>
              <a:t> for each outcome.</a:t>
            </a:r>
          </a:p>
          <a:p>
            <a:pPr lvl="1"/>
            <a:r>
              <a:rPr lang="en-US" sz="2400" dirty="0"/>
              <a:t>Sum the </a:t>
            </a:r>
            <a:r>
              <a:rPr lang="en-US" sz="2400" i="1" dirty="0"/>
              <a:t>EV</a:t>
            </a:r>
            <a:r>
              <a:rPr lang="en-US" sz="2400" dirty="0"/>
              <a:t>s weighted by probability of outcome.</a:t>
            </a:r>
          </a:p>
        </p:txBody>
      </p:sp>
      <p:sp>
        <p:nvSpPr>
          <p:cNvPr id="7" name="Rectangle 5"/>
          <p:cNvSpPr>
            <a:spLocks noChangeArrowheads="1"/>
          </p:cNvSpPr>
          <p:nvPr/>
        </p:nvSpPr>
        <p:spPr bwMode="auto">
          <a:xfrm>
            <a:off x="3865562" y="4406900"/>
            <a:ext cx="614363" cy="303213"/>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Rectangle 6"/>
          <p:cNvSpPr>
            <a:spLocks noChangeArrowheads="1"/>
          </p:cNvSpPr>
          <p:nvPr/>
        </p:nvSpPr>
        <p:spPr bwMode="auto">
          <a:xfrm>
            <a:off x="1584324" y="4343400"/>
            <a:ext cx="647700" cy="455613"/>
          </a:xfrm>
          <a:prstGeom prst="rect">
            <a:avLst/>
          </a:prstGeom>
          <a:solidFill>
            <a:srgbClr val="FFCF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Rectangle 7"/>
          <p:cNvSpPr>
            <a:spLocks noChangeArrowheads="1"/>
          </p:cNvSpPr>
          <p:nvPr/>
        </p:nvSpPr>
        <p:spPr bwMode="auto">
          <a:xfrm>
            <a:off x="1584324" y="5027613"/>
            <a:ext cx="6481763" cy="455613"/>
          </a:xfrm>
          <a:prstGeom prst="rect">
            <a:avLst/>
          </a:prstGeom>
          <a:solidFill>
            <a:srgbClr val="FFCF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Rectangle 8"/>
          <p:cNvSpPr>
            <a:spLocks noChangeArrowheads="1"/>
          </p:cNvSpPr>
          <p:nvPr/>
        </p:nvSpPr>
        <p:spPr bwMode="auto">
          <a:xfrm>
            <a:off x="1584324" y="5737225"/>
            <a:ext cx="5316538" cy="455613"/>
          </a:xfrm>
          <a:prstGeom prst="rect">
            <a:avLst/>
          </a:prstGeom>
          <a:solidFill>
            <a:srgbClr val="FFCF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Rectangle 9"/>
          <p:cNvSpPr>
            <a:spLocks noChangeArrowheads="1"/>
          </p:cNvSpPr>
          <p:nvPr/>
        </p:nvSpPr>
        <p:spPr bwMode="auto">
          <a:xfrm>
            <a:off x="499268" y="4468019"/>
            <a:ext cx="9636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Proxima Nova Cn Rg" charset="0"/>
              </a:rPr>
              <a:t>Price of X</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 name="Freeform 10"/>
          <p:cNvSpPr>
            <a:spLocks/>
          </p:cNvSpPr>
          <p:nvPr/>
        </p:nvSpPr>
        <p:spPr bwMode="auto">
          <a:xfrm>
            <a:off x="1450181" y="4492623"/>
            <a:ext cx="82550" cy="176213"/>
          </a:xfrm>
          <a:custGeom>
            <a:avLst/>
            <a:gdLst>
              <a:gd name="T0" fmla="*/ 28 w 52"/>
              <a:gd name="T1" fmla="*/ 8 h 111"/>
              <a:gd name="T2" fmla="*/ 28 w 52"/>
              <a:gd name="T3" fmla="*/ 8 h 111"/>
              <a:gd name="T4" fmla="*/ 28 w 52"/>
              <a:gd name="T5" fmla="*/ 4 h 111"/>
              <a:gd name="T6" fmla="*/ 28 w 52"/>
              <a:gd name="T7" fmla="*/ 0 h 111"/>
              <a:gd name="T8" fmla="*/ 28 w 52"/>
              <a:gd name="T9" fmla="*/ 0 h 111"/>
              <a:gd name="T10" fmla="*/ 24 w 52"/>
              <a:gd name="T11" fmla="*/ 4 h 111"/>
              <a:gd name="T12" fmla="*/ 24 w 52"/>
              <a:gd name="T13" fmla="*/ 8 h 111"/>
              <a:gd name="T14" fmla="*/ 24 w 52"/>
              <a:gd name="T15" fmla="*/ 99 h 111"/>
              <a:gd name="T16" fmla="*/ 24 w 52"/>
              <a:gd name="T17" fmla="*/ 99 h 111"/>
              <a:gd name="T18" fmla="*/ 12 w 52"/>
              <a:gd name="T19" fmla="*/ 91 h 111"/>
              <a:gd name="T20" fmla="*/ 4 w 52"/>
              <a:gd name="T21" fmla="*/ 87 h 111"/>
              <a:gd name="T22" fmla="*/ 4 w 52"/>
              <a:gd name="T23" fmla="*/ 87 h 111"/>
              <a:gd name="T24" fmla="*/ 0 w 52"/>
              <a:gd name="T25" fmla="*/ 87 h 111"/>
              <a:gd name="T26" fmla="*/ 0 w 52"/>
              <a:gd name="T27" fmla="*/ 91 h 111"/>
              <a:gd name="T28" fmla="*/ 0 w 52"/>
              <a:gd name="T29" fmla="*/ 91 h 111"/>
              <a:gd name="T30" fmla="*/ 4 w 52"/>
              <a:gd name="T31" fmla="*/ 91 h 111"/>
              <a:gd name="T32" fmla="*/ 4 w 52"/>
              <a:gd name="T33" fmla="*/ 91 h 111"/>
              <a:gd name="T34" fmla="*/ 12 w 52"/>
              <a:gd name="T35" fmla="*/ 99 h 111"/>
              <a:gd name="T36" fmla="*/ 24 w 52"/>
              <a:gd name="T37" fmla="*/ 111 h 111"/>
              <a:gd name="T38" fmla="*/ 24 w 52"/>
              <a:gd name="T39" fmla="*/ 111 h 111"/>
              <a:gd name="T40" fmla="*/ 28 w 52"/>
              <a:gd name="T41" fmla="*/ 111 h 111"/>
              <a:gd name="T42" fmla="*/ 28 w 52"/>
              <a:gd name="T43" fmla="*/ 111 h 111"/>
              <a:gd name="T44" fmla="*/ 28 w 52"/>
              <a:gd name="T45" fmla="*/ 111 h 111"/>
              <a:gd name="T46" fmla="*/ 28 w 52"/>
              <a:gd name="T47" fmla="*/ 111 h 111"/>
              <a:gd name="T48" fmla="*/ 36 w 52"/>
              <a:gd name="T49" fmla="*/ 99 h 111"/>
              <a:gd name="T50" fmla="*/ 48 w 52"/>
              <a:gd name="T51" fmla="*/ 91 h 111"/>
              <a:gd name="T52" fmla="*/ 48 w 52"/>
              <a:gd name="T53" fmla="*/ 91 h 111"/>
              <a:gd name="T54" fmla="*/ 52 w 52"/>
              <a:gd name="T55" fmla="*/ 91 h 111"/>
              <a:gd name="T56" fmla="*/ 52 w 52"/>
              <a:gd name="T57" fmla="*/ 91 h 111"/>
              <a:gd name="T58" fmla="*/ 52 w 52"/>
              <a:gd name="T59" fmla="*/ 87 h 111"/>
              <a:gd name="T60" fmla="*/ 48 w 52"/>
              <a:gd name="T61" fmla="*/ 87 h 111"/>
              <a:gd name="T62" fmla="*/ 48 w 52"/>
              <a:gd name="T63" fmla="*/ 87 h 111"/>
              <a:gd name="T64" fmla="*/ 40 w 52"/>
              <a:gd name="T65" fmla="*/ 91 h 111"/>
              <a:gd name="T66" fmla="*/ 28 w 52"/>
              <a:gd name="T67" fmla="*/ 99 h 111"/>
              <a:gd name="T68" fmla="*/ 28 w 52"/>
              <a:gd name="T6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 h="111">
                <a:moveTo>
                  <a:pt x="28" y="8"/>
                </a:moveTo>
                <a:lnTo>
                  <a:pt x="28" y="8"/>
                </a:lnTo>
                <a:lnTo>
                  <a:pt x="28" y="4"/>
                </a:lnTo>
                <a:lnTo>
                  <a:pt x="28" y="0"/>
                </a:lnTo>
                <a:lnTo>
                  <a:pt x="28" y="0"/>
                </a:lnTo>
                <a:lnTo>
                  <a:pt x="24" y="4"/>
                </a:lnTo>
                <a:lnTo>
                  <a:pt x="24" y="8"/>
                </a:lnTo>
                <a:lnTo>
                  <a:pt x="24" y="99"/>
                </a:lnTo>
                <a:lnTo>
                  <a:pt x="24" y="99"/>
                </a:lnTo>
                <a:lnTo>
                  <a:pt x="12" y="91"/>
                </a:lnTo>
                <a:lnTo>
                  <a:pt x="4" y="87"/>
                </a:lnTo>
                <a:lnTo>
                  <a:pt x="4" y="87"/>
                </a:lnTo>
                <a:lnTo>
                  <a:pt x="0" y="87"/>
                </a:lnTo>
                <a:lnTo>
                  <a:pt x="0" y="91"/>
                </a:lnTo>
                <a:lnTo>
                  <a:pt x="0" y="91"/>
                </a:lnTo>
                <a:lnTo>
                  <a:pt x="4" y="91"/>
                </a:lnTo>
                <a:lnTo>
                  <a:pt x="4" y="91"/>
                </a:lnTo>
                <a:lnTo>
                  <a:pt x="12" y="99"/>
                </a:lnTo>
                <a:lnTo>
                  <a:pt x="24" y="111"/>
                </a:lnTo>
                <a:lnTo>
                  <a:pt x="24" y="111"/>
                </a:lnTo>
                <a:lnTo>
                  <a:pt x="28" y="111"/>
                </a:lnTo>
                <a:lnTo>
                  <a:pt x="28" y="111"/>
                </a:lnTo>
                <a:lnTo>
                  <a:pt x="28" y="111"/>
                </a:lnTo>
                <a:lnTo>
                  <a:pt x="28" y="111"/>
                </a:lnTo>
                <a:lnTo>
                  <a:pt x="36" y="99"/>
                </a:lnTo>
                <a:lnTo>
                  <a:pt x="48" y="91"/>
                </a:lnTo>
                <a:lnTo>
                  <a:pt x="48" y="91"/>
                </a:lnTo>
                <a:lnTo>
                  <a:pt x="52" y="91"/>
                </a:lnTo>
                <a:lnTo>
                  <a:pt x="52" y="91"/>
                </a:lnTo>
                <a:lnTo>
                  <a:pt x="52" y="87"/>
                </a:lnTo>
                <a:lnTo>
                  <a:pt x="48" y="87"/>
                </a:lnTo>
                <a:lnTo>
                  <a:pt x="48" y="87"/>
                </a:lnTo>
                <a:lnTo>
                  <a:pt x="40" y="91"/>
                </a:lnTo>
                <a:lnTo>
                  <a:pt x="28" y="99"/>
                </a:lnTo>
                <a:lnTo>
                  <a:pt x="2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Rectangle 11"/>
          <p:cNvSpPr>
            <a:spLocks noChangeArrowheads="1"/>
          </p:cNvSpPr>
          <p:nvPr/>
        </p:nvSpPr>
        <p:spPr bwMode="auto">
          <a:xfrm>
            <a:off x="492918" y="5117306"/>
            <a:ext cx="9636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Proxima Nova Cn Rg" charset="0"/>
              </a:rPr>
              <a:t>Price of X</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Freeform 12"/>
          <p:cNvSpPr>
            <a:spLocks/>
          </p:cNvSpPr>
          <p:nvPr/>
        </p:nvSpPr>
        <p:spPr bwMode="auto">
          <a:xfrm>
            <a:off x="1450181" y="5165724"/>
            <a:ext cx="82550" cy="176213"/>
          </a:xfrm>
          <a:custGeom>
            <a:avLst/>
            <a:gdLst>
              <a:gd name="T0" fmla="*/ 28 w 52"/>
              <a:gd name="T1" fmla="*/ 16 h 111"/>
              <a:gd name="T2" fmla="*/ 28 w 52"/>
              <a:gd name="T3" fmla="*/ 16 h 111"/>
              <a:gd name="T4" fmla="*/ 40 w 52"/>
              <a:gd name="T5" fmla="*/ 24 h 111"/>
              <a:gd name="T6" fmla="*/ 48 w 52"/>
              <a:gd name="T7" fmla="*/ 28 h 111"/>
              <a:gd name="T8" fmla="*/ 48 w 52"/>
              <a:gd name="T9" fmla="*/ 28 h 111"/>
              <a:gd name="T10" fmla="*/ 52 w 52"/>
              <a:gd name="T11" fmla="*/ 28 h 111"/>
              <a:gd name="T12" fmla="*/ 52 w 52"/>
              <a:gd name="T13" fmla="*/ 24 h 111"/>
              <a:gd name="T14" fmla="*/ 52 w 52"/>
              <a:gd name="T15" fmla="*/ 24 h 111"/>
              <a:gd name="T16" fmla="*/ 48 w 52"/>
              <a:gd name="T17" fmla="*/ 20 h 111"/>
              <a:gd name="T18" fmla="*/ 48 w 52"/>
              <a:gd name="T19" fmla="*/ 20 h 111"/>
              <a:gd name="T20" fmla="*/ 40 w 52"/>
              <a:gd name="T21" fmla="*/ 16 h 111"/>
              <a:gd name="T22" fmla="*/ 28 w 52"/>
              <a:gd name="T23" fmla="*/ 4 h 111"/>
              <a:gd name="T24" fmla="*/ 28 w 52"/>
              <a:gd name="T25" fmla="*/ 4 h 111"/>
              <a:gd name="T26" fmla="*/ 28 w 52"/>
              <a:gd name="T27" fmla="*/ 0 h 111"/>
              <a:gd name="T28" fmla="*/ 28 w 52"/>
              <a:gd name="T29" fmla="*/ 0 h 111"/>
              <a:gd name="T30" fmla="*/ 24 w 52"/>
              <a:gd name="T31" fmla="*/ 4 h 111"/>
              <a:gd name="T32" fmla="*/ 24 w 52"/>
              <a:gd name="T33" fmla="*/ 4 h 111"/>
              <a:gd name="T34" fmla="*/ 12 w 52"/>
              <a:gd name="T35" fmla="*/ 16 h 111"/>
              <a:gd name="T36" fmla="*/ 4 w 52"/>
              <a:gd name="T37" fmla="*/ 20 h 111"/>
              <a:gd name="T38" fmla="*/ 4 w 52"/>
              <a:gd name="T39" fmla="*/ 20 h 111"/>
              <a:gd name="T40" fmla="*/ 0 w 52"/>
              <a:gd name="T41" fmla="*/ 24 h 111"/>
              <a:gd name="T42" fmla="*/ 0 w 52"/>
              <a:gd name="T43" fmla="*/ 24 h 111"/>
              <a:gd name="T44" fmla="*/ 0 w 52"/>
              <a:gd name="T45" fmla="*/ 28 h 111"/>
              <a:gd name="T46" fmla="*/ 4 w 52"/>
              <a:gd name="T47" fmla="*/ 28 h 111"/>
              <a:gd name="T48" fmla="*/ 4 w 52"/>
              <a:gd name="T49" fmla="*/ 28 h 111"/>
              <a:gd name="T50" fmla="*/ 12 w 52"/>
              <a:gd name="T51" fmla="*/ 24 h 111"/>
              <a:gd name="T52" fmla="*/ 24 w 52"/>
              <a:gd name="T53" fmla="*/ 16 h 111"/>
              <a:gd name="T54" fmla="*/ 24 w 52"/>
              <a:gd name="T55" fmla="*/ 107 h 111"/>
              <a:gd name="T56" fmla="*/ 24 w 52"/>
              <a:gd name="T57" fmla="*/ 107 h 111"/>
              <a:gd name="T58" fmla="*/ 24 w 52"/>
              <a:gd name="T59" fmla="*/ 111 h 111"/>
              <a:gd name="T60" fmla="*/ 28 w 52"/>
              <a:gd name="T61" fmla="*/ 111 h 111"/>
              <a:gd name="T62" fmla="*/ 28 w 52"/>
              <a:gd name="T63" fmla="*/ 111 h 111"/>
              <a:gd name="T64" fmla="*/ 28 w 52"/>
              <a:gd name="T65" fmla="*/ 111 h 111"/>
              <a:gd name="T66" fmla="*/ 28 w 52"/>
              <a:gd name="T67" fmla="*/ 107 h 111"/>
              <a:gd name="T68" fmla="*/ 28 w 52"/>
              <a:gd name="T69" fmla="*/ 1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 h="111">
                <a:moveTo>
                  <a:pt x="28" y="16"/>
                </a:moveTo>
                <a:lnTo>
                  <a:pt x="28" y="16"/>
                </a:lnTo>
                <a:lnTo>
                  <a:pt x="40" y="24"/>
                </a:lnTo>
                <a:lnTo>
                  <a:pt x="48" y="28"/>
                </a:lnTo>
                <a:lnTo>
                  <a:pt x="48" y="28"/>
                </a:lnTo>
                <a:lnTo>
                  <a:pt x="52" y="28"/>
                </a:lnTo>
                <a:lnTo>
                  <a:pt x="52" y="24"/>
                </a:lnTo>
                <a:lnTo>
                  <a:pt x="52" y="24"/>
                </a:lnTo>
                <a:lnTo>
                  <a:pt x="48" y="20"/>
                </a:lnTo>
                <a:lnTo>
                  <a:pt x="48" y="20"/>
                </a:lnTo>
                <a:lnTo>
                  <a:pt x="40" y="16"/>
                </a:lnTo>
                <a:lnTo>
                  <a:pt x="28" y="4"/>
                </a:lnTo>
                <a:lnTo>
                  <a:pt x="28" y="4"/>
                </a:lnTo>
                <a:lnTo>
                  <a:pt x="28" y="0"/>
                </a:lnTo>
                <a:lnTo>
                  <a:pt x="28" y="0"/>
                </a:lnTo>
                <a:lnTo>
                  <a:pt x="24" y="4"/>
                </a:lnTo>
                <a:lnTo>
                  <a:pt x="24" y="4"/>
                </a:lnTo>
                <a:lnTo>
                  <a:pt x="12" y="16"/>
                </a:lnTo>
                <a:lnTo>
                  <a:pt x="4" y="20"/>
                </a:lnTo>
                <a:lnTo>
                  <a:pt x="4" y="20"/>
                </a:lnTo>
                <a:lnTo>
                  <a:pt x="0" y="24"/>
                </a:lnTo>
                <a:lnTo>
                  <a:pt x="0" y="24"/>
                </a:lnTo>
                <a:lnTo>
                  <a:pt x="0" y="28"/>
                </a:lnTo>
                <a:lnTo>
                  <a:pt x="4" y="28"/>
                </a:lnTo>
                <a:lnTo>
                  <a:pt x="4" y="28"/>
                </a:lnTo>
                <a:lnTo>
                  <a:pt x="12" y="24"/>
                </a:lnTo>
                <a:lnTo>
                  <a:pt x="24" y="16"/>
                </a:lnTo>
                <a:lnTo>
                  <a:pt x="24" y="107"/>
                </a:lnTo>
                <a:lnTo>
                  <a:pt x="24" y="107"/>
                </a:lnTo>
                <a:lnTo>
                  <a:pt x="24" y="111"/>
                </a:lnTo>
                <a:lnTo>
                  <a:pt x="28" y="111"/>
                </a:lnTo>
                <a:lnTo>
                  <a:pt x="28" y="111"/>
                </a:lnTo>
                <a:lnTo>
                  <a:pt x="28" y="111"/>
                </a:lnTo>
                <a:lnTo>
                  <a:pt x="28" y="107"/>
                </a:lnTo>
                <a:lnTo>
                  <a:pt x="28"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13"/>
          <p:cNvSpPr>
            <a:spLocks noChangeArrowheads="1"/>
          </p:cNvSpPr>
          <p:nvPr/>
        </p:nvSpPr>
        <p:spPr bwMode="auto">
          <a:xfrm>
            <a:off x="2351087" y="4443413"/>
            <a:ext cx="12423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kumimoji="0" lang="en-US" altLang="en-US" sz="1600" b="0" i="0" u="none" strike="noStrike" cap="none" normalizeH="0" baseline="0" dirty="0">
                <a:ln>
                  <a:noFill/>
                </a:ln>
                <a:solidFill>
                  <a:srgbClr val="000000"/>
                </a:solidFill>
                <a:effectLst/>
                <a:latin typeface="Proxima Nova Cn Rg" charset="0"/>
              </a:rPr>
              <a:t>$2</a:t>
            </a:r>
            <a:r>
              <a:rPr lang="en-US" altLang="en-US" sz="1600" dirty="0">
                <a:solidFill>
                  <a:srgbClr val="000000"/>
                </a:solidFill>
                <a:latin typeface="UniMath2 A" charset="0"/>
              </a:rPr>
              <a:t> ×</a:t>
            </a:r>
            <a:r>
              <a:rPr lang="en-US" altLang="en-US" sz="1600" dirty="0">
                <a:solidFill>
                  <a:srgbClr val="000000"/>
                </a:solidFill>
                <a:latin typeface="Proxima Nova Cn Rg" charset="0"/>
              </a:rPr>
              <a:t> 50 </a:t>
            </a:r>
            <a:r>
              <a:rPr lang="en-US" altLang="en-US" sz="1600" dirty="0"/>
              <a:t>=</a:t>
            </a:r>
            <a:r>
              <a:rPr lang="en-US" altLang="en-US" sz="1600" dirty="0">
                <a:solidFill>
                  <a:srgbClr val="000000"/>
                </a:solidFill>
                <a:latin typeface="Proxima Nova Cn Rg" charset="0"/>
              </a:rPr>
              <a:t> $100</a:t>
            </a:r>
            <a:endParaRPr lang="en-US" altLang="en-US" sz="1600" dirty="0"/>
          </a:p>
        </p:txBody>
      </p:sp>
      <p:sp>
        <p:nvSpPr>
          <p:cNvPr id="20" name="Rectangle 18"/>
          <p:cNvSpPr>
            <a:spLocks noChangeArrowheads="1"/>
          </p:cNvSpPr>
          <p:nvPr/>
        </p:nvSpPr>
        <p:spPr bwMode="auto">
          <a:xfrm>
            <a:off x="6432549" y="5127625"/>
            <a:ext cx="43021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Proxima Nova Cn Rg" charset="0"/>
              </a:rPr>
              <a:t>$20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 name="Rectangle 19"/>
          <p:cNvSpPr>
            <a:spLocks noChangeArrowheads="1"/>
          </p:cNvSpPr>
          <p:nvPr/>
        </p:nvSpPr>
        <p:spPr bwMode="auto">
          <a:xfrm>
            <a:off x="6818312" y="5127625"/>
            <a:ext cx="2095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 name="Rectangle 20"/>
          <p:cNvSpPr>
            <a:spLocks noChangeArrowheads="1"/>
          </p:cNvSpPr>
          <p:nvPr/>
        </p:nvSpPr>
        <p:spPr bwMode="auto">
          <a:xfrm>
            <a:off x="6983412" y="5127625"/>
            <a:ext cx="3175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Proxima Nova Cn Rg" charset="0"/>
              </a:rPr>
              <a:t>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 name="Rectangle 21"/>
          <p:cNvSpPr>
            <a:spLocks noChangeArrowheads="1"/>
          </p:cNvSpPr>
          <p:nvPr/>
        </p:nvSpPr>
        <p:spPr bwMode="auto">
          <a:xfrm>
            <a:off x="7229474" y="5127625"/>
            <a:ext cx="2095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 name="Rectangle 22"/>
          <p:cNvSpPr>
            <a:spLocks noChangeArrowheads="1"/>
          </p:cNvSpPr>
          <p:nvPr/>
        </p:nvSpPr>
        <p:spPr bwMode="auto">
          <a:xfrm>
            <a:off x="7391400" y="5127625"/>
            <a:ext cx="6267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Proxima Nova Cn Rg" charset="0"/>
              </a:rPr>
              <a:t>$1,000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 name="Rectangle 23"/>
          <p:cNvSpPr>
            <a:spLocks noChangeArrowheads="1"/>
          </p:cNvSpPr>
          <p:nvPr/>
        </p:nvSpPr>
        <p:spPr bwMode="auto">
          <a:xfrm>
            <a:off x="3323186" y="5829221"/>
            <a:ext cx="33294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kumimoji="0" lang="en-US" altLang="en-US" sz="1600" b="0" i="0" u="none" strike="noStrike" cap="none" normalizeH="0" baseline="0" dirty="0">
                <a:ln>
                  <a:noFill/>
                </a:ln>
                <a:solidFill>
                  <a:srgbClr val="000000"/>
                </a:solidFill>
                <a:effectLst/>
                <a:latin typeface="Proxima Nova Cn Rg" charset="0"/>
              </a:rPr>
              <a:t>(0.20 × </a:t>
            </a:r>
            <a:r>
              <a:rPr lang="en-US" altLang="en-US" sz="1600" dirty="0">
                <a:solidFill>
                  <a:srgbClr val="000000"/>
                </a:solidFill>
                <a:latin typeface="Proxima Nova Cn Rg" charset="0"/>
              </a:rPr>
              <a:t>$100)</a:t>
            </a:r>
            <a:r>
              <a:rPr lang="en-US" altLang="en-US" sz="1600" dirty="0"/>
              <a:t> + </a:t>
            </a:r>
            <a:r>
              <a:rPr lang="en-US" altLang="en-US" sz="1600" dirty="0">
                <a:solidFill>
                  <a:srgbClr val="000000"/>
                </a:solidFill>
                <a:latin typeface="Proxima Nova Cn Rg" charset="0"/>
              </a:rPr>
              <a:t>(0.80</a:t>
            </a:r>
            <a:r>
              <a:rPr lang="en-US" altLang="en-US" sz="1600" dirty="0"/>
              <a:t> </a:t>
            </a:r>
            <a:r>
              <a:rPr lang="en-US" altLang="en-US" sz="1600" dirty="0">
                <a:solidFill>
                  <a:srgbClr val="000000"/>
                </a:solidFill>
                <a:latin typeface="Proxima Nova Cn Rg" charset="0"/>
              </a:rPr>
              <a:t>×</a:t>
            </a:r>
            <a:r>
              <a:rPr lang="en-US" altLang="en-US" sz="1600" dirty="0"/>
              <a:t> </a:t>
            </a:r>
            <a:r>
              <a:rPr lang="en-US" altLang="en-US" sz="1600" dirty="0">
                <a:latin typeface="Proxima Nova Cn Rg"/>
              </a:rPr>
              <a:t>$1,000</a:t>
            </a:r>
            <a:r>
              <a:rPr lang="en-US" altLang="en-US" sz="1600" dirty="0"/>
              <a:t>) </a:t>
            </a:r>
            <a:r>
              <a:rPr lang="en-US" altLang="en-US" sz="1600" dirty="0">
                <a:latin typeface="Proxima Nova Cn Rg"/>
              </a:rPr>
              <a:t>=</a:t>
            </a:r>
            <a:r>
              <a:rPr lang="en-US" altLang="en-US" sz="1600" dirty="0"/>
              <a:t> </a:t>
            </a:r>
            <a:r>
              <a:rPr lang="en-US" altLang="en-US" sz="1600" dirty="0">
                <a:solidFill>
                  <a:srgbClr val="000000"/>
                </a:solidFill>
                <a:latin typeface="Proxima Nova Cn Rg" charset="0"/>
              </a:rPr>
              <a:t>$820</a:t>
            </a:r>
            <a:endParaRPr lang="en-US" altLang="en-US" sz="1600" dirty="0"/>
          </a:p>
        </p:txBody>
      </p:sp>
      <p:sp>
        <p:nvSpPr>
          <p:cNvPr id="34" name="Rectangle 32"/>
          <p:cNvSpPr>
            <a:spLocks noChangeArrowheads="1"/>
          </p:cNvSpPr>
          <p:nvPr/>
        </p:nvSpPr>
        <p:spPr bwMode="auto">
          <a:xfrm>
            <a:off x="3979862" y="4443413"/>
            <a:ext cx="4873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Proxima Nova Cn Rg" charset="0"/>
              </a:rPr>
              <a:t>0.20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5" name="Rectangle 33"/>
          <p:cNvSpPr>
            <a:spLocks noChangeArrowheads="1"/>
          </p:cNvSpPr>
          <p:nvPr/>
        </p:nvSpPr>
        <p:spPr bwMode="auto">
          <a:xfrm>
            <a:off x="8301037" y="5103813"/>
            <a:ext cx="614363" cy="303213"/>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4"/>
          <p:cNvSpPr>
            <a:spLocks noChangeArrowheads="1"/>
          </p:cNvSpPr>
          <p:nvPr/>
        </p:nvSpPr>
        <p:spPr bwMode="auto">
          <a:xfrm>
            <a:off x="8415337" y="5140325"/>
            <a:ext cx="4873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Proxima Nova Cn Rg" charset="0"/>
              </a:rPr>
              <a:t>0.80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9" name="Rectangle 37"/>
          <p:cNvSpPr>
            <a:spLocks noChangeArrowheads="1"/>
          </p:cNvSpPr>
          <p:nvPr/>
        </p:nvSpPr>
        <p:spPr bwMode="auto">
          <a:xfrm>
            <a:off x="152400" y="5815725"/>
            <a:ext cx="13561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1" u="none" strike="noStrike" cap="none" normalizeH="0" baseline="0" dirty="0">
                <a:ln>
                  <a:noFill/>
                </a:ln>
                <a:solidFill>
                  <a:srgbClr val="000000"/>
                </a:solidFill>
                <a:effectLst/>
                <a:latin typeface="Proxima Nova Cn Rg" charset="0"/>
              </a:rPr>
              <a:t>EV</a:t>
            </a:r>
            <a:r>
              <a:rPr kumimoji="0" lang="en-US" altLang="en-US" sz="1600" b="0" i="0" u="none" strike="noStrike" cap="none" normalizeH="0" baseline="0" dirty="0">
                <a:ln>
                  <a:noFill/>
                </a:ln>
                <a:solidFill>
                  <a:srgbClr val="000000"/>
                </a:solidFill>
                <a:effectLst/>
                <a:latin typeface="Proxima Nova Cn Rg" charset="0"/>
              </a:rPr>
              <a:t> of buying X</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2" name="Line 40"/>
          <p:cNvSpPr>
            <a:spLocks noChangeShapeType="1"/>
          </p:cNvSpPr>
          <p:nvPr/>
        </p:nvSpPr>
        <p:spPr bwMode="auto">
          <a:xfrm>
            <a:off x="1584324" y="4191000"/>
            <a:ext cx="0" cy="2230438"/>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1"/>
          <p:cNvSpPr>
            <a:spLocks noChangeShapeType="1"/>
          </p:cNvSpPr>
          <p:nvPr/>
        </p:nvSpPr>
        <p:spPr bwMode="auto">
          <a:xfrm>
            <a:off x="1584324" y="6421438"/>
            <a:ext cx="6481763"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5"/>
          <p:cNvSpPr>
            <a:spLocks noChangeArrowheads="1"/>
          </p:cNvSpPr>
          <p:nvPr/>
        </p:nvSpPr>
        <p:spPr bwMode="auto">
          <a:xfrm>
            <a:off x="6286499" y="4405312"/>
            <a:ext cx="2552701" cy="303213"/>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2"/>
          <p:cNvSpPr>
            <a:spLocks noChangeArrowheads="1"/>
          </p:cNvSpPr>
          <p:nvPr/>
        </p:nvSpPr>
        <p:spPr bwMode="auto">
          <a:xfrm>
            <a:off x="6321731" y="4438572"/>
            <a:ext cx="243977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Proxima Nova Cn Rg" charset="0"/>
              </a:rPr>
              <a:t>Probability of outcome is…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8563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3">
                                            <p:txEl>
                                              <p:pRg st="4" end="4"/>
                                            </p:tx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animBg="1"/>
      <p:bldP spid="13" grpId="0"/>
      <p:bldP spid="14" grpId="0" animBg="1"/>
      <p:bldP spid="15" grpId="0"/>
      <p:bldP spid="20" grpId="0"/>
      <p:bldP spid="21" grpId="0"/>
      <p:bldP spid="22" grpId="0"/>
      <p:bldP spid="23" grpId="0"/>
      <p:bldP spid="24" grpId="0"/>
      <p:bldP spid="25" grpId="0"/>
      <p:bldP spid="34" grpId="0"/>
      <p:bldP spid="35" grpId="0" animBg="1"/>
      <p:bldP spid="36" grpId="0"/>
      <p:bldP spid="39" grpId="0"/>
      <p:bldP spid="42" grpId="0" animBg="1"/>
      <p:bldP spid="43" grpId="0" animBg="1"/>
      <p:bldP spid="44" grpId="0" animBg="1"/>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Diversifying risk III</a:t>
            </a:r>
          </a:p>
        </p:txBody>
      </p:sp>
      <p:sp>
        <p:nvSpPr>
          <p:cNvPr id="3" name="Content Placeholder 2"/>
          <p:cNvSpPr>
            <a:spLocks noGrp="1"/>
          </p:cNvSpPr>
          <p:nvPr>
            <p:ph idx="1"/>
          </p:nvPr>
        </p:nvSpPr>
        <p:spPr/>
        <p:txBody>
          <a:bodyPr>
            <a:normAutofit/>
          </a:bodyPr>
          <a:lstStyle/>
          <a:p>
            <a:r>
              <a:rPr lang="en-US" sz="2600" dirty="0"/>
              <a:t>Suppose 25 shares of stock X and 25 shares of Y are bought at $10 per stock.</a:t>
            </a:r>
          </a:p>
          <a:p>
            <a:pPr lvl="1"/>
            <a:r>
              <a:rPr lang="en-US" sz="2600" dirty="0"/>
              <a:t>Portfolio with </a:t>
            </a:r>
            <a:r>
              <a:rPr lang="en-US" sz="2600" i="1" dirty="0">
                <a:solidFill>
                  <a:srgbClr val="9D0505"/>
                </a:solidFill>
              </a:rPr>
              <a:t>diversification</a:t>
            </a:r>
            <a:r>
              <a:rPr lang="en-US" sz="2600" dirty="0"/>
              <a:t>.</a:t>
            </a:r>
          </a:p>
          <a:p>
            <a:r>
              <a:rPr lang="en-US" sz="2600" dirty="0"/>
              <a:t>EV of the portfolio may not change, but risk is reduced.</a:t>
            </a:r>
          </a:p>
        </p:txBody>
      </p:sp>
      <p:sp>
        <p:nvSpPr>
          <p:cNvPr id="184" name="Rectangle 5"/>
          <p:cNvSpPr>
            <a:spLocks noChangeArrowheads="1"/>
          </p:cNvSpPr>
          <p:nvPr/>
        </p:nvSpPr>
        <p:spPr bwMode="auto">
          <a:xfrm>
            <a:off x="4338324" y="3479800"/>
            <a:ext cx="547688" cy="269875"/>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Rectangle 6"/>
          <p:cNvSpPr>
            <a:spLocks noChangeArrowheads="1"/>
          </p:cNvSpPr>
          <p:nvPr/>
        </p:nvSpPr>
        <p:spPr bwMode="auto">
          <a:xfrm>
            <a:off x="5776599" y="4111625"/>
            <a:ext cx="547688" cy="269875"/>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Rectangle 7"/>
          <p:cNvSpPr>
            <a:spLocks noChangeArrowheads="1"/>
          </p:cNvSpPr>
          <p:nvPr/>
        </p:nvSpPr>
        <p:spPr bwMode="auto">
          <a:xfrm>
            <a:off x="5776599" y="4743450"/>
            <a:ext cx="547688" cy="269875"/>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Rectangle 8"/>
          <p:cNvSpPr>
            <a:spLocks noChangeArrowheads="1"/>
          </p:cNvSpPr>
          <p:nvPr/>
        </p:nvSpPr>
        <p:spPr bwMode="auto">
          <a:xfrm>
            <a:off x="8381687" y="5375275"/>
            <a:ext cx="547688" cy="269875"/>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Rectangle 9"/>
          <p:cNvSpPr>
            <a:spLocks noChangeArrowheads="1"/>
          </p:cNvSpPr>
          <p:nvPr/>
        </p:nvSpPr>
        <p:spPr bwMode="auto">
          <a:xfrm>
            <a:off x="3103249" y="3508375"/>
            <a:ext cx="298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9" name="Rectangle 10"/>
          <p:cNvSpPr>
            <a:spLocks noChangeArrowheads="1"/>
          </p:cNvSpPr>
          <p:nvPr/>
        </p:nvSpPr>
        <p:spPr bwMode="auto">
          <a:xfrm>
            <a:off x="3357248" y="3508375"/>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0" name="Rectangle 11"/>
          <p:cNvSpPr>
            <a:spLocks noChangeArrowheads="1"/>
          </p:cNvSpPr>
          <p:nvPr/>
        </p:nvSpPr>
        <p:spPr bwMode="auto">
          <a:xfrm>
            <a:off x="3503299" y="3508375"/>
            <a:ext cx="298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1" name="Rectangle 12"/>
          <p:cNvSpPr>
            <a:spLocks noChangeArrowheads="1"/>
          </p:cNvSpPr>
          <p:nvPr/>
        </p:nvSpPr>
        <p:spPr bwMode="auto">
          <a:xfrm>
            <a:off x="3723962" y="3508375"/>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2" name="Rectangle 13"/>
          <p:cNvSpPr>
            <a:spLocks noChangeArrowheads="1"/>
          </p:cNvSpPr>
          <p:nvPr/>
        </p:nvSpPr>
        <p:spPr bwMode="auto">
          <a:xfrm>
            <a:off x="3903349" y="3508375"/>
            <a:ext cx="51276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$100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3" name="Rectangle 14"/>
          <p:cNvSpPr>
            <a:spLocks noChangeArrowheads="1"/>
          </p:cNvSpPr>
          <p:nvPr/>
        </p:nvSpPr>
        <p:spPr bwMode="auto">
          <a:xfrm>
            <a:off x="4457387" y="3508375"/>
            <a:ext cx="4572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0.04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4" name="Rectangle 15"/>
          <p:cNvSpPr>
            <a:spLocks noChangeArrowheads="1"/>
          </p:cNvSpPr>
          <p:nvPr/>
        </p:nvSpPr>
        <p:spPr bwMode="auto">
          <a:xfrm>
            <a:off x="5906774" y="4140200"/>
            <a:ext cx="4572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0.16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5" name="Rectangle 16"/>
          <p:cNvSpPr>
            <a:spLocks noChangeArrowheads="1"/>
          </p:cNvSpPr>
          <p:nvPr/>
        </p:nvSpPr>
        <p:spPr bwMode="auto">
          <a:xfrm>
            <a:off x="5906774" y="4770438"/>
            <a:ext cx="4572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0.16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6" name="Rectangle 17"/>
          <p:cNvSpPr>
            <a:spLocks noChangeArrowheads="1"/>
          </p:cNvSpPr>
          <p:nvPr/>
        </p:nvSpPr>
        <p:spPr bwMode="auto">
          <a:xfrm>
            <a:off x="8494399" y="5402263"/>
            <a:ext cx="4572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0.64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7" name="Rectangle 20"/>
          <p:cNvSpPr>
            <a:spLocks noChangeArrowheads="1"/>
          </p:cNvSpPr>
          <p:nvPr/>
        </p:nvSpPr>
        <p:spPr bwMode="auto">
          <a:xfrm>
            <a:off x="229449" y="6038849"/>
            <a:ext cx="20982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i="1" dirty="0">
                <a:solidFill>
                  <a:srgbClr val="000000"/>
                </a:solidFill>
                <a:latin typeface="Proxima Nova Cn Rg" charset="0"/>
              </a:rPr>
              <a:t>EV</a:t>
            </a:r>
            <a:r>
              <a:rPr lang="en-US" altLang="en-US" sz="1400" dirty="0">
                <a:solidFill>
                  <a:srgbClr val="000000"/>
                </a:solidFill>
                <a:latin typeface="Proxima Nova Cn Rg" charset="0"/>
              </a:rPr>
              <a:t> of b</a:t>
            </a:r>
            <a:r>
              <a:rPr kumimoji="0" lang="en-US" altLang="en-US" sz="1400" b="0" i="0" u="none" strike="noStrike" cap="none" normalizeH="0" baseline="0" dirty="0">
                <a:ln>
                  <a:noFill/>
                </a:ln>
                <a:solidFill>
                  <a:srgbClr val="000000"/>
                </a:solidFill>
                <a:effectLst/>
                <a:latin typeface="Proxima Nova Cn Rg" charset="0"/>
              </a:rPr>
              <a:t>uying both X and 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8" name="Rectangle 23"/>
          <p:cNvSpPr>
            <a:spLocks noChangeArrowheads="1"/>
          </p:cNvSpPr>
          <p:nvPr/>
        </p:nvSpPr>
        <p:spPr bwMode="auto">
          <a:xfrm>
            <a:off x="2460312" y="3411538"/>
            <a:ext cx="574675" cy="406400"/>
          </a:xfrm>
          <a:prstGeom prst="rect">
            <a:avLst/>
          </a:prstGeom>
          <a:solidFill>
            <a:srgbClr val="FFCF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Rectangle 24"/>
          <p:cNvSpPr>
            <a:spLocks noChangeArrowheads="1"/>
          </p:cNvSpPr>
          <p:nvPr/>
        </p:nvSpPr>
        <p:spPr bwMode="auto">
          <a:xfrm>
            <a:off x="2460312" y="5307013"/>
            <a:ext cx="5768975" cy="406400"/>
          </a:xfrm>
          <a:prstGeom prst="rect">
            <a:avLst/>
          </a:prstGeom>
          <a:solidFill>
            <a:srgbClr val="FFCF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Rectangle 25"/>
          <p:cNvSpPr>
            <a:spLocks noChangeArrowheads="1"/>
          </p:cNvSpPr>
          <p:nvPr/>
        </p:nvSpPr>
        <p:spPr bwMode="auto">
          <a:xfrm>
            <a:off x="2460312" y="5938838"/>
            <a:ext cx="4732338" cy="406400"/>
          </a:xfrm>
          <a:prstGeom prst="rect">
            <a:avLst/>
          </a:prstGeom>
          <a:solidFill>
            <a:srgbClr val="FFCF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Rectangle 26"/>
          <p:cNvSpPr>
            <a:spLocks noChangeArrowheads="1"/>
          </p:cNvSpPr>
          <p:nvPr/>
        </p:nvSpPr>
        <p:spPr bwMode="auto">
          <a:xfrm>
            <a:off x="2460312" y="4675188"/>
            <a:ext cx="3175000" cy="406400"/>
          </a:xfrm>
          <a:prstGeom prst="rect">
            <a:avLst/>
          </a:prstGeom>
          <a:solidFill>
            <a:srgbClr val="FFCF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Rectangle 27"/>
          <p:cNvSpPr>
            <a:spLocks noChangeArrowheads="1"/>
          </p:cNvSpPr>
          <p:nvPr/>
        </p:nvSpPr>
        <p:spPr bwMode="auto">
          <a:xfrm>
            <a:off x="2460312" y="4043363"/>
            <a:ext cx="3175000" cy="406400"/>
          </a:xfrm>
          <a:prstGeom prst="rect">
            <a:avLst/>
          </a:prstGeom>
          <a:solidFill>
            <a:srgbClr val="FFCF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Rectangle 28"/>
          <p:cNvSpPr>
            <a:spLocks noChangeArrowheads="1"/>
          </p:cNvSpPr>
          <p:nvPr/>
        </p:nvSpPr>
        <p:spPr bwMode="auto">
          <a:xfrm>
            <a:off x="585073" y="3499248"/>
            <a:ext cx="16895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Price of both X and 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4" name="Freeform 29"/>
          <p:cNvSpPr>
            <a:spLocks/>
          </p:cNvSpPr>
          <p:nvPr/>
        </p:nvSpPr>
        <p:spPr bwMode="auto">
          <a:xfrm>
            <a:off x="2303149" y="3530600"/>
            <a:ext cx="73025" cy="157163"/>
          </a:xfrm>
          <a:custGeom>
            <a:avLst/>
            <a:gdLst>
              <a:gd name="T0" fmla="*/ 24 w 46"/>
              <a:gd name="T1" fmla="*/ 7 h 99"/>
              <a:gd name="T2" fmla="*/ 24 w 46"/>
              <a:gd name="T3" fmla="*/ 7 h 99"/>
              <a:gd name="T4" fmla="*/ 24 w 46"/>
              <a:gd name="T5" fmla="*/ 3 h 99"/>
              <a:gd name="T6" fmla="*/ 24 w 46"/>
              <a:gd name="T7" fmla="*/ 0 h 99"/>
              <a:gd name="T8" fmla="*/ 24 w 46"/>
              <a:gd name="T9" fmla="*/ 0 h 99"/>
              <a:gd name="T10" fmla="*/ 21 w 46"/>
              <a:gd name="T11" fmla="*/ 3 h 99"/>
              <a:gd name="T12" fmla="*/ 21 w 46"/>
              <a:gd name="T13" fmla="*/ 7 h 99"/>
              <a:gd name="T14" fmla="*/ 21 w 46"/>
              <a:gd name="T15" fmla="*/ 89 h 99"/>
              <a:gd name="T16" fmla="*/ 21 w 46"/>
              <a:gd name="T17" fmla="*/ 89 h 99"/>
              <a:gd name="T18" fmla="*/ 10 w 46"/>
              <a:gd name="T19" fmla="*/ 82 h 99"/>
              <a:gd name="T20" fmla="*/ 3 w 46"/>
              <a:gd name="T21" fmla="*/ 78 h 99"/>
              <a:gd name="T22" fmla="*/ 3 w 46"/>
              <a:gd name="T23" fmla="*/ 78 h 99"/>
              <a:gd name="T24" fmla="*/ 0 w 46"/>
              <a:gd name="T25" fmla="*/ 78 h 99"/>
              <a:gd name="T26" fmla="*/ 0 w 46"/>
              <a:gd name="T27" fmla="*/ 82 h 99"/>
              <a:gd name="T28" fmla="*/ 0 w 46"/>
              <a:gd name="T29" fmla="*/ 82 h 99"/>
              <a:gd name="T30" fmla="*/ 3 w 46"/>
              <a:gd name="T31" fmla="*/ 82 h 99"/>
              <a:gd name="T32" fmla="*/ 3 w 46"/>
              <a:gd name="T33" fmla="*/ 82 h 99"/>
              <a:gd name="T34" fmla="*/ 10 w 46"/>
              <a:gd name="T35" fmla="*/ 89 h 99"/>
              <a:gd name="T36" fmla="*/ 21 w 46"/>
              <a:gd name="T37" fmla="*/ 99 h 99"/>
              <a:gd name="T38" fmla="*/ 21 w 46"/>
              <a:gd name="T39" fmla="*/ 99 h 99"/>
              <a:gd name="T40" fmla="*/ 24 w 46"/>
              <a:gd name="T41" fmla="*/ 99 h 99"/>
              <a:gd name="T42" fmla="*/ 24 w 46"/>
              <a:gd name="T43" fmla="*/ 99 h 99"/>
              <a:gd name="T44" fmla="*/ 24 w 46"/>
              <a:gd name="T45" fmla="*/ 99 h 99"/>
              <a:gd name="T46" fmla="*/ 24 w 46"/>
              <a:gd name="T47" fmla="*/ 99 h 99"/>
              <a:gd name="T48" fmla="*/ 31 w 46"/>
              <a:gd name="T49" fmla="*/ 89 h 99"/>
              <a:gd name="T50" fmla="*/ 42 w 46"/>
              <a:gd name="T51" fmla="*/ 85 h 99"/>
              <a:gd name="T52" fmla="*/ 42 w 46"/>
              <a:gd name="T53" fmla="*/ 85 h 99"/>
              <a:gd name="T54" fmla="*/ 46 w 46"/>
              <a:gd name="T55" fmla="*/ 82 h 99"/>
              <a:gd name="T56" fmla="*/ 46 w 46"/>
              <a:gd name="T57" fmla="*/ 82 h 99"/>
              <a:gd name="T58" fmla="*/ 46 w 46"/>
              <a:gd name="T59" fmla="*/ 78 h 99"/>
              <a:gd name="T60" fmla="*/ 42 w 46"/>
              <a:gd name="T61" fmla="*/ 78 h 99"/>
              <a:gd name="T62" fmla="*/ 42 w 46"/>
              <a:gd name="T63" fmla="*/ 78 h 99"/>
              <a:gd name="T64" fmla="*/ 35 w 46"/>
              <a:gd name="T65" fmla="*/ 82 h 99"/>
              <a:gd name="T66" fmla="*/ 24 w 46"/>
              <a:gd name="T67" fmla="*/ 89 h 99"/>
              <a:gd name="T68" fmla="*/ 24 w 46"/>
              <a:gd name="T69" fmla="*/ 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99">
                <a:moveTo>
                  <a:pt x="24" y="7"/>
                </a:moveTo>
                <a:lnTo>
                  <a:pt x="24" y="7"/>
                </a:lnTo>
                <a:lnTo>
                  <a:pt x="24" y="3"/>
                </a:lnTo>
                <a:lnTo>
                  <a:pt x="24" y="0"/>
                </a:lnTo>
                <a:lnTo>
                  <a:pt x="24" y="0"/>
                </a:lnTo>
                <a:lnTo>
                  <a:pt x="21" y="3"/>
                </a:lnTo>
                <a:lnTo>
                  <a:pt x="21" y="7"/>
                </a:lnTo>
                <a:lnTo>
                  <a:pt x="21" y="89"/>
                </a:lnTo>
                <a:lnTo>
                  <a:pt x="21" y="89"/>
                </a:lnTo>
                <a:lnTo>
                  <a:pt x="10" y="82"/>
                </a:lnTo>
                <a:lnTo>
                  <a:pt x="3" y="78"/>
                </a:lnTo>
                <a:lnTo>
                  <a:pt x="3" y="78"/>
                </a:lnTo>
                <a:lnTo>
                  <a:pt x="0" y="78"/>
                </a:lnTo>
                <a:lnTo>
                  <a:pt x="0" y="82"/>
                </a:lnTo>
                <a:lnTo>
                  <a:pt x="0" y="82"/>
                </a:lnTo>
                <a:lnTo>
                  <a:pt x="3" y="82"/>
                </a:lnTo>
                <a:lnTo>
                  <a:pt x="3" y="82"/>
                </a:lnTo>
                <a:lnTo>
                  <a:pt x="10" y="89"/>
                </a:lnTo>
                <a:lnTo>
                  <a:pt x="21" y="99"/>
                </a:lnTo>
                <a:lnTo>
                  <a:pt x="21" y="99"/>
                </a:lnTo>
                <a:lnTo>
                  <a:pt x="24" y="99"/>
                </a:lnTo>
                <a:lnTo>
                  <a:pt x="24" y="99"/>
                </a:lnTo>
                <a:lnTo>
                  <a:pt x="24" y="99"/>
                </a:lnTo>
                <a:lnTo>
                  <a:pt x="24" y="99"/>
                </a:lnTo>
                <a:lnTo>
                  <a:pt x="31" y="89"/>
                </a:lnTo>
                <a:lnTo>
                  <a:pt x="42" y="85"/>
                </a:lnTo>
                <a:lnTo>
                  <a:pt x="42" y="85"/>
                </a:lnTo>
                <a:lnTo>
                  <a:pt x="46" y="82"/>
                </a:lnTo>
                <a:lnTo>
                  <a:pt x="46" y="82"/>
                </a:lnTo>
                <a:lnTo>
                  <a:pt x="46" y="78"/>
                </a:lnTo>
                <a:lnTo>
                  <a:pt x="42" y="78"/>
                </a:lnTo>
                <a:lnTo>
                  <a:pt x="42" y="78"/>
                </a:lnTo>
                <a:lnTo>
                  <a:pt x="35" y="82"/>
                </a:lnTo>
                <a:lnTo>
                  <a:pt x="24" y="89"/>
                </a:lnTo>
                <a:lnTo>
                  <a:pt x="2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Rectangle 30"/>
          <p:cNvSpPr>
            <a:spLocks noChangeArrowheads="1"/>
          </p:cNvSpPr>
          <p:nvPr/>
        </p:nvSpPr>
        <p:spPr bwMode="auto">
          <a:xfrm>
            <a:off x="546179" y="5399883"/>
            <a:ext cx="16895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Price of both X and 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6" name="Freeform 31"/>
          <p:cNvSpPr>
            <a:spLocks/>
          </p:cNvSpPr>
          <p:nvPr/>
        </p:nvSpPr>
        <p:spPr bwMode="auto">
          <a:xfrm>
            <a:off x="2303149" y="5426075"/>
            <a:ext cx="73025" cy="163513"/>
          </a:xfrm>
          <a:custGeom>
            <a:avLst/>
            <a:gdLst>
              <a:gd name="T0" fmla="*/ 24 w 46"/>
              <a:gd name="T1" fmla="*/ 14 h 103"/>
              <a:gd name="T2" fmla="*/ 24 w 46"/>
              <a:gd name="T3" fmla="*/ 14 h 103"/>
              <a:gd name="T4" fmla="*/ 35 w 46"/>
              <a:gd name="T5" fmla="*/ 21 h 103"/>
              <a:gd name="T6" fmla="*/ 42 w 46"/>
              <a:gd name="T7" fmla="*/ 24 h 103"/>
              <a:gd name="T8" fmla="*/ 42 w 46"/>
              <a:gd name="T9" fmla="*/ 24 h 103"/>
              <a:gd name="T10" fmla="*/ 46 w 46"/>
              <a:gd name="T11" fmla="*/ 24 h 103"/>
              <a:gd name="T12" fmla="*/ 46 w 46"/>
              <a:gd name="T13" fmla="*/ 21 h 103"/>
              <a:gd name="T14" fmla="*/ 46 w 46"/>
              <a:gd name="T15" fmla="*/ 21 h 103"/>
              <a:gd name="T16" fmla="*/ 42 w 46"/>
              <a:gd name="T17" fmla="*/ 17 h 103"/>
              <a:gd name="T18" fmla="*/ 42 w 46"/>
              <a:gd name="T19" fmla="*/ 17 h 103"/>
              <a:gd name="T20" fmla="*/ 35 w 46"/>
              <a:gd name="T21" fmla="*/ 14 h 103"/>
              <a:gd name="T22" fmla="*/ 24 w 46"/>
              <a:gd name="T23" fmla="*/ 3 h 103"/>
              <a:gd name="T24" fmla="*/ 24 w 46"/>
              <a:gd name="T25" fmla="*/ 3 h 103"/>
              <a:gd name="T26" fmla="*/ 24 w 46"/>
              <a:gd name="T27" fmla="*/ 0 h 103"/>
              <a:gd name="T28" fmla="*/ 24 w 46"/>
              <a:gd name="T29" fmla="*/ 0 h 103"/>
              <a:gd name="T30" fmla="*/ 21 w 46"/>
              <a:gd name="T31" fmla="*/ 3 h 103"/>
              <a:gd name="T32" fmla="*/ 21 w 46"/>
              <a:gd name="T33" fmla="*/ 3 h 103"/>
              <a:gd name="T34" fmla="*/ 10 w 46"/>
              <a:gd name="T35" fmla="*/ 14 h 103"/>
              <a:gd name="T36" fmla="*/ 3 w 46"/>
              <a:gd name="T37" fmla="*/ 17 h 103"/>
              <a:gd name="T38" fmla="*/ 3 w 46"/>
              <a:gd name="T39" fmla="*/ 17 h 103"/>
              <a:gd name="T40" fmla="*/ 0 w 46"/>
              <a:gd name="T41" fmla="*/ 21 h 103"/>
              <a:gd name="T42" fmla="*/ 0 w 46"/>
              <a:gd name="T43" fmla="*/ 21 h 103"/>
              <a:gd name="T44" fmla="*/ 0 w 46"/>
              <a:gd name="T45" fmla="*/ 24 h 103"/>
              <a:gd name="T46" fmla="*/ 3 w 46"/>
              <a:gd name="T47" fmla="*/ 24 h 103"/>
              <a:gd name="T48" fmla="*/ 3 w 46"/>
              <a:gd name="T49" fmla="*/ 24 h 103"/>
              <a:gd name="T50" fmla="*/ 10 w 46"/>
              <a:gd name="T51" fmla="*/ 21 h 103"/>
              <a:gd name="T52" fmla="*/ 21 w 46"/>
              <a:gd name="T53" fmla="*/ 14 h 103"/>
              <a:gd name="T54" fmla="*/ 21 w 46"/>
              <a:gd name="T55" fmla="*/ 95 h 103"/>
              <a:gd name="T56" fmla="*/ 21 w 46"/>
              <a:gd name="T57" fmla="*/ 95 h 103"/>
              <a:gd name="T58" fmla="*/ 21 w 46"/>
              <a:gd name="T59" fmla="*/ 99 h 103"/>
              <a:gd name="T60" fmla="*/ 24 w 46"/>
              <a:gd name="T61" fmla="*/ 103 h 103"/>
              <a:gd name="T62" fmla="*/ 24 w 46"/>
              <a:gd name="T63" fmla="*/ 103 h 103"/>
              <a:gd name="T64" fmla="*/ 24 w 46"/>
              <a:gd name="T65" fmla="*/ 99 h 103"/>
              <a:gd name="T66" fmla="*/ 24 w 46"/>
              <a:gd name="T67" fmla="*/ 95 h 103"/>
              <a:gd name="T68" fmla="*/ 24 w 46"/>
              <a:gd name="T69"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103">
                <a:moveTo>
                  <a:pt x="24" y="14"/>
                </a:moveTo>
                <a:lnTo>
                  <a:pt x="24" y="14"/>
                </a:lnTo>
                <a:lnTo>
                  <a:pt x="35" y="21"/>
                </a:lnTo>
                <a:lnTo>
                  <a:pt x="42" y="24"/>
                </a:lnTo>
                <a:lnTo>
                  <a:pt x="42" y="24"/>
                </a:lnTo>
                <a:lnTo>
                  <a:pt x="46" y="24"/>
                </a:lnTo>
                <a:lnTo>
                  <a:pt x="46" y="21"/>
                </a:lnTo>
                <a:lnTo>
                  <a:pt x="46" y="21"/>
                </a:lnTo>
                <a:lnTo>
                  <a:pt x="42" y="17"/>
                </a:lnTo>
                <a:lnTo>
                  <a:pt x="42" y="17"/>
                </a:lnTo>
                <a:lnTo>
                  <a:pt x="35" y="14"/>
                </a:lnTo>
                <a:lnTo>
                  <a:pt x="24" y="3"/>
                </a:lnTo>
                <a:lnTo>
                  <a:pt x="24" y="3"/>
                </a:lnTo>
                <a:lnTo>
                  <a:pt x="24" y="0"/>
                </a:lnTo>
                <a:lnTo>
                  <a:pt x="24" y="0"/>
                </a:lnTo>
                <a:lnTo>
                  <a:pt x="21" y="3"/>
                </a:lnTo>
                <a:lnTo>
                  <a:pt x="21" y="3"/>
                </a:lnTo>
                <a:lnTo>
                  <a:pt x="10" y="14"/>
                </a:lnTo>
                <a:lnTo>
                  <a:pt x="3" y="17"/>
                </a:lnTo>
                <a:lnTo>
                  <a:pt x="3" y="17"/>
                </a:lnTo>
                <a:lnTo>
                  <a:pt x="0" y="21"/>
                </a:lnTo>
                <a:lnTo>
                  <a:pt x="0" y="21"/>
                </a:lnTo>
                <a:lnTo>
                  <a:pt x="0" y="24"/>
                </a:lnTo>
                <a:lnTo>
                  <a:pt x="3" y="24"/>
                </a:lnTo>
                <a:lnTo>
                  <a:pt x="3" y="24"/>
                </a:lnTo>
                <a:lnTo>
                  <a:pt x="10" y="21"/>
                </a:lnTo>
                <a:lnTo>
                  <a:pt x="21" y="14"/>
                </a:lnTo>
                <a:lnTo>
                  <a:pt x="21" y="95"/>
                </a:lnTo>
                <a:lnTo>
                  <a:pt x="21" y="95"/>
                </a:lnTo>
                <a:lnTo>
                  <a:pt x="21" y="99"/>
                </a:lnTo>
                <a:lnTo>
                  <a:pt x="24" y="103"/>
                </a:lnTo>
                <a:lnTo>
                  <a:pt x="24" y="103"/>
                </a:lnTo>
                <a:lnTo>
                  <a:pt x="24" y="99"/>
                </a:lnTo>
                <a:lnTo>
                  <a:pt x="24" y="95"/>
                </a:lnTo>
                <a:lnTo>
                  <a:pt x="24"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Rectangle 32"/>
          <p:cNvSpPr>
            <a:spLocks noChangeArrowheads="1"/>
          </p:cNvSpPr>
          <p:nvPr/>
        </p:nvSpPr>
        <p:spPr bwMode="auto">
          <a:xfrm>
            <a:off x="214485" y="4139406"/>
            <a:ext cx="77745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Price of X</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8" name="Freeform 33"/>
          <p:cNvSpPr>
            <a:spLocks/>
          </p:cNvSpPr>
          <p:nvPr/>
        </p:nvSpPr>
        <p:spPr bwMode="auto">
          <a:xfrm>
            <a:off x="1031582" y="4165144"/>
            <a:ext cx="66675" cy="163513"/>
          </a:xfrm>
          <a:custGeom>
            <a:avLst/>
            <a:gdLst>
              <a:gd name="T0" fmla="*/ 25 w 42"/>
              <a:gd name="T1" fmla="*/ 14 h 103"/>
              <a:gd name="T2" fmla="*/ 25 w 42"/>
              <a:gd name="T3" fmla="*/ 14 h 103"/>
              <a:gd name="T4" fmla="*/ 35 w 42"/>
              <a:gd name="T5" fmla="*/ 21 h 103"/>
              <a:gd name="T6" fmla="*/ 42 w 42"/>
              <a:gd name="T7" fmla="*/ 25 h 103"/>
              <a:gd name="T8" fmla="*/ 42 w 42"/>
              <a:gd name="T9" fmla="*/ 25 h 103"/>
              <a:gd name="T10" fmla="*/ 42 w 42"/>
              <a:gd name="T11" fmla="*/ 25 h 103"/>
              <a:gd name="T12" fmla="*/ 42 w 42"/>
              <a:gd name="T13" fmla="*/ 21 h 103"/>
              <a:gd name="T14" fmla="*/ 42 w 42"/>
              <a:gd name="T15" fmla="*/ 21 h 103"/>
              <a:gd name="T16" fmla="*/ 42 w 42"/>
              <a:gd name="T17" fmla="*/ 18 h 103"/>
              <a:gd name="T18" fmla="*/ 42 w 42"/>
              <a:gd name="T19" fmla="*/ 18 h 103"/>
              <a:gd name="T20" fmla="*/ 32 w 42"/>
              <a:gd name="T21" fmla="*/ 14 h 103"/>
              <a:gd name="T22" fmla="*/ 25 w 42"/>
              <a:gd name="T23" fmla="*/ 3 h 103"/>
              <a:gd name="T24" fmla="*/ 25 w 42"/>
              <a:gd name="T25" fmla="*/ 3 h 103"/>
              <a:gd name="T26" fmla="*/ 21 w 42"/>
              <a:gd name="T27" fmla="*/ 0 h 103"/>
              <a:gd name="T28" fmla="*/ 21 w 42"/>
              <a:gd name="T29" fmla="*/ 0 h 103"/>
              <a:gd name="T30" fmla="*/ 17 w 42"/>
              <a:gd name="T31" fmla="*/ 3 h 103"/>
              <a:gd name="T32" fmla="*/ 17 w 42"/>
              <a:gd name="T33" fmla="*/ 3 h 103"/>
              <a:gd name="T34" fmla="*/ 10 w 42"/>
              <a:gd name="T35" fmla="*/ 14 h 103"/>
              <a:gd name="T36" fmla="*/ 0 w 42"/>
              <a:gd name="T37" fmla="*/ 18 h 103"/>
              <a:gd name="T38" fmla="*/ 0 w 42"/>
              <a:gd name="T39" fmla="*/ 18 h 103"/>
              <a:gd name="T40" fmla="*/ 0 w 42"/>
              <a:gd name="T41" fmla="*/ 21 h 103"/>
              <a:gd name="T42" fmla="*/ 0 w 42"/>
              <a:gd name="T43" fmla="*/ 21 h 103"/>
              <a:gd name="T44" fmla="*/ 0 w 42"/>
              <a:gd name="T45" fmla="*/ 25 h 103"/>
              <a:gd name="T46" fmla="*/ 0 w 42"/>
              <a:gd name="T47" fmla="*/ 25 h 103"/>
              <a:gd name="T48" fmla="*/ 0 w 42"/>
              <a:gd name="T49" fmla="*/ 25 h 103"/>
              <a:gd name="T50" fmla="*/ 7 w 42"/>
              <a:gd name="T51" fmla="*/ 21 h 103"/>
              <a:gd name="T52" fmla="*/ 17 w 42"/>
              <a:gd name="T53" fmla="*/ 14 h 103"/>
              <a:gd name="T54" fmla="*/ 17 w 42"/>
              <a:gd name="T55" fmla="*/ 96 h 103"/>
              <a:gd name="T56" fmla="*/ 17 w 42"/>
              <a:gd name="T57" fmla="*/ 96 h 103"/>
              <a:gd name="T58" fmla="*/ 17 w 42"/>
              <a:gd name="T59" fmla="*/ 99 h 103"/>
              <a:gd name="T60" fmla="*/ 21 w 42"/>
              <a:gd name="T61" fmla="*/ 103 h 103"/>
              <a:gd name="T62" fmla="*/ 21 w 42"/>
              <a:gd name="T63" fmla="*/ 103 h 103"/>
              <a:gd name="T64" fmla="*/ 25 w 42"/>
              <a:gd name="T65" fmla="*/ 99 h 103"/>
              <a:gd name="T66" fmla="*/ 25 w 42"/>
              <a:gd name="T67" fmla="*/ 96 h 103"/>
              <a:gd name="T68" fmla="*/ 25 w 42"/>
              <a:gd name="T69"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103">
                <a:moveTo>
                  <a:pt x="25" y="14"/>
                </a:moveTo>
                <a:lnTo>
                  <a:pt x="25" y="14"/>
                </a:lnTo>
                <a:lnTo>
                  <a:pt x="35" y="21"/>
                </a:lnTo>
                <a:lnTo>
                  <a:pt x="42" y="25"/>
                </a:lnTo>
                <a:lnTo>
                  <a:pt x="42" y="25"/>
                </a:lnTo>
                <a:lnTo>
                  <a:pt x="42" y="25"/>
                </a:lnTo>
                <a:lnTo>
                  <a:pt x="42" y="21"/>
                </a:lnTo>
                <a:lnTo>
                  <a:pt x="42" y="21"/>
                </a:lnTo>
                <a:lnTo>
                  <a:pt x="42" y="18"/>
                </a:lnTo>
                <a:lnTo>
                  <a:pt x="42" y="18"/>
                </a:lnTo>
                <a:lnTo>
                  <a:pt x="32" y="14"/>
                </a:lnTo>
                <a:lnTo>
                  <a:pt x="25" y="3"/>
                </a:lnTo>
                <a:lnTo>
                  <a:pt x="25" y="3"/>
                </a:lnTo>
                <a:lnTo>
                  <a:pt x="21" y="0"/>
                </a:lnTo>
                <a:lnTo>
                  <a:pt x="21" y="0"/>
                </a:lnTo>
                <a:lnTo>
                  <a:pt x="17" y="3"/>
                </a:lnTo>
                <a:lnTo>
                  <a:pt x="17" y="3"/>
                </a:lnTo>
                <a:lnTo>
                  <a:pt x="10" y="14"/>
                </a:lnTo>
                <a:lnTo>
                  <a:pt x="0" y="18"/>
                </a:lnTo>
                <a:lnTo>
                  <a:pt x="0" y="18"/>
                </a:lnTo>
                <a:lnTo>
                  <a:pt x="0" y="21"/>
                </a:lnTo>
                <a:lnTo>
                  <a:pt x="0" y="21"/>
                </a:lnTo>
                <a:lnTo>
                  <a:pt x="0" y="25"/>
                </a:lnTo>
                <a:lnTo>
                  <a:pt x="0" y="25"/>
                </a:lnTo>
                <a:lnTo>
                  <a:pt x="0" y="25"/>
                </a:lnTo>
                <a:lnTo>
                  <a:pt x="7" y="21"/>
                </a:lnTo>
                <a:lnTo>
                  <a:pt x="17" y="14"/>
                </a:lnTo>
                <a:lnTo>
                  <a:pt x="17" y="96"/>
                </a:lnTo>
                <a:lnTo>
                  <a:pt x="17" y="96"/>
                </a:lnTo>
                <a:lnTo>
                  <a:pt x="17" y="99"/>
                </a:lnTo>
                <a:lnTo>
                  <a:pt x="21" y="103"/>
                </a:lnTo>
                <a:lnTo>
                  <a:pt x="21" y="103"/>
                </a:lnTo>
                <a:lnTo>
                  <a:pt x="25" y="99"/>
                </a:lnTo>
                <a:lnTo>
                  <a:pt x="25" y="96"/>
                </a:lnTo>
                <a:lnTo>
                  <a:pt x="2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Rectangle 34"/>
          <p:cNvSpPr>
            <a:spLocks noChangeArrowheads="1"/>
          </p:cNvSpPr>
          <p:nvPr/>
        </p:nvSpPr>
        <p:spPr bwMode="auto">
          <a:xfrm>
            <a:off x="1104633" y="4139406"/>
            <a:ext cx="11508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 and price of 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0" name="Freeform 35"/>
          <p:cNvSpPr>
            <a:spLocks/>
          </p:cNvSpPr>
          <p:nvPr/>
        </p:nvSpPr>
        <p:spPr bwMode="auto">
          <a:xfrm>
            <a:off x="2303149" y="4162425"/>
            <a:ext cx="73025" cy="157163"/>
          </a:xfrm>
          <a:custGeom>
            <a:avLst/>
            <a:gdLst>
              <a:gd name="T0" fmla="*/ 24 w 46"/>
              <a:gd name="T1" fmla="*/ 7 h 99"/>
              <a:gd name="T2" fmla="*/ 24 w 46"/>
              <a:gd name="T3" fmla="*/ 7 h 99"/>
              <a:gd name="T4" fmla="*/ 24 w 46"/>
              <a:gd name="T5" fmla="*/ 3 h 99"/>
              <a:gd name="T6" fmla="*/ 24 w 46"/>
              <a:gd name="T7" fmla="*/ 0 h 99"/>
              <a:gd name="T8" fmla="*/ 24 w 46"/>
              <a:gd name="T9" fmla="*/ 0 h 99"/>
              <a:gd name="T10" fmla="*/ 21 w 46"/>
              <a:gd name="T11" fmla="*/ 3 h 99"/>
              <a:gd name="T12" fmla="*/ 21 w 46"/>
              <a:gd name="T13" fmla="*/ 7 h 99"/>
              <a:gd name="T14" fmla="*/ 21 w 46"/>
              <a:gd name="T15" fmla="*/ 89 h 99"/>
              <a:gd name="T16" fmla="*/ 21 w 46"/>
              <a:gd name="T17" fmla="*/ 89 h 99"/>
              <a:gd name="T18" fmla="*/ 10 w 46"/>
              <a:gd name="T19" fmla="*/ 81 h 99"/>
              <a:gd name="T20" fmla="*/ 3 w 46"/>
              <a:gd name="T21" fmla="*/ 78 h 99"/>
              <a:gd name="T22" fmla="*/ 3 w 46"/>
              <a:gd name="T23" fmla="*/ 78 h 99"/>
              <a:gd name="T24" fmla="*/ 0 w 46"/>
              <a:gd name="T25" fmla="*/ 78 h 99"/>
              <a:gd name="T26" fmla="*/ 0 w 46"/>
              <a:gd name="T27" fmla="*/ 81 h 99"/>
              <a:gd name="T28" fmla="*/ 0 w 46"/>
              <a:gd name="T29" fmla="*/ 81 h 99"/>
              <a:gd name="T30" fmla="*/ 3 w 46"/>
              <a:gd name="T31" fmla="*/ 81 h 99"/>
              <a:gd name="T32" fmla="*/ 3 w 46"/>
              <a:gd name="T33" fmla="*/ 81 h 99"/>
              <a:gd name="T34" fmla="*/ 10 w 46"/>
              <a:gd name="T35" fmla="*/ 89 h 99"/>
              <a:gd name="T36" fmla="*/ 21 w 46"/>
              <a:gd name="T37" fmla="*/ 99 h 99"/>
              <a:gd name="T38" fmla="*/ 21 w 46"/>
              <a:gd name="T39" fmla="*/ 99 h 99"/>
              <a:gd name="T40" fmla="*/ 24 w 46"/>
              <a:gd name="T41" fmla="*/ 99 h 99"/>
              <a:gd name="T42" fmla="*/ 24 w 46"/>
              <a:gd name="T43" fmla="*/ 99 h 99"/>
              <a:gd name="T44" fmla="*/ 24 w 46"/>
              <a:gd name="T45" fmla="*/ 99 h 99"/>
              <a:gd name="T46" fmla="*/ 24 w 46"/>
              <a:gd name="T47" fmla="*/ 99 h 99"/>
              <a:gd name="T48" fmla="*/ 31 w 46"/>
              <a:gd name="T49" fmla="*/ 89 h 99"/>
              <a:gd name="T50" fmla="*/ 42 w 46"/>
              <a:gd name="T51" fmla="*/ 85 h 99"/>
              <a:gd name="T52" fmla="*/ 42 w 46"/>
              <a:gd name="T53" fmla="*/ 85 h 99"/>
              <a:gd name="T54" fmla="*/ 46 w 46"/>
              <a:gd name="T55" fmla="*/ 81 h 99"/>
              <a:gd name="T56" fmla="*/ 46 w 46"/>
              <a:gd name="T57" fmla="*/ 81 h 99"/>
              <a:gd name="T58" fmla="*/ 46 w 46"/>
              <a:gd name="T59" fmla="*/ 78 h 99"/>
              <a:gd name="T60" fmla="*/ 42 w 46"/>
              <a:gd name="T61" fmla="*/ 78 h 99"/>
              <a:gd name="T62" fmla="*/ 42 w 46"/>
              <a:gd name="T63" fmla="*/ 78 h 99"/>
              <a:gd name="T64" fmla="*/ 35 w 46"/>
              <a:gd name="T65" fmla="*/ 81 h 99"/>
              <a:gd name="T66" fmla="*/ 24 w 46"/>
              <a:gd name="T67" fmla="*/ 89 h 99"/>
              <a:gd name="T68" fmla="*/ 24 w 46"/>
              <a:gd name="T69" fmla="*/ 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99">
                <a:moveTo>
                  <a:pt x="24" y="7"/>
                </a:moveTo>
                <a:lnTo>
                  <a:pt x="24" y="7"/>
                </a:lnTo>
                <a:lnTo>
                  <a:pt x="24" y="3"/>
                </a:lnTo>
                <a:lnTo>
                  <a:pt x="24" y="0"/>
                </a:lnTo>
                <a:lnTo>
                  <a:pt x="24" y="0"/>
                </a:lnTo>
                <a:lnTo>
                  <a:pt x="21" y="3"/>
                </a:lnTo>
                <a:lnTo>
                  <a:pt x="21" y="7"/>
                </a:lnTo>
                <a:lnTo>
                  <a:pt x="21" y="89"/>
                </a:lnTo>
                <a:lnTo>
                  <a:pt x="21" y="89"/>
                </a:lnTo>
                <a:lnTo>
                  <a:pt x="10" y="81"/>
                </a:lnTo>
                <a:lnTo>
                  <a:pt x="3" y="78"/>
                </a:lnTo>
                <a:lnTo>
                  <a:pt x="3" y="78"/>
                </a:lnTo>
                <a:lnTo>
                  <a:pt x="0" y="78"/>
                </a:lnTo>
                <a:lnTo>
                  <a:pt x="0" y="81"/>
                </a:lnTo>
                <a:lnTo>
                  <a:pt x="0" y="81"/>
                </a:lnTo>
                <a:lnTo>
                  <a:pt x="3" y="81"/>
                </a:lnTo>
                <a:lnTo>
                  <a:pt x="3" y="81"/>
                </a:lnTo>
                <a:lnTo>
                  <a:pt x="10" y="89"/>
                </a:lnTo>
                <a:lnTo>
                  <a:pt x="21" y="99"/>
                </a:lnTo>
                <a:lnTo>
                  <a:pt x="21" y="99"/>
                </a:lnTo>
                <a:lnTo>
                  <a:pt x="24" y="99"/>
                </a:lnTo>
                <a:lnTo>
                  <a:pt x="24" y="99"/>
                </a:lnTo>
                <a:lnTo>
                  <a:pt x="24" y="99"/>
                </a:lnTo>
                <a:lnTo>
                  <a:pt x="24" y="99"/>
                </a:lnTo>
                <a:lnTo>
                  <a:pt x="31" y="89"/>
                </a:lnTo>
                <a:lnTo>
                  <a:pt x="42" y="85"/>
                </a:lnTo>
                <a:lnTo>
                  <a:pt x="42" y="85"/>
                </a:lnTo>
                <a:lnTo>
                  <a:pt x="46" y="81"/>
                </a:lnTo>
                <a:lnTo>
                  <a:pt x="46" y="81"/>
                </a:lnTo>
                <a:lnTo>
                  <a:pt x="46" y="78"/>
                </a:lnTo>
                <a:lnTo>
                  <a:pt x="42" y="78"/>
                </a:lnTo>
                <a:lnTo>
                  <a:pt x="42" y="78"/>
                </a:lnTo>
                <a:lnTo>
                  <a:pt x="35" y="81"/>
                </a:lnTo>
                <a:lnTo>
                  <a:pt x="24" y="89"/>
                </a:lnTo>
                <a:lnTo>
                  <a:pt x="24"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Rectangle 36"/>
          <p:cNvSpPr>
            <a:spLocks noChangeArrowheads="1"/>
          </p:cNvSpPr>
          <p:nvPr/>
        </p:nvSpPr>
        <p:spPr bwMode="auto">
          <a:xfrm>
            <a:off x="192401" y="4778372"/>
            <a:ext cx="77745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Price of X</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2" name="Freeform 37"/>
          <p:cNvSpPr>
            <a:spLocks/>
          </p:cNvSpPr>
          <p:nvPr/>
        </p:nvSpPr>
        <p:spPr bwMode="auto">
          <a:xfrm>
            <a:off x="1004574" y="4806491"/>
            <a:ext cx="66675" cy="157163"/>
          </a:xfrm>
          <a:custGeom>
            <a:avLst/>
            <a:gdLst>
              <a:gd name="T0" fmla="*/ 25 w 42"/>
              <a:gd name="T1" fmla="*/ 7 h 99"/>
              <a:gd name="T2" fmla="*/ 25 w 42"/>
              <a:gd name="T3" fmla="*/ 7 h 99"/>
              <a:gd name="T4" fmla="*/ 25 w 42"/>
              <a:gd name="T5" fmla="*/ 3 h 99"/>
              <a:gd name="T6" fmla="*/ 21 w 42"/>
              <a:gd name="T7" fmla="*/ 0 h 99"/>
              <a:gd name="T8" fmla="*/ 21 w 42"/>
              <a:gd name="T9" fmla="*/ 0 h 99"/>
              <a:gd name="T10" fmla="*/ 17 w 42"/>
              <a:gd name="T11" fmla="*/ 3 h 99"/>
              <a:gd name="T12" fmla="*/ 17 w 42"/>
              <a:gd name="T13" fmla="*/ 7 h 99"/>
              <a:gd name="T14" fmla="*/ 17 w 42"/>
              <a:gd name="T15" fmla="*/ 88 h 99"/>
              <a:gd name="T16" fmla="*/ 17 w 42"/>
              <a:gd name="T17" fmla="*/ 88 h 99"/>
              <a:gd name="T18" fmla="*/ 7 w 42"/>
              <a:gd name="T19" fmla="*/ 81 h 99"/>
              <a:gd name="T20" fmla="*/ 0 w 42"/>
              <a:gd name="T21" fmla="*/ 78 h 99"/>
              <a:gd name="T22" fmla="*/ 0 w 42"/>
              <a:gd name="T23" fmla="*/ 78 h 99"/>
              <a:gd name="T24" fmla="*/ 0 w 42"/>
              <a:gd name="T25" fmla="*/ 78 h 99"/>
              <a:gd name="T26" fmla="*/ 0 w 42"/>
              <a:gd name="T27" fmla="*/ 81 h 99"/>
              <a:gd name="T28" fmla="*/ 0 w 42"/>
              <a:gd name="T29" fmla="*/ 81 h 99"/>
              <a:gd name="T30" fmla="*/ 0 w 42"/>
              <a:gd name="T31" fmla="*/ 81 h 99"/>
              <a:gd name="T32" fmla="*/ 0 w 42"/>
              <a:gd name="T33" fmla="*/ 81 h 99"/>
              <a:gd name="T34" fmla="*/ 10 w 42"/>
              <a:gd name="T35" fmla="*/ 88 h 99"/>
              <a:gd name="T36" fmla="*/ 17 w 42"/>
              <a:gd name="T37" fmla="*/ 99 h 99"/>
              <a:gd name="T38" fmla="*/ 17 w 42"/>
              <a:gd name="T39" fmla="*/ 99 h 99"/>
              <a:gd name="T40" fmla="*/ 21 w 42"/>
              <a:gd name="T41" fmla="*/ 99 h 99"/>
              <a:gd name="T42" fmla="*/ 21 w 42"/>
              <a:gd name="T43" fmla="*/ 99 h 99"/>
              <a:gd name="T44" fmla="*/ 25 w 42"/>
              <a:gd name="T45" fmla="*/ 99 h 99"/>
              <a:gd name="T46" fmla="*/ 25 w 42"/>
              <a:gd name="T47" fmla="*/ 99 h 99"/>
              <a:gd name="T48" fmla="*/ 32 w 42"/>
              <a:gd name="T49" fmla="*/ 88 h 99"/>
              <a:gd name="T50" fmla="*/ 42 w 42"/>
              <a:gd name="T51" fmla="*/ 85 h 99"/>
              <a:gd name="T52" fmla="*/ 42 w 42"/>
              <a:gd name="T53" fmla="*/ 85 h 99"/>
              <a:gd name="T54" fmla="*/ 42 w 42"/>
              <a:gd name="T55" fmla="*/ 81 h 99"/>
              <a:gd name="T56" fmla="*/ 42 w 42"/>
              <a:gd name="T57" fmla="*/ 81 h 99"/>
              <a:gd name="T58" fmla="*/ 42 w 42"/>
              <a:gd name="T59" fmla="*/ 78 h 99"/>
              <a:gd name="T60" fmla="*/ 42 w 42"/>
              <a:gd name="T61" fmla="*/ 78 h 99"/>
              <a:gd name="T62" fmla="*/ 42 w 42"/>
              <a:gd name="T63" fmla="*/ 78 h 99"/>
              <a:gd name="T64" fmla="*/ 35 w 42"/>
              <a:gd name="T65" fmla="*/ 81 h 99"/>
              <a:gd name="T66" fmla="*/ 25 w 42"/>
              <a:gd name="T67" fmla="*/ 88 h 99"/>
              <a:gd name="T68" fmla="*/ 25 w 42"/>
              <a:gd name="T69" fmla="*/ 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99">
                <a:moveTo>
                  <a:pt x="25" y="7"/>
                </a:moveTo>
                <a:lnTo>
                  <a:pt x="25" y="7"/>
                </a:lnTo>
                <a:lnTo>
                  <a:pt x="25" y="3"/>
                </a:lnTo>
                <a:lnTo>
                  <a:pt x="21" y="0"/>
                </a:lnTo>
                <a:lnTo>
                  <a:pt x="21" y="0"/>
                </a:lnTo>
                <a:lnTo>
                  <a:pt x="17" y="3"/>
                </a:lnTo>
                <a:lnTo>
                  <a:pt x="17" y="7"/>
                </a:lnTo>
                <a:lnTo>
                  <a:pt x="17" y="88"/>
                </a:lnTo>
                <a:lnTo>
                  <a:pt x="17" y="88"/>
                </a:lnTo>
                <a:lnTo>
                  <a:pt x="7" y="81"/>
                </a:lnTo>
                <a:lnTo>
                  <a:pt x="0" y="78"/>
                </a:lnTo>
                <a:lnTo>
                  <a:pt x="0" y="78"/>
                </a:lnTo>
                <a:lnTo>
                  <a:pt x="0" y="78"/>
                </a:lnTo>
                <a:lnTo>
                  <a:pt x="0" y="81"/>
                </a:lnTo>
                <a:lnTo>
                  <a:pt x="0" y="81"/>
                </a:lnTo>
                <a:lnTo>
                  <a:pt x="0" y="81"/>
                </a:lnTo>
                <a:lnTo>
                  <a:pt x="0" y="81"/>
                </a:lnTo>
                <a:lnTo>
                  <a:pt x="10" y="88"/>
                </a:lnTo>
                <a:lnTo>
                  <a:pt x="17" y="99"/>
                </a:lnTo>
                <a:lnTo>
                  <a:pt x="17" y="99"/>
                </a:lnTo>
                <a:lnTo>
                  <a:pt x="21" y="99"/>
                </a:lnTo>
                <a:lnTo>
                  <a:pt x="21" y="99"/>
                </a:lnTo>
                <a:lnTo>
                  <a:pt x="25" y="99"/>
                </a:lnTo>
                <a:lnTo>
                  <a:pt x="25" y="99"/>
                </a:lnTo>
                <a:lnTo>
                  <a:pt x="32" y="88"/>
                </a:lnTo>
                <a:lnTo>
                  <a:pt x="42" y="85"/>
                </a:lnTo>
                <a:lnTo>
                  <a:pt x="42" y="85"/>
                </a:lnTo>
                <a:lnTo>
                  <a:pt x="42" y="81"/>
                </a:lnTo>
                <a:lnTo>
                  <a:pt x="42" y="81"/>
                </a:lnTo>
                <a:lnTo>
                  <a:pt x="42" y="78"/>
                </a:lnTo>
                <a:lnTo>
                  <a:pt x="42" y="78"/>
                </a:lnTo>
                <a:lnTo>
                  <a:pt x="42" y="78"/>
                </a:lnTo>
                <a:lnTo>
                  <a:pt x="35" y="81"/>
                </a:lnTo>
                <a:lnTo>
                  <a:pt x="25" y="88"/>
                </a:lnTo>
                <a:lnTo>
                  <a:pt x="2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Rectangle 38"/>
          <p:cNvSpPr>
            <a:spLocks noChangeArrowheads="1"/>
          </p:cNvSpPr>
          <p:nvPr/>
        </p:nvSpPr>
        <p:spPr bwMode="auto">
          <a:xfrm>
            <a:off x="1112592" y="4769645"/>
            <a:ext cx="11508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 and price of Y</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4" name="Freeform 39"/>
          <p:cNvSpPr>
            <a:spLocks/>
          </p:cNvSpPr>
          <p:nvPr/>
        </p:nvSpPr>
        <p:spPr bwMode="auto">
          <a:xfrm>
            <a:off x="2303149" y="4794250"/>
            <a:ext cx="73025" cy="163513"/>
          </a:xfrm>
          <a:custGeom>
            <a:avLst/>
            <a:gdLst>
              <a:gd name="T0" fmla="*/ 24 w 46"/>
              <a:gd name="T1" fmla="*/ 14 h 103"/>
              <a:gd name="T2" fmla="*/ 24 w 46"/>
              <a:gd name="T3" fmla="*/ 14 h 103"/>
              <a:gd name="T4" fmla="*/ 35 w 46"/>
              <a:gd name="T5" fmla="*/ 21 h 103"/>
              <a:gd name="T6" fmla="*/ 42 w 46"/>
              <a:gd name="T7" fmla="*/ 24 h 103"/>
              <a:gd name="T8" fmla="*/ 42 w 46"/>
              <a:gd name="T9" fmla="*/ 24 h 103"/>
              <a:gd name="T10" fmla="*/ 46 w 46"/>
              <a:gd name="T11" fmla="*/ 24 h 103"/>
              <a:gd name="T12" fmla="*/ 46 w 46"/>
              <a:gd name="T13" fmla="*/ 21 h 103"/>
              <a:gd name="T14" fmla="*/ 46 w 46"/>
              <a:gd name="T15" fmla="*/ 21 h 103"/>
              <a:gd name="T16" fmla="*/ 42 w 46"/>
              <a:gd name="T17" fmla="*/ 17 h 103"/>
              <a:gd name="T18" fmla="*/ 42 w 46"/>
              <a:gd name="T19" fmla="*/ 17 h 103"/>
              <a:gd name="T20" fmla="*/ 35 w 46"/>
              <a:gd name="T21" fmla="*/ 14 h 103"/>
              <a:gd name="T22" fmla="*/ 24 w 46"/>
              <a:gd name="T23" fmla="*/ 3 h 103"/>
              <a:gd name="T24" fmla="*/ 24 w 46"/>
              <a:gd name="T25" fmla="*/ 3 h 103"/>
              <a:gd name="T26" fmla="*/ 24 w 46"/>
              <a:gd name="T27" fmla="*/ 0 h 103"/>
              <a:gd name="T28" fmla="*/ 24 w 46"/>
              <a:gd name="T29" fmla="*/ 0 h 103"/>
              <a:gd name="T30" fmla="*/ 21 w 46"/>
              <a:gd name="T31" fmla="*/ 3 h 103"/>
              <a:gd name="T32" fmla="*/ 21 w 46"/>
              <a:gd name="T33" fmla="*/ 3 h 103"/>
              <a:gd name="T34" fmla="*/ 10 w 46"/>
              <a:gd name="T35" fmla="*/ 14 h 103"/>
              <a:gd name="T36" fmla="*/ 3 w 46"/>
              <a:gd name="T37" fmla="*/ 17 h 103"/>
              <a:gd name="T38" fmla="*/ 3 w 46"/>
              <a:gd name="T39" fmla="*/ 17 h 103"/>
              <a:gd name="T40" fmla="*/ 0 w 46"/>
              <a:gd name="T41" fmla="*/ 21 h 103"/>
              <a:gd name="T42" fmla="*/ 0 w 46"/>
              <a:gd name="T43" fmla="*/ 21 h 103"/>
              <a:gd name="T44" fmla="*/ 0 w 46"/>
              <a:gd name="T45" fmla="*/ 24 h 103"/>
              <a:gd name="T46" fmla="*/ 3 w 46"/>
              <a:gd name="T47" fmla="*/ 24 h 103"/>
              <a:gd name="T48" fmla="*/ 3 w 46"/>
              <a:gd name="T49" fmla="*/ 24 h 103"/>
              <a:gd name="T50" fmla="*/ 10 w 46"/>
              <a:gd name="T51" fmla="*/ 21 h 103"/>
              <a:gd name="T52" fmla="*/ 21 w 46"/>
              <a:gd name="T53" fmla="*/ 14 h 103"/>
              <a:gd name="T54" fmla="*/ 21 w 46"/>
              <a:gd name="T55" fmla="*/ 96 h 103"/>
              <a:gd name="T56" fmla="*/ 21 w 46"/>
              <a:gd name="T57" fmla="*/ 96 h 103"/>
              <a:gd name="T58" fmla="*/ 21 w 46"/>
              <a:gd name="T59" fmla="*/ 99 h 103"/>
              <a:gd name="T60" fmla="*/ 24 w 46"/>
              <a:gd name="T61" fmla="*/ 103 h 103"/>
              <a:gd name="T62" fmla="*/ 24 w 46"/>
              <a:gd name="T63" fmla="*/ 103 h 103"/>
              <a:gd name="T64" fmla="*/ 24 w 46"/>
              <a:gd name="T65" fmla="*/ 99 h 103"/>
              <a:gd name="T66" fmla="*/ 24 w 46"/>
              <a:gd name="T67" fmla="*/ 96 h 103"/>
              <a:gd name="T68" fmla="*/ 24 w 46"/>
              <a:gd name="T69"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103">
                <a:moveTo>
                  <a:pt x="24" y="14"/>
                </a:moveTo>
                <a:lnTo>
                  <a:pt x="24" y="14"/>
                </a:lnTo>
                <a:lnTo>
                  <a:pt x="35" y="21"/>
                </a:lnTo>
                <a:lnTo>
                  <a:pt x="42" y="24"/>
                </a:lnTo>
                <a:lnTo>
                  <a:pt x="42" y="24"/>
                </a:lnTo>
                <a:lnTo>
                  <a:pt x="46" y="24"/>
                </a:lnTo>
                <a:lnTo>
                  <a:pt x="46" y="21"/>
                </a:lnTo>
                <a:lnTo>
                  <a:pt x="46" y="21"/>
                </a:lnTo>
                <a:lnTo>
                  <a:pt x="42" y="17"/>
                </a:lnTo>
                <a:lnTo>
                  <a:pt x="42" y="17"/>
                </a:lnTo>
                <a:lnTo>
                  <a:pt x="35" y="14"/>
                </a:lnTo>
                <a:lnTo>
                  <a:pt x="24" y="3"/>
                </a:lnTo>
                <a:lnTo>
                  <a:pt x="24" y="3"/>
                </a:lnTo>
                <a:lnTo>
                  <a:pt x="24" y="0"/>
                </a:lnTo>
                <a:lnTo>
                  <a:pt x="24" y="0"/>
                </a:lnTo>
                <a:lnTo>
                  <a:pt x="21" y="3"/>
                </a:lnTo>
                <a:lnTo>
                  <a:pt x="21" y="3"/>
                </a:lnTo>
                <a:lnTo>
                  <a:pt x="10" y="14"/>
                </a:lnTo>
                <a:lnTo>
                  <a:pt x="3" y="17"/>
                </a:lnTo>
                <a:lnTo>
                  <a:pt x="3" y="17"/>
                </a:lnTo>
                <a:lnTo>
                  <a:pt x="0" y="21"/>
                </a:lnTo>
                <a:lnTo>
                  <a:pt x="0" y="21"/>
                </a:lnTo>
                <a:lnTo>
                  <a:pt x="0" y="24"/>
                </a:lnTo>
                <a:lnTo>
                  <a:pt x="3" y="24"/>
                </a:lnTo>
                <a:lnTo>
                  <a:pt x="3" y="24"/>
                </a:lnTo>
                <a:lnTo>
                  <a:pt x="10" y="21"/>
                </a:lnTo>
                <a:lnTo>
                  <a:pt x="21" y="14"/>
                </a:lnTo>
                <a:lnTo>
                  <a:pt x="21" y="96"/>
                </a:lnTo>
                <a:lnTo>
                  <a:pt x="21" y="96"/>
                </a:lnTo>
                <a:lnTo>
                  <a:pt x="21" y="99"/>
                </a:lnTo>
                <a:lnTo>
                  <a:pt x="24" y="103"/>
                </a:lnTo>
                <a:lnTo>
                  <a:pt x="24" y="103"/>
                </a:lnTo>
                <a:lnTo>
                  <a:pt x="24" y="99"/>
                </a:lnTo>
                <a:lnTo>
                  <a:pt x="24" y="96"/>
                </a:lnTo>
                <a:lnTo>
                  <a:pt x="24"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Line 40"/>
          <p:cNvSpPr>
            <a:spLocks noChangeShapeType="1"/>
          </p:cNvSpPr>
          <p:nvPr/>
        </p:nvSpPr>
        <p:spPr bwMode="auto">
          <a:xfrm>
            <a:off x="2460312" y="3276600"/>
            <a:ext cx="0" cy="327025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 name="Line 41"/>
          <p:cNvSpPr>
            <a:spLocks noChangeShapeType="1"/>
          </p:cNvSpPr>
          <p:nvPr/>
        </p:nvSpPr>
        <p:spPr bwMode="auto">
          <a:xfrm>
            <a:off x="2460312" y="6546850"/>
            <a:ext cx="5768975"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 name="Rectangle 42"/>
          <p:cNvSpPr>
            <a:spLocks noChangeArrowheads="1"/>
          </p:cNvSpPr>
          <p:nvPr/>
        </p:nvSpPr>
        <p:spPr bwMode="auto">
          <a:xfrm>
            <a:off x="3350899" y="414020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8" name="Rectangle 43"/>
          <p:cNvSpPr>
            <a:spLocks noChangeArrowheads="1"/>
          </p:cNvSpPr>
          <p:nvPr/>
        </p:nvSpPr>
        <p:spPr bwMode="auto">
          <a:xfrm>
            <a:off x="3739442" y="4140200"/>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9" name="Rectangle 44"/>
          <p:cNvSpPr>
            <a:spLocks noChangeArrowheads="1"/>
          </p:cNvSpPr>
          <p:nvPr/>
        </p:nvSpPr>
        <p:spPr bwMode="auto">
          <a:xfrm>
            <a:off x="3881124" y="414020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0" name="Rectangle 45"/>
          <p:cNvSpPr>
            <a:spLocks noChangeArrowheads="1"/>
          </p:cNvSpPr>
          <p:nvPr/>
        </p:nvSpPr>
        <p:spPr bwMode="auto">
          <a:xfrm>
            <a:off x="4141474" y="4140200"/>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1" name="Rectangle 46"/>
          <p:cNvSpPr>
            <a:spLocks noChangeArrowheads="1"/>
          </p:cNvSpPr>
          <p:nvPr/>
        </p:nvSpPr>
        <p:spPr bwMode="auto">
          <a:xfrm>
            <a:off x="4320862" y="414020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2" name="Rectangle 47"/>
          <p:cNvSpPr>
            <a:spLocks noChangeArrowheads="1"/>
          </p:cNvSpPr>
          <p:nvPr/>
        </p:nvSpPr>
        <p:spPr bwMode="auto">
          <a:xfrm>
            <a:off x="4618917" y="4140200"/>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3" name="Rectangle 48"/>
          <p:cNvSpPr>
            <a:spLocks noChangeArrowheads="1"/>
          </p:cNvSpPr>
          <p:nvPr/>
        </p:nvSpPr>
        <p:spPr bwMode="auto">
          <a:xfrm>
            <a:off x="4762187" y="414020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4" name="Rectangle 49"/>
          <p:cNvSpPr>
            <a:spLocks noChangeArrowheads="1"/>
          </p:cNvSpPr>
          <p:nvPr/>
        </p:nvSpPr>
        <p:spPr bwMode="auto">
          <a:xfrm>
            <a:off x="5020949" y="4140200"/>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5" name="Rectangle 50"/>
          <p:cNvSpPr>
            <a:spLocks noChangeArrowheads="1"/>
          </p:cNvSpPr>
          <p:nvPr/>
        </p:nvSpPr>
        <p:spPr bwMode="auto">
          <a:xfrm>
            <a:off x="5201924" y="4140200"/>
            <a:ext cx="51276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$550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6" name="Rectangle 51"/>
          <p:cNvSpPr>
            <a:spLocks noChangeArrowheads="1"/>
          </p:cNvSpPr>
          <p:nvPr/>
        </p:nvSpPr>
        <p:spPr bwMode="auto">
          <a:xfrm>
            <a:off x="3350899" y="477043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7" name="Rectangle 52"/>
          <p:cNvSpPr>
            <a:spLocks noChangeArrowheads="1"/>
          </p:cNvSpPr>
          <p:nvPr/>
        </p:nvSpPr>
        <p:spPr bwMode="auto">
          <a:xfrm>
            <a:off x="3745792" y="4770438"/>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8" name="Rectangle 53"/>
          <p:cNvSpPr>
            <a:spLocks noChangeArrowheads="1"/>
          </p:cNvSpPr>
          <p:nvPr/>
        </p:nvSpPr>
        <p:spPr bwMode="auto">
          <a:xfrm>
            <a:off x="3881124" y="477043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9" name="Rectangle 54"/>
          <p:cNvSpPr>
            <a:spLocks noChangeArrowheads="1"/>
          </p:cNvSpPr>
          <p:nvPr/>
        </p:nvSpPr>
        <p:spPr bwMode="auto">
          <a:xfrm>
            <a:off x="4141474" y="4770438"/>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0" name="Rectangle 55"/>
          <p:cNvSpPr>
            <a:spLocks noChangeArrowheads="1"/>
          </p:cNvSpPr>
          <p:nvPr/>
        </p:nvSpPr>
        <p:spPr bwMode="auto">
          <a:xfrm>
            <a:off x="4327212" y="477043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1" name="Rectangle 56"/>
          <p:cNvSpPr>
            <a:spLocks noChangeArrowheads="1"/>
          </p:cNvSpPr>
          <p:nvPr/>
        </p:nvSpPr>
        <p:spPr bwMode="auto">
          <a:xfrm>
            <a:off x="4625267" y="4770438"/>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2" name="Rectangle 57"/>
          <p:cNvSpPr>
            <a:spLocks noChangeArrowheads="1"/>
          </p:cNvSpPr>
          <p:nvPr/>
        </p:nvSpPr>
        <p:spPr bwMode="auto">
          <a:xfrm>
            <a:off x="4762187" y="477043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3" name="Rectangle 58"/>
          <p:cNvSpPr>
            <a:spLocks noChangeArrowheads="1"/>
          </p:cNvSpPr>
          <p:nvPr/>
        </p:nvSpPr>
        <p:spPr bwMode="auto">
          <a:xfrm>
            <a:off x="5020949" y="4770438"/>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4" name="Rectangle 59"/>
          <p:cNvSpPr>
            <a:spLocks noChangeArrowheads="1"/>
          </p:cNvSpPr>
          <p:nvPr/>
        </p:nvSpPr>
        <p:spPr bwMode="auto">
          <a:xfrm>
            <a:off x="5206687" y="4770438"/>
            <a:ext cx="51276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$550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5" name="Rectangle 60"/>
          <p:cNvSpPr>
            <a:spLocks noChangeArrowheads="1"/>
          </p:cNvSpPr>
          <p:nvPr/>
        </p:nvSpPr>
        <p:spPr bwMode="auto">
          <a:xfrm>
            <a:off x="6764024" y="540226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$20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6" name="Rectangle 61"/>
          <p:cNvSpPr>
            <a:spLocks noChangeArrowheads="1"/>
          </p:cNvSpPr>
          <p:nvPr/>
        </p:nvSpPr>
        <p:spPr bwMode="auto">
          <a:xfrm>
            <a:off x="7106924" y="5402263"/>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7" name="Rectangle 62"/>
          <p:cNvSpPr>
            <a:spLocks noChangeArrowheads="1"/>
          </p:cNvSpPr>
          <p:nvPr/>
        </p:nvSpPr>
        <p:spPr bwMode="auto">
          <a:xfrm>
            <a:off x="7294249" y="540226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8" name="Rectangle 63"/>
          <p:cNvSpPr>
            <a:spLocks noChangeArrowheads="1"/>
          </p:cNvSpPr>
          <p:nvPr/>
        </p:nvSpPr>
        <p:spPr bwMode="auto">
          <a:xfrm>
            <a:off x="7553012" y="5402263"/>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9" name="Rectangle 64"/>
          <p:cNvSpPr>
            <a:spLocks noChangeArrowheads="1"/>
          </p:cNvSpPr>
          <p:nvPr/>
        </p:nvSpPr>
        <p:spPr bwMode="auto">
          <a:xfrm>
            <a:off x="7738749" y="5402263"/>
            <a:ext cx="6207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$1000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0" name="Rectangle 65"/>
          <p:cNvSpPr>
            <a:spLocks noChangeArrowheads="1"/>
          </p:cNvSpPr>
          <p:nvPr/>
        </p:nvSpPr>
        <p:spPr bwMode="auto">
          <a:xfrm>
            <a:off x="2601599" y="6034088"/>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0.04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1" name="Rectangle 66"/>
          <p:cNvSpPr>
            <a:spLocks noChangeArrowheads="1"/>
          </p:cNvSpPr>
          <p:nvPr/>
        </p:nvSpPr>
        <p:spPr bwMode="auto">
          <a:xfrm>
            <a:off x="3004518" y="6030079"/>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2" name="Rectangle 67"/>
          <p:cNvSpPr>
            <a:spLocks noChangeArrowheads="1"/>
          </p:cNvSpPr>
          <p:nvPr/>
        </p:nvSpPr>
        <p:spPr bwMode="auto">
          <a:xfrm>
            <a:off x="3142937" y="603408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100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3" name="Rectangle 68"/>
          <p:cNvSpPr>
            <a:spLocks noChangeArrowheads="1"/>
          </p:cNvSpPr>
          <p:nvPr/>
        </p:nvSpPr>
        <p:spPr bwMode="auto">
          <a:xfrm>
            <a:off x="3495560" y="6032019"/>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4" name="Rectangle 69"/>
          <p:cNvSpPr>
            <a:spLocks noChangeArrowheads="1"/>
          </p:cNvSpPr>
          <p:nvPr/>
        </p:nvSpPr>
        <p:spPr bwMode="auto">
          <a:xfrm>
            <a:off x="3589024" y="6034088"/>
            <a:ext cx="3975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 0.16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5" name="Rectangle 70"/>
          <p:cNvSpPr>
            <a:spLocks noChangeArrowheads="1"/>
          </p:cNvSpPr>
          <p:nvPr/>
        </p:nvSpPr>
        <p:spPr bwMode="auto">
          <a:xfrm>
            <a:off x="4003461" y="6030079"/>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6" name="Rectangle 71"/>
          <p:cNvSpPr>
            <a:spLocks noChangeArrowheads="1"/>
          </p:cNvSpPr>
          <p:nvPr/>
        </p:nvSpPr>
        <p:spPr bwMode="auto">
          <a:xfrm>
            <a:off x="4141474" y="603408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550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7" name="Rectangle 72"/>
          <p:cNvSpPr>
            <a:spLocks noChangeArrowheads="1"/>
          </p:cNvSpPr>
          <p:nvPr/>
        </p:nvSpPr>
        <p:spPr bwMode="auto">
          <a:xfrm>
            <a:off x="4473262" y="6034088"/>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8" name="Rectangle 73"/>
          <p:cNvSpPr>
            <a:spLocks noChangeArrowheads="1"/>
          </p:cNvSpPr>
          <p:nvPr/>
        </p:nvSpPr>
        <p:spPr bwMode="auto">
          <a:xfrm>
            <a:off x="4609787" y="6034088"/>
            <a:ext cx="3975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 0.16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9" name="Rectangle 74"/>
          <p:cNvSpPr>
            <a:spLocks noChangeArrowheads="1"/>
          </p:cNvSpPr>
          <p:nvPr/>
        </p:nvSpPr>
        <p:spPr bwMode="auto">
          <a:xfrm>
            <a:off x="5017467" y="6030079"/>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0" name="Rectangle 75"/>
          <p:cNvSpPr>
            <a:spLocks noChangeArrowheads="1"/>
          </p:cNvSpPr>
          <p:nvPr/>
        </p:nvSpPr>
        <p:spPr bwMode="auto">
          <a:xfrm>
            <a:off x="5162237" y="603408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550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1" name="Rectangle 76"/>
          <p:cNvSpPr>
            <a:spLocks noChangeArrowheads="1"/>
          </p:cNvSpPr>
          <p:nvPr/>
        </p:nvSpPr>
        <p:spPr bwMode="auto">
          <a:xfrm>
            <a:off x="5494024" y="6034088"/>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2" name="Rectangle 77"/>
          <p:cNvSpPr>
            <a:spLocks noChangeArrowheads="1"/>
          </p:cNvSpPr>
          <p:nvPr/>
        </p:nvSpPr>
        <p:spPr bwMode="auto">
          <a:xfrm>
            <a:off x="5635312" y="6034088"/>
            <a:ext cx="3975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 0.64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3" name="Rectangle 78"/>
          <p:cNvSpPr>
            <a:spLocks noChangeArrowheads="1"/>
          </p:cNvSpPr>
          <p:nvPr/>
        </p:nvSpPr>
        <p:spPr bwMode="auto">
          <a:xfrm>
            <a:off x="6078324" y="6030079"/>
            <a:ext cx="1968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UniMath2 A"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4" name="Rectangle 79"/>
          <p:cNvSpPr>
            <a:spLocks noChangeArrowheads="1"/>
          </p:cNvSpPr>
          <p:nvPr/>
        </p:nvSpPr>
        <p:spPr bwMode="auto">
          <a:xfrm>
            <a:off x="6211574" y="6034088"/>
            <a:ext cx="5514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1000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5" name="Rectangle 81"/>
          <p:cNvSpPr>
            <a:spLocks noChangeArrowheads="1"/>
          </p:cNvSpPr>
          <p:nvPr/>
        </p:nvSpPr>
        <p:spPr bwMode="auto">
          <a:xfrm>
            <a:off x="6779899" y="6034088"/>
            <a:ext cx="51276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Proxima Nova Cn Rg" charset="0"/>
              </a:rPr>
              <a:t>$820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6368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9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8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9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8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9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8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9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9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8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9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8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9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1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1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1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2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2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23"/>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222"/>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24"/>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25"/>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02"/>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26"/>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227"/>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228"/>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229"/>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230"/>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231"/>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32"/>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3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234"/>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01"/>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235"/>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236"/>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237"/>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238"/>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239"/>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99"/>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197"/>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240"/>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241"/>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42"/>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243"/>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244"/>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245"/>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246"/>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grpId="0" nodeType="clickEffect">
                                  <p:stCondLst>
                                    <p:cond delay="0"/>
                                  </p:stCondLst>
                                  <p:childTnLst>
                                    <p:set>
                                      <p:cBhvr>
                                        <p:cTn id="156" dur="1" fill="hold">
                                          <p:stCondLst>
                                            <p:cond delay="0"/>
                                          </p:stCondLst>
                                        </p:cTn>
                                        <p:tgtEl>
                                          <p:spTgt spid="247"/>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248"/>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249"/>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250"/>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251"/>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252"/>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253"/>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254"/>
                                        </p:tgtEl>
                                        <p:attrNameLst>
                                          <p:attrName>style.visibility</p:attrName>
                                        </p:attrNameLst>
                                      </p:cBhvr>
                                      <p:to>
                                        <p:strVal val="visible"/>
                                      </p:to>
                                    </p:set>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childTnLst>
                                    <p:set>
                                      <p:cBhvr>
                                        <p:cTn id="176" dur="1" fill="hold">
                                          <p:stCondLst>
                                            <p:cond delay="0"/>
                                          </p:stCondLst>
                                        </p:cTn>
                                        <p:tgtEl>
                                          <p:spTgt spid="255"/>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2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animBg="1"/>
      <p:bldP spid="185" grpId="0" animBg="1"/>
      <p:bldP spid="186" grpId="0" animBg="1"/>
      <p:bldP spid="187" grpId="0" animBg="1"/>
      <p:bldP spid="188" grpId="0"/>
      <p:bldP spid="189" grpId="0"/>
      <p:bldP spid="190" grpId="0"/>
      <p:bldP spid="191" grpId="0"/>
      <p:bldP spid="192" grpId="0"/>
      <p:bldP spid="193" grpId="0"/>
      <p:bldP spid="194" grpId="0"/>
      <p:bldP spid="195" grpId="0"/>
      <p:bldP spid="196" grpId="0"/>
      <p:bldP spid="197" grpId="0"/>
      <p:bldP spid="198" grpId="0" animBg="1"/>
      <p:bldP spid="199" grpId="0" animBg="1"/>
      <p:bldP spid="200" grpId="0" animBg="1"/>
      <p:bldP spid="201" grpId="0" animBg="1"/>
      <p:bldP spid="202" grpId="0" animBg="1"/>
      <p:bldP spid="203" grpId="0"/>
      <p:bldP spid="204" grpId="0" animBg="1"/>
      <p:bldP spid="205" grpId="0"/>
      <p:bldP spid="206" grpId="0" animBg="1"/>
      <p:bldP spid="207" grpId="0"/>
      <p:bldP spid="208" grpId="0" animBg="1"/>
      <p:bldP spid="209" grpId="0"/>
      <p:bldP spid="210" grpId="0" animBg="1"/>
      <p:bldP spid="211" grpId="0"/>
      <p:bldP spid="212" grpId="0" animBg="1"/>
      <p:bldP spid="213" grpId="0"/>
      <p:bldP spid="214" grpId="0" animBg="1"/>
      <p:bldP spid="215" grpId="0" animBg="1"/>
      <p:bldP spid="216" grpId="0" animBg="1"/>
      <p:bldP spid="217" grpId="0"/>
      <p:bldP spid="218" grpId="0"/>
      <p:bldP spid="219" grpId="0"/>
      <p:bldP spid="220" grpId="0"/>
      <p:bldP spid="221" grpId="0"/>
      <p:bldP spid="222" grpId="0"/>
      <p:bldP spid="223" grpId="0"/>
      <p:bldP spid="224" grpId="0"/>
      <p:bldP spid="225" grpId="0"/>
      <p:bldP spid="226" grpId="0"/>
      <p:bldP spid="227" grpId="0"/>
      <p:bldP spid="228" grpId="0"/>
      <p:bldP spid="229" grpId="0"/>
      <p:bldP spid="230" grpId="0"/>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4" grpId="0"/>
      <p:bldP spid="245" grpId="0"/>
      <p:bldP spid="246" grpId="0"/>
      <p:bldP spid="247" grpId="0"/>
      <p:bldP spid="248" grpId="0"/>
      <p:bldP spid="249" grpId="0"/>
      <p:bldP spid="250" grpId="0"/>
      <p:bldP spid="251" grpId="0"/>
      <p:bldP spid="252" grpId="0"/>
      <p:bldP spid="253" grpId="0"/>
      <p:bldP spid="254" grpId="0"/>
      <p:bldP spid="25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Diversifying risk III</a:t>
            </a:r>
          </a:p>
        </p:txBody>
      </p:sp>
      <p:sp>
        <p:nvSpPr>
          <p:cNvPr id="3" name="Content Placeholder 2"/>
          <p:cNvSpPr>
            <a:spLocks noGrp="1"/>
          </p:cNvSpPr>
          <p:nvPr>
            <p:ph idx="1"/>
          </p:nvPr>
        </p:nvSpPr>
        <p:spPr/>
        <p:txBody>
          <a:bodyPr>
            <a:normAutofit/>
          </a:bodyPr>
          <a:lstStyle/>
          <a:p>
            <a:r>
              <a:rPr lang="en-US" sz="2600" dirty="0"/>
              <a:t>The key to diversification is that the risks should be as unrelated as possible.</a:t>
            </a:r>
          </a:p>
          <a:p>
            <a:r>
              <a:rPr lang="en-US" sz="2600" dirty="0"/>
              <a:t>Insurance companies diversify by providing home insurance in San Francisco, car insurance in New Jersey, and hurricane insurance in Florida.</a:t>
            </a:r>
          </a:p>
          <a:p>
            <a:r>
              <a:rPr lang="en-US" sz="2600" dirty="0"/>
              <a:t>Earthquakes, car crashes, and hurricanes in different parts of the country are </a:t>
            </a:r>
            <a:r>
              <a:rPr lang="en-US" sz="2600" i="1" dirty="0">
                <a:solidFill>
                  <a:srgbClr val="9D0505"/>
                </a:solidFill>
              </a:rPr>
              <a:t>uncorrelated</a:t>
            </a:r>
            <a:r>
              <a:rPr lang="en-US" sz="2600" dirty="0"/>
              <a:t>: none is more or less likely to occur if one of the others occurs.</a:t>
            </a:r>
          </a:p>
          <a:p>
            <a:endParaRPr lang="en-US" sz="2600" dirty="0"/>
          </a:p>
        </p:txBody>
      </p:sp>
    </p:spTree>
    <p:extLst>
      <p:ext uri="{BB962C8B-B14F-4D97-AF65-F5344CB8AC3E}">
        <p14:creationId xmlns:p14="http://schemas.microsoft.com/office/powerpoint/2010/main" val="532902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 extended warranties worth it?</a:t>
            </a:r>
          </a:p>
        </p:txBody>
      </p:sp>
      <p:sp>
        <p:nvSpPr>
          <p:cNvPr id="3" name="Content Placeholder 2"/>
          <p:cNvSpPr>
            <a:spLocks noGrp="1"/>
          </p:cNvSpPr>
          <p:nvPr>
            <p:ph idx="1"/>
          </p:nvPr>
        </p:nvSpPr>
        <p:spPr/>
        <p:txBody>
          <a:bodyPr>
            <a:normAutofit/>
          </a:bodyPr>
          <a:lstStyle/>
          <a:p>
            <a:r>
              <a:rPr lang="en-US" sz="2600" dirty="0">
                <a:cs typeface="Calibri Light" panose="020F0302020204030204" pitchFamily="34" charset="0"/>
              </a:rPr>
              <a:t>Most companies offer customers extended warranties.</a:t>
            </a:r>
          </a:p>
          <a:p>
            <a:r>
              <a:rPr lang="en-US" sz="2600" dirty="0">
                <a:cs typeface="Calibri Light" panose="020F0302020204030204" pitchFamily="34" charset="0"/>
              </a:rPr>
              <a:t>These warranties are an insurance product that will pay to repair or replace your purchase.</a:t>
            </a:r>
          </a:p>
          <a:p>
            <a:r>
              <a:rPr lang="en-US" sz="2600" dirty="0">
                <a:cs typeface="Calibri Light" panose="020F0302020204030204" pitchFamily="34" charset="0"/>
              </a:rPr>
              <a:t>Consumer reports found that only 50% of extended car warranties are used.</a:t>
            </a:r>
          </a:p>
          <a:p>
            <a:r>
              <a:rPr lang="en-US" sz="2600" dirty="0">
                <a:cs typeface="Calibri Light" panose="020F0302020204030204" pitchFamily="34" charset="0"/>
              </a:rPr>
              <a:t>Researchers found that the average TV insurance premium is $90 and the largest repair costs were at most $400. This means the product must fail an unrealistic 20-25% of the time for the consumer to gain financially.</a:t>
            </a:r>
          </a:p>
          <a:p>
            <a:pPr lvl="1"/>
            <a:r>
              <a:rPr lang="en-US" sz="2600" dirty="0">
                <a:cs typeface="Calibri Light" panose="020F0302020204030204" pitchFamily="34" charset="0"/>
              </a:rPr>
              <a:t>Consumer reports found TVs fail 5-7% of the time.</a:t>
            </a:r>
          </a:p>
          <a:p>
            <a:r>
              <a:rPr lang="en-US" sz="2600" dirty="0">
                <a:cs typeface="Calibri Light" panose="020F0302020204030204" pitchFamily="34" charset="0"/>
              </a:rPr>
              <a:t>Warranties do give individuals peace of mind.</a:t>
            </a:r>
          </a:p>
        </p:txBody>
      </p:sp>
    </p:spTree>
    <p:extLst>
      <p:ext uri="{BB962C8B-B14F-4D97-AF65-F5344CB8AC3E}">
        <p14:creationId xmlns:p14="http://schemas.microsoft.com/office/powerpoint/2010/main" val="3126958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Problems with insurance</a:t>
            </a:r>
          </a:p>
        </p:txBody>
      </p:sp>
      <p:sp>
        <p:nvSpPr>
          <p:cNvPr id="3" name="Content Placeholder 2"/>
          <p:cNvSpPr>
            <a:spLocks noGrp="1"/>
          </p:cNvSpPr>
          <p:nvPr>
            <p:ph idx="1"/>
          </p:nvPr>
        </p:nvSpPr>
        <p:spPr/>
        <p:txBody>
          <a:bodyPr>
            <a:normAutofit fontScale="92500" lnSpcReduction="20000"/>
          </a:bodyPr>
          <a:lstStyle/>
          <a:p>
            <a:r>
              <a:rPr lang="en-US" dirty="0"/>
              <a:t>There are two big inherent problems with insurance: </a:t>
            </a:r>
            <a:r>
              <a:rPr lang="en-US" i="1" dirty="0">
                <a:solidFill>
                  <a:srgbClr val="9D0505"/>
                </a:solidFill>
              </a:rPr>
              <a:t>adverse selection </a:t>
            </a:r>
            <a:r>
              <a:rPr lang="en-US" dirty="0"/>
              <a:t>and </a:t>
            </a:r>
            <a:r>
              <a:rPr lang="en-US" i="1" dirty="0">
                <a:solidFill>
                  <a:srgbClr val="9D0505"/>
                </a:solidFill>
              </a:rPr>
              <a:t>moral hazard</a:t>
            </a:r>
            <a:r>
              <a:rPr lang="en-US" dirty="0"/>
              <a:t>.</a:t>
            </a:r>
          </a:p>
          <a:p>
            <a:r>
              <a:rPr lang="en-US" dirty="0"/>
              <a:t>Both occur due to individuals and insurance companies having different information (asymmetric information sets).</a:t>
            </a:r>
          </a:p>
          <a:p>
            <a:r>
              <a:rPr lang="en-US" dirty="0"/>
              <a:t>Adverse selection occurs when higher risk individuals are drawn towards insurance.</a:t>
            </a:r>
          </a:p>
          <a:p>
            <a:r>
              <a:rPr lang="en-US" dirty="0"/>
              <a:t>Moral hazard occurs when individuals behave riskier once they become insured.</a:t>
            </a:r>
          </a:p>
          <a:p>
            <a:r>
              <a:rPr lang="en-US" dirty="0"/>
              <a:t>If insurance companies had the same information set as their clients, adverse selection and moral hazard would be eliminated.</a:t>
            </a:r>
          </a:p>
        </p:txBody>
      </p:sp>
    </p:spTree>
    <p:extLst>
      <p:ext uri="{BB962C8B-B14F-4D97-AF65-F5344CB8AC3E}">
        <p14:creationId xmlns:p14="http://schemas.microsoft.com/office/powerpoint/2010/main" val="23397576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Should health insurance include preventive care?</a:t>
            </a:r>
          </a:p>
        </p:txBody>
      </p:sp>
      <p:sp>
        <p:nvSpPr>
          <p:cNvPr id="3" name="Content Placeholder 2"/>
          <p:cNvSpPr>
            <a:spLocks noGrp="1"/>
          </p:cNvSpPr>
          <p:nvPr>
            <p:ph idx="1"/>
          </p:nvPr>
        </p:nvSpPr>
        <p:spPr/>
        <p:txBody>
          <a:bodyPr>
            <a:normAutofit/>
          </a:bodyPr>
          <a:lstStyle/>
          <a:p>
            <a:r>
              <a:rPr lang="en-US" sz="2600" dirty="0">
                <a:cs typeface="Calibri Light" panose="020F0302020204030204" pitchFamily="34" charset="0"/>
              </a:rPr>
              <a:t>Health care is expensive.</a:t>
            </a:r>
          </a:p>
          <a:p>
            <a:r>
              <a:rPr lang="en-US" sz="2600" dirty="0">
                <a:cs typeface="Calibri Light" panose="020F0302020204030204" pitchFamily="34" charset="0"/>
              </a:rPr>
              <a:t>One proposal to reduce health insurance premiums is to increase incentives for preventive care.</a:t>
            </a:r>
          </a:p>
          <a:p>
            <a:r>
              <a:rPr lang="en-US" sz="2600" dirty="0">
                <a:cs typeface="Calibri Light" panose="020F0302020204030204" pitchFamily="34" charset="0"/>
              </a:rPr>
              <a:t>Preventive care reduces suffering from chronic illness and reduces costly extensive treatments.</a:t>
            </a:r>
          </a:p>
          <a:p>
            <a:r>
              <a:rPr lang="en-US" sz="2600" dirty="0">
                <a:cs typeface="Calibri Light" panose="020F0302020204030204" pitchFamily="34" charset="0"/>
              </a:rPr>
              <a:t>If people with medical insurance are entitled to preventive care, they may demand all kinds of expensive tests and preventive treatments that they don’t need.</a:t>
            </a:r>
          </a:p>
        </p:txBody>
      </p:sp>
    </p:spTree>
    <p:extLst>
      <p:ext uri="{BB962C8B-B14F-4D97-AF65-F5344CB8AC3E}">
        <p14:creationId xmlns:p14="http://schemas.microsoft.com/office/powerpoint/2010/main" val="3804680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normAutofit fontScale="92500" lnSpcReduction="20000"/>
          </a:bodyPr>
          <a:lstStyle/>
          <a:p>
            <a:r>
              <a:rPr lang="en-US" dirty="0"/>
              <a:t>The </a:t>
            </a:r>
            <a:r>
              <a:rPr lang="en-US" i="1" dirty="0">
                <a:solidFill>
                  <a:srgbClr val="9D0505"/>
                </a:solidFill>
              </a:rPr>
              <a:t>present value </a:t>
            </a:r>
            <a:r>
              <a:rPr lang="en-US" dirty="0"/>
              <a:t>formula provides a way of comparing current costs and benefits to future costs and benefits.</a:t>
            </a:r>
          </a:p>
          <a:p>
            <a:pPr lvl="1"/>
            <a:r>
              <a:rPr lang="en-US" dirty="0"/>
              <a:t>An interest rate links the future value to the present.</a:t>
            </a:r>
          </a:p>
          <a:p>
            <a:r>
              <a:rPr lang="en-US" dirty="0"/>
              <a:t>Sometimes these costs and benefits are known and other times they are uncertain, but calculable.</a:t>
            </a:r>
          </a:p>
          <a:p>
            <a:pPr lvl="1"/>
            <a:r>
              <a:rPr lang="en-US" dirty="0"/>
              <a:t>When they are calculable, an expected value of each outcome can be determined.</a:t>
            </a:r>
          </a:p>
          <a:p>
            <a:r>
              <a:rPr lang="en-US" dirty="0"/>
              <a:t>When worse-case events are high cost, individuals tend to avoid these activities or buy insurance to reduce risk.</a:t>
            </a:r>
          </a:p>
        </p:txBody>
      </p:sp>
    </p:spTree>
    <p:extLst>
      <p:ext uri="{BB962C8B-B14F-4D97-AF65-F5344CB8AC3E}">
        <p14:creationId xmlns:p14="http://schemas.microsoft.com/office/powerpoint/2010/main" val="230449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Timing matters</a:t>
            </a:r>
          </a:p>
        </p:txBody>
      </p:sp>
      <p:sp>
        <p:nvSpPr>
          <p:cNvPr id="3" name="Content Placeholder 2"/>
          <p:cNvSpPr>
            <a:spLocks noGrp="1"/>
          </p:cNvSpPr>
          <p:nvPr>
            <p:ph idx="1"/>
          </p:nvPr>
        </p:nvSpPr>
        <p:spPr/>
        <p:txBody>
          <a:bodyPr>
            <a:normAutofit/>
          </a:bodyPr>
          <a:lstStyle/>
          <a:p>
            <a:r>
              <a:rPr lang="en-US" dirty="0"/>
              <a:t>When costs and benefits of a choice occur at different times, this profoundly affects the choice.</a:t>
            </a:r>
          </a:p>
          <a:p>
            <a:r>
              <a:rPr lang="en-US" dirty="0"/>
              <a:t>Consider the following scenario: You have won a competition and can choose one of the following prizes:</a:t>
            </a:r>
          </a:p>
          <a:p>
            <a:pPr marL="0" indent="0">
              <a:buNone/>
            </a:pPr>
            <a:r>
              <a:rPr lang="en-US" dirty="0"/>
              <a:t>	</a:t>
            </a:r>
            <a:r>
              <a:rPr lang="en-US" b="1" dirty="0"/>
              <a:t>Option A</a:t>
            </a:r>
            <a:r>
              <a:rPr lang="en-US" dirty="0"/>
              <a:t>: $100,000 now.</a:t>
            </a:r>
          </a:p>
          <a:p>
            <a:pPr marL="895350" indent="-895350">
              <a:buNone/>
            </a:pPr>
            <a:r>
              <a:rPr lang="en-US" dirty="0"/>
              <a:t>	</a:t>
            </a:r>
            <a:r>
              <a:rPr lang="en-US" b="1" dirty="0"/>
              <a:t>Option B</a:t>
            </a:r>
            <a:r>
              <a:rPr lang="en-US" dirty="0"/>
              <a:t>: $100,000 ten years from now.</a:t>
            </a:r>
          </a:p>
          <a:p>
            <a:r>
              <a:rPr lang="en-US" dirty="0"/>
              <a:t>Which would you choose and why?</a:t>
            </a:r>
          </a:p>
        </p:txBody>
      </p:sp>
    </p:spTree>
    <p:extLst>
      <p:ext uri="{BB962C8B-B14F-4D97-AF65-F5344CB8AC3E}">
        <p14:creationId xmlns:p14="http://schemas.microsoft.com/office/powerpoint/2010/main" val="30384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Interest rates</a:t>
            </a:r>
          </a:p>
        </p:txBody>
      </p:sp>
      <p:sp>
        <p:nvSpPr>
          <p:cNvPr id="3" name="Content Placeholder 2"/>
          <p:cNvSpPr>
            <a:spLocks noGrp="1"/>
          </p:cNvSpPr>
          <p:nvPr>
            <p:ph idx="1"/>
          </p:nvPr>
        </p:nvSpPr>
        <p:spPr/>
        <p:txBody>
          <a:bodyPr>
            <a:normAutofit fontScale="92500" lnSpcReduction="10000"/>
          </a:bodyPr>
          <a:lstStyle/>
          <a:p>
            <a:r>
              <a:rPr lang="en-US" dirty="0"/>
              <a:t>When considering money today versus future money, individuals consider the </a:t>
            </a:r>
            <a:r>
              <a:rPr lang="en-US" i="1" dirty="0">
                <a:solidFill>
                  <a:srgbClr val="9D0505"/>
                </a:solidFill>
              </a:rPr>
              <a:t>opportunity cost </a:t>
            </a:r>
            <a:r>
              <a:rPr lang="en-US" dirty="0"/>
              <a:t>of waiting until the future to receive the money.</a:t>
            </a:r>
          </a:p>
          <a:p>
            <a:pPr lvl="1"/>
            <a:r>
              <a:rPr lang="en-US" dirty="0"/>
              <a:t>The </a:t>
            </a:r>
            <a:r>
              <a:rPr lang="en-US" i="1" dirty="0">
                <a:solidFill>
                  <a:srgbClr val="9D0505"/>
                </a:solidFill>
              </a:rPr>
              <a:t>interest rate </a:t>
            </a:r>
            <a:r>
              <a:rPr lang="en-US" dirty="0"/>
              <a:t>tells how much today’s money is worth in the future.</a:t>
            </a:r>
          </a:p>
          <a:p>
            <a:pPr lvl="1"/>
            <a:r>
              <a:rPr lang="en-US" dirty="0"/>
              <a:t>Depositing $1,000 in a bank at a 5% annual interest rate is worth in one year:</a:t>
            </a:r>
          </a:p>
          <a:p>
            <a:pPr marL="457200" lvl="1" indent="0">
              <a:buNone/>
            </a:pPr>
            <a:r>
              <a:rPr lang="en-US" dirty="0"/>
              <a:t>	$1000 + ($1000*5%) = $1,050</a:t>
            </a:r>
          </a:p>
          <a:p>
            <a:r>
              <a:rPr lang="en-US" dirty="0"/>
              <a:t>Future money can be equated to the present. In the above example, $1,050 in one year is worth $1000 today.</a:t>
            </a:r>
          </a:p>
        </p:txBody>
      </p:sp>
    </p:spTree>
    <p:extLst>
      <p:ext uri="{BB962C8B-B14F-4D97-AF65-F5344CB8AC3E}">
        <p14:creationId xmlns:p14="http://schemas.microsoft.com/office/powerpoint/2010/main" val="4069427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Compounding</a:t>
            </a:r>
          </a:p>
        </p:txBody>
      </p:sp>
      <p:sp>
        <p:nvSpPr>
          <p:cNvPr id="3" name="Content Placeholder 2"/>
          <p:cNvSpPr>
            <a:spLocks noGrp="1"/>
          </p:cNvSpPr>
          <p:nvPr>
            <p:ph idx="1"/>
          </p:nvPr>
        </p:nvSpPr>
        <p:spPr/>
        <p:txBody>
          <a:bodyPr>
            <a:normAutofit lnSpcReduction="10000"/>
          </a:bodyPr>
          <a:lstStyle/>
          <a:p>
            <a:r>
              <a:rPr lang="en-US" dirty="0"/>
              <a:t>When analyzing the value of money over a time period longer than one year, </a:t>
            </a:r>
            <a:r>
              <a:rPr lang="en-US" i="1" dirty="0">
                <a:solidFill>
                  <a:srgbClr val="9D0505"/>
                </a:solidFill>
              </a:rPr>
              <a:t>compounding</a:t>
            </a:r>
            <a:r>
              <a:rPr lang="en-US" dirty="0"/>
              <a:t> the interest payments is necessary.</a:t>
            </a:r>
          </a:p>
          <a:p>
            <a:pPr lvl="1"/>
            <a:r>
              <a:rPr lang="en-US" dirty="0"/>
              <a:t>This causes a process of accumulation, as interest is paid on interest that has already been earned.</a:t>
            </a:r>
          </a:p>
          <a:p>
            <a:r>
              <a:rPr lang="en-US" dirty="0"/>
              <a:t>The future value of depositing $1,000 in a bank at a 5% annual interest rate for two years earns:</a:t>
            </a:r>
          </a:p>
          <a:p>
            <a:pPr marL="457200" lvl="1" indent="0">
              <a:buNone/>
            </a:pPr>
            <a:r>
              <a:rPr lang="en-US" dirty="0"/>
              <a:t>$1000 x (1 + .05) = $1050 in 1 year</a:t>
            </a:r>
          </a:p>
          <a:p>
            <a:pPr marL="457200" lvl="1" indent="0">
              <a:buNone/>
            </a:pPr>
            <a:r>
              <a:rPr lang="en-US" dirty="0"/>
              <a:t>$1050 x (1.05) = $1000(1.05)</a:t>
            </a:r>
            <a:r>
              <a:rPr lang="en-US" baseline="30000" dirty="0"/>
              <a:t>2</a:t>
            </a:r>
            <a:r>
              <a:rPr lang="en-US" dirty="0"/>
              <a:t> = $1102.50 in 2 years</a:t>
            </a:r>
          </a:p>
        </p:txBody>
      </p:sp>
    </p:spTree>
    <p:extLst>
      <p:ext uri="{BB962C8B-B14F-4D97-AF65-F5344CB8AC3E}">
        <p14:creationId xmlns:p14="http://schemas.microsoft.com/office/powerpoint/2010/main" val="3287484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Computing future value</a:t>
            </a:r>
          </a:p>
        </p:txBody>
      </p:sp>
      <p:sp>
        <p:nvSpPr>
          <p:cNvPr id="3" name="Content Placeholder 2"/>
          <p:cNvSpPr>
            <a:spLocks noGrp="1"/>
          </p:cNvSpPr>
          <p:nvPr>
            <p:ph idx="1"/>
          </p:nvPr>
        </p:nvSpPr>
        <p:spPr/>
        <p:txBody>
          <a:bodyPr>
            <a:normAutofit/>
          </a:bodyPr>
          <a:lstStyle/>
          <a:p>
            <a:pPr marL="0" indent="0">
              <a:buNone/>
            </a:pPr>
            <a:r>
              <a:rPr lang="en-US" sz="3000" dirty="0"/>
              <a:t>What is the future value of depositing $100,000 in a bank at a 5% annual interest rate for ten years?</a:t>
            </a:r>
          </a:p>
        </p:txBody>
      </p:sp>
    </p:spTree>
    <p:extLst>
      <p:ext uri="{BB962C8B-B14F-4D97-AF65-F5344CB8AC3E}">
        <p14:creationId xmlns:p14="http://schemas.microsoft.com/office/powerpoint/2010/main" val="1592137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a:t>
            </a:r>
          </a:p>
        </p:txBody>
      </p:sp>
      <p:sp>
        <p:nvSpPr>
          <p:cNvPr id="3" name="Content Placeholder 2"/>
          <p:cNvSpPr>
            <a:spLocks noGrp="1"/>
          </p:cNvSpPr>
          <p:nvPr>
            <p:ph idx="1"/>
          </p:nvPr>
        </p:nvSpPr>
        <p:spPr/>
        <p:txBody>
          <a:bodyPr>
            <a:normAutofit/>
          </a:bodyPr>
          <a:lstStyle/>
          <a:p>
            <a:pPr marL="0" indent="0">
              <a:buNone/>
            </a:pPr>
            <a:r>
              <a:rPr lang="en-US" sz="3000" dirty="0"/>
              <a:t>What is the future value of depositing $100,000 in a bank at a 5% annual interest rate for ten years?</a:t>
            </a:r>
          </a:p>
          <a:p>
            <a:endParaRPr lang="en-US" sz="2700" dirty="0"/>
          </a:p>
          <a:p>
            <a:pPr marL="457200" lvl="1" indent="0">
              <a:buNone/>
            </a:pPr>
            <a:r>
              <a:rPr lang="en-US" sz="2700" dirty="0"/>
              <a:t>Future value of $100,000 in ten years = $100,000(1.05)</a:t>
            </a:r>
            <a:r>
              <a:rPr lang="en-US" sz="2700" baseline="30000" dirty="0"/>
              <a:t>10</a:t>
            </a:r>
            <a:r>
              <a:rPr lang="en-US" sz="2700" dirty="0"/>
              <a:t> = $162,890 in 10 years.</a:t>
            </a:r>
          </a:p>
          <a:p>
            <a:endParaRPr lang="en-US" sz="2700" dirty="0"/>
          </a:p>
          <a:p>
            <a:r>
              <a:rPr lang="en-US" sz="2700" dirty="0"/>
              <a:t>The growth factor, 1.05</a:t>
            </a:r>
            <a:r>
              <a:rPr lang="en-US" sz="2700" baseline="30000" dirty="0"/>
              <a:t>10</a:t>
            </a:r>
            <a:r>
              <a:rPr lang="en-US" sz="2700" dirty="0"/>
              <a:t> = 1.63. tells how much money grow over time.</a:t>
            </a:r>
          </a:p>
        </p:txBody>
      </p:sp>
    </p:spTree>
    <p:extLst>
      <p:ext uri="{BB962C8B-B14F-4D97-AF65-F5344CB8AC3E}">
        <p14:creationId xmlns:p14="http://schemas.microsoft.com/office/powerpoint/2010/main" val="259410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 value I</a:t>
            </a:r>
          </a:p>
        </p:txBody>
      </p:sp>
      <p:sp>
        <p:nvSpPr>
          <p:cNvPr id="3" name="Content Placeholder 2"/>
          <p:cNvSpPr>
            <a:spLocks noGrp="1"/>
          </p:cNvSpPr>
          <p:nvPr>
            <p:ph idx="1"/>
          </p:nvPr>
        </p:nvSpPr>
        <p:spPr/>
        <p:txBody>
          <a:bodyPr>
            <a:normAutofit/>
          </a:bodyPr>
          <a:lstStyle/>
          <a:p>
            <a:pPr marL="0" indent="0">
              <a:buNone/>
            </a:pPr>
            <a:r>
              <a:rPr lang="en-US" sz="3000" dirty="0"/>
              <a:t>The </a:t>
            </a:r>
            <a:r>
              <a:rPr lang="en-US" sz="3000" i="1" dirty="0">
                <a:solidFill>
                  <a:srgbClr val="9D0505"/>
                </a:solidFill>
              </a:rPr>
              <a:t>future value of a sum </a:t>
            </a:r>
            <a:r>
              <a:rPr lang="en-US" sz="3000" dirty="0"/>
              <a:t>of money is found using:</a:t>
            </a:r>
          </a:p>
          <a:p>
            <a:pPr marL="0" indent="0">
              <a:buNone/>
            </a:pPr>
            <a:endParaRPr lang="en-US" sz="1500" dirty="0"/>
          </a:p>
          <a:p>
            <a:pPr marL="0" indent="0" algn="ctr">
              <a:buNone/>
            </a:pPr>
            <a:r>
              <a:rPr lang="en-US" sz="4400" i="1" dirty="0"/>
              <a:t>FV = PV (1 + r)</a:t>
            </a:r>
            <a:r>
              <a:rPr lang="en-US" sz="4400" i="1" baseline="30000" dirty="0"/>
              <a:t>n</a:t>
            </a:r>
            <a:endParaRPr lang="en-US" sz="4400" dirty="0"/>
          </a:p>
          <a:p>
            <a:pPr marL="0" indent="0">
              <a:buNone/>
            </a:pPr>
            <a:endParaRPr lang="en-US" sz="1500" i="1" dirty="0"/>
          </a:p>
          <a:p>
            <a:r>
              <a:rPr lang="en-US" sz="3000" i="1" dirty="0"/>
              <a:t>FV</a:t>
            </a:r>
            <a:r>
              <a:rPr lang="en-US" sz="3000" dirty="0"/>
              <a:t> is the future value.</a:t>
            </a:r>
          </a:p>
          <a:p>
            <a:r>
              <a:rPr lang="en-US" sz="3000" i="1" dirty="0"/>
              <a:t>PV</a:t>
            </a:r>
            <a:r>
              <a:rPr lang="en-US" sz="3000" dirty="0"/>
              <a:t> is the present value.</a:t>
            </a:r>
          </a:p>
          <a:p>
            <a:r>
              <a:rPr lang="en-US" sz="3000" i="1" dirty="0"/>
              <a:t>r</a:t>
            </a:r>
            <a:r>
              <a:rPr lang="en-US" sz="3000" dirty="0"/>
              <a:t> is the interest rate.</a:t>
            </a:r>
          </a:p>
          <a:p>
            <a:r>
              <a:rPr lang="en-US" sz="3000" i="1" dirty="0"/>
              <a:t>n</a:t>
            </a:r>
            <a:r>
              <a:rPr lang="en-US" sz="3000" dirty="0"/>
              <a:t> is the number of years in question.</a:t>
            </a:r>
          </a:p>
        </p:txBody>
      </p:sp>
    </p:spTree>
    <p:extLst>
      <p:ext uri="{BB962C8B-B14F-4D97-AF65-F5344CB8AC3E}">
        <p14:creationId xmlns:p14="http://schemas.microsoft.com/office/powerpoint/2010/main" val="2066959842"/>
      </p:ext>
    </p:extLst>
  </p:cSld>
  <p:clrMapOvr>
    <a:masterClrMapping/>
  </p:clrMapOvr>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2010</TotalTime>
  <Words>4398</Words>
  <Application>Microsoft Office PowerPoint</Application>
  <PresentationFormat>On-screen Show (4:3)</PresentationFormat>
  <Paragraphs>372</Paragraphs>
  <Slides>36</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Calibri</vt:lpstr>
      <vt:lpstr>Calibri Light</vt:lpstr>
      <vt:lpstr>Cambria Math</vt:lpstr>
      <vt:lpstr>Proxima Nova Cn Rg</vt:lpstr>
      <vt:lpstr>Times New Roman</vt:lpstr>
      <vt:lpstr>UniMath2 A</vt:lpstr>
      <vt:lpstr>Chapter 3 - Gilpin - With Template</vt:lpstr>
      <vt:lpstr>Chapter 11</vt:lpstr>
      <vt:lpstr>What will you learn in this chapter?</vt:lpstr>
      <vt:lpstr>Value over time</vt:lpstr>
      <vt:lpstr>Timing matters</vt:lpstr>
      <vt:lpstr>Interest rates</vt:lpstr>
      <vt:lpstr>Compounding</vt:lpstr>
      <vt:lpstr>Active Learning: Computing future value</vt:lpstr>
      <vt:lpstr>Active Learning Solution I</vt:lpstr>
      <vt:lpstr>Present value I</vt:lpstr>
      <vt:lpstr>Present value II</vt:lpstr>
      <vt:lpstr>Present value III</vt:lpstr>
      <vt:lpstr>Active Learning: Comparing present and future values</vt:lpstr>
      <vt:lpstr>Active Learning Solution II</vt:lpstr>
      <vt:lpstr>Present value IV</vt:lpstr>
      <vt:lpstr>Present value V</vt:lpstr>
      <vt:lpstr>Present value VI</vt:lpstr>
      <vt:lpstr>Risk and uncertainty</vt:lpstr>
      <vt:lpstr>Expected value I</vt:lpstr>
      <vt:lpstr>Expected value II</vt:lpstr>
      <vt:lpstr>Expected value III</vt:lpstr>
      <vt:lpstr>Propensity for risk I</vt:lpstr>
      <vt:lpstr>Propensity for risk II</vt:lpstr>
      <vt:lpstr>Insurance and managing risk I</vt:lpstr>
      <vt:lpstr>Insurance and managing risk II</vt:lpstr>
      <vt:lpstr>Insurance and managing risk III</vt:lpstr>
      <vt:lpstr>Pooling and diversifying risk</vt:lpstr>
      <vt:lpstr>Pooling risk</vt:lpstr>
      <vt:lpstr>Who should bear the risk that a college degree doesn’t pay off?</vt:lpstr>
      <vt:lpstr>Diversifying risk I</vt:lpstr>
      <vt:lpstr>Diversifying risk II</vt:lpstr>
      <vt:lpstr>Diversifying risk III</vt:lpstr>
      <vt:lpstr>Diversifying risk III</vt:lpstr>
      <vt:lpstr>Are extended warranties worth it?</vt:lpstr>
      <vt:lpstr>Problems with insurance</vt:lpstr>
      <vt:lpstr>Should health insurance include preventive care?</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167</cp:revision>
  <dcterms:created xsi:type="dcterms:W3CDTF">2013-04-05T16:26:37Z</dcterms:created>
  <dcterms:modified xsi:type="dcterms:W3CDTF">2020-04-14T03:29:18Z</dcterms:modified>
</cp:coreProperties>
</file>