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8" r:id="rId3"/>
    <p:sldId id="312" r:id="rId4"/>
    <p:sldId id="313" r:id="rId5"/>
    <p:sldId id="314" r:id="rId6"/>
    <p:sldId id="315" r:id="rId7"/>
    <p:sldId id="318" r:id="rId8"/>
    <p:sldId id="316" r:id="rId9"/>
    <p:sldId id="319" r:id="rId10"/>
    <p:sldId id="317" r:id="rId11"/>
    <p:sldId id="320" r:id="rId12"/>
    <p:sldId id="321" r:id="rId13"/>
    <p:sldId id="324" r:id="rId14"/>
    <p:sldId id="322" r:id="rId15"/>
    <p:sldId id="323" r:id="rId16"/>
    <p:sldId id="325" r:id="rId17"/>
    <p:sldId id="326" r:id="rId18"/>
    <p:sldId id="327" r:id="rId19"/>
    <p:sldId id="311"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a:srgbClr val="558ED5"/>
    <a:srgbClr val="E46C0A"/>
    <a:srgbClr val="8EB4E3"/>
    <a:srgbClr val="E09560"/>
    <a:srgbClr val="ECB88C"/>
    <a:srgbClr val="DAF0FD"/>
    <a:srgbClr val="F1F9FE"/>
    <a:srgbClr val="E4E8D0"/>
    <a:srgbClr val="DBF0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68" autoAdjust="0"/>
    <p:restoredTop sz="77817" autoAdjust="0"/>
  </p:normalViewPr>
  <p:slideViewPr>
    <p:cSldViewPr>
      <p:cViewPr varScale="1">
        <p:scale>
          <a:sx n="56" d="100"/>
          <a:sy n="56" d="100"/>
        </p:scale>
        <p:origin x="1662" y="6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4039DE-59C7-4469-8720-AB7CBA9DC929}"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0802CB-EDD9-49AC-889B-1812BF6C7873}" type="slidenum">
              <a:rPr lang="en-US" smtClean="0"/>
              <a:t>‹#›</a:t>
            </a:fld>
            <a:endParaRPr lang="en-US" dirty="0"/>
          </a:p>
        </p:txBody>
      </p:sp>
    </p:spTree>
    <p:extLst>
      <p:ext uri="{BB962C8B-B14F-4D97-AF65-F5344CB8AC3E}">
        <p14:creationId xmlns:p14="http://schemas.microsoft.com/office/powerpoint/2010/main" val="4121650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Instructors: </a:t>
            </a:r>
            <a:r>
              <a:rPr lang="en-US" sz="1200" kern="1200" dirty="0">
                <a:solidFill>
                  <a:schemeClr val="tx1"/>
                </a:solidFill>
                <a:effectLst/>
                <a:latin typeface="+mn-lt"/>
                <a:ea typeface="+mn-ea"/>
                <a:cs typeface="+mn-cs"/>
              </a:rPr>
              <a:t>Prior to scrolling to the next slide, it is important to excite students about the chapter. One effective way is to relate the</a:t>
            </a:r>
            <a:r>
              <a:rPr lang="en-US" sz="1200" kern="1200" baseline="0" dirty="0">
                <a:solidFill>
                  <a:schemeClr val="tx1"/>
                </a:solidFill>
                <a:effectLst/>
                <a:latin typeface="+mn-lt"/>
                <a:ea typeface="+mn-ea"/>
                <a:cs typeface="+mn-cs"/>
              </a:rPr>
              <a:t> topic to a story </a:t>
            </a:r>
            <a:r>
              <a:rPr lang="en-US" sz="1200" kern="1200" dirty="0">
                <a:solidFill>
                  <a:schemeClr val="tx1"/>
                </a:solidFill>
                <a:effectLst/>
                <a:latin typeface="+mn-lt"/>
                <a:ea typeface="+mn-ea"/>
                <a:cs typeface="+mn-cs"/>
              </a:rPr>
              <a:t>from the news.</a:t>
            </a:r>
            <a:r>
              <a:rPr lang="en-US" sz="1200" kern="1200" baseline="0" dirty="0">
                <a:solidFill>
                  <a:schemeClr val="tx1"/>
                </a:solidFill>
                <a:effectLst/>
                <a:latin typeface="+mn-lt"/>
                <a:ea typeface="+mn-ea"/>
                <a:cs typeface="+mn-cs"/>
              </a:rPr>
              <a:t> </a:t>
            </a:r>
            <a:r>
              <a:rPr lang="en-US" dirty="0"/>
              <a:t>This chapter is motivated by the fact that</a:t>
            </a:r>
            <a:r>
              <a:rPr lang="en-US" baseline="0" dirty="0"/>
              <a:t> sometimes in decision making, full information between parties is typically not available. These ‘</a:t>
            </a:r>
            <a:r>
              <a:rPr lang="en-US" sz="1200" kern="1200" dirty="0">
                <a:solidFill>
                  <a:schemeClr val="tx1"/>
                </a:solidFill>
                <a:effectLst/>
                <a:latin typeface="+mn-lt"/>
                <a:ea typeface="+mn-ea"/>
                <a:cs typeface="+mn-cs"/>
              </a:rPr>
              <a:t>asymmetries’ </a:t>
            </a:r>
            <a:r>
              <a:rPr lang="en-US" baseline="0" dirty="0"/>
              <a:t>occur in many instances. For instance, banks would prefer to provide loans to the best applicants, but may find that their pool of applications are people with lower income and higher credit risk. Another example is that individuals may not reveal their poor health status prior to purchasing health insurance. They attempt to hide their issues until after insurance is purchased with a fixed premium, and then proceed to get everything fixed. This chapter lays out the basic framework to study information sets and, in particular, how adverse selection and moral hazard can affect decision-making.</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a:t>
            </a:fld>
            <a:endParaRPr lang="en-US" dirty="0"/>
          </a:p>
        </p:txBody>
      </p:sp>
    </p:spTree>
    <p:extLst>
      <p:ext uri="{BB962C8B-B14F-4D97-AF65-F5344CB8AC3E}">
        <p14:creationId xmlns:p14="http://schemas.microsoft.com/office/powerpoint/2010/main" val="2117893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one price is based on the ‘average’ quality.</a:t>
            </a:r>
          </a:p>
        </p:txBody>
      </p:sp>
      <p:sp>
        <p:nvSpPr>
          <p:cNvPr id="4" name="Slide Number Placeholder 3"/>
          <p:cNvSpPr>
            <a:spLocks noGrp="1"/>
          </p:cNvSpPr>
          <p:nvPr>
            <p:ph type="sldNum" sz="quarter" idx="10"/>
          </p:nvPr>
        </p:nvSpPr>
        <p:spPr/>
        <p:txBody>
          <a:bodyPr/>
          <a:lstStyle/>
          <a:p>
            <a:fld id="{870802CB-EDD9-49AC-889B-1812BF6C7873}" type="slidenum">
              <a:rPr lang="en-US" smtClean="0"/>
              <a:t>10</a:t>
            </a:fld>
            <a:endParaRPr lang="en-US" dirty="0"/>
          </a:p>
        </p:txBody>
      </p:sp>
    </p:spTree>
    <p:extLst>
      <p:ext uri="{BB962C8B-B14F-4D97-AF65-F5344CB8AC3E}">
        <p14:creationId xmlns:p14="http://schemas.microsoft.com/office/powerpoint/2010/main" val="2572026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11</a:t>
            </a:fld>
            <a:endParaRPr lang="en-US" dirty="0"/>
          </a:p>
        </p:txBody>
      </p:sp>
    </p:spTree>
    <p:extLst>
      <p:ext uri="{BB962C8B-B14F-4D97-AF65-F5344CB8AC3E}">
        <p14:creationId xmlns:p14="http://schemas.microsoft.com/office/powerpoint/2010/main" val="25720269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12</a:t>
            </a:fld>
            <a:endParaRPr lang="en-US" dirty="0"/>
          </a:p>
        </p:txBody>
      </p:sp>
    </p:spTree>
    <p:extLst>
      <p:ext uri="{BB962C8B-B14F-4D97-AF65-F5344CB8AC3E}">
        <p14:creationId xmlns:p14="http://schemas.microsoft.com/office/powerpoint/2010/main" val="25720269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13</a:t>
            </a:fld>
            <a:endParaRPr lang="en-US" dirty="0"/>
          </a:p>
        </p:txBody>
      </p:sp>
    </p:spTree>
    <p:extLst>
      <p:ext uri="{BB962C8B-B14F-4D97-AF65-F5344CB8AC3E}">
        <p14:creationId xmlns:p14="http://schemas.microsoft.com/office/powerpoint/2010/main" val="32875633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Examples include:</a:t>
            </a:r>
          </a:p>
          <a:p>
            <a:r>
              <a:rPr lang="en-US" b="0" u="none" dirty="0"/>
              <a:t>Screening: </a:t>
            </a:r>
            <a:r>
              <a:rPr lang="en-US" dirty="0"/>
              <a:t>Employers</a:t>
            </a:r>
            <a:r>
              <a:rPr lang="en-US" baseline="0" dirty="0"/>
              <a:t> may request employees to provide references, perform tests of their skills, or take a drug test. </a:t>
            </a:r>
          </a:p>
          <a:p>
            <a:r>
              <a:rPr lang="en-US" b="0" u="none" baseline="0" dirty="0"/>
              <a:t>Signaling: </a:t>
            </a:r>
            <a:r>
              <a:rPr lang="en-US" baseline="0" dirty="0"/>
              <a:t>Employees may signal their ability by indicating they have a college degree. </a:t>
            </a:r>
          </a:p>
          <a:p>
            <a:r>
              <a:rPr lang="en-US" b="0" u="none" baseline="0" dirty="0"/>
              <a:t>Reputation: </a:t>
            </a:r>
            <a:r>
              <a:rPr lang="en-US" baseline="0" dirty="0"/>
              <a:t>Used car dealers that stay in business for a long time.</a:t>
            </a:r>
          </a:p>
          <a:p>
            <a:r>
              <a:rPr lang="en-US" b="0" u="none" baseline="0" dirty="0"/>
              <a:t>Statistical discrimination: </a:t>
            </a:r>
            <a:r>
              <a:rPr lang="en-US" baseline="0" dirty="0"/>
              <a:t>Brands of cars can be used to determine whether it is likely to be a lemon or high quality car.</a:t>
            </a:r>
          </a:p>
          <a:p>
            <a:r>
              <a:rPr lang="en-US" b="0" u="none" baseline="0" dirty="0"/>
              <a:t>Regulation: </a:t>
            </a:r>
            <a:r>
              <a:rPr lang="en-US" baseline="0" dirty="0"/>
              <a:t>Government requires food labels on products to inform consumers of what they are eating. Required participation in auto insurance assures that adverse selection does not occur; all drivers must have car insurance regardless of driving ability.</a:t>
            </a:r>
          </a:p>
        </p:txBody>
      </p:sp>
      <p:sp>
        <p:nvSpPr>
          <p:cNvPr id="4" name="Slide Number Placeholder 3"/>
          <p:cNvSpPr>
            <a:spLocks noGrp="1"/>
          </p:cNvSpPr>
          <p:nvPr>
            <p:ph type="sldNum" sz="quarter" idx="10"/>
          </p:nvPr>
        </p:nvSpPr>
        <p:spPr/>
        <p:txBody>
          <a:bodyPr/>
          <a:lstStyle/>
          <a:p>
            <a:fld id="{870802CB-EDD9-49AC-889B-1812BF6C7873}" type="slidenum">
              <a:rPr lang="en-US" smtClean="0"/>
              <a:t>15</a:t>
            </a:fld>
            <a:endParaRPr lang="en-US" dirty="0"/>
          </a:p>
        </p:txBody>
      </p:sp>
    </p:spTree>
    <p:extLst>
      <p:ext uri="{BB962C8B-B14F-4D97-AF65-F5344CB8AC3E}">
        <p14:creationId xmlns:p14="http://schemas.microsoft.com/office/powerpoint/2010/main" val="2692135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sheep-skin</a:t>
            </a:r>
            <a:r>
              <a:rPr lang="en-US" baseline="0" dirty="0"/>
              <a:t> effect is the impact of obtaining a diploma (that apparently at one time was printed on sheep’s hide).</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16</a:t>
            </a:fld>
            <a:endParaRPr lang="en-US" dirty="0"/>
          </a:p>
        </p:txBody>
      </p:sp>
    </p:spTree>
    <p:extLst>
      <p:ext uri="{BB962C8B-B14F-4D97-AF65-F5344CB8AC3E}">
        <p14:creationId xmlns:p14="http://schemas.microsoft.com/office/powerpoint/2010/main" val="19906817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17</a:t>
            </a:fld>
            <a:endParaRPr lang="en-US" dirty="0"/>
          </a:p>
        </p:txBody>
      </p:sp>
    </p:spTree>
    <p:extLst>
      <p:ext uri="{BB962C8B-B14F-4D97-AF65-F5344CB8AC3E}">
        <p14:creationId xmlns:p14="http://schemas.microsoft.com/office/powerpoint/2010/main" val="11906918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18</a:t>
            </a:fld>
            <a:endParaRPr lang="en-US" dirty="0"/>
          </a:p>
        </p:txBody>
      </p:sp>
    </p:spTree>
    <p:extLst>
      <p:ext uri="{BB962C8B-B14F-4D97-AF65-F5344CB8AC3E}">
        <p14:creationId xmlns:p14="http://schemas.microsoft.com/office/powerpoint/2010/main" val="23215996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19</a:t>
            </a:fld>
            <a:endParaRPr lang="en-US" dirty="0"/>
          </a:p>
        </p:txBody>
      </p:sp>
    </p:spTree>
    <p:extLst>
      <p:ext uri="{BB962C8B-B14F-4D97-AF65-F5344CB8AC3E}">
        <p14:creationId xmlns:p14="http://schemas.microsoft.com/office/powerpoint/2010/main" val="1899272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a:t>
            </a:fld>
            <a:endParaRPr lang="en-US" dirty="0"/>
          </a:p>
        </p:txBody>
      </p:sp>
    </p:spTree>
    <p:extLst>
      <p:ext uri="{BB962C8B-B14F-4D97-AF65-F5344CB8AC3E}">
        <p14:creationId xmlns:p14="http://schemas.microsoft.com/office/powerpoint/2010/main" val="3069120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Students need to be able to distinguish between decisions that involve risk-taking from situations in which some people have better information than others and can use it to their advantage.</a:t>
            </a:r>
            <a:endParaRPr lang="en-US"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 examples:</a:t>
            </a:r>
          </a:p>
          <a:p>
            <a:pPr marL="228600" indent="-228600">
              <a:buAutoNum type="arabicParenR"/>
            </a:pPr>
            <a:r>
              <a:rPr lang="en-US" sz="1200" b="0" i="0" u="none" strike="noStrike" kern="1200" baseline="0" dirty="0">
                <a:solidFill>
                  <a:schemeClr val="tx1"/>
                </a:solidFill>
                <a:latin typeface="+mn-lt"/>
                <a:ea typeface="+mn-ea"/>
                <a:cs typeface="+mn-cs"/>
              </a:rPr>
              <a:t>When investing in stocks or real estate, one can’t have perfectly complete information about how the investment will perform.</a:t>
            </a:r>
          </a:p>
          <a:p>
            <a:pPr marL="228600" indent="-228600">
              <a:buAutoNum type="arabicParenR"/>
            </a:pPr>
            <a:r>
              <a:rPr lang="en-US" sz="1200" b="0" i="0" u="none" strike="noStrike" kern="1200" baseline="0" dirty="0">
                <a:solidFill>
                  <a:schemeClr val="tx1"/>
                </a:solidFill>
                <a:latin typeface="+mn-lt"/>
                <a:ea typeface="+mn-ea"/>
                <a:cs typeface="+mn-cs"/>
              </a:rPr>
              <a:t>When buying annual insurance against the possibility of flood damage to a house, neither the home owner nor the insurance company has perfect information about exactly how much heavy rainfall there is likely to be in the next 12 months.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Sometimes, certain individuals have more information than others. An example of this is a used car seller, who knows more about the background of the car than potential buyers do.</a:t>
            </a:r>
          </a:p>
          <a:p>
            <a:pPr marL="228600" indent="-228600">
              <a:buAutoNum type="arabicParen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870802CB-EDD9-49AC-889B-1812BF6C7873}" type="slidenum">
              <a:rPr lang="en-US" smtClean="0"/>
              <a:t>3</a:t>
            </a:fld>
            <a:endParaRPr lang="en-US" dirty="0"/>
          </a:p>
        </p:txBody>
      </p:sp>
    </p:spTree>
    <p:extLst>
      <p:ext uri="{BB962C8B-B14F-4D97-AF65-F5344CB8AC3E}">
        <p14:creationId xmlns:p14="http://schemas.microsoft.com/office/powerpoint/2010/main" val="4263220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4</a:t>
            </a:fld>
            <a:endParaRPr lang="en-US" dirty="0"/>
          </a:p>
        </p:txBody>
      </p:sp>
    </p:spTree>
    <p:extLst>
      <p:ext uri="{BB962C8B-B14F-4D97-AF65-F5344CB8AC3E}">
        <p14:creationId xmlns:p14="http://schemas.microsoft.com/office/powerpoint/2010/main" val="2572026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5</a:t>
            </a:fld>
            <a:endParaRPr lang="en-US" dirty="0"/>
          </a:p>
        </p:txBody>
      </p:sp>
    </p:spTree>
    <p:extLst>
      <p:ext uri="{BB962C8B-B14F-4D97-AF65-F5344CB8AC3E}">
        <p14:creationId xmlns:p14="http://schemas.microsoft.com/office/powerpoint/2010/main" val="25720269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6</a:t>
            </a:fld>
            <a:endParaRPr lang="en-US" dirty="0"/>
          </a:p>
        </p:txBody>
      </p:sp>
    </p:spTree>
    <p:extLst>
      <p:ext uri="{BB962C8B-B14F-4D97-AF65-F5344CB8AC3E}">
        <p14:creationId xmlns:p14="http://schemas.microsoft.com/office/powerpoint/2010/main" val="25720269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one price is based on the ‘average’ quality.</a:t>
            </a:r>
          </a:p>
        </p:txBody>
      </p:sp>
      <p:sp>
        <p:nvSpPr>
          <p:cNvPr id="4" name="Slide Number Placeholder 3"/>
          <p:cNvSpPr>
            <a:spLocks noGrp="1"/>
          </p:cNvSpPr>
          <p:nvPr>
            <p:ph type="sldNum" sz="quarter" idx="10"/>
          </p:nvPr>
        </p:nvSpPr>
        <p:spPr/>
        <p:txBody>
          <a:bodyPr/>
          <a:lstStyle/>
          <a:p>
            <a:fld id="{870802CB-EDD9-49AC-889B-1812BF6C7873}" type="slidenum">
              <a:rPr lang="en-US" smtClean="0"/>
              <a:t>7</a:t>
            </a:fld>
            <a:endParaRPr lang="en-US" dirty="0"/>
          </a:p>
        </p:txBody>
      </p:sp>
    </p:spTree>
    <p:extLst>
      <p:ext uri="{BB962C8B-B14F-4D97-AF65-F5344CB8AC3E}">
        <p14:creationId xmlns:p14="http://schemas.microsoft.com/office/powerpoint/2010/main" val="2572026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8</a:t>
            </a:fld>
            <a:endParaRPr lang="en-US" dirty="0"/>
          </a:p>
        </p:txBody>
      </p:sp>
    </p:spTree>
    <p:extLst>
      <p:ext uri="{BB962C8B-B14F-4D97-AF65-F5344CB8AC3E}">
        <p14:creationId xmlns:p14="http://schemas.microsoft.com/office/powerpoint/2010/main" val="25720269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9</a:t>
            </a:fld>
            <a:endParaRPr lang="en-US" dirty="0"/>
          </a:p>
        </p:txBody>
      </p:sp>
    </p:spTree>
    <p:extLst>
      <p:ext uri="{BB962C8B-B14F-4D97-AF65-F5344CB8AC3E}">
        <p14:creationId xmlns:p14="http://schemas.microsoft.com/office/powerpoint/2010/main" val="25720269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lgn="ctr">
              <a:buNone/>
              <a:defRPr sz="4000"/>
            </a:lvl1pPr>
          </a:lstStyle>
          <a:p>
            <a:pPr lvl="0"/>
            <a:r>
              <a:rPr lang="en-US" dirty="0"/>
              <a:t>Click to add text</a:t>
            </a:r>
          </a:p>
        </p:txBody>
      </p:sp>
      <p:pic>
        <p:nvPicPr>
          <p:cNvPr id="6" name="Picture 5">
            <a:extLst>
              <a:ext uri="{FF2B5EF4-FFF2-40B4-BE49-F238E27FC236}">
                <a16:creationId xmlns:a16="http://schemas.microsoft.com/office/drawing/2014/main" id="{6D1E1D23-68B6-4016-8CAA-BE8D6D4DF390}"/>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4293873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10-</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5069732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10-</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3684513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10-</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7068736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457200" y="6398275"/>
            <a:ext cx="84582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1902327073"/>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3" r:id="rId4"/>
  </p:sldLayoutIdLst>
  <p:txStyles>
    <p:titleStyle>
      <a:lvl1pPr algn="ctr" defTabSz="914400" rtl="0" eaLnBrk="1" latinLnBrk="0" hangingPunct="1">
        <a:spcBef>
          <a:spcPct val="0"/>
        </a:spcBef>
        <a:buNone/>
        <a:defRPr sz="4400" kern="1200">
          <a:solidFill>
            <a:schemeClr val="tx1"/>
          </a:solidFill>
          <a:latin typeface="Calibri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10</a:t>
            </a:r>
          </a:p>
        </p:txBody>
      </p:sp>
      <p:sp>
        <p:nvSpPr>
          <p:cNvPr id="3" name="Subtitle 2"/>
          <p:cNvSpPr>
            <a:spLocks noGrp="1"/>
          </p:cNvSpPr>
          <p:nvPr>
            <p:ph type="body" sz="quarter" idx="10"/>
          </p:nvPr>
        </p:nvSpPr>
        <p:spPr/>
        <p:txBody>
          <a:bodyPr/>
          <a:lstStyle/>
          <a:p>
            <a:r>
              <a:rPr lang="en-US" dirty="0"/>
              <a:t>Information</a:t>
            </a:r>
          </a:p>
        </p:txBody>
      </p:sp>
    </p:spTree>
    <p:extLst>
      <p:ext uri="{BB962C8B-B14F-4D97-AF65-F5344CB8AC3E}">
        <p14:creationId xmlns:p14="http://schemas.microsoft.com/office/powerpoint/2010/main" val="181851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Principal-agent problems and moral hazard</a:t>
            </a:r>
          </a:p>
        </p:txBody>
      </p:sp>
      <p:sp>
        <p:nvSpPr>
          <p:cNvPr id="3" name="Content Placeholder 2"/>
          <p:cNvSpPr>
            <a:spLocks noGrp="1"/>
          </p:cNvSpPr>
          <p:nvPr>
            <p:ph idx="1"/>
          </p:nvPr>
        </p:nvSpPr>
        <p:spPr/>
        <p:txBody>
          <a:bodyPr>
            <a:normAutofit fontScale="92500" lnSpcReduction="10000"/>
          </a:bodyPr>
          <a:lstStyle/>
          <a:p>
            <a:pPr>
              <a:buClr>
                <a:schemeClr val="tx1"/>
              </a:buClr>
            </a:pPr>
            <a:r>
              <a:rPr lang="en-US" sz="2400" i="1" dirty="0">
                <a:solidFill>
                  <a:srgbClr val="9D0505"/>
                </a:solidFill>
              </a:rPr>
              <a:t>Asymmetric information </a:t>
            </a:r>
            <a:r>
              <a:rPr lang="en-US" sz="2400" dirty="0"/>
              <a:t>can also cause problems after selection has occurred and two parties have entered an agreement. </a:t>
            </a:r>
          </a:p>
          <a:p>
            <a:r>
              <a:rPr lang="en-US" sz="2400" dirty="0"/>
              <a:t>The problem occurs when one person in the agreement does not face the full consequences of their actions.</a:t>
            </a:r>
          </a:p>
          <a:p>
            <a:r>
              <a:rPr lang="en-US" sz="2400" dirty="0"/>
              <a:t>One example is the </a:t>
            </a:r>
            <a:r>
              <a:rPr lang="en-US" sz="2400" i="1" dirty="0">
                <a:solidFill>
                  <a:srgbClr val="9D0505"/>
                </a:solidFill>
              </a:rPr>
              <a:t>principal-agent problem</a:t>
            </a:r>
            <a:r>
              <a:rPr lang="en-US" sz="2400" dirty="0"/>
              <a:t>.</a:t>
            </a:r>
          </a:p>
          <a:p>
            <a:pPr lvl="1"/>
            <a:r>
              <a:rPr lang="en-US" sz="2400" dirty="0"/>
              <a:t>A person called a </a:t>
            </a:r>
            <a:r>
              <a:rPr lang="en-US" sz="2400" i="1" dirty="0">
                <a:solidFill>
                  <a:srgbClr val="9D0505"/>
                </a:solidFill>
              </a:rPr>
              <a:t>principal</a:t>
            </a:r>
            <a:r>
              <a:rPr lang="en-US" sz="2400" dirty="0"/>
              <a:t> entrusts someone else, called an </a:t>
            </a:r>
            <a:r>
              <a:rPr lang="en-US" sz="2400" i="1" dirty="0">
                <a:solidFill>
                  <a:srgbClr val="9D0505"/>
                </a:solidFill>
              </a:rPr>
              <a:t>agent</a:t>
            </a:r>
            <a:r>
              <a:rPr lang="en-US" sz="2400" dirty="0"/>
              <a:t>, with a task.</a:t>
            </a:r>
          </a:p>
          <a:p>
            <a:pPr lvl="1"/>
            <a:r>
              <a:rPr lang="en-US" sz="2400" dirty="0"/>
              <a:t>Employers are often the principal</a:t>
            </a:r>
          </a:p>
          <a:p>
            <a:pPr lvl="1"/>
            <a:r>
              <a:rPr lang="en-US" sz="2400" dirty="0"/>
              <a:t>Employees are often the agents.</a:t>
            </a:r>
          </a:p>
          <a:p>
            <a:pPr lvl="1"/>
            <a:r>
              <a:rPr lang="en-US" sz="2400" dirty="0"/>
              <a:t>Employees have an incentive to not work as hard as they can.</a:t>
            </a:r>
          </a:p>
          <a:p>
            <a:pPr lvl="1"/>
            <a:r>
              <a:rPr lang="en-US" sz="2400" dirty="0"/>
              <a:t>Employers may find it costly to monitor employees’ efforts.</a:t>
            </a:r>
          </a:p>
          <a:p>
            <a:pPr>
              <a:buClr>
                <a:schemeClr val="tx1"/>
              </a:buClr>
            </a:pPr>
            <a:r>
              <a:rPr lang="en-US" sz="2400" i="1" dirty="0">
                <a:solidFill>
                  <a:srgbClr val="9D0505"/>
                </a:solidFill>
              </a:rPr>
              <a:t>Moral hazard </a:t>
            </a:r>
            <a:r>
              <a:rPr lang="en-US" sz="2400" dirty="0"/>
              <a:t>is the tendency for people to behave in a riskier way or to renege on contracts when they do not face the full consequences of their actions.</a:t>
            </a:r>
          </a:p>
        </p:txBody>
      </p:sp>
    </p:spTree>
    <p:extLst>
      <p:ext uri="{BB962C8B-B14F-4D97-AF65-F5344CB8AC3E}">
        <p14:creationId xmlns:p14="http://schemas.microsoft.com/office/powerpoint/2010/main" val="1854497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Combating moral hazard</a:t>
            </a:r>
          </a:p>
        </p:txBody>
      </p:sp>
      <p:sp>
        <p:nvSpPr>
          <p:cNvPr id="3" name="Content Placeholder 2"/>
          <p:cNvSpPr>
            <a:spLocks noGrp="1"/>
          </p:cNvSpPr>
          <p:nvPr>
            <p:ph idx="1"/>
          </p:nvPr>
        </p:nvSpPr>
        <p:spPr/>
        <p:txBody>
          <a:bodyPr>
            <a:noAutofit/>
          </a:bodyPr>
          <a:lstStyle/>
          <a:p>
            <a:pPr marL="0" indent="0">
              <a:buNone/>
            </a:pPr>
            <a:r>
              <a:rPr lang="en-US" dirty="0"/>
              <a:t>How is moral hazard combatted in the principal-agent problem?</a:t>
            </a:r>
          </a:p>
        </p:txBody>
      </p:sp>
    </p:spTree>
    <p:extLst>
      <p:ext uri="{BB962C8B-B14F-4D97-AF65-F5344CB8AC3E}">
        <p14:creationId xmlns:p14="http://schemas.microsoft.com/office/powerpoint/2010/main" val="5586796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II</a:t>
            </a:r>
          </a:p>
        </p:txBody>
      </p:sp>
      <p:sp>
        <p:nvSpPr>
          <p:cNvPr id="3" name="Content Placeholder 2"/>
          <p:cNvSpPr>
            <a:spLocks noGrp="1"/>
          </p:cNvSpPr>
          <p:nvPr>
            <p:ph idx="1"/>
          </p:nvPr>
        </p:nvSpPr>
        <p:spPr/>
        <p:txBody>
          <a:bodyPr>
            <a:noAutofit/>
          </a:bodyPr>
          <a:lstStyle/>
          <a:p>
            <a:pPr marL="0" indent="0">
              <a:buNone/>
            </a:pPr>
            <a:r>
              <a:rPr lang="en-US" dirty="0"/>
              <a:t>How is moral hazard combatted in the principal-agent problem?</a:t>
            </a:r>
          </a:p>
          <a:p>
            <a:pPr marL="457200" lvl="1">
              <a:tabLst>
                <a:tab pos="95250" algn="l"/>
              </a:tabLst>
            </a:pPr>
            <a:r>
              <a:rPr lang="en-US" dirty="0"/>
              <a:t>Monitoring work effort.</a:t>
            </a:r>
          </a:p>
          <a:p>
            <a:pPr marL="457200" lvl="1">
              <a:tabLst>
                <a:tab pos="95250" algn="l"/>
              </a:tabLst>
            </a:pPr>
            <a:r>
              <a:rPr lang="en-US" dirty="0"/>
              <a:t>Profit-sharing component to wages.</a:t>
            </a:r>
          </a:p>
          <a:p>
            <a:pPr marL="457200" lvl="1">
              <a:tabLst>
                <a:tab pos="95250" algn="l"/>
              </a:tabLst>
            </a:pPr>
            <a:r>
              <a:rPr lang="en-US" dirty="0"/>
              <a:t>Flat-fee for a set of tasks.</a:t>
            </a:r>
          </a:p>
        </p:txBody>
      </p:sp>
    </p:spTree>
    <p:extLst>
      <p:ext uri="{BB962C8B-B14F-4D97-AF65-F5344CB8AC3E}">
        <p14:creationId xmlns:p14="http://schemas.microsoft.com/office/powerpoint/2010/main" val="561836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weather can’t cheat</a:t>
            </a:r>
          </a:p>
        </p:txBody>
      </p:sp>
      <p:sp>
        <p:nvSpPr>
          <p:cNvPr id="3" name="Content Placeholder 2"/>
          <p:cNvSpPr>
            <a:spLocks noGrp="1"/>
          </p:cNvSpPr>
          <p:nvPr>
            <p:ph idx="1"/>
          </p:nvPr>
        </p:nvSpPr>
        <p:spPr/>
        <p:txBody>
          <a:bodyPr>
            <a:normAutofit/>
          </a:bodyPr>
          <a:lstStyle/>
          <a:p>
            <a:r>
              <a:rPr lang="en-US" sz="2800" dirty="0"/>
              <a:t>Farmers rely on good weather to produce high yields for their crops.</a:t>
            </a:r>
          </a:p>
          <a:p>
            <a:r>
              <a:rPr lang="en-US" sz="2800" dirty="0"/>
              <a:t>Some insurance companies have offered crop insurance to compensate farmers for low yields.</a:t>
            </a:r>
          </a:p>
          <a:p>
            <a:pPr lvl="1"/>
            <a:r>
              <a:rPr lang="en-US" sz="2400" dirty="0"/>
              <a:t>This system is prone to moral hazard because farmers have less incentive to invest time and effort in farming.</a:t>
            </a:r>
          </a:p>
          <a:p>
            <a:pPr lvl="1"/>
            <a:r>
              <a:rPr lang="en-US" sz="2400" dirty="0"/>
              <a:t>They may be less diligent in weeding or skimp on fertilizer.</a:t>
            </a:r>
          </a:p>
          <a:p>
            <a:r>
              <a:rPr lang="en-US" sz="2800" dirty="0"/>
              <a:t>Insurance companies could use rainfall indexes to offer insurance.</a:t>
            </a:r>
          </a:p>
          <a:p>
            <a:pPr lvl="1"/>
            <a:r>
              <a:rPr lang="en-US" sz="2400" dirty="0"/>
              <a:t>Farmers can’t control the weather.</a:t>
            </a:r>
          </a:p>
          <a:p>
            <a:pPr lvl="1"/>
            <a:r>
              <a:rPr lang="en-US" sz="2400" dirty="0"/>
              <a:t>Reduces vulnerability against bad weather.</a:t>
            </a:r>
          </a:p>
          <a:p>
            <a:endParaRPr lang="en-US" sz="2800" dirty="0"/>
          </a:p>
        </p:txBody>
      </p:sp>
    </p:spTree>
    <p:extLst>
      <p:ext uri="{BB962C8B-B14F-4D97-AF65-F5344CB8AC3E}">
        <p14:creationId xmlns:p14="http://schemas.microsoft.com/office/powerpoint/2010/main" val="2698637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Solving information problems I</a:t>
            </a:r>
          </a:p>
        </p:txBody>
      </p:sp>
      <p:sp>
        <p:nvSpPr>
          <p:cNvPr id="3" name="Content Placeholder 2"/>
          <p:cNvSpPr>
            <a:spLocks noGrp="1"/>
          </p:cNvSpPr>
          <p:nvPr>
            <p:ph idx="1"/>
          </p:nvPr>
        </p:nvSpPr>
        <p:spPr/>
        <p:txBody>
          <a:bodyPr/>
          <a:lstStyle/>
          <a:p>
            <a:r>
              <a:rPr lang="en-US" dirty="0"/>
              <a:t>Many </a:t>
            </a:r>
            <a:r>
              <a:rPr lang="en-US" i="1" dirty="0">
                <a:solidFill>
                  <a:srgbClr val="9D0505"/>
                </a:solidFill>
              </a:rPr>
              <a:t>information asymmetries </a:t>
            </a:r>
            <a:r>
              <a:rPr lang="en-US" dirty="0"/>
              <a:t>can be rectified.</a:t>
            </a:r>
          </a:p>
          <a:p>
            <a:r>
              <a:rPr lang="en-US" dirty="0"/>
              <a:t>The question is whether the cost is worth acquiring more information.</a:t>
            </a:r>
          </a:p>
          <a:p>
            <a:pPr lvl="1"/>
            <a:r>
              <a:rPr lang="en-US" dirty="0"/>
              <a:t>Solving information asymmetries may be extremely costly.</a:t>
            </a:r>
          </a:p>
          <a:p>
            <a:r>
              <a:rPr lang="en-US" dirty="0"/>
              <a:t>Many times the cost of obtaining the missing information is less than the benefit of being informed.</a:t>
            </a:r>
          </a:p>
        </p:txBody>
      </p:sp>
    </p:spTree>
    <p:extLst>
      <p:ext uri="{BB962C8B-B14F-4D97-AF65-F5344CB8AC3E}">
        <p14:creationId xmlns:p14="http://schemas.microsoft.com/office/powerpoint/2010/main" val="3069373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Solving information problems II</a:t>
            </a:r>
          </a:p>
        </p:txBody>
      </p:sp>
      <p:sp>
        <p:nvSpPr>
          <p:cNvPr id="3" name="Content Placeholder 2"/>
          <p:cNvSpPr>
            <a:spLocks noGrp="1"/>
          </p:cNvSpPr>
          <p:nvPr>
            <p:ph idx="1"/>
          </p:nvPr>
        </p:nvSpPr>
        <p:spPr/>
        <p:txBody>
          <a:bodyPr>
            <a:normAutofit fontScale="85000" lnSpcReduction="10000"/>
          </a:bodyPr>
          <a:lstStyle/>
          <a:p>
            <a:r>
              <a:rPr lang="en-US" dirty="0"/>
              <a:t>There are a few ways to solve information asymmetries.</a:t>
            </a:r>
          </a:p>
          <a:p>
            <a:pPr lvl="1">
              <a:buClr>
                <a:schemeClr val="tx1"/>
              </a:buClr>
            </a:pPr>
            <a:r>
              <a:rPr lang="en-US" i="1" dirty="0">
                <a:solidFill>
                  <a:srgbClr val="9D0505"/>
                </a:solidFill>
              </a:rPr>
              <a:t>Screening</a:t>
            </a:r>
            <a:r>
              <a:rPr lang="en-US" dirty="0"/>
              <a:t>: Reveals private information.</a:t>
            </a:r>
          </a:p>
          <a:p>
            <a:pPr lvl="1">
              <a:buClr>
                <a:schemeClr val="tx1"/>
              </a:buClr>
            </a:pPr>
            <a:r>
              <a:rPr lang="en-US" i="1" dirty="0">
                <a:solidFill>
                  <a:srgbClr val="9D0505"/>
                </a:solidFill>
              </a:rPr>
              <a:t>Signaling</a:t>
            </a:r>
            <a:r>
              <a:rPr lang="en-US" dirty="0"/>
              <a:t>: Taking action to reveal one’s own private information.</a:t>
            </a:r>
          </a:p>
          <a:p>
            <a:pPr lvl="1">
              <a:buClr>
                <a:schemeClr val="tx1"/>
              </a:buClr>
            </a:pPr>
            <a:r>
              <a:rPr lang="en-US" i="1" dirty="0">
                <a:solidFill>
                  <a:srgbClr val="9D0505"/>
                </a:solidFill>
              </a:rPr>
              <a:t>Reputation</a:t>
            </a:r>
            <a:r>
              <a:rPr lang="en-US" dirty="0"/>
              <a:t>: If interactions occur multiple times, parties can use their past history to indicate that the other party has full information.</a:t>
            </a:r>
          </a:p>
          <a:p>
            <a:pPr lvl="1">
              <a:buClr>
                <a:schemeClr val="tx1"/>
              </a:buClr>
            </a:pPr>
            <a:r>
              <a:rPr lang="en-US" i="1" dirty="0">
                <a:solidFill>
                  <a:srgbClr val="9D0505"/>
                </a:solidFill>
              </a:rPr>
              <a:t>Statistical discrimination</a:t>
            </a:r>
            <a:r>
              <a:rPr lang="en-US" dirty="0"/>
              <a:t>: Generalizing based on observable characteristics to fill in missing information.</a:t>
            </a:r>
          </a:p>
          <a:p>
            <a:pPr lvl="1">
              <a:buClr>
                <a:schemeClr val="tx1"/>
              </a:buClr>
            </a:pPr>
            <a:r>
              <a:rPr lang="en-US" i="1" dirty="0">
                <a:solidFill>
                  <a:srgbClr val="9D0505"/>
                </a:solidFill>
              </a:rPr>
              <a:t>Regulation</a:t>
            </a:r>
            <a:r>
              <a:rPr lang="en-US" dirty="0"/>
              <a:t>: The government requires information disclosure or requires participation in a market.</a:t>
            </a:r>
          </a:p>
          <a:p>
            <a:r>
              <a:rPr lang="en-US" dirty="0"/>
              <a:t>In all of these solutions, they must not be easily faked.</a:t>
            </a:r>
          </a:p>
        </p:txBody>
      </p:sp>
    </p:spTree>
    <p:extLst>
      <p:ext uri="{BB962C8B-B14F-4D97-AF65-F5344CB8AC3E}">
        <p14:creationId xmlns:p14="http://schemas.microsoft.com/office/powerpoint/2010/main" val="24132601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Is college worth it?</a:t>
            </a:r>
          </a:p>
        </p:txBody>
      </p:sp>
      <p:sp>
        <p:nvSpPr>
          <p:cNvPr id="3" name="Content Placeholder 2"/>
          <p:cNvSpPr>
            <a:spLocks noGrp="1"/>
          </p:cNvSpPr>
          <p:nvPr>
            <p:ph idx="1"/>
          </p:nvPr>
        </p:nvSpPr>
        <p:spPr/>
        <p:txBody>
          <a:bodyPr>
            <a:normAutofit/>
          </a:bodyPr>
          <a:lstStyle/>
          <a:p>
            <a:r>
              <a:rPr lang="en-US" sz="2800" dirty="0"/>
              <a:t>Why do college degrees deliver high financial returns?</a:t>
            </a:r>
          </a:p>
          <a:p>
            <a:r>
              <a:rPr lang="en-US" sz="2800" dirty="0"/>
              <a:t>Researchers argue that a college degree signals raw mental makeup, grit, social skills, and conformity to make it through college.</a:t>
            </a:r>
          </a:p>
          <a:p>
            <a:pPr lvl="1"/>
            <a:r>
              <a:rPr lang="en-US" sz="2400" dirty="0"/>
              <a:t>Suggested that these skills are the biggest factors that drive employers to pay more to workers than mastery of essay writing and accounting skills.</a:t>
            </a:r>
          </a:p>
          <a:p>
            <a:r>
              <a:rPr lang="en-US" sz="2800" dirty="0"/>
              <a:t>The wage gain from completing college is worth more than twice that from completing four-years of schooling (without a degree).</a:t>
            </a:r>
          </a:p>
          <a:p>
            <a:pPr lvl="1"/>
            <a:r>
              <a:rPr lang="en-US" sz="2400" dirty="0"/>
              <a:t>Referred to as the sheepskin effect.</a:t>
            </a:r>
          </a:p>
        </p:txBody>
      </p:sp>
    </p:spTree>
    <p:extLst>
      <p:ext uri="{BB962C8B-B14F-4D97-AF65-F5344CB8AC3E}">
        <p14:creationId xmlns:p14="http://schemas.microsoft.com/office/powerpoint/2010/main" val="4101505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Should teenagers be able to buy assault rifles?</a:t>
            </a:r>
          </a:p>
        </p:txBody>
      </p:sp>
      <p:sp>
        <p:nvSpPr>
          <p:cNvPr id="3" name="Content Placeholder 2"/>
          <p:cNvSpPr>
            <a:spLocks noGrp="1"/>
          </p:cNvSpPr>
          <p:nvPr>
            <p:ph idx="1"/>
          </p:nvPr>
        </p:nvSpPr>
        <p:spPr/>
        <p:txBody>
          <a:bodyPr>
            <a:normAutofit fontScale="92500"/>
          </a:bodyPr>
          <a:lstStyle/>
          <a:p>
            <a:r>
              <a:rPr lang="en-US" sz="2800" dirty="0"/>
              <a:t>President Trump proposed raising the legal age to buy a rifle from 18 to 21 (he later backed away).</a:t>
            </a:r>
          </a:p>
          <a:p>
            <a:pPr lvl="1"/>
            <a:r>
              <a:rPr lang="en-US" sz="2400" dirty="0"/>
              <a:t>On the one hand, you can’t buy a handgun until age 21.</a:t>
            </a:r>
          </a:p>
          <a:p>
            <a:pPr lvl="1"/>
            <a:r>
              <a:rPr lang="en-US" sz="2400" dirty="0"/>
              <a:t>One the other hand, if you’re 18 or older, you can vote, enlist in the armed forces, and serve on a jury.</a:t>
            </a:r>
          </a:p>
          <a:p>
            <a:r>
              <a:rPr lang="en-US" sz="2800" dirty="0"/>
              <a:t>Age-related gun bans are a response to an information problem: if governments knew which customers were most likely to use a gun to harm innocent people, they could simply ban sales to those individuals. But this information is costly (if not impossible) to acquire.</a:t>
            </a:r>
          </a:p>
          <a:p>
            <a:r>
              <a:rPr lang="en-US" sz="2800" dirty="0"/>
              <a:t>The age restriction is a form of statistical discrimination.  </a:t>
            </a:r>
          </a:p>
          <a:p>
            <a:endParaRPr lang="en-US" sz="2800" dirty="0"/>
          </a:p>
        </p:txBody>
      </p:sp>
    </p:spTree>
    <p:extLst>
      <p:ext uri="{BB962C8B-B14F-4D97-AF65-F5344CB8AC3E}">
        <p14:creationId xmlns:p14="http://schemas.microsoft.com/office/powerpoint/2010/main" val="3942101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How much information is too much?</a:t>
            </a:r>
          </a:p>
        </p:txBody>
      </p:sp>
      <p:sp>
        <p:nvSpPr>
          <p:cNvPr id="3" name="Content Placeholder 2"/>
          <p:cNvSpPr>
            <a:spLocks noGrp="1"/>
          </p:cNvSpPr>
          <p:nvPr>
            <p:ph idx="1"/>
          </p:nvPr>
        </p:nvSpPr>
        <p:spPr/>
        <p:txBody>
          <a:bodyPr>
            <a:normAutofit lnSpcReduction="10000"/>
          </a:bodyPr>
          <a:lstStyle/>
          <a:p>
            <a:pPr>
              <a:buClr>
                <a:schemeClr val="tx1"/>
              </a:buClr>
            </a:pPr>
            <a:r>
              <a:rPr lang="en-US" sz="3000" i="1" dirty="0">
                <a:solidFill>
                  <a:srgbClr val="9D0505"/>
                </a:solidFill>
              </a:rPr>
              <a:t>Adverse selection </a:t>
            </a:r>
            <a:r>
              <a:rPr lang="en-US" sz="3000" dirty="0"/>
              <a:t>in insurance markets occurs because individuals know more on their risks than the company.</a:t>
            </a:r>
          </a:p>
          <a:p>
            <a:r>
              <a:rPr lang="en-US" sz="3000" dirty="0"/>
              <a:t>Genetics provide information on individual’s health more than they may know themselves.</a:t>
            </a:r>
          </a:p>
          <a:p>
            <a:pPr lvl="1"/>
            <a:r>
              <a:rPr lang="en-US" sz="2600" dirty="0"/>
              <a:t>Insurance companies could use this information to set insurance premium rates.</a:t>
            </a:r>
          </a:p>
          <a:p>
            <a:r>
              <a:rPr lang="en-US" sz="3000" dirty="0"/>
              <a:t>Many argue that insurance companies use of individuals’ genetic information is unfair. </a:t>
            </a:r>
          </a:p>
          <a:p>
            <a:pPr lvl="1"/>
            <a:r>
              <a:rPr lang="en-US" sz="2600" dirty="0"/>
              <a:t>Congress enacted the Genetic Information Nondiscrimination Act that prohibits insurers and employers from accessing genetic information.</a:t>
            </a:r>
          </a:p>
          <a:p>
            <a:endParaRPr lang="en-US" sz="3000" dirty="0"/>
          </a:p>
        </p:txBody>
      </p:sp>
    </p:spTree>
    <p:extLst>
      <p:ext uri="{BB962C8B-B14F-4D97-AF65-F5344CB8AC3E}">
        <p14:creationId xmlns:p14="http://schemas.microsoft.com/office/powerpoint/2010/main" val="214768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normAutofit fontScale="85000" lnSpcReduction="20000"/>
          </a:bodyPr>
          <a:lstStyle/>
          <a:p>
            <a:r>
              <a:rPr lang="en-US" dirty="0"/>
              <a:t>People make decisions based on what they know, but sometimes they don’t have enough information to make good decisions.</a:t>
            </a:r>
          </a:p>
          <a:p>
            <a:r>
              <a:rPr lang="en-US" dirty="0"/>
              <a:t>One of the key assumptions behind perfect markets is that individuals have perfect information.</a:t>
            </a:r>
          </a:p>
          <a:p>
            <a:pPr lvl="1">
              <a:buClr>
                <a:schemeClr val="tx1"/>
              </a:buClr>
            </a:pPr>
            <a:r>
              <a:rPr lang="en-US" i="1" dirty="0">
                <a:solidFill>
                  <a:srgbClr val="9D0505"/>
                </a:solidFill>
              </a:rPr>
              <a:t>Information asymmetry </a:t>
            </a:r>
            <a:r>
              <a:rPr lang="en-US" dirty="0"/>
              <a:t>can allow one person to take advantage of another.</a:t>
            </a:r>
          </a:p>
          <a:p>
            <a:pPr lvl="1"/>
            <a:r>
              <a:rPr lang="en-US" dirty="0"/>
              <a:t>In other cases, markets may fall apart because people are afraid to trade with one another.</a:t>
            </a:r>
          </a:p>
          <a:p>
            <a:r>
              <a:rPr lang="en-US" dirty="0"/>
              <a:t>Problems like </a:t>
            </a:r>
            <a:r>
              <a:rPr lang="en-US" i="1" dirty="0">
                <a:solidFill>
                  <a:srgbClr val="9D0505"/>
                </a:solidFill>
              </a:rPr>
              <a:t>adverse selection </a:t>
            </a:r>
            <a:r>
              <a:rPr lang="en-US" dirty="0"/>
              <a:t>and </a:t>
            </a:r>
            <a:r>
              <a:rPr lang="en-US" i="1" dirty="0">
                <a:solidFill>
                  <a:srgbClr val="9D0505"/>
                </a:solidFill>
              </a:rPr>
              <a:t>moral hazard </a:t>
            </a:r>
            <a:r>
              <a:rPr lang="en-US" dirty="0"/>
              <a:t>can derail what appear to be clever programs or business models.</a:t>
            </a:r>
          </a:p>
          <a:p>
            <a:pPr lvl="1"/>
            <a:r>
              <a:rPr lang="en-US" i="1" dirty="0">
                <a:solidFill>
                  <a:srgbClr val="9D0505"/>
                </a:solidFill>
              </a:rPr>
              <a:t>Screening</a:t>
            </a:r>
            <a:r>
              <a:rPr lang="en-US" dirty="0"/>
              <a:t> and </a:t>
            </a:r>
            <a:r>
              <a:rPr lang="en-US" i="1" dirty="0">
                <a:solidFill>
                  <a:srgbClr val="9D0505"/>
                </a:solidFill>
              </a:rPr>
              <a:t>signaling</a:t>
            </a:r>
            <a:r>
              <a:rPr lang="en-US" dirty="0"/>
              <a:t> are among the ways to correct these inefficiencies.</a:t>
            </a:r>
          </a:p>
        </p:txBody>
      </p:sp>
    </p:spTree>
    <p:extLst>
      <p:ext uri="{BB962C8B-B14F-4D97-AF65-F5344CB8AC3E}">
        <p14:creationId xmlns:p14="http://schemas.microsoft.com/office/powerpoint/2010/main" val="230449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you learn in this chapter?</a:t>
            </a:r>
          </a:p>
        </p:txBody>
      </p:sp>
      <p:sp>
        <p:nvSpPr>
          <p:cNvPr id="3" name="Content Placeholder 2"/>
          <p:cNvSpPr>
            <a:spLocks noGrp="1"/>
          </p:cNvSpPr>
          <p:nvPr>
            <p:ph idx="1"/>
          </p:nvPr>
        </p:nvSpPr>
        <p:spPr/>
        <p:txBody>
          <a:bodyPr>
            <a:normAutofit fontScale="85000" lnSpcReduction="20000"/>
          </a:bodyPr>
          <a:lstStyle/>
          <a:p>
            <a:r>
              <a:rPr lang="en-US" dirty="0"/>
              <a:t>What information asymmetries are and why they matter for economic decision making.</a:t>
            </a:r>
          </a:p>
          <a:p>
            <a:pPr lvl="1">
              <a:buClr>
                <a:schemeClr val="tx1"/>
              </a:buClr>
            </a:pPr>
            <a:r>
              <a:rPr lang="en-US" i="1" dirty="0">
                <a:solidFill>
                  <a:srgbClr val="9D0505"/>
                </a:solidFill>
              </a:rPr>
              <a:t>Adverse selection</a:t>
            </a:r>
            <a:r>
              <a:rPr lang="en-US" dirty="0"/>
              <a:t>.</a:t>
            </a:r>
          </a:p>
          <a:p>
            <a:pPr lvl="1">
              <a:buClr>
                <a:schemeClr val="tx1"/>
              </a:buClr>
            </a:pPr>
            <a:r>
              <a:rPr lang="en-US" i="1" dirty="0">
                <a:solidFill>
                  <a:srgbClr val="9D0505"/>
                </a:solidFill>
              </a:rPr>
              <a:t>Moral hazard</a:t>
            </a:r>
            <a:r>
              <a:rPr lang="en-US" dirty="0"/>
              <a:t>.</a:t>
            </a:r>
          </a:p>
          <a:p>
            <a:r>
              <a:rPr lang="en-US" dirty="0"/>
              <a:t>How to differentiate between </a:t>
            </a:r>
            <a:r>
              <a:rPr lang="en-US" i="1" dirty="0">
                <a:solidFill>
                  <a:srgbClr val="9D0505"/>
                </a:solidFill>
              </a:rPr>
              <a:t>screening</a:t>
            </a:r>
            <a:r>
              <a:rPr lang="en-US" dirty="0"/>
              <a:t> and </a:t>
            </a:r>
            <a:r>
              <a:rPr lang="en-US" i="1" dirty="0">
                <a:solidFill>
                  <a:srgbClr val="9D0505"/>
                </a:solidFill>
              </a:rPr>
              <a:t>signaling</a:t>
            </a:r>
            <a:r>
              <a:rPr lang="en-US" dirty="0"/>
              <a:t> and describe some applications of each.</a:t>
            </a:r>
          </a:p>
          <a:p>
            <a:r>
              <a:rPr lang="en-US" dirty="0"/>
              <a:t>How reputations can help to solve information problems.</a:t>
            </a:r>
          </a:p>
          <a:p>
            <a:r>
              <a:rPr lang="en-US" dirty="0"/>
              <a:t>How </a:t>
            </a:r>
            <a:r>
              <a:rPr lang="en-US" i="1" dirty="0">
                <a:solidFill>
                  <a:srgbClr val="9D0505"/>
                </a:solidFill>
              </a:rPr>
              <a:t>statistical discrimination </a:t>
            </a:r>
            <a:r>
              <a:rPr lang="en-US" dirty="0"/>
              <a:t>might be used to solve information problems.</a:t>
            </a:r>
          </a:p>
          <a:p>
            <a:r>
              <a:rPr lang="en-US" dirty="0"/>
              <a:t>What the uses and limitations are of education and regulation in overcoming </a:t>
            </a:r>
            <a:r>
              <a:rPr lang="en-US" i="1" dirty="0">
                <a:solidFill>
                  <a:srgbClr val="9D0505"/>
                </a:solidFill>
              </a:rPr>
              <a:t>information asymmetry </a:t>
            </a:r>
            <a:r>
              <a:rPr lang="en-US" dirty="0"/>
              <a:t>problems.</a:t>
            </a:r>
          </a:p>
        </p:txBody>
      </p:sp>
    </p:spTree>
    <p:extLst>
      <p:ext uri="{BB962C8B-B14F-4D97-AF65-F5344CB8AC3E}">
        <p14:creationId xmlns:p14="http://schemas.microsoft.com/office/powerpoint/2010/main" val="2851258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Information: Knowledge is power</a:t>
            </a:r>
          </a:p>
        </p:txBody>
      </p:sp>
      <p:sp>
        <p:nvSpPr>
          <p:cNvPr id="3" name="Content Placeholder 2"/>
          <p:cNvSpPr>
            <a:spLocks noGrp="1"/>
          </p:cNvSpPr>
          <p:nvPr>
            <p:ph idx="1"/>
          </p:nvPr>
        </p:nvSpPr>
        <p:spPr/>
        <p:txBody>
          <a:bodyPr>
            <a:normAutofit fontScale="92500" lnSpcReduction="20000"/>
          </a:bodyPr>
          <a:lstStyle/>
          <a:p>
            <a:r>
              <a:rPr lang="en-US" dirty="0"/>
              <a:t>Many times in economic analyses it is assumed that individuals are fully informed.</a:t>
            </a:r>
          </a:p>
          <a:p>
            <a:pPr lvl="1"/>
            <a:r>
              <a:rPr lang="en-US" dirty="0"/>
              <a:t>Individuals have </a:t>
            </a:r>
            <a:r>
              <a:rPr lang="en-US" i="1" dirty="0">
                <a:solidFill>
                  <a:srgbClr val="9D0505"/>
                </a:solidFill>
              </a:rPr>
              <a:t>complete information </a:t>
            </a:r>
            <a:r>
              <a:rPr lang="en-US" dirty="0"/>
              <a:t>when they are fully informed about the choices that they and other relevant economic actors face.</a:t>
            </a:r>
          </a:p>
          <a:p>
            <a:pPr lvl="1"/>
            <a:r>
              <a:rPr lang="en-US" dirty="0"/>
              <a:t>For example, buyers and sellers understand the quality, availability, and prices of comparable goods when engaging in transactions.</a:t>
            </a:r>
          </a:p>
          <a:p>
            <a:r>
              <a:rPr lang="en-US" dirty="0"/>
              <a:t>Rarely do individuals have perfectly complete information.</a:t>
            </a:r>
          </a:p>
          <a:p>
            <a:pPr lvl="1"/>
            <a:r>
              <a:rPr lang="en-US" dirty="0"/>
              <a:t>Often they have sufficient information to make acceptable choices.</a:t>
            </a:r>
          </a:p>
          <a:p>
            <a:pPr lvl="1"/>
            <a:r>
              <a:rPr lang="en-US" dirty="0"/>
              <a:t>Sometimes it may lead to poor outcomes.</a:t>
            </a:r>
          </a:p>
        </p:txBody>
      </p:sp>
    </p:spTree>
    <p:extLst>
      <p:ext uri="{BB962C8B-B14F-4D97-AF65-F5344CB8AC3E}">
        <p14:creationId xmlns:p14="http://schemas.microsoft.com/office/powerpoint/2010/main" val="1427335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Information asymmetry I</a:t>
            </a:r>
          </a:p>
        </p:txBody>
      </p:sp>
      <p:sp>
        <p:nvSpPr>
          <p:cNvPr id="3" name="Content Placeholder 2"/>
          <p:cNvSpPr>
            <a:spLocks noGrp="1"/>
          </p:cNvSpPr>
          <p:nvPr>
            <p:ph idx="1"/>
          </p:nvPr>
        </p:nvSpPr>
        <p:spPr/>
        <p:txBody>
          <a:bodyPr>
            <a:normAutofit/>
          </a:bodyPr>
          <a:lstStyle/>
          <a:p>
            <a:r>
              <a:rPr lang="en-US" dirty="0"/>
              <a:t>When one person knows more than the other during an agreement, </a:t>
            </a:r>
            <a:r>
              <a:rPr lang="en-US" i="1" dirty="0">
                <a:solidFill>
                  <a:srgbClr val="9D0505"/>
                </a:solidFill>
              </a:rPr>
              <a:t>information asymmetry </a:t>
            </a:r>
            <a:r>
              <a:rPr lang="en-US" dirty="0"/>
              <a:t>occurs.</a:t>
            </a:r>
          </a:p>
          <a:p>
            <a:r>
              <a:rPr lang="en-US" dirty="0"/>
              <a:t>When one person knows much more than the other, that person can achieve what he wants at the other’s expense.</a:t>
            </a:r>
          </a:p>
          <a:p>
            <a:pPr lvl="1"/>
            <a:r>
              <a:rPr lang="en-US" dirty="0"/>
              <a:t>This occurs only because both parties’ incentives are not aligned.</a:t>
            </a:r>
          </a:p>
          <a:p>
            <a:pPr lvl="1"/>
            <a:r>
              <a:rPr lang="en-US" dirty="0"/>
              <a:t>If both parties incentives are aligned, then information asymmetries do not matter.</a:t>
            </a:r>
          </a:p>
        </p:txBody>
      </p:sp>
    </p:spTree>
    <p:extLst>
      <p:ext uri="{BB962C8B-B14F-4D97-AF65-F5344CB8AC3E}">
        <p14:creationId xmlns:p14="http://schemas.microsoft.com/office/powerpoint/2010/main" val="1612767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Information asymmetry II</a:t>
            </a:r>
          </a:p>
        </p:txBody>
      </p:sp>
      <p:sp>
        <p:nvSpPr>
          <p:cNvPr id="3" name="Content Placeholder 2"/>
          <p:cNvSpPr>
            <a:spLocks noGrp="1"/>
          </p:cNvSpPr>
          <p:nvPr>
            <p:ph idx="1"/>
          </p:nvPr>
        </p:nvSpPr>
        <p:spPr>
          <a:xfrm>
            <a:off x="457200" y="1219198"/>
            <a:ext cx="8229600" cy="5410201"/>
          </a:xfrm>
        </p:spPr>
        <p:txBody>
          <a:bodyPr>
            <a:normAutofit fontScale="92500" lnSpcReduction="10000"/>
          </a:bodyPr>
          <a:lstStyle/>
          <a:p>
            <a:pPr>
              <a:buClr>
                <a:schemeClr val="tx1"/>
              </a:buClr>
            </a:pPr>
            <a:r>
              <a:rPr lang="en-US" dirty="0"/>
              <a:t>Two important types of information asymmetry are:</a:t>
            </a:r>
          </a:p>
          <a:p>
            <a:pPr lvl="1">
              <a:buClr>
                <a:schemeClr val="tx1"/>
              </a:buClr>
            </a:pPr>
            <a:r>
              <a:rPr lang="en-US" i="1" dirty="0">
                <a:solidFill>
                  <a:srgbClr val="9D0505"/>
                </a:solidFill>
              </a:rPr>
              <a:t>Adverse selection</a:t>
            </a:r>
            <a:r>
              <a:rPr lang="en-US" dirty="0"/>
              <a:t>: Occurs prior to completing an agreement when buyers and sellers have different information about the quality of a good or the riskiness of a situation.</a:t>
            </a:r>
          </a:p>
          <a:p>
            <a:pPr lvl="2"/>
            <a:r>
              <a:rPr lang="en-US" sz="2800" dirty="0"/>
              <a:t>Relates to </a:t>
            </a:r>
            <a:r>
              <a:rPr lang="en-US" sz="2800" i="1" dirty="0">
                <a:solidFill>
                  <a:srgbClr val="9D0505"/>
                </a:solidFill>
              </a:rPr>
              <a:t>unobserved characteristics</a:t>
            </a:r>
            <a:r>
              <a:rPr lang="en-US" sz="2800" dirty="0"/>
              <a:t>.</a:t>
            </a:r>
          </a:p>
          <a:p>
            <a:pPr lvl="1">
              <a:buClr>
                <a:schemeClr val="tx1"/>
              </a:buClr>
            </a:pPr>
            <a:r>
              <a:rPr lang="en-US" i="1" dirty="0">
                <a:solidFill>
                  <a:srgbClr val="9D0505"/>
                </a:solidFill>
              </a:rPr>
              <a:t>Moral hazard</a:t>
            </a:r>
            <a:r>
              <a:rPr lang="en-US" dirty="0"/>
              <a:t>: The tendency for people to behave in a riskier way or to renege on contracts when they do not face the full consequences of their actions after an agreement has been made.</a:t>
            </a:r>
          </a:p>
          <a:p>
            <a:pPr lvl="2"/>
            <a:r>
              <a:rPr lang="en-US" sz="2800" dirty="0"/>
              <a:t>Relates to </a:t>
            </a:r>
            <a:r>
              <a:rPr lang="en-US" sz="2800" i="1" dirty="0">
                <a:solidFill>
                  <a:srgbClr val="9D0505"/>
                </a:solidFill>
              </a:rPr>
              <a:t>actions</a:t>
            </a:r>
            <a:r>
              <a:rPr lang="en-US" sz="2800" dirty="0"/>
              <a:t> of those involved in the agreement.</a:t>
            </a:r>
          </a:p>
        </p:txBody>
      </p:sp>
    </p:spTree>
    <p:extLst>
      <p:ext uri="{BB962C8B-B14F-4D97-AF65-F5344CB8AC3E}">
        <p14:creationId xmlns:p14="http://schemas.microsoft.com/office/powerpoint/2010/main" val="2053194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500" dirty="0"/>
              <a:t>Adverse selection and the lemons problem I</a:t>
            </a:r>
          </a:p>
        </p:txBody>
      </p:sp>
      <p:sp>
        <p:nvSpPr>
          <p:cNvPr id="3" name="Content Placeholder 2"/>
          <p:cNvSpPr>
            <a:spLocks noGrp="1"/>
          </p:cNvSpPr>
          <p:nvPr>
            <p:ph idx="1"/>
          </p:nvPr>
        </p:nvSpPr>
        <p:spPr/>
        <p:txBody>
          <a:bodyPr>
            <a:normAutofit fontScale="92500" lnSpcReduction="20000"/>
          </a:bodyPr>
          <a:lstStyle/>
          <a:p>
            <a:r>
              <a:rPr lang="en-US" dirty="0"/>
              <a:t>An example of </a:t>
            </a:r>
            <a:r>
              <a:rPr lang="en-US" i="1" dirty="0">
                <a:solidFill>
                  <a:srgbClr val="9D0505"/>
                </a:solidFill>
              </a:rPr>
              <a:t>adverse selection </a:t>
            </a:r>
            <a:r>
              <a:rPr lang="en-US" dirty="0"/>
              <a:t>is the lemons problem in the used-car market.</a:t>
            </a:r>
          </a:p>
          <a:p>
            <a:r>
              <a:rPr lang="en-US" dirty="0"/>
              <a:t>Used car sellers know more about the characteristics of their cars than potential buyers.</a:t>
            </a:r>
          </a:p>
          <a:p>
            <a:r>
              <a:rPr lang="en-US" dirty="0"/>
              <a:t>Test drives won’t necessarily reveal quality of a car.</a:t>
            </a:r>
          </a:p>
          <a:p>
            <a:r>
              <a:rPr lang="en-US" dirty="0"/>
              <a:t>Buyers of used cars are aware that they do not have the same information as the seller.</a:t>
            </a:r>
          </a:p>
          <a:p>
            <a:pPr lvl="1"/>
            <a:r>
              <a:rPr lang="en-US" i="1" dirty="0"/>
              <a:t>Buyers will be suspicious that the car may be a lemon.</a:t>
            </a:r>
          </a:p>
          <a:p>
            <a:pPr lvl="1"/>
            <a:r>
              <a:rPr lang="en-US" i="1" dirty="0"/>
              <a:t>Buyers will not pay as much unless certain of its quality.</a:t>
            </a:r>
          </a:p>
          <a:p>
            <a:r>
              <a:rPr lang="en-US" dirty="0"/>
              <a:t>Used car sellers that provide high quality cars are underpaid.</a:t>
            </a:r>
          </a:p>
        </p:txBody>
      </p:sp>
    </p:spTree>
    <p:extLst>
      <p:ext uri="{BB962C8B-B14F-4D97-AF65-F5344CB8AC3E}">
        <p14:creationId xmlns:p14="http://schemas.microsoft.com/office/powerpoint/2010/main" val="283358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500" dirty="0"/>
              <a:t>Adverse selection and the lemons problem II</a:t>
            </a:r>
          </a:p>
        </p:txBody>
      </p:sp>
      <p:sp>
        <p:nvSpPr>
          <p:cNvPr id="3" name="Content Placeholder 2"/>
          <p:cNvSpPr>
            <a:spLocks noGrp="1"/>
          </p:cNvSpPr>
          <p:nvPr>
            <p:ph idx="1"/>
          </p:nvPr>
        </p:nvSpPr>
        <p:spPr>
          <a:xfrm>
            <a:off x="457200" y="1219200"/>
            <a:ext cx="8229600" cy="5257800"/>
          </a:xfrm>
        </p:spPr>
        <p:txBody>
          <a:bodyPr>
            <a:normAutofit fontScale="92500"/>
          </a:bodyPr>
          <a:lstStyle/>
          <a:p>
            <a:r>
              <a:rPr lang="en-US" sz="2800" dirty="0"/>
              <a:t>What happens if sellers refuse to be underpaid?</a:t>
            </a:r>
          </a:p>
          <a:p>
            <a:r>
              <a:rPr lang="en-US" sz="2800" dirty="0"/>
              <a:t>If buyers can’t distinguish lemons from high quality cars, the cars cannot be segmented and only one price exists.</a:t>
            </a:r>
          </a:p>
          <a:p>
            <a:r>
              <a:rPr lang="en-US" sz="2800" dirty="0"/>
              <a:t>Sellers of high quality used cars won’t accept less than fair-market value for their cars and won’t sell.</a:t>
            </a:r>
          </a:p>
          <a:p>
            <a:r>
              <a:rPr lang="en-US" sz="2800" dirty="0"/>
              <a:t>This unravels the market, as buyers perceive average quality decreasing, and the price lowers; as the price lowers, the sellers of the next highest quality cars choose to not sell.</a:t>
            </a:r>
          </a:p>
          <a:p>
            <a:r>
              <a:rPr lang="en-US" sz="2800" dirty="0"/>
              <a:t>As this process continues, with the price continually falling and sellers choosing not sell their car, market failure occurs.</a:t>
            </a:r>
          </a:p>
        </p:txBody>
      </p:sp>
    </p:spTree>
    <p:extLst>
      <p:ext uri="{BB962C8B-B14F-4D97-AF65-F5344CB8AC3E}">
        <p14:creationId xmlns:p14="http://schemas.microsoft.com/office/powerpoint/2010/main" val="3587398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Combating adverse selection</a:t>
            </a:r>
          </a:p>
        </p:txBody>
      </p:sp>
      <p:sp>
        <p:nvSpPr>
          <p:cNvPr id="3" name="Content Placeholder 2"/>
          <p:cNvSpPr>
            <a:spLocks noGrp="1"/>
          </p:cNvSpPr>
          <p:nvPr>
            <p:ph idx="1"/>
          </p:nvPr>
        </p:nvSpPr>
        <p:spPr>
          <a:xfrm>
            <a:off x="457200" y="1374648"/>
            <a:ext cx="8229600" cy="5102352"/>
          </a:xfrm>
        </p:spPr>
        <p:txBody>
          <a:bodyPr>
            <a:noAutofit/>
          </a:bodyPr>
          <a:lstStyle/>
          <a:p>
            <a:pPr marL="0" indent="0">
              <a:buNone/>
            </a:pPr>
            <a:r>
              <a:rPr lang="en-US" dirty="0"/>
              <a:t>How is adverse selection combatted in the used car market?</a:t>
            </a:r>
          </a:p>
        </p:txBody>
      </p:sp>
    </p:spTree>
    <p:extLst>
      <p:ext uri="{BB962C8B-B14F-4D97-AF65-F5344CB8AC3E}">
        <p14:creationId xmlns:p14="http://schemas.microsoft.com/office/powerpoint/2010/main" val="935860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Active Learning Solution I</a:t>
            </a:r>
          </a:p>
        </p:txBody>
      </p:sp>
      <p:sp>
        <p:nvSpPr>
          <p:cNvPr id="3" name="Content Placeholder 2"/>
          <p:cNvSpPr>
            <a:spLocks noGrp="1"/>
          </p:cNvSpPr>
          <p:nvPr>
            <p:ph idx="1"/>
          </p:nvPr>
        </p:nvSpPr>
        <p:spPr/>
        <p:txBody>
          <a:bodyPr>
            <a:normAutofit lnSpcReduction="10000"/>
          </a:bodyPr>
          <a:lstStyle/>
          <a:p>
            <a:pPr marL="0" indent="0">
              <a:spcBef>
                <a:spcPts val="600"/>
              </a:spcBef>
              <a:buNone/>
            </a:pPr>
            <a:r>
              <a:rPr lang="en-US" dirty="0"/>
              <a:t>How is adverse selection combatted in the used car market?</a:t>
            </a:r>
          </a:p>
          <a:p>
            <a:pPr marL="266700" lvl="1" indent="-266700">
              <a:spcBef>
                <a:spcPts val="600"/>
              </a:spcBef>
            </a:pPr>
            <a:r>
              <a:rPr lang="en-US" dirty="0"/>
              <a:t>Carfax provides a printout of a car’s history, including items such as:</a:t>
            </a:r>
          </a:p>
          <a:p>
            <a:pPr marL="361950" lvl="2" indent="171450">
              <a:spcBef>
                <a:spcPts val="600"/>
              </a:spcBef>
            </a:pPr>
            <a:r>
              <a:rPr lang="en-US" dirty="0"/>
              <a:t>How many owners it had.</a:t>
            </a:r>
          </a:p>
          <a:p>
            <a:pPr marL="361950" lvl="2" indent="171450">
              <a:spcBef>
                <a:spcPts val="600"/>
              </a:spcBef>
            </a:pPr>
            <a:r>
              <a:rPr lang="en-US" dirty="0"/>
              <a:t>Car dealer maintenance records.</a:t>
            </a:r>
          </a:p>
          <a:p>
            <a:pPr marL="361950" lvl="2" indent="171450">
              <a:spcBef>
                <a:spcPts val="600"/>
              </a:spcBef>
            </a:pPr>
            <a:r>
              <a:rPr lang="en-US" dirty="0"/>
              <a:t>Where the car was registered.</a:t>
            </a:r>
          </a:p>
          <a:p>
            <a:pPr marL="266700" lvl="1" indent="-266700">
              <a:spcBef>
                <a:spcPts val="600"/>
              </a:spcBef>
            </a:pPr>
            <a:r>
              <a:rPr lang="en-US" dirty="0"/>
              <a:t>Used car warranties signal to a potential buyer that they will not need to cover the costs of repairs.</a:t>
            </a:r>
          </a:p>
          <a:p>
            <a:pPr marL="266700" lvl="1" indent="-266700">
              <a:spcBef>
                <a:spcPts val="600"/>
              </a:spcBef>
            </a:pPr>
            <a:r>
              <a:rPr lang="en-US" dirty="0"/>
              <a:t>Car inspection from a mechanic.</a:t>
            </a:r>
          </a:p>
          <a:p>
            <a:pPr marL="266700" lvl="1" indent="-266700">
              <a:spcBef>
                <a:spcPts val="600"/>
              </a:spcBef>
            </a:pPr>
            <a:r>
              <a:rPr lang="en-US" dirty="0"/>
              <a:t>Seller’s reputation.</a:t>
            </a:r>
          </a:p>
        </p:txBody>
      </p:sp>
    </p:spTree>
    <p:extLst>
      <p:ext uri="{BB962C8B-B14F-4D97-AF65-F5344CB8AC3E}">
        <p14:creationId xmlns:p14="http://schemas.microsoft.com/office/powerpoint/2010/main" val="1017029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hapter 3 - Gilpin - With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1337</TotalTime>
  <Words>1918</Words>
  <Application>Microsoft Office PowerPoint</Application>
  <PresentationFormat>On-screen Show (4:3)</PresentationFormat>
  <Paragraphs>151</Paragraphs>
  <Slides>19</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Times New Roman</vt:lpstr>
      <vt:lpstr>Chapter 3 - Gilpin - With Template</vt:lpstr>
      <vt:lpstr>Chapter 10</vt:lpstr>
      <vt:lpstr>What will you learn in this chapter?</vt:lpstr>
      <vt:lpstr>Information: Knowledge is power</vt:lpstr>
      <vt:lpstr>Information asymmetry I</vt:lpstr>
      <vt:lpstr>Information asymmetry II</vt:lpstr>
      <vt:lpstr>Adverse selection and the lemons problem I</vt:lpstr>
      <vt:lpstr>Adverse selection and the lemons problem II</vt:lpstr>
      <vt:lpstr>Active Learning: Combating adverse selection</vt:lpstr>
      <vt:lpstr>Active Learning Solution I</vt:lpstr>
      <vt:lpstr>Principal-agent problems and moral hazard</vt:lpstr>
      <vt:lpstr>Active Learning: Combating moral hazard</vt:lpstr>
      <vt:lpstr>Active Learning Solution II</vt:lpstr>
      <vt:lpstr>The weather can’t cheat</vt:lpstr>
      <vt:lpstr>Solving information problems I</vt:lpstr>
      <vt:lpstr>Solving information problems II</vt:lpstr>
      <vt:lpstr>Is college worth it?</vt:lpstr>
      <vt:lpstr>Should teenagers be able to buy assault rifles?</vt:lpstr>
      <vt:lpstr>How much information is too much?</vt:lpstr>
      <vt:lpstr>Summary</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Gilpin, Gregory</dc:creator>
  <cp:lastModifiedBy>Higgason, Jackie</cp:lastModifiedBy>
  <cp:revision>111</cp:revision>
  <dcterms:created xsi:type="dcterms:W3CDTF">2013-04-05T16:26:37Z</dcterms:created>
  <dcterms:modified xsi:type="dcterms:W3CDTF">2020-04-14T03:28:22Z</dcterms:modified>
</cp:coreProperties>
</file>