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331" r:id="rId3"/>
    <p:sldId id="332" r:id="rId4"/>
    <p:sldId id="333" r:id="rId5"/>
    <p:sldId id="321" r:id="rId6"/>
    <p:sldId id="322" r:id="rId7"/>
    <p:sldId id="323" r:id="rId8"/>
    <p:sldId id="324" r:id="rId9"/>
    <p:sldId id="334" r:id="rId10"/>
    <p:sldId id="340" r:id="rId11"/>
    <p:sldId id="341" r:id="rId12"/>
    <p:sldId id="342" r:id="rId13"/>
    <p:sldId id="335" r:id="rId14"/>
    <p:sldId id="325" r:id="rId15"/>
    <p:sldId id="336" r:id="rId16"/>
    <p:sldId id="343" r:id="rId17"/>
    <p:sldId id="344" r:id="rId18"/>
    <p:sldId id="337" r:id="rId19"/>
    <p:sldId id="326" r:id="rId20"/>
    <p:sldId id="327" r:id="rId21"/>
    <p:sldId id="328" r:id="rId22"/>
    <p:sldId id="329" r:id="rId23"/>
    <p:sldId id="330" r:id="rId24"/>
    <p:sldId id="338" r:id="rId25"/>
    <p:sldId id="339" r:id="rId26"/>
    <p:sldId id="345" r:id="rId27"/>
    <p:sldId id="31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E46C0A"/>
    <a:srgbClr val="558ED5"/>
    <a:srgbClr val="8EB4E3"/>
    <a:srgbClr val="795565"/>
    <a:srgbClr val="E09560"/>
    <a:srgbClr val="ECB88C"/>
    <a:srgbClr val="DAF0FD"/>
    <a:srgbClr val="F1F9FE"/>
    <a:srgbClr val="E4E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25" autoAdjust="0"/>
    <p:restoredTop sz="75939" autoAdjust="0"/>
  </p:normalViewPr>
  <p:slideViewPr>
    <p:cSldViewPr>
      <p:cViewPr varScale="1">
        <p:scale>
          <a:sx n="54" d="100"/>
          <a:sy n="54" d="100"/>
        </p:scale>
        <p:origin x="1554"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4039DE-59C7-4469-8720-AB7CBA9DC929}"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802CB-EDD9-49AC-889B-1812BF6C7873}" type="slidenum">
              <a:rPr lang="en-US" smtClean="0"/>
              <a:t>‹#›</a:t>
            </a:fld>
            <a:endParaRPr lang="en-US" dirty="0"/>
          </a:p>
        </p:txBody>
      </p:sp>
    </p:spTree>
    <p:extLst>
      <p:ext uri="{BB962C8B-B14F-4D97-AF65-F5344CB8AC3E}">
        <p14:creationId xmlns:p14="http://schemas.microsoft.com/office/powerpoint/2010/main" val="4121650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This chapter is concerned with modeling</a:t>
            </a:r>
            <a:r>
              <a:rPr lang="en-US" baseline="0" dirty="0"/>
              <a:t> interactions between individuals and how one individual’s decisions affect others. Sometimes these lead to “inefficient” outcomes in the sense that everyone would want a better outcome, but are stuck in a worse one. </a:t>
            </a:r>
            <a:r>
              <a:rPr lang="en-US" sz="1200" kern="1200" dirty="0">
                <a:solidFill>
                  <a:schemeClr val="tx1"/>
                </a:solidFill>
                <a:effectLst/>
                <a:latin typeface="+mn-lt"/>
                <a:ea typeface="+mn-ea"/>
                <a:cs typeface="+mn-cs"/>
              </a:rPr>
              <a:t>Prior to scrolling to the next slide, it is important to excite students about the chapter. One effective way is to relate this topic to a story from the news.</a:t>
            </a:r>
            <a:r>
              <a:rPr lang="en-US" sz="1200" kern="1200" baseline="0" dirty="0">
                <a:solidFill>
                  <a:schemeClr val="tx1"/>
                </a:solidFill>
                <a:effectLst/>
                <a:latin typeface="+mn-lt"/>
                <a:ea typeface="+mn-ea"/>
                <a:cs typeface="+mn-cs"/>
              </a:rPr>
              <a:t> </a:t>
            </a:r>
            <a:r>
              <a:rPr lang="en-US" baseline="0" dirty="0"/>
              <a:t>The textbook uses litter as an example. Everyone wants to have a clean neighborhood, but what happens when our own trash blows away? Do we go after it to make sure we don’t contribute to the litter problem, or do we justify that one little piece of trash isn’t the problem? If everyone thinks (and does) the same action, then litter grows, even though the ideal of no litter is desired by all.</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a:t>
            </a:fld>
            <a:endParaRPr lang="en-US" dirty="0"/>
          </a:p>
        </p:txBody>
      </p:sp>
    </p:spTree>
    <p:extLst>
      <p:ext uri="{BB962C8B-B14F-4D97-AF65-F5344CB8AC3E}">
        <p14:creationId xmlns:p14="http://schemas.microsoft.com/office/powerpoint/2010/main" val="2117893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there is no dominant strategy, drivers do need to</a:t>
            </a:r>
            <a:r>
              <a:rPr lang="en-US" baseline="0" dirty="0"/>
              <a:t> decided whether to always drive on the right (or the left) to assure coordination failure does not occur.</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12</a:t>
            </a:fld>
            <a:endParaRPr lang="en-US" dirty="0"/>
          </a:p>
        </p:txBody>
      </p:sp>
    </p:spTree>
    <p:extLst>
      <p:ext uri="{BB962C8B-B14F-4D97-AF65-F5344CB8AC3E}">
        <p14:creationId xmlns:p14="http://schemas.microsoft.com/office/powerpoint/2010/main" val="152378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Using the example of criminals, we often want those that have committed crimes to</a:t>
            </a:r>
            <a:r>
              <a:rPr lang="en-US" baseline="0" dirty="0"/>
              <a:t> serve punishment, to deter and incapacitate them. To aid in obtaining confessions, the FBI’s witness protection program was instituted — creating a larger payoff to confess.</a:t>
            </a:r>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13</a:t>
            </a:fld>
            <a:endParaRPr lang="en-US" dirty="0"/>
          </a:p>
        </p:txBody>
      </p:sp>
    </p:spTree>
    <p:extLst>
      <p:ext uri="{BB962C8B-B14F-4D97-AF65-F5344CB8AC3E}">
        <p14:creationId xmlns:p14="http://schemas.microsoft.com/office/powerpoint/2010/main" val="2746596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may collude to artificially</a:t>
            </a:r>
            <a:r>
              <a:rPr lang="en-US" baseline="0" dirty="0"/>
              <a:t> raise the prices of goods, to extract surplus from consumers. In many cases, these actions are illegal.</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14</a:t>
            </a:fld>
            <a:endParaRPr lang="en-US" dirty="0"/>
          </a:p>
        </p:txBody>
      </p:sp>
    </p:spTree>
    <p:extLst>
      <p:ext uri="{BB962C8B-B14F-4D97-AF65-F5344CB8AC3E}">
        <p14:creationId xmlns:p14="http://schemas.microsoft.com/office/powerpoint/2010/main" val="1700727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tit-for-tat</a:t>
            </a:r>
            <a:r>
              <a:rPr lang="en-US" baseline="0" dirty="0"/>
              <a:t> strategy can lead to the cooperative or non-cooperative equilibrium. It all depends on the other player’s actions. Given that typically both can be made better-off in the prisoners’ dilemma, cooperation is sustainable in a repeated game.</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15</a:t>
            </a:fld>
            <a:endParaRPr lang="en-US" dirty="0"/>
          </a:p>
        </p:txBody>
      </p:sp>
    </p:spTree>
    <p:extLst>
      <p:ext uri="{BB962C8B-B14F-4D97-AF65-F5344CB8AC3E}">
        <p14:creationId xmlns:p14="http://schemas.microsoft.com/office/powerpoint/2010/main" val="957774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tit-for-tat</a:t>
            </a:r>
            <a:r>
              <a:rPr lang="en-US" baseline="0" dirty="0"/>
              <a:t> strategy can lead to the cooperative or non-cooperative equilibrium. It all depends on the other player’s actions. Given that typically both can be made better-off in the prisoners’ dilemma, cooperation is sustainable in a repeated game.</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16</a:t>
            </a:fld>
            <a:endParaRPr lang="en-US" dirty="0"/>
          </a:p>
        </p:txBody>
      </p:sp>
    </p:spTree>
    <p:extLst>
      <p:ext uri="{BB962C8B-B14F-4D97-AF65-F5344CB8AC3E}">
        <p14:creationId xmlns:p14="http://schemas.microsoft.com/office/powerpoint/2010/main" val="686818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Sympathy to give to each 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Gratitude to repay the favor.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Vengeance to punish non-cooperation.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Guilt and forgiveness</a:t>
            </a:r>
            <a:r>
              <a:rPr lang="en-US" baseline="0" dirty="0"/>
              <a:t> to get you back into mutual sharing.</a:t>
            </a:r>
            <a:endParaRPr lang="en-US" dirty="0"/>
          </a:p>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17</a:t>
            </a:fld>
            <a:endParaRPr lang="en-US" dirty="0"/>
          </a:p>
        </p:txBody>
      </p:sp>
    </p:spTree>
    <p:extLst>
      <p:ext uri="{BB962C8B-B14F-4D97-AF65-F5344CB8AC3E}">
        <p14:creationId xmlns:p14="http://schemas.microsoft.com/office/powerpoint/2010/main" val="1712747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Univers LT Std 47 Cn Lt"/>
              </a:rPr>
              <a:t>If McDonald’s enters in the center of town,</a:t>
            </a:r>
            <a:r>
              <a:rPr lang="en-US" sz="1200" baseline="0" dirty="0">
                <a:latin typeface="Univers LT Std 47 Cn Lt"/>
              </a:rPr>
              <a:t> Burger King chooses between:</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0" i="0" u="none" strike="noStrike" kern="1200" baseline="0" dirty="0">
                <a:solidFill>
                  <a:schemeClr val="tx1"/>
                </a:solidFill>
                <a:latin typeface="Univers LT Std 47 Cn Lt"/>
                <a:ea typeface="+mn-ea"/>
                <a:cs typeface="+mn-cs"/>
              </a:rPr>
              <a:t>Entering in the outskirts; earns 2%.</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0" i="0" u="none" strike="noStrike" kern="1200" baseline="0" dirty="0">
                <a:solidFill>
                  <a:schemeClr val="tx1"/>
                </a:solidFill>
                <a:latin typeface="Univers LT Std 47 Cn Lt"/>
                <a:ea typeface="+mn-ea"/>
                <a:cs typeface="+mn-cs"/>
              </a:rPr>
              <a:t>Entering in the center; earns 4%</a:t>
            </a:r>
            <a:endParaRPr lang="en-US" sz="1200" b="0" i="0"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startAt="3"/>
              <a:tabLst/>
              <a:defRPr/>
            </a:pPr>
            <a:r>
              <a:rPr lang="en-US" sz="1200" b="0" i="0" u="none" strike="noStrike" kern="1200" baseline="0" dirty="0">
                <a:solidFill>
                  <a:schemeClr val="tx1"/>
                </a:solidFill>
                <a:latin typeface="+mn-lt"/>
                <a:ea typeface="+mn-ea"/>
                <a:cs typeface="+mn-cs"/>
              </a:rPr>
              <a:t>Not entering; earns 10%.</a:t>
            </a:r>
          </a:p>
          <a:p>
            <a:pPr marL="228600" marR="0" indent="-228600" algn="l" defTabSz="914400" rtl="0" eaLnBrk="1" fontAlgn="auto" latinLnBrk="0" hangingPunct="1">
              <a:lnSpc>
                <a:spcPct val="100000"/>
              </a:lnSpc>
              <a:spcBef>
                <a:spcPts val="0"/>
              </a:spcBef>
              <a:spcAft>
                <a:spcPts val="0"/>
              </a:spcAft>
              <a:buClrTx/>
              <a:buSzTx/>
              <a:buFontTx/>
              <a:buAutoNum type="arabicParenR" startAt="3"/>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Burger King will not enter if McDonald’s enters in the center of town.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Univers LT Std 47 Cn Lt"/>
              </a:rPr>
              <a:t>If McDonald’s enters in</a:t>
            </a:r>
            <a:r>
              <a:rPr lang="en-US" sz="1200" baseline="0" dirty="0">
                <a:latin typeface="Univers LT Std 47 Cn Lt"/>
              </a:rPr>
              <a:t> t</a:t>
            </a:r>
            <a:r>
              <a:rPr lang="en-US" sz="1200" dirty="0">
                <a:latin typeface="Univers LT Std 47 Cn Lt"/>
              </a:rPr>
              <a:t>he outskirts of town,</a:t>
            </a:r>
            <a:r>
              <a:rPr lang="en-US" sz="1200" baseline="0" dirty="0">
                <a:latin typeface="Univers LT Std 47 Cn Lt"/>
              </a:rPr>
              <a:t> Burger King chooses between:</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sz="1200" b="0" i="0" u="none" strike="noStrike" kern="1200" baseline="0" dirty="0">
                <a:solidFill>
                  <a:schemeClr val="tx1"/>
                </a:solidFill>
                <a:latin typeface="Univers LT Std 47 Cn Lt"/>
                <a:ea typeface="+mn-ea"/>
                <a:cs typeface="+mn-cs"/>
              </a:rPr>
              <a:t>Entering in the outskirts; earns 8%.</a:t>
            </a:r>
          </a:p>
          <a:p>
            <a:pPr marL="228600" marR="0"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0" i="0" u="none" strike="noStrike" kern="1200" baseline="0" dirty="0">
                <a:solidFill>
                  <a:schemeClr val="tx1"/>
                </a:solidFill>
                <a:latin typeface="Univers LT Std 47 Cn Lt"/>
                <a:ea typeface="+mn-ea"/>
                <a:cs typeface="+mn-cs"/>
              </a:rPr>
              <a:t>Entering in the center; earns 12%.</a:t>
            </a:r>
            <a:endParaRPr lang="en-US" sz="1200" b="0" i="0" u="none" strike="noStrike" kern="1200" baseline="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AutoNum type="arabicParenR" startAt="3"/>
              <a:tabLst/>
              <a:defRPr/>
            </a:pPr>
            <a:r>
              <a:rPr lang="en-US" sz="1200" b="0" i="0" u="none" strike="noStrike" kern="1200" baseline="0" dirty="0">
                <a:solidFill>
                  <a:schemeClr val="tx1"/>
                </a:solidFill>
                <a:latin typeface="+mn-lt"/>
                <a:ea typeface="+mn-ea"/>
                <a:cs typeface="+mn-cs"/>
              </a:rPr>
              <a:t>Not entering; earns 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Burger King will enter in the center of town if McDonald’s enters at the outskirts.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Burger King had gotten to town first, it could have put itself in McDonald’s situation, building in the center of town and deterring McDonald’s from entering the market. In this game, whoever gets to town first gets a higher return; the company that arrives second settles for less.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a game with a </a:t>
            </a:r>
            <a:r>
              <a:rPr lang="en-US" sz="1200" b="1" i="0" u="none" strike="noStrike" kern="1200" baseline="0" dirty="0">
                <a:solidFill>
                  <a:schemeClr val="tx1"/>
                </a:solidFill>
                <a:latin typeface="+mn-lt"/>
                <a:ea typeface="+mn-ea"/>
                <a:cs typeface="+mn-cs"/>
              </a:rPr>
              <a:t>first-mover advantage</a:t>
            </a:r>
            <a:r>
              <a:rPr lang="en-US" sz="1200" b="0" i="0" u="none" strike="noStrike" kern="1200" baseline="0" dirty="0">
                <a:solidFill>
                  <a:schemeClr val="tx1"/>
                </a:solidFill>
                <a:latin typeface="+mn-lt"/>
                <a:ea typeface="+mn-ea"/>
                <a:cs typeface="+mn-cs"/>
              </a:rPr>
              <a:t>, in which the player who chooses first gets a higher payoff than those who follow.</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20</a:t>
            </a:fld>
            <a:endParaRPr lang="en-US" dirty="0"/>
          </a:p>
        </p:txBody>
      </p:sp>
    </p:spTree>
    <p:extLst>
      <p:ext uri="{BB962C8B-B14F-4D97-AF65-F5344CB8AC3E}">
        <p14:creationId xmlns:p14="http://schemas.microsoft.com/office/powerpoint/2010/main" val="1823949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21</a:t>
            </a:fld>
            <a:endParaRPr lang="en-US" dirty="0"/>
          </a:p>
        </p:txBody>
      </p:sp>
    </p:spTree>
    <p:extLst>
      <p:ext uri="{BB962C8B-B14F-4D97-AF65-F5344CB8AC3E}">
        <p14:creationId xmlns:p14="http://schemas.microsoft.com/office/powerpoint/2010/main" val="3436420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22</a:t>
            </a:fld>
            <a:endParaRPr lang="en-US" dirty="0"/>
          </a:p>
        </p:txBody>
      </p:sp>
    </p:spTree>
    <p:extLst>
      <p:ext uri="{BB962C8B-B14F-4D97-AF65-F5344CB8AC3E}">
        <p14:creationId xmlns:p14="http://schemas.microsoft.com/office/powerpoint/2010/main" val="2988850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By committing to reduce his options, Cortés forced a change in his opponents’ strategy; that commitment resulted in a payoff that was otherwise out of reach for Cortés.</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23</a:t>
            </a:fld>
            <a:endParaRPr lang="en-US" dirty="0"/>
          </a:p>
        </p:txBody>
      </p:sp>
    </p:spTree>
    <p:extLst>
      <p:ext uri="{BB962C8B-B14F-4D97-AF65-F5344CB8AC3E}">
        <p14:creationId xmlns:p14="http://schemas.microsoft.com/office/powerpoint/2010/main" val="273878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870802CB-EDD9-49AC-889B-1812BF6C7873}" type="slidenum">
              <a:rPr lang="en-US" smtClean="0"/>
              <a:t>2</a:t>
            </a:fld>
            <a:endParaRPr lang="en-US" dirty="0"/>
          </a:p>
        </p:txBody>
      </p:sp>
    </p:spTree>
    <p:extLst>
      <p:ext uri="{BB962C8B-B14F-4D97-AF65-F5344CB8AC3E}">
        <p14:creationId xmlns:p14="http://schemas.microsoft.com/office/powerpoint/2010/main" val="2121235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24</a:t>
            </a:fld>
            <a:endParaRPr lang="en-US" dirty="0"/>
          </a:p>
        </p:txBody>
      </p:sp>
    </p:spTree>
    <p:extLst>
      <p:ext uri="{BB962C8B-B14F-4D97-AF65-F5344CB8AC3E}">
        <p14:creationId xmlns:p14="http://schemas.microsoft.com/office/powerpoint/2010/main" val="182394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25</a:t>
            </a:fld>
            <a:endParaRPr lang="en-US" dirty="0"/>
          </a:p>
        </p:txBody>
      </p:sp>
    </p:spTree>
    <p:extLst>
      <p:ext uri="{BB962C8B-B14F-4D97-AF65-F5344CB8AC3E}">
        <p14:creationId xmlns:p14="http://schemas.microsoft.com/office/powerpoint/2010/main" val="182394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26</a:t>
            </a:fld>
            <a:endParaRPr lang="en-US" dirty="0"/>
          </a:p>
        </p:txBody>
      </p:sp>
    </p:spTree>
    <p:extLst>
      <p:ext uri="{BB962C8B-B14F-4D97-AF65-F5344CB8AC3E}">
        <p14:creationId xmlns:p14="http://schemas.microsoft.com/office/powerpoint/2010/main" val="37263463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27</a:t>
            </a:fld>
            <a:endParaRPr lang="en-US" dirty="0"/>
          </a:p>
        </p:txBody>
      </p:sp>
    </p:spTree>
    <p:extLst>
      <p:ext uri="{BB962C8B-B14F-4D97-AF65-F5344CB8AC3E}">
        <p14:creationId xmlns:p14="http://schemas.microsoft.com/office/powerpoint/2010/main" val="2155691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dirty="0"/>
              <a:t>Rules define the actions that are allowed in a game. In chess, for example, each type of piece is allowed to move only in certain directions. In real life, people’s behavior is constrained by laws both legislated and natural. For example, when two businesses are competing, the structure of costs each firm faces can be seen as a rule. In presidential elections, rules include the workings of the electoral-college system and the system of majority voting. In environmental games, the laws of nature could be seen as the rules that constrain and guide the decisions we humans make.</a:t>
            </a:r>
          </a:p>
          <a:p>
            <a:pPr marL="0" lvl="1"/>
            <a:endParaRPr lang="en-US" dirty="0"/>
          </a:p>
          <a:p>
            <a:pPr marL="0" lvl="1"/>
            <a:r>
              <a:rPr lang="en-US" dirty="0"/>
              <a:t>Strategies are the plans of action that players follow to achieve their goals. In the game Monopoly, you might decide to buy as many cheap properties as possible, to build hotels on Boardwalk and Park Place, or to become a railroads and utilities magnate. All these strategies are different approaches to the same goal: earning lots of fake money while bankrupting other players. When two businesses are competing, strategies might</a:t>
            </a:r>
            <a:r>
              <a:rPr lang="en-US" baseline="0" dirty="0"/>
              <a:t> </a:t>
            </a:r>
            <a:r>
              <a:rPr lang="en-US" dirty="0"/>
              <a:t>include producing a certain quantity of a good. One strategy in an election campaign is to use hopeful language and images,</a:t>
            </a:r>
            <a:r>
              <a:rPr lang="en-US" baseline="0" dirty="0"/>
              <a:t> in an attempt to </a:t>
            </a:r>
            <a:r>
              <a:rPr lang="en-US" dirty="0"/>
              <a:t>inspire people to vote for a candidate. </a:t>
            </a:r>
          </a:p>
          <a:p>
            <a:pPr marL="0" lvl="1"/>
            <a:endParaRPr lang="en-US" dirty="0"/>
          </a:p>
          <a:p>
            <a:pPr marL="0" lvl="1"/>
            <a:r>
              <a:rPr lang="en-US" dirty="0"/>
              <a:t>Payoffs are the rewards that come from particular actions. They can be monetary—the salary for a certain job, or the profits that come from making good business decisions—or nonmonetary in nature. In chess, the payoff is winning. In an election campaign, the most important payoff is usually being elected.</a:t>
            </a:r>
          </a:p>
        </p:txBody>
      </p:sp>
      <p:sp>
        <p:nvSpPr>
          <p:cNvPr id="4" name="Slide Number Placeholder 3"/>
          <p:cNvSpPr>
            <a:spLocks noGrp="1"/>
          </p:cNvSpPr>
          <p:nvPr>
            <p:ph type="sldNum" sz="quarter" idx="10"/>
          </p:nvPr>
        </p:nvSpPr>
        <p:spPr/>
        <p:txBody>
          <a:bodyPr/>
          <a:lstStyle/>
          <a:p>
            <a:fld id="{870802CB-EDD9-49AC-889B-1812BF6C7873}" type="slidenum">
              <a:rPr lang="en-US" smtClean="0"/>
              <a:t>4</a:t>
            </a:fld>
            <a:endParaRPr lang="en-US" dirty="0"/>
          </a:p>
        </p:txBody>
      </p:sp>
    </p:spTree>
    <p:extLst>
      <p:ext uri="{BB962C8B-B14F-4D97-AF65-F5344CB8AC3E}">
        <p14:creationId xmlns:p14="http://schemas.microsoft.com/office/powerpoint/2010/main" val="2977226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Payoffs:</a:t>
            </a:r>
          </a:p>
          <a:p>
            <a:pPr marL="228600" indent="-228600">
              <a:buAutoNum type="arabicParenR"/>
            </a:pPr>
            <a:r>
              <a:rPr lang="en-US" dirty="0"/>
              <a:t>You confess and your accomplice also confesses. Both get</a:t>
            </a:r>
            <a:r>
              <a:rPr lang="en-US" baseline="0" dirty="0"/>
              <a:t> 10 years in jail.</a:t>
            </a:r>
          </a:p>
          <a:p>
            <a:pPr marL="228600" indent="-228600">
              <a:buAutoNum type="arabicParenR"/>
            </a:pPr>
            <a:r>
              <a:rPr lang="en-US" baseline="0" dirty="0"/>
              <a:t>You do not confess and neither does your accomplice. Both get 2 years in jail.</a:t>
            </a:r>
          </a:p>
          <a:p>
            <a:pPr marL="228600" indent="-228600">
              <a:buAutoNum type="arabicParenR"/>
            </a:pPr>
            <a:r>
              <a:rPr lang="en-US" baseline="0" dirty="0"/>
              <a:t>You confess and your accomplice does not confess. You get 1 year and accomplice gets 20 years.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aseline="0" dirty="0"/>
              <a:t>You do not confess and your accomplice confesses. You get 20 years and accomplice gets 1 year.</a:t>
            </a:r>
          </a:p>
          <a:p>
            <a:pPr marL="0" indent="0">
              <a:buNone/>
            </a:pPr>
            <a:endParaRPr lang="en-US" baseline="0" dirty="0"/>
          </a:p>
          <a:p>
            <a:pPr marL="0" indent="0">
              <a:buNone/>
            </a:pPr>
            <a:r>
              <a:rPr lang="en-US" b="1" u="none" baseline="0" dirty="0"/>
              <a:t>How to solve the game: </a:t>
            </a:r>
            <a:r>
              <a:rPr lang="en-US" baseline="0" dirty="0"/>
              <a:t>If your accomplice confesses, then you must decide between confessing and receiving 10 years or not confessing and receiving 20 years. You will confess.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If your accomplice does not confess, then you must decide between confessing and receiving 1 year or not confessing and receiving 2 years. You will confess.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u="sng" baseline="0" dirty="0"/>
              <a:t>Your optimal (and dominant) strategy is to confess. </a:t>
            </a:r>
            <a:r>
              <a:rPr lang="en-US" baseline="0" dirty="0"/>
              <a:t>If you confess, then your accomplice must decide between confessing and receiving 10 years or not confessing and receiving 20 years. He will confess. If you do not confess, then your accomplice must decide between confessing and receiving 1 year or not confessing and receiving 2 years. He will confess.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u="sng" baseline="0" dirty="0"/>
              <a:t>Accomplice’s optimal (and dominant) strategy is to confess. </a:t>
            </a:r>
            <a:r>
              <a:rPr lang="en-US" baseline="0" dirty="0"/>
              <a:t>Both players’ optimal strategy is to ‘confess’. Thus, the realized outcome is that both you and your accomplice will receive 10 years each — not the best possible outcome for either of you.</a:t>
            </a:r>
          </a:p>
        </p:txBody>
      </p:sp>
      <p:sp>
        <p:nvSpPr>
          <p:cNvPr id="4" name="Slide Number Placeholder 3"/>
          <p:cNvSpPr>
            <a:spLocks noGrp="1"/>
          </p:cNvSpPr>
          <p:nvPr>
            <p:ph type="sldNum" sz="quarter" idx="10"/>
          </p:nvPr>
        </p:nvSpPr>
        <p:spPr/>
        <p:txBody>
          <a:bodyPr/>
          <a:lstStyle/>
          <a:p>
            <a:fld id="{870802CB-EDD9-49AC-889B-1812BF6C7873}" type="slidenum">
              <a:rPr lang="en-US" smtClean="0"/>
              <a:t>5</a:t>
            </a:fld>
            <a:endParaRPr lang="en-US" dirty="0"/>
          </a:p>
        </p:txBody>
      </p:sp>
    </p:spTree>
    <p:extLst>
      <p:ext uri="{BB962C8B-B14F-4D97-AF65-F5344CB8AC3E}">
        <p14:creationId xmlns:p14="http://schemas.microsoft.com/office/powerpoint/2010/main" val="2252222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dominant strategy is one in which a player always choose one strategy</a:t>
            </a:r>
            <a:r>
              <a:rPr lang="en-US" baseline="0" dirty="0"/>
              <a:t> (or choice) regardless what the other player does.</a:t>
            </a:r>
          </a:p>
          <a:p>
            <a:endParaRPr lang="en-US" baseline="0" dirty="0"/>
          </a:p>
          <a:p>
            <a:r>
              <a:rPr lang="en-US" baseline="0" dirty="0"/>
              <a:t>For Party A, he will always choose to ‘go negative’.</a:t>
            </a:r>
          </a:p>
          <a:p>
            <a:pPr marL="228600" indent="-228600">
              <a:buAutoNum type="arabicParenR"/>
            </a:pPr>
            <a:r>
              <a:rPr lang="en-US" baseline="0" dirty="0"/>
              <a:t>If Party B chooses ‘go negative’, Party A loses if he stays positive or is in a tight race if he goes negative. He will ‘go negative’.</a:t>
            </a:r>
          </a:p>
          <a:p>
            <a:pPr marL="228600" indent="-228600">
              <a:buAutoNum type="arabicParenR"/>
            </a:pPr>
            <a:r>
              <a:rPr lang="en-US" baseline="0" dirty="0"/>
              <a:t>If Party A chooses ‘stay positive’, Party B wins if he goes negative or is in a tight race if he stays positive. He will ‘go negative’.</a:t>
            </a:r>
          </a:p>
          <a:p>
            <a:pPr marL="0" indent="0">
              <a:buNone/>
            </a:pPr>
            <a:endParaRPr lang="en-US" baseline="0" dirty="0"/>
          </a:p>
          <a:p>
            <a:pPr marL="0" indent="0">
              <a:buNone/>
            </a:pPr>
            <a:r>
              <a:rPr lang="en-US" baseline="0" dirty="0"/>
              <a:t>Regardless of what Party A does, Party B will always choose to ‘go negative’. The same analysis leads to why Party A will always choose to ‘go negative’. Thus, since both have dominant strategies to ‘go negative’, the outcome is for both to choose to ‘go negative’. This is not the best possible outcome, but this occurs because of an inability to cooperate.</a:t>
            </a:r>
          </a:p>
        </p:txBody>
      </p:sp>
      <p:sp>
        <p:nvSpPr>
          <p:cNvPr id="4" name="Slide Number Placeholder 3"/>
          <p:cNvSpPr>
            <a:spLocks noGrp="1"/>
          </p:cNvSpPr>
          <p:nvPr>
            <p:ph type="sldNum" sz="quarter" idx="10"/>
          </p:nvPr>
        </p:nvSpPr>
        <p:spPr/>
        <p:txBody>
          <a:bodyPr/>
          <a:lstStyle/>
          <a:p>
            <a:fld id="{870802CB-EDD9-49AC-889B-1812BF6C7873}" type="slidenum">
              <a:rPr lang="en-US" smtClean="0"/>
              <a:t>6</a:t>
            </a:fld>
            <a:endParaRPr lang="en-US" dirty="0"/>
          </a:p>
        </p:txBody>
      </p:sp>
    </p:spTree>
    <p:extLst>
      <p:ext uri="{BB962C8B-B14F-4D97-AF65-F5344CB8AC3E}">
        <p14:creationId xmlns:p14="http://schemas.microsoft.com/office/powerpoint/2010/main" val="3835069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student</a:t>
            </a:r>
            <a:r>
              <a:rPr lang="en-US" baseline="0" dirty="0"/>
              <a:t>s may find the bottom left box unrealistic — that one person does not receive negative utility from littering and that your actions are observable by your neighbor. The important point concerning this exercise is that individuals may be minimizing a loss. That is, the relative outcomes matters and not the magnitude.</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7</a:t>
            </a:fld>
            <a:endParaRPr lang="en-US" dirty="0"/>
          </a:p>
        </p:txBody>
      </p:sp>
    </p:spTree>
    <p:extLst>
      <p:ext uri="{BB962C8B-B14F-4D97-AF65-F5344CB8AC3E}">
        <p14:creationId xmlns:p14="http://schemas.microsoft.com/office/powerpoint/2010/main" val="152378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 play this with each</a:t>
            </a:r>
            <a:r>
              <a:rPr lang="en-US" baseline="0" dirty="0"/>
              <a:t> other to prove that a stable equilibrium does not exist.</a:t>
            </a:r>
            <a:endParaRPr lang="en-US" dirty="0"/>
          </a:p>
        </p:txBody>
      </p:sp>
      <p:sp>
        <p:nvSpPr>
          <p:cNvPr id="4" name="Slide Number Placeholder 3"/>
          <p:cNvSpPr>
            <a:spLocks noGrp="1"/>
          </p:cNvSpPr>
          <p:nvPr>
            <p:ph type="sldNum" sz="quarter" idx="10"/>
          </p:nvPr>
        </p:nvSpPr>
        <p:spPr/>
        <p:txBody>
          <a:bodyPr/>
          <a:lstStyle/>
          <a:p>
            <a:fld id="{870802CB-EDD9-49AC-889B-1812BF6C7873}" type="slidenum">
              <a:rPr lang="en-US" smtClean="0"/>
              <a:t>8</a:t>
            </a:fld>
            <a:endParaRPr lang="en-US" dirty="0"/>
          </a:p>
        </p:txBody>
      </p:sp>
    </p:spTree>
    <p:extLst>
      <p:ext uri="{BB962C8B-B14F-4D97-AF65-F5344CB8AC3E}">
        <p14:creationId xmlns:p14="http://schemas.microsoft.com/office/powerpoint/2010/main" val="651218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10</a:t>
            </a:fld>
            <a:endParaRPr lang="en-US" dirty="0"/>
          </a:p>
        </p:txBody>
      </p:sp>
    </p:spTree>
    <p:extLst>
      <p:ext uri="{BB962C8B-B14F-4D97-AF65-F5344CB8AC3E}">
        <p14:creationId xmlns:p14="http://schemas.microsoft.com/office/powerpoint/2010/main" val="3835069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70802CB-EDD9-49AC-889B-1812BF6C7873}" type="slidenum">
              <a:rPr lang="en-US" smtClean="0"/>
              <a:t>11</a:t>
            </a:fld>
            <a:endParaRPr lang="en-US" dirty="0"/>
          </a:p>
        </p:txBody>
      </p:sp>
    </p:spTree>
    <p:extLst>
      <p:ext uri="{BB962C8B-B14F-4D97-AF65-F5344CB8AC3E}">
        <p14:creationId xmlns:p14="http://schemas.microsoft.com/office/powerpoint/2010/main" val="38350697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A87DEA06-7D3F-4CFF-8057-B3AB48903517}"/>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1635791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9-</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083928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9-</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539900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9-</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068736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57200" y="6412642"/>
            <a:ext cx="84582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190232707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3" r:id="rId4"/>
  </p:sldLayoutIdLst>
  <p:txStyles>
    <p:titleStyle>
      <a:lvl1pPr algn="ctr" defTabSz="914400" rtl="0" eaLnBrk="1" latinLnBrk="0" hangingPunct="1">
        <a:spcBef>
          <a:spcPct val="0"/>
        </a:spcBef>
        <a:buNone/>
        <a:defRPr sz="4400" kern="1200">
          <a:solidFill>
            <a:schemeClr val="tx1"/>
          </a:solidFill>
          <a:latin typeface="Calibri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9</a:t>
            </a:r>
          </a:p>
        </p:txBody>
      </p:sp>
      <p:sp>
        <p:nvSpPr>
          <p:cNvPr id="3" name="Subtitle 2"/>
          <p:cNvSpPr>
            <a:spLocks noGrp="1"/>
          </p:cNvSpPr>
          <p:nvPr>
            <p:ph type="body" sz="quarter" idx="10"/>
          </p:nvPr>
        </p:nvSpPr>
        <p:spPr/>
        <p:txBody>
          <a:bodyPr/>
          <a:lstStyle/>
          <a:p>
            <a:r>
              <a:rPr lang="en-US" dirty="0"/>
              <a:t>Game Theory and Strategic Thinking</a:t>
            </a:r>
          </a:p>
        </p:txBody>
      </p:sp>
    </p:spTree>
    <p:extLst>
      <p:ext uri="{BB962C8B-B14F-4D97-AF65-F5344CB8AC3E}">
        <p14:creationId xmlns:p14="http://schemas.microsoft.com/office/powerpoint/2010/main" val="18185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latin typeface="+mj-lt"/>
              </a:rPr>
              <a:t>Active Learning: Finding equilibrium</a:t>
            </a:r>
          </a:p>
        </p:txBody>
      </p:sp>
      <p:sp>
        <p:nvSpPr>
          <p:cNvPr id="5" name="AutoShape 3"/>
          <p:cNvSpPr>
            <a:spLocks noChangeAspect="1" noChangeArrowheads="1" noTextEdit="1"/>
          </p:cNvSpPr>
          <p:nvPr/>
        </p:nvSpPr>
        <p:spPr bwMode="auto">
          <a:xfrm>
            <a:off x="2438400" y="1371600"/>
            <a:ext cx="44005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Rectangle 94"/>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Suppose Greg and Renee must choose whether or not to offer a lunch special at their respective restaurants.</a:t>
            </a:r>
          </a:p>
          <a:p>
            <a:pPr marL="457200" indent="-457200">
              <a:buFont typeface="Arial" pitchFamily="34" charset="0"/>
              <a:buChar char="•"/>
            </a:pPr>
            <a:r>
              <a:rPr lang="en-US" sz="2800" dirty="0">
                <a:latin typeface="Calibri Light" pitchFamily="34" charset="0"/>
              </a:rPr>
              <a:t>Find the </a:t>
            </a:r>
            <a:r>
              <a:rPr lang="en-US" sz="2800" i="1" dirty="0">
                <a:solidFill>
                  <a:srgbClr val="9D0505"/>
                </a:solidFill>
                <a:latin typeface="Calibri Light" pitchFamily="34" charset="0"/>
              </a:rPr>
              <a:t>Nash equilibrium</a:t>
            </a:r>
            <a:r>
              <a:rPr lang="en-US" sz="2800" dirty="0">
                <a:latin typeface="Calibri Light" pitchFamily="34" charset="0"/>
              </a:rPr>
              <a:t>.</a:t>
            </a:r>
          </a:p>
        </p:txBody>
      </p:sp>
      <p:sp>
        <p:nvSpPr>
          <p:cNvPr id="100" name="Rectangle 374"/>
          <p:cNvSpPr>
            <a:spLocks noChangeArrowheads="1"/>
          </p:cNvSpPr>
          <p:nvPr/>
        </p:nvSpPr>
        <p:spPr bwMode="auto">
          <a:xfrm>
            <a:off x="728663" y="2913062"/>
            <a:ext cx="3940175" cy="347663"/>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Rectangle 375"/>
          <p:cNvSpPr>
            <a:spLocks noChangeArrowheads="1"/>
          </p:cNvSpPr>
          <p:nvPr/>
        </p:nvSpPr>
        <p:spPr bwMode="auto">
          <a:xfrm>
            <a:off x="381000" y="3260725"/>
            <a:ext cx="347663" cy="2378075"/>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Line 376"/>
          <p:cNvSpPr>
            <a:spLocks noChangeShapeType="1"/>
          </p:cNvSpPr>
          <p:nvPr/>
        </p:nvSpPr>
        <p:spPr bwMode="auto">
          <a:xfrm>
            <a:off x="2879725" y="45799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377"/>
          <p:cNvSpPr>
            <a:spLocks noChangeShapeType="1"/>
          </p:cNvSpPr>
          <p:nvPr/>
        </p:nvSpPr>
        <p:spPr bwMode="auto">
          <a:xfrm>
            <a:off x="1092200" y="356711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378"/>
          <p:cNvSpPr>
            <a:spLocks noChangeShapeType="1"/>
          </p:cNvSpPr>
          <p:nvPr/>
        </p:nvSpPr>
        <p:spPr bwMode="auto">
          <a:xfrm>
            <a:off x="4668838" y="56340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379"/>
          <p:cNvSpPr>
            <a:spLocks noChangeShapeType="1"/>
          </p:cNvSpPr>
          <p:nvPr/>
        </p:nvSpPr>
        <p:spPr bwMode="auto">
          <a:xfrm>
            <a:off x="2884488" y="458946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380"/>
          <p:cNvSpPr>
            <a:spLocks noChangeArrowheads="1"/>
          </p:cNvSpPr>
          <p:nvPr/>
        </p:nvSpPr>
        <p:spPr bwMode="auto">
          <a:xfrm>
            <a:off x="2133600" y="2987675"/>
            <a:ext cx="118968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Greg’s Pizzeria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386"/>
          <p:cNvSpPr>
            <a:spLocks noChangeArrowheads="1"/>
          </p:cNvSpPr>
          <p:nvPr/>
        </p:nvSpPr>
        <p:spPr bwMode="auto">
          <a:xfrm>
            <a:off x="2895600" y="3311525"/>
            <a:ext cx="17985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Don’t offer lunch special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399"/>
          <p:cNvSpPr>
            <a:spLocks noChangeArrowheads="1"/>
          </p:cNvSpPr>
          <p:nvPr/>
        </p:nvSpPr>
        <p:spPr bwMode="auto">
          <a:xfrm rot="16200000">
            <a:off x="-414462" y="4325922"/>
            <a:ext cx="197034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Renee’s Greek Salad Bar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403"/>
          <p:cNvSpPr>
            <a:spLocks noChangeArrowheads="1"/>
          </p:cNvSpPr>
          <p:nvPr/>
        </p:nvSpPr>
        <p:spPr bwMode="auto">
          <a:xfrm rot="16200000">
            <a:off x="570674" y="3809613"/>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404"/>
          <p:cNvSpPr>
            <a:spLocks noChangeArrowheads="1"/>
          </p:cNvSpPr>
          <p:nvPr/>
        </p:nvSpPr>
        <p:spPr bwMode="auto">
          <a:xfrm rot="16200000">
            <a:off x="572216" y="3843435"/>
            <a:ext cx="6828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Offer lunch</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special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411"/>
          <p:cNvSpPr>
            <a:spLocks noChangeArrowheads="1"/>
          </p:cNvSpPr>
          <p:nvPr/>
        </p:nvSpPr>
        <p:spPr bwMode="auto">
          <a:xfrm>
            <a:off x="2597150" y="37020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19" name="Rectangle 414"/>
          <p:cNvSpPr>
            <a:spLocks noChangeArrowheads="1"/>
          </p:cNvSpPr>
          <p:nvPr/>
        </p:nvSpPr>
        <p:spPr bwMode="auto">
          <a:xfrm>
            <a:off x="1746960" y="4144447"/>
            <a:ext cx="1362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-5</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21" name="Rectangle 417"/>
          <p:cNvSpPr>
            <a:spLocks noChangeArrowheads="1"/>
          </p:cNvSpPr>
          <p:nvPr/>
        </p:nvSpPr>
        <p:spPr bwMode="auto">
          <a:xfrm>
            <a:off x="4384675" y="3739633"/>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23" name="Rectangle 419"/>
          <p:cNvSpPr>
            <a:spLocks noChangeArrowheads="1"/>
          </p:cNvSpPr>
          <p:nvPr/>
        </p:nvSpPr>
        <p:spPr bwMode="auto">
          <a:xfrm>
            <a:off x="3046413" y="41338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25" name="Rectangle 431"/>
          <p:cNvSpPr>
            <a:spLocks noChangeArrowheads="1"/>
          </p:cNvSpPr>
          <p:nvPr/>
        </p:nvSpPr>
        <p:spPr bwMode="auto">
          <a:xfrm>
            <a:off x="2652713" y="472916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30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27" name="Rectangle 434"/>
          <p:cNvSpPr>
            <a:spLocks noChangeArrowheads="1"/>
          </p:cNvSpPr>
          <p:nvPr/>
        </p:nvSpPr>
        <p:spPr bwMode="auto">
          <a:xfrm>
            <a:off x="1288592" y="51879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29" name="Rectangle 437"/>
          <p:cNvSpPr>
            <a:spLocks noChangeArrowheads="1"/>
          </p:cNvSpPr>
          <p:nvPr/>
        </p:nvSpPr>
        <p:spPr bwMode="auto">
          <a:xfrm>
            <a:off x="4440238" y="475138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35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31" name="Rectangle 439"/>
          <p:cNvSpPr>
            <a:spLocks noChangeArrowheads="1"/>
          </p:cNvSpPr>
          <p:nvPr/>
        </p:nvSpPr>
        <p:spPr bwMode="auto">
          <a:xfrm>
            <a:off x="3046413" y="51879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Mathematical Pi LT Std 4" charset="0"/>
                <a:cs typeface="Arial" pitchFamily="34" charset="0"/>
              </a:rPr>
              <a:t>25</a:t>
            </a:r>
            <a:endParaRPr kumimoji="0" lang="en-US" sz="2800" b="1" i="0" u="none" strike="noStrike" cap="none" normalizeH="0" baseline="0" dirty="0">
              <a:ln>
                <a:noFill/>
              </a:ln>
              <a:solidFill>
                <a:srgbClr val="E46C0A"/>
              </a:solidFill>
              <a:effectLst/>
              <a:latin typeface="Arial" pitchFamily="34" charset="0"/>
              <a:cs typeface="Arial" pitchFamily="34" charset="0"/>
            </a:endParaRPr>
          </a:p>
        </p:txBody>
      </p:sp>
      <p:sp>
        <p:nvSpPr>
          <p:cNvPr id="133" name="Line 442"/>
          <p:cNvSpPr>
            <a:spLocks noChangeShapeType="1"/>
          </p:cNvSpPr>
          <p:nvPr/>
        </p:nvSpPr>
        <p:spPr bwMode="auto">
          <a:xfrm>
            <a:off x="1092200" y="3563937"/>
            <a:ext cx="1787525"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443"/>
          <p:cNvSpPr>
            <a:spLocks noChangeShapeType="1"/>
          </p:cNvSpPr>
          <p:nvPr/>
        </p:nvSpPr>
        <p:spPr bwMode="auto">
          <a:xfrm>
            <a:off x="2879725" y="4579937"/>
            <a:ext cx="1789113"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444"/>
          <p:cNvSpPr>
            <a:spLocks noChangeShapeType="1"/>
          </p:cNvSpPr>
          <p:nvPr/>
        </p:nvSpPr>
        <p:spPr bwMode="auto">
          <a:xfrm>
            <a:off x="1096963" y="4579937"/>
            <a:ext cx="1787525"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445"/>
          <p:cNvSpPr>
            <a:spLocks noChangeShapeType="1"/>
          </p:cNvSpPr>
          <p:nvPr/>
        </p:nvSpPr>
        <p:spPr bwMode="auto">
          <a:xfrm>
            <a:off x="2884488" y="3563937"/>
            <a:ext cx="1784350"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Rectangle 446"/>
          <p:cNvSpPr>
            <a:spLocks noChangeArrowheads="1"/>
          </p:cNvSpPr>
          <p:nvPr/>
        </p:nvSpPr>
        <p:spPr bwMode="auto">
          <a:xfrm>
            <a:off x="728663" y="3260725"/>
            <a:ext cx="3940175" cy="2373313"/>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447"/>
          <p:cNvSpPr>
            <a:spLocks noChangeShapeType="1"/>
          </p:cNvSpPr>
          <p:nvPr/>
        </p:nvSpPr>
        <p:spPr bwMode="auto">
          <a:xfrm>
            <a:off x="728663" y="4579937"/>
            <a:ext cx="3683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448"/>
          <p:cNvSpPr>
            <a:spLocks noChangeShapeType="1"/>
          </p:cNvSpPr>
          <p:nvPr/>
        </p:nvSpPr>
        <p:spPr bwMode="auto">
          <a:xfrm flipV="1">
            <a:off x="2884488" y="3260725"/>
            <a:ext cx="0" cy="3063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449"/>
          <p:cNvSpPr>
            <a:spLocks noChangeShapeType="1"/>
          </p:cNvSpPr>
          <p:nvPr/>
        </p:nvSpPr>
        <p:spPr bwMode="auto">
          <a:xfrm flipV="1">
            <a:off x="2884488"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450"/>
          <p:cNvSpPr>
            <a:spLocks noChangeShapeType="1"/>
          </p:cNvSpPr>
          <p:nvPr/>
        </p:nvSpPr>
        <p:spPr bwMode="auto">
          <a:xfrm flipV="1">
            <a:off x="1096963"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451"/>
          <p:cNvSpPr>
            <a:spLocks noChangeShapeType="1"/>
          </p:cNvSpPr>
          <p:nvPr/>
        </p:nvSpPr>
        <p:spPr bwMode="auto">
          <a:xfrm>
            <a:off x="1096963" y="3567112"/>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452"/>
          <p:cNvSpPr>
            <a:spLocks noChangeShapeType="1"/>
          </p:cNvSpPr>
          <p:nvPr/>
        </p:nvSpPr>
        <p:spPr bwMode="auto">
          <a:xfrm>
            <a:off x="1096963" y="37163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453"/>
          <p:cNvSpPr>
            <a:spLocks noChangeShapeType="1"/>
          </p:cNvSpPr>
          <p:nvPr/>
        </p:nvSpPr>
        <p:spPr bwMode="auto">
          <a:xfrm>
            <a:off x="1096963" y="38655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454"/>
          <p:cNvSpPr>
            <a:spLocks noChangeShapeType="1"/>
          </p:cNvSpPr>
          <p:nvPr/>
        </p:nvSpPr>
        <p:spPr bwMode="auto">
          <a:xfrm>
            <a:off x="1096963" y="4013200"/>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455"/>
          <p:cNvSpPr>
            <a:spLocks noChangeShapeType="1"/>
          </p:cNvSpPr>
          <p:nvPr/>
        </p:nvSpPr>
        <p:spPr bwMode="auto">
          <a:xfrm>
            <a:off x="1096963" y="4162425"/>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456"/>
          <p:cNvSpPr>
            <a:spLocks noChangeShapeType="1"/>
          </p:cNvSpPr>
          <p:nvPr/>
        </p:nvSpPr>
        <p:spPr bwMode="auto">
          <a:xfrm>
            <a:off x="1096963" y="43116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457"/>
          <p:cNvSpPr>
            <a:spLocks noChangeShapeType="1"/>
          </p:cNvSpPr>
          <p:nvPr/>
        </p:nvSpPr>
        <p:spPr bwMode="auto">
          <a:xfrm>
            <a:off x="1096963" y="44592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458"/>
          <p:cNvSpPr>
            <a:spLocks noChangeShapeType="1"/>
          </p:cNvSpPr>
          <p:nvPr/>
        </p:nvSpPr>
        <p:spPr bwMode="auto">
          <a:xfrm>
            <a:off x="111918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459"/>
          <p:cNvSpPr>
            <a:spLocks noChangeShapeType="1"/>
          </p:cNvSpPr>
          <p:nvPr/>
        </p:nvSpPr>
        <p:spPr bwMode="auto">
          <a:xfrm>
            <a:off x="1268413"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Line 460"/>
          <p:cNvSpPr>
            <a:spLocks noChangeShapeType="1"/>
          </p:cNvSpPr>
          <p:nvPr/>
        </p:nvSpPr>
        <p:spPr bwMode="auto">
          <a:xfrm>
            <a:off x="1416050"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461"/>
          <p:cNvSpPr>
            <a:spLocks noChangeShapeType="1"/>
          </p:cNvSpPr>
          <p:nvPr/>
        </p:nvSpPr>
        <p:spPr bwMode="auto">
          <a:xfrm>
            <a:off x="156527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462"/>
          <p:cNvSpPr>
            <a:spLocks noChangeShapeType="1"/>
          </p:cNvSpPr>
          <p:nvPr/>
        </p:nvSpPr>
        <p:spPr bwMode="auto">
          <a:xfrm>
            <a:off x="171450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463"/>
          <p:cNvSpPr>
            <a:spLocks noChangeShapeType="1"/>
          </p:cNvSpPr>
          <p:nvPr/>
        </p:nvSpPr>
        <p:spPr bwMode="auto">
          <a:xfrm>
            <a:off x="186213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464"/>
          <p:cNvSpPr>
            <a:spLocks noChangeShapeType="1"/>
          </p:cNvSpPr>
          <p:nvPr/>
        </p:nvSpPr>
        <p:spPr bwMode="auto">
          <a:xfrm>
            <a:off x="201136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465"/>
          <p:cNvSpPr>
            <a:spLocks noChangeShapeType="1"/>
          </p:cNvSpPr>
          <p:nvPr/>
        </p:nvSpPr>
        <p:spPr bwMode="auto">
          <a:xfrm>
            <a:off x="2160588"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466"/>
          <p:cNvSpPr>
            <a:spLocks noChangeShapeType="1"/>
          </p:cNvSpPr>
          <p:nvPr/>
        </p:nvSpPr>
        <p:spPr bwMode="auto">
          <a:xfrm>
            <a:off x="230822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467"/>
          <p:cNvSpPr>
            <a:spLocks noChangeShapeType="1"/>
          </p:cNvSpPr>
          <p:nvPr/>
        </p:nvSpPr>
        <p:spPr bwMode="auto">
          <a:xfrm>
            <a:off x="245745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468"/>
          <p:cNvSpPr>
            <a:spLocks noChangeShapeType="1"/>
          </p:cNvSpPr>
          <p:nvPr/>
        </p:nvSpPr>
        <p:spPr bwMode="auto">
          <a:xfrm>
            <a:off x="2606675"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469"/>
          <p:cNvSpPr>
            <a:spLocks noChangeShapeType="1"/>
          </p:cNvSpPr>
          <p:nvPr/>
        </p:nvSpPr>
        <p:spPr bwMode="auto">
          <a:xfrm>
            <a:off x="275431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470"/>
          <p:cNvSpPr>
            <a:spLocks noChangeShapeType="1"/>
          </p:cNvSpPr>
          <p:nvPr/>
        </p:nvSpPr>
        <p:spPr bwMode="auto">
          <a:xfrm flipV="1">
            <a:off x="2884488" y="446881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471"/>
          <p:cNvSpPr>
            <a:spLocks noChangeShapeType="1"/>
          </p:cNvSpPr>
          <p:nvPr/>
        </p:nvSpPr>
        <p:spPr bwMode="auto">
          <a:xfrm flipV="1">
            <a:off x="2884488" y="43195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3" name="Line 472"/>
          <p:cNvSpPr>
            <a:spLocks noChangeShapeType="1"/>
          </p:cNvSpPr>
          <p:nvPr/>
        </p:nvSpPr>
        <p:spPr bwMode="auto">
          <a:xfrm flipV="1">
            <a:off x="2884488" y="41719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473"/>
          <p:cNvSpPr>
            <a:spLocks noChangeShapeType="1"/>
          </p:cNvSpPr>
          <p:nvPr/>
        </p:nvSpPr>
        <p:spPr bwMode="auto">
          <a:xfrm flipV="1">
            <a:off x="2884488" y="4022725"/>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474"/>
          <p:cNvSpPr>
            <a:spLocks noChangeShapeType="1"/>
          </p:cNvSpPr>
          <p:nvPr/>
        </p:nvSpPr>
        <p:spPr bwMode="auto">
          <a:xfrm flipV="1">
            <a:off x="2884488" y="3875087"/>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475"/>
          <p:cNvSpPr>
            <a:spLocks noChangeShapeType="1"/>
          </p:cNvSpPr>
          <p:nvPr/>
        </p:nvSpPr>
        <p:spPr bwMode="auto">
          <a:xfrm flipV="1">
            <a:off x="2884488" y="37258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476"/>
          <p:cNvSpPr>
            <a:spLocks noChangeShapeType="1"/>
          </p:cNvSpPr>
          <p:nvPr/>
        </p:nvSpPr>
        <p:spPr bwMode="auto">
          <a:xfrm flipV="1">
            <a:off x="2884488" y="35766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477"/>
          <p:cNvSpPr>
            <a:spLocks noChangeShapeType="1"/>
          </p:cNvSpPr>
          <p:nvPr/>
        </p:nvSpPr>
        <p:spPr bwMode="auto">
          <a:xfrm flipH="1">
            <a:off x="27447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478"/>
          <p:cNvSpPr>
            <a:spLocks noChangeShapeType="1"/>
          </p:cNvSpPr>
          <p:nvPr/>
        </p:nvSpPr>
        <p:spPr bwMode="auto">
          <a:xfrm flipH="1">
            <a:off x="259715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479"/>
          <p:cNvSpPr>
            <a:spLocks noChangeShapeType="1"/>
          </p:cNvSpPr>
          <p:nvPr/>
        </p:nvSpPr>
        <p:spPr bwMode="auto">
          <a:xfrm flipH="1">
            <a:off x="2447925"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480"/>
          <p:cNvSpPr>
            <a:spLocks noChangeShapeType="1"/>
          </p:cNvSpPr>
          <p:nvPr/>
        </p:nvSpPr>
        <p:spPr bwMode="auto">
          <a:xfrm flipH="1">
            <a:off x="229870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Line 481"/>
          <p:cNvSpPr>
            <a:spLocks noChangeShapeType="1"/>
          </p:cNvSpPr>
          <p:nvPr/>
        </p:nvSpPr>
        <p:spPr bwMode="auto">
          <a:xfrm flipH="1">
            <a:off x="215106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482"/>
          <p:cNvSpPr>
            <a:spLocks noChangeShapeType="1"/>
          </p:cNvSpPr>
          <p:nvPr/>
        </p:nvSpPr>
        <p:spPr bwMode="auto">
          <a:xfrm flipH="1">
            <a:off x="200183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483"/>
          <p:cNvSpPr>
            <a:spLocks noChangeShapeType="1"/>
          </p:cNvSpPr>
          <p:nvPr/>
        </p:nvSpPr>
        <p:spPr bwMode="auto">
          <a:xfrm flipH="1">
            <a:off x="185420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484"/>
          <p:cNvSpPr>
            <a:spLocks noChangeShapeType="1"/>
          </p:cNvSpPr>
          <p:nvPr/>
        </p:nvSpPr>
        <p:spPr bwMode="auto">
          <a:xfrm flipH="1">
            <a:off x="1704975"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485"/>
          <p:cNvSpPr>
            <a:spLocks noChangeShapeType="1"/>
          </p:cNvSpPr>
          <p:nvPr/>
        </p:nvSpPr>
        <p:spPr bwMode="auto">
          <a:xfrm flipH="1">
            <a:off x="155575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486"/>
          <p:cNvSpPr>
            <a:spLocks noChangeShapeType="1"/>
          </p:cNvSpPr>
          <p:nvPr/>
        </p:nvSpPr>
        <p:spPr bwMode="auto">
          <a:xfrm flipH="1">
            <a:off x="140811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487"/>
          <p:cNvSpPr>
            <a:spLocks noChangeShapeType="1"/>
          </p:cNvSpPr>
          <p:nvPr/>
        </p:nvSpPr>
        <p:spPr bwMode="auto">
          <a:xfrm flipH="1">
            <a:off x="12588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488"/>
          <p:cNvSpPr>
            <a:spLocks noChangeShapeType="1"/>
          </p:cNvSpPr>
          <p:nvPr/>
        </p:nvSpPr>
        <p:spPr bwMode="auto">
          <a:xfrm flipH="1">
            <a:off x="1109663"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489"/>
          <p:cNvSpPr>
            <a:spLocks noChangeShapeType="1"/>
          </p:cNvSpPr>
          <p:nvPr/>
        </p:nvSpPr>
        <p:spPr bwMode="auto">
          <a:xfrm>
            <a:off x="2884488" y="3563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490"/>
          <p:cNvSpPr>
            <a:spLocks noChangeShapeType="1"/>
          </p:cNvSpPr>
          <p:nvPr/>
        </p:nvSpPr>
        <p:spPr bwMode="auto">
          <a:xfrm>
            <a:off x="2884488" y="4579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Rectangle 404"/>
          <p:cNvSpPr>
            <a:spLocks noChangeArrowheads="1"/>
          </p:cNvSpPr>
          <p:nvPr/>
        </p:nvSpPr>
        <p:spPr bwMode="auto">
          <a:xfrm>
            <a:off x="1219200" y="3321586"/>
            <a:ext cx="13865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Offer lunch</a:t>
            </a:r>
            <a:r>
              <a:rPr kumimoji="0" lang="en-US" sz="1200" b="1" i="0" u="none" strike="noStrike" cap="none" normalizeH="0" dirty="0">
                <a:ln>
                  <a:noFill/>
                </a:ln>
                <a:solidFill>
                  <a:srgbClr val="000000"/>
                </a:solidFill>
                <a:effectLst/>
                <a:latin typeface="Univers LT Std 47 Cn Lt" charset="0"/>
                <a:cs typeface="Arial" pitchFamily="34" charset="0"/>
              </a:rPr>
              <a:t> special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386"/>
          <p:cNvSpPr>
            <a:spLocks noChangeArrowheads="1"/>
          </p:cNvSpPr>
          <p:nvPr/>
        </p:nvSpPr>
        <p:spPr bwMode="auto">
          <a:xfrm rot="16200000">
            <a:off x="515210" y="4962381"/>
            <a:ext cx="8079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Don’t offer</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lunch special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68528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Active Learning Solution I</a:t>
            </a:r>
          </a:p>
        </p:txBody>
      </p:sp>
      <p:sp>
        <p:nvSpPr>
          <p:cNvPr id="94" name="Content Placeholder 2"/>
          <p:cNvSpPr>
            <a:spLocks noGrp="1"/>
          </p:cNvSpPr>
          <p:nvPr>
            <p:ph idx="4294967295"/>
          </p:nvPr>
        </p:nvSpPr>
        <p:spPr>
          <a:xfrm>
            <a:off x="5003801" y="2776537"/>
            <a:ext cx="3962400" cy="3552825"/>
          </a:xfrm>
        </p:spPr>
        <p:txBody>
          <a:bodyPr>
            <a:normAutofit/>
          </a:bodyPr>
          <a:lstStyle/>
          <a:p>
            <a:r>
              <a:rPr lang="en-US" sz="2400" dirty="0"/>
              <a:t>If Renee offers a special, Greg will offer a special.</a:t>
            </a:r>
          </a:p>
          <a:p>
            <a:r>
              <a:rPr lang="en-US" sz="2400" dirty="0"/>
              <a:t>If Renee does not offer a special, Greg will not offer a lunch special.</a:t>
            </a:r>
          </a:p>
          <a:p>
            <a:pPr>
              <a:buClr>
                <a:schemeClr val="tx1"/>
              </a:buClr>
            </a:pPr>
            <a:r>
              <a:rPr lang="en-US" sz="2400" i="1" dirty="0">
                <a:solidFill>
                  <a:srgbClr val="9D0505"/>
                </a:solidFill>
              </a:rPr>
              <a:t>Optimal strategy </a:t>
            </a:r>
            <a:r>
              <a:rPr lang="en-US" sz="2400" dirty="0"/>
              <a:t>is that both will choose to not offer the lunch special.</a:t>
            </a:r>
          </a:p>
        </p:txBody>
      </p:sp>
      <p:sp>
        <p:nvSpPr>
          <p:cNvPr id="95" name="Rectangle 94"/>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Suppose Greg and Renee must choose whether or not to offer a lunch special at their respective restaurants.</a:t>
            </a:r>
          </a:p>
          <a:p>
            <a:pPr marL="457200" indent="-457200">
              <a:buFont typeface="Arial" pitchFamily="34" charset="0"/>
              <a:buChar char="•"/>
            </a:pPr>
            <a:r>
              <a:rPr lang="en-US" sz="2800" dirty="0">
                <a:latin typeface="Calibri Light" pitchFamily="34" charset="0"/>
              </a:rPr>
              <a:t>Find the </a:t>
            </a:r>
            <a:r>
              <a:rPr lang="en-US" sz="2800" i="1" dirty="0">
                <a:solidFill>
                  <a:srgbClr val="9D0505"/>
                </a:solidFill>
                <a:latin typeface="Calibri Light" pitchFamily="34" charset="0"/>
              </a:rPr>
              <a:t>Nash equilibrium</a:t>
            </a:r>
            <a:r>
              <a:rPr lang="en-US" sz="2800" dirty="0">
                <a:latin typeface="Calibri Light" pitchFamily="34" charset="0"/>
              </a:rPr>
              <a:t>.</a:t>
            </a:r>
          </a:p>
        </p:txBody>
      </p:sp>
      <p:sp>
        <p:nvSpPr>
          <p:cNvPr id="100" name="Rectangle 374"/>
          <p:cNvSpPr>
            <a:spLocks noChangeArrowheads="1"/>
          </p:cNvSpPr>
          <p:nvPr/>
        </p:nvSpPr>
        <p:spPr bwMode="auto">
          <a:xfrm>
            <a:off x="728663" y="2913062"/>
            <a:ext cx="3940175" cy="347663"/>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1" name="Rectangle 375"/>
          <p:cNvSpPr>
            <a:spLocks noChangeArrowheads="1"/>
          </p:cNvSpPr>
          <p:nvPr/>
        </p:nvSpPr>
        <p:spPr bwMode="auto">
          <a:xfrm>
            <a:off x="381000" y="3260725"/>
            <a:ext cx="347663" cy="2378075"/>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Line 376"/>
          <p:cNvSpPr>
            <a:spLocks noChangeShapeType="1"/>
          </p:cNvSpPr>
          <p:nvPr/>
        </p:nvSpPr>
        <p:spPr bwMode="auto">
          <a:xfrm>
            <a:off x="2879725" y="45799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377"/>
          <p:cNvSpPr>
            <a:spLocks noChangeShapeType="1"/>
          </p:cNvSpPr>
          <p:nvPr/>
        </p:nvSpPr>
        <p:spPr bwMode="auto">
          <a:xfrm>
            <a:off x="1092200" y="356711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378"/>
          <p:cNvSpPr>
            <a:spLocks noChangeShapeType="1"/>
          </p:cNvSpPr>
          <p:nvPr/>
        </p:nvSpPr>
        <p:spPr bwMode="auto">
          <a:xfrm>
            <a:off x="4668838" y="56340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379"/>
          <p:cNvSpPr>
            <a:spLocks noChangeShapeType="1"/>
          </p:cNvSpPr>
          <p:nvPr/>
        </p:nvSpPr>
        <p:spPr bwMode="auto">
          <a:xfrm>
            <a:off x="2884488" y="458946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Rectangle 380"/>
          <p:cNvSpPr>
            <a:spLocks noChangeArrowheads="1"/>
          </p:cNvSpPr>
          <p:nvPr/>
        </p:nvSpPr>
        <p:spPr bwMode="auto">
          <a:xfrm>
            <a:off x="2133600" y="2987675"/>
            <a:ext cx="118968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Greg’s Pizzeria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386"/>
          <p:cNvSpPr>
            <a:spLocks noChangeArrowheads="1"/>
          </p:cNvSpPr>
          <p:nvPr/>
        </p:nvSpPr>
        <p:spPr bwMode="auto">
          <a:xfrm>
            <a:off x="2895600" y="3311525"/>
            <a:ext cx="17985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Don’t offer lunch special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399"/>
          <p:cNvSpPr>
            <a:spLocks noChangeArrowheads="1"/>
          </p:cNvSpPr>
          <p:nvPr/>
        </p:nvSpPr>
        <p:spPr bwMode="auto">
          <a:xfrm rot="16200000">
            <a:off x="-414462" y="4325922"/>
            <a:ext cx="197034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Renee’s Greek Salad Bar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403"/>
          <p:cNvSpPr>
            <a:spLocks noChangeArrowheads="1"/>
          </p:cNvSpPr>
          <p:nvPr/>
        </p:nvSpPr>
        <p:spPr bwMode="auto">
          <a:xfrm rot="16200000">
            <a:off x="570674" y="3809613"/>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404"/>
          <p:cNvSpPr>
            <a:spLocks noChangeArrowheads="1"/>
          </p:cNvSpPr>
          <p:nvPr/>
        </p:nvSpPr>
        <p:spPr bwMode="auto">
          <a:xfrm rot="16200000">
            <a:off x="572216" y="3843435"/>
            <a:ext cx="6828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Offer lunch</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special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411"/>
          <p:cNvSpPr>
            <a:spLocks noChangeArrowheads="1"/>
          </p:cNvSpPr>
          <p:nvPr/>
        </p:nvSpPr>
        <p:spPr bwMode="auto">
          <a:xfrm>
            <a:off x="2597150" y="37020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19" name="Rectangle 414"/>
          <p:cNvSpPr>
            <a:spLocks noChangeArrowheads="1"/>
          </p:cNvSpPr>
          <p:nvPr/>
        </p:nvSpPr>
        <p:spPr bwMode="auto">
          <a:xfrm>
            <a:off x="1746960" y="4144447"/>
            <a:ext cx="1362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-5</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21" name="Rectangle 417"/>
          <p:cNvSpPr>
            <a:spLocks noChangeArrowheads="1"/>
          </p:cNvSpPr>
          <p:nvPr/>
        </p:nvSpPr>
        <p:spPr bwMode="auto">
          <a:xfrm>
            <a:off x="4384675" y="3739633"/>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23" name="Rectangle 419"/>
          <p:cNvSpPr>
            <a:spLocks noChangeArrowheads="1"/>
          </p:cNvSpPr>
          <p:nvPr/>
        </p:nvSpPr>
        <p:spPr bwMode="auto">
          <a:xfrm>
            <a:off x="3046413" y="41338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25" name="Rectangle 431"/>
          <p:cNvSpPr>
            <a:spLocks noChangeArrowheads="1"/>
          </p:cNvSpPr>
          <p:nvPr/>
        </p:nvSpPr>
        <p:spPr bwMode="auto">
          <a:xfrm>
            <a:off x="2652713" y="4729162"/>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30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27" name="Rectangle 434"/>
          <p:cNvSpPr>
            <a:spLocks noChangeArrowheads="1"/>
          </p:cNvSpPr>
          <p:nvPr/>
        </p:nvSpPr>
        <p:spPr bwMode="auto">
          <a:xfrm>
            <a:off x="1288592" y="51879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29" name="Rectangle 437"/>
          <p:cNvSpPr>
            <a:spLocks noChangeArrowheads="1"/>
          </p:cNvSpPr>
          <p:nvPr/>
        </p:nvSpPr>
        <p:spPr bwMode="auto">
          <a:xfrm>
            <a:off x="4440238" y="4751388"/>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35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31" name="Rectangle 439"/>
          <p:cNvSpPr>
            <a:spLocks noChangeArrowheads="1"/>
          </p:cNvSpPr>
          <p:nvPr/>
        </p:nvSpPr>
        <p:spPr bwMode="auto">
          <a:xfrm>
            <a:off x="3046413" y="5187950"/>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Mathematical Pi LT Std 4" charset="0"/>
                <a:cs typeface="Arial" pitchFamily="34" charset="0"/>
              </a:rPr>
              <a:t>25</a:t>
            </a:r>
            <a:endParaRPr kumimoji="0" lang="en-US" sz="2800" b="1" i="0" u="none" strike="noStrike" cap="none" normalizeH="0" baseline="0" dirty="0">
              <a:ln>
                <a:noFill/>
              </a:ln>
              <a:solidFill>
                <a:srgbClr val="E46C0A"/>
              </a:solidFill>
              <a:effectLst/>
              <a:latin typeface="Arial" pitchFamily="34" charset="0"/>
              <a:cs typeface="Arial" pitchFamily="34" charset="0"/>
            </a:endParaRPr>
          </a:p>
        </p:txBody>
      </p:sp>
      <p:sp>
        <p:nvSpPr>
          <p:cNvPr id="133" name="Line 442"/>
          <p:cNvSpPr>
            <a:spLocks noChangeShapeType="1"/>
          </p:cNvSpPr>
          <p:nvPr/>
        </p:nvSpPr>
        <p:spPr bwMode="auto">
          <a:xfrm>
            <a:off x="1092200" y="3563937"/>
            <a:ext cx="1787525"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443"/>
          <p:cNvSpPr>
            <a:spLocks noChangeShapeType="1"/>
          </p:cNvSpPr>
          <p:nvPr/>
        </p:nvSpPr>
        <p:spPr bwMode="auto">
          <a:xfrm>
            <a:off x="2879725" y="4579937"/>
            <a:ext cx="1789113"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444"/>
          <p:cNvSpPr>
            <a:spLocks noChangeShapeType="1"/>
          </p:cNvSpPr>
          <p:nvPr/>
        </p:nvSpPr>
        <p:spPr bwMode="auto">
          <a:xfrm>
            <a:off x="1096963" y="4579937"/>
            <a:ext cx="1787525"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445"/>
          <p:cNvSpPr>
            <a:spLocks noChangeShapeType="1"/>
          </p:cNvSpPr>
          <p:nvPr/>
        </p:nvSpPr>
        <p:spPr bwMode="auto">
          <a:xfrm>
            <a:off x="2884488" y="3563937"/>
            <a:ext cx="1784350"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Rectangle 446"/>
          <p:cNvSpPr>
            <a:spLocks noChangeArrowheads="1"/>
          </p:cNvSpPr>
          <p:nvPr/>
        </p:nvSpPr>
        <p:spPr bwMode="auto">
          <a:xfrm>
            <a:off x="728663" y="3260725"/>
            <a:ext cx="3940175" cy="2373313"/>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447"/>
          <p:cNvSpPr>
            <a:spLocks noChangeShapeType="1"/>
          </p:cNvSpPr>
          <p:nvPr/>
        </p:nvSpPr>
        <p:spPr bwMode="auto">
          <a:xfrm>
            <a:off x="728663" y="4579937"/>
            <a:ext cx="3683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448"/>
          <p:cNvSpPr>
            <a:spLocks noChangeShapeType="1"/>
          </p:cNvSpPr>
          <p:nvPr/>
        </p:nvSpPr>
        <p:spPr bwMode="auto">
          <a:xfrm flipV="1">
            <a:off x="2884488" y="3260725"/>
            <a:ext cx="0" cy="3063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449"/>
          <p:cNvSpPr>
            <a:spLocks noChangeShapeType="1"/>
          </p:cNvSpPr>
          <p:nvPr/>
        </p:nvSpPr>
        <p:spPr bwMode="auto">
          <a:xfrm flipV="1">
            <a:off x="2884488"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450"/>
          <p:cNvSpPr>
            <a:spLocks noChangeShapeType="1"/>
          </p:cNvSpPr>
          <p:nvPr/>
        </p:nvSpPr>
        <p:spPr bwMode="auto">
          <a:xfrm flipV="1">
            <a:off x="1096963"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451"/>
          <p:cNvSpPr>
            <a:spLocks noChangeShapeType="1"/>
          </p:cNvSpPr>
          <p:nvPr/>
        </p:nvSpPr>
        <p:spPr bwMode="auto">
          <a:xfrm>
            <a:off x="1096963" y="3567112"/>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452"/>
          <p:cNvSpPr>
            <a:spLocks noChangeShapeType="1"/>
          </p:cNvSpPr>
          <p:nvPr/>
        </p:nvSpPr>
        <p:spPr bwMode="auto">
          <a:xfrm>
            <a:off x="1096963" y="37163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453"/>
          <p:cNvSpPr>
            <a:spLocks noChangeShapeType="1"/>
          </p:cNvSpPr>
          <p:nvPr/>
        </p:nvSpPr>
        <p:spPr bwMode="auto">
          <a:xfrm>
            <a:off x="1096963" y="38655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454"/>
          <p:cNvSpPr>
            <a:spLocks noChangeShapeType="1"/>
          </p:cNvSpPr>
          <p:nvPr/>
        </p:nvSpPr>
        <p:spPr bwMode="auto">
          <a:xfrm>
            <a:off x="1096963" y="4013200"/>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455"/>
          <p:cNvSpPr>
            <a:spLocks noChangeShapeType="1"/>
          </p:cNvSpPr>
          <p:nvPr/>
        </p:nvSpPr>
        <p:spPr bwMode="auto">
          <a:xfrm>
            <a:off x="1096963" y="4162425"/>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456"/>
          <p:cNvSpPr>
            <a:spLocks noChangeShapeType="1"/>
          </p:cNvSpPr>
          <p:nvPr/>
        </p:nvSpPr>
        <p:spPr bwMode="auto">
          <a:xfrm>
            <a:off x="1096963" y="43116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457"/>
          <p:cNvSpPr>
            <a:spLocks noChangeShapeType="1"/>
          </p:cNvSpPr>
          <p:nvPr/>
        </p:nvSpPr>
        <p:spPr bwMode="auto">
          <a:xfrm>
            <a:off x="1096963" y="44592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458"/>
          <p:cNvSpPr>
            <a:spLocks noChangeShapeType="1"/>
          </p:cNvSpPr>
          <p:nvPr/>
        </p:nvSpPr>
        <p:spPr bwMode="auto">
          <a:xfrm>
            <a:off x="111918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459"/>
          <p:cNvSpPr>
            <a:spLocks noChangeShapeType="1"/>
          </p:cNvSpPr>
          <p:nvPr/>
        </p:nvSpPr>
        <p:spPr bwMode="auto">
          <a:xfrm>
            <a:off x="1268413"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Line 460"/>
          <p:cNvSpPr>
            <a:spLocks noChangeShapeType="1"/>
          </p:cNvSpPr>
          <p:nvPr/>
        </p:nvSpPr>
        <p:spPr bwMode="auto">
          <a:xfrm>
            <a:off x="1416050"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461"/>
          <p:cNvSpPr>
            <a:spLocks noChangeShapeType="1"/>
          </p:cNvSpPr>
          <p:nvPr/>
        </p:nvSpPr>
        <p:spPr bwMode="auto">
          <a:xfrm>
            <a:off x="156527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462"/>
          <p:cNvSpPr>
            <a:spLocks noChangeShapeType="1"/>
          </p:cNvSpPr>
          <p:nvPr/>
        </p:nvSpPr>
        <p:spPr bwMode="auto">
          <a:xfrm>
            <a:off x="171450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463"/>
          <p:cNvSpPr>
            <a:spLocks noChangeShapeType="1"/>
          </p:cNvSpPr>
          <p:nvPr/>
        </p:nvSpPr>
        <p:spPr bwMode="auto">
          <a:xfrm>
            <a:off x="186213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464"/>
          <p:cNvSpPr>
            <a:spLocks noChangeShapeType="1"/>
          </p:cNvSpPr>
          <p:nvPr/>
        </p:nvSpPr>
        <p:spPr bwMode="auto">
          <a:xfrm>
            <a:off x="201136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465"/>
          <p:cNvSpPr>
            <a:spLocks noChangeShapeType="1"/>
          </p:cNvSpPr>
          <p:nvPr/>
        </p:nvSpPr>
        <p:spPr bwMode="auto">
          <a:xfrm>
            <a:off x="2160588"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466"/>
          <p:cNvSpPr>
            <a:spLocks noChangeShapeType="1"/>
          </p:cNvSpPr>
          <p:nvPr/>
        </p:nvSpPr>
        <p:spPr bwMode="auto">
          <a:xfrm>
            <a:off x="230822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467"/>
          <p:cNvSpPr>
            <a:spLocks noChangeShapeType="1"/>
          </p:cNvSpPr>
          <p:nvPr/>
        </p:nvSpPr>
        <p:spPr bwMode="auto">
          <a:xfrm>
            <a:off x="245745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468"/>
          <p:cNvSpPr>
            <a:spLocks noChangeShapeType="1"/>
          </p:cNvSpPr>
          <p:nvPr/>
        </p:nvSpPr>
        <p:spPr bwMode="auto">
          <a:xfrm>
            <a:off x="2606675"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469"/>
          <p:cNvSpPr>
            <a:spLocks noChangeShapeType="1"/>
          </p:cNvSpPr>
          <p:nvPr/>
        </p:nvSpPr>
        <p:spPr bwMode="auto">
          <a:xfrm>
            <a:off x="275431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470"/>
          <p:cNvSpPr>
            <a:spLocks noChangeShapeType="1"/>
          </p:cNvSpPr>
          <p:nvPr/>
        </p:nvSpPr>
        <p:spPr bwMode="auto">
          <a:xfrm flipV="1">
            <a:off x="2884488" y="446881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471"/>
          <p:cNvSpPr>
            <a:spLocks noChangeShapeType="1"/>
          </p:cNvSpPr>
          <p:nvPr/>
        </p:nvSpPr>
        <p:spPr bwMode="auto">
          <a:xfrm flipV="1">
            <a:off x="2884488" y="43195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3" name="Line 472"/>
          <p:cNvSpPr>
            <a:spLocks noChangeShapeType="1"/>
          </p:cNvSpPr>
          <p:nvPr/>
        </p:nvSpPr>
        <p:spPr bwMode="auto">
          <a:xfrm flipV="1">
            <a:off x="2884488" y="41719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473"/>
          <p:cNvSpPr>
            <a:spLocks noChangeShapeType="1"/>
          </p:cNvSpPr>
          <p:nvPr/>
        </p:nvSpPr>
        <p:spPr bwMode="auto">
          <a:xfrm flipV="1">
            <a:off x="2884488" y="4022725"/>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474"/>
          <p:cNvSpPr>
            <a:spLocks noChangeShapeType="1"/>
          </p:cNvSpPr>
          <p:nvPr/>
        </p:nvSpPr>
        <p:spPr bwMode="auto">
          <a:xfrm flipV="1">
            <a:off x="2884488" y="3875087"/>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475"/>
          <p:cNvSpPr>
            <a:spLocks noChangeShapeType="1"/>
          </p:cNvSpPr>
          <p:nvPr/>
        </p:nvSpPr>
        <p:spPr bwMode="auto">
          <a:xfrm flipV="1">
            <a:off x="2884488" y="37258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476"/>
          <p:cNvSpPr>
            <a:spLocks noChangeShapeType="1"/>
          </p:cNvSpPr>
          <p:nvPr/>
        </p:nvSpPr>
        <p:spPr bwMode="auto">
          <a:xfrm flipV="1">
            <a:off x="2884488" y="35766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477"/>
          <p:cNvSpPr>
            <a:spLocks noChangeShapeType="1"/>
          </p:cNvSpPr>
          <p:nvPr/>
        </p:nvSpPr>
        <p:spPr bwMode="auto">
          <a:xfrm flipH="1">
            <a:off x="27447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478"/>
          <p:cNvSpPr>
            <a:spLocks noChangeShapeType="1"/>
          </p:cNvSpPr>
          <p:nvPr/>
        </p:nvSpPr>
        <p:spPr bwMode="auto">
          <a:xfrm flipH="1">
            <a:off x="259715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479"/>
          <p:cNvSpPr>
            <a:spLocks noChangeShapeType="1"/>
          </p:cNvSpPr>
          <p:nvPr/>
        </p:nvSpPr>
        <p:spPr bwMode="auto">
          <a:xfrm flipH="1">
            <a:off x="2447925"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480"/>
          <p:cNvSpPr>
            <a:spLocks noChangeShapeType="1"/>
          </p:cNvSpPr>
          <p:nvPr/>
        </p:nvSpPr>
        <p:spPr bwMode="auto">
          <a:xfrm flipH="1">
            <a:off x="229870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Line 481"/>
          <p:cNvSpPr>
            <a:spLocks noChangeShapeType="1"/>
          </p:cNvSpPr>
          <p:nvPr/>
        </p:nvSpPr>
        <p:spPr bwMode="auto">
          <a:xfrm flipH="1">
            <a:off x="215106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482"/>
          <p:cNvSpPr>
            <a:spLocks noChangeShapeType="1"/>
          </p:cNvSpPr>
          <p:nvPr/>
        </p:nvSpPr>
        <p:spPr bwMode="auto">
          <a:xfrm flipH="1">
            <a:off x="200183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483"/>
          <p:cNvSpPr>
            <a:spLocks noChangeShapeType="1"/>
          </p:cNvSpPr>
          <p:nvPr/>
        </p:nvSpPr>
        <p:spPr bwMode="auto">
          <a:xfrm flipH="1">
            <a:off x="185420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484"/>
          <p:cNvSpPr>
            <a:spLocks noChangeShapeType="1"/>
          </p:cNvSpPr>
          <p:nvPr/>
        </p:nvSpPr>
        <p:spPr bwMode="auto">
          <a:xfrm flipH="1">
            <a:off x="1704975"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485"/>
          <p:cNvSpPr>
            <a:spLocks noChangeShapeType="1"/>
          </p:cNvSpPr>
          <p:nvPr/>
        </p:nvSpPr>
        <p:spPr bwMode="auto">
          <a:xfrm flipH="1">
            <a:off x="155575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486"/>
          <p:cNvSpPr>
            <a:spLocks noChangeShapeType="1"/>
          </p:cNvSpPr>
          <p:nvPr/>
        </p:nvSpPr>
        <p:spPr bwMode="auto">
          <a:xfrm flipH="1">
            <a:off x="140811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Line 487"/>
          <p:cNvSpPr>
            <a:spLocks noChangeShapeType="1"/>
          </p:cNvSpPr>
          <p:nvPr/>
        </p:nvSpPr>
        <p:spPr bwMode="auto">
          <a:xfrm flipH="1">
            <a:off x="12588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488"/>
          <p:cNvSpPr>
            <a:spLocks noChangeShapeType="1"/>
          </p:cNvSpPr>
          <p:nvPr/>
        </p:nvSpPr>
        <p:spPr bwMode="auto">
          <a:xfrm flipH="1">
            <a:off x="1109663"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489"/>
          <p:cNvSpPr>
            <a:spLocks noChangeShapeType="1"/>
          </p:cNvSpPr>
          <p:nvPr/>
        </p:nvSpPr>
        <p:spPr bwMode="auto">
          <a:xfrm>
            <a:off x="2884488" y="3563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490"/>
          <p:cNvSpPr>
            <a:spLocks noChangeShapeType="1"/>
          </p:cNvSpPr>
          <p:nvPr/>
        </p:nvSpPr>
        <p:spPr bwMode="auto">
          <a:xfrm>
            <a:off x="2884488" y="4579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Rectangle 404"/>
          <p:cNvSpPr>
            <a:spLocks noChangeArrowheads="1"/>
          </p:cNvSpPr>
          <p:nvPr/>
        </p:nvSpPr>
        <p:spPr bwMode="auto">
          <a:xfrm>
            <a:off x="1219200" y="3321586"/>
            <a:ext cx="138659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Offer lunch</a:t>
            </a:r>
            <a:r>
              <a:rPr kumimoji="0" lang="en-US" sz="1200" b="1" i="0" u="none" strike="noStrike" cap="none" normalizeH="0" dirty="0">
                <a:ln>
                  <a:noFill/>
                </a:ln>
                <a:solidFill>
                  <a:srgbClr val="000000"/>
                </a:solidFill>
                <a:effectLst/>
                <a:latin typeface="Univers LT Std 47 Cn Lt" charset="0"/>
                <a:cs typeface="Arial" pitchFamily="34" charset="0"/>
              </a:rPr>
              <a:t> special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386"/>
          <p:cNvSpPr>
            <a:spLocks noChangeArrowheads="1"/>
          </p:cNvSpPr>
          <p:nvPr/>
        </p:nvSpPr>
        <p:spPr bwMode="auto">
          <a:xfrm rot="16200000">
            <a:off x="515210" y="4962381"/>
            <a:ext cx="8079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Don’t offer</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Univers LT Std 47 Cn Lt" charset="0"/>
                <a:cs typeface="Arial" pitchFamily="34" charset="0"/>
              </a:rPr>
              <a:t>lunch special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183"/>
          <p:cNvSpPr/>
          <p:nvPr/>
        </p:nvSpPr>
        <p:spPr>
          <a:xfrm>
            <a:off x="1096962" y="3581400"/>
            <a:ext cx="1798637" cy="10080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p:cNvSpPr/>
          <p:nvPr/>
        </p:nvSpPr>
        <p:spPr>
          <a:xfrm>
            <a:off x="2895600" y="4589462"/>
            <a:ext cx="1798569" cy="10493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3108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
                                        </p:tgtEl>
                                        <p:attrNameLst>
                                          <p:attrName>style.visibility</p:attrName>
                                        </p:attrNameLst>
                                      </p:cBhvr>
                                      <p:to>
                                        <p:strVal val="visible"/>
                                      </p:to>
                                    </p:set>
                                  </p:childTnLst>
                                  <p:subTnLst>
                                    <p:set>
                                      <p:cBhvr override="childStyle">
                                        <p:cTn dur="1" fill="hold" display="0" masterRel="nextClick" afterEffect="1"/>
                                        <p:tgtEl>
                                          <p:spTgt spid="184"/>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4">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childTnLst>
                                  <p:subTnLst>
                                    <p:set>
                                      <p:cBhvr override="childStyle">
                                        <p:cTn dur="1" fill="hold" display="0" masterRel="nextClick" afterEffect="1"/>
                                        <p:tgtEl>
                                          <p:spTgt spid="7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uiExpand="1" build="p"/>
      <p:bldP spid="184" grpId="0" animBg="1"/>
      <p:bldP spid="7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Positive outcome without cooperation</a:t>
            </a:r>
          </a:p>
        </p:txBody>
      </p:sp>
      <p:sp>
        <p:nvSpPr>
          <p:cNvPr id="92" name="Content Placeholder 2"/>
          <p:cNvSpPr>
            <a:spLocks noGrp="1"/>
          </p:cNvSpPr>
          <p:nvPr>
            <p:ph idx="4294967295"/>
          </p:nvPr>
        </p:nvSpPr>
        <p:spPr>
          <a:xfrm>
            <a:off x="4962436" y="2692399"/>
            <a:ext cx="3962400" cy="3552825"/>
          </a:xfrm>
        </p:spPr>
        <p:txBody>
          <a:bodyPr>
            <a:normAutofit/>
          </a:bodyPr>
          <a:lstStyle/>
          <a:p>
            <a:r>
              <a:rPr lang="en-US" sz="2400" dirty="0"/>
              <a:t>Driving head on is a substantial loss for both you and the approaching vehicle.</a:t>
            </a:r>
          </a:p>
          <a:p>
            <a:r>
              <a:rPr lang="en-US" sz="2400" dirty="0"/>
              <a:t>Driving in opposite lanes is first best for both you and the approaching vehicle.</a:t>
            </a:r>
          </a:p>
          <a:p>
            <a:r>
              <a:rPr lang="en-US" sz="2400" dirty="0"/>
              <a:t>There is no </a:t>
            </a:r>
            <a:r>
              <a:rPr lang="en-US" sz="2400" i="1" dirty="0">
                <a:solidFill>
                  <a:srgbClr val="9D0505"/>
                </a:solidFill>
              </a:rPr>
              <a:t>dominant strategy</a:t>
            </a:r>
            <a:r>
              <a:rPr lang="en-US" sz="2400" dirty="0"/>
              <a:t> in this game.</a:t>
            </a:r>
          </a:p>
        </p:txBody>
      </p:sp>
      <p:sp>
        <p:nvSpPr>
          <p:cNvPr id="260" name="Rectangle 374"/>
          <p:cNvSpPr>
            <a:spLocks noChangeArrowheads="1"/>
          </p:cNvSpPr>
          <p:nvPr/>
        </p:nvSpPr>
        <p:spPr bwMode="auto">
          <a:xfrm>
            <a:off x="728663" y="2913062"/>
            <a:ext cx="3940175" cy="347663"/>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1" name="Rectangle 375"/>
          <p:cNvSpPr>
            <a:spLocks noChangeArrowheads="1"/>
          </p:cNvSpPr>
          <p:nvPr/>
        </p:nvSpPr>
        <p:spPr bwMode="auto">
          <a:xfrm>
            <a:off x="381000" y="3260725"/>
            <a:ext cx="347663" cy="2378075"/>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2" name="Line 376"/>
          <p:cNvSpPr>
            <a:spLocks noChangeShapeType="1"/>
          </p:cNvSpPr>
          <p:nvPr/>
        </p:nvSpPr>
        <p:spPr bwMode="auto">
          <a:xfrm>
            <a:off x="2879725" y="45799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377"/>
          <p:cNvSpPr>
            <a:spLocks noChangeShapeType="1"/>
          </p:cNvSpPr>
          <p:nvPr/>
        </p:nvSpPr>
        <p:spPr bwMode="auto">
          <a:xfrm>
            <a:off x="1092200" y="356711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378"/>
          <p:cNvSpPr>
            <a:spLocks noChangeShapeType="1"/>
          </p:cNvSpPr>
          <p:nvPr/>
        </p:nvSpPr>
        <p:spPr bwMode="auto">
          <a:xfrm>
            <a:off x="4668838" y="56340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379"/>
          <p:cNvSpPr>
            <a:spLocks noChangeShapeType="1"/>
          </p:cNvSpPr>
          <p:nvPr/>
        </p:nvSpPr>
        <p:spPr bwMode="auto">
          <a:xfrm>
            <a:off x="2884488" y="458946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Rectangle 380"/>
          <p:cNvSpPr>
            <a:spLocks noChangeArrowheads="1"/>
          </p:cNvSpPr>
          <p:nvPr/>
        </p:nvSpPr>
        <p:spPr bwMode="auto">
          <a:xfrm>
            <a:off x="2371313" y="2987675"/>
            <a:ext cx="98148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Your vehicle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2" name="Rectangle 386"/>
          <p:cNvSpPr>
            <a:spLocks noChangeArrowheads="1"/>
          </p:cNvSpPr>
          <p:nvPr/>
        </p:nvSpPr>
        <p:spPr bwMode="auto">
          <a:xfrm>
            <a:off x="3193417" y="3311525"/>
            <a:ext cx="137858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Drive on your right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8" name="Rectangle 402"/>
          <p:cNvSpPr>
            <a:spLocks noChangeArrowheads="1"/>
          </p:cNvSpPr>
          <p:nvPr/>
        </p:nvSpPr>
        <p:spPr bwMode="auto">
          <a:xfrm rot="16200000">
            <a:off x="-268312" y="4359259"/>
            <a:ext cx="164628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Approaching vehicle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9" name="Rectangle 403"/>
          <p:cNvSpPr>
            <a:spLocks noChangeArrowheads="1"/>
          </p:cNvSpPr>
          <p:nvPr/>
        </p:nvSpPr>
        <p:spPr bwMode="auto">
          <a:xfrm rot="16200000">
            <a:off x="493713" y="3822700"/>
            <a:ext cx="153988"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90" name="Rectangle 404"/>
          <p:cNvSpPr>
            <a:spLocks noChangeArrowheads="1"/>
          </p:cNvSpPr>
          <p:nvPr/>
        </p:nvSpPr>
        <p:spPr bwMode="auto">
          <a:xfrm rot="16200000">
            <a:off x="432769" y="3887122"/>
            <a:ext cx="9508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Drive on her right side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411"/>
          <p:cNvSpPr>
            <a:spLocks noChangeArrowheads="1"/>
          </p:cNvSpPr>
          <p:nvPr/>
        </p:nvSpPr>
        <p:spPr bwMode="auto">
          <a:xfrm>
            <a:off x="2597150" y="37020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3" name="Rectangle 412"/>
          <p:cNvSpPr>
            <a:spLocks noChangeArrowheads="1"/>
          </p:cNvSpPr>
          <p:nvPr/>
        </p:nvSpPr>
        <p:spPr bwMode="auto">
          <a:xfrm>
            <a:off x="1981200" y="3860800"/>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2nd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5" name="Rectangle 414"/>
          <p:cNvSpPr>
            <a:spLocks noChangeArrowheads="1"/>
          </p:cNvSpPr>
          <p:nvPr/>
        </p:nvSpPr>
        <p:spPr bwMode="auto">
          <a:xfrm>
            <a:off x="1746960" y="4144447"/>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6" name="Rectangle 415"/>
          <p:cNvSpPr>
            <a:spLocks noChangeArrowheads="1"/>
          </p:cNvSpPr>
          <p:nvPr/>
        </p:nvSpPr>
        <p:spPr bwMode="auto">
          <a:xfrm>
            <a:off x="1258888" y="4292600"/>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2nd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8" name="Rectangle 417"/>
          <p:cNvSpPr>
            <a:spLocks noChangeArrowheads="1"/>
          </p:cNvSpPr>
          <p:nvPr/>
        </p:nvSpPr>
        <p:spPr bwMode="auto">
          <a:xfrm>
            <a:off x="4384675" y="373963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9" name="Rectangle 418"/>
          <p:cNvSpPr>
            <a:spLocks noChangeArrowheads="1"/>
          </p:cNvSpPr>
          <p:nvPr/>
        </p:nvSpPr>
        <p:spPr bwMode="auto">
          <a:xfrm>
            <a:off x="3892836" y="3897313"/>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1st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20" name="Rectangle 419"/>
          <p:cNvSpPr>
            <a:spLocks noChangeArrowheads="1"/>
          </p:cNvSpPr>
          <p:nvPr/>
        </p:nvSpPr>
        <p:spPr bwMode="auto">
          <a:xfrm>
            <a:off x="3046413" y="41338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5</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21" name="Rectangle 420"/>
          <p:cNvSpPr>
            <a:spLocks noChangeArrowheads="1"/>
          </p:cNvSpPr>
          <p:nvPr/>
        </p:nvSpPr>
        <p:spPr bwMode="auto">
          <a:xfrm>
            <a:off x="3046413" y="4292600"/>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1st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32" name="Rectangle 431"/>
          <p:cNvSpPr>
            <a:spLocks noChangeArrowheads="1"/>
          </p:cNvSpPr>
          <p:nvPr/>
        </p:nvSpPr>
        <p:spPr bwMode="auto">
          <a:xfrm>
            <a:off x="2652713" y="472916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33" name="Rectangle 432"/>
          <p:cNvSpPr>
            <a:spLocks noChangeArrowheads="1"/>
          </p:cNvSpPr>
          <p:nvPr/>
        </p:nvSpPr>
        <p:spPr bwMode="auto">
          <a:xfrm>
            <a:off x="2003426" y="4878387"/>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1st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35" name="Rectangle 434"/>
          <p:cNvSpPr>
            <a:spLocks noChangeArrowheads="1"/>
          </p:cNvSpPr>
          <p:nvPr/>
        </p:nvSpPr>
        <p:spPr bwMode="auto">
          <a:xfrm>
            <a:off x="1288592" y="51879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5</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36" name="Rectangle 435"/>
          <p:cNvSpPr>
            <a:spLocks noChangeArrowheads="1"/>
          </p:cNvSpPr>
          <p:nvPr/>
        </p:nvSpPr>
        <p:spPr bwMode="auto">
          <a:xfrm>
            <a:off x="1258888" y="5341937"/>
            <a:ext cx="706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a:t>
            </a:r>
            <a:r>
              <a:rPr kumimoji="0" lang="en-US" sz="1200" b="1" i="0" u="none" strike="noStrike" cap="none" normalizeH="0" baseline="30000" dirty="0">
                <a:ln>
                  <a:noFill/>
                </a:ln>
                <a:solidFill>
                  <a:srgbClr val="E46C0A"/>
                </a:solidFill>
                <a:effectLst/>
                <a:latin typeface="Univers LT Std 47 Cn Lt" charset="0"/>
                <a:cs typeface="Arial" pitchFamily="34" charset="0"/>
              </a:rPr>
              <a:t>st</a:t>
            </a:r>
            <a:r>
              <a:rPr kumimoji="0" lang="en-US" sz="1200" b="1" i="0" u="none" strike="noStrike" cap="none" normalizeH="0" baseline="0" dirty="0">
                <a:ln>
                  <a:noFill/>
                </a:ln>
                <a:solidFill>
                  <a:srgbClr val="E46C0A"/>
                </a:solidFill>
                <a:effectLst/>
                <a:latin typeface="Univers LT Std 47 Cn Lt" charset="0"/>
                <a:cs typeface="Arial" pitchFamily="34" charset="0"/>
              </a:rPr>
              <a:t>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38" name="Rectangle 437"/>
          <p:cNvSpPr>
            <a:spLocks noChangeArrowheads="1"/>
          </p:cNvSpPr>
          <p:nvPr/>
        </p:nvSpPr>
        <p:spPr bwMode="auto">
          <a:xfrm>
            <a:off x="4419600" y="4751388"/>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8EB4E3"/>
                </a:solidFill>
                <a:latin typeface="Univers LT Std 47 Cn Lt" charset="0"/>
                <a:cs typeface="Arial" pitchFamily="34" charset="0"/>
              </a:rPr>
              <a:t>-10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39" name="Rectangle 438"/>
          <p:cNvSpPr>
            <a:spLocks noChangeArrowheads="1"/>
          </p:cNvSpPr>
          <p:nvPr/>
        </p:nvSpPr>
        <p:spPr bwMode="auto">
          <a:xfrm>
            <a:off x="3835668" y="4892159"/>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2nd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40" name="Rectangle 439"/>
          <p:cNvSpPr>
            <a:spLocks noChangeArrowheads="1"/>
          </p:cNvSpPr>
          <p:nvPr/>
        </p:nvSpPr>
        <p:spPr bwMode="auto">
          <a:xfrm>
            <a:off x="3046413" y="51879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E46C0A"/>
                </a:solidFill>
                <a:latin typeface="Mathematical Pi LT Std 4" charset="0"/>
                <a:cs typeface="Arial" pitchFamily="34" charset="0"/>
              </a:rPr>
              <a:t>-10</a:t>
            </a:r>
            <a:endParaRPr kumimoji="0" lang="en-US" sz="2800" b="1" i="0" u="none" strike="noStrike" cap="none" normalizeH="0" baseline="0" dirty="0">
              <a:ln>
                <a:noFill/>
              </a:ln>
              <a:solidFill>
                <a:srgbClr val="E46C0A"/>
              </a:solidFill>
              <a:effectLst/>
              <a:latin typeface="Arial" pitchFamily="34" charset="0"/>
              <a:cs typeface="Arial" pitchFamily="34" charset="0"/>
            </a:endParaRPr>
          </a:p>
        </p:txBody>
      </p:sp>
      <p:sp>
        <p:nvSpPr>
          <p:cNvPr id="42" name="Rectangle 441"/>
          <p:cNvSpPr>
            <a:spLocks noChangeArrowheads="1"/>
          </p:cNvSpPr>
          <p:nvPr/>
        </p:nvSpPr>
        <p:spPr bwMode="auto">
          <a:xfrm>
            <a:off x="3046413" y="5341937"/>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2nd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43" name="Line 442"/>
          <p:cNvSpPr>
            <a:spLocks noChangeShapeType="1"/>
          </p:cNvSpPr>
          <p:nvPr/>
        </p:nvSpPr>
        <p:spPr bwMode="auto">
          <a:xfrm>
            <a:off x="1092200" y="3563937"/>
            <a:ext cx="1787525"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43"/>
          <p:cNvSpPr>
            <a:spLocks noChangeShapeType="1"/>
          </p:cNvSpPr>
          <p:nvPr/>
        </p:nvSpPr>
        <p:spPr bwMode="auto">
          <a:xfrm>
            <a:off x="2879725" y="4579937"/>
            <a:ext cx="1789113"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4"/>
          <p:cNvSpPr>
            <a:spLocks noChangeShapeType="1"/>
          </p:cNvSpPr>
          <p:nvPr/>
        </p:nvSpPr>
        <p:spPr bwMode="auto">
          <a:xfrm>
            <a:off x="1096963" y="4579937"/>
            <a:ext cx="1787525"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45"/>
          <p:cNvSpPr>
            <a:spLocks noChangeShapeType="1"/>
          </p:cNvSpPr>
          <p:nvPr/>
        </p:nvSpPr>
        <p:spPr bwMode="auto">
          <a:xfrm>
            <a:off x="2884488" y="3563937"/>
            <a:ext cx="1784350"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6"/>
          <p:cNvSpPr>
            <a:spLocks noChangeArrowheads="1"/>
          </p:cNvSpPr>
          <p:nvPr/>
        </p:nvSpPr>
        <p:spPr bwMode="auto">
          <a:xfrm>
            <a:off x="728663" y="3260725"/>
            <a:ext cx="3940175" cy="2373313"/>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47"/>
          <p:cNvSpPr>
            <a:spLocks noChangeShapeType="1"/>
          </p:cNvSpPr>
          <p:nvPr/>
        </p:nvSpPr>
        <p:spPr bwMode="auto">
          <a:xfrm>
            <a:off x="728663" y="4579937"/>
            <a:ext cx="3683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48"/>
          <p:cNvSpPr>
            <a:spLocks noChangeShapeType="1"/>
          </p:cNvSpPr>
          <p:nvPr/>
        </p:nvSpPr>
        <p:spPr bwMode="auto">
          <a:xfrm flipV="1">
            <a:off x="2884488" y="3260725"/>
            <a:ext cx="0" cy="3063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49"/>
          <p:cNvSpPr>
            <a:spLocks noChangeShapeType="1"/>
          </p:cNvSpPr>
          <p:nvPr/>
        </p:nvSpPr>
        <p:spPr bwMode="auto">
          <a:xfrm flipV="1">
            <a:off x="2884488"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450"/>
          <p:cNvSpPr>
            <a:spLocks noChangeShapeType="1"/>
          </p:cNvSpPr>
          <p:nvPr/>
        </p:nvSpPr>
        <p:spPr bwMode="auto">
          <a:xfrm flipV="1">
            <a:off x="1096963"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451"/>
          <p:cNvSpPr>
            <a:spLocks noChangeShapeType="1"/>
          </p:cNvSpPr>
          <p:nvPr/>
        </p:nvSpPr>
        <p:spPr bwMode="auto">
          <a:xfrm>
            <a:off x="1096963" y="3567112"/>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452"/>
          <p:cNvSpPr>
            <a:spLocks noChangeShapeType="1"/>
          </p:cNvSpPr>
          <p:nvPr/>
        </p:nvSpPr>
        <p:spPr bwMode="auto">
          <a:xfrm>
            <a:off x="1096963" y="37163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453"/>
          <p:cNvSpPr>
            <a:spLocks noChangeShapeType="1"/>
          </p:cNvSpPr>
          <p:nvPr/>
        </p:nvSpPr>
        <p:spPr bwMode="auto">
          <a:xfrm>
            <a:off x="1096963" y="38655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454"/>
          <p:cNvSpPr>
            <a:spLocks noChangeShapeType="1"/>
          </p:cNvSpPr>
          <p:nvPr/>
        </p:nvSpPr>
        <p:spPr bwMode="auto">
          <a:xfrm>
            <a:off x="1096963" y="4013200"/>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455"/>
          <p:cNvSpPr>
            <a:spLocks noChangeShapeType="1"/>
          </p:cNvSpPr>
          <p:nvPr/>
        </p:nvSpPr>
        <p:spPr bwMode="auto">
          <a:xfrm>
            <a:off x="1096963" y="4162425"/>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456"/>
          <p:cNvSpPr>
            <a:spLocks noChangeShapeType="1"/>
          </p:cNvSpPr>
          <p:nvPr/>
        </p:nvSpPr>
        <p:spPr bwMode="auto">
          <a:xfrm>
            <a:off x="1096963" y="43116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457"/>
          <p:cNvSpPr>
            <a:spLocks noChangeShapeType="1"/>
          </p:cNvSpPr>
          <p:nvPr/>
        </p:nvSpPr>
        <p:spPr bwMode="auto">
          <a:xfrm>
            <a:off x="1096963" y="44592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458"/>
          <p:cNvSpPr>
            <a:spLocks noChangeShapeType="1"/>
          </p:cNvSpPr>
          <p:nvPr/>
        </p:nvSpPr>
        <p:spPr bwMode="auto">
          <a:xfrm>
            <a:off x="111918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459"/>
          <p:cNvSpPr>
            <a:spLocks noChangeShapeType="1"/>
          </p:cNvSpPr>
          <p:nvPr/>
        </p:nvSpPr>
        <p:spPr bwMode="auto">
          <a:xfrm>
            <a:off x="1268413"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460"/>
          <p:cNvSpPr>
            <a:spLocks noChangeShapeType="1"/>
          </p:cNvSpPr>
          <p:nvPr/>
        </p:nvSpPr>
        <p:spPr bwMode="auto">
          <a:xfrm>
            <a:off x="1416050"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461"/>
          <p:cNvSpPr>
            <a:spLocks noChangeShapeType="1"/>
          </p:cNvSpPr>
          <p:nvPr/>
        </p:nvSpPr>
        <p:spPr bwMode="auto">
          <a:xfrm>
            <a:off x="156527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462"/>
          <p:cNvSpPr>
            <a:spLocks noChangeShapeType="1"/>
          </p:cNvSpPr>
          <p:nvPr/>
        </p:nvSpPr>
        <p:spPr bwMode="auto">
          <a:xfrm>
            <a:off x="171450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463"/>
          <p:cNvSpPr>
            <a:spLocks noChangeShapeType="1"/>
          </p:cNvSpPr>
          <p:nvPr/>
        </p:nvSpPr>
        <p:spPr bwMode="auto">
          <a:xfrm>
            <a:off x="186213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464"/>
          <p:cNvSpPr>
            <a:spLocks noChangeShapeType="1"/>
          </p:cNvSpPr>
          <p:nvPr/>
        </p:nvSpPr>
        <p:spPr bwMode="auto">
          <a:xfrm>
            <a:off x="201136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465"/>
          <p:cNvSpPr>
            <a:spLocks noChangeShapeType="1"/>
          </p:cNvSpPr>
          <p:nvPr/>
        </p:nvSpPr>
        <p:spPr bwMode="auto">
          <a:xfrm>
            <a:off x="2160588"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466"/>
          <p:cNvSpPr>
            <a:spLocks noChangeShapeType="1"/>
          </p:cNvSpPr>
          <p:nvPr/>
        </p:nvSpPr>
        <p:spPr bwMode="auto">
          <a:xfrm>
            <a:off x="230822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467"/>
          <p:cNvSpPr>
            <a:spLocks noChangeShapeType="1"/>
          </p:cNvSpPr>
          <p:nvPr/>
        </p:nvSpPr>
        <p:spPr bwMode="auto">
          <a:xfrm>
            <a:off x="245745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468"/>
          <p:cNvSpPr>
            <a:spLocks noChangeShapeType="1"/>
          </p:cNvSpPr>
          <p:nvPr/>
        </p:nvSpPr>
        <p:spPr bwMode="auto">
          <a:xfrm>
            <a:off x="2606675"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469"/>
          <p:cNvSpPr>
            <a:spLocks noChangeShapeType="1"/>
          </p:cNvSpPr>
          <p:nvPr/>
        </p:nvSpPr>
        <p:spPr bwMode="auto">
          <a:xfrm>
            <a:off x="275431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470"/>
          <p:cNvSpPr>
            <a:spLocks noChangeShapeType="1"/>
          </p:cNvSpPr>
          <p:nvPr/>
        </p:nvSpPr>
        <p:spPr bwMode="auto">
          <a:xfrm flipV="1">
            <a:off x="2884488" y="446881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471"/>
          <p:cNvSpPr>
            <a:spLocks noChangeShapeType="1"/>
          </p:cNvSpPr>
          <p:nvPr/>
        </p:nvSpPr>
        <p:spPr bwMode="auto">
          <a:xfrm flipV="1">
            <a:off x="2884488" y="43195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472"/>
          <p:cNvSpPr>
            <a:spLocks noChangeShapeType="1"/>
          </p:cNvSpPr>
          <p:nvPr/>
        </p:nvSpPr>
        <p:spPr bwMode="auto">
          <a:xfrm flipV="1">
            <a:off x="2884488" y="41719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473"/>
          <p:cNvSpPr>
            <a:spLocks noChangeShapeType="1"/>
          </p:cNvSpPr>
          <p:nvPr/>
        </p:nvSpPr>
        <p:spPr bwMode="auto">
          <a:xfrm flipV="1">
            <a:off x="2884488" y="4022725"/>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474"/>
          <p:cNvSpPr>
            <a:spLocks noChangeShapeType="1"/>
          </p:cNvSpPr>
          <p:nvPr/>
        </p:nvSpPr>
        <p:spPr bwMode="auto">
          <a:xfrm flipV="1">
            <a:off x="2884488" y="3875087"/>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475"/>
          <p:cNvSpPr>
            <a:spLocks noChangeShapeType="1"/>
          </p:cNvSpPr>
          <p:nvPr/>
        </p:nvSpPr>
        <p:spPr bwMode="auto">
          <a:xfrm flipV="1">
            <a:off x="2884488" y="37258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476"/>
          <p:cNvSpPr>
            <a:spLocks noChangeShapeType="1"/>
          </p:cNvSpPr>
          <p:nvPr/>
        </p:nvSpPr>
        <p:spPr bwMode="auto">
          <a:xfrm flipV="1">
            <a:off x="2884488" y="35766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477"/>
          <p:cNvSpPr>
            <a:spLocks noChangeShapeType="1"/>
          </p:cNvSpPr>
          <p:nvPr/>
        </p:nvSpPr>
        <p:spPr bwMode="auto">
          <a:xfrm flipH="1">
            <a:off x="27447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478"/>
          <p:cNvSpPr>
            <a:spLocks noChangeShapeType="1"/>
          </p:cNvSpPr>
          <p:nvPr/>
        </p:nvSpPr>
        <p:spPr bwMode="auto">
          <a:xfrm flipH="1">
            <a:off x="259715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479"/>
          <p:cNvSpPr>
            <a:spLocks noChangeShapeType="1"/>
          </p:cNvSpPr>
          <p:nvPr/>
        </p:nvSpPr>
        <p:spPr bwMode="auto">
          <a:xfrm flipH="1">
            <a:off x="2447925"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480"/>
          <p:cNvSpPr>
            <a:spLocks noChangeShapeType="1"/>
          </p:cNvSpPr>
          <p:nvPr/>
        </p:nvSpPr>
        <p:spPr bwMode="auto">
          <a:xfrm flipH="1">
            <a:off x="229870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481"/>
          <p:cNvSpPr>
            <a:spLocks noChangeShapeType="1"/>
          </p:cNvSpPr>
          <p:nvPr/>
        </p:nvSpPr>
        <p:spPr bwMode="auto">
          <a:xfrm flipH="1">
            <a:off x="215106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482"/>
          <p:cNvSpPr>
            <a:spLocks noChangeShapeType="1"/>
          </p:cNvSpPr>
          <p:nvPr/>
        </p:nvSpPr>
        <p:spPr bwMode="auto">
          <a:xfrm flipH="1">
            <a:off x="200183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483"/>
          <p:cNvSpPr>
            <a:spLocks noChangeShapeType="1"/>
          </p:cNvSpPr>
          <p:nvPr/>
        </p:nvSpPr>
        <p:spPr bwMode="auto">
          <a:xfrm flipH="1">
            <a:off x="185420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484"/>
          <p:cNvSpPr>
            <a:spLocks noChangeShapeType="1"/>
          </p:cNvSpPr>
          <p:nvPr/>
        </p:nvSpPr>
        <p:spPr bwMode="auto">
          <a:xfrm flipH="1">
            <a:off x="1704975"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485"/>
          <p:cNvSpPr>
            <a:spLocks noChangeShapeType="1"/>
          </p:cNvSpPr>
          <p:nvPr/>
        </p:nvSpPr>
        <p:spPr bwMode="auto">
          <a:xfrm flipH="1">
            <a:off x="155575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486"/>
          <p:cNvSpPr>
            <a:spLocks noChangeShapeType="1"/>
          </p:cNvSpPr>
          <p:nvPr/>
        </p:nvSpPr>
        <p:spPr bwMode="auto">
          <a:xfrm flipH="1">
            <a:off x="140811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487"/>
          <p:cNvSpPr>
            <a:spLocks noChangeShapeType="1"/>
          </p:cNvSpPr>
          <p:nvPr/>
        </p:nvSpPr>
        <p:spPr bwMode="auto">
          <a:xfrm flipH="1">
            <a:off x="12588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488"/>
          <p:cNvSpPr>
            <a:spLocks noChangeShapeType="1"/>
          </p:cNvSpPr>
          <p:nvPr/>
        </p:nvSpPr>
        <p:spPr bwMode="auto">
          <a:xfrm flipH="1">
            <a:off x="1109663"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489"/>
          <p:cNvSpPr>
            <a:spLocks noChangeShapeType="1"/>
          </p:cNvSpPr>
          <p:nvPr/>
        </p:nvSpPr>
        <p:spPr bwMode="auto">
          <a:xfrm>
            <a:off x="2884488" y="3563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490"/>
          <p:cNvSpPr>
            <a:spLocks noChangeShapeType="1"/>
          </p:cNvSpPr>
          <p:nvPr/>
        </p:nvSpPr>
        <p:spPr bwMode="auto">
          <a:xfrm>
            <a:off x="2884488" y="4579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2" name="Rectangle 404"/>
          <p:cNvSpPr>
            <a:spLocks noChangeArrowheads="1"/>
          </p:cNvSpPr>
          <p:nvPr/>
        </p:nvSpPr>
        <p:spPr bwMode="auto">
          <a:xfrm>
            <a:off x="1371600" y="3321586"/>
            <a:ext cx="126637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Drive on your left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p:nvPr/>
        </p:nvSpPr>
        <p:spPr>
          <a:xfrm>
            <a:off x="533400" y="1132582"/>
            <a:ext cx="8381999" cy="954107"/>
          </a:xfrm>
          <a:prstGeom prst="rect">
            <a:avLst/>
          </a:prstGeom>
        </p:spPr>
        <p:txBody>
          <a:bodyPr wrap="square">
            <a:spAutoFit/>
          </a:bodyPr>
          <a:lstStyle/>
          <a:p>
            <a:r>
              <a:rPr lang="en-US" sz="2800" dirty="0">
                <a:latin typeface="Calibri Light" pitchFamily="34" charset="0"/>
              </a:rPr>
              <a:t>It is possible for both players to have a positive outcome even if they don’t cooperate</a:t>
            </a:r>
          </a:p>
        </p:txBody>
      </p:sp>
      <p:sp>
        <p:nvSpPr>
          <p:cNvPr id="94" name="Rectangle 93"/>
          <p:cNvSpPr/>
          <p:nvPr/>
        </p:nvSpPr>
        <p:spPr>
          <a:xfrm>
            <a:off x="1092200" y="4594224"/>
            <a:ext cx="1775534" cy="102552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p:cNvSpPr/>
          <p:nvPr/>
        </p:nvSpPr>
        <p:spPr>
          <a:xfrm>
            <a:off x="2884488" y="3554411"/>
            <a:ext cx="1775534" cy="1025526"/>
          </a:xfrm>
          <a:prstGeom prst="rect">
            <a:avLst/>
          </a:prstGeom>
          <a:no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404"/>
          <p:cNvSpPr>
            <a:spLocks noChangeArrowheads="1"/>
          </p:cNvSpPr>
          <p:nvPr/>
        </p:nvSpPr>
        <p:spPr bwMode="auto">
          <a:xfrm rot="16200000">
            <a:off x="429713" y="4927828"/>
            <a:ext cx="9508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Drive on her </a:t>
            </a:r>
            <a:r>
              <a:rPr lang="en-US" sz="1200" b="1" dirty="0">
                <a:solidFill>
                  <a:srgbClr val="000000"/>
                </a:solidFill>
                <a:latin typeface="Univers LT Std 47 Cn Lt" charset="0"/>
                <a:cs typeface="Arial" pitchFamily="34" charset="0"/>
              </a:rPr>
              <a:t>left</a:t>
            </a:r>
            <a:r>
              <a:rPr kumimoji="0" lang="en-US" sz="1200" b="1" i="0" u="none" strike="noStrike" cap="none" normalizeH="0" baseline="0" dirty="0">
                <a:ln>
                  <a:noFill/>
                </a:ln>
                <a:solidFill>
                  <a:srgbClr val="000000"/>
                </a:solidFill>
                <a:effectLst/>
                <a:latin typeface="Univers LT Std 47 Cn Lt" charset="0"/>
                <a:cs typeface="Arial" pitchFamily="34" charset="0"/>
              </a:rPr>
              <a:t> side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30908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uiExpand="1" build="p"/>
      <p:bldP spid="94" grpId="0" animBg="1"/>
      <p:bldP spid="9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253663" cy="792162"/>
          </a:xfrm>
        </p:spPr>
        <p:txBody>
          <a:bodyPr>
            <a:noAutofit/>
          </a:bodyPr>
          <a:lstStyle/>
          <a:p>
            <a:r>
              <a:rPr lang="en-US" sz="3600" dirty="0"/>
              <a:t>Avoiding competition through commitment</a:t>
            </a:r>
          </a:p>
        </p:txBody>
      </p:sp>
      <p:sp>
        <p:nvSpPr>
          <p:cNvPr id="3" name="Content Placeholder 2"/>
          <p:cNvSpPr>
            <a:spLocks noGrp="1"/>
          </p:cNvSpPr>
          <p:nvPr>
            <p:ph idx="1"/>
          </p:nvPr>
        </p:nvSpPr>
        <p:spPr/>
        <p:txBody>
          <a:bodyPr>
            <a:normAutofit/>
          </a:bodyPr>
          <a:lstStyle/>
          <a:p>
            <a:r>
              <a:rPr lang="en-US" dirty="0"/>
              <a:t>Sustaining </a:t>
            </a:r>
            <a:r>
              <a:rPr lang="en-US" i="1" dirty="0">
                <a:solidFill>
                  <a:srgbClr val="9D0505"/>
                </a:solidFill>
              </a:rPr>
              <a:t>collusion</a:t>
            </a:r>
            <a:r>
              <a:rPr lang="en-US" dirty="0"/>
              <a:t> to obtain the </a:t>
            </a:r>
            <a:r>
              <a:rPr lang="en-US" i="1" dirty="0">
                <a:solidFill>
                  <a:srgbClr val="9D0505"/>
                </a:solidFill>
              </a:rPr>
              <a:t>cooperative equilibrium</a:t>
            </a:r>
            <a:r>
              <a:rPr lang="en-US" dirty="0"/>
              <a:t> is extremely difficult, as one player can typically be made better off by defecting.</a:t>
            </a:r>
          </a:p>
          <a:p>
            <a:r>
              <a:rPr lang="en-US" dirty="0"/>
              <a:t>It may require a </a:t>
            </a:r>
            <a:r>
              <a:rPr lang="en-US" i="1" dirty="0">
                <a:solidFill>
                  <a:srgbClr val="9D0505"/>
                </a:solidFill>
              </a:rPr>
              <a:t>punishment</a:t>
            </a:r>
            <a:r>
              <a:rPr lang="en-US" dirty="0"/>
              <a:t> for defecting that is larger than the payoff for defecting.</a:t>
            </a:r>
          </a:p>
          <a:p>
            <a:pPr lvl="1"/>
            <a:r>
              <a:rPr lang="en-US" dirty="0"/>
              <a:t>An agreement to submit to a penalty for defecting to obtain a certain outcome is an example of a </a:t>
            </a:r>
            <a:r>
              <a:rPr lang="en-US" i="1" dirty="0">
                <a:solidFill>
                  <a:srgbClr val="9D0505"/>
                </a:solidFill>
              </a:rPr>
              <a:t>commitment strategy</a:t>
            </a:r>
            <a:r>
              <a:rPr lang="en-US" dirty="0"/>
              <a:t>.</a:t>
            </a:r>
          </a:p>
          <a:p>
            <a:r>
              <a:rPr lang="en-US" dirty="0"/>
              <a:t>Often the commitment is non-binding and individuals break their agreement.</a:t>
            </a:r>
          </a:p>
        </p:txBody>
      </p:sp>
    </p:spTree>
    <p:extLst>
      <p:ext uri="{BB962C8B-B14F-4D97-AF65-F5344CB8AC3E}">
        <p14:creationId xmlns:p14="http://schemas.microsoft.com/office/powerpoint/2010/main" val="292962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9593" y="274638"/>
            <a:ext cx="8515806" cy="792162"/>
          </a:xfrm>
        </p:spPr>
        <p:txBody>
          <a:bodyPr>
            <a:normAutofit fontScale="90000"/>
          </a:bodyPr>
          <a:lstStyle/>
          <a:p>
            <a:r>
              <a:rPr lang="en-US" dirty="0">
                <a:latin typeface="+mj-lt"/>
              </a:rPr>
              <a:t>Promoting competition in the public interest</a:t>
            </a:r>
          </a:p>
        </p:txBody>
      </p:sp>
      <p:sp>
        <p:nvSpPr>
          <p:cNvPr id="131" name="Content Placeholder 2"/>
          <p:cNvSpPr>
            <a:spLocks noGrp="1"/>
          </p:cNvSpPr>
          <p:nvPr>
            <p:ph idx="4294967295"/>
          </p:nvPr>
        </p:nvSpPr>
        <p:spPr>
          <a:xfrm>
            <a:off x="5310818" y="2695058"/>
            <a:ext cx="3679825" cy="3552825"/>
          </a:xfrm>
        </p:spPr>
        <p:txBody>
          <a:bodyPr>
            <a:normAutofit lnSpcReduction="10000"/>
          </a:bodyPr>
          <a:lstStyle/>
          <a:p>
            <a:r>
              <a:rPr lang="en-US" sz="2400" dirty="0"/>
              <a:t>Suppose a small town has two gas stations, each setting their price.</a:t>
            </a:r>
          </a:p>
          <a:p>
            <a:pPr lvl="1"/>
            <a:r>
              <a:rPr lang="en-US" sz="2000" dirty="0"/>
              <a:t>If they </a:t>
            </a:r>
            <a:r>
              <a:rPr lang="en-US" sz="2000" i="1" dirty="0">
                <a:solidFill>
                  <a:srgbClr val="9D0505"/>
                </a:solidFill>
              </a:rPr>
              <a:t>collude</a:t>
            </a:r>
            <a:r>
              <a:rPr lang="en-US" sz="2000" dirty="0"/>
              <a:t>, they will earn moderate profits.</a:t>
            </a:r>
          </a:p>
          <a:p>
            <a:pPr lvl="1"/>
            <a:r>
              <a:rPr lang="en-US" sz="2000" dirty="0"/>
              <a:t>If they </a:t>
            </a:r>
            <a:r>
              <a:rPr lang="en-US" sz="2000" i="1" dirty="0">
                <a:solidFill>
                  <a:srgbClr val="9D0505"/>
                </a:solidFill>
              </a:rPr>
              <a:t>compete</a:t>
            </a:r>
            <a:r>
              <a:rPr lang="en-US" sz="2000" dirty="0"/>
              <a:t>, they will earn low profits.</a:t>
            </a:r>
          </a:p>
          <a:p>
            <a:r>
              <a:rPr lang="en-US" sz="2400" dirty="0"/>
              <a:t>The </a:t>
            </a:r>
            <a:r>
              <a:rPr lang="en-US" sz="2400" i="1" dirty="0">
                <a:solidFill>
                  <a:srgbClr val="9D0505"/>
                </a:solidFill>
              </a:rPr>
              <a:t>non-cooperative Nash equilibrium </a:t>
            </a:r>
            <a:r>
              <a:rPr lang="en-US" sz="2400" dirty="0"/>
              <a:t>is the </a:t>
            </a:r>
            <a:r>
              <a:rPr lang="en-US" sz="2400" i="1" dirty="0">
                <a:solidFill>
                  <a:srgbClr val="9D0505"/>
                </a:solidFill>
              </a:rPr>
              <a:t>competitive equilibrium</a:t>
            </a:r>
            <a:r>
              <a:rPr lang="en-US" sz="2400" dirty="0"/>
              <a:t>.</a:t>
            </a:r>
          </a:p>
        </p:txBody>
      </p:sp>
      <p:sp>
        <p:nvSpPr>
          <p:cNvPr id="6" name="Freeform 5"/>
          <p:cNvSpPr>
            <a:spLocks/>
          </p:cNvSpPr>
          <p:nvPr/>
        </p:nvSpPr>
        <p:spPr bwMode="auto">
          <a:xfrm>
            <a:off x="5109706" y="5854184"/>
            <a:ext cx="98425" cy="85725"/>
          </a:xfrm>
          <a:custGeom>
            <a:avLst/>
            <a:gdLst>
              <a:gd name="T0" fmla="*/ 0 w 62"/>
              <a:gd name="T1" fmla="*/ 0 h 54"/>
              <a:gd name="T2" fmla="*/ 35 w 62"/>
              <a:gd name="T3" fmla="*/ 54 h 54"/>
              <a:gd name="T4" fmla="*/ 35 w 62"/>
              <a:gd name="T5" fmla="*/ 54 h 54"/>
              <a:gd name="T6" fmla="*/ 38 w 62"/>
              <a:gd name="T7" fmla="*/ 51 h 54"/>
              <a:gd name="T8" fmla="*/ 41 w 62"/>
              <a:gd name="T9" fmla="*/ 39 h 54"/>
              <a:gd name="T10" fmla="*/ 47 w 62"/>
              <a:gd name="T11" fmla="*/ 27 h 54"/>
              <a:gd name="T12" fmla="*/ 53 w 62"/>
              <a:gd name="T13" fmla="*/ 21 h 54"/>
              <a:gd name="T14" fmla="*/ 62 w 62"/>
              <a:gd name="T15" fmla="*/ 18 h 54"/>
              <a:gd name="T16" fmla="*/ 0 w 62"/>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4">
                <a:moveTo>
                  <a:pt x="0" y="0"/>
                </a:moveTo>
                <a:lnTo>
                  <a:pt x="35" y="54"/>
                </a:lnTo>
                <a:lnTo>
                  <a:pt x="35" y="54"/>
                </a:lnTo>
                <a:lnTo>
                  <a:pt x="38" y="51"/>
                </a:lnTo>
                <a:lnTo>
                  <a:pt x="41" y="39"/>
                </a:lnTo>
                <a:lnTo>
                  <a:pt x="47" y="27"/>
                </a:lnTo>
                <a:lnTo>
                  <a:pt x="53" y="21"/>
                </a:lnTo>
                <a:lnTo>
                  <a:pt x="62" y="18"/>
                </a:lnTo>
                <a:lnTo>
                  <a:pt x="0" y="0"/>
                </a:lnTo>
                <a:close/>
              </a:path>
            </a:pathLst>
          </a:custGeom>
          <a:solidFill>
            <a:srgbClr val="A92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6"/>
          <p:cNvSpPr>
            <a:spLocks/>
          </p:cNvSpPr>
          <p:nvPr/>
        </p:nvSpPr>
        <p:spPr bwMode="auto">
          <a:xfrm>
            <a:off x="5109706" y="5854184"/>
            <a:ext cx="98425" cy="85725"/>
          </a:xfrm>
          <a:custGeom>
            <a:avLst/>
            <a:gdLst>
              <a:gd name="T0" fmla="*/ 0 w 62"/>
              <a:gd name="T1" fmla="*/ 0 h 54"/>
              <a:gd name="T2" fmla="*/ 35 w 62"/>
              <a:gd name="T3" fmla="*/ 54 h 54"/>
              <a:gd name="T4" fmla="*/ 35 w 62"/>
              <a:gd name="T5" fmla="*/ 54 h 54"/>
              <a:gd name="T6" fmla="*/ 38 w 62"/>
              <a:gd name="T7" fmla="*/ 51 h 54"/>
              <a:gd name="T8" fmla="*/ 41 w 62"/>
              <a:gd name="T9" fmla="*/ 39 h 54"/>
              <a:gd name="T10" fmla="*/ 47 w 62"/>
              <a:gd name="T11" fmla="*/ 27 h 54"/>
              <a:gd name="T12" fmla="*/ 53 w 62"/>
              <a:gd name="T13" fmla="*/ 21 h 54"/>
              <a:gd name="T14" fmla="*/ 62 w 62"/>
              <a:gd name="T15" fmla="*/ 18 h 54"/>
              <a:gd name="T16" fmla="*/ 0 w 62"/>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4">
                <a:moveTo>
                  <a:pt x="0" y="0"/>
                </a:moveTo>
                <a:lnTo>
                  <a:pt x="35" y="54"/>
                </a:lnTo>
                <a:lnTo>
                  <a:pt x="35" y="54"/>
                </a:lnTo>
                <a:lnTo>
                  <a:pt x="38" y="51"/>
                </a:lnTo>
                <a:lnTo>
                  <a:pt x="41" y="39"/>
                </a:lnTo>
                <a:lnTo>
                  <a:pt x="47" y="27"/>
                </a:lnTo>
                <a:lnTo>
                  <a:pt x="53" y="21"/>
                </a:lnTo>
                <a:lnTo>
                  <a:pt x="62"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5147806" y="5877996"/>
            <a:ext cx="193110" cy="294204"/>
          </a:xfrm>
          <a:prstGeom prst="line">
            <a:avLst/>
          </a:prstGeom>
          <a:noFill/>
          <a:ln w="6">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Rectangle 8"/>
          <p:cNvSpPr>
            <a:spLocks noChangeArrowheads="1"/>
          </p:cNvSpPr>
          <p:nvPr/>
        </p:nvSpPr>
        <p:spPr bwMode="auto">
          <a:xfrm>
            <a:off x="1174294" y="3064946"/>
            <a:ext cx="3935413" cy="350838"/>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Rectangle 9"/>
          <p:cNvSpPr>
            <a:spLocks noChangeArrowheads="1"/>
          </p:cNvSpPr>
          <p:nvPr/>
        </p:nvSpPr>
        <p:spPr bwMode="auto">
          <a:xfrm>
            <a:off x="826631" y="3415784"/>
            <a:ext cx="347663" cy="2438400"/>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3323769" y="4769921"/>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1536244" y="3734871"/>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5109706" y="5849421"/>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3328531" y="4774684"/>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4"/>
          <p:cNvSpPr>
            <a:spLocks noChangeShapeType="1"/>
          </p:cNvSpPr>
          <p:nvPr/>
        </p:nvSpPr>
        <p:spPr bwMode="auto">
          <a:xfrm>
            <a:off x="1536244" y="3725346"/>
            <a:ext cx="1787525" cy="10445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3323769" y="4769921"/>
            <a:ext cx="1785938" cy="10795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a:off x="1541006" y="4769921"/>
            <a:ext cx="1787525" cy="10795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a:off x="3328531" y="3730109"/>
            <a:ext cx="1781175" cy="10398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p:nvSpPr>
        <p:spPr bwMode="auto">
          <a:xfrm>
            <a:off x="1174294" y="3415784"/>
            <a:ext cx="3935413" cy="2433638"/>
          </a:xfrm>
          <a:custGeom>
            <a:avLst/>
            <a:gdLst>
              <a:gd name="T0" fmla="*/ 1357 w 2479"/>
              <a:gd name="T1" fmla="*/ 1533 h 1533"/>
              <a:gd name="T2" fmla="*/ 0 w 2479"/>
              <a:gd name="T3" fmla="*/ 1533 h 1533"/>
              <a:gd name="T4" fmla="*/ 0 w 2479"/>
              <a:gd name="T5" fmla="*/ 0 h 1533"/>
              <a:gd name="T6" fmla="*/ 2479 w 2479"/>
              <a:gd name="T7" fmla="*/ 0 h 1533"/>
              <a:gd name="T8" fmla="*/ 2479 w 2479"/>
              <a:gd name="T9" fmla="*/ 853 h 1533"/>
            </a:gdLst>
            <a:ahLst/>
            <a:cxnLst>
              <a:cxn ang="0">
                <a:pos x="T0" y="T1"/>
              </a:cxn>
              <a:cxn ang="0">
                <a:pos x="T2" y="T3"/>
              </a:cxn>
              <a:cxn ang="0">
                <a:pos x="T4" y="T5"/>
              </a:cxn>
              <a:cxn ang="0">
                <a:pos x="T6" y="T7"/>
              </a:cxn>
              <a:cxn ang="0">
                <a:pos x="T8" y="T9"/>
              </a:cxn>
            </a:cxnLst>
            <a:rect l="0" t="0" r="r" b="b"/>
            <a:pathLst>
              <a:path w="2479" h="1533">
                <a:moveTo>
                  <a:pt x="1357" y="1533"/>
                </a:moveTo>
                <a:lnTo>
                  <a:pt x="0" y="1533"/>
                </a:lnTo>
                <a:lnTo>
                  <a:pt x="0" y="0"/>
                </a:lnTo>
                <a:lnTo>
                  <a:pt x="2479" y="0"/>
                </a:lnTo>
                <a:lnTo>
                  <a:pt x="2479" y="853"/>
                </a:lnTo>
              </a:path>
            </a:pathLst>
          </a:custGeom>
          <a:noFill/>
          <a:ln w="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9"/>
          <p:cNvSpPr>
            <a:spLocks noChangeShapeType="1"/>
          </p:cNvSpPr>
          <p:nvPr/>
        </p:nvSpPr>
        <p:spPr bwMode="auto">
          <a:xfrm>
            <a:off x="1174294" y="4769921"/>
            <a:ext cx="3667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0"/>
          <p:cNvSpPr>
            <a:spLocks noChangeShapeType="1"/>
          </p:cNvSpPr>
          <p:nvPr/>
        </p:nvSpPr>
        <p:spPr bwMode="auto">
          <a:xfrm flipV="1">
            <a:off x="3328531" y="3415784"/>
            <a:ext cx="0" cy="314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flipV="1">
            <a:off x="1541006" y="4769921"/>
            <a:ext cx="0" cy="10795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1541006" y="37301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3"/>
          <p:cNvSpPr>
            <a:spLocks noChangeShapeType="1"/>
          </p:cNvSpPr>
          <p:nvPr/>
        </p:nvSpPr>
        <p:spPr bwMode="auto">
          <a:xfrm>
            <a:off x="1541006" y="38825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a:off x="1541006" y="4033321"/>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a:off x="1541006" y="4185721"/>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a:off x="1541006" y="4338121"/>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7"/>
          <p:cNvSpPr>
            <a:spLocks noChangeShapeType="1"/>
          </p:cNvSpPr>
          <p:nvPr/>
        </p:nvSpPr>
        <p:spPr bwMode="auto">
          <a:xfrm>
            <a:off x="1541006" y="4490521"/>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a:off x="1541006" y="4642921"/>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1564819"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a:off x="1712456" y="4769921"/>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a:off x="1861681"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32"/>
          <p:cNvSpPr>
            <a:spLocks noChangeShapeType="1"/>
          </p:cNvSpPr>
          <p:nvPr/>
        </p:nvSpPr>
        <p:spPr bwMode="auto">
          <a:xfrm>
            <a:off x="2009319" y="4769921"/>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a:off x="2158544"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34"/>
          <p:cNvSpPr>
            <a:spLocks noChangeShapeType="1"/>
          </p:cNvSpPr>
          <p:nvPr/>
        </p:nvSpPr>
        <p:spPr bwMode="auto">
          <a:xfrm>
            <a:off x="2307769"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5"/>
          <p:cNvSpPr>
            <a:spLocks noChangeShapeType="1"/>
          </p:cNvSpPr>
          <p:nvPr/>
        </p:nvSpPr>
        <p:spPr bwMode="auto">
          <a:xfrm>
            <a:off x="2455406" y="4769921"/>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36"/>
          <p:cNvSpPr>
            <a:spLocks noChangeShapeType="1"/>
          </p:cNvSpPr>
          <p:nvPr/>
        </p:nvSpPr>
        <p:spPr bwMode="auto">
          <a:xfrm>
            <a:off x="2604631"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37"/>
          <p:cNvSpPr>
            <a:spLocks noChangeShapeType="1"/>
          </p:cNvSpPr>
          <p:nvPr/>
        </p:nvSpPr>
        <p:spPr bwMode="auto">
          <a:xfrm>
            <a:off x="2752269" y="4769921"/>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a:off x="2901494"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a:off x="3049131" y="4769921"/>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a:off x="3198356" y="4769921"/>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flipV="1">
            <a:off x="3328531" y="46572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flipV="1">
            <a:off x="3328531" y="45048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flipV="1">
            <a:off x="3328531" y="43524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flipV="1">
            <a:off x="3328531" y="42000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flipV="1">
            <a:off x="3328531" y="4047609"/>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46"/>
          <p:cNvSpPr>
            <a:spLocks noChangeShapeType="1"/>
          </p:cNvSpPr>
          <p:nvPr/>
        </p:nvSpPr>
        <p:spPr bwMode="auto">
          <a:xfrm flipV="1">
            <a:off x="3328531" y="3896796"/>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flipV="1">
            <a:off x="3328531" y="3744396"/>
            <a:ext cx="0" cy="9525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8"/>
          <p:cNvSpPr>
            <a:spLocks noChangeShapeType="1"/>
          </p:cNvSpPr>
          <p:nvPr/>
        </p:nvSpPr>
        <p:spPr bwMode="auto">
          <a:xfrm flipH="1">
            <a:off x="3188831" y="3730109"/>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9"/>
          <p:cNvSpPr>
            <a:spLocks noChangeShapeType="1"/>
          </p:cNvSpPr>
          <p:nvPr/>
        </p:nvSpPr>
        <p:spPr bwMode="auto">
          <a:xfrm flipH="1">
            <a:off x="3039606" y="3730109"/>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flipH="1">
            <a:off x="2891969" y="3730109"/>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51"/>
          <p:cNvSpPr>
            <a:spLocks noChangeShapeType="1"/>
          </p:cNvSpPr>
          <p:nvPr/>
        </p:nvSpPr>
        <p:spPr bwMode="auto">
          <a:xfrm flipH="1">
            <a:off x="2742744" y="3730109"/>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52"/>
          <p:cNvSpPr>
            <a:spLocks noChangeShapeType="1"/>
          </p:cNvSpPr>
          <p:nvPr/>
        </p:nvSpPr>
        <p:spPr bwMode="auto">
          <a:xfrm flipH="1">
            <a:off x="2595106" y="3730109"/>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53"/>
          <p:cNvSpPr>
            <a:spLocks noChangeShapeType="1"/>
          </p:cNvSpPr>
          <p:nvPr/>
        </p:nvSpPr>
        <p:spPr bwMode="auto">
          <a:xfrm flipH="1">
            <a:off x="2445881" y="3730109"/>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54"/>
          <p:cNvSpPr>
            <a:spLocks noChangeShapeType="1"/>
          </p:cNvSpPr>
          <p:nvPr/>
        </p:nvSpPr>
        <p:spPr bwMode="auto">
          <a:xfrm flipH="1">
            <a:off x="2298244" y="3730109"/>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5"/>
          <p:cNvSpPr>
            <a:spLocks noChangeShapeType="1"/>
          </p:cNvSpPr>
          <p:nvPr/>
        </p:nvSpPr>
        <p:spPr bwMode="auto">
          <a:xfrm flipH="1">
            <a:off x="2149019" y="3730109"/>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56"/>
          <p:cNvSpPr>
            <a:spLocks noChangeShapeType="1"/>
          </p:cNvSpPr>
          <p:nvPr/>
        </p:nvSpPr>
        <p:spPr bwMode="auto">
          <a:xfrm flipH="1">
            <a:off x="2001381" y="3730109"/>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flipH="1">
            <a:off x="1852156" y="3730109"/>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8"/>
          <p:cNvSpPr>
            <a:spLocks noChangeShapeType="1"/>
          </p:cNvSpPr>
          <p:nvPr/>
        </p:nvSpPr>
        <p:spPr bwMode="auto">
          <a:xfrm flipH="1">
            <a:off x="1702931" y="3730109"/>
            <a:ext cx="93663"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59"/>
          <p:cNvSpPr>
            <a:spLocks noChangeShapeType="1"/>
          </p:cNvSpPr>
          <p:nvPr/>
        </p:nvSpPr>
        <p:spPr bwMode="auto">
          <a:xfrm flipH="1">
            <a:off x="1555294" y="3730109"/>
            <a:ext cx="92075" cy="0"/>
          </a:xfrm>
          <a:prstGeom prst="line">
            <a:avLst/>
          </a:prstGeom>
          <a:noFill/>
          <a:ln w="35">
            <a:solidFill>
              <a:srgbClr val="0E7D9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60"/>
          <p:cNvSpPr>
            <a:spLocks noChangeShapeType="1"/>
          </p:cNvSpPr>
          <p:nvPr/>
        </p:nvSpPr>
        <p:spPr bwMode="auto">
          <a:xfrm>
            <a:off x="3328531" y="3730109"/>
            <a:ext cx="17811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61"/>
          <p:cNvSpPr>
            <a:spLocks noChangeShapeType="1"/>
          </p:cNvSpPr>
          <p:nvPr/>
        </p:nvSpPr>
        <p:spPr bwMode="auto">
          <a:xfrm flipH="1">
            <a:off x="5017631" y="58494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62"/>
          <p:cNvSpPr>
            <a:spLocks noChangeShapeType="1"/>
          </p:cNvSpPr>
          <p:nvPr/>
        </p:nvSpPr>
        <p:spPr bwMode="auto">
          <a:xfrm flipH="1">
            <a:off x="4868406" y="58494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63"/>
          <p:cNvSpPr>
            <a:spLocks noChangeShapeType="1"/>
          </p:cNvSpPr>
          <p:nvPr/>
        </p:nvSpPr>
        <p:spPr bwMode="auto">
          <a:xfrm flipH="1">
            <a:off x="4720769" y="58494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64"/>
          <p:cNvSpPr>
            <a:spLocks noChangeShapeType="1"/>
          </p:cNvSpPr>
          <p:nvPr/>
        </p:nvSpPr>
        <p:spPr bwMode="auto">
          <a:xfrm flipH="1">
            <a:off x="4571544" y="58494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65"/>
          <p:cNvSpPr>
            <a:spLocks noChangeShapeType="1"/>
          </p:cNvSpPr>
          <p:nvPr/>
        </p:nvSpPr>
        <p:spPr bwMode="auto">
          <a:xfrm flipH="1">
            <a:off x="4422319" y="58494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66"/>
          <p:cNvSpPr>
            <a:spLocks noChangeShapeType="1"/>
          </p:cNvSpPr>
          <p:nvPr/>
        </p:nvSpPr>
        <p:spPr bwMode="auto">
          <a:xfrm flipH="1">
            <a:off x="4274681" y="58494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67"/>
          <p:cNvSpPr>
            <a:spLocks noChangeShapeType="1"/>
          </p:cNvSpPr>
          <p:nvPr/>
        </p:nvSpPr>
        <p:spPr bwMode="auto">
          <a:xfrm flipH="1">
            <a:off x="4125456" y="58494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68"/>
          <p:cNvSpPr>
            <a:spLocks noChangeShapeType="1"/>
          </p:cNvSpPr>
          <p:nvPr/>
        </p:nvSpPr>
        <p:spPr bwMode="auto">
          <a:xfrm flipH="1">
            <a:off x="3977819" y="58494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69"/>
          <p:cNvSpPr>
            <a:spLocks noChangeShapeType="1"/>
          </p:cNvSpPr>
          <p:nvPr/>
        </p:nvSpPr>
        <p:spPr bwMode="auto">
          <a:xfrm flipH="1">
            <a:off x="3828594" y="58494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70"/>
          <p:cNvSpPr>
            <a:spLocks noChangeShapeType="1"/>
          </p:cNvSpPr>
          <p:nvPr/>
        </p:nvSpPr>
        <p:spPr bwMode="auto">
          <a:xfrm flipH="1">
            <a:off x="3680956" y="58494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71"/>
          <p:cNvSpPr>
            <a:spLocks noChangeShapeType="1"/>
          </p:cNvSpPr>
          <p:nvPr/>
        </p:nvSpPr>
        <p:spPr bwMode="auto">
          <a:xfrm flipH="1">
            <a:off x="3531731" y="58494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72"/>
          <p:cNvSpPr>
            <a:spLocks noChangeShapeType="1"/>
          </p:cNvSpPr>
          <p:nvPr/>
        </p:nvSpPr>
        <p:spPr bwMode="auto">
          <a:xfrm flipH="1">
            <a:off x="3384094" y="58494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3"/>
          <p:cNvSpPr>
            <a:spLocks/>
          </p:cNvSpPr>
          <p:nvPr/>
        </p:nvSpPr>
        <p:spPr bwMode="auto">
          <a:xfrm>
            <a:off x="3323769" y="5758934"/>
            <a:ext cx="4763" cy="90488"/>
          </a:xfrm>
          <a:custGeom>
            <a:avLst/>
            <a:gdLst>
              <a:gd name="T0" fmla="*/ 3 w 3"/>
              <a:gd name="T1" fmla="*/ 57 h 57"/>
              <a:gd name="T2" fmla="*/ 0 w 3"/>
              <a:gd name="T3" fmla="*/ 57 h 57"/>
              <a:gd name="T4" fmla="*/ 0 w 3"/>
              <a:gd name="T5" fmla="*/ 0 h 57"/>
            </a:gdLst>
            <a:ahLst/>
            <a:cxnLst>
              <a:cxn ang="0">
                <a:pos x="T0" y="T1"/>
              </a:cxn>
              <a:cxn ang="0">
                <a:pos x="T2" y="T3"/>
              </a:cxn>
              <a:cxn ang="0">
                <a:pos x="T4" y="T5"/>
              </a:cxn>
            </a:cxnLst>
            <a:rect l="0" t="0" r="r" b="b"/>
            <a:pathLst>
              <a:path w="3" h="57">
                <a:moveTo>
                  <a:pt x="3" y="57"/>
                </a:moveTo>
                <a:lnTo>
                  <a:pt x="0" y="57"/>
                </a:lnTo>
                <a:lnTo>
                  <a:pt x="0" y="0"/>
                </a:lnTo>
              </a:path>
            </a:pathLst>
          </a:custGeom>
          <a:noFill/>
          <a:ln w="35">
            <a:solidFill>
              <a:srgbClr val="A92D3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74"/>
          <p:cNvSpPr>
            <a:spLocks noChangeShapeType="1"/>
          </p:cNvSpPr>
          <p:nvPr/>
        </p:nvSpPr>
        <p:spPr bwMode="auto">
          <a:xfrm flipV="1">
            <a:off x="3323769" y="5606534"/>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5"/>
          <p:cNvSpPr>
            <a:spLocks noChangeShapeType="1"/>
          </p:cNvSpPr>
          <p:nvPr/>
        </p:nvSpPr>
        <p:spPr bwMode="auto">
          <a:xfrm flipV="1">
            <a:off x="3323769" y="5455721"/>
            <a:ext cx="0" cy="93663"/>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76"/>
          <p:cNvSpPr>
            <a:spLocks noChangeShapeType="1"/>
          </p:cNvSpPr>
          <p:nvPr/>
        </p:nvSpPr>
        <p:spPr bwMode="auto">
          <a:xfrm flipV="1">
            <a:off x="3323769" y="5303321"/>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77"/>
          <p:cNvSpPr>
            <a:spLocks noChangeShapeType="1"/>
          </p:cNvSpPr>
          <p:nvPr/>
        </p:nvSpPr>
        <p:spPr bwMode="auto">
          <a:xfrm flipV="1">
            <a:off x="3323769" y="5150921"/>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flipV="1">
            <a:off x="3323769" y="4998521"/>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79"/>
          <p:cNvSpPr>
            <a:spLocks noChangeShapeType="1"/>
          </p:cNvSpPr>
          <p:nvPr/>
        </p:nvSpPr>
        <p:spPr bwMode="auto">
          <a:xfrm flipV="1">
            <a:off x="3323769" y="4846121"/>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80"/>
          <p:cNvSpPr>
            <a:spLocks/>
          </p:cNvSpPr>
          <p:nvPr/>
        </p:nvSpPr>
        <p:spPr bwMode="auto">
          <a:xfrm>
            <a:off x="3323769" y="4769921"/>
            <a:ext cx="69850" cy="19050"/>
          </a:xfrm>
          <a:custGeom>
            <a:avLst/>
            <a:gdLst>
              <a:gd name="T0" fmla="*/ 0 w 44"/>
              <a:gd name="T1" fmla="*/ 12 h 12"/>
              <a:gd name="T2" fmla="*/ 0 w 44"/>
              <a:gd name="T3" fmla="*/ 0 h 12"/>
              <a:gd name="T4" fmla="*/ 44 w 44"/>
              <a:gd name="T5" fmla="*/ 0 h 12"/>
            </a:gdLst>
            <a:ahLst/>
            <a:cxnLst>
              <a:cxn ang="0">
                <a:pos x="T0" y="T1"/>
              </a:cxn>
              <a:cxn ang="0">
                <a:pos x="T2" y="T3"/>
              </a:cxn>
              <a:cxn ang="0">
                <a:pos x="T4" y="T5"/>
              </a:cxn>
            </a:cxnLst>
            <a:rect l="0" t="0" r="r" b="b"/>
            <a:pathLst>
              <a:path w="44" h="12">
                <a:moveTo>
                  <a:pt x="0" y="12"/>
                </a:moveTo>
                <a:lnTo>
                  <a:pt x="0" y="0"/>
                </a:lnTo>
                <a:lnTo>
                  <a:pt x="44" y="0"/>
                </a:lnTo>
              </a:path>
            </a:pathLst>
          </a:custGeom>
          <a:noFill/>
          <a:ln w="35">
            <a:solidFill>
              <a:srgbClr val="A92D3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1"/>
          <p:cNvSpPr>
            <a:spLocks noChangeShapeType="1"/>
          </p:cNvSpPr>
          <p:nvPr/>
        </p:nvSpPr>
        <p:spPr bwMode="auto">
          <a:xfrm>
            <a:off x="3449181" y="47699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2"/>
          <p:cNvSpPr>
            <a:spLocks noChangeShapeType="1"/>
          </p:cNvSpPr>
          <p:nvPr/>
        </p:nvSpPr>
        <p:spPr bwMode="auto">
          <a:xfrm>
            <a:off x="3596819" y="47699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3"/>
          <p:cNvSpPr>
            <a:spLocks noChangeShapeType="1"/>
          </p:cNvSpPr>
          <p:nvPr/>
        </p:nvSpPr>
        <p:spPr bwMode="auto">
          <a:xfrm>
            <a:off x="3746044" y="47699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4"/>
          <p:cNvSpPr>
            <a:spLocks noChangeShapeType="1"/>
          </p:cNvSpPr>
          <p:nvPr/>
        </p:nvSpPr>
        <p:spPr bwMode="auto">
          <a:xfrm>
            <a:off x="3893681" y="47699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5"/>
          <p:cNvSpPr>
            <a:spLocks noChangeShapeType="1"/>
          </p:cNvSpPr>
          <p:nvPr/>
        </p:nvSpPr>
        <p:spPr bwMode="auto">
          <a:xfrm>
            <a:off x="4042906" y="47699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6"/>
          <p:cNvSpPr>
            <a:spLocks noChangeShapeType="1"/>
          </p:cNvSpPr>
          <p:nvPr/>
        </p:nvSpPr>
        <p:spPr bwMode="auto">
          <a:xfrm>
            <a:off x="4190544" y="47699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7"/>
          <p:cNvSpPr>
            <a:spLocks noChangeShapeType="1"/>
          </p:cNvSpPr>
          <p:nvPr/>
        </p:nvSpPr>
        <p:spPr bwMode="auto">
          <a:xfrm>
            <a:off x="4339769" y="47699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8"/>
          <p:cNvSpPr>
            <a:spLocks noChangeShapeType="1"/>
          </p:cNvSpPr>
          <p:nvPr/>
        </p:nvSpPr>
        <p:spPr bwMode="auto">
          <a:xfrm>
            <a:off x="4487406" y="47699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89"/>
          <p:cNvSpPr>
            <a:spLocks noChangeShapeType="1"/>
          </p:cNvSpPr>
          <p:nvPr/>
        </p:nvSpPr>
        <p:spPr bwMode="auto">
          <a:xfrm>
            <a:off x="4636631" y="47699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90"/>
          <p:cNvSpPr>
            <a:spLocks noChangeShapeType="1"/>
          </p:cNvSpPr>
          <p:nvPr/>
        </p:nvSpPr>
        <p:spPr bwMode="auto">
          <a:xfrm>
            <a:off x="4785856" y="4769921"/>
            <a:ext cx="92075"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91"/>
          <p:cNvSpPr>
            <a:spLocks noChangeShapeType="1"/>
          </p:cNvSpPr>
          <p:nvPr/>
        </p:nvSpPr>
        <p:spPr bwMode="auto">
          <a:xfrm>
            <a:off x="4933494" y="4769921"/>
            <a:ext cx="93663" cy="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92"/>
          <p:cNvSpPr>
            <a:spLocks/>
          </p:cNvSpPr>
          <p:nvPr/>
        </p:nvSpPr>
        <p:spPr bwMode="auto">
          <a:xfrm>
            <a:off x="5082719" y="4769921"/>
            <a:ext cx="26988" cy="66675"/>
          </a:xfrm>
          <a:custGeom>
            <a:avLst/>
            <a:gdLst>
              <a:gd name="T0" fmla="*/ 0 w 17"/>
              <a:gd name="T1" fmla="*/ 0 h 42"/>
              <a:gd name="T2" fmla="*/ 17 w 17"/>
              <a:gd name="T3" fmla="*/ 0 h 42"/>
              <a:gd name="T4" fmla="*/ 17 w 17"/>
              <a:gd name="T5" fmla="*/ 42 h 42"/>
            </a:gdLst>
            <a:ahLst/>
            <a:cxnLst>
              <a:cxn ang="0">
                <a:pos x="T0" y="T1"/>
              </a:cxn>
              <a:cxn ang="0">
                <a:pos x="T2" y="T3"/>
              </a:cxn>
              <a:cxn ang="0">
                <a:pos x="T4" y="T5"/>
              </a:cxn>
            </a:cxnLst>
            <a:rect l="0" t="0" r="r" b="b"/>
            <a:pathLst>
              <a:path w="17" h="42">
                <a:moveTo>
                  <a:pt x="0" y="0"/>
                </a:moveTo>
                <a:lnTo>
                  <a:pt x="17" y="0"/>
                </a:lnTo>
                <a:lnTo>
                  <a:pt x="17" y="42"/>
                </a:lnTo>
              </a:path>
            </a:pathLst>
          </a:custGeom>
          <a:noFill/>
          <a:ln w="35">
            <a:solidFill>
              <a:srgbClr val="A92D3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4" name="Line 93"/>
          <p:cNvSpPr>
            <a:spLocks noChangeShapeType="1"/>
          </p:cNvSpPr>
          <p:nvPr/>
        </p:nvSpPr>
        <p:spPr bwMode="auto">
          <a:xfrm>
            <a:off x="5109706" y="4893746"/>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5" name="Line 94"/>
          <p:cNvSpPr>
            <a:spLocks noChangeShapeType="1"/>
          </p:cNvSpPr>
          <p:nvPr/>
        </p:nvSpPr>
        <p:spPr bwMode="auto">
          <a:xfrm>
            <a:off x="5109706" y="5046146"/>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6" name="Line 95"/>
          <p:cNvSpPr>
            <a:spLocks noChangeShapeType="1"/>
          </p:cNvSpPr>
          <p:nvPr/>
        </p:nvSpPr>
        <p:spPr bwMode="auto">
          <a:xfrm>
            <a:off x="5109706" y="5198546"/>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7" name="Line 96"/>
          <p:cNvSpPr>
            <a:spLocks noChangeShapeType="1"/>
          </p:cNvSpPr>
          <p:nvPr/>
        </p:nvSpPr>
        <p:spPr bwMode="auto">
          <a:xfrm>
            <a:off x="5109706" y="5350946"/>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8" name="Line 97"/>
          <p:cNvSpPr>
            <a:spLocks noChangeShapeType="1"/>
          </p:cNvSpPr>
          <p:nvPr/>
        </p:nvSpPr>
        <p:spPr bwMode="auto">
          <a:xfrm>
            <a:off x="5109706" y="5503346"/>
            <a:ext cx="0" cy="93663"/>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9" name="Line 98"/>
          <p:cNvSpPr>
            <a:spLocks noChangeShapeType="1"/>
          </p:cNvSpPr>
          <p:nvPr/>
        </p:nvSpPr>
        <p:spPr bwMode="auto">
          <a:xfrm>
            <a:off x="5109706" y="5654159"/>
            <a:ext cx="0" cy="95250"/>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0" name="Line 99"/>
          <p:cNvSpPr>
            <a:spLocks noChangeShapeType="1"/>
          </p:cNvSpPr>
          <p:nvPr/>
        </p:nvSpPr>
        <p:spPr bwMode="auto">
          <a:xfrm>
            <a:off x="5109706" y="5806559"/>
            <a:ext cx="0" cy="42863"/>
          </a:xfrm>
          <a:prstGeom prst="line">
            <a:avLst/>
          </a:prstGeom>
          <a:noFill/>
          <a:ln w="35">
            <a:solidFill>
              <a:srgbClr val="A92D3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100"/>
          <p:cNvSpPr>
            <a:spLocks/>
          </p:cNvSpPr>
          <p:nvPr/>
        </p:nvSpPr>
        <p:spPr bwMode="auto">
          <a:xfrm>
            <a:off x="1453694" y="3644384"/>
            <a:ext cx="92075" cy="90488"/>
          </a:xfrm>
          <a:custGeom>
            <a:avLst/>
            <a:gdLst>
              <a:gd name="T0" fmla="*/ 58 w 58"/>
              <a:gd name="T1" fmla="*/ 57 h 57"/>
              <a:gd name="T2" fmla="*/ 26 w 58"/>
              <a:gd name="T3" fmla="*/ 0 h 57"/>
              <a:gd name="T4" fmla="*/ 26 w 58"/>
              <a:gd name="T5" fmla="*/ 0 h 57"/>
              <a:gd name="T6" fmla="*/ 26 w 58"/>
              <a:gd name="T7" fmla="*/ 6 h 57"/>
              <a:gd name="T8" fmla="*/ 20 w 58"/>
              <a:gd name="T9" fmla="*/ 15 h 57"/>
              <a:gd name="T10" fmla="*/ 14 w 58"/>
              <a:gd name="T11" fmla="*/ 27 h 57"/>
              <a:gd name="T12" fmla="*/ 5 w 58"/>
              <a:gd name="T13" fmla="*/ 33 h 57"/>
              <a:gd name="T14" fmla="*/ 0 w 58"/>
              <a:gd name="T15" fmla="*/ 36 h 57"/>
              <a:gd name="T16" fmla="*/ 58 w 58"/>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7">
                <a:moveTo>
                  <a:pt x="58" y="57"/>
                </a:moveTo>
                <a:lnTo>
                  <a:pt x="26" y="0"/>
                </a:lnTo>
                <a:lnTo>
                  <a:pt x="26" y="0"/>
                </a:lnTo>
                <a:lnTo>
                  <a:pt x="26" y="6"/>
                </a:lnTo>
                <a:lnTo>
                  <a:pt x="20" y="15"/>
                </a:lnTo>
                <a:lnTo>
                  <a:pt x="14" y="27"/>
                </a:lnTo>
                <a:lnTo>
                  <a:pt x="5" y="33"/>
                </a:lnTo>
                <a:lnTo>
                  <a:pt x="0" y="36"/>
                </a:lnTo>
                <a:lnTo>
                  <a:pt x="58" y="57"/>
                </a:lnTo>
                <a:close/>
              </a:path>
            </a:pathLst>
          </a:custGeom>
          <a:solidFill>
            <a:srgbClr val="0E7D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101"/>
          <p:cNvSpPr>
            <a:spLocks/>
          </p:cNvSpPr>
          <p:nvPr/>
        </p:nvSpPr>
        <p:spPr bwMode="auto">
          <a:xfrm>
            <a:off x="1453694" y="3644384"/>
            <a:ext cx="92075" cy="90488"/>
          </a:xfrm>
          <a:custGeom>
            <a:avLst/>
            <a:gdLst>
              <a:gd name="T0" fmla="*/ 58 w 58"/>
              <a:gd name="T1" fmla="*/ 57 h 57"/>
              <a:gd name="T2" fmla="*/ 26 w 58"/>
              <a:gd name="T3" fmla="*/ 0 h 57"/>
              <a:gd name="T4" fmla="*/ 26 w 58"/>
              <a:gd name="T5" fmla="*/ 0 h 57"/>
              <a:gd name="T6" fmla="*/ 26 w 58"/>
              <a:gd name="T7" fmla="*/ 6 h 57"/>
              <a:gd name="T8" fmla="*/ 20 w 58"/>
              <a:gd name="T9" fmla="*/ 15 h 57"/>
              <a:gd name="T10" fmla="*/ 14 w 58"/>
              <a:gd name="T11" fmla="*/ 27 h 57"/>
              <a:gd name="T12" fmla="*/ 5 w 58"/>
              <a:gd name="T13" fmla="*/ 33 h 57"/>
              <a:gd name="T14" fmla="*/ 0 w 58"/>
              <a:gd name="T15" fmla="*/ 36 h 57"/>
              <a:gd name="T16" fmla="*/ 58 w 58"/>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7">
                <a:moveTo>
                  <a:pt x="58" y="57"/>
                </a:moveTo>
                <a:lnTo>
                  <a:pt x="26" y="0"/>
                </a:lnTo>
                <a:lnTo>
                  <a:pt x="26" y="0"/>
                </a:lnTo>
                <a:lnTo>
                  <a:pt x="26" y="6"/>
                </a:lnTo>
                <a:lnTo>
                  <a:pt x="20" y="15"/>
                </a:lnTo>
                <a:lnTo>
                  <a:pt x="14" y="27"/>
                </a:lnTo>
                <a:lnTo>
                  <a:pt x="5" y="33"/>
                </a:lnTo>
                <a:lnTo>
                  <a:pt x="0" y="36"/>
                </a:lnTo>
                <a:lnTo>
                  <a:pt x="58" y="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Line 102"/>
          <p:cNvSpPr>
            <a:spLocks noChangeShapeType="1"/>
          </p:cNvSpPr>
          <p:nvPr/>
        </p:nvSpPr>
        <p:spPr bwMode="auto">
          <a:xfrm flipH="1" flipV="1">
            <a:off x="766306" y="3060184"/>
            <a:ext cx="747713" cy="646113"/>
          </a:xfrm>
          <a:prstGeom prst="line">
            <a:avLst/>
          </a:prstGeom>
          <a:noFill/>
          <a:ln w="6">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1" name="Rectangle 110"/>
          <p:cNvSpPr>
            <a:spLocks noChangeArrowheads="1"/>
          </p:cNvSpPr>
          <p:nvPr/>
        </p:nvSpPr>
        <p:spPr bwMode="auto">
          <a:xfrm>
            <a:off x="4989057" y="6172200"/>
            <a:ext cx="7037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effectLst/>
                <a:latin typeface="Univers LT Std 47 Cn Lt" charset="0"/>
                <a:cs typeface="Arial" pitchFamily="34" charset="0"/>
              </a:rPr>
              <a:t>Collusion</a:t>
            </a:r>
            <a:endParaRPr kumimoji="0" lang="en-US" sz="1800" b="0" i="0" u="none" strike="noStrike" cap="none" normalizeH="0" baseline="0" dirty="0">
              <a:ln>
                <a:noFill/>
              </a:ln>
              <a:effectLst/>
              <a:latin typeface="Arial" pitchFamily="34" charset="0"/>
              <a:cs typeface="Arial" pitchFamily="34" charset="0"/>
            </a:endParaRPr>
          </a:p>
        </p:txBody>
      </p:sp>
      <p:sp>
        <p:nvSpPr>
          <p:cNvPr id="118" name="Rectangle 117"/>
          <p:cNvSpPr>
            <a:spLocks noChangeArrowheads="1"/>
          </p:cNvSpPr>
          <p:nvPr/>
        </p:nvSpPr>
        <p:spPr bwMode="auto">
          <a:xfrm>
            <a:off x="2896731" y="3106221"/>
            <a:ext cx="7239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rgbClr val="FFFFFF"/>
                </a:solidFill>
                <a:effectLst/>
                <a:latin typeface="Univers LT Std 47 Cn Lt" charset="0"/>
                <a:cs typeface="Arial" pitchFamily="34" charset="0"/>
              </a:rPr>
              <a:t>Exxon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118"/>
          <p:cNvSpPr>
            <a:spLocks noChangeArrowheads="1"/>
          </p:cNvSpPr>
          <p:nvPr/>
        </p:nvSpPr>
        <p:spPr bwMode="auto">
          <a:xfrm>
            <a:off x="2098219" y="3472934"/>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Low prices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125"/>
          <p:cNvSpPr>
            <a:spLocks noChangeArrowheads="1"/>
          </p:cNvSpPr>
          <p:nvPr/>
        </p:nvSpPr>
        <p:spPr bwMode="auto">
          <a:xfrm>
            <a:off x="3871456" y="3472934"/>
            <a:ext cx="88106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High prices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127"/>
          <p:cNvSpPr>
            <a:spLocks noChangeArrowheads="1"/>
          </p:cNvSpPr>
          <p:nvPr/>
        </p:nvSpPr>
        <p:spPr bwMode="auto">
          <a:xfrm rot="16200000">
            <a:off x="644908" y="4559740"/>
            <a:ext cx="67377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a:ln>
                  <a:noFill/>
                </a:ln>
                <a:solidFill>
                  <a:srgbClr val="FFFFFF"/>
                </a:solidFill>
                <a:effectLst/>
                <a:latin typeface="Univers LT Std 47 Cn Lt" charset="0"/>
                <a:cs typeface="Arial" pitchFamily="34" charset="0"/>
              </a:rPr>
              <a:t>Conoco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129"/>
          <p:cNvSpPr>
            <a:spLocks noChangeArrowheads="1"/>
          </p:cNvSpPr>
          <p:nvPr/>
        </p:nvSpPr>
        <p:spPr bwMode="auto">
          <a:xfrm rot="16200000">
            <a:off x="944442" y="4183004"/>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Low prices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36"/>
          <p:cNvSpPr>
            <a:spLocks noChangeArrowheads="1"/>
          </p:cNvSpPr>
          <p:nvPr/>
        </p:nvSpPr>
        <p:spPr bwMode="auto">
          <a:xfrm>
            <a:off x="2488744" y="3853934"/>
            <a:ext cx="831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Low profits</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45" name="Rectangle 144"/>
          <p:cNvSpPr>
            <a:spLocks noChangeArrowheads="1"/>
          </p:cNvSpPr>
          <p:nvPr/>
        </p:nvSpPr>
        <p:spPr bwMode="auto">
          <a:xfrm>
            <a:off x="2496680" y="4038083"/>
            <a:ext cx="7694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8EB4E3"/>
                </a:solidFill>
                <a:effectLst/>
                <a:latin typeface="Univers LT Std 47 Cn Lt" charset="0"/>
                <a:cs typeface="Arial" pitchFamily="34" charset="0"/>
              </a:rPr>
              <a:t>3rd choice</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46" name="Rectangle 145"/>
          <p:cNvSpPr>
            <a:spLocks noChangeArrowheads="1"/>
          </p:cNvSpPr>
          <p:nvPr/>
        </p:nvSpPr>
        <p:spPr bwMode="auto">
          <a:xfrm>
            <a:off x="1702931" y="4314309"/>
            <a:ext cx="8319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Low profits</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47" name="Rectangle 146"/>
          <p:cNvSpPr>
            <a:spLocks noChangeArrowheads="1"/>
          </p:cNvSpPr>
          <p:nvPr/>
        </p:nvSpPr>
        <p:spPr bwMode="auto">
          <a:xfrm>
            <a:off x="1702931" y="4471471"/>
            <a:ext cx="7694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3rd choice</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48" name="Rectangle 147"/>
          <p:cNvSpPr>
            <a:spLocks noChangeArrowheads="1"/>
          </p:cNvSpPr>
          <p:nvPr/>
        </p:nvSpPr>
        <p:spPr bwMode="auto">
          <a:xfrm>
            <a:off x="4315228" y="3872984"/>
            <a:ext cx="6428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No profit</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49" name="Rectangle 148"/>
          <p:cNvSpPr>
            <a:spLocks noChangeArrowheads="1"/>
          </p:cNvSpPr>
          <p:nvPr/>
        </p:nvSpPr>
        <p:spPr bwMode="auto">
          <a:xfrm>
            <a:off x="4306210" y="4065350"/>
            <a:ext cx="7614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4th choice</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50" name="Rectangle 149"/>
          <p:cNvSpPr>
            <a:spLocks noChangeArrowheads="1"/>
          </p:cNvSpPr>
          <p:nvPr/>
        </p:nvSpPr>
        <p:spPr bwMode="auto">
          <a:xfrm>
            <a:off x="3490456" y="4314309"/>
            <a:ext cx="86562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High profits</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51" name="Rectangle 150"/>
          <p:cNvSpPr>
            <a:spLocks noChangeArrowheads="1"/>
          </p:cNvSpPr>
          <p:nvPr/>
        </p:nvSpPr>
        <p:spPr bwMode="auto">
          <a:xfrm>
            <a:off x="3490456" y="4471471"/>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1st choice</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52" name="Rectangle 151"/>
          <p:cNvSpPr>
            <a:spLocks noChangeArrowheads="1"/>
          </p:cNvSpPr>
          <p:nvPr/>
        </p:nvSpPr>
        <p:spPr bwMode="auto">
          <a:xfrm rot="16200000">
            <a:off x="918706" y="5115996"/>
            <a:ext cx="88106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High prices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152"/>
          <p:cNvSpPr>
            <a:spLocks noChangeArrowheads="1"/>
          </p:cNvSpPr>
          <p:nvPr/>
        </p:nvSpPr>
        <p:spPr bwMode="auto">
          <a:xfrm>
            <a:off x="2420482" y="4905652"/>
            <a:ext cx="86562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High profits</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54" name="Rectangle 153"/>
          <p:cNvSpPr>
            <a:spLocks noChangeArrowheads="1"/>
          </p:cNvSpPr>
          <p:nvPr/>
        </p:nvSpPr>
        <p:spPr bwMode="auto">
          <a:xfrm>
            <a:off x="2483982" y="5079484"/>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1st choice</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55" name="Rectangle 154"/>
          <p:cNvSpPr>
            <a:spLocks noChangeArrowheads="1"/>
          </p:cNvSpPr>
          <p:nvPr/>
        </p:nvSpPr>
        <p:spPr bwMode="auto">
          <a:xfrm>
            <a:off x="1702931" y="5389046"/>
            <a:ext cx="6428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No profit</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56" name="Rectangle 155"/>
          <p:cNvSpPr>
            <a:spLocks noChangeArrowheads="1"/>
          </p:cNvSpPr>
          <p:nvPr/>
        </p:nvSpPr>
        <p:spPr bwMode="auto">
          <a:xfrm>
            <a:off x="1702931" y="5549384"/>
            <a:ext cx="7614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4th choice</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57" name="Rectangle 156"/>
          <p:cNvSpPr>
            <a:spLocks noChangeArrowheads="1"/>
          </p:cNvSpPr>
          <p:nvPr/>
        </p:nvSpPr>
        <p:spPr bwMode="auto">
          <a:xfrm>
            <a:off x="3884677" y="4861480"/>
            <a:ext cx="120545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Moderate profits</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58" name="Rectangle 157"/>
          <p:cNvSpPr>
            <a:spLocks noChangeArrowheads="1"/>
          </p:cNvSpPr>
          <p:nvPr/>
        </p:nvSpPr>
        <p:spPr bwMode="auto">
          <a:xfrm>
            <a:off x="4242265" y="5003284"/>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2nd choice</a:t>
            </a:r>
            <a:endParaRPr kumimoji="0" lang="en-US" sz="2000" b="0" i="0" u="none" strike="noStrike" cap="none" normalizeH="0" baseline="0" dirty="0">
              <a:ln>
                <a:noFill/>
              </a:ln>
              <a:solidFill>
                <a:srgbClr val="8EB4E3"/>
              </a:solidFill>
              <a:effectLst/>
              <a:latin typeface="Arial" pitchFamily="34" charset="0"/>
              <a:cs typeface="Arial" pitchFamily="34" charset="0"/>
            </a:endParaRPr>
          </a:p>
        </p:txBody>
      </p:sp>
      <p:sp>
        <p:nvSpPr>
          <p:cNvPr id="159" name="Rectangle 158"/>
          <p:cNvSpPr>
            <a:spLocks noChangeArrowheads="1"/>
          </p:cNvSpPr>
          <p:nvPr/>
        </p:nvSpPr>
        <p:spPr bwMode="auto">
          <a:xfrm>
            <a:off x="3395207" y="5455721"/>
            <a:ext cx="120545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Moderate profits</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60" name="Rectangle 159"/>
          <p:cNvSpPr>
            <a:spLocks noChangeArrowheads="1"/>
          </p:cNvSpPr>
          <p:nvPr/>
        </p:nvSpPr>
        <p:spPr bwMode="auto">
          <a:xfrm>
            <a:off x="3414412" y="5620306"/>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2nd choice</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61" name="Rectangle 160"/>
          <p:cNvSpPr>
            <a:spLocks noChangeArrowheads="1"/>
          </p:cNvSpPr>
          <p:nvPr/>
        </p:nvSpPr>
        <p:spPr bwMode="auto">
          <a:xfrm>
            <a:off x="399593" y="2845871"/>
            <a:ext cx="89928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effectLst/>
                <a:latin typeface="Univers LT Std 47 Cn Lt" charset="0"/>
                <a:cs typeface="Arial" pitchFamily="34" charset="0"/>
              </a:rPr>
              <a:t>Competition</a:t>
            </a:r>
            <a:endParaRPr kumimoji="0" lang="en-US" sz="1800" b="0" i="0" u="none" strike="noStrike" cap="none" normalizeH="0" baseline="0" dirty="0">
              <a:ln>
                <a:noFill/>
              </a:ln>
              <a:effectLst/>
              <a:latin typeface="Arial" pitchFamily="34" charset="0"/>
              <a:cs typeface="Arial" pitchFamily="34" charset="0"/>
            </a:endParaRPr>
          </a:p>
        </p:txBody>
      </p:sp>
      <p:sp>
        <p:nvSpPr>
          <p:cNvPr id="132" name="Rectangle 131"/>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While cooperation may serve the best interests of the players directly involved, it may have societal consequences.</a:t>
            </a:r>
          </a:p>
        </p:txBody>
      </p:sp>
      <p:sp>
        <p:nvSpPr>
          <p:cNvPr id="133" name="Rectangle 132"/>
          <p:cNvSpPr/>
          <p:nvPr/>
        </p:nvSpPr>
        <p:spPr>
          <a:xfrm>
            <a:off x="1523544" y="3734078"/>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p:cNvSpPr/>
          <p:nvPr/>
        </p:nvSpPr>
        <p:spPr>
          <a:xfrm>
            <a:off x="3336806" y="4787384"/>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Rectangle 134"/>
          <p:cNvSpPr/>
          <p:nvPr/>
        </p:nvSpPr>
        <p:spPr>
          <a:xfrm>
            <a:off x="305986" y="2793485"/>
            <a:ext cx="1053251" cy="2666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Rectangle 135"/>
          <p:cNvSpPr/>
          <p:nvPr/>
        </p:nvSpPr>
        <p:spPr>
          <a:xfrm>
            <a:off x="4766806" y="6131183"/>
            <a:ext cx="1053251" cy="2666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137"/>
          <p:cNvSpPr/>
          <p:nvPr/>
        </p:nvSpPr>
        <p:spPr>
          <a:xfrm>
            <a:off x="1524000" y="3733800"/>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1">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6"/>
                                        </p:tgtEl>
                                        <p:attrNameLst>
                                          <p:attrName>style.visibility</p:attrName>
                                        </p:attrNameLst>
                                      </p:cBhvr>
                                      <p:to>
                                        <p:strVal val="visible"/>
                                      </p:to>
                                    </p:set>
                                  </p:childTnLst>
                                  <p:subTnLst>
                                    <p:set>
                                      <p:cBhvr override="childStyle">
                                        <p:cTn dur="1" fill="hold" display="0" masterRel="nextClick" afterEffect="1"/>
                                        <p:tgtEl>
                                          <p:spTgt spid="136"/>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34"/>
                                        </p:tgtEl>
                                        <p:attrNameLst>
                                          <p:attrName>style.visibility</p:attrName>
                                        </p:attrNameLst>
                                      </p:cBhvr>
                                      <p:to>
                                        <p:strVal val="visible"/>
                                      </p:to>
                                    </p:set>
                                  </p:childTnLst>
                                  <p:subTnLst>
                                    <p:set>
                                      <p:cBhvr override="childStyle">
                                        <p:cTn dur="1" fill="hold" display="0" masterRel="nextClick" afterEffect="1"/>
                                        <p:tgtEl>
                                          <p:spTgt spid="13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1">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3"/>
                                        </p:tgtEl>
                                        <p:attrNameLst>
                                          <p:attrName>style.visibility</p:attrName>
                                        </p:attrNameLst>
                                      </p:cBhvr>
                                      <p:to>
                                        <p:strVal val="visible"/>
                                      </p:to>
                                    </p:set>
                                  </p:childTnLst>
                                  <p:subTnLst>
                                    <p:set>
                                      <p:cBhvr override="childStyle">
                                        <p:cTn dur="1" fill="hold" display="0" masterRel="nextClick" afterEffect="1"/>
                                        <p:tgtEl>
                                          <p:spTgt spid="133"/>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135"/>
                                        </p:tgtEl>
                                        <p:attrNameLst>
                                          <p:attrName>style.visibility</p:attrName>
                                        </p:attrNameLst>
                                      </p:cBhvr>
                                      <p:to>
                                        <p:strVal val="visible"/>
                                      </p:to>
                                    </p:set>
                                  </p:childTnLst>
                                  <p:subTnLst>
                                    <p:set>
                                      <p:cBhvr override="childStyle">
                                        <p:cTn dur="1" fill="hold" display="0" masterRel="nextClick" afterEffect="1"/>
                                        <p:tgtEl>
                                          <p:spTgt spid="135"/>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1">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uiExpand="1" build="p"/>
      <p:bldP spid="133" grpId="0" animBg="1"/>
      <p:bldP spid="134" grpId="0" animBg="1"/>
      <p:bldP spid="135" grpId="0" animBg="1"/>
      <p:bldP spid="136" grpId="0" animBg="1"/>
      <p:bldP spid="1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Repeat play in the prisoners’ dilemma</a:t>
            </a:r>
          </a:p>
        </p:txBody>
      </p:sp>
      <p:sp>
        <p:nvSpPr>
          <p:cNvPr id="3" name="Content Placeholder 2"/>
          <p:cNvSpPr>
            <a:spLocks noGrp="1"/>
          </p:cNvSpPr>
          <p:nvPr>
            <p:ph idx="1"/>
          </p:nvPr>
        </p:nvSpPr>
        <p:spPr/>
        <p:txBody>
          <a:bodyPr/>
          <a:lstStyle/>
          <a:p>
            <a:pPr>
              <a:buClr>
                <a:schemeClr val="tx1"/>
              </a:buClr>
            </a:pPr>
            <a:r>
              <a:rPr lang="en-US" i="1" dirty="0">
                <a:solidFill>
                  <a:srgbClr val="9D0505"/>
                </a:solidFill>
              </a:rPr>
              <a:t>Repeated games </a:t>
            </a:r>
            <a:r>
              <a:rPr lang="en-US" dirty="0"/>
              <a:t>are not one-time, but are played more than once.</a:t>
            </a:r>
          </a:p>
          <a:p>
            <a:r>
              <a:rPr lang="en-US" dirty="0"/>
              <a:t>The </a:t>
            </a:r>
            <a:r>
              <a:rPr lang="en-US" i="1" dirty="0">
                <a:solidFill>
                  <a:srgbClr val="9D0505"/>
                </a:solidFill>
              </a:rPr>
              <a:t>cooperative equilibrium </a:t>
            </a:r>
            <a:r>
              <a:rPr lang="en-US" dirty="0"/>
              <a:t>is more likely to occur because simple commitment mechanisms exist.</a:t>
            </a:r>
          </a:p>
          <a:p>
            <a:pPr lvl="1"/>
            <a:r>
              <a:rPr lang="en-US" dirty="0"/>
              <a:t> </a:t>
            </a:r>
            <a:r>
              <a:rPr lang="en-US" i="1" dirty="0">
                <a:solidFill>
                  <a:srgbClr val="9D0505"/>
                </a:solidFill>
              </a:rPr>
              <a:t>Tit-for-tat</a:t>
            </a:r>
            <a:r>
              <a:rPr lang="en-US" dirty="0"/>
              <a:t>: One player does the same action as the other did in the previous game.</a:t>
            </a:r>
          </a:p>
        </p:txBody>
      </p:sp>
    </p:spTree>
    <p:extLst>
      <p:ext uri="{BB962C8B-B14F-4D97-AF65-F5344CB8AC3E}">
        <p14:creationId xmlns:p14="http://schemas.microsoft.com/office/powerpoint/2010/main" val="2352599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What do price-matching guarantees guarantee?</a:t>
            </a:r>
          </a:p>
        </p:txBody>
      </p:sp>
      <p:sp>
        <p:nvSpPr>
          <p:cNvPr id="3" name="Content Placeholder 2"/>
          <p:cNvSpPr>
            <a:spLocks noGrp="1"/>
          </p:cNvSpPr>
          <p:nvPr>
            <p:ph idx="1"/>
          </p:nvPr>
        </p:nvSpPr>
        <p:spPr/>
        <p:txBody>
          <a:bodyPr>
            <a:normAutofit/>
          </a:bodyPr>
          <a:lstStyle/>
          <a:p>
            <a:pPr>
              <a:buClr>
                <a:schemeClr val="tx1"/>
              </a:buClr>
            </a:pPr>
            <a:r>
              <a:rPr lang="en-US" dirty="0"/>
              <a:t>Some companies will match a lower price found anywhere else.</a:t>
            </a:r>
          </a:p>
          <a:p>
            <a:pPr lvl="1"/>
            <a:r>
              <a:rPr lang="en-US" dirty="0"/>
              <a:t>The real game may be more subtle.</a:t>
            </a:r>
          </a:p>
          <a:p>
            <a:r>
              <a:rPr lang="en-US" dirty="0"/>
              <a:t>It may be that companies do not have an incentive to lower prices.</a:t>
            </a:r>
          </a:p>
          <a:p>
            <a:r>
              <a:rPr lang="en-US" dirty="0"/>
              <a:t>By creating and publicizing a legally binding price-match policy, the firm creates a credible threat that it will follow a </a:t>
            </a:r>
            <a:r>
              <a:rPr lang="en-US" i="1" dirty="0">
                <a:solidFill>
                  <a:srgbClr val="9D0505"/>
                </a:solidFill>
              </a:rPr>
              <a:t>tit-for-tat</a:t>
            </a:r>
            <a:r>
              <a:rPr lang="en-US" dirty="0"/>
              <a:t> strategy.</a:t>
            </a:r>
          </a:p>
        </p:txBody>
      </p:sp>
    </p:spTree>
    <p:extLst>
      <p:ext uri="{BB962C8B-B14F-4D97-AF65-F5344CB8AC3E}">
        <p14:creationId xmlns:p14="http://schemas.microsoft.com/office/powerpoint/2010/main" val="331087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Can game theory explain why you feel guilt?</a:t>
            </a:r>
          </a:p>
        </p:txBody>
      </p:sp>
      <p:sp>
        <p:nvSpPr>
          <p:cNvPr id="3" name="Content Placeholder 2"/>
          <p:cNvSpPr>
            <a:spLocks noGrp="1"/>
          </p:cNvSpPr>
          <p:nvPr>
            <p:ph idx="1"/>
          </p:nvPr>
        </p:nvSpPr>
        <p:spPr/>
        <p:txBody>
          <a:bodyPr>
            <a:normAutofit fontScale="92500" lnSpcReduction="20000"/>
          </a:bodyPr>
          <a:lstStyle/>
          <a:p>
            <a:pPr>
              <a:buClr>
                <a:schemeClr val="tx1"/>
              </a:buClr>
            </a:pPr>
            <a:r>
              <a:rPr lang="en-US" dirty="0"/>
              <a:t>Researchers suggest emotions are essential to reaching efficient outcomes.</a:t>
            </a:r>
          </a:p>
          <a:p>
            <a:pPr lvl="1"/>
            <a:r>
              <a:rPr lang="en-US" dirty="0"/>
              <a:t>The theory of reciprocal altruism suggesting we evolved emotions to help us achieve cooperation by playing the </a:t>
            </a:r>
            <a:r>
              <a:rPr lang="en-US" i="1" dirty="0">
                <a:solidFill>
                  <a:srgbClr val="9D0505"/>
                </a:solidFill>
              </a:rPr>
              <a:t>tit-for-tat</a:t>
            </a:r>
            <a:r>
              <a:rPr lang="en-US" dirty="0"/>
              <a:t> strategy that helped our ancestors survive.</a:t>
            </a:r>
          </a:p>
          <a:p>
            <a:r>
              <a:rPr lang="en-US" dirty="0"/>
              <a:t>For example, in a hunter-gatherer society, you may have more food than you can eat in one day, while your neighbor returns with nothing.</a:t>
            </a:r>
          </a:p>
          <a:p>
            <a:pPr lvl="1"/>
            <a:r>
              <a:rPr lang="en-US" dirty="0"/>
              <a:t>You could cooperate and share food.</a:t>
            </a:r>
          </a:p>
          <a:p>
            <a:pPr lvl="1"/>
            <a:r>
              <a:rPr lang="en-US" dirty="0"/>
              <a:t>Require your neighbor do likewise when you have nothing.</a:t>
            </a:r>
          </a:p>
          <a:p>
            <a:r>
              <a:rPr lang="en-US" dirty="0"/>
              <a:t>Emotions are required to sustain cooperation.</a:t>
            </a:r>
          </a:p>
        </p:txBody>
      </p:sp>
    </p:spTree>
    <p:extLst>
      <p:ext uri="{BB962C8B-B14F-4D97-AF65-F5344CB8AC3E}">
        <p14:creationId xmlns:p14="http://schemas.microsoft.com/office/powerpoint/2010/main" val="316125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Sequential games I</a:t>
            </a:r>
          </a:p>
        </p:txBody>
      </p:sp>
      <p:sp>
        <p:nvSpPr>
          <p:cNvPr id="3" name="Content Placeholder 2"/>
          <p:cNvSpPr>
            <a:spLocks noGrp="1"/>
          </p:cNvSpPr>
          <p:nvPr>
            <p:ph idx="1"/>
          </p:nvPr>
        </p:nvSpPr>
        <p:spPr/>
        <p:txBody>
          <a:bodyPr>
            <a:normAutofit fontScale="92500" lnSpcReduction="10000"/>
          </a:bodyPr>
          <a:lstStyle/>
          <a:p>
            <a:r>
              <a:rPr lang="en-US" dirty="0"/>
              <a:t>In all of the previously discussed games, both players moved simultaneously.</a:t>
            </a:r>
          </a:p>
          <a:p>
            <a:r>
              <a:rPr lang="en-US" dirty="0"/>
              <a:t>In many instances, an individual or company must move prior to other participants choosing an action.</a:t>
            </a:r>
          </a:p>
          <a:p>
            <a:pPr lvl="1"/>
            <a:r>
              <a:rPr lang="en-US" dirty="0"/>
              <a:t>Typically the player who chooses first gets a higher payoff, a </a:t>
            </a:r>
            <a:r>
              <a:rPr lang="en-US" i="1" dirty="0">
                <a:solidFill>
                  <a:srgbClr val="9D0505"/>
                </a:solidFill>
              </a:rPr>
              <a:t>first-mover advantage</a:t>
            </a:r>
            <a:r>
              <a:rPr lang="en-US" dirty="0"/>
              <a:t>.</a:t>
            </a:r>
          </a:p>
          <a:p>
            <a:r>
              <a:rPr lang="en-US" dirty="0"/>
              <a:t>The optimal strategies are determined by using </a:t>
            </a:r>
            <a:r>
              <a:rPr lang="en-US" i="1" dirty="0">
                <a:solidFill>
                  <a:srgbClr val="9D0505"/>
                </a:solidFill>
              </a:rPr>
              <a:t>backward induction</a:t>
            </a:r>
            <a:r>
              <a:rPr lang="en-US" dirty="0"/>
              <a:t>, in which the optimal strategy of the last player to choose is determined, followed by the second-to-last player, and so on.</a:t>
            </a:r>
          </a:p>
        </p:txBody>
      </p:sp>
    </p:spTree>
    <p:extLst>
      <p:ext uri="{BB962C8B-B14F-4D97-AF65-F5344CB8AC3E}">
        <p14:creationId xmlns:p14="http://schemas.microsoft.com/office/powerpoint/2010/main" val="419072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Sequential games II</a:t>
            </a:r>
          </a:p>
        </p:txBody>
      </p:sp>
      <p:sp>
        <p:nvSpPr>
          <p:cNvPr id="5" name="AutoShape 3"/>
          <p:cNvSpPr>
            <a:spLocks noChangeAspect="1" noChangeArrowheads="1" noTextEdit="1"/>
          </p:cNvSpPr>
          <p:nvPr/>
        </p:nvSpPr>
        <p:spPr bwMode="auto">
          <a:xfrm>
            <a:off x="533400" y="1828800"/>
            <a:ext cx="80772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996950" y="2735263"/>
            <a:ext cx="429091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u="none" strike="noStrike" cap="none" normalizeH="0" baseline="0" dirty="0">
                <a:ln>
                  <a:noFill/>
                </a:ln>
                <a:effectLst/>
                <a:latin typeface="Calibri Light" pitchFamily="34" charset="0"/>
                <a:cs typeface="Arial" pitchFamily="34" charset="0"/>
              </a:rPr>
              <a:t>Q. What do you have to do to win the Pulitzer prize?</a:t>
            </a:r>
            <a:endParaRPr kumimoji="0" lang="en-US" sz="2000" b="0" u="none" strike="noStrike" cap="none" normalizeH="0" baseline="0" dirty="0">
              <a:ln>
                <a:noFill/>
              </a:ln>
              <a:effectLst/>
              <a:latin typeface="Calibri Light" pitchFamily="34" charset="0"/>
              <a:cs typeface="Arial" pitchFamily="34" charset="0"/>
            </a:endParaRPr>
          </a:p>
        </p:txBody>
      </p:sp>
      <p:sp>
        <p:nvSpPr>
          <p:cNvPr id="8" name="Rectangle 7"/>
          <p:cNvSpPr>
            <a:spLocks noChangeArrowheads="1"/>
          </p:cNvSpPr>
          <p:nvPr/>
        </p:nvSpPr>
        <p:spPr bwMode="auto">
          <a:xfrm>
            <a:off x="996950" y="2949575"/>
            <a:ext cx="335290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a:ln>
                  <a:noFill/>
                </a:ln>
                <a:effectLst/>
                <a:latin typeface="Calibri Light" pitchFamily="34" charset="0"/>
                <a:cs typeface="Arial" pitchFamily="34" charset="0"/>
              </a:rPr>
              <a:t>A. You have to work for a top newspaper.</a:t>
            </a:r>
            <a:endParaRPr kumimoji="0" lang="en-US" sz="2000" b="0" i="1" u="none" strike="noStrike" cap="none" normalizeH="0" baseline="0" dirty="0">
              <a:ln>
                <a:noFill/>
              </a:ln>
              <a:effectLst/>
              <a:latin typeface="Calibri Light" pitchFamily="34" charset="0"/>
              <a:cs typeface="Arial" pitchFamily="34" charset="0"/>
            </a:endParaRPr>
          </a:p>
        </p:txBody>
      </p:sp>
      <p:sp>
        <p:nvSpPr>
          <p:cNvPr id="9" name="Rectangle 8"/>
          <p:cNvSpPr>
            <a:spLocks noChangeArrowheads="1"/>
          </p:cNvSpPr>
          <p:nvPr/>
        </p:nvSpPr>
        <p:spPr bwMode="auto">
          <a:xfrm>
            <a:off x="996950" y="3592513"/>
            <a:ext cx="49153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a:ln>
                  <a:noFill/>
                </a:ln>
                <a:effectLst/>
                <a:latin typeface="Calibri Light" pitchFamily="34" charset="0"/>
                <a:cs typeface="Arial" pitchFamily="34" charset="0"/>
              </a:rPr>
              <a:t>Q. What do you have to do to get a job at a top newspaper?</a:t>
            </a:r>
            <a:endParaRPr kumimoji="0" lang="en-US" sz="2000" b="0" i="1" u="none" strike="noStrike" cap="none" normalizeH="0" baseline="0" dirty="0">
              <a:ln>
                <a:noFill/>
              </a:ln>
              <a:effectLst/>
              <a:latin typeface="Calibri Light" pitchFamily="34" charset="0"/>
              <a:cs typeface="Arial" pitchFamily="34" charset="0"/>
            </a:endParaRPr>
          </a:p>
        </p:txBody>
      </p:sp>
      <p:sp>
        <p:nvSpPr>
          <p:cNvPr id="10" name="Rectangle 9"/>
          <p:cNvSpPr>
            <a:spLocks noChangeArrowheads="1"/>
          </p:cNvSpPr>
          <p:nvPr/>
        </p:nvSpPr>
        <p:spPr bwMode="auto">
          <a:xfrm>
            <a:off x="996950" y="3808413"/>
            <a:ext cx="43049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a:ln>
                  <a:noFill/>
                </a:ln>
                <a:effectLst/>
                <a:latin typeface="Calibri Light" pitchFamily="34" charset="0"/>
                <a:cs typeface="Arial" pitchFamily="34" charset="0"/>
              </a:rPr>
              <a:t>A. You have to have a graduate degree in journalism.</a:t>
            </a:r>
            <a:endParaRPr kumimoji="0" lang="en-US" sz="2000" b="0" i="1" u="none" strike="noStrike" cap="none" normalizeH="0" baseline="0" dirty="0">
              <a:ln>
                <a:noFill/>
              </a:ln>
              <a:effectLst/>
              <a:latin typeface="Calibri Light" pitchFamily="34" charset="0"/>
              <a:cs typeface="Arial" pitchFamily="34" charset="0"/>
            </a:endParaRPr>
          </a:p>
        </p:txBody>
      </p:sp>
      <p:sp>
        <p:nvSpPr>
          <p:cNvPr id="11" name="Rectangle 10"/>
          <p:cNvSpPr>
            <a:spLocks noChangeArrowheads="1"/>
          </p:cNvSpPr>
          <p:nvPr/>
        </p:nvSpPr>
        <p:spPr bwMode="auto">
          <a:xfrm>
            <a:off x="996950" y="4451350"/>
            <a:ext cx="548682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u="none" strike="noStrike" cap="none" normalizeH="0" baseline="0" dirty="0">
                <a:ln>
                  <a:noFill/>
                </a:ln>
                <a:effectLst/>
                <a:latin typeface="Calibri Light" pitchFamily="34" charset="0"/>
                <a:cs typeface="Arial" pitchFamily="34" charset="0"/>
              </a:rPr>
              <a:t>Q. What do you have to do to get a graduate degree in journalism?</a:t>
            </a:r>
            <a:endParaRPr kumimoji="0" lang="en-US" sz="2000" b="0" u="none" strike="noStrike" cap="none" normalizeH="0" baseline="0" dirty="0">
              <a:ln>
                <a:noFill/>
              </a:ln>
              <a:effectLst/>
              <a:latin typeface="Calibri Light" pitchFamily="34" charset="0"/>
              <a:cs typeface="Arial" pitchFamily="34" charset="0"/>
            </a:endParaRPr>
          </a:p>
        </p:txBody>
      </p:sp>
      <p:sp>
        <p:nvSpPr>
          <p:cNvPr id="12" name="Rectangle 11"/>
          <p:cNvSpPr>
            <a:spLocks noChangeArrowheads="1"/>
          </p:cNvSpPr>
          <p:nvPr/>
        </p:nvSpPr>
        <p:spPr bwMode="auto">
          <a:xfrm>
            <a:off x="996950" y="4665663"/>
            <a:ext cx="46177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a:ln>
                  <a:noFill/>
                </a:ln>
                <a:effectLst/>
                <a:latin typeface="Calibri Light" pitchFamily="34" charset="0"/>
                <a:cs typeface="Arial" pitchFamily="34" charset="0"/>
              </a:rPr>
              <a:t>A. You have to have an undergraduate degree in English.</a:t>
            </a:r>
            <a:endParaRPr kumimoji="0" lang="en-US" sz="2000" b="0" i="1" u="none" strike="noStrike" cap="none" normalizeH="0" baseline="0" dirty="0">
              <a:ln>
                <a:noFill/>
              </a:ln>
              <a:effectLst/>
              <a:latin typeface="Calibri Light" pitchFamily="34" charset="0"/>
              <a:cs typeface="Arial" pitchFamily="34" charset="0"/>
            </a:endParaRPr>
          </a:p>
        </p:txBody>
      </p:sp>
      <p:sp>
        <p:nvSpPr>
          <p:cNvPr id="13" name="Rectangle 12"/>
          <p:cNvSpPr>
            <a:spLocks noChangeArrowheads="1"/>
          </p:cNvSpPr>
          <p:nvPr/>
        </p:nvSpPr>
        <p:spPr bwMode="auto">
          <a:xfrm>
            <a:off x="996950" y="5310188"/>
            <a:ext cx="38337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effectLst/>
                <a:latin typeface="Calibri Light" pitchFamily="34" charset="0"/>
                <a:cs typeface="Arial" pitchFamily="34" charset="0"/>
              </a:rPr>
              <a:t>Q. What do you have to do to get that degree?</a:t>
            </a:r>
            <a:endParaRPr kumimoji="0" lang="en-US" sz="2000" b="0" i="0" u="none" strike="noStrike" cap="none" normalizeH="0" baseline="0" dirty="0">
              <a:ln>
                <a:noFill/>
              </a:ln>
              <a:effectLst/>
              <a:latin typeface="Calibri Light" pitchFamily="34" charset="0"/>
              <a:cs typeface="Arial" pitchFamily="34" charset="0"/>
            </a:endParaRPr>
          </a:p>
        </p:txBody>
      </p:sp>
      <p:sp>
        <p:nvSpPr>
          <p:cNvPr id="14" name="Rectangle 13"/>
          <p:cNvSpPr>
            <a:spLocks noChangeArrowheads="1"/>
          </p:cNvSpPr>
          <p:nvPr/>
        </p:nvSpPr>
        <p:spPr bwMode="auto">
          <a:xfrm>
            <a:off x="996950" y="5524500"/>
            <a:ext cx="53480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dirty="0">
                <a:ln>
                  <a:noFill/>
                </a:ln>
                <a:effectLst/>
                <a:latin typeface="Calibri Light" pitchFamily="34" charset="0"/>
                <a:cs typeface="Arial" pitchFamily="34" charset="0"/>
              </a:rPr>
              <a:t>A. You have to take the prerequisite courses in nonfiction writing.</a:t>
            </a:r>
            <a:endParaRPr kumimoji="0" lang="en-US" sz="2000" b="0" i="1" u="none" strike="noStrike" cap="none" normalizeH="0" baseline="0" dirty="0">
              <a:ln>
                <a:noFill/>
              </a:ln>
              <a:effectLst/>
              <a:latin typeface="Calibri Light" pitchFamily="34" charset="0"/>
              <a:cs typeface="Arial" pitchFamily="34" charset="0"/>
            </a:endParaRPr>
          </a:p>
        </p:txBody>
      </p:sp>
      <p:sp>
        <p:nvSpPr>
          <p:cNvPr id="23" name="Rectangle 22"/>
          <p:cNvSpPr>
            <a:spLocks noChangeArrowheads="1"/>
          </p:cNvSpPr>
          <p:nvPr/>
        </p:nvSpPr>
        <p:spPr bwMode="auto">
          <a:xfrm>
            <a:off x="728663" y="5989638"/>
            <a:ext cx="7577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effectLst/>
                <a:latin typeface="Calibri Light" pitchFamily="34" charset="0"/>
                <a:cs typeface="Arial" pitchFamily="34" charset="0"/>
              </a:rPr>
              <a:t>Therefore, you should take introductory nonfiction writing next semester.</a:t>
            </a:r>
            <a:endParaRPr kumimoji="0" lang="en-US" sz="2000" b="0" i="0" u="none" strike="noStrike" cap="none" normalizeH="0" baseline="0" dirty="0">
              <a:ln>
                <a:noFill/>
              </a:ln>
              <a:effectLst/>
              <a:latin typeface="Calibri Light" pitchFamily="34" charset="0"/>
              <a:cs typeface="Arial" pitchFamily="34" charset="0"/>
            </a:endParaRPr>
          </a:p>
        </p:txBody>
      </p:sp>
      <p:sp>
        <p:nvSpPr>
          <p:cNvPr id="33" name="Freeform 94"/>
          <p:cNvSpPr>
            <a:spLocks noEditPoints="1"/>
          </p:cNvSpPr>
          <p:nvPr/>
        </p:nvSpPr>
        <p:spPr bwMode="auto">
          <a:xfrm rot="5400000">
            <a:off x="3474110" y="3342362"/>
            <a:ext cx="409701"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34" name="Freeform 94"/>
          <p:cNvSpPr>
            <a:spLocks noEditPoints="1"/>
          </p:cNvSpPr>
          <p:nvPr/>
        </p:nvSpPr>
        <p:spPr bwMode="auto">
          <a:xfrm rot="5400000">
            <a:off x="3474110" y="5080801"/>
            <a:ext cx="409701"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35" name="Freeform 94"/>
          <p:cNvSpPr>
            <a:spLocks noEditPoints="1"/>
          </p:cNvSpPr>
          <p:nvPr/>
        </p:nvSpPr>
        <p:spPr bwMode="auto">
          <a:xfrm rot="5400000">
            <a:off x="3474110" y="4214026"/>
            <a:ext cx="409701" cy="90602"/>
          </a:xfrm>
          <a:custGeom>
            <a:avLst/>
            <a:gdLst>
              <a:gd name="T0" fmla="*/ 1 w 3178"/>
              <a:gd name="T1" fmla="*/ 405 h 631"/>
              <a:gd name="T2" fmla="*/ 3044 w 3178"/>
              <a:gd name="T3" fmla="*/ 381 h 631"/>
              <a:gd name="T4" fmla="*/ 3043 w 3178"/>
              <a:gd name="T5" fmla="*/ 245 h 631"/>
              <a:gd name="T6" fmla="*/ 0 w 3178"/>
              <a:gd name="T7" fmla="*/ 269 h 631"/>
              <a:gd name="T8" fmla="*/ 1 w 3178"/>
              <a:gd name="T9" fmla="*/ 405 h 631"/>
              <a:gd name="T10" fmla="*/ 2672 w 3178"/>
              <a:gd name="T11" fmla="*/ 612 h 631"/>
              <a:gd name="T12" fmla="*/ 3178 w 3178"/>
              <a:gd name="T13" fmla="*/ 311 h 631"/>
              <a:gd name="T14" fmla="*/ 2667 w 3178"/>
              <a:gd name="T15" fmla="*/ 19 h 631"/>
              <a:gd name="T16" fmla="*/ 2574 w 3178"/>
              <a:gd name="T17" fmla="*/ 44 h 631"/>
              <a:gd name="T18" fmla="*/ 2600 w 3178"/>
              <a:gd name="T19" fmla="*/ 137 h 631"/>
              <a:gd name="T20" fmla="*/ 3009 w 3178"/>
              <a:gd name="T21" fmla="*/ 372 h 631"/>
              <a:gd name="T22" fmla="*/ 3008 w 3178"/>
              <a:gd name="T23" fmla="*/ 254 h 631"/>
              <a:gd name="T24" fmla="*/ 2602 w 3178"/>
              <a:gd name="T25" fmla="*/ 495 h 631"/>
              <a:gd name="T26" fmla="*/ 2579 w 3178"/>
              <a:gd name="T27" fmla="*/ 588 h 631"/>
              <a:gd name="T28" fmla="*/ 2672 w 3178"/>
              <a:gd name="T29" fmla="*/ 61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8" h="631">
                <a:moveTo>
                  <a:pt x="1" y="405"/>
                </a:moveTo>
                <a:lnTo>
                  <a:pt x="3044" y="381"/>
                </a:lnTo>
                <a:lnTo>
                  <a:pt x="3043" y="245"/>
                </a:lnTo>
                <a:lnTo>
                  <a:pt x="0" y="269"/>
                </a:lnTo>
                <a:lnTo>
                  <a:pt x="1" y="405"/>
                </a:lnTo>
                <a:close/>
                <a:moveTo>
                  <a:pt x="2672" y="612"/>
                </a:moveTo>
                <a:lnTo>
                  <a:pt x="3178" y="311"/>
                </a:lnTo>
                <a:lnTo>
                  <a:pt x="2667" y="19"/>
                </a:lnTo>
                <a:cubicBezTo>
                  <a:pt x="2635" y="0"/>
                  <a:pt x="2593" y="11"/>
                  <a:pt x="2574" y="44"/>
                </a:cubicBezTo>
                <a:cubicBezTo>
                  <a:pt x="2556" y="77"/>
                  <a:pt x="2567" y="118"/>
                  <a:pt x="2600" y="137"/>
                </a:cubicBezTo>
                <a:lnTo>
                  <a:pt x="3009" y="372"/>
                </a:lnTo>
                <a:lnTo>
                  <a:pt x="3008" y="254"/>
                </a:lnTo>
                <a:lnTo>
                  <a:pt x="2602" y="495"/>
                </a:lnTo>
                <a:cubicBezTo>
                  <a:pt x="2570" y="514"/>
                  <a:pt x="2559" y="556"/>
                  <a:pt x="2579" y="588"/>
                </a:cubicBezTo>
                <a:cubicBezTo>
                  <a:pt x="2598" y="621"/>
                  <a:pt x="2640" y="631"/>
                  <a:pt x="2672" y="612"/>
                </a:cubicBezTo>
                <a:close/>
              </a:path>
            </a:pathLst>
          </a:custGeom>
          <a:solidFill>
            <a:schemeClr val="tx1"/>
          </a:solidFill>
          <a:ln w="0" cap="flat">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25" name="Rectangle 24"/>
          <p:cNvSpPr/>
          <p:nvPr/>
        </p:nvSpPr>
        <p:spPr>
          <a:xfrm>
            <a:off x="533400" y="1132582"/>
            <a:ext cx="8381999" cy="1384995"/>
          </a:xfrm>
          <a:prstGeom prst="rect">
            <a:avLst/>
          </a:prstGeom>
        </p:spPr>
        <p:txBody>
          <a:bodyPr wrap="square">
            <a:spAutoFit/>
          </a:bodyPr>
          <a:lstStyle/>
          <a:p>
            <a:pPr marL="457200" indent="-457200">
              <a:buFont typeface="Arial" pitchFamily="34" charset="0"/>
              <a:buChar char="•"/>
            </a:pPr>
            <a:r>
              <a:rPr lang="en-US" sz="2800" dirty="0">
                <a:latin typeface="Calibri Light" pitchFamily="34" charset="0"/>
              </a:rPr>
              <a:t>Suppose you aspire to win the Pulitzer Prize.</a:t>
            </a:r>
          </a:p>
          <a:p>
            <a:pPr marL="457200" indent="-457200">
              <a:buFont typeface="Arial" pitchFamily="34" charset="0"/>
              <a:buChar char="•"/>
            </a:pPr>
            <a:r>
              <a:rPr lang="en-US" sz="2800" dirty="0">
                <a:latin typeface="Calibri Light" pitchFamily="34" charset="0"/>
              </a:rPr>
              <a:t>Start with the outcome and work backwards to determine your sequence of choices.</a:t>
            </a: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23" grpId="0"/>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will you learn in this chapter?</a:t>
            </a:r>
            <a:endParaRPr lang="en-US" sz="3200" dirty="0">
              <a:solidFill>
                <a:srgbClr val="C00000"/>
              </a:solidFill>
            </a:endParaRPr>
          </a:p>
        </p:txBody>
      </p:sp>
      <p:sp>
        <p:nvSpPr>
          <p:cNvPr id="3" name="Content Placeholder 2"/>
          <p:cNvSpPr>
            <a:spLocks noGrp="1"/>
          </p:cNvSpPr>
          <p:nvPr>
            <p:ph idx="1"/>
          </p:nvPr>
        </p:nvSpPr>
        <p:spPr/>
        <p:txBody>
          <a:bodyPr>
            <a:normAutofit fontScale="77500" lnSpcReduction="20000"/>
          </a:bodyPr>
          <a:lstStyle/>
          <a:p>
            <a:r>
              <a:rPr lang="en-US" dirty="0"/>
              <a:t>What </a:t>
            </a:r>
            <a:r>
              <a:rPr lang="en-US" i="1" dirty="0">
                <a:solidFill>
                  <a:srgbClr val="9D0505"/>
                </a:solidFill>
              </a:rPr>
              <a:t>strategic behavior </a:t>
            </a:r>
            <a:r>
              <a:rPr lang="en-US" dirty="0"/>
              <a:t>is and what the components of a </a:t>
            </a:r>
            <a:r>
              <a:rPr lang="en-US" i="1" dirty="0">
                <a:solidFill>
                  <a:srgbClr val="9D0505"/>
                </a:solidFill>
              </a:rPr>
              <a:t>strategic game </a:t>
            </a:r>
            <a:r>
              <a:rPr lang="en-US" dirty="0"/>
              <a:t>are.</a:t>
            </a:r>
          </a:p>
          <a:p>
            <a:r>
              <a:rPr lang="en-US" dirty="0"/>
              <a:t>Why </a:t>
            </a:r>
            <a:r>
              <a:rPr lang="en-US" i="1" dirty="0">
                <a:solidFill>
                  <a:srgbClr val="9D0505"/>
                </a:solidFill>
              </a:rPr>
              <a:t>noncooperation</a:t>
            </a:r>
            <a:r>
              <a:rPr lang="en-US" dirty="0"/>
              <a:t> is always the outcome in the prisoners’ dilemma.</a:t>
            </a:r>
          </a:p>
          <a:p>
            <a:r>
              <a:rPr lang="en-US" dirty="0"/>
              <a:t>Identify </a:t>
            </a:r>
            <a:r>
              <a:rPr lang="en-US" i="1" dirty="0">
                <a:solidFill>
                  <a:srgbClr val="9D0505"/>
                </a:solidFill>
              </a:rPr>
              <a:t>dominant strategies </a:t>
            </a:r>
            <a:r>
              <a:rPr lang="en-US" dirty="0"/>
              <a:t>and whether </a:t>
            </a:r>
            <a:r>
              <a:rPr lang="en-US" i="1" dirty="0">
                <a:solidFill>
                  <a:srgbClr val="9D0505"/>
                </a:solidFill>
              </a:rPr>
              <a:t>Nash equilibrium </a:t>
            </a:r>
            <a:r>
              <a:rPr lang="en-US" dirty="0"/>
              <a:t>will be reached.</a:t>
            </a:r>
          </a:p>
          <a:p>
            <a:r>
              <a:rPr lang="en-US" dirty="0"/>
              <a:t>How </a:t>
            </a:r>
            <a:r>
              <a:rPr lang="en-US" i="1" dirty="0">
                <a:solidFill>
                  <a:srgbClr val="9D0505"/>
                </a:solidFill>
              </a:rPr>
              <a:t>commitment strategies </a:t>
            </a:r>
            <a:r>
              <a:rPr lang="en-US" dirty="0"/>
              <a:t>and repeated play can enable cooperation.</a:t>
            </a:r>
          </a:p>
          <a:p>
            <a:r>
              <a:rPr lang="en-US" dirty="0"/>
              <a:t>How backward induction can be used to make decisions.</a:t>
            </a:r>
          </a:p>
          <a:p>
            <a:r>
              <a:rPr lang="en-US" dirty="0"/>
              <a:t>How first-movers have an advantage.</a:t>
            </a:r>
          </a:p>
          <a:p>
            <a:r>
              <a:rPr lang="en-US" dirty="0"/>
              <a:t>How patient players have more bargaining power.</a:t>
            </a:r>
          </a:p>
          <a:p>
            <a:r>
              <a:rPr lang="en-US" dirty="0"/>
              <a:t>How a commitment strategy can allow players to achieve their goals by limiting their options.</a:t>
            </a:r>
          </a:p>
        </p:txBody>
      </p:sp>
    </p:spTree>
    <p:extLst>
      <p:ext uri="{BB962C8B-B14F-4D97-AF65-F5344CB8AC3E}">
        <p14:creationId xmlns:p14="http://schemas.microsoft.com/office/powerpoint/2010/main" val="117312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Sequential games III</a:t>
            </a:r>
            <a:endParaRPr lang="en-US" dirty="0">
              <a:latin typeface="+mj-lt"/>
            </a:endParaRPr>
          </a:p>
        </p:txBody>
      </p:sp>
      <p:sp>
        <p:nvSpPr>
          <p:cNvPr id="156" name="Content Placeholder 2"/>
          <p:cNvSpPr>
            <a:spLocks noGrp="1"/>
          </p:cNvSpPr>
          <p:nvPr>
            <p:ph idx="4294967295"/>
          </p:nvPr>
        </p:nvSpPr>
        <p:spPr>
          <a:xfrm>
            <a:off x="5867400" y="2798763"/>
            <a:ext cx="3276600" cy="3830637"/>
          </a:xfrm>
        </p:spPr>
        <p:txBody>
          <a:bodyPr>
            <a:normAutofit lnSpcReduction="10000"/>
          </a:bodyPr>
          <a:lstStyle/>
          <a:p>
            <a:r>
              <a:rPr lang="en-US" sz="1600" dirty="0"/>
              <a:t>If McD enters in the center of town:</a:t>
            </a:r>
          </a:p>
          <a:p>
            <a:pPr lvl="1"/>
            <a:r>
              <a:rPr lang="en-US" sz="1600" dirty="0"/>
              <a:t>BK will not enter and earns a 10% return.</a:t>
            </a:r>
          </a:p>
          <a:p>
            <a:pPr lvl="1"/>
            <a:r>
              <a:rPr lang="en-US" sz="1600" dirty="0"/>
              <a:t>McD earns 12% return.</a:t>
            </a:r>
          </a:p>
          <a:p>
            <a:r>
              <a:rPr lang="en-US" sz="1600" dirty="0"/>
              <a:t>If McD enters in outskirts of town:</a:t>
            </a:r>
          </a:p>
          <a:p>
            <a:pPr lvl="1"/>
            <a:r>
              <a:rPr lang="en-US" sz="1600" dirty="0"/>
              <a:t>BK will enter at center and earns a 12% return.</a:t>
            </a:r>
          </a:p>
          <a:p>
            <a:pPr lvl="1"/>
            <a:r>
              <a:rPr lang="en-US" sz="1600" dirty="0"/>
              <a:t>McD earns 2% return.</a:t>
            </a:r>
          </a:p>
          <a:p>
            <a:r>
              <a:rPr lang="en-US" sz="1600" dirty="0"/>
              <a:t>McD chooses between 12% return or 2% return.</a:t>
            </a:r>
          </a:p>
          <a:p>
            <a:r>
              <a:rPr lang="en-US" sz="1600" dirty="0"/>
              <a:t>McD chooses to locate at the center of town and BK does not enter.</a:t>
            </a:r>
          </a:p>
        </p:txBody>
      </p:sp>
      <p:grpSp>
        <p:nvGrpSpPr>
          <p:cNvPr id="6" name="Group 205"/>
          <p:cNvGrpSpPr>
            <a:grpSpLocks/>
          </p:cNvGrpSpPr>
          <p:nvPr/>
        </p:nvGrpSpPr>
        <p:grpSpPr bwMode="auto">
          <a:xfrm>
            <a:off x="167482" y="2965987"/>
            <a:ext cx="5540375" cy="3759201"/>
            <a:chOff x="960" y="932"/>
            <a:chExt cx="3490" cy="2368"/>
          </a:xfrm>
        </p:grpSpPr>
        <p:sp>
          <p:nvSpPr>
            <p:cNvPr id="90" name="Line 5"/>
            <p:cNvSpPr>
              <a:spLocks noChangeShapeType="1"/>
            </p:cNvSpPr>
            <p:nvPr/>
          </p:nvSpPr>
          <p:spPr bwMode="auto">
            <a:xfrm flipV="1">
              <a:off x="3134" y="1108"/>
              <a:ext cx="616" cy="403"/>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6"/>
            <p:cNvSpPr>
              <a:spLocks noChangeShapeType="1"/>
            </p:cNvSpPr>
            <p:nvPr/>
          </p:nvSpPr>
          <p:spPr bwMode="auto">
            <a:xfrm flipV="1">
              <a:off x="3134" y="2312"/>
              <a:ext cx="616" cy="408"/>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7"/>
            <p:cNvSpPr>
              <a:spLocks noChangeShapeType="1"/>
            </p:cNvSpPr>
            <p:nvPr/>
          </p:nvSpPr>
          <p:spPr bwMode="auto">
            <a:xfrm>
              <a:off x="3134" y="2720"/>
              <a:ext cx="616" cy="39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8"/>
            <p:cNvSpPr>
              <a:spLocks/>
            </p:cNvSpPr>
            <p:nvPr/>
          </p:nvSpPr>
          <p:spPr bwMode="auto">
            <a:xfrm>
              <a:off x="960" y="1924"/>
              <a:ext cx="810" cy="391"/>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A92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15"/>
            <p:cNvSpPr>
              <a:spLocks noChangeArrowheads="1"/>
            </p:cNvSpPr>
            <p:nvPr/>
          </p:nvSpPr>
          <p:spPr bwMode="auto">
            <a:xfrm>
              <a:off x="1554" y="1965"/>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7"/>
            <p:cNvSpPr>
              <a:spLocks noChangeArrowheads="1"/>
            </p:cNvSpPr>
            <p:nvPr/>
          </p:nvSpPr>
          <p:spPr bwMode="auto">
            <a:xfrm>
              <a:off x="1216"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8"/>
            <p:cNvSpPr>
              <a:spLocks noChangeArrowheads="1"/>
            </p:cNvSpPr>
            <p:nvPr/>
          </p:nvSpPr>
          <p:spPr bwMode="auto">
            <a:xfrm>
              <a:off x="1353"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9"/>
            <p:cNvSpPr>
              <a:spLocks noChangeArrowheads="1"/>
            </p:cNvSpPr>
            <p:nvPr/>
          </p:nvSpPr>
          <p:spPr bwMode="auto">
            <a:xfrm>
              <a:off x="1378"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20"/>
            <p:cNvSpPr>
              <a:spLocks noChangeArrowheads="1"/>
            </p:cNvSpPr>
            <p:nvPr/>
          </p:nvSpPr>
          <p:spPr bwMode="auto">
            <a:xfrm>
              <a:off x="1430"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21"/>
            <p:cNvSpPr>
              <a:spLocks noChangeArrowheads="1"/>
            </p:cNvSpPr>
            <p:nvPr/>
          </p:nvSpPr>
          <p:spPr bwMode="auto">
            <a:xfrm>
              <a:off x="1462"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25"/>
            <p:cNvSpPr>
              <a:spLocks noChangeArrowheads="1"/>
            </p:cNvSpPr>
            <p:nvPr/>
          </p:nvSpPr>
          <p:spPr bwMode="auto">
            <a:xfrm>
              <a:off x="1588"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26"/>
            <p:cNvSpPr>
              <a:spLocks noChangeArrowheads="1"/>
            </p:cNvSpPr>
            <p:nvPr/>
          </p:nvSpPr>
          <p:spPr bwMode="auto">
            <a:xfrm>
              <a:off x="1273"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27"/>
            <p:cNvSpPr>
              <a:spLocks noChangeArrowheads="1"/>
            </p:cNvSpPr>
            <p:nvPr/>
          </p:nvSpPr>
          <p:spPr bwMode="auto">
            <a:xfrm>
              <a:off x="1325"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28"/>
            <p:cNvSpPr>
              <a:spLocks noChangeArrowheads="1"/>
            </p:cNvSpPr>
            <p:nvPr/>
          </p:nvSpPr>
          <p:spPr bwMode="auto">
            <a:xfrm>
              <a:off x="1378"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29"/>
            <p:cNvSpPr>
              <a:spLocks noChangeArrowheads="1"/>
            </p:cNvSpPr>
            <p:nvPr/>
          </p:nvSpPr>
          <p:spPr bwMode="auto">
            <a:xfrm>
              <a:off x="1414"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31"/>
            <p:cNvSpPr>
              <a:spLocks noChangeArrowheads="1"/>
            </p:cNvSpPr>
            <p:nvPr/>
          </p:nvSpPr>
          <p:spPr bwMode="auto">
            <a:xfrm>
              <a:off x="1483"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32"/>
            <p:cNvSpPr>
              <a:spLocks noChangeArrowheads="1"/>
            </p:cNvSpPr>
            <p:nvPr/>
          </p:nvSpPr>
          <p:spPr bwMode="auto">
            <a:xfrm>
              <a:off x="1519"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33"/>
            <p:cNvSpPr>
              <a:spLocks noChangeShapeType="1"/>
            </p:cNvSpPr>
            <p:nvPr/>
          </p:nvSpPr>
          <p:spPr bwMode="auto">
            <a:xfrm flipV="1">
              <a:off x="1770" y="1511"/>
              <a:ext cx="664" cy="589"/>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Rectangle 35"/>
            <p:cNvSpPr>
              <a:spLocks noChangeArrowheads="1"/>
            </p:cNvSpPr>
            <p:nvPr/>
          </p:nvSpPr>
          <p:spPr bwMode="auto">
            <a:xfrm>
              <a:off x="2603" y="1379"/>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36"/>
            <p:cNvSpPr>
              <a:spLocks noChangeArrowheads="1"/>
            </p:cNvSpPr>
            <p:nvPr/>
          </p:nvSpPr>
          <p:spPr bwMode="auto">
            <a:xfrm>
              <a:off x="2646" y="1379"/>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37"/>
            <p:cNvSpPr>
              <a:spLocks noChangeArrowheads="1"/>
            </p:cNvSpPr>
            <p:nvPr/>
          </p:nvSpPr>
          <p:spPr bwMode="auto">
            <a:xfrm>
              <a:off x="2683" y="1379"/>
              <a:ext cx="60"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38"/>
            <p:cNvSpPr>
              <a:spLocks noChangeArrowheads="1"/>
            </p:cNvSpPr>
            <p:nvPr/>
          </p:nvSpPr>
          <p:spPr bwMode="auto">
            <a:xfrm>
              <a:off x="2744" y="1379"/>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39"/>
            <p:cNvSpPr>
              <a:spLocks noChangeArrowheads="1"/>
            </p:cNvSpPr>
            <p:nvPr/>
          </p:nvSpPr>
          <p:spPr bwMode="auto">
            <a:xfrm>
              <a:off x="2781" y="1379"/>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40"/>
            <p:cNvSpPr>
              <a:spLocks noChangeArrowheads="1"/>
            </p:cNvSpPr>
            <p:nvPr/>
          </p:nvSpPr>
          <p:spPr bwMode="auto">
            <a:xfrm>
              <a:off x="2819" y="1379"/>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41"/>
            <p:cNvSpPr>
              <a:spLocks noChangeArrowheads="1"/>
            </p:cNvSpPr>
            <p:nvPr/>
          </p:nvSpPr>
          <p:spPr bwMode="auto">
            <a:xfrm>
              <a:off x="2861" y="1379"/>
              <a:ext cx="1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42"/>
            <p:cNvSpPr>
              <a:spLocks noChangeArrowheads="1"/>
            </p:cNvSpPr>
            <p:nvPr/>
          </p:nvSpPr>
          <p:spPr bwMode="auto">
            <a:xfrm>
              <a:off x="2876" y="1379"/>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43"/>
            <p:cNvSpPr>
              <a:spLocks noChangeArrowheads="1"/>
            </p:cNvSpPr>
            <p:nvPr/>
          </p:nvSpPr>
          <p:spPr bwMode="auto">
            <a:xfrm>
              <a:off x="2913" y="1379"/>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44"/>
            <p:cNvSpPr>
              <a:spLocks noChangeArrowheads="1"/>
            </p:cNvSpPr>
            <p:nvPr/>
          </p:nvSpPr>
          <p:spPr bwMode="auto">
            <a:xfrm>
              <a:off x="2949" y="1379"/>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45"/>
            <p:cNvSpPr>
              <a:spLocks noChangeArrowheads="1"/>
            </p:cNvSpPr>
            <p:nvPr/>
          </p:nvSpPr>
          <p:spPr bwMode="auto">
            <a:xfrm>
              <a:off x="2528" y="1466"/>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46"/>
            <p:cNvSpPr>
              <a:spLocks noChangeArrowheads="1"/>
            </p:cNvSpPr>
            <p:nvPr/>
          </p:nvSpPr>
          <p:spPr bwMode="auto">
            <a:xfrm>
              <a:off x="2569"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47"/>
            <p:cNvSpPr>
              <a:spLocks noChangeArrowheads="1"/>
            </p:cNvSpPr>
            <p:nvPr/>
          </p:nvSpPr>
          <p:spPr bwMode="auto">
            <a:xfrm>
              <a:off x="2605"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48"/>
            <p:cNvSpPr>
              <a:spLocks noChangeArrowheads="1"/>
            </p:cNvSpPr>
            <p:nvPr/>
          </p:nvSpPr>
          <p:spPr bwMode="auto">
            <a:xfrm>
              <a:off x="2642"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49"/>
            <p:cNvSpPr>
              <a:spLocks noChangeArrowheads="1"/>
            </p:cNvSpPr>
            <p:nvPr/>
          </p:nvSpPr>
          <p:spPr bwMode="auto">
            <a:xfrm>
              <a:off x="2678" y="1466"/>
              <a:ext cx="5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50"/>
            <p:cNvSpPr>
              <a:spLocks noChangeArrowheads="1"/>
            </p:cNvSpPr>
            <p:nvPr/>
          </p:nvSpPr>
          <p:spPr bwMode="auto">
            <a:xfrm>
              <a:off x="2694"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51"/>
            <p:cNvSpPr>
              <a:spLocks noChangeArrowheads="1"/>
            </p:cNvSpPr>
            <p:nvPr/>
          </p:nvSpPr>
          <p:spPr bwMode="auto">
            <a:xfrm>
              <a:off x="2746" y="1466"/>
              <a:ext cx="9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52"/>
            <p:cNvSpPr>
              <a:spLocks noChangeArrowheads="1"/>
            </p:cNvSpPr>
            <p:nvPr/>
          </p:nvSpPr>
          <p:spPr bwMode="auto">
            <a:xfrm>
              <a:off x="2801"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53"/>
            <p:cNvSpPr>
              <a:spLocks noChangeArrowheads="1"/>
            </p:cNvSpPr>
            <p:nvPr/>
          </p:nvSpPr>
          <p:spPr bwMode="auto">
            <a:xfrm>
              <a:off x="2851"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54"/>
            <p:cNvSpPr>
              <a:spLocks noChangeArrowheads="1"/>
            </p:cNvSpPr>
            <p:nvPr/>
          </p:nvSpPr>
          <p:spPr bwMode="auto">
            <a:xfrm>
              <a:off x="2890"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55"/>
            <p:cNvSpPr>
              <a:spLocks noChangeArrowheads="1"/>
            </p:cNvSpPr>
            <p:nvPr/>
          </p:nvSpPr>
          <p:spPr bwMode="auto">
            <a:xfrm>
              <a:off x="2927" y="1466"/>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56"/>
            <p:cNvSpPr>
              <a:spLocks noChangeArrowheads="1"/>
            </p:cNvSpPr>
            <p:nvPr/>
          </p:nvSpPr>
          <p:spPr bwMode="auto">
            <a:xfrm>
              <a:off x="2945"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57"/>
            <p:cNvSpPr>
              <a:spLocks noChangeArrowheads="1"/>
            </p:cNvSpPr>
            <p:nvPr/>
          </p:nvSpPr>
          <p:spPr bwMode="auto">
            <a:xfrm>
              <a:off x="2981" y="1466"/>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58"/>
            <p:cNvSpPr>
              <a:spLocks noChangeArrowheads="1"/>
            </p:cNvSpPr>
            <p:nvPr/>
          </p:nvSpPr>
          <p:spPr bwMode="auto">
            <a:xfrm>
              <a:off x="3006"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59"/>
            <p:cNvSpPr>
              <a:spLocks noChangeArrowheads="1"/>
            </p:cNvSpPr>
            <p:nvPr/>
          </p:nvSpPr>
          <p:spPr bwMode="auto">
            <a:xfrm>
              <a:off x="2596" y="1553"/>
              <a:ext cx="5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60"/>
            <p:cNvSpPr>
              <a:spLocks noChangeArrowheads="1"/>
            </p:cNvSpPr>
            <p:nvPr/>
          </p:nvSpPr>
          <p:spPr bwMode="auto">
            <a:xfrm>
              <a:off x="2616" y="1553"/>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61"/>
            <p:cNvSpPr>
              <a:spLocks noChangeArrowheads="1"/>
            </p:cNvSpPr>
            <p:nvPr/>
          </p:nvSpPr>
          <p:spPr bwMode="auto">
            <a:xfrm>
              <a:off x="2653"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62"/>
            <p:cNvSpPr>
              <a:spLocks noChangeArrowheads="1"/>
            </p:cNvSpPr>
            <p:nvPr/>
          </p:nvSpPr>
          <p:spPr bwMode="auto">
            <a:xfrm>
              <a:off x="2685"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63"/>
            <p:cNvSpPr>
              <a:spLocks noChangeArrowheads="1"/>
            </p:cNvSpPr>
            <p:nvPr/>
          </p:nvSpPr>
          <p:spPr bwMode="auto">
            <a:xfrm>
              <a:off x="2721" y="1553"/>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64"/>
            <p:cNvSpPr>
              <a:spLocks noChangeArrowheads="1"/>
            </p:cNvSpPr>
            <p:nvPr/>
          </p:nvSpPr>
          <p:spPr bwMode="auto">
            <a:xfrm>
              <a:off x="2737" y="1553"/>
              <a:ext cx="11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 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65"/>
            <p:cNvSpPr>
              <a:spLocks noChangeArrowheads="1"/>
            </p:cNvSpPr>
            <p:nvPr/>
          </p:nvSpPr>
          <p:spPr bwMode="auto">
            <a:xfrm>
              <a:off x="2806" y="155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66"/>
            <p:cNvSpPr>
              <a:spLocks noChangeArrowheads="1"/>
            </p:cNvSpPr>
            <p:nvPr/>
          </p:nvSpPr>
          <p:spPr bwMode="auto">
            <a:xfrm>
              <a:off x="2842"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67"/>
            <p:cNvSpPr>
              <a:spLocks noChangeArrowheads="1"/>
            </p:cNvSpPr>
            <p:nvPr/>
          </p:nvSpPr>
          <p:spPr bwMode="auto">
            <a:xfrm>
              <a:off x="2879" y="1553"/>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68"/>
            <p:cNvSpPr>
              <a:spLocks noChangeArrowheads="1"/>
            </p:cNvSpPr>
            <p:nvPr/>
          </p:nvSpPr>
          <p:spPr bwMode="auto">
            <a:xfrm>
              <a:off x="2902"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69"/>
            <p:cNvSpPr>
              <a:spLocks noChangeArrowheads="1"/>
            </p:cNvSpPr>
            <p:nvPr/>
          </p:nvSpPr>
          <p:spPr bwMode="auto">
            <a:xfrm>
              <a:off x="2940" y="155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5" name="Freeform 70"/>
            <p:cNvSpPr>
              <a:spLocks/>
            </p:cNvSpPr>
            <p:nvPr/>
          </p:nvSpPr>
          <p:spPr bwMode="auto">
            <a:xfrm>
              <a:off x="3750" y="932"/>
              <a:ext cx="700" cy="351"/>
            </a:xfrm>
            <a:custGeom>
              <a:avLst/>
              <a:gdLst>
                <a:gd name="T0" fmla="*/ 0 w 700"/>
                <a:gd name="T1" fmla="*/ 37 h 351"/>
                <a:gd name="T2" fmla="*/ 0 w 700"/>
                <a:gd name="T3" fmla="*/ 37 h 351"/>
                <a:gd name="T4" fmla="*/ 0 w 700"/>
                <a:gd name="T5" fmla="*/ 30 h 351"/>
                <a:gd name="T6" fmla="*/ 2 w 700"/>
                <a:gd name="T7" fmla="*/ 23 h 351"/>
                <a:gd name="T8" fmla="*/ 11 w 700"/>
                <a:gd name="T9" fmla="*/ 11 h 351"/>
                <a:gd name="T10" fmla="*/ 23 w 700"/>
                <a:gd name="T11" fmla="*/ 5 h 351"/>
                <a:gd name="T12" fmla="*/ 27 w 700"/>
                <a:gd name="T13" fmla="*/ 2 h 351"/>
                <a:gd name="T14" fmla="*/ 37 w 700"/>
                <a:gd name="T15" fmla="*/ 0 h 351"/>
                <a:gd name="T16" fmla="*/ 666 w 700"/>
                <a:gd name="T17" fmla="*/ 0 h 351"/>
                <a:gd name="T18" fmla="*/ 666 w 700"/>
                <a:gd name="T19" fmla="*/ 0 h 351"/>
                <a:gd name="T20" fmla="*/ 673 w 700"/>
                <a:gd name="T21" fmla="*/ 2 h 351"/>
                <a:gd name="T22" fmla="*/ 680 w 700"/>
                <a:gd name="T23" fmla="*/ 5 h 351"/>
                <a:gd name="T24" fmla="*/ 689 w 700"/>
                <a:gd name="T25" fmla="*/ 11 h 351"/>
                <a:gd name="T26" fmla="*/ 698 w 700"/>
                <a:gd name="T27" fmla="*/ 23 h 351"/>
                <a:gd name="T28" fmla="*/ 700 w 700"/>
                <a:gd name="T29" fmla="*/ 30 h 351"/>
                <a:gd name="T30" fmla="*/ 700 w 700"/>
                <a:gd name="T31" fmla="*/ 37 h 351"/>
                <a:gd name="T32" fmla="*/ 700 w 700"/>
                <a:gd name="T33" fmla="*/ 317 h 351"/>
                <a:gd name="T34" fmla="*/ 700 w 700"/>
                <a:gd name="T35" fmla="*/ 317 h 351"/>
                <a:gd name="T36" fmla="*/ 700 w 700"/>
                <a:gd name="T37" fmla="*/ 324 h 351"/>
                <a:gd name="T38" fmla="*/ 698 w 700"/>
                <a:gd name="T39" fmla="*/ 331 h 351"/>
                <a:gd name="T40" fmla="*/ 689 w 700"/>
                <a:gd name="T41" fmla="*/ 340 h 351"/>
                <a:gd name="T42" fmla="*/ 680 w 700"/>
                <a:gd name="T43" fmla="*/ 349 h 351"/>
                <a:gd name="T44" fmla="*/ 673 w 700"/>
                <a:gd name="T45" fmla="*/ 351 h 351"/>
                <a:gd name="T46" fmla="*/ 666 w 700"/>
                <a:gd name="T47" fmla="*/ 351 h 351"/>
                <a:gd name="T48" fmla="*/ 37 w 700"/>
                <a:gd name="T49" fmla="*/ 351 h 351"/>
                <a:gd name="T50" fmla="*/ 37 w 700"/>
                <a:gd name="T51" fmla="*/ 351 h 351"/>
                <a:gd name="T52" fmla="*/ 27 w 700"/>
                <a:gd name="T53" fmla="*/ 351 h 351"/>
                <a:gd name="T54" fmla="*/ 23 w 700"/>
                <a:gd name="T55" fmla="*/ 349 h 351"/>
                <a:gd name="T56" fmla="*/ 11 w 700"/>
                <a:gd name="T57" fmla="*/ 340 h 351"/>
                <a:gd name="T58" fmla="*/ 2 w 700"/>
                <a:gd name="T59" fmla="*/ 331 h 351"/>
                <a:gd name="T60" fmla="*/ 0 w 700"/>
                <a:gd name="T61" fmla="*/ 324 h 351"/>
                <a:gd name="T62" fmla="*/ 0 w 700"/>
                <a:gd name="T63" fmla="*/ 317 h 351"/>
                <a:gd name="T64" fmla="*/ 0 w 700"/>
                <a:gd name="T65" fmla="*/ 3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1">
                  <a:moveTo>
                    <a:pt x="0" y="37"/>
                  </a:moveTo>
                  <a:lnTo>
                    <a:pt x="0" y="37"/>
                  </a:lnTo>
                  <a:lnTo>
                    <a:pt x="0" y="30"/>
                  </a:lnTo>
                  <a:lnTo>
                    <a:pt x="2" y="23"/>
                  </a:lnTo>
                  <a:lnTo>
                    <a:pt x="11" y="11"/>
                  </a:lnTo>
                  <a:lnTo>
                    <a:pt x="23" y="5"/>
                  </a:lnTo>
                  <a:lnTo>
                    <a:pt x="27" y="2"/>
                  </a:lnTo>
                  <a:lnTo>
                    <a:pt x="37" y="0"/>
                  </a:lnTo>
                  <a:lnTo>
                    <a:pt x="666" y="0"/>
                  </a:lnTo>
                  <a:lnTo>
                    <a:pt x="666" y="0"/>
                  </a:lnTo>
                  <a:lnTo>
                    <a:pt x="673" y="2"/>
                  </a:lnTo>
                  <a:lnTo>
                    <a:pt x="680" y="5"/>
                  </a:lnTo>
                  <a:lnTo>
                    <a:pt x="689" y="11"/>
                  </a:lnTo>
                  <a:lnTo>
                    <a:pt x="698" y="23"/>
                  </a:lnTo>
                  <a:lnTo>
                    <a:pt x="700" y="30"/>
                  </a:lnTo>
                  <a:lnTo>
                    <a:pt x="700" y="37"/>
                  </a:lnTo>
                  <a:lnTo>
                    <a:pt x="700" y="317"/>
                  </a:lnTo>
                  <a:lnTo>
                    <a:pt x="700" y="317"/>
                  </a:lnTo>
                  <a:lnTo>
                    <a:pt x="700" y="324"/>
                  </a:lnTo>
                  <a:lnTo>
                    <a:pt x="698" y="331"/>
                  </a:lnTo>
                  <a:lnTo>
                    <a:pt x="689" y="340"/>
                  </a:lnTo>
                  <a:lnTo>
                    <a:pt x="680" y="349"/>
                  </a:lnTo>
                  <a:lnTo>
                    <a:pt x="673" y="351"/>
                  </a:lnTo>
                  <a:lnTo>
                    <a:pt x="666" y="351"/>
                  </a:lnTo>
                  <a:lnTo>
                    <a:pt x="37" y="351"/>
                  </a:lnTo>
                  <a:lnTo>
                    <a:pt x="37" y="351"/>
                  </a:lnTo>
                  <a:lnTo>
                    <a:pt x="27" y="351"/>
                  </a:lnTo>
                  <a:lnTo>
                    <a:pt x="23" y="349"/>
                  </a:lnTo>
                  <a:lnTo>
                    <a:pt x="11" y="340"/>
                  </a:lnTo>
                  <a:lnTo>
                    <a:pt x="2" y="331"/>
                  </a:lnTo>
                  <a:lnTo>
                    <a:pt x="0" y="324"/>
                  </a:lnTo>
                  <a:lnTo>
                    <a:pt x="0" y="317"/>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81"/>
            <p:cNvSpPr>
              <a:spLocks/>
            </p:cNvSpPr>
            <p:nvPr/>
          </p:nvSpPr>
          <p:spPr bwMode="auto">
            <a:xfrm>
              <a:off x="3750" y="1331"/>
              <a:ext cx="700" cy="351"/>
            </a:xfrm>
            <a:custGeom>
              <a:avLst/>
              <a:gdLst>
                <a:gd name="T0" fmla="*/ 0 w 700"/>
                <a:gd name="T1" fmla="*/ 37 h 351"/>
                <a:gd name="T2" fmla="*/ 0 w 700"/>
                <a:gd name="T3" fmla="*/ 37 h 351"/>
                <a:gd name="T4" fmla="*/ 0 w 700"/>
                <a:gd name="T5" fmla="*/ 30 h 351"/>
                <a:gd name="T6" fmla="*/ 2 w 700"/>
                <a:gd name="T7" fmla="*/ 23 h 351"/>
                <a:gd name="T8" fmla="*/ 11 w 700"/>
                <a:gd name="T9" fmla="*/ 12 h 351"/>
                <a:gd name="T10" fmla="*/ 23 w 700"/>
                <a:gd name="T11" fmla="*/ 5 h 351"/>
                <a:gd name="T12" fmla="*/ 27 w 700"/>
                <a:gd name="T13" fmla="*/ 2 h 351"/>
                <a:gd name="T14" fmla="*/ 37 w 700"/>
                <a:gd name="T15" fmla="*/ 0 h 351"/>
                <a:gd name="T16" fmla="*/ 666 w 700"/>
                <a:gd name="T17" fmla="*/ 0 h 351"/>
                <a:gd name="T18" fmla="*/ 666 w 700"/>
                <a:gd name="T19" fmla="*/ 0 h 351"/>
                <a:gd name="T20" fmla="*/ 673 w 700"/>
                <a:gd name="T21" fmla="*/ 2 h 351"/>
                <a:gd name="T22" fmla="*/ 680 w 700"/>
                <a:gd name="T23" fmla="*/ 5 h 351"/>
                <a:gd name="T24" fmla="*/ 689 w 700"/>
                <a:gd name="T25" fmla="*/ 12 h 351"/>
                <a:gd name="T26" fmla="*/ 698 w 700"/>
                <a:gd name="T27" fmla="*/ 23 h 351"/>
                <a:gd name="T28" fmla="*/ 700 w 700"/>
                <a:gd name="T29" fmla="*/ 30 h 351"/>
                <a:gd name="T30" fmla="*/ 700 w 700"/>
                <a:gd name="T31" fmla="*/ 37 h 351"/>
                <a:gd name="T32" fmla="*/ 700 w 700"/>
                <a:gd name="T33" fmla="*/ 317 h 351"/>
                <a:gd name="T34" fmla="*/ 700 w 700"/>
                <a:gd name="T35" fmla="*/ 317 h 351"/>
                <a:gd name="T36" fmla="*/ 700 w 700"/>
                <a:gd name="T37" fmla="*/ 324 h 351"/>
                <a:gd name="T38" fmla="*/ 698 w 700"/>
                <a:gd name="T39" fmla="*/ 329 h 351"/>
                <a:gd name="T40" fmla="*/ 689 w 700"/>
                <a:gd name="T41" fmla="*/ 340 h 351"/>
                <a:gd name="T42" fmla="*/ 680 w 700"/>
                <a:gd name="T43" fmla="*/ 349 h 351"/>
                <a:gd name="T44" fmla="*/ 673 w 700"/>
                <a:gd name="T45" fmla="*/ 351 h 351"/>
                <a:gd name="T46" fmla="*/ 666 w 700"/>
                <a:gd name="T47" fmla="*/ 351 h 351"/>
                <a:gd name="T48" fmla="*/ 37 w 700"/>
                <a:gd name="T49" fmla="*/ 351 h 351"/>
                <a:gd name="T50" fmla="*/ 37 w 700"/>
                <a:gd name="T51" fmla="*/ 351 h 351"/>
                <a:gd name="T52" fmla="*/ 27 w 700"/>
                <a:gd name="T53" fmla="*/ 351 h 351"/>
                <a:gd name="T54" fmla="*/ 23 w 700"/>
                <a:gd name="T55" fmla="*/ 349 h 351"/>
                <a:gd name="T56" fmla="*/ 11 w 700"/>
                <a:gd name="T57" fmla="*/ 340 h 351"/>
                <a:gd name="T58" fmla="*/ 2 w 700"/>
                <a:gd name="T59" fmla="*/ 329 h 351"/>
                <a:gd name="T60" fmla="*/ 0 w 700"/>
                <a:gd name="T61" fmla="*/ 324 h 351"/>
                <a:gd name="T62" fmla="*/ 0 w 700"/>
                <a:gd name="T63" fmla="*/ 317 h 351"/>
                <a:gd name="T64" fmla="*/ 0 w 700"/>
                <a:gd name="T65" fmla="*/ 3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1">
                  <a:moveTo>
                    <a:pt x="0" y="37"/>
                  </a:moveTo>
                  <a:lnTo>
                    <a:pt x="0" y="37"/>
                  </a:lnTo>
                  <a:lnTo>
                    <a:pt x="0" y="30"/>
                  </a:lnTo>
                  <a:lnTo>
                    <a:pt x="2" y="23"/>
                  </a:lnTo>
                  <a:lnTo>
                    <a:pt x="11" y="12"/>
                  </a:lnTo>
                  <a:lnTo>
                    <a:pt x="23" y="5"/>
                  </a:lnTo>
                  <a:lnTo>
                    <a:pt x="27" y="2"/>
                  </a:lnTo>
                  <a:lnTo>
                    <a:pt x="37" y="0"/>
                  </a:lnTo>
                  <a:lnTo>
                    <a:pt x="666" y="0"/>
                  </a:lnTo>
                  <a:lnTo>
                    <a:pt x="666" y="0"/>
                  </a:lnTo>
                  <a:lnTo>
                    <a:pt x="673" y="2"/>
                  </a:lnTo>
                  <a:lnTo>
                    <a:pt x="680" y="5"/>
                  </a:lnTo>
                  <a:lnTo>
                    <a:pt x="689" y="12"/>
                  </a:lnTo>
                  <a:lnTo>
                    <a:pt x="698" y="23"/>
                  </a:lnTo>
                  <a:lnTo>
                    <a:pt x="700" y="30"/>
                  </a:lnTo>
                  <a:lnTo>
                    <a:pt x="700" y="37"/>
                  </a:lnTo>
                  <a:lnTo>
                    <a:pt x="700" y="317"/>
                  </a:lnTo>
                  <a:lnTo>
                    <a:pt x="700" y="317"/>
                  </a:lnTo>
                  <a:lnTo>
                    <a:pt x="700" y="324"/>
                  </a:lnTo>
                  <a:lnTo>
                    <a:pt x="698" y="329"/>
                  </a:lnTo>
                  <a:lnTo>
                    <a:pt x="689" y="340"/>
                  </a:lnTo>
                  <a:lnTo>
                    <a:pt x="680" y="349"/>
                  </a:lnTo>
                  <a:lnTo>
                    <a:pt x="673" y="351"/>
                  </a:lnTo>
                  <a:lnTo>
                    <a:pt x="666" y="351"/>
                  </a:lnTo>
                  <a:lnTo>
                    <a:pt x="37" y="351"/>
                  </a:lnTo>
                  <a:lnTo>
                    <a:pt x="37" y="351"/>
                  </a:lnTo>
                  <a:lnTo>
                    <a:pt x="27" y="351"/>
                  </a:lnTo>
                  <a:lnTo>
                    <a:pt x="23" y="349"/>
                  </a:lnTo>
                  <a:lnTo>
                    <a:pt x="11" y="340"/>
                  </a:lnTo>
                  <a:lnTo>
                    <a:pt x="2" y="329"/>
                  </a:lnTo>
                  <a:lnTo>
                    <a:pt x="0" y="324"/>
                  </a:lnTo>
                  <a:lnTo>
                    <a:pt x="0" y="317"/>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92"/>
            <p:cNvSpPr>
              <a:spLocks noChangeShapeType="1"/>
            </p:cNvSpPr>
            <p:nvPr/>
          </p:nvSpPr>
          <p:spPr bwMode="auto">
            <a:xfrm>
              <a:off x="3130" y="1509"/>
              <a:ext cx="620" cy="402"/>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93"/>
            <p:cNvSpPr>
              <a:spLocks/>
            </p:cNvSpPr>
            <p:nvPr/>
          </p:nvSpPr>
          <p:spPr bwMode="auto">
            <a:xfrm>
              <a:off x="3750" y="1735"/>
              <a:ext cx="27" cy="34"/>
            </a:xfrm>
            <a:custGeom>
              <a:avLst/>
              <a:gdLst>
                <a:gd name="T0" fmla="*/ 0 w 27"/>
                <a:gd name="T1" fmla="*/ 34 h 34"/>
                <a:gd name="T2" fmla="*/ 0 w 27"/>
                <a:gd name="T3" fmla="*/ 27 h 34"/>
                <a:gd name="T4" fmla="*/ 2 w 27"/>
                <a:gd name="T5" fmla="*/ 20 h 34"/>
                <a:gd name="T6" fmla="*/ 11 w 27"/>
                <a:gd name="T7" fmla="*/ 9 h 34"/>
                <a:gd name="T8" fmla="*/ 23 w 27"/>
                <a:gd name="T9" fmla="*/ 2 h 34"/>
                <a:gd name="T10" fmla="*/ 27 w 27"/>
                <a:gd name="T11" fmla="*/ 0 h 34"/>
              </a:gdLst>
              <a:ahLst/>
              <a:cxnLst>
                <a:cxn ang="0">
                  <a:pos x="T0" y="T1"/>
                </a:cxn>
                <a:cxn ang="0">
                  <a:pos x="T2" y="T3"/>
                </a:cxn>
                <a:cxn ang="0">
                  <a:pos x="T4" y="T5"/>
                </a:cxn>
                <a:cxn ang="0">
                  <a:pos x="T6" y="T7"/>
                </a:cxn>
                <a:cxn ang="0">
                  <a:pos x="T8" y="T9"/>
                </a:cxn>
                <a:cxn ang="0">
                  <a:pos x="T10" y="T11"/>
                </a:cxn>
              </a:cxnLst>
              <a:rect l="0" t="0" r="r" b="b"/>
              <a:pathLst>
                <a:path w="27" h="34">
                  <a:moveTo>
                    <a:pt x="0" y="34"/>
                  </a:moveTo>
                  <a:lnTo>
                    <a:pt x="0" y="27"/>
                  </a:lnTo>
                  <a:lnTo>
                    <a:pt x="2" y="20"/>
                  </a:lnTo>
                  <a:lnTo>
                    <a:pt x="11" y="9"/>
                  </a:lnTo>
                  <a:lnTo>
                    <a:pt x="23" y="2"/>
                  </a:lnTo>
                  <a:lnTo>
                    <a:pt x="27" y="0"/>
                  </a:lnTo>
                </a:path>
              </a:pathLst>
            </a:custGeom>
            <a:noFill/>
            <a:ln w="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94"/>
            <p:cNvSpPr>
              <a:spLocks noChangeShapeType="1"/>
            </p:cNvSpPr>
            <p:nvPr/>
          </p:nvSpPr>
          <p:spPr bwMode="auto">
            <a:xfrm>
              <a:off x="3805"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95"/>
            <p:cNvSpPr>
              <a:spLocks noChangeShapeType="1"/>
            </p:cNvSpPr>
            <p:nvPr/>
          </p:nvSpPr>
          <p:spPr bwMode="auto">
            <a:xfrm>
              <a:off x="3878"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96"/>
            <p:cNvSpPr>
              <a:spLocks noChangeShapeType="1"/>
            </p:cNvSpPr>
            <p:nvPr/>
          </p:nvSpPr>
          <p:spPr bwMode="auto">
            <a:xfrm>
              <a:off x="3951"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Line 97"/>
            <p:cNvSpPr>
              <a:spLocks noChangeShapeType="1"/>
            </p:cNvSpPr>
            <p:nvPr/>
          </p:nvSpPr>
          <p:spPr bwMode="auto">
            <a:xfrm>
              <a:off x="4024"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3" name="Line 98"/>
            <p:cNvSpPr>
              <a:spLocks noChangeShapeType="1"/>
            </p:cNvSpPr>
            <p:nvPr/>
          </p:nvSpPr>
          <p:spPr bwMode="auto">
            <a:xfrm>
              <a:off x="4097"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4" name="Line 99"/>
            <p:cNvSpPr>
              <a:spLocks noChangeShapeType="1"/>
            </p:cNvSpPr>
            <p:nvPr/>
          </p:nvSpPr>
          <p:spPr bwMode="auto">
            <a:xfrm>
              <a:off x="4170"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5" name="Line 100"/>
            <p:cNvSpPr>
              <a:spLocks noChangeShapeType="1"/>
            </p:cNvSpPr>
            <p:nvPr/>
          </p:nvSpPr>
          <p:spPr bwMode="auto">
            <a:xfrm>
              <a:off x="4243"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Line 101"/>
            <p:cNvSpPr>
              <a:spLocks noChangeShapeType="1"/>
            </p:cNvSpPr>
            <p:nvPr/>
          </p:nvSpPr>
          <p:spPr bwMode="auto">
            <a:xfrm>
              <a:off x="4316" y="1735"/>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02"/>
            <p:cNvSpPr>
              <a:spLocks/>
            </p:cNvSpPr>
            <p:nvPr/>
          </p:nvSpPr>
          <p:spPr bwMode="auto">
            <a:xfrm>
              <a:off x="4389" y="1735"/>
              <a:ext cx="43" cy="4"/>
            </a:xfrm>
            <a:custGeom>
              <a:avLst/>
              <a:gdLst>
                <a:gd name="T0" fmla="*/ 0 w 43"/>
                <a:gd name="T1" fmla="*/ 0 h 4"/>
                <a:gd name="T2" fmla="*/ 27 w 43"/>
                <a:gd name="T3" fmla="*/ 0 h 4"/>
                <a:gd name="T4" fmla="*/ 34 w 43"/>
                <a:gd name="T5" fmla="*/ 0 h 4"/>
                <a:gd name="T6" fmla="*/ 41 w 43"/>
                <a:gd name="T7" fmla="*/ 2 h 4"/>
                <a:gd name="T8" fmla="*/ 43 w 43"/>
                <a:gd name="T9" fmla="*/ 4 h 4"/>
              </a:gdLst>
              <a:ahLst/>
              <a:cxnLst>
                <a:cxn ang="0">
                  <a:pos x="T0" y="T1"/>
                </a:cxn>
                <a:cxn ang="0">
                  <a:pos x="T2" y="T3"/>
                </a:cxn>
                <a:cxn ang="0">
                  <a:pos x="T4" y="T5"/>
                </a:cxn>
                <a:cxn ang="0">
                  <a:pos x="T6" y="T7"/>
                </a:cxn>
                <a:cxn ang="0">
                  <a:pos x="T8" y="T9"/>
                </a:cxn>
              </a:cxnLst>
              <a:rect l="0" t="0" r="r" b="b"/>
              <a:pathLst>
                <a:path w="43" h="4">
                  <a:moveTo>
                    <a:pt x="0" y="0"/>
                  </a:moveTo>
                  <a:lnTo>
                    <a:pt x="27" y="0"/>
                  </a:lnTo>
                  <a:lnTo>
                    <a:pt x="34" y="0"/>
                  </a:lnTo>
                  <a:lnTo>
                    <a:pt x="41" y="2"/>
                  </a:lnTo>
                  <a:lnTo>
                    <a:pt x="43" y="4"/>
                  </a:lnTo>
                </a:path>
              </a:pathLst>
            </a:custGeom>
            <a:noFill/>
            <a:ln w="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03"/>
            <p:cNvSpPr>
              <a:spLocks/>
            </p:cNvSpPr>
            <p:nvPr/>
          </p:nvSpPr>
          <p:spPr bwMode="auto">
            <a:xfrm>
              <a:off x="4448" y="1760"/>
              <a:ext cx="2" cy="46"/>
            </a:xfrm>
            <a:custGeom>
              <a:avLst/>
              <a:gdLst>
                <a:gd name="T0" fmla="*/ 0 w 2"/>
                <a:gd name="T1" fmla="*/ 0 h 46"/>
                <a:gd name="T2" fmla="*/ 2 w 2"/>
                <a:gd name="T3" fmla="*/ 2 h 46"/>
                <a:gd name="T4" fmla="*/ 2 w 2"/>
                <a:gd name="T5" fmla="*/ 9 h 46"/>
                <a:gd name="T6" fmla="*/ 2 w 2"/>
                <a:gd name="T7" fmla="*/ 46 h 46"/>
              </a:gdLst>
              <a:ahLst/>
              <a:cxnLst>
                <a:cxn ang="0">
                  <a:pos x="T0" y="T1"/>
                </a:cxn>
                <a:cxn ang="0">
                  <a:pos x="T2" y="T3"/>
                </a:cxn>
                <a:cxn ang="0">
                  <a:pos x="T4" y="T5"/>
                </a:cxn>
                <a:cxn ang="0">
                  <a:pos x="T6" y="T7"/>
                </a:cxn>
              </a:cxnLst>
              <a:rect l="0" t="0" r="r" b="b"/>
              <a:pathLst>
                <a:path w="2" h="46">
                  <a:moveTo>
                    <a:pt x="0" y="0"/>
                  </a:moveTo>
                  <a:lnTo>
                    <a:pt x="2" y="2"/>
                  </a:lnTo>
                  <a:lnTo>
                    <a:pt x="2" y="9"/>
                  </a:lnTo>
                  <a:lnTo>
                    <a:pt x="2" y="46"/>
                  </a:lnTo>
                </a:path>
              </a:pathLst>
            </a:custGeom>
            <a:noFill/>
            <a:ln w="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Line 104"/>
            <p:cNvSpPr>
              <a:spLocks noChangeShapeType="1"/>
            </p:cNvSpPr>
            <p:nvPr/>
          </p:nvSpPr>
          <p:spPr bwMode="auto">
            <a:xfrm>
              <a:off x="4450" y="1833"/>
              <a:ext cx="0" cy="46"/>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105"/>
            <p:cNvSpPr>
              <a:spLocks noChangeShapeType="1"/>
            </p:cNvSpPr>
            <p:nvPr/>
          </p:nvSpPr>
          <p:spPr bwMode="auto">
            <a:xfrm>
              <a:off x="4450" y="1906"/>
              <a:ext cx="0" cy="46"/>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Line 106"/>
            <p:cNvSpPr>
              <a:spLocks noChangeShapeType="1"/>
            </p:cNvSpPr>
            <p:nvPr/>
          </p:nvSpPr>
          <p:spPr bwMode="auto">
            <a:xfrm>
              <a:off x="4450" y="1979"/>
              <a:ext cx="0" cy="46"/>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107"/>
            <p:cNvSpPr>
              <a:spLocks/>
            </p:cNvSpPr>
            <p:nvPr/>
          </p:nvSpPr>
          <p:spPr bwMode="auto">
            <a:xfrm>
              <a:off x="4421" y="2052"/>
              <a:ext cx="29" cy="32"/>
            </a:xfrm>
            <a:custGeom>
              <a:avLst/>
              <a:gdLst>
                <a:gd name="T0" fmla="*/ 29 w 29"/>
                <a:gd name="T1" fmla="*/ 0 h 32"/>
                <a:gd name="T2" fmla="*/ 29 w 29"/>
                <a:gd name="T3" fmla="*/ 5 h 32"/>
                <a:gd name="T4" fmla="*/ 27 w 29"/>
                <a:gd name="T5" fmla="*/ 11 h 32"/>
                <a:gd name="T6" fmla="*/ 18 w 29"/>
                <a:gd name="T7" fmla="*/ 23 h 32"/>
                <a:gd name="T8" fmla="*/ 9 w 29"/>
                <a:gd name="T9" fmla="*/ 30 h 32"/>
                <a:gd name="T10" fmla="*/ 2 w 29"/>
                <a:gd name="T11" fmla="*/ 32 h 32"/>
                <a:gd name="T12" fmla="*/ 0 w 29"/>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9" h="32">
                  <a:moveTo>
                    <a:pt x="29" y="0"/>
                  </a:moveTo>
                  <a:lnTo>
                    <a:pt x="29" y="5"/>
                  </a:lnTo>
                  <a:lnTo>
                    <a:pt x="27" y="11"/>
                  </a:lnTo>
                  <a:lnTo>
                    <a:pt x="18" y="23"/>
                  </a:lnTo>
                  <a:lnTo>
                    <a:pt x="9" y="30"/>
                  </a:lnTo>
                  <a:lnTo>
                    <a:pt x="2" y="32"/>
                  </a:lnTo>
                  <a:lnTo>
                    <a:pt x="0" y="32"/>
                  </a:lnTo>
                </a:path>
              </a:pathLst>
            </a:custGeom>
            <a:noFill/>
            <a:ln w="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108"/>
            <p:cNvSpPr>
              <a:spLocks noChangeShapeType="1"/>
            </p:cNvSpPr>
            <p:nvPr/>
          </p:nvSpPr>
          <p:spPr bwMode="auto">
            <a:xfrm flipH="1">
              <a:off x="4348"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109"/>
            <p:cNvSpPr>
              <a:spLocks noChangeShapeType="1"/>
            </p:cNvSpPr>
            <p:nvPr/>
          </p:nvSpPr>
          <p:spPr bwMode="auto">
            <a:xfrm flipH="1">
              <a:off x="4275"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110"/>
            <p:cNvSpPr>
              <a:spLocks noChangeShapeType="1"/>
            </p:cNvSpPr>
            <p:nvPr/>
          </p:nvSpPr>
          <p:spPr bwMode="auto">
            <a:xfrm flipH="1">
              <a:off x="4202"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111"/>
            <p:cNvSpPr>
              <a:spLocks noChangeShapeType="1"/>
            </p:cNvSpPr>
            <p:nvPr/>
          </p:nvSpPr>
          <p:spPr bwMode="auto">
            <a:xfrm flipH="1">
              <a:off x="4129"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112"/>
            <p:cNvSpPr>
              <a:spLocks noChangeShapeType="1"/>
            </p:cNvSpPr>
            <p:nvPr/>
          </p:nvSpPr>
          <p:spPr bwMode="auto">
            <a:xfrm flipH="1">
              <a:off x="4056"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113"/>
            <p:cNvSpPr>
              <a:spLocks noChangeShapeType="1"/>
            </p:cNvSpPr>
            <p:nvPr/>
          </p:nvSpPr>
          <p:spPr bwMode="auto">
            <a:xfrm flipH="1">
              <a:off x="3983"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114"/>
            <p:cNvSpPr>
              <a:spLocks noChangeShapeType="1"/>
            </p:cNvSpPr>
            <p:nvPr/>
          </p:nvSpPr>
          <p:spPr bwMode="auto">
            <a:xfrm flipH="1">
              <a:off x="3910"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115"/>
            <p:cNvSpPr>
              <a:spLocks noChangeShapeType="1"/>
            </p:cNvSpPr>
            <p:nvPr/>
          </p:nvSpPr>
          <p:spPr bwMode="auto">
            <a:xfrm flipH="1">
              <a:off x="3837" y="2084"/>
              <a:ext cx="45" cy="0"/>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116"/>
            <p:cNvSpPr>
              <a:spLocks/>
            </p:cNvSpPr>
            <p:nvPr/>
          </p:nvSpPr>
          <p:spPr bwMode="auto">
            <a:xfrm>
              <a:off x="3766" y="2077"/>
              <a:ext cx="43" cy="7"/>
            </a:xfrm>
            <a:custGeom>
              <a:avLst/>
              <a:gdLst>
                <a:gd name="T0" fmla="*/ 43 w 43"/>
                <a:gd name="T1" fmla="*/ 7 h 7"/>
                <a:gd name="T2" fmla="*/ 21 w 43"/>
                <a:gd name="T3" fmla="*/ 7 h 7"/>
                <a:gd name="T4" fmla="*/ 11 w 43"/>
                <a:gd name="T5" fmla="*/ 7 h 7"/>
                <a:gd name="T6" fmla="*/ 7 w 43"/>
                <a:gd name="T7" fmla="*/ 5 h 7"/>
                <a:gd name="T8" fmla="*/ 0 w 43"/>
                <a:gd name="T9" fmla="*/ 0 h 7"/>
              </a:gdLst>
              <a:ahLst/>
              <a:cxnLst>
                <a:cxn ang="0">
                  <a:pos x="T0" y="T1"/>
                </a:cxn>
                <a:cxn ang="0">
                  <a:pos x="T2" y="T3"/>
                </a:cxn>
                <a:cxn ang="0">
                  <a:pos x="T4" y="T5"/>
                </a:cxn>
                <a:cxn ang="0">
                  <a:pos x="T6" y="T7"/>
                </a:cxn>
                <a:cxn ang="0">
                  <a:pos x="T8" y="T9"/>
                </a:cxn>
              </a:cxnLst>
              <a:rect l="0" t="0" r="r" b="b"/>
              <a:pathLst>
                <a:path w="43" h="7">
                  <a:moveTo>
                    <a:pt x="43" y="7"/>
                  </a:moveTo>
                  <a:lnTo>
                    <a:pt x="21" y="7"/>
                  </a:lnTo>
                  <a:lnTo>
                    <a:pt x="11" y="7"/>
                  </a:lnTo>
                  <a:lnTo>
                    <a:pt x="7" y="5"/>
                  </a:lnTo>
                  <a:lnTo>
                    <a:pt x="0" y="0"/>
                  </a:lnTo>
                </a:path>
              </a:pathLst>
            </a:custGeom>
            <a:noFill/>
            <a:ln w="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117"/>
            <p:cNvSpPr>
              <a:spLocks/>
            </p:cNvSpPr>
            <p:nvPr/>
          </p:nvSpPr>
          <p:spPr bwMode="auto">
            <a:xfrm>
              <a:off x="3750" y="2011"/>
              <a:ext cx="0" cy="46"/>
            </a:xfrm>
            <a:custGeom>
              <a:avLst/>
              <a:gdLst>
                <a:gd name="T0" fmla="*/ 46 h 46"/>
                <a:gd name="T1" fmla="*/ 39 h 46"/>
                <a:gd name="T2" fmla="*/ 0 h 46"/>
              </a:gdLst>
              <a:ahLst/>
              <a:cxnLst>
                <a:cxn ang="0">
                  <a:pos x="0" y="T0"/>
                </a:cxn>
                <a:cxn ang="0">
                  <a:pos x="0" y="T1"/>
                </a:cxn>
                <a:cxn ang="0">
                  <a:pos x="0" y="T2"/>
                </a:cxn>
              </a:cxnLst>
              <a:rect l="0" t="0" r="r" b="b"/>
              <a:pathLst>
                <a:path h="46">
                  <a:moveTo>
                    <a:pt x="0" y="46"/>
                  </a:moveTo>
                  <a:lnTo>
                    <a:pt x="0" y="39"/>
                  </a:lnTo>
                  <a:lnTo>
                    <a:pt x="0" y="0"/>
                  </a:lnTo>
                </a:path>
              </a:pathLst>
            </a:custGeom>
            <a:noFill/>
            <a:ln w="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118"/>
            <p:cNvSpPr>
              <a:spLocks noChangeShapeType="1"/>
            </p:cNvSpPr>
            <p:nvPr/>
          </p:nvSpPr>
          <p:spPr bwMode="auto">
            <a:xfrm flipV="1">
              <a:off x="3750" y="1938"/>
              <a:ext cx="0" cy="46"/>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119"/>
            <p:cNvSpPr>
              <a:spLocks noChangeShapeType="1"/>
            </p:cNvSpPr>
            <p:nvPr/>
          </p:nvSpPr>
          <p:spPr bwMode="auto">
            <a:xfrm flipV="1">
              <a:off x="3750" y="1865"/>
              <a:ext cx="0" cy="46"/>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120"/>
            <p:cNvSpPr>
              <a:spLocks noChangeShapeType="1"/>
            </p:cNvSpPr>
            <p:nvPr/>
          </p:nvSpPr>
          <p:spPr bwMode="auto">
            <a:xfrm flipV="1">
              <a:off x="3750" y="1792"/>
              <a:ext cx="0" cy="46"/>
            </a:xfrm>
            <a:prstGeom prst="line">
              <a:avLst/>
            </a:prstGeom>
            <a:noFill/>
            <a:ln w="27">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 name="Line 132"/>
            <p:cNvSpPr>
              <a:spLocks noChangeShapeType="1"/>
            </p:cNvSpPr>
            <p:nvPr/>
          </p:nvSpPr>
          <p:spPr bwMode="auto">
            <a:xfrm>
              <a:off x="1770" y="2100"/>
              <a:ext cx="664" cy="62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9" name="Rectangle 134"/>
            <p:cNvSpPr>
              <a:spLocks noChangeArrowheads="1"/>
            </p:cNvSpPr>
            <p:nvPr/>
          </p:nvSpPr>
          <p:spPr bwMode="auto">
            <a:xfrm>
              <a:off x="2603" y="2586"/>
              <a:ext cx="89"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Bu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35"/>
            <p:cNvSpPr>
              <a:spLocks noChangeArrowheads="1"/>
            </p:cNvSpPr>
            <p:nvPr/>
          </p:nvSpPr>
          <p:spPr bwMode="auto">
            <a:xfrm>
              <a:off x="2708" y="258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36"/>
            <p:cNvSpPr>
              <a:spLocks noChangeArrowheads="1"/>
            </p:cNvSpPr>
            <p:nvPr/>
          </p:nvSpPr>
          <p:spPr bwMode="auto">
            <a:xfrm>
              <a:off x="2744" y="258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37"/>
            <p:cNvSpPr>
              <a:spLocks noChangeArrowheads="1"/>
            </p:cNvSpPr>
            <p:nvPr/>
          </p:nvSpPr>
          <p:spPr bwMode="auto">
            <a:xfrm>
              <a:off x="2781" y="2586"/>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38"/>
            <p:cNvSpPr>
              <a:spLocks noChangeArrowheads="1"/>
            </p:cNvSpPr>
            <p:nvPr/>
          </p:nvSpPr>
          <p:spPr bwMode="auto">
            <a:xfrm>
              <a:off x="2819" y="2586"/>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39"/>
            <p:cNvSpPr>
              <a:spLocks noChangeArrowheads="1"/>
            </p:cNvSpPr>
            <p:nvPr/>
          </p:nvSpPr>
          <p:spPr bwMode="auto">
            <a:xfrm>
              <a:off x="2861" y="2586"/>
              <a:ext cx="1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40"/>
            <p:cNvSpPr>
              <a:spLocks noChangeArrowheads="1"/>
            </p:cNvSpPr>
            <p:nvPr/>
          </p:nvSpPr>
          <p:spPr bwMode="auto">
            <a:xfrm>
              <a:off x="2876" y="258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41"/>
            <p:cNvSpPr>
              <a:spLocks noChangeArrowheads="1"/>
            </p:cNvSpPr>
            <p:nvPr/>
          </p:nvSpPr>
          <p:spPr bwMode="auto">
            <a:xfrm>
              <a:off x="2913" y="258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42"/>
            <p:cNvSpPr>
              <a:spLocks noChangeArrowheads="1"/>
            </p:cNvSpPr>
            <p:nvPr/>
          </p:nvSpPr>
          <p:spPr bwMode="auto">
            <a:xfrm>
              <a:off x="2949" y="2586"/>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43"/>
            <p:cNvSpPr>
              <a:spLocks noChangeArrowheads="1"/>
            </p:cNvSpPr>
            <p:nvPr/>
          </p:nvSpPr>
          <p:spPr bwMode="auto">
            <a:xfrm>
              <a:off x="2528" y="2673"/>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44"/>
            <p:cNvSpPr>
              <a:spLocks noChangeArrowheads="1"/>
            </p:cNvSpPr>
            <p:nvPr/>
          </p:nvSpPr>
          <p:spPr bwMode="auto">
            <a:xfrm>
              <a:off x="2569" y="267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145"/>
            <p:cNvSpPr>
              <a:spLocks noChangeArrowheads="1"/>
            </p:cNvSpPr>
            <p:nvPr/>
          </p:nvSpPr>
          <p:spPr bwMode="auto">
            <a:xfrm>
              <a:off x="2605"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46"/>
            <p:cNvSpPr>
              <a:spLocks noChangeArrowheads="1"/>
            </p:cNvSpPr>
            <p:nvPr/>
          </p:nvSpPr>
          <p:spPr bwMode="auto">
            <a:xfrm>
              <a:off x="2642" y="267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147"/>
            <p:cNvSpPr>
              <a:spLocks noChangeArrowheads="1"/>
            </p:cNvSpPr>
            <p:nvPr/>
          </p:nvSpPr>
          <p:spPr bwMode="auto">
            <a:xfrm>
              <a:off x="2678" y="2673"/>
              <a:ext cx="5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48"/>
            <p:cNvSpPr>
              <a:spLocks noChangeArrowheads="1"/>
            </p:cNvSpPr>
            <p:nvPr/>
          </p:nvSpPr>
          <p:spPr bwMode="auto">
            <a:xfrm>
              <a:off x="2694" y="267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49"/>
            <p:cNvSpPr>
              <a:spLocks noChangeArrowheads="1"/>
            </p:cNvSpPr>
            <p:nvPr/>
          </p:nvSpPr>
          <p:spPr bwMode="auto">
            <a:xfrm>
              <a:off x="2746" y="2673"/>
              <a:ext cx="9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50"/>
            <p:cNvSpPr>
              <a:spLocks noChangeArrowheads="1"/>
            </p:cNvSpPr>
            <p:nvPr/>
          </p:nvSpPr>
          <p:spPr bwMode="auto">
            <a:xfrm>
              <a:off x="2801"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51"/>
            <p:cNvSpPr>
              <a:spLocks noChangeArrowheads="1"/>
            </p:cNvSpPr>
            <p:nvPr/>
          </p:nvSpPr>
          <p:spPr bwMode="auto">
            <a:xfrm>
              <a:off x="2851"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52"/>
            <p:cNvSpPr>
              <a:spLocks noChangeArrowheads="1"/>
            </p:cNvSpPr>
            <p:nvPr/>
          </p:nvSpPr>
          <p:spPr bwMode="auto">
            <a:xfrm>
              <a:off x="2890" y="267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153"/>
            <p:cNvSpPr>
              <a:spLocks noChangeArrowheads="1"/>
            </p:cNvSpPr>
            <p:nvPr/>
          </p:nvSpPr>
          <p:spPr bwMode="auto">
            <a:xfrm>
              <a:off x="2927" y="2673"/>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54"/>
            <p:cNvSpPr>
              <a:spLocks noChangeArrowheads="1"/>
            </p:cNvSpPr>
            <p:nvPr/>
          </p:nvSpPr>
          <p:spPr bwMode="auto">
            <a:xfrm>
              <a:off x="2945"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55"/>
            <p:cNvSpPr>
              <a:spLocks noChangeArrowheads="1"/>
            </p:cNvSpPr>
            <p:nvPr/>
          </p:nvSpPr>
          <p:spPr bwMode="auto">
            <a:xfrm>
              <a:off x="2981" y="2673"/>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56"/>
            <p:cNvSpPr>
              <a:spLocks noChangeArrowheads="1"/>
            </p:cNvSpPr>
            <p:nvPr/>
          </p:nvSpPr>
          <p:spPr bwMode="auto">
            <a:xfrm>
              <a:off x="3006" y="267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157"/>
            <p:cNvSpPr>
              <a:spLocks noChangeArrowheads="1"/>
            </p:cNvSpPr>
            <p:nvPr/>
          </p:nvSpPr>
          <p:spPr bwMode="auto">
            <a:xfrm>
              <a:off x="2587" y="2761"/>
              <a:ext cx="5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58"/>
            <p:cNvSpPr>
              <a:spLocks noChangeArrowheads="1"/>
            </p:cNvSpPr>
            <p:nvPr/>
          </p:nvSpPr>
          <p:spPr bwMode="auto">
            <a:xfrm>
              <a:off x="2607" y="2761"/>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159"/>
            <p:cNvSpPr>
              <a:spLocks noChangeArrowheads="1"/>
            </p:cNvSpPr>
            <p:nvPr/>
          </p:nvSpPr>
          <p:spPr bwMode="auto">
            <a:xfrm>
              <a:off x="2644"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60"/>
            <p:cNvSpPr>
              <a:spLocks noChangeArrowheads="1"/>
            </p:cNvSpPr>
            <p:nvPr/>
          </p:nvSpPr>
          <p:spPr bwMode="auto">
            <a:xfrm>
              <a:off x="2676"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161"/>
            <p:cNvSpPr>
              <a:spLocks noChangeArrowheads="1"/>
            </p:cNvSpPr>
            <p:nvPr/>
          </p:nvSpPr>
          <p:spPr bwMode="auto">
            <a:xfrm>
              <a:off x="2712" y="276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62"/>
            <p:cNvSpPr>
              <a:spLocks noChangeArrowheads="1"/>
            </p:cNvSpPr>
            <p:nvPr/>
          </p:nvSpPr>
          <p:spPr bwMode="auto">
            <a:xfrm>
              <a:off x="2728" y="2761"/>
              <a:ext cx="11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 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63"/>
            <p:cNvSpPr>
              <a:spLocks noChangeArrowheads="1"/>
            </p:cNvSpPr>
            <p:nvPr/>
          </p:nvSpPr>
          <p:spPr bwMode="auto">
            <a:xfrm>
              <a:off x="2797" y="2761"/>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64"/>
            <p:cNvSpPr>
              <a:spLocks noChangeArrowheads="1"/>
            </p:cNvSpPr>
            <p:nvPr/>
          </p:nvSpPr>
          <p:spPr bwMode="auto">
            <a:xfrm>
              <a:off x="2833"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165"/>
            <p:cNvSpPr>
              <a:spLocks noChangeArrowheads="1"/>
            </p:cNvSpPr>
            <p:nvPr/>
          </p:nvSpPr>
          <p:spPr bwMode="auto">
            <a:xfrm>
              <a:off x="2870" y="276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166"/>
            <p:cNvSpPr>
              <a:spLocks noChangeArrowheads="1"/>
            </p:cNvSpPr>
            <p:nvPr/>
          </p:nvSpPr>
          <p:spPr bwMode="auto">
            <a:xfrm>
              <a:off x="2895"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167"/>
            <p:cNvSpPr>
              <a:spLocks noChangeArrowheads="1"/>
            </p:cNvSpPr>
            <p:nvPr/>
          </p:nvSpPr>
          <p:spPr bwMode="auto">
            <a:xfrm>
              <a:off x="2931" y="2761"/>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3" name="Freeform 168"/>
            <p:cNvSpPr>
              <a:spLocks/>
            </p:cNvSpPr>
            <p:nvPr/>
          </p:nvSpPr>
          <p:spPr bwMode="auto">
            <a:xfrm>
              <a:off x="3750" y="2136"/>
              <a:ext cx="700" cy="352"/>
            </a:xfrm>
            <a:custGeom>
              <a:avLst/>
              <a:gdLst>
                <a:gd name="T0" fmla="*/ 0 w 700"/>
                <a:gd name="T1" fmla="*/ 37 h 352"/>
                <a:gd name="T2" fmla="*/ 0 w 700"/>
                <a:gd name="T3" fmla="*/ 37 h 352"/>
                <a:gd name="T4" fmla="*/ 0 w 700"/>
                <a:gd name="T5" fmla="*/ 30 h 352"/>
                <a:gd name="T6" fmla="*/ 2 w 700"/>
                <a:gd name="T7" fmla="*/ 23 h 352"/>
                <a:gd name="T8" fmla="*/ 11 w 700"/>
                <a:gd name="T9" fmla="*/ 12 h 352"/>
                <a:gd name="T10" fmla="*/ 23 w 700"/>
                <a:gd name="T11" fmla="*/ 3 h 352"/>
                <a:gd name="T12" fmla="*/ 27 w 700"/>
                <a:gd name="T13" fmla="*/ 3 h 352"/>
                <a:gd name="T14" fmla="*/ 37 w 700"/>
                <a:gd name="T15" fmla="*/ 0 h 352"/>
                <a:gd name="T16" fmla="*/ 666 w 700"/>
                <a:gd name="T17" fmla="*/ 0 h 352"/>
                <a:gd name="T18" fmla="*/ 666 w 700"/>
                <a:gd name="T19" fmla="*/ 0 h 352"/>
                <a:gd name="T20" fmla="*/ 673 w 700"/>
                <a:gd name="T21" fmla="*/ 3 h 352"/>
                <a:gd name="T22" fmla="*/ 680 w 700"/>
                <a:gd name="T23" fmla="*/ 3 h 352"/>
                <a:gd name="T24" fmla="*/ 689 w 700"/>
                <a:gd name="T25" fmla="*/ 12 h 352"/>
                <a:gd name="T26" fmla="*/ 698 w 700"/>
                <a:gd name="T27" fmla="*/ 23 h 352"/>
                <a:gd name="T28" fmla="*/ 700 w 700"/>
                <a:gd name="T29" fmla="*/ 30 h 352"/>
                <a:gd name="T30" fmla="*/ 700 w 700"/>
                <a:gd name="T31" fmla="*/ 37 h 352"/>
                <a:gd name="T32" fmla="*/ 700 w 700"/>
                <a:gd name="T33" fmla="*/ 315 h 352"/>
                <a:gd name="T34" fmla="*/ 700 w 700"/>
                <a:gd name="T35" fmla="*/ 315 h 352"/>
                <a:gd name="T36" fmla="*/ 700 w 700"/>
                <a:gd name="T37" fmla="*/ 322 h 352"/>
                <a:gd name="T38" fmla="*/ 698 w 700"/>
                <a:gd name="T39" fmla="*/ 329 h 352"/>
                <a:gd name="T40" fmla="*/ 689 w 700"/>
                <a:gd name="T41" fmla="*/ 340 h 352"/>
                <a:gd name="T42" fmla="*/ 680 w 700"/>
                <a:gd name="T43" fmla="*/ 347 h 352"/>
                <a:gd name="T44" fmla="*/ 673 w 700"/>
                <a:gd name="T45" fmla="*/ 349 h 352"/>
                <a:gd name="T46" fmla="*/ 666 w 700"/>
                <a:gd name="T47" fmla="*/ 352 h 352"/>
                <a:gd name="T48" fmla="*/ 37 w 700"/>
                <a:gd name="T49" fmla="*/ 352 h 352"/>
                <a:gd name="T50" fmla="*/ 37 w 700"/>
                <a:gd name="T51" fmla="*/ 352 h 352"/>
                <a:gd name="T52" fmla="*/ 27 w 700"/>
                <a:gd name="T53" fmla="*/ 349 h 352"/>
                <a:gd name="T54" fmla="*/ 23 w 700"/>
                <a:gd name="T55" fmla="*/ 347 h 352"/>
                <a:gd name="T56" fmla="*/ 11 w 700"/>
                <a:gd name="T57" fmla="*/ 340 h 352"/>
                <a:gd name="T58" fmla="*/ 2 w 700"/>
                <a:gd name="T59" fmla="*/ 329 h 352"/>
                <a:gd name="T60" fmla="*/ 0 w 700"/>
                <a:gd name="T61" fmla="*/ 322 h 352"/>
                <a:gd name="T62" fmla="*/ 0 w 700"/>
                <a:gd name="T63" fmla="*/ 315 h 352"/>
                <a:gd name="T64" fmla="*/ 0 w 700"/>
                <a:gd name="T65" fmla="*/ 3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2">
                  <a:moveTo>
                    <a:pt x="0" y="37"/>
                  </a:moveTo>
                  <a:lnTo>
                    <a:pt x="0" y="37"/>
                  </a:lnTo>
                  <a:lnTo>
                    <a:pt x="0" y="30"/>
                  </a:lnTo>
                  <a:lnTo>
                    <a:pt x="2" y="23"/>
                  </a:lnTo>
                  <a:lnTo>
                    <a:pt x="11" y="12"/>
                  </a:lnTo>
                  <a:lnTo>
                    <a:pt x="23" y="3"/>
                  </a:lnTo>
                  <a:lnTo>
                    <a:pt x="27" y="3"/>
                  </a:lnTo>
                  <a:lnTo>
                    <a:pt x="37" y="0"/>
                  </a:lnTo>
                  <a:lnTo>
                    <a:pt x="666" y="0"/>
                  </a:lnTo>
                  <a:lnTo>
                    <a:pt x="666" y="0"/>
                  </a:lnTo>
                  <a:lnTo>
                    <a:pt x="673" y="3"/>
                  </a:lnTo>
                  <a:lnTo>
                    <a:pt x="680" y="3"/>
                  </a:lnTo>
                  <a:lnTo>
                    <a:pt x="689" y="12"/>
                  </a:lnTo>
                  <a:lnTo>
                    <a:pt x="698" y="23"/>
                  </a:lnTo>
                  <a:lnTo>
                    <a:pt x="700" y="30"/>
                  </a:lnTo>
                  <a:lnTo>
                    <a:pt x="700" y="37"/>
                  </a:lnTo>
                  <a:lnTo>
                    <a:pt x="700" y="315"/>
                  </a:lnTo>
                  <a:lnTo>
                    <a:pt x="700" y="315"/>
                  </a:lnTo>
                  <a:lnTo>
                    <a:pt x="700" y="322"/>
                  </a:lnTo>
                  <a:lnTo>
                    <a:pt x="698" y="329"/>
                  </a:lnTo>
                  <a:lnTo>
                    <a:pt x="689" y="340"/>
                  </a:lnTo>
                  <a:lnTo>
                    <a:pt x="680" y="347"/>
                  </a:lnTo>
                  <a:lnTo>
                    <a:pt x="673" y="349"/>
                  </a:lnTo>
                  <a:lnTo>
                    <a:pt x="666" y="352"/>
                  </a:lnTo>
                  <a:lnTo>
                    <a:pt x="37" y="352"/>
                  </a:lnTo>
                  <a:lnTo>
                    <a:pt x="37" y="352"/>
                  </a:lnTo>
                  <a:lnTo>
                    <a:pt x="27" y="349"/>
                  </a:lnTo>
                  <a:lnTo>
                    <a:pt x="23" y="347"/>
                  </a:lnTo>
                  <a:lnTo>
                    <a:pt x="11" y="340"/>
                  </a:lnTo>
                  <a:lnTo>
                    <a:pt x="2" y="329"/>
                  </a:lnTo>
                  <a:lnTo>
                    <a:pt x="0" y="322"/>
                  </a:lnTo>
                  <a:lnTo>
                    <a:pt x="0" y="315"/>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Rectangle 172"/>
            <p:cNvSpPr>
              <a:spLocks noChangeArrowheads="1"/>
            </p:cNvSpPr>
            <p:nvPr/>
          </p:nvSpPr>
          <p:spPr bwMode="auto">
            <a:xfrm>
              <a:off x="4122" y="221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4" name="Freeform 179"/>
            <p:cNvSpPr>
              <a:spLocks/>
            </p:cNvSpPr>
            <p:nvPr/>
          </p:nvSpPr>
          <p:spPr bwMode="auto">
            <a:xfrm>
              <a:off x="3750" y="2540"/>
              <a:ext cx="700" cy="349"/>
            </a:xfrm>
            <a:custGeom>
              <a:avLst/>
              <a:gdLst>
                <a:gd name="T0" fmla="*/ 0 w 700"/>
                <a:gd name="T1" fmla="*/ 34 h 349"/>
                <a:gd name="T2" fmla="*/ 0 w 700"/>
                <a:gd name="T3" fmla="*/ 34 h 349"/>
                <a:gd name="T4" fmla="*/ 0 w 700"/>
                <a:gd name="T5" fmla="*/ 27 h 349"/>
                <a:gd name="T6" fmla="*/ 2 w 700"/>
                <a:gd name="T7" fmla="*/ 21 h 349"/>
                <a:gd name="T8" fmla="*/ 11 w 700"/>
                <a:gd name="T9" fmla="*/ 9 h 349"/>
                <a:gd name="T10" fmla="*/ 23 w 700"/>
                <a:gd name="T11" fmla="*/ 2 h 349"/>
                <a:gd name="T12" fmla="*/ 27 w 700"/>
                <a:gd name="T13" fmla="*/ 0 h 349"/>
                <a:gd name="T14" fmla="*/ 37 w 700"/>
                <a:gd name="T15" fmla="*/ 0 h 349"/>
                <a:gd name="T16" fmla="*/ 666 w 700"/>
                <a:gd name="T17" fmla="*/ 0 h 349"/>
                <a:gd name="T18" fmla="*/ 666 w 700"/>
                <a:gd name="T19" fmla="*/ 0 h 349"/>
                <a:gd name="T20" fmla="*/ 673 w 700"/>
                <a:gd name="T21" fmla="*/ 0 h 349"/>
                <a:gd name="T22" fmla="*/ 680 w 700"/>
                <a:gd name="T23" fmla="*/ 2 h 349"/>
                <a:gd name="T24" fmla="*/ 689 w 700"/>
                <a:gd name="T25" fmla="*/ 9 h 349"/>
                <a:gd name="T26" fmla="*/ 698 w 700"/>
                <a:gd name="T27" fmla="*/ 21 h 349"/>
                <a:gd name="T28" fmla="*/ 700 w 700"/>
                <a:gd name="T29" fmla="*/ 27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89 w 700"/>
                <a:gd name="T41" fmla="*/ 340 h 349"/>
                <a:gd name="T42" fmla="*/ 680 w 700"/>
                <a:gd name="T43" fmla="*/ 347 h 349"/>
                <a:gd name="T44" fmla="*/ 673 w 700"/>
                <a:gd name="T45" fmla="*/ 349 h 349"/>
                <a:gd name="T46" fmla="*/ 666 w 700"/>
                <a:gd name="T47" fmla="*/ 349 h 349"/>
                <a:gd name="T48" fmla="*/ 37 w 700"/>
                <a:gd name="T49" fmla="*/ 349 h 349"/>
                <a:gd name="T50" fmla="*/ 37 w 700"/>
                <a:gd name="T51" fmla="*/ 349 h 349"/>
                <a:gd name="T52" fmla="*/ 27 w 700"/>
                <a:gd name="T53" fmla="*/ 349 h 349"/>
                <a:gd name="T54" fmla="*/ 23 w 700"/>
                <a:gd name="T55" fmla="*/ 347 h 349"/>
                <a:gd name="T56" fmla="*/ 11 w 700"/>
                <a:gd name="T57" fmla="*/ 340 h 349"/>
                <a:gd name="T58" fmla="*/ 2 w 700"/>
                <a:gd name="T59" fmla="*/ 329 h 349"/>
                <a:gd name="T60" fmla="*/ 0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0" y="27"/>
                  </a:lnTo>
                  <a:lnTo>
                    <a:pt x="2" y="21"/>
                  </a:lnTo>
                  <a:lnTo>
                    <a:pt x="11" y="9"/>
                  </a:lnTo>
                  <a:lnTo>
                    <a:pt x="23" y="2"/>
                  </a:lnTo>
                  <a:lnTo>
                    <a:pt x="27" y="0"/>
                  </a:lnTo>
                  <a:lnTo>
                    <a:pt x="37" y="0"/>
                  </a:lnTo>
                  <a:lnTo>
                    <a:pt x="666" y="0"/>
                  </a:lnTo>
                  <a:lnTo>
                    <a:pt x="666" y="0"/>
                  </a:lnTo>
                  <a:lnTo>
                    <a:pt x="673" y="0"/>
                  </a:lnTo>
                  <a:lnTo>
                    <a:pt x="680" y="2"/>
                  </a:lnTo>
                  <a:lnTo>
                    <a:pt x="689" y="9"/>
                  </a:lnTo>
                  <a:lnTo>
                    <a:pt x="698" y="21"/>
                  </a:lnTo>
                  <a:lnTo>
                    <a:pt x="700" y="27"/>
                  </a:lnTo>
                  <a:lnTo>
                    <a:pt x="700" y="34"/>
                  </a:lnTo>
                  <a:lnTo>
                    <a:pt x="700" y="315"/>
                  </a:lnTo>
                  <a:lnTo>
                    <a:pt x="700" y="315"/>
                  </a:lnTo>
                  <a:lnTo>
                    <a:pt x="700" y="322"/>
                  </a:lnTo>
                  <a:lnTo>
                    <a:pt x="698" y="329"/>
                  </a:lnTo>
                  <a:lnTo>
                    <a:pt x="689" y="340"/>
                  </a:lnTo>
                  <a:lnTo>
                    <a:pt x="680" y="347"/>
                  </a:lnTo>
                  <a:lnTo>
                    <a:pt x="673" y="349"/>
                  </a:lnTo>
                  <a:lnTo>
                    <a:pt x="666" y="349"/>
                  </a:lnTo>
                  <a:lnTo>
                    <a:pt x="37" y="349"/>
                  </a:lnTo>
                  <a:lnTo>
                    <a:pt x="37" y="349"/>
                  </a:lnTo>
                  <a:lnTo>
                    <a:pt x="27" y="349"/>
                  </a:lnTo>
                  <a:lnTo>
                    <a:pt x="23" y="347"/>
                  </a:lnTo>
                  <a:lnTo>
                    <a:pt x="11" y="340"/>
                  </a:lnTo>
                  <a:lnTo>
                    <a:pt x="2" y="329"/>
                  </a:lnTo>
                  <a:lnTo>
                    <a:pt x="0" y="322"/>
                  </a:lnTo>
                  <a:lnTo>
                    <a:pt x="0" y="315"/>
                  </a:lnTo>
                  <a:lnTo>
                    <a:pt x="0" y="34"/>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Rectangle 182"/>
            <p:cNvSpPr>
              <a:spLocks noChangeArrowheads="1"/>
            </p:cNvSpPr>
            <p:nvPr/>
          </p:nvSpPr>
          <p:spPr bwMode="auto">
            <a:xfrm>
              <a:off x="4065" y="261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5" name="Freeform 190"/>
            <p:cNvSpPr>
              <a:spLocks/>
            </p:cNvSpPr>
            <p:nvPr/>
          </p:nvSpPr>
          <p:spPr bwMode="auto">
            <a:xfrm>
              <a:off x="3750" y="2942"/>
              <a:ext cx="700" cy="349"/>
            </a:xfrm>
            <a:custGeom>
              <a:avLst/>
              <a:gdLst>
                <a:gd name="T0" fmla="*/ 0 w 700"/>
                <a:gd name="T1" fmla="*/ 34 h 349"/>
                <a:gd name="T2" fmla="*/ 0 w 700"/>
                <a:gd name="T3" fmla="*/ 34 h 349"/>
                <a:gd name="T4" fmla="*/ 0 w 700"/>
                <a:gd name="T5" fmla="*/ 27 h 349"/>
                <a:gd name="T6" fmla="*/ 2 w 700"/>
                <a:gd name="T7" fmla="*/ 20 h 349"/>
                <a:gd name="T8" fmla="*/ 11 w 700"/>
                <a:gd name="T9" fmla="*/ 11 h 349"/>
                <a:gd name="T10" fmla="*/ 23 w 700"/>
                <a:gd name="T11" fmla="*/ 2 h 349"/>
                <a:gd name="T12" fmla="*/ 27 w 700"/>
                <a:gd name="T13" fmla="*/ 0 h 349"/>
                <a:gd name="T14" fmla="*/ 37 w 700"/>
                <a:gd name="T15" fmla="*/ 0 h 349"/>
                <a:gd name="T16" fmla="*/ 666 w 700"/>
                <a:gd name="T17" fmla="*/ 0 h 349"/>
                <a:gd name="T18" fmla="*/ 666 w 700"/>
                <a:gd name="T19" fmla="*/ 0 h 349"/>
                <a:gd name="T20" fmla="*/ 673 w 700"/>
                <a:gd name="T21" fmla="*/ 0 h 349"/>
                <a:gd name="T22" fmla="*/ 680 w 700"/>
                <a:gd name="T23" fmla="*/ 2 h 349"/>
                <a:gd name="T24" fmla="*/ 689 w 700"/>
                <a:gd name="T25" fmla="*/ 11 h 349"/>
                <a:gd name="T26" fmla="*/ 698 w 700"/>
                <a:gd name="T27" fmla="*/ 20 h 349"/>
                <a:gd name="T28" fmla="*/ 700 w 700"/>
                <a:gd name="T29" fmla="*/ 27 h 349"/>
                <a:gd name="T30" fmla="*/ 700 w 700"/>
                <a:gd name="T31" fmla="*/ 34 h 349"/>
                <a:gd name="T32" fmla="*/ 700 w 700"/>
                <a:gd name="T33" fmla="*/ 314 h 349"/>
                <a:gd name="T34" fmla="*/ 700 w 700"/>
                <a:gd name="T35" fmla="*/ 314 h 349"/>
                <a:gd name="T36" fmla="*/ 700 w 700"/>
                <a:gd name="T37" fmla="*/ 321 h 349"/>
                <a:gd name="T38" fmla="*/ 698 w 700"/>
                <a:gd name="T39" fmla="*/ 328 h 349"/>
                <a:gd name="T40" fmla="*/ 689 w 700"/>
                <a:gd name="T41" fmla="*/ 339 h 349"/>
                <a:gd name="T42" fmla="*/ 680 w 700"/>
                <a:gd name="T43" fmla="*/ 346 h 349"/>
                <a:gd name="T44" fmla="*/ 673 w 700"/>
                <a:gd name="T45" fmla="*/ 349 h 349"/>
                <a:gd name="T46" fmla="*/ 666 w 700"/>
                <a:gd name="T47" fmla="*/ 349 h 349"/>
                <a:gd name="T48" fmla="*/ 37 w 700"/>
                <a:gd name="T49" fmla="*/ 349 h 349"/>
                <a:gd name="T50" fmla="*/ 37 w 700"/>
                <a:gd name="T51" fmla="*/ 349 h 349"/>
                <a:gd name="T52" fmla="*/ 27 w 700"/>
                <a:gd name="T53" fmla="*/ 349 h 349"/>
                <a:gd name="T54" fmla="*/ 23 w 700"/>
                <a:gd name="T55" fmla="*/ 346 h 349"/>
                <a:gd name="T56" fmla="*/ 11 w 700"/>
                <a:gd name="T57" fmla="*/ 339 h 349"/>
                <a:gd name="T58" fmla="*/ 2 w 700"/>
                <a:gd name="T59" fmla="*/ 328 h 349"/>
                <a:gd name="T60" fmla="*/ 0 w 700"/>
                <a:gd name="T61" fmla="*/ 321 h 349"/>
                <a:gd name="T62" fmla="*/ 0 w 700"/>
                <a:gd name="T63" fmla="*/ 314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0" y="27"/>
                  </a:lnTo>
                  <a:lnTo>
                    <a:pt x="2" y="20"/>
                  </a:lnTo>
                  <a:lnTo>
                    <a:pt x="11" y="11"/>
                  </a:lnTo>
                  <a:lnTo>
                    <a:pt x="23" y="2"/>
                  </a:lnTo>
                  <a:lnTo>
                    <a:pt x="27" y="0"/>
                  </a:lnTo>
                  <a:lnTo>
                    <a:pt x="37" y="0"/>
                  </a:lnTo>
                  <a:lnTo>
                    <a:pt x="666" y="0"/>
                  </a:lnTo>
                  <a:lnTo>
                    <a:pt x="666" y="0"/>
                  </a:lnTo>
                  <a:lnTo>
                    <a:pt x="673" y="0"/>
                  </a:lnTo>
                  <a:lnTo>
                    <a:pt x="680" y="2"/>
                  </a:lnTo>
                  <a:lnTo>
                    <a:pt x="689" y="11"/>
                  </a:lnTo>
                  <a:lnTo>
                    <a:pt x="698" y="20"/>
                  </a:lnTo>
                  <a:lnTo>
                    <a:pt x="700" y="27"/>
                  </a:lnTo>
                  <a:lnTo>
                    <a:pt x="700" y="34"/>
                  </a:lnTo>
                  <a:lnTo>
                    <a:pt x="700" y="314"/>
                  </a:lnTo>
                  <a:lnTo>
                    <a:pt x="700" y="314"/>
                  </a:lnTo>
                  <a:lnTo>
                    <a:pt x="700" y="321"/>
                  </a:lnTo>
                  <a:lnTo>
                    <a:pt x="698" y="328"/>
                  </a:lnTo>
                  <a:lnTo>
                    <a:pt x="689" y="339"/>
                  </a:lnTo>
                  <a:lnTo>
                    <a:pt x="680" y="346"/>
                  </a:lnTo>
                  <a:lnTo>
                    <a:pt x="673" y="349"/>
                  </a:lnTo>
                  <a:lnTo>
                    <a:pt x="666" y="349"/>
                  </a:lnTo>
                  <a:lnTo>
                    <a:pt x="37" y="349"/>
                  </a:lnTo>
                  <a:lnTo>
                    <a:pt x="37" y="349"/>
                  </a:lnTo>
                  <a:lnTo>
                    <a:pt x="27" y="349"/>
                  </a:lnTo>
                  <a:lnTo>
                    <a:pt x="23" y="346"/>
                  </a:lnTo>
                  <a:lnTo>
                    <a:pt x="11" y="339"/>
                  </a:lnTo>
                  <a:lnTo>
                    <a:pt x="2" y="328"/>
                  </a:lnTo>
                  <a:lnTo>
                    <a:pt x="0" y="321"/>
                  </a:lnTo>
                  <a:lnTo>
                    <a:pt x="0" y="314"/>
                  </a:lnTo>
                  <a:lnTo>
                    <a:pt x="0" y="34"/>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5" name="Rectangle 200"/>
            <p:cNvSpPr>
              <a:spLocks noChangeArrowheads="1"/>
            </p:cNvSpPr>
            <p:nvPr/>
          </p:nvSpPr>
          <p:spPr bwMode="auto">
            <a:xfrm>
              <a:off x="4190" y="3126"/>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6" name="Rectangle 201"/>
            <p:cNvSpPr>
              <a:spLocks noChangeArrowheads="1"/>
            </p:cNvSpPr>
            <p:nvPr/>
          </p:nvSpPr>
          <p:spPr bwMode="auto">
            <a:xfrm>
              <a:off x="1522" y="1580"/>
              <a:ext cx="62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Center of town</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11" name="Rectangle 210"/>
          <p:cNvSpPr>
            <a:spLocks noChangeArrowheads="1"/>
          </p:cNvSpPr>
          <p:nvPr/>
        </p:nvSpPr>
        <p:spPr bwMode="auto">
          <a:xfrm>
            <a:off x="913607" y="5593592"/>
            <a:ext cx="115576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 of town</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8" name="Line 287"/>
          <p:cNvSpPr>
            <a:spLocks noChangeShapeType="1"/>
          </p:cNvSpPr>
          <p:nvPr/>
        </p:nvSpPr>
        <p:spPr bwMode="auto">
          <a:xfrm>
            <a:off x="3618707" y="3885150"/>
            <a:ext cx="977900"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288"/>
          <p:cNvSpPr>
            <a:spLocks noChangeShapeType="1"/>
          </p:cNvSpPr>
          <p:nvPr/>
        </p:nvSpPr>
        <p:spPr bwMode="auto">
          <a:xfrm>
            <a:off x="3618707" y="5804437"/>
            <a:ext cx="977900" cy="0"/>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2" name="Rectangle 210"/>
          <p:cNvSpPr>
            <a:spLocks noChangeArrowheads="1"/>
          </p:cNvSpPr>
          <p:nvPr/>
        </p:nvSpPr>
        <p:spPr bwMode="auto">
          <a:xfrm>
            <a:off x="4206974" y="6364323"/>
            <a:ext cx="1891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No</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3" name="Rectangle 210"/>
          <p:cNvSpPr>
            <a:spLocks noChangeArrowheads="1"/>
          </p:cNvSpPr>
          <p:nvPr/>
        </p:nvSpPr>
        <p:spPr bwMode="auto">
          <a:xfrm>
            <a:off x="3755613" y="5072098"/>
            <a:ext cx="6171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210"/>
          <p:cNvSpPr>
            <a:spLocks noChangeArrowheads="1"/>
          </p:cNvSpPr>
          <p:nvPr/>
        </p:nvSpPr>
        <p:spPr bwMode="auto">
          <a:xfrm>
            <a:off x="3848068" y="3129499"/>
            <a:ext cx="6171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5" name="Rectangle 210"/>
          <p:cNvSpPr>
            <a:spLocks noChangeArrowheads="1"/>
          </p:cNvSpPr>
          <p:nvPr/>
        </p:nvSpPr>
        <p:spPr bwMode="auto">
          <a:xfrm>
            <a:off x="4077932" y="5593592"/>
            <a:ext cx="4472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Center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6" name="Rectangle 210"/>
          <p:cNvSpPr>
            <a:spLocks noChangeArrowheads="1"/>
          </p:cNvSpPr>
          <p:nvPr/>
        </p:nvSpPr>
        <p:spPr bwMode="auto">
          <a:xfrm>
            <a:off x="4077932" y="3658222"/>
            <a:ext cx="4472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Center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7" name="Rectangle 210"/>
          <p:cNvSpPr>
            <a:spLocks noChangeArrowheads="1"/>
          </p:cNvSpPr>
          <p:nvPr/>
        </p:nvSpPr>
        <p:spPr bwMode="auto">
          <a:xfrm>
            <a:off x="4278193" y="4485517"/>
            <a:ext cx="1891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No</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8" name="Rectangle 210"/>
          <p:cNvSpPr>
            <a:spLocks noChangeArrowheads="1"/>
          </p:cNvSpPr>
          <p:nvPr/>
        </p:nvSpPr>
        <p:spPr bwMode="auto">
          <a:xfrm>
            <a:off x="4922497" y="2722365"/>
            <a:ext cx="44563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Profits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00" name="TextBox 299"/>
          <p:cNvSpPr txBox="1"/>
          <p:nvPr/>
        </p:nvSpPr>
        <p:spPr>
          <a:xfrm>
            <a:off x="4622007" y="2983777"/>
            <a:ext cx="1062832" cy="523220"/>
          </a:xfrm>
          <a:prstGeom prst="rect">
            <a:avLst/>
          </a:prstGeom>
          <a:noFill/>
        </p:spPr>
        <p:txBody>
          <a:bodyPr wrap="square" rtlCol="0">
            <a:spAutoFit/>
          </a:bodyPr>
          <a:lstStyle/>
          <a:p>
            <a:r>
              <a:rPr lang="en-US" sz="1400" dirty="0">
                <a:solidFill>
                  <a:srgbClr val="558ED5"/>
                </a:solidFill>
              </a:rPr>
              <a:t>BK: 2%</a:t>
            </a:r>
          </a:p>
          <a:p>
            <a:r>
              <a:rPr lang="en-US" sz="1400" dirty="0">
                <a:solidFill>
                  <a:srgbClr val="E46C0A"/>
                </a:solidFill>
              </a:rPr>
              <a:t>McD: 12%</a:t>
            </a:r>
          </a:p>
        </p:txBody>
      </p:sp>
      <p:sp>
        <p:nvSpPr>
          <p:cNvPr id="301" name="TextBox 300"/>
          <p:cNvSpPr txBox="1"/>
          <p:nvPr/>
        </p:nvSpPr>
        <p:spPr>
          <a:xfrm>
            <a:off x="4622404" y="3610512"/>
            <a:ext cx="1062832" cy="523220"/>
          </a:xfrm>
          <a:prstGeom prst="rect">
            <a:avLst/>
          </a:prstGeom>
          <a:noFill/>
        </p:spPr>
        <p:txBody>
          <a:bodyPr wrap="square" rtlCol="0">
            <a:spAutoFit/>
          </a:bodyPr>
          <a:lstStyle/>
          <a:p>
            <a:r>
              <a:rPr lang="en-US" sz="1400" dirty="0">
                <a:solidFill>
                  <a:srgbClr val="558ED5"/>
                </a:solidFill>
              </a:rPr>
              <a:t>BK: 4%</a:t>
            </a:r>
          </a:p>
          <a:p>
            <a:r>
              <a:rPr lang="en-US" sz="1400" dirty="0">
                <a:solidFill>
                  <a:srgbClr val="E46C0A"/>
                </a:solidFill>
              </a:rPr>
              <a:t>McD: 4%</a:t>
            </a:r>
          </a:p>
        </p:txBody>
      </p:sp>
      <p:sp>
        <p:nvSpPr>
          <p:cNvPr id="302" name="TextBox 301"/>
          <p:cNvSpPr txBox="1"/>
          <p:nvPr/>
        </p:nvSpPr>
        <p:spPr>
          <a:xfrm>
            <a:off x="4610895" y="4250602"/>
            <a:ext cx="1062832" cy="523220"/>
          </a:xfrm>
          <a:prstGeom prst="rect">
            <a:avLst/>
          </a:prstGeom>
          <a:noFill/>
        </p:spPr>
        <p:txBody>
          <a:bodyPr wrap="square" rtlCol="0">
            <a:spAutoFit/>
          </a:bodyPr>
          <a:lstStyle/>
          <a:p>
            <a:r>
              <a:rPr lang="en-US" sz="1400" dirty="0">
                <a:solidFill>
                  <a:srgbClr val="558ED5"/>
                </a:solidFill>
              </a:rPr>
              <a:t>BK: 10%</a:t>
            </a:r>
          </a:p>
          <a:p>
            <a:r>
              <a:rPr lang="en-US" sz="1400" dirty="0">
                <a:solidFill>
                  <a:srgbClr val="E46C0A"/>
                </a:solidFill>
              </a:rPr>
              <a:t>McD: 15%</a:t>
            </a:r>
          </a:p>
        </p:txBody>
      </p:sp>
      <p:sp>
        <p:nvSpPr>
          <p:cNvPr id="303" name="TextBox 302"/>
          <p:cNvSpPr txBox="1"/>
          <p:nvPr/>
        </p:nvSpPr>
        <p:spPr>
          <a:xfrm>
            <a:off x="4625975" y="4895128"/>
            <a:ext cx="1062832" cy="523220"/>
          </a:xfrm>
          <a:prstGeom prst="rect">
            <a:avLst/>
          </a:prstGeom>
          <a:noFill/>
        </p:spPr>
        <p:txBody>
          <a:bodyPr wrap="square" rtlCol="0">
            <a:spAutoFit/>
          </a:bodyPr>
          <a:lstStyle/>
          <a:p>
            <a:r>
              <a:rPr lang="en-US" sz="1400" dirty="0">
                <a:solidFill>
                  <a:srgbClr val="558ED5"/>
                </a:solidFill>
              </a:rPr>
              <a:t>BK: 8%</a:t>
            </a:r>
          </a:p>
          <a:p>
            <a:r>
              <a:rPr lang="en-US" sz="1400" dirty="0">
                <a:solidFill>
                  <a:srgbClr val="E46C0A"/>
                </a:solidFill>
              </a:rPr>
              <a:t>McD: 8%</a:t>
            </a:r>
          </a:p>
        </p:txBody>
      </p:sp>
      <p:sp>
        <p:nvSpPr>
          <p:cNvPr id="304" name="TextBox 303"/>
          <p:cNvSpPr txBox="1"/>
          <p:nvPr/>
        </p:nvSpPr>
        <p:spPr>
          <a:xfrm>
            <a:off x="4625975" y="5536235"/>
            <a:ext cx="1062832" cy="523220"/>
          </a:xfrm>
          <a:prstGeom prst="rect">
            <a:avLst/>
          </a:prstGeom>
          <a:noFill/>
        </p:spPr>
        <p:txBody>
          <a:bodyPr wrap="square" rtlCol="0">
            <a:spAutoFit/>
          </a:bodyPr>
          <a:lstStyle/>
          <a:p>
            <a:r>
              <a:rPr lang="en-US" sz="1400" dirty="0">
                <a:solidFill>
                  <a:srgbClr val="558ED5"/>
                </a:solidFill>
              </a:rPr>
              <a:t>BK: 12%</a:t>
            </a:r>
          </a:p>
          <a:p>
            <a:r>
              <a:rPr lang="en-US" sz="1400" dirty="0">
                <a:solidFill>
                  <a:srgbClr val="E46C0A"/>
                </a:solidFill>
              </a:rPr>
              <a:t>McD: 2%</a:t>
            </a:r>
          </a:p>
        </p:txBody>
      </p:sp>
      <p:sp>
        <p:nvSpPr>
          <p:cNvPr id="305" name="TextBox 304"/>
          <p:cNvSpPr txBox="1"/>
          <p:nvPr/>
        </p:nvSpPr>
        <p:spPr>
          <a:xfrm>
            <a:off x="4610895" y="6173066"/>
            <a:ext cx="1062832" cy="523220"/>
          </a:xfrm>
          <a:prstGeom prst="rect">
            <a:avLst/>
          </a:prstGeom>
          <a:noFill/>
        </p:spPr>
        <p:txBody>
          <a:bodyPr wrap="square" rtlCol="0">
            <a:spAutoFit/>
          </a:bodyPr>
          <a:lstStyle/>
          <a:p>
            <a:r>
              <a:rPr lang="en-US" sz="1400" dirty="0">
                <a:solidFill>
                  <a:srgbClr val="558ED5"/>
                </a:solidFill>
              </a:rPr>
              <a:t>BK: 10%</a:t>
            </a:r>
          </a:p>
          <a:p>
            <a:r>
              <a:rPr lang="en-US" sz="1400" dirty="0">
                <a:solidFill>
                  <a:srgbClr val="E46C0A"/>
                </a:solidFill>
              </a:rPr>
              <a:t>McD: 20%</a:t>
            </a:r>
          </a:p>
        </p:txBody>
      </p:sp>
      <p:sp>
        <p:nvSpPr>
          <p:cNvPr id="308" name="TextBox 307"/>
          <p:cNvSpPr txBox="1"/>
          <p:nvPr/>
        </p:nvSpPr>
        <p:spPr>
          <a:xfrm>
            <a:off x="152400" y="4527977"/>
            <a:ext cx="1281907" cy="646331"/>
          </a:xfrm>
          <a:prstGeom prst="rect">
            <a:avLst/>
          </a:prstGeom>
          <a:solidFill>
            <a:srgbClr val="E46C0A"/>
          </a:solidFill>
        </p:spPr>
        <p:txBody>
          <a:bodyPr wrap="square" rtlCol="0">
            <a:spAutoFit/>
          </a:bodyPr>
          <a:lstStyle/>
          <a:p>
            <a:r>
              <a:rPr lang="en-US" sz="1200" dirty="0">
                <a:solidFill>
                  <a:schemeClr val="bg1"/>
                </a:solidFill>
              </a:rPr>
              <a:t>McDonalds: Where should we build?</a:t>
            </a:r>
          </a:p>
        </p:txBody>
      </p:sp>
      <p:sp>
        <p:nvSpPr>
          <p:cNvPr id="309" name="Freeform 8"/>
          <p:cNvSpPr>
            <a:spLocks/>
          </p:cNvSpPr>
          <p:nvPr/>
        </p:nvSpPr>
        <p:spPr bwMode="auto">
          <a:xfrm>
            <a:off x="2415382" y="5494081"/>
            <a:ext cx="1285875" cy="620713"/>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7955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0" name="Freeform 8"/>
          <p:cNvSpPr>
            <a:spLocks/>
          </p:cNvSpPr>
          <p:nvPr/>
        </p:nvSpPr>
        <p:spPr bwMode="auto">
          <a:xfrm>
            <a:off x="2415381" y="3599400"/>
            <a:ext cx="1285875" cy="620713"/>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7955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6" name="TextBox 305"/>
          <p:cNvSpPr txBox="1"/>
          <p:nvPr/>
        </p:nvSpPr>
        <p:spPr>
          <a:xfrm>
            <a:off x="2415382" y="3604271"/>
            <a:ext cx="1319212" cy="646331"/>
          </a:xfrm>
          <a:prstGeom prst="rect">
            <a:avLst/>
          </a:prstGeom>
          <a:solidFill>
            <a:srgbClr val="558ED5"/>
          </a:solidFill>
        </p:spPr>
        <p:txBody>
          <a:bodyPr wrap="square" rtlCol="0">
            <a:spAutoFit/>
          </a:bodyPr>
          <a:lstStyle/>
          <a:p>
            <a:r>
              <a:rPr lang="en-US" sz="1200" dirty="0">
                <a:solidFill>
                  <a:schemeClr val="bg1"/>
                </a:solidFill>
              </a:rPr>
              <a:t>Burger King: Should we enter? If so, where?</a:t>
            </a:r>
          </a:p>
        </p:txBody>
      </p:sp>
      <p:sp>
        <p:nvSpPr>
          <p:cNvPr id="307" name="TextBox 306"/>
          <p:cNvSpPr txBox="1"/>
          <p:nvPr/>
        </p:nvSpPr>
        <p:spPr>
          <a:xfrm>
            <a:off x="2393952" y="5494081"/>
            <a:ext cx="1319212" cy="646331"/>
          </a:xfrm>
          <a:prstGeom prst="rect">
            <a:avLst/>
          </a:prstGeom>
          <a:solidFill>
            <a:srgbClr val="558ED5"/>
          </a:solidFill>
        </p:spPr>
        <p:txBody>
          <a:bodyPr wrap="square" rtlCol="0">
            <a:spAutoFit/>
          </a:bodyPr>
          <a:lstStyle/>
          <a:p>
            <a:r>
              <a:rPr lang="en-US" sz="1200" dirty="0">
                <a:solidFill>
                  <a:schemeClr val="bg1"/>
                </a:solidFill>
              </a:rPr>
              <a:t>Burger King: Should we enter? If so, where?</a:t>
            </a:r>
          </a:p>
        </p:txBody>
      </p:sp>
      <p:sp>
        <p:nvSpPr>
          <p:cNvPr id="157" name="Rectangle 156"/>
          <p:cNvSpPr/>
          <p:nvPr/>
        </p:nvSpPr>
        <p:spPr>
          <a:xfrm>
            <a:off x="533400" y="1132582"/>
            <a:ext cx="8381999" cy="1569660"/>
          </a:xfrm>
          <a:prstGeom prst="rect">
            <a:avLst/>
          </a:prstGeom>
        </p:spPr>
        <p:txBody>
          <a:bodyPr wrap="square">
            <a:spAutoFit/>
          </a:bodyPr>
          <a:lstStyle/>
          <a:p>
            <a:pPr marL="342900" indent="-342900">
              <a:buFont typeface="Arial" pitchFamily="34" charset="0"/>
              <a:buChar char="•"/>
            </a:pPr>
            <a:r>
              <a:rPr lang="en-US" sz="2400" dirty="0">
                <a:latin typeface="Calibri Light" pitchFamily="34" charset="0"/>
              </a:rPr>
              <a:t>A </a:t>
            </a:r>
            <a:r>
              <a:rPr lang="en-US" sz="2400" i="1" dirty="0">
                <a:solidFill>
                  <a:srgbClr val="C00000"/>
                </a:solidFill>
                <a:latin typeface="Calibri Light" pitchFamily="34" charset="0"/>
              </a:rPr>
              <a:t>decision tree </a:t>
            </a:r>
            <a:r>
              <a:rPr lang="en-US" sz="2400" dirty="0">
                <a:latin typeface="Calibri Light" pitchFamily="34" charset="0"/>
              </a:rPr>
              <a:t>visualizes </a:t>
            </a:r>
            <a:r>
              <a:rPr lang="en-US" sz="2400" i="1" dirty="0">
                <a:solidFill>
                  <a:srgbClr val="C00000"/>
                </a:solidFill>
                <a:latin typeface="Calibri Light" pitchFamily="34" charset="0"/>
              </a:rPr>
              <a:t>sequential games</a:t>
            </a:r>
            <a:r>
              <a:rPr lang="en-US" sz="2400" dirty="0">
                <a:latin typeface="Calibri Light" pitchFamily="34" charset="0"/>
              </a:rPr>
              <a:t>. For example, McDonald’s is considering a new store in a small town.</a:t>
            </a:r>
          </a:p>
          <a:p>
            <a:pPr marL="800100" lvl="1" indent="-342900">
              <a:buFont typeface="Arial" pitchFamily="34" charset="0"/>
              <a:buChar char="•"/>
            </a:pPr>
            <a:r>
              <a:rPr lang="en-US" sz="2400" dirty="0">
                <a:latin typeface="Calibri Light" pitchFamily="34" charset="0"/>
              </a:rPr>
              <a:t>Profits (the payoffs) are affected by what location is built in and by how many burger joints enter.</a:t>
            </a:r>
          </a:p>
        </p:txBody>
      </p:sp>
      <p:sp>
        <p:nvSpPr>
          <p:cNvPr id="158" name="Rectangle 157"/>
          <p:cNvSpPr/>
          <p:nvPr/>
        </p:nvSpPr>
        <p:spPr>
          <a:xfrm>
            <a:off x="4564461" y="2920228"/>
            <a:ext cx="1267617" cy="19309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Rectangle 158"/>
          <p:cNvSpPr/>
          <p:nvPr/>
        </p:nvSpPr>
        <p:spPr>
          <a:xfrm>
            <a:off x="4585099" y="4850887"/>
            <a:ext cx="1267617" cy="19309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0" name="Rectangle 159"/>
          <p:cNvSpPr/>
          <p:nvPr/>
        </p:nvSpPr>
        <p:spPr>
          <a:xfrm>
            <a:off x="4572000" y="4220113"/>
            <a:ext cx="1267617" cy="6274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Rectangle 160"/>
          <p:cNvSpPr/>
          <p:nvPr/>
        </p:nvSpPr>
        <p:spPr>
          <a:xfrm>
            <a:off x="4572000" y="5480588"/>
            <a:ext cx="1267617" cy="6389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Rectangle 161"/>
          <p:cNvSpPr/>
          <p:nvPr/>
        </p:nvSpPr>
        <p:spPr>
          <a:xfrm>
            <a:off x="4572000" y="4208632"/>
            <a:ext cx="1267617" cy="6389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Rectangle 162"/>
          <p:cNvSpPr/>
          <p:nvPr/>
        </p:nvSpPr>
        <p:spPr>
          <a:xfrm>
            <a:off x="964407" y="3807090"/>
            <a:ext cx="1104966" cy="52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Rectangle 163"/>
          <p:cNvSpPr/>
          <p:nvPr/>
        </p:nvSpPr>
        <p:spPr>
          <a:xfrm>
            <a:off x="4064191" y="4286650"/>
            <a:ext cx="500270" cy="52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5" name="Rectangle 164"/>
          <p:cNvSpPr/>
          <p:nvPr/>
        </p:nvSpPr>
        <p:spPr>
          <a:xfrm>
            <a:off x="4572000" y="4238001"/>
            <a:ext cx="1267617" cy="6389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Rectangle 166"/>
          <p:cNvSpPr/>
          <p:nvPr/>
        </p:nvSpPr>
        <p:spPr>
          <a:xfrm>
            <a:off x="4583354" y="5503875"/>
            <a:ext cx="1267617" cy="6389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
                                            <p:txEl>
                                              <p:pRg st="1" end="1"/>
                                            </p:txEl>
                                          </p:spTgt>
                                        </p:tgtEl>
                                        <p:attrNameLst>
                                          <p:attrName>style.visibility</p:attrName>
                                        </p:attrNameLst>
                                      </p:cBhvr>
                                      <p:to>
                                        <p:strVal val="visible"/>
                                      </p:to>
                                    </p:set>
                                  </p:childTnLst>
                                  <p:subTnLst>
                                    <p:set>
                                      <p:cBhvr override="childStyle">
                                        <p:cTn dur="1" fill="hold" display="0" masterRel="nextClick" afterEffect="1"/>
                                        <p:tgtEl>
                                          <p:spTgt spid="157">
                                            <p:txEl>
                                              <p:pRg st="1" end="1"/>
                                            </p:txEl>
                                          </p:spTgt>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8"/>
                                        </p:tgtEl>
                                        <p:attrNameLst>
                                          <p:attrName>style.visibility</p:attrName>
                                        </p:attrNameLst>
                                      </p:cBhvr>
                                      <p:to>
                                        <p:strVal val="visible"/>
                                      </p:to>
                                    </p:set>
                                  </p:childTnLst>
                                  <p:subTnLst>
                                    <p:set>
                                      <p:cBhvr override="childStyle">
                                        <p:cTn dur="1" fill="hold" display="0" masterRel="nextClick" afterEffect="1"/>
                                        <p:tgtEl>
                                          <p:spTgt spid="15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6">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6">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0"/>
                                        </p:tgtEl>
                                        <p:attrNameLst>
                                          <p:attrName>style.visibility</p:attrName>
                                        </p:attrNameLst>
                                      </p:cBhvr>
                                      <p:to>
                                        <p:strVal val="visible"/>
                                      </p:to>
                                    </p:set>
                                  </p:childTnLst>
                                  <p:subTnLst>
                                    <p:set>
                                      <p:cBhvr override="childStyle">
                                        <p:cTn dur="1" fill="hold" display="0" masterRel="nextClick" afterEffect="1"/>
                                        <p:tgtEl>
                                          <p:spTgt spid="160"/>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6">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9"/>
                                        </p:tgtEl>
                                        <p:attrNameLst>
                                          <p:attrName>style.visibility</p:attrName>
                                        </p:attrNameLst>
                                      </p:cBhvr>
                                      <p:to>
                                        <p:strVal val="visible"/>
                                      </p:to>
                                    </p:set>
                                  </p:childTnLst>
                                  <p:subTnLst>
                                    <p:set>
                                      <p:cBhvr override="childStyle">
                                        <p:cTn dur="1" fill="hold" display="0" masterRel="nextClick" afterEffect="1"/>
                                        <p:tgtEl>
                                          <p:spTgt spid="159"/>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6">
                                            <p:txEl>
                                              <p:pRg st="4" end="4"/>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6">
                                            <p:txEl>
                                              <p:pRg st="5" end="5"/>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1"/>
                                        </p:tgtEl>
                                        <p:attrNameLst>
                                          <p:attrName>style.visibility</p:attrName>
                                        </p:attrNameLst>
                                      </p:cBhvr>
                                      <p:to>
                                        <p:strVal val="visible"/>
                                      </p:to>
                                    </p:set>
                                  </p:childTnLst>
                                  <p:subTnLst>
                                    <p:set>
                                      <p:cBhvr override="childStyle">
                                        <p:cTn dur="1" fill="hold" display="0" masterRel="nextClick" afterEffect="1"/>
                                        <p:tgtEl>
                                          <p:spTgt spid="161"/>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6">
                                            <p:txEl>
                                              <p:pRg st="6" end="6"/>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5"/>
                                        </p:tgtEl>
                                        <p:attrNameLst>
                                          <p:attrName>style.visibility</p:attrName>
                                        </p:attrNameLst>
                                      </p:cBhvr>
                                      <p:to>
                                        <p:strVal val="visible"/>
                                      </p:to>
                                    </p:set>
                                  </p:childTnLst>
                                  <p:subTnLst>
                                    <p:set>
                                      <p:cBhvr override="childStyle">
                                        <p:cTn dur="1" fill="hold" display="0" masterRel="nextClick" afterEffect="1"/>
                                        <p:tgtEl>
                                          <p:spTgt spid="165"/>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167"/>
                                        </p:tgtEl>
                                        <p:attrNameLst>
                                          <p:attrName>style.visibility</p:attrName>
                                        </p:attrNameLst>
                                      </p:cBhvr>
                                      <p:to>
                                        <p:strVal val="visible"/>
                                      </p:to>
                                    </p:set>
                                  </p:childTnLst>
                                  <p:subTnLst>
                                    <p:set>
                                      <p:cBhvr override="childStyle">
                                        <p:cTn dur="1" fill="hold" display="0" masterRel="nextClick" afterEffect="1"/>
                                        <p:tgtEl>
                                          <p:spTgt spid="167"/>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6">
                                            <p:txEl>
                                              <p:pRg st="7" end="7"/>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6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uiExpand="1" build="p"/>
      <p:bldP spid="158" grpId="0" animBg="1"/>
      <p:bldP spid="159" grpId="0" animBg="1"/>
      <p:bldP spid="160" grpId="0" animBg="1"/>
      <p:bldP spid="161" grpId="0" animBg="1"/>
      <p:bldP spid="162" grpId="0" animBg="1"/>
      <p:bldP spid="163" grpId="0" animBg="1"/>
      <p:bldP spid="164" grpId="0" animBg="1"/>
      <p:bldP spid="165" grpId="0" animBg="1"/>
      <p:bldP spid="16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Sequential games IV</a:t>
            </a:r>
          </a:p>
        </p:txBody>
      </p:sp>
      <p:sp>
        <p:nvSpPr>
          <p:cNvPr id="77" name="Content Placeholder 2"/>
          <p:cNvSpPr>
            <a:spLocks noGrp="1"/>
          </p:cNvSpPr>
          <p:nvPr>
            <p:ph idx="4294967295"/>
          </p:nvPr>
        </p:nvSpPr>
        <p:spPr>
          <a:xfrm>
            <a:off x="190500" y="4556294"/>
            <a:ext cx="8763000" cy="2133600"/>
          </a:xfrm>
          <a:prstGeom prst="rect">
            <a:avLst/>
          </a:prstGeom>
        </p:spPr>
        <p:txBody>
          <a:bodyPr>
            <a:noAutofit/>
          </a:bodyPr>
          <a:lstStyle/>
          <a:p>
            <a:pPr>
              <a:lnSpc>
                <a:spcPct val="90000"/>
              </a:lnSpc>
              <a:spcBef>
                <a:spcPts val="200"/>
              </a:spcBef>
            </a:pPr>
            <a:r>
              <a:rPr lang="en-US" sz="1800" dirty="0"/>
              <a:t>If this was a one-round game and the company moved first, it could offer just 1 percent of the surplus and the union would have to make a choice:</a:t>
            </a:r>
          </a:p>
          <a:p>
            <a:pPr lvl="1">
              <a:lnSpc>
                <a:spcPct val="90000"/>
              </a:lnSpc>
              <a:spcBef>
                <a:spcPts val="200"/>
              </a:spcBef>
            </a:pPr>
            <a:r>
              <a:rPr lang="en-US" sz="1600" dirty="0"/>
              <a:t>Accept the offer.</a:t>
            </a:r>
          </a:p>
          <a:p>
            <a:pPr lvl="1">
              <a:lnSpc>
                <a:spcPct val="90000"/>
              </a:lnSpc>
              <a:spcBef>
                <a:spcPts val="200"/>
              </a:spcBef>
            </a:pPr>
            <a:r>
              <a:rPr lang="en-US" sz="1600" dirty="0"/>
              <a:t>Reject it by going on strike and shutting down production.</a:t>
            </a:r>
          </a:p>
          <a:p>
            <a:pPr>
              <a:lnSpc>
                <a:spcPct val="90000"/>
              </a:lnSpc>
              <a:spcBef>
                <a:spcPts val="200"/>
              </a:spcBef>
            </a:pPr>
            <a:r>
              <a:rPr lang="en-US" sz="1800" dirty="0"/>
              <a:t>The union chooses between a 1% pay raise and 0%.</a:t>
            </a:r>
          </a:p>
          <a:p>
            <a:pPr lvl="1">
              <a:lnSpc>
                <a:spcPct val="90000"/>
              </a:lnSpc>
              <a:spcBef>
                <a:spcPts val="200"/>
              </a:spcBef>
            </a:pPr>
            <a:r>
              <a:rPr lang="en-US" sz="1600" dirty="0"/>
              <a:t>The union will accept the offer.</a:t>
            </a:r>
          </a:p>
          <a:p>
            <a:pPr>
              <a:lnSpc>
                <a:spcPct val="90000"/>
              </a:lnSpc>
              <a:spcBef>
                <a:spcPts val="200"/>
              </a:spcBef>
            </a:pPr>
            <a:r>
              <a:rPr lang="en-US" sz="1800" dirty="0"/>
              <a:t>This is an example of an </a:t>
            </a:r>
            <a:r>
              <a:rPr lang="en-US" sz="1800" i="1" dirty="0"/>
              <a:t>ultimatum game</a:t>
            </a:r>
            <a:r>
              <a:rPr lang="en-US" sz="1800" dirty="0"/>
              <a:t>: One player makes an offer and the other player has the simple choice of whether to accept or reject.</a:t>
            </a:r>
          </a:p>
        </p:txBody>
      </p:sp>
      <p:grpSp>
        <p:nvGrpSpPr>
          <p:cNvPr id="2" name="Group 1"/>
          <p:cNvGrpSpPr/>
          <p:nvPr/>
        </p:nvGrpSpPr>
        <p:grpSpPr>
          <a:xfrm>
            <a:off x="1371600" y="2438400"/>
            <a:ext cx="6229351" cy="2043113"/>
            <a:chOff x="1371600" y="2438400"/>
            <a:chExt cx="6229351" cy="2043113"/>
          </a:xfrm>
        </p:grpSpPr>
        <p:sp>
          <p:nvSpPr>
            <p:cNvPr id="160" name="Line 5"/>
            <p:cNvSpPr>
              <a:spLocks noChangeShapeType="1"/>
            </p:cNvSpPr>
            <p:nvPr/>
          </p:nvSpPr>
          <p:spPr bwMode="auto">
            <a:xfrm>
              <a:off x="5345112" y="3605213"/>
              <a:ext cx="614363" cy="46990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Rectangle 7"/>
            <p:cNvSpPr>
              <a:spLocks noChangeArrowheads="1"/>
            </p:cNvSpPr>
            <p:nvPr/>
          </p:nvSpPr>
          <p:spPr bwMode="auto">
            <a:xfrm>
              <a:off x="1665287" y="3300413"/>
              <a:ext cx="2292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Co</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3" name="Rectangle 8"/>
            <p:cNvSpPr>
              <a:spLocks noChangeArrowheads="1"/>
            </p:cNvSpPr>
            <p:nvPr/>
          </p:nvSpPr>
          <p:spPr bwMode="auto">
            <a:xfrm>
              <a:off x="1841500" y="3300413"/>
              <a:ext cx="1490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m</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4" name="Rectangle 9"/>
            <p:cNvSpPr>
              <a:spLocks noChangeArrowheads="1"/>
            </p:cNvSpPr>
            <p:nvPr/>
          </p:nvSpPr>
          <p:spPr bwMode="auto">
            <a:xfrm>
              <a:off x="1960562" y="3300413"/>
              <a:ext cx="1987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pa</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10"/>
            <p:cNvSpPr>
              <a:spLocks noChangeArrowheads="1"/>
            </p:cNvSpPr>
            <p:nvPr/>
          </p:nvSpPr>
          <p:spPr bwMode="auto">
            <a:xfrm>
              <a:off x="2125662" y="3300413"/>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n</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6" name="Rectangle 11"/>
            <p:cNvSpPr>
              <a:spLocks noChangeArrowheads="1"/>
            </p:cNvSpPr>
            <p:nvPr/>
          </p:nvSpPr>
          <p:spPr bwMode="auto">
            <a:xfrm>
              <a:off x="2208212" y="3300413"/>
              <a:ext cx="89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y</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12"/>
            <p:cNvSpPr>
              <a:spLocks noChangeArrowheads="1"/>
            </p:cNvSpPr>
            <p:nvPr/>
          </p:nvSpPr>
          <p:spPr bwMode="auto">
            <a:xfrm>
              <a:off x="2279650" y="3300413"/>
              <a:ext cx="496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3"/>
            <p:cNvSpPr>
              <a:spLocks noChangeArrowheads="1"/>
            </p:cNvSpPr>
            <p:nvPr/>
          </p:nvSpPr>
          <p:spPr bwMode="auto">
            <a:xfrm>
              <a:off x="2346325" y="3300413"/>
              <a:ext cx="41838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What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4"/>
            <p:cNvSpPr>
              <a:spLocks noChangeArrowheads="1"/>
            </p:cNvSpPr>
            <p:nvPr/>
          </p:nvSpPr>
          <p:spPr bwMode="auto">
            <a:xfrm>
              <a:off x="1712912" y="3486150"/>
              <a:ext cx="1651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sh</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5"/>
            <p:cNvSpPr>
              <a:spLocks noChangeArrowheads="1"/>
            </p:cNvSpPr>
            <p:nvPr/>
          </p:nvSpPr>
          <p:spPr bwMode="auto">
            <a:xfrm>
              <a:off x="1866900" y="34861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o</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6"/>
            <p:cNvSpPr>
              <a:spLocks noChangeArrowheads="1"/>
            </p:cNvSpPr>
            <p:nvPr/>
          </p:nvSpPr>
          <p:spPr bwMode="auto">
            <a:xfrm>
              <a:off x="1949450" y="34861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u</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7"/>
            <p:cNvSpPr>
              <a:spLocks noChangeArrowheads="1"/>
            </p:cNvSpPr>
            <p:nvPr/>
          </p:nvSpPr>
          <p:spPr bwMode="auto">
            <a:xfrm>
              <a:off x="2032000" y="3486150"/>
              <a:ext cx="400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18"/>
            <p:cNvSpPr>
              <a:spLocks noChangeArrowheads="1"/>
            </p:cNvSpPr>
            <p:nvPr/>
          </p:nvSpPr>
          <p:spPr bwMode="auto">
            <a:xfrm>
              <a:off x="2068512" y="34861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d</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4" name="Rectangle 19"/>
            <p:cNvSpPr>
              <a:spLocks noChangeArrowheads="1"/>
            </p:cNvSpPr>
            <p:nvPr/>
          </p:nvSpPr>
          <p:spPr bwMode="auto">
            <a:xfrm>
              <a:off x="2187575" y="3486150"/>
              <a:ext cx="2292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we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20"/>
            <p:cNvSpPr>
              <a:spLocks noChangeArrowheads="1"/>
            </p:cNvSpPr>
            <p:nvPr/>
          </p:nvSpPr>
          <p:spPr bwMode="auto">
            <a:xfrm>
              <a:off x="2424112" y="34861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p</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6" name="Rectangle 21"/>
            <p:cNvSpPr>
              <a:spLocks noChangeArrowheads="1"/>
            </p:cNvSpPr>
            <p:nvPr/>
          </p:nvSpPr>
          <p:spPr bwMode="auto">
            <a:xfrm>
              <a:off x="2506662" y="3486150"/>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7" name="Rectangle 22"/>
            <p:cNvSpPr>
              <a:spLocks noChangeArrowheads="1"/>
            </p:cNvSpPr>
            <p:nvPr/>
          </p:nvSpPr>
          <p:spPr bwMode="auto">
            <a:xfrm>
              <a:off x="2589212" y="3486150"/>
              <a:ext cx="89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y</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8" name="Rectangle 23"/>
            <p:cNvSpPr>
              <a:spLocks noChangeArrowheads="1"/>
            </p:cNvSpPr>
            <p:nvPr/>
          </p:nvSpPr>
          <p:spPr bwMode="auto">
            <a:xfrm>
              <a:off x="1774825" y="36718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79" name="Rectangle 24"/>
            <p:cNvSpPr>
              <a:spLocks noChangeArrowheads="1"/>
            </p:cNvSpPr>
            <p:nvPr/>
          </p:nvSpPr>
          <p:spPr bwMode="auto">
            <a:xfrm>
              <a:off x="1857375" y="3671888"/>
              <a:ext cx="1490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m</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0" name="Rectangle 25"/>
            <p:cNvSpPr>
              <a:spLocks noChangeArrowheads="1"/>
            </p:cNvSpPr>
            <p:nvPr/>
          </p:nvSpPr>
          <p:spPr bwMode="auto">
            <a:xfrm>
              <a:off x="1974850" y="36718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p</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1" name="Rectangle 26"/>
            <p:cNvSpPr>
              <a:spLocks noChangeArrowheads="1"/>
            </p:cNvSpPr>
            <p:nvPr/>
          </p:nvSpPr>
          <p:spPr bwMode="auto">
            <a:xfrm>
              <a:off x="2057400" y="3671888"/>
              <a:ext cx="400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l</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2" name="Rectangle 27"/>
            <p:cNvSpPr>
              <a:spLocks noChangeArrowheads="1"/>
            </p:cNvSpPr>
            <p:nvPr/>
          </p:nvSpPr>
          <p:spPr bwMode="auto">
            <a:xfrm>
              <a:off x="2098675" y="36718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o</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28"/>
            <p:cNvSpPr>
              <a:spLocks noChangeArrowheads="1"/>
            </p:cNvSpPr>
            <p:nvPr/>
          </p:nvSpPr>
          <p:spPr bwMode="auto">
            <a:xfrm>
              <a:off x="2176462" y="3671888"/>
              <a:ext cx="89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y</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4" name="Rectangle 29"/>
            <p:cNvSpPr>
              <a:spLocks noChangeArrowheads="1"/>
            </p:cNvSpPr>
            <p:nvPr/>
          </p:nvSpPr>
          <p:spPr bwMode="auto">
            <a:xfrm>
              <a:off x="2249487" y="36718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5" name="Rectangle 30"/>
            <p:cNvSpPr>
              <a:spLocks noChangeArrowheads="1"/>
            </p:cNvSpPr>
            <p:nvPr/>
          </p:nvSpPr>
          <p:spPr bwMode="auto">
            <a:xfrm>
              <a:off x="2332037" y="36718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6" name="Rectangle 31"/>
            <p:cNvSpPr>
              <a:spLocks noChangeArrowheads="1"/>
            </p:cNvSpPr>
            <p:nvPr/>
          </p:nvSpPr>
          <p:spPr bwMode="auto">
            <a:xfrm>
              <a:off x="2414587" y="3671888"/>
              <a:ext cx="897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7" name="Rectangle 32"/>
            <p:cNvSpPr>
              <a:spLocks noChangeArrowheads="1"/>
            </p:cNvSpPr>
            <p:nvPr/>
          </p:nvSpPr>
          <p:spPr bwMode="auto">
            <a:xfrm>
              <a:off x="2486025" y="3671888"/>
              <a:ext cx="993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88" name="Line 33"/>
            <p:cNvSpPr>
              <a:spLocks noChangeShapeType="1"/>
            </p:cNvSpPr>
            <p:nvPr/>
          </p:nvSpPr>
          <p:spPr bwMode="auto">
            <a:xfrm>
              <a:off x="3008312" y="3605213"/>
              <a:ext cx="695325" cy="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Freeform 49"/>
            <p:cNvSpPr>
              <a:spLocks/>
            </p:cNvSpPr>
            <p:nvPr/>
          </p:nvSpPr>
          <p:spPr bwMode="auto">
            <a:xfrm>
              <a:off x="5959475" y="3667125"/>
              <a:ext cx="1641475" cy="814388"/>
            </a:xfrm>
            <a:custGeom>
              <a:avLst/>
              <a:gdLst>
                <a:gd name="T0" fmla="*/ 0 w 1034"/>
                <a:gd name="T1" fmla="*/ 49 h 513"/>
                <a:gd name="T2" fmla="*/ 0 w 1034"/>
                <a:gd name="T3" fmla="*/ 49 h 513"/>
                <a:gd name="T4" fmla="*/ 0 w 1034"/>
                <a:gd name="T5" fmla="*/ 39 h 513"/>
                <a:gd name="T6" fmla="*/ 3 w 1034"/>
                <a:gd name="T7" fmla="*/ 29 h 513"/>
                <a:gd name="T8" fmla="*/ 16 w 1034"/>
                <a:gd name="T9" fmla="*/ 13 h 513"/>
                <a:gd name="T10" fmla="*/ 33 w 1034"/>
                <a:gd name="T11" fmla="*/ 3 h 513"/>
                <a:gd name="T12" fmla="*/ 42 w 1034"/>
                <a:gd name="T13" fmla="*/ 0 h 513"/>
                <a:gd name="T14" fmla="*/ 52 w 1034"/>
                <a:gd name="T15" fmla="*/ 0 h 513"/>
                <a:gd name="T16" fmla="*/ 982 w 1034"/>
                <a:gd name="T17" fmla="*/ 0 h 513"/>
                <a:gd name="T18" fmla="*/ 982 w 1034"/>
                <a:gd name="T19" fmla="*/ 0 h 513"/>
                <a:gd name="T20" fmla="*/ 992 w 1034"/>
                <a:gd name="T21" fmla="*/ 0 h 513"/>
                <a:gd name="T22" fmla="*/ 1001 w 1034"/>
                <a:gd name="T23" fmla="*/ 3 h 513"/>
                <a:gd name="T24" fmla="*/ 1018 w 1034"/>
                <a:gd name="T25" fmla="*/ 13 h 513"/>
                <a:gd name="T26" fmla="*/ 1031 w 1034"/>
                <a:gd name="T27" fmla="*/ 29 h 513"/>
                <a:gd name="T28" fmla="*/ 1034 w 1034"/>
                <a:gd name="T29" fmla="*/ 39 h 513"/>
                <a:gd name="T30" fmla="*/ 1034 w 1034"/>
                <a:gd name="T31" fmla="*/ 49 h 513"/>
                <a:gd name="T32" fmla="*/ 1034 w 1034"/>
                <a:gd name="T33" fmla="*/ 461 h 513"/>
                <a:gd name="T34" fmla="*/ 1034 w 1034"/>
                <a:gd name="T35" fmla="*/ 461 h 513"/>
                <a:gd name="T36" fmla="*/ 1034 w 1034"/>
                <a:gd name="T37" fmla="*/ 474 h 513"/>
                <a:gd name="T38" fmla="*/ 1031 w 1034"/>
                <a:gd name="T39" fmla="*/ 484 h 513"/>
                <a:gd name="T40" fmla="*/ 1018 w 1034"/>
                <a:gd name="T41" fmla="*/ 500 h 513"/>
                <a:gd name="T42" fmla="*/ 1001 w 1034"/>
                <a:gd name="T43" fmla="*/ 510 h 513"/>
                <a:gd name="T44" fmla="*/ 992 w 1034"/>
                <a:gd name="T45" fmla="*/ 513 h 513"/>
                <a:gd name="T46" fmla="*/ 982 w 1034"/>
                <a:gd name="T47" fmla="*/ 513 h 513"/>
                <a:gd name="T48" fmla="*/ 52 w 1034"/>
                <a:gd name="T49" fmla="*/ 513 h 513"/>
                <a:gd name="T50" fmla="*/ 52 w 1034"/>
                <a:gd name="T51" fmla="*/ 513 h 513"/>
                <a:gd name="T52" fmla="*/ 42 w 1034"/>
                <a:gd name="T53" fmla="*/ 513 h 513"/>
                <a:gd name="T54" fmla="*/ 33 w 1034"/>
                <a:gd name="T55" fmla="*/ 510 h 513"/>
                <a:gd name="T56" fmla="*/ 16 w 1034"/>
                <a:gd name="T57" fmla="*/ 500 h 513"/>
                <a:gd name="T58" fmla="*/ 3 w 1034"/>
                <a:gd name="T59" fmla="*/ 484 h 513"/>
                <a:gd name="T60" fmla="*/ 0 w 1034"/>
                <a:gd name="T61" fmla="*/ 474 h 513"/>
                <a:gd name="T62" fmla="*/ 0 w 1034"/>
                <a:gd name="T63" fmla="*/ 461 h 513"/>
                <a:gd name="T64" fmla="*/ 0 w 1034"/>
                <a:gd name="T65" fmla="*/ 49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4" h="513">
                  <a:moveTo>
                    <a:pt x="0" y="49"/>
                  </a:moveTo>
                  <a:lnTo>
                    <a:pt x="0" y="49"/>
                  </a:lnTo>
                  <a:lnTo>
                    <a:pt x="0" y="39"/>
                  </a:lnTo>
                  <a:lnTo>
                    <a:pt x="3" y="29"/>
                  </a:lnTo>
                  <a:lnTo>
                    <a:pt x="16" y="13"/>
                  </a:lnTo>
                  <a:lnTo>
                    <a:pt x="33" y="3"/>
                  </a:lnTo>
                  <a:lnTo>
                    <a:pt x="42" y="0"/>
                  </a:lnTo>
                  <a:lnTo>
                    <a:pt x="52" y="0"/>
                  </a:lnTo>
                  <a:lnTo>
                    <a:pt x="982" y="0"/>
                  </a:lnTo>
                  <a:lnTo>
                    <a:pt x="982" y="0"/>
                  </a:lnTo>
                  <a:lnTo>
                    <a:pt x="992" y="0"/>
                  </a:lnTo>
                  <a:lnTo>
                    <a:pt x="1001" y="3"/>
                  </a:lnTo>
                  <a:lnTo>
                    <a:pt x="1018" y="13"/>
                  </a:lnTo>
                  <a:lnTo>
                    <a:pt x="1031" y="29"/>
                  </a:lnTo>
                  <a:lnTo>
                    <a:pt x="1034" y="39"/>
                  </a:lnTo>
                  <a:lnTo>
                    <a:pt x="1034" y="49"/>
                  </a:lnTo>
                  <a:lnTo>
                    <a:pt x="1034" y="461"/>
                  </a:lnTo>
                  <a:lnTo>
                    <a:pt x="1034" y="461"/>
                  </a:lnTo>
                  <a:lnTo>
                    <a:pt x="1034" y="474"/>
                  </a:lnTo>
                  <a:lnTo>
                    <a:pt x="1031" y="484"/>
                  </a:lnTo>
                  <a:lnTo>
                    <a:pt x="1018" y="500"/>
                  </a:lnTo>
                  <a:lnTo>
                    <a:pt x="1001" y="510"/>
                  </a:lnTo>
                  <a:lnTo>
                    <a:pt x="992" y="513"/>
                  </a:lnTo>
                  <a:lnTo>
                    <a:pt x="982" y="513"/>
                  </a:lnTo>
                  <a:lnTo>
                    <a:pt x="52" y="513"/>
                  </a:lnTo>
                  <a:lnTo>
                    <a:pt x="52" y="513"/>
                  </a:lnTo>
                  <a:lnTo>
                    <a:pt x="42" y="513"/>
                  </a:lnTo>
                  <a:lnTo>
                    <a:pt x="33" y="510"/>
                  </a:lnTo>
                  <a:lnTo>
                    <a:pt x="16" y="500"/>
                  </a:lnTo>
                  <a:lnTo>
                    <a:pt x="3" y="484"/>
                  </a:lnTo>
                  <a:lnTo>
                    <a:pt x="0" y="474"/>
                  </a:lnTo>
                  <a:lnTo>
                    <a:pt x="0" y="461"/>
                  </a:lnTo>
                  <a:lnTo>
                    <a:pt x="0" y="49"/>
                  </a:lnTo>
                  <a:close/>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361" name="Group 360"/>
            <p:cNvGrpSpPr/>
            <p:nvPr/>
          </p:nvGrpSpPr>
          <p:grpSpPr>
            <a:xfrm>
              <a:off x="6335712" y="3848100"/>
              <a:ext cx="1125308" cy="463094"/>
              <a:chOff x="6411912" y="3522662"/>
              <a:chExt cx="1125308" cy="463094"/>
            </a:xfrm>
          </p:grpSpPr>
          <p:sp>
            <p:nvSpPr>
              <p:cNvPr id="205" name="Rectangle 50"/>
              <p:cNvSpPr>
                <a:spLocks noChangeArrowheads="1"/>
              </p:cNvSpPr>
              <p:nvPr/>
            </p:nvSpPr>
            <p:spPr bwMode="auto">
              <a:xfrm>
                <a:off x="6411912" y="3522662"/>
                <a:ext cx="11253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E46C0A"/>
                    </a:solidFill>
                    <a:effectLst/>
                    <a:latin typeface="Univers LT Std 57 Cn" charset="0"/>
                    <a:cs typeface="Arial" pitchFamily="34" charset="0"/>
                  </a:rPr>
                  <a:t>Company:</a:t>
                </a:r>
                <a:r>
                  <a:rPr kumimoji="0" lang="en-US" sz="1400" b="0" i="0" u="none" strike="noStrike" cap="none" normalizeH="0" dirty="0">
                    <a:ln>
                      <a:noFill/>
                    </a:ln>
                    <a:solidFill>
                      <a:srgbClr val="E46C0A"/>
                    </a:solidFill>
                    <a:effectLst/>
                    <a:latin typeface="Univers LT Std 57 Cn" charset="0"/>
                    <a:cs typeface="Arial" pitchFamily="34" charset="0"/>
                  </a:rPr>
                  <a:t> 0%</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214" name="Rectangle 59"/>
              <p:cNvSpPr>
                <a:spLocks noChangeArrowheads="1"/>
              </p:cNvSpPr>
              <p:nvPr/>
            </p:nvSpPr>
            <p:spPr bwMode="auto">
              <a:xfrm>
                <a:off x="6432550" y="3770312"/>
                <a:ext cx="8271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558ED5"/>
                    </a:solidFill>
                    <a:effectLst/>
                    <a:latin typeface="Univers LT Std 57 Cn" charset="0"/>
                    <a:cs typeface="Arial" pitchFamily="34" charset="0"/>
                  </a:rPr>
                  <a:t>Union: 0%</a:t>
                </a:r>
                <a:endParaRPr kumimoji="0" lang="en-US" sz="2000" b="0" i="0" u="none" strike="noStrike" cap="none" normalizeH="0" baseline="0" dirty="0">
                  <a:ln>
                    <a:noFill/>
                  </a:ln>
                  <a:solidFill>
                    <a:srgbClr val="558ED5"/>
                  </a:solidFill>
                  <a:effectLst/>
                  <a:latin typeface="Arial" pitchFamily="34" charset="0"/>
                  <a:cs typeface="Arial" pitchFamily="34" charset="0"/>
                </a:endParaRPr>
              </a:p>
            </p:txBody>
          </p:sp>
        </p:grpSp>
        <p:sp>
          <p:nvSpPr>
            <p:cNvPr id="220" name="Rectangle 65"/>
            <p:cNvSpPr>
              <a:spLocks noChangeArrowheads="1"/>
            </p:cNvSpPr>
            <p:nvPr/>
          </p:nvSpPr>
          <p:spPr bwMode="auto">
            <a:xfrm>
              <a:off x="3090862" y="2800350"/>
              <a:ext cx="2596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1%</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66"/>
            <p:cNvSpPr>
              <a:spLocks noChangeArrowheads="1"/>
            </p:cNvSpPr>
            <p:nvPr/>
          </p:nvSpPr>
          <p:spPr bwMode="auto">
            <a:xfrm>
              <a:off x="3090862" y="2986088"/>
              <a:ext cx="671513"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surplus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67"/>
            <p:cNvSpPr>
              <a:spLocks noChangeArrowheads="1"/>
            </p:cNvSpPr>
            <p:nvPr/>
          </p:nvSpPr>
          <p:spPr bwMode="auto">
            <a:xfrm>
              <a:off x="5535517" y="2962276"/>
              <a:ext cx="31233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Yes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68"/>
            <p:cNvSpPr>
              <a:spLocks noChangeArrowheads="1"/>
            </p:cNvSpPr>
            <p:nvPr/>
          </p:nvSpPr>
          <p:spPr bwMode="auto">
            <a:xfrm>
              <a:off x="6093455" y="2438400"/>
              <a:ext cx="1412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Share of surplus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307"/>
            <p:cNvSpPr>
              <a:spLocks noChangeArrowheads="1"/>
            </p:cNvSpPr>
            <p:nvPr/>
          </p:nvSpPr>
          <p:spPr bwMode="auto">
            <a:xfrm>
              <a:off x="5490431" y="4049713"/>
              <a:ext cx="23884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1" u="none" strike="noStrike" cap="none" normalizeH="0" baseline="0" dirty="0">
                  <a:ln>
                    <a:noFill/>
                  </a:ln>
                  <a:solidFill>
                    <a:srgbClr val="000000"/>
                  </a:solidFill>
                  <a:effectLst/>
                  <a:latin typeface="Univers LT Std 47 Cn Lt" charset="0"/>
                  <a:cs typeface="Arial" pitchFamily="34" charset="0"/>
                </a:rPr>
                <a:t>No</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09" name="Line 308"/>
            <p:cNvSpPr>
              <a:spLocks noChangeShapeType="1"/>
            </p:cNvSpPr>
            <p:nvPr/>
          </p:nvSpPr>
          <p:spPr bwMode="auto">
            <a:xfrm flipV="1">
              <a:off x="5335588" y="3130551"/>
              <a:ext cx="623888" cy="47942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309"/>
            <p:cNvSpPr>
              <a:spLocks/>
            </p:cNvSpPr>
            <p:nvPr/>
          </p:nvSpPr>
          <p:spPr bwMode="auto">
            <a:xfrm>
              <a:off x="3703638" y="3192463"/>
              <a:ext cx="1641475" cy="820738"/>
            </a:xfrm>
            <a:custGeom>
              <a:avLst/>
              <a:gdLst>
                <a:gd name="T0" fmla="*/ 0 w 1034"/>
                <a:gd name="T1" fmla="*/ 52 h 517"/>
                <a:gd name="T2" fmla="*/ 0 w 1034"/>
                <a:gd name="T3" fmla="*/ 52 h 517"/>
                <a:gd name="T4" fmla="*/ 4 w 1034"/>
                <a:gd name="T5" fmla="*/ 42 h 517"/>
                <a:gd name="T6" fmla="*/ 4 w 1034"/>
                <a:gd name="T7" fmla="*/ 32 h 517"/>
                <a:gd name="T8" fmla="*/ 17 w 1034"/>
                <a:gd name="T9" fmla="*/ 16 h 517"/>
                <a:gd name="T10" fmla="*/ 33 w 1034"/>
                <a:gd name="T11" fmla="*/ 3 h 517"/>
                <a:gd name="T12" fmla="*/ 43 w 1034"/>
                <a:gd name="T13" fmla="*/ 0 h 517"/>
                <a:gd name="T14" fmla="*/ 52 w 1034"/>
                <a:gd name="T15" fmla="*/ 0 h 517"/>
                <a:gd name="T16" fmla="*/ 982 w 1034"/>
                <a:gd name="T17" fmla="*/ 0 h 517"/>
                <a:gd name="T18" fmla="*/ 982 w 1034"/>
                <a:gd name="T19" fmla="*/ 0 h 517"/>
                <a:gd name="T20" fmla="*/ 992 w 1034"/>
                <a:gd name="T21" fmla="*/ 0 h 517"/>
                <a:gd name="T22" fmla="*/ 1002 w 1034"/>
                <a:gd name="T23" fmla="*/ 3 h 517"/>
                <a:gd name="T24" fmla="*/ 1018 w 1034"/>
                <a:gd name="T25" fmla="*/ 16 h 517"/>
                <a:gd name="T26" fmla="*/ 1031 w 1034"/>
                <a:gd name="T27" fmla="*/ 32 h 517"/>
                <a:gd name="T28" fmla="*/ 1034 w 1034"/>
                <a:gd name="T29" fmla="*/ 42 h 517"/>
                <a:gd name="T30" fmla="*/ 1034 w 1034"/>
                <a:gd name="T31" fmla="*/ 52 h 517"/>
                <a:gd name="T32" fmla="*/ 1034 w 1034"/>
                <a:gd name="T33" fmla="*/ 465 h 517"/>
                <a:gd name="T34" fmla="*/ 1034 w 1034"/>
                <a:gd name="T35" fmla="*/ 465 h 517"/>
                <a:gd name="T36" fmla="*/ 1034 w 1034"/>
                <a:gd name="T37" fmla="*/ 474 h 517"/>
                <a:gd name="T38" fmla="*/ 1031 w 1034"/>
                <a:gd name="T39" fmla="*/ 484 h 517"/>
                <a:gd name="T40" fmla="*/ 1018 w 1034"/>
                <a:gd name="T41" fmla="*/ 500 h 517"/>
                <a:gd name="T42" fmla="*/ 1002 w 1034"/>
                <a:gd name="T43" fmla="*/ 513 h 517"/>
                <a:gd name="T44" fmla="*/ 992 w 1034"/>
                <a:gd name="T45" fmla="*/ 517 h 517"/>
                <a:gd name="T46" fmla="*/ 982 w 1034"/>
                <a:gd name="T47" fmla="*/ 517 h 517"/>
                <a:gd name="T48" fmla="*/ 52 w 1034"/>
                <a:gd name="T49" fmla="*/ 517 h 517"/>
                <a:gd name="T50" fmla="*/ 52 w 1034"/>
                <a:gd name="T51" fmla="*/ 517 h 517"/>
                <a:gd name="T52" fmla="*/ 43 w 1034"/>
                <a:gd name="T53" fmla="*/ 517 h 517"/>
                <a:gd name="T54" fmla="*/ 33 w 1034"/>
                <a:gd name="T55" fmla="*/ 513 h 517"/>
                <a:gd name="T56" fmla="*/ 17 w 1034"/>
                <a:gd name="T57" fmla="*/ 500 h 517"/>
                <a:gd name="T58" fmla="*/ 4 w 1034"/>
                <a:gd name="T59" fmla="*/ 484 h 517"/>
                <a:gd name="T60" fmla="*/ 4 w 1034"/>
                <a:gd name="T61" fmla="*/ 474 h 517"/>
                <a:gd name="T62" fmla="*/ 0 w 1034"/>
                <a:gd name="T63" fmla="*/ 465 h 517"/>
                <a:gd name="T64" fmla="*/ 0 w 1034"/>
                <a:gd name="T65" fmla="*/ 5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4" h="517">
                  <a:moveTo>
                    <a:pt x="0" y="52"/>
                  </a:moveTo>
                  <a:lnTo>
                    <a:pt x="0" y="52"/>
                  </a:lnTo>
                  <a:lnTo>
                    <a:pt x="4" y="42"/>
                  </a:lnTo>
                  <a:lnTo>
                    <a:pt x="4" y="32"/>
                  </a:lnTo>
                  <a:lnTo>
                    <a:pt x="17" y="16"/>
                  </a:lnTo>
                  <a:lnTo>
                    <a:pt x="33" y="3"/>
                  </a:lnTo>
                  <a:lnTo>
                    <a:pt x="43" y="0"/>
                  </a:lnTo>
                  <a:lnTo>
                    <a:pt x="52" y="0"/>
                  </a:lnTo>
                  <a:lnTo>
                    <a:pt x="982" y="0"/>
                  </a:lnTo>
                  <a:lnTo>
                    <a:pt x="982" y="0"/>
                  </a:lnTo>
                  <a:lnTo>
                    <a:pt x="992" y="0"/>
                  </a:lnTo>
                  <a:lnTo>
                    <a:pt x="1002" y="3"/>
                  </a:lnTo>
                  <a:lnTo>
                    <a:pt x="1018" y="16"/>
                  </a:lnTo>
                  <a:lnTo>
                    <a:pt x="1031" y="32"/>
                  </a:lnTo>
                  <a:lnTo>
                    <a:pt x="1034" y="42"/>
                  </a:lnTo>
                  <a:lnTo>
                    <a:pt x="1034" y="52"/>
                  </a:lnTo>
                  <a:lnTo>
                    <a:pt x="1034" y="465"/>
                  </a:lnTo>
                  <a:lnTo>
                    <a:pt x="1034" y="465"/>
                  </a:lnTo>
                  <a:lnTo>
                    <a:pt x="1034" y="474"/>
                  </a:lnTo>
                  <a:lnTo>
                    <a:pt x="1031" y="484"/>
                  </a:lnTo>
                  <a:lnTo>
                    <a:pt x="1018" y="500"/>
                  </a:lnTo>
                  <a:lnTo>
                    <a:pt x="1002" y="513"/>
                  </a:lnTo>
                  <a:lnTo>
                    <a:pt x="992" y="517"/>
                  </a:lnTo>
                  <a:lnTo>
                    <a:pt x="982" y="517"/>
                  </a:lnTo>
                  <a:lnTo>
                    <a:pt x="52" y="517"/>
                  </a:lnTo>
                  <a:lnTo>
                    <a:pt x="52" y="517"/>
                  </a:lnTo>
                  <a:lnTo>
                    <a:pt x="43" y="517"/>
                  </a:lnTo>
                  <a:lnTo>
                    <a:pt x="33" y="513"/>
                  </a:lnTo>
                  <a:lnTo>
                    <a:pt x="17" y="500"/>
                  </a:lnTo>
                  <a:lnTo>
                    <a:pt x="4" y="484"/>
                  </a:lnTo>
                  <a:lnTo>
                    <a:pt x="4" y="474"/>
                  </a:lnTo>
                  <a:lnTo>
                    <a:pt x="0" y="465"/>
                  </a:lnTo>
                  <a:lnTo>
                    <a:pt x="0" y="52"/>
                  </a:lnTo>
                  <a:close/>
                </a:path>
              </a:pathLst>
            </a:custGeom>
            <a:solidFill>
              <a:srgbClr val="558E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Rectangle 310"/>
            <p:cNvSpPr>
              <a:spLocks noChangeArrowheads="1"/>
            </p:cNvSpPr>
            <p:nvPr/>
          </p:nvSpPr>
          <p:spPr bwMode="auto">
            <a:xfrm>
              <a:off x="3762374" y="3253245"/>
              <a:ext cx="15732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Labor Union: Should we accept the new offer?</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31" name="Freeform 330"/>
            <p:cNvSpPr>
              <a:spLocks/>
            </p:cNvSpPr>
            <p:nvPr/>
          </p:nvSpPr>
          <p:spPr bwMode="auto">
            <a:xfrm>
              <a:off x="5959475" y="2727326"/>
              <a:ext cx="57150" cy="77788"/>
            </a:xfrm>
            <a:custGeom>
              <a:avLst/>
              <a:gdLst>
                <a:gd name="T0" fmla="*/ 0 w 36"/>
                <a:gd name="T1" fmla="*/ 49 h 49"/>
                <a:gd name="T2" fmla="*/ 0 w 36"/>
                <a:gd name="T3" fmla="*/ 39 h 49"/>
                <a:gd name="T4" fmla="*/ 3 w 36"/>
                <a:gd name="T5" fmla="*/ 29 h 49"/>
                <a:gd name="T6" fmla="*/ 16 w 36"/>
                <a:gd name="T7" fmla="*/ 10 h 49"/>
                <a:gd name="T8" fmla="*/ 33 w 36"/>
                <a:gd name="T9" fmla="*/ 0 h 49"/>
                <a:gd name="T10" fmla="*/ 36 w 36"/>
                <a:gd name="T11" fmla="*/ 0 h 49"/>
              </a:gdLst>
              <a:ahLst/>
              <a:cxnLst>
                <a:cxn ang="0">
                  <a:pos x="T0" y="T1"/>
                </a:cxn>
                <a:cxn ang="0">
                  <a:pos x="T2" y="T3"/>
                </a:cxn>
                <a:cxn ang="0">
                  <a:pos x="T4" y="T5"/>
                </a:cxn>
                <a:cxn ang="0">
                  <a:pos x="T6" y="T7"/>
                </a:cxn>
                <a:cxn ang="0">
                  <a:pos x="T8" y="T9"/>
                </a:cxn>
                <a:cxn ang="0">
                  <a:pos x="T10" y="T11"/>
                </a:cxn>
              </a:cxnLst>
              <a:rect l="0" t="0" r="r" b="b"/>
              <a:pathLst>
                <a:path w="36" h="49">
                  <a:moveTo>
                    <a:pt x="0" y="49"/>
                  </a:moveTo>
                  <a:lnTo>
                    <a:pt x="0" y="39"/>
                  </a:lnTo>
                  <a:lnTo>
                    <a:pt x="3" y="29"/>
                  </a:lnTo>
                  <a:lnTo>
                    <a:pt x="16" y="10"/>
                  </a:lnTo>
                  <a:lnTo>
                    <a:pt x="33" y="0"/>
                  </a:lnTo>
                  <a:lnTo>
                    <a:pt x="36" y="0"/>
                  </a:lnTo>
                </a:path>
              </a:pathLst>
            </a:custGeom>
            <a:noFill/>
            <a:ln w="3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331"/>
            <p:cNvSpPr>
              <a:spLocks noChangeShapeType="1"/>
            </p:cNvSpPr>
            <p:nvPr/>
          </p:nvSpPr>
          <p:spPr bwMode="auto">
            <a:xfrm>
              <a:off x="60785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Line 332"/>
            <p:cNvSpPr>
              <a:spLocks noChangeShapeType="1"/>
            </p:cNvSpPr>
            <p:nvPr/>
          </p:nvSpPr>
          <p:spPr bwMode="auto">
            <a:xfrm>
              <a:off x="62436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333"/>
            <p:cNvSpPr>
              <a:spLocks noChangeShapeType="1"/>
            </p:cNvSpPr>
            <p:nvPr/>
          </p:nvSpPr>
          <p:spPr bwMode="auto">
            <a:xfrm>
              <a:off x="64087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334"/>
            <p:cNvSpPr>
              <a:spLocks noChangeShapeType="1"/>
            </p:cNvSpPr>
            <p:nvPr/>
          </p:nvSpPr>
          <p:spPr bwMode="auto">
            <a:xfrm>
              <a:off x="65738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335"/>
            <p:cNvSpPr>
              <a:spLocks noChangeShapeType="1"/>
            </p:cNvSpPr>
            <p:nvPr/>
          </p:nvSpPr>
          <p:spPr bwMode="auto">
            <a:xfrm>
              <a:off x="67389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336"/>
            <p:cNvSpPr>
              <a:spLocks noChangeShapeType="1"/>
            </p:cNvSpPr>
            <p:nvPr/>
          </p:nvSpPr>
          <p:spPr bwMode="auto">
            <a:xfrm>
              <a:off x="69040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337"/>
            <p:cNvSpPr>
              <a:spLocks noChangeShapeType="1"/>
            </p:cNvSpPr>
            <p:nvPr/>
          </p:nvSpPr>
          <p:spPr bwMode="auto">
            <a:xfrm>
              <a:off x="70691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338"/>
            <p:cNvSpPr>
              <a:spLocks noChangeShapeType="1"/>
            </p:cNvSpPr>
            <p:nvPr/>
          </p:nvSpPr>
          <p:spPr bwMode="auto">
            <a:xfrm>
              <a:off x="72342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339"/>
            <p:cNvSpPr>
              <a:spLocks noChangeShapeType="1"/>
            </p:cNvSpPr>
            <p:nvPr/>
          </p:nvSpPr>
          <p:spPr bwMode="auto">
            <a:xfrm>
              <a:off x="7399338" y="2722563"/>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340"/>
            <p:cNvSpPr>
              <a:spLocks/>
            </p:cNvSpPr>
            <p:nvPr/>
          </p:nvSpPr>
          <p:spPr bwMode="auto">
            <a:xfrm>
              <a:off x="7564438" y="2738438"/>
              <a:ext cx="36513" cy="87313"/>
            </a:xfrm>
            <a:custGeom>
              <a:avLst/>
              <a:gdLst>
                <a:gd name="T0" fmla="*/ 0 w 23"/>
                <a:gd name="T1" fmla="*/ 0 h 55"/>
                <a:gd name="T2" fmla="*/ 7 w 23"/>
                <a:gd name="T3" fmla="*/ 3 h 55"/>
                <a:gd name="T4" fmla="*/ 20 w 23"/>
                <a:gd name="T5" fmla="*/ 22 h 55"/>
                <a:gd name="T6" fmla="*/ 23 w 23"/>
                <a:gd name="T7" fmla="*/ 32 h 55"/>
                <a:gd name="T8" fmla="*/ 23 w 23"/>
                <a:gd name="T9" fmla="*/ 42 h 55"/>
                <a:gd name="T10" fmla="*/ 23 w 23"/>
                <a:gd name="T11" fmla="*/ 55 h 55"/>
              </a:gdLst>
              <a:ahLst/>
              <a:cxnLst>
                <a:cxn ang="0">
                  <a:pos x="T0" y="T1"/>
                </a:cxn>
                <a:cxn ang="0">
                  <a:pos x="T2" y="T3"/>
                </a:cxn>
                <a:cxn ang="0">
                  <a:pos x="T4" y="T5"/>
                </a:cxn>
                <a:cxn ang="0">
                  <a:pos x="T6" y="T7"/>
                </a:cxn>
                <a:cxn ang="0">
                  <a:pos x="T8" y="T9"/>
                </a:cxn>
                <a:cxn ang="0">
                  <a:pos x="T10" y="T11"/>
                </a:cxn>
              </a:cxnLst>
              <a:rect l="0" t="0" r="r" b="b"/>
              <a:pathLst>
                <a:path w="23" h="55">
                  <a:moveTo>
                    <a:pt x="0" y="0"/>
                  </a:moveTo>
                  <a:lnTo>
                    <a:pt x="7" y="3"/>
                  </a:lnTo>
                  <a:lnTo>
                    <a:pt x="20" y="22"/>
                  </a:lnTo>
                  <a:lnTo>
                    <a:pt x="23" y="32"/>
                  </a:lnTo>
                  <a:lnTo>
                    <a:pt x="23" y="42"/>
                  </a:lnTo>
                  <a:lnTo>
                    <a:pt x="23" y="55"/>
                  </a:lnTo>
                </a:path>
              </a:pathLst>
            </a:custGeom>
            <a:noFill/>
            <a:ln w="3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341"/>
            <p:cNvSpPr>
              <a:spLocks noChangeShapeType="1"/>
            </p:cNvSpPr>
            <p:nvPr/>
          </p:nvSpPr>
          <p:spPr bwMode="auto">
            <a:xfrm>
              <a:off x="7600950" y="2887663"/>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342"/>
            <p:cNvSpPr>
              <a:spLocks noChangeShapeType="1"/>
            </p:cNvSpPr>
            <p:nvPr/>
          </p:nvSpPr>
          <p:spPr bwMode="auto">
            <a:xfrm>
              <a:off x="7600950" y="3052763"/>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343"/>
            <p:cNvSpPr>
              <a:spLocks noChangeShapeType="1"/>
            </p:cNvSpPr>
            <p:nvPr/>
          </p:nvSpPr>
          <p:spPr bwMode="auto">
            <a:xfrm>
              <a:off x="7600950" y="3217863"/>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344"/>
            <p:cNvSpPr>
              <a:spLocks/>
            </p:cNvSpPr>
            <p:nvPr/>
          </p:nvSpPr>
          <p:spPr bwMode="auto">
            <a:xfrm>
              <a:off x="7596188" y="3382963"/>
              <a:ext cx="4763" cy="103188"/>
            </a:xfrm>
            <a:custGeom>
              <a:avLst/>
              <a:gdLst>
                <a:gd name="T0" fmla="*/ 3 w 3"/>
                <a:gd name="T1" fmla="*/ 0 h 65"/>
                <a:gd name="T2" fmla="*/ 3 w 3"/>
                <a:gd name="T3" fmla="*/ 49 h 65"/>
                <a:gd name="T4" fmla="*/ 3 w 3"/>
                <a:gd name="T5" fmla="*/ 58 h 65"/>
                <a:gd name="T6" fmla="*/ 0 w 3"/>
                <a:gd name="T7" fmla="*/ 65 h 65"/>
              </a:gdLst>
              <a:ahLst/>
              <a:cxnLst>
                <a:cxn ang="0">
                  <a:pos x="T0" y="T1"/>
                </a:cxn>
                <a:cxn ang="0">
                  <a:pos x="T2" y="T3"/>
                </a:cxn>
                <a:cxn ang="0">
                  <a:pos x="T4" y="T5"/>
                </a:cxn>
                <a:cxn ang="0">
                  <a:pos x="T6" y="T7"/>
                </a:cxn>
              </a:cxnLst>
              <a:rect l="0" t="0" r="r" b="b"/>
              <a:pathLst>
                <a:path w="3" h="65">
                  <a:moveTo>
                    <a:pt x="3" y="0"/>
                  </a:moveTo>
                  <a:lnTo>
                    <a:pt x="3" y="49"/>
                  </a:lnTo>
                  <a:lnTo>
                    <a:pt x="3" y="58"/>
                  </a:lnTo>
                  <a:lnTo>
                    <a:pt x="0" y="65"/>
                  </a:lnTo>
                </a:path>
              </a:pathLst>
            </a:custGeom>
            <a:noFill/>
            <a:ln w="3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345"/>
            <p:cNvSpPr>
              <a:spLocks/>
            </p:cNvSpPr>
            <p:nvPr/>
          </p:nvSpPr>
          <p:spPr bwMode="auto">
            <a:xfrm>
              <a:off x="7456488" y="3532188"/>
              <a:ext cx="98425" cy="11113"/>
            </a:xfrm>
            <a:custGeom>
              <a:avLst/>
              <a:gdLst>
                <a:gd name="T0" fmla="*/ 62 w 62"/>
                <a:gd name="T1" fmla="*/ 0 h 7"/>
                <a:gd name="T2" fmla="*/ 58 w 62"/>
                <a:gd name="T3" fmla="*/ 0 h 7"/>
                <a:gd name="T4" fmla="*/ 49 w 62"/>
                <a:gd name="T5" fmla="*/ 4 h 7"/>
                <a:gd name="T6" fmla="*/ 39 w 62"/>
                <a:gd name="T7" fmla="*/ 7 h 7"/>
                <a:gd name="T8" fmla="*/ 0 w 62"/>
                <a:gd name="T9" fmla="*/ 7 h 7"/>
              </a:gdLst>
              <a:ahLst/>
              <a:cxnLst>
                <a:cxn ang="0">
                  <a:pos x="T0" y="T1"/>
                </a:cxn>
                <a:cxn ang="0">
                  <a:pos x="T2" y="T3"/>
                </a:cxn>
                <a:cxn ang="0">
                  <a:pos x="T4" y="T5"/>
                </a:cxn>
                <a:cxn ang="0">
                  <a:pos x="T6" y="T7"/>
                </a:cxn>
                <a:cxn ang="0">
                  <a:pos x="T8" y="T9"/>
                </a:cxn>
              </a:cxnLst>
              <a:rect l="0" t="0" r="r" b="b"/>
              <a:pathLst>
                <a:path w="62" h="7">
                  <a:moveTo>
                    <a:pt x="62" y="0"/>
                  </a:moveTo>
                  <a:lnTo>
                    <a:pt x="58" y="0"/>
                  </a:lnTo>
                  <a:lnTo>
                    <a:pt x="49" y="4"/>
                  </a:lnTo>
                  <a:lnTo>
                    <a:pt x="39" y="7"/>
                  </a:lnTo>
                  <a:lnTo>
                    <a:pt x="0" y="7"/>
                  </a:lnTo>
                </a:path>
              </a:pathLst>
            </a:custGeom>
            <a:noFill/>
            <a:ln w="3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346"/>
            <p:cNvSpPr>
              <a:spLocks noChangeShapeType="1"/>
            </p:cNvSpPr>
            <p:nvPr/>
          </p:nvSpPr>
          <p:spPr bwMode="auto">
            <a:xfrm flipH="1">
              <a:off x="72913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347"/>
            <p:cNvSpPr>
              <a:spLocks noChangeShapeType="1"/>
            </p:cNvSpPr>
            <p:nvPr/>
          </p:nvSpPr>
          <p:spPr bwMode="auto">
            <a:xfrm flipH="1">
              <a:off x="71262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348"/>
            <p:cNvSpPr>
              <a:spLocks noChangeShapeType="1"/>
            </p:cNvSpPr>
            <p:nvPr/>
          </p:nvSpPr>
          <p:spPr bwMode="auto">
            <a:xfrm flipH="1">
              <a:off x="69611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349"/>
            <p:cNvSpPr>
              <a:spLocks noChangeShapeType="1"/>
            </p:cNvSpPr>
            <p:nvPr/>
          </p:nvSpPr>
          <p:spPr bwMode="auto">
            <a:xfrm flipH="1">
              <a:off x="67960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Line 350"/>
            <p:cNvSpPr>
              <a:spLocks noChangeShapeType="1"/>
            </p:cNvSpPr>
            <p:nvPr/>
          </p:nvSpPr>
          <p:spPr bwMode="auto">
            <a:xfrm flipH="1">
              <a:off x="66309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351"/>
            <p:cNvSpPr>
              <a:spLocks noChangeShapeType="1"/>
            </p:cNvSpPr>
            <p:nvPr/>
          </p:nvSpPr>
          <p:spPr bwMode="auto">
            <a:xfrm flipH="1">
              <a:off x="64658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352"/>
            <p:cNvSpPr>
              <a:spLocks noChangeShapeType="1"/>
            </p:cNvSpPr>
            <p:nvPr/>
          </p:nvSpPr>
          <p:spPr bwMode="auto">
            <a:xfrm flipH="1">
              <a:off x="63007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353"/>
            <p:cNvSpPr>
              <a:spLocks noChangeShapeType="1"/>
            </p:cNvSpPr>
            <p:nvPr/>
          </p:nvSpPr>
          <p:spPr bwMode="auto">
            <a:xfrm flipH="1">
              <a:off x="6135688" y="3543301"/>
              <a:ext cx="103188" cy="0"/>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Freeform 354"/>
            <p:cNvSpPr>
              <a:spLocks/>
            </p:cNvSpPr>
            <p:nvPr/>
          </p:nvSpPr>
          <p:spPr bwMode="auto">
            <a:xfrm>
              <a:off x="5980113" y="3506788"/>
              <a:ext cx="93663" cy="36513"/>
            </a:xfrm>
            <a:custGeom>
              <a:avLst/>
              <a:gdLst>
                <a:gd name="T0" fmla="*/ 59 w 59"/>
                <a:gd name="T1" fmla="*/ 23 h 23"/>
                <a:gd name="T2" fmla="*/ 39 w 59"/>
                <a:gd name="T3" fmla="*/ 23 h 23"/>
                <a:gd name="T4" fmla="*/ 29 w 59"/>
                <a:gd name="T5" fmla="*/ 20 h 23"/>
                <a:gd name="T6" fmla="*/ 20 w 59"/>
                <a:gd name="T7" fmla="*/ 16 h 23"/>
                <a:gd name="T8" fmla="*/ 3 w 59"/>
                <a:gd name="T9" fmla="*/ 7 h 23"/>
                <a:gd name="T10" fmla="*/ 0 w 59"/>
                <a:gd name="T11" fmla="*/ 0 h 23"/>
              </a:gdLst>
              <a:ahLst/>
              <a:cxnLst>
                <a:cxn ang="0">
                  <a:pos x="T0" y="T1"/>
                </a:cxn>
                <a:cxn ang="0">
                  <a:pos x="T2" y="T3"/>
                </a:cxn>
                <a:cxn ang="0">
                  <a:pos x="T4" y="T5"/>
                </a:cxn>
                <a:cxn ang="0">
                  <a:pos x="T6" y="T7"/>
                </a:cxn>
                <a:cxn ang="0">
                  <a:pos x="T8" y="T9"/>
                </a:cxn>
                <a:cxn ang="0">
                  <a:pos x="T10" y="T11"/>
                </a:cxn>
              </a:cxnLst>
              <a:rect l="0" t="0" r="r" b="b"/>
              <a:pathLst>
                <a:path w="59" h="23">
                  <a:moveTo>
                    <a:pt x="59" y="23"/>
                  </a:moveTo>
                  <a:lnTo>
                    <a:pt x="39" y="23"/>
                  </a:lnTo>
                  <a:lnTo>
                    <a:pt x="29" y="20"/>
                  </a:lnTo>
                  <a:lnTo>
                    <a:pt x="20" y="16"/>
                  </a:lnTo>
                  <a:lnTo>
                    <a:pt x="3" y="7"/>
                  </a:lnTo>
                  <a:lnTo>
                    <a:pt x="0" y="0"/>
                  </a:lnTo>
                </a:path>
              </a:pathLst>
            </a:custGeom>
            <a:noFill/>
            <a:ln w="3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355"/>
            <p:cNvSpPr>
              <a:spLocks noChangeShapeType="1"/>
            </p:cNvSpPr>
            <p:nvPr/>
          </p:nvSpPr>
          <p:spPr bwMode="auto">
            <a:xfrm flipV="1">
              <a:off x="5959475" y="3346451"/>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356"/>
            <p:cNvSpPr>
              <a:spLocks noChangeShapeType="1"/>
            </p:cNvSpPr>
            <p:nvPr/>
          </p:nvSpPr>
          <p:spPr bwMode="auto">
            <a:xfrm flipV="1">
              <a:off x="5959475" y="3181351"/>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357"/>
            <p:cNvSpPr>
              <a:spLocks noChangeShapeType="1"/>
            </p:cNvSpPr>
            <p:nvPr/>
          </p:nvSpPr>
          <p:spPr bwMode="auto">
            <a:xfrm flipV="1">
              <a:off x="5959475" y="3016251"/>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358"/>
            <p:cNvSpPr>
              <a:spLocks noChangeShapeType="1"/>
            </p:cNvSpPr>
            <p:nvPr/>
          </p:nvSpPr>
          <p:spPr bwMode="auto">
            <a:xfrm flipV="1">
              <a:off x="5959475" y="2851151"/>
              <a:ext cx="0" cy="103188"/>
            </a:xfrm>
            <a:prstGeom prst="line">
              <a:avLst/>
            </a:prstGeom>
            <a:noFill/>
            <a:ln w="39">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362" name="Group 361"/>
            <p:cNvGrpSpPr/>
            <p:nvPr/>
          </p:nvGrpSpPr>
          <p:grpSpPr>
            <a:xfrm>
              <a:off x="6231794" y="2887892"/>
              <a:ext cx="1224694" cy="463094"/>
              <a:chOff x="6411912" y="3522662"/>
              <a:chExt cx="1224694" cy="463094"/>
            </a:xfrm>
          </p:grpSpPr>
          <p:sp>
            <p:nvSpPr>
              <p:cNvPr id="363" name="Rectangle 50"/>
              <p:cNvSpPr>
                <a:spLocks noChangeArrowheads="1"/>
              </p:cNvSpPr>
              <p:nvPr/>
            </p:nvSpPr>
            <p:spPr bwMode="auto">
              <a:xfrm>
                <a:off x="6411912" y="3522662"/>
                <a:ext cx="12246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E46C0A"/>
                    </a:solidFill>
                    <a:effectLst/>
                    <a:latin typeface="Univers LT Std 57 Cn" charset="0"/>
                    <a:cs typeface="Arial" pitchFamily="34" charset="0"/>
                  </a:rPr>
                  <a:t>Company:</a:t>
                </a:r>
                <a:r>
                  <a:rPr kumimoji="0" lang="en-US" sz="1400" b="0" i="0" u="none" strike="noStrike" cap="none" normalizeH="0" dirty="0">
                    <a:ln>
                      <a:noFill/>
                    </a:ln>
                    <a:solidFill>
                      <a:srgbClr val="E46C0A"/>
                    </a:solidFill>
                    <a:effectLst/>
                    <a:latin typeface="Univers LT Std 57 Cn" charset="0"/>
                    <a:cs typeface="Arial" pitchFamily="34" charset="0"/>
                  </a:rPr>
                  <a:t> 99%</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364" name="Rectangle 59"/>
              <p:cNvSpPr>
                <a:spLocks noChangeArrowheads="1"/>
              </p:cNvSpPr>
              <p:nvPr/>
            </p:nvSpPr>
            <p:spPr bwMode="auto">
              <a:xfrm>
                <a:off x="6432550" y="3770312"/>
                <a:ext cx="8271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558ED5"/>
                    </a:solidFill>
                    <a:effectLst/>
                    <a:latin typeface="Univers LT Std 57 Cn" charset="0"/>
                    <a:cs typeface="Arial" pitchFamily="34" charset="0"/>
                  </a:rPr>
                  <a:t>Union: 1%</a:t>
                </a:r>
                <a:endParaRPr kumimoji="0" lang="en-US" sz="2000" b="0" i="0" u="none" strike="noStrike" cap="none" normalizeH="0" baseline="0" dirty="0">
                  <a:ln>
                    <a:noFill/>
                  </a:ln>
                  <a:solidFill>
                    <a:srgbClr val="558ED5"/>
                  </a:solidFill>
                  <a:effectLst/>
                  <a:latin typeface="Arial" pitchFamily="34" charset="0"/>
                  <a:cs typeface="Arial" pitchFamily="34" charset="0"/>
                </a:endParaRPr>
              </a:p>
            </p:txBody>
          </p:sp>
        </p:grpSp>
        <p:sp>
          <p:nvSpPr>
            <p:cNvPr id="161" name="Freeform 6"/>
            <p:cNvSpPr>
              <a:spLocks/>
            </p:cNvSpPr>
            <p:nvPr/>
          </p:nvSpPr>
          <p:spPr bwMode="auto">
            <a:xfrm>
              <a:off x="1371600" y="3192463"/>
              <a:ext cx="1636713" cy="820738"/>
            </a:xfrm>
            <a:custGeom>
              <a:avLst/>
              <a:gdLst>
                <a:gd name="T0" fmla="*/ 0 w 1031"/>
                <a:gd name="T1" fmla="*/ 52 h 517"/>
                <a:gd name="T2" fmla="*/ 0 w 1031"/>
                <a:gd name="T3" fmla="*/ 52 h 517"/>
                <a:gd name="T4" fmla="*/ 0 w 1031"/>
                <a:gd name="T5" fmla="*/ 42 h 517"/>
                <a:gd name="T6" fmla="*/ 3 w 1031"/>
                <a:gd name="T7" fmla="*/ 32 h 517"/>
                <a:gd name="T8" fmla="*/ 13 w 1031"/>
                <a:gd name="T9" fmla="*/ 16 h 517"/>
                <a:gd name="T10" fmla="*/ 29 w 1031"/>
                <a:gd name="T11" fmla="*/ 3 h 517"/>
                <a:gd name="T12" fmla="*/ 39 w 1031"/>
                <a:gd name="T13" fmla="*/ 0 h 517"/>
                <a:gd name="T14" fmla="*/ 49 w 1031"/>
                <a:gd name="T15" fmla="*/ 0 h 517"/>
                <a:gd name="T16" fmla="*/ 979 w 1031"/>
                <a:gd name="T17" fmla="*/ 0 h 517"/>
                <a:gd name="T18" fmla="*/ 979 w 1031"/>
                <a:gd name="T19" fmla="*/ 0 h 517"/>
                <a:gd name="T20" fmla="*/ 992 w 1031"/>
                <a:gd name="T21" fmla="*/ 0 h 517"/>
                <a:gd name="T22" fmla="*/ 1001 w 1031"/>
                <a:gd name="T23" fmla="*/ 3 h 517"/>
                <a:gd name="T24" fmla="*/ 1018 w 1031"/>
                <a:gd name="T25" fmla="*/ 16 h 517"/>
                <a:gd name="T26" fmla="*/ 1027 w 1031"/>
                <a:gd name="T27" fmla="*/ 32 h 517"/>
                <a:gd name="T28" fmla="*/ 1031 w 1031"/>
                <a:gd name="T29" fmla="*/ 42 h 517"/>
                <a:gd name="T30" fmla="*/ 1031 w 1031"/>
                <a:gd name="T31" fmla="*/ 52 h 517"/>
                <a:gd name="T32" fmla="*/ 1031 w 1031"/>
                <a:gd name="T33" fmla="*/ 465 h 517"/>
                <a:gd name="T34" fmla="*/ 1031 w 1031"/>
                <a:gd name="T35" fmla="*/ 465 h 517"/>
                <a:gd name="T36" fmla="*/ 1031 w 1031"/>
                <a:gd name="T37" fmla="*/ 474 h 517"/>
                <a:gd name="T38" fmla="*/ 1027 w 1031"/>
                <a:gd name="T39" fmla="*/ 484 h 517"/>
                <a:gd name="T40" fmla="*/ 1018 w 1031"/>
                <a:gd name="T41" fmla="*/ 500 h 517"/>
                <a:gd name="T42" fmla="*/ 1001 w 1031"/>
                <a:gd name="T43" fmla="*/ 513 h 517"/>
                <a:gd name="T44" fmla="*/ 992 w 1031"/>
                <a:gd name="T45" fmla="*/ 517 h 517"/>
                <a:gd name="T46" fmla="*/ 979 w 1031"/>
                <a:gd name="T47" fmla="*/ 517 h 517"/>
                <a:gd name="T48" fmla="*/ 49 w 1031"/>
                <a:gd name="T49" fmla="*/ 517 h 517"/>
                <a:gd name="T50" fmla="*/ 49 w 1031"/>
                <a:gd name="T51" fmla="*/ 517 h 517"/>
                <a:gd name="T52" fmla="*/ 39 w 1031"/>
                <a:gd name="T53" fmla="*/ 517 h 517"/>
                <a:gd name="T54" fmla="*/ 29 w 1031"/>
                <a:gd name="T55" fmla="*/ 513 h 517"/>
                <a:gd name="T56" fmla="*/ 13 w 1031"/>
                <a:gd name="T57" fmla="*/ 500 h 517"/>
                <a:gd name="T58" fmla="*/ 3 w 1031"/>
                <a:gd name="T59" fmla="*/ 484 h 517"/>
                <a:gd name="T60" fmla="*/ 0 w 1031"/>
                <a:gd name="T61" fmla="*/ 474 h 517"/>
                <a:gd name="T62" fmla="*/ 0 w 1031"/>
                <a:gd name="T63" fmla="*/ 465 h 517"/>
                <a:gd name="T64" fmla="*/ 0 w 1031"/>
                <a:gd name="T65" fmla="*/ 52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1" h="517">
                  <a:moveTo>
                    <a:pt x="0" y="52"/>
                  </a:moveTo>
                  <a:lnTo>
                    <a:pt x="0" y="52"/>
                  </a:lnTo>
                  <a:lnTo>
                    <a:pt x="0" y="42"/>
                  </a:lnTo>
                  <a:lnTo>
                    <a:pt x="3" y="32"/>
                  </a:lnTo>
                  <a:lnTo>
                    <a:pt x="13" y="16"/>
                  </a:lnTo>
                  <a:lnTo>
                    <a:pt x="29" y="3"/>
                  </a:lnTo>
                  <a:lnTo>
                    <a:pt x="39" y="0"/>
                  </a:lnTo>
                  <a:lnTo>
                    <a:pt x="49" y="0"/>
                  </a:lnTo>
                  <a:lnTo>
                    <a:pt x="979" y="0"/>
                  </a:lnTo>
                  <a:lnTo>
                    <a:pt x="979" y="0"/>
                  </a:lnTo>
                  <a:lnTo>
                    <a:pt x="992" y="0"/>
                  </a:lnTo>
                  <a:lnTo>
                    <a:pt x="1001" y="3"/>
                  </a:lnTo>
                  <a:lnTo>
                    <a:pt x="1018" y="16"/>
                  </a:lnTo>
                  <a:lnTo>
                    <a:pt x="1027" y="32"/>
                  </a:lnTo>
                  <a:lnTo>
                    <a:pt x="1031" y="42"/>
                  </a:lnTo>
                  <a:lnTo>
                    <a:pt x="1031" y="52"/>
                  </a:lnTo>
                  <a:lnTo>
                    <a:pt x="1031" y="465"/>
                  </a:lnTo>
                  <a:lnTo>
                    <a:pt x="1031" y="465"/>
                  </a:lnTo>
                  <a:lnTo>
                    <a:pt x="1031" y="474"/>
                  </a:lnTo>
                  <a:lnTo>
                    <a:pt x="1027" y="484"/>
                  </a:lnTo>
                  <a:lnTo>
                    <a:pt x="1018" y="500"/>
                  </a:lnTo>
                  <a:lnTo>
                    <a:pt x="1001" y="513"/>
                  </a:lnTo>
                  <a:lnTo>
                    <a:pt x="992" y="517"/>
                  </a:lnTo>
                  <a:lnTo>
                    <a:pt x="979" y="517"/>
                  </a:lnTo>
                  <a:lnTo>
                    <a:pt x="49" y="517"/>
                  </a:lnTo>
                  <a:lnTo>
                    <a:pt x="49" y="517"/>
                  </a:lnTo>
                  <a:lnTo>
                    <a:pt x="39" y="517"/>
                  </a:lnTo>
                  <a:lnTo>
                    <a:pt x="29" y="513"/>
                  </a:lnTo>
                  <a:lnTo>
                    <a:pt x="13" y="500"/>
                  </a:lnTo>
                  <a:lnTo>
                    <a:pt x="3" y="484"/>
                  </a:lnTo>
                  <a:lnTo>
                    <a:pt x="0" y="474"/>
                  </a:lnTo>
                  <a:lnTo>
                    <a:pt x="0" y="465"/>
                  </a:lnTo>
                  <a:lnTo>
                    <a:pt x="0" y="52"/>
                  </a:lnTo>
                  <a:close/>
                </a:path>
              </a:pathLst>
            </a:custGeom>
            <a:solidFill>
              <a:srgbClr val="E46C0A"/>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365" name="Rectangle 310"/>
            <p:cNvSpPr>
              <a:spLocks noChangeArrowheads="1"/>
            </p:cNvSpPr>
            <p:nvPr/>
          </p:nvSpPr>
          <p:spPr bwMode="auto">
            <a:xfrm>
              <a:off x="1462880" y="3273089"/>
              <a:ext cx="15732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FFFFFF"/>
                  </a:solidFill>
                  <a:latin typeface="Univers LT Std 57 Cn" charset="0"/>
                  <a:cs typeface="Arial" pitchFamily="34" charset="0"/>
                </a:rPr>
                <a:t>Company</a:t>
              </a:r>
              <a:r>
                <a:rPr kumimoji="0" lang="en-US" sz="1400" b="0" i="0" u="none" strike="noStrike" cap="none" normalizeH="0" baseline="0" dirty="0">
                  <a:ln>
                    <a:noFill/>
                  </a:ln>
                  <a:solidFill>
                    <a:srgbClr val="FFFFFF"/>
                  </a:solidFill>
                  <a:effectLst/>
                  <a:latin typeface="Univers LT Std 57 Cn" charset="0"/>
                  <a:cs typeface="Arial" pitchFamily="34" charset="0"/>
                </a:rPr>
                <a:t>: What should we pay employees?</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grpSp>
      <p:sp>
        <p:nvSpPr>
          <p:cNvPr id="78" name="Rectangle 77"/>
          <p:cNvSpPr/>
          <p:nvPr/>
        </p:nvSpPr>
        <p:spPr>
          <a:xfrm>
            <a:off x="533400" y="1132582"/>
            <a:ext cx="8381999" cy="1015663"/>
          </a:xfrm>
          <a:prstGeom prst="rect">
            <a:avLst/>
          </a:prstGeom>
        </p:spPr>
        <p:txBody>
          <a:bodyPr wrap="square">
            <a:spAutoFit/>
          </a:bodyPr>
          <a:lstStyle/>
          <a:p>
            <a:pPr marL="342900" indent="-342900">
              <a:buClr>
                <a:schemeClr val="tx1"/>
              </a:buClr>
              <a:buFont typeface="Arial" pitchFamily="34" charset="0"/>
              <a:buChar char="•"/>
            </a:pPr>
            <a:r>
              <a:rPr lang="en-US" sz="2000" i="1" dirty="0">
                <a:solidFill>
                  <a:srgbClr val="C00000"/>
                </a:solidFill>
                <a:latin typeface="Calibri Light" pitchFamily="34" charset="0"/>
              </a:rPr>
              <a:t>First-mover advantage </a:t>
            </a:r>
            <a:r>
              <a:rPr lang="en-US" sz="2000" dirty="0">
                <a:latin typeface="Calibri Light" pitchFamily="34" charset="0"/>
              </a:rPr>
              <a:t>can be important in </a:t>
            </a:r>
            <a:r>
              <a:rPr lang="en-US" sz="2000" i="1" dirty="0">
                <a:solidFill>
                  <a:srgbClr val="C00000"/>
                </a:solidFill>
                <a:latin typeface="Calibri Light" pitchFamily="34" charset="0"/>
              </a:rPr>
              <a:t>one-round sequential games</a:t>
            </a:r>
            <a:r>
              <a:rPr lang="en-US" sz="2000" dirty="0">
                <a:latin typeface="Calibri Light" pitchFamily="34" charset="0"/>
              </a:rPr>
              <a:t>.</a:t>
            </a:r>
          </a:p>
          <a:p>
            <a:pPr marL="342900" indent="-342900">
              <a:buFont typeface="Arial" pitchFamily="34" charset="0"/>
              <a:buChar char="•"/>
            </a:pPr>
            <a:r>
              <a:rPr lang="en-US" sz="2000" dirty="0">
                <a:latin typeface="Calibri Light" pitchFamily="34" charset="0"/>
              </a:rPr>
              <a:t>Consider a bargaining game, in which a company is negotiating with its employees’ labor union over wages.</a:t>
            </a:r>
          </a:p>
        </p:txBody>
      </p:sp>
      <p:sp>
        <p:nvSpPr>
          <p:cNvPr id="80" name="Rectangle 79"/>
          <p:cNvSpPr/>
          <p:nvPr/>
        </p:nvSpPr>
        <p:spPr>
          <a:xfrm>
            <a:off x="3008312" y="2750513"/>
            <a:ext cx="2971801" cy="173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p:cNvSpPr/>
          <p:nvPr/>
        </p:nvSpPr>
        <p:spPr>
          <a:xfrm>
            <a:off x="6212683" y="3119439"/>
            <a:ext cx="866900" cy="2635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6319776" y="4063544"/>
            <a:ext cx="866900" cy="2635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5388138" y="2833674"/>
            <a:ext cx="571337" cy="39927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ectangle 83"/>
          <p:cNvSpPr/>
          <p:nvPr/>
        </p:nvSpPr>
        <p:spPr>
          <a:xfrm>
            <a:off x="5980113" y="2727326"/>
            <a:ext cx="1618456" cy="79771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childTnLst>
                                  <p:subTnLst>
                                    <p:set>
                                      <p:cBhvr override="childStyle">
                                        <p:cTn dur="1" fill="hold" display="0" masterRel="nextClick" afterEffect="1"/>
                                        <p:tgtEl>
                                          <p:spTgt spid="80"/>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7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childTnLst>
                                  <p:subTnLst>
                                    <p:set>
                                      <p:cBhvr override="childStyle">
                                        <p:cTn dur="1" fill="hold" display="0" masterRel="nextClick" afterEffect="1"/>
                                        <p:tgtEl>
                                          <p:spTgt spid="81"/>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82"/>
                                        </p:tgtEl>
                                        <p:attrNameLst>
                                          <p:attrName>style.visibility</p:attrName>
                                        </p:attrNameLst>
                                      </p:cBhvr>
                                      <p:to>
                                        <p:strVal val="visible"/>
                                      </p:to>
                                    </p:set>
                                  </p:childTnLst>
                                  <p:subTnLst>
                                    <p:set>
                                      <p:cBhvr override="childStyle">
                                        <p:cTn dur="1" fill="hold" display="0" masterRel="nextClick" afterEffect="1"/>
                                        <p:tgtEl>
                                          <p:spTgt spid="82"/>
                                        </p:tgtEl>
                                        <p:attrNameLst>
                                          <p:attrName>style.visibility</p:attrName>
                                        </p:attrNameLst>
                                      </p:cBhvr>
                                      <p:to>
                                        <p:strVal val="hidden"/>
                                      </p:to>
                                    </p:set>
                                  </p:subTnLst>
                                </p:cTn>
                              </p:par>
                              <p:par>
                                <p:cTn id="27" presetID="1" presetClass="entr" presetSubtype="0" fill="hold" grpId="0" nodeType="withEffect">
                                  <p:stCondLst>
                                    <p:cond delay="0"/>
                                  </p:stCondLst>
                                  <p:childTnLst>
                                    <p:set>
                                      <p:cBhvr>
                                        <p:cTn id="28" dur="1" fill="hold">
                                          <p:stCondLst>
                                            <p:cond delay="0"/>
                                          </p:stCondLst>
                                        </p:cTn>
                                        <p:tgtEl>
                                          <p:spTgt spid="77">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childTnLst>
                                  <p:subTnLst>
                                    <p:set>
                                      <p:cBhvr override="childStyle">
                                        <p:cTn dur="1" fill="hold" display="0" masterRel="nextClick" afterEffect="1"/>
                                        <p:tgtEl>
                                          <p:spTgt spid="83"/>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84"/>
                                        </p:tgtEl>
                                        <p:attrNameLst>
                                          <p:attrName>style.visibility</p:attrName>
                                        </p:attrNameLst>
                                      </p:cBhvr>
                                      <p:to>
                                        <p:strVal val="visible"/>
                                      </p:to>
                                    </p:set>
                                  </p:childTnLst>
                                  <p:subTnLst>
                                    <p:set>
                                      <p:cBhvr override="childStyle">
                                        <p:cTn dur="1" fill="hold" display="0" masterRel="nextClick" afterEffect="1"/>
                                        <p:tgtEl>
                                          <p:spTgt spid="84"/>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uiExpand="1" build="p"/>
      <p:bldP spid="80" grpId="0" animBg="1"/>
      <p:bldP spid="81" grpId="0" animBg="1"/>
      <p:bldP spid="82" grpId="0" animBg="1"/>
      <p:bldP spid="83" grpId="0" animBg="1"/>
      <p:bldP spid="8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Commitment in sequential games I</a:t>
            </a:r>
          </a:p>
        </p:txBody>
      </p:sp>
      <p:sp>
        <p:nvSpPr>
          <p:cNvPr id="67" name="Content Placeholder 2"/>
          <p:cNvSpPr>
            <a:spLocks noGrp="1"/>
          </p:cNvSpPr>
          <p:nvPr>
            <p:ph idx="4294967295"/>
          </p:nvPr>
        </p:nvSpPr>
        <p:spPr>
          <a:xfrm>
            <a:off x="6248400" y="2667000"/>
            <a:ext cx="2895600" cy="4038600"/>
          </a:xfrm>
          <a:prstGeom prst="rect">
            <a:avLst/>
          </a:prstGeom>
        </p:spPr>
        <p:txBody>
          <a:bodyPr>
            <a:noAutofit/>
          </a:bodyPr>
          <a:lstStyle/>
          <a:p>
            <a:r>
              <a:rPr lang="en-US" sz="1800" dirty="0"/>
              <a:t>Both prefer land, lives, and then a fight to the death.</a:t>
            </a:r>
          </a:p>
          <a:p>
            <a:r>
              <a:rPr lang="en-US" sz="1800" dirty="0"/>
              <a:t>If all strategies are available:</a:t>
            </a:r>
          </a:p>
          <a:p>
            <a:pPr lvl="1"/>
            <a:r>
              <a:rPr lang="en-US" sz="1400" dirty="0"/>
              <a:t>If Aztecs advance, </a:t>
            </a:r>
            <a:r>
              <a:rPr lang="en-US" sz="1400" dirty="0">
                <a:cs typeface="Calibri Light" panose="020F0302020204030204" pitchFamily="34" charset="0"/>
              </a:rPr>
              <a:t>Cortés</a:t>
            </a:r>
            <a:r>
              <a:rPr lang="en-US" sz="1400" dirty="0"/>
              <a:t> will retreat.</a:t>
            </a:r>
          </a:p>
          <a:p>
            <a:pPr lvl="1"/>
            <a:r>
              <a:rPr lang="en-US" sz="1400" dirty="0"/>
              <a:t>If Aztecs retreat, </a:t>
            </a:r>
            <a:r>
              <a:rPr lang="en-US" sz="1400" dirty="0">
                <a:cs typeface="Calibri Light" panose="020F0302020204030204" pitchFamily="34" charset="0"/>
              </a:rPr>
              <a:t>Cortés</a:t>
            </a:r>
            <a:r>
              <a:rPr lang="en-US" sz="1400" dirty="0"/>
              <a:t> will advance.</a:t>
            </a:r>
          </a:p>
          <a:p>
            <a:r>
              <a:rPr lang="en-US" sz="1800" dirty="0"/>
              <a:t>Given these strategies, Aztecs will advance and </a:t>
            </a:r>
            <a:r>
              <a:rPr lang="en-US" sz="1800" dirty="0">
                <a:cs typeface="Calibri Light" panose="020F0302020204030204" pitchFamily="34" charset="0"/>
              </a:rPr>
              <a:t>Cortés</a:t>
            </a:r>
            <a:r>
              <a:rPr lang="en-US" sz="1800" dirty="0"/>
              <a:t> will retreat.</a:t>
            </a:r>
          </a:p>
        </p:txBody>
      </p:sp>
      <p:grpSp>
        <p:nvGrpSpPr>
          <p:cNvPr id="4" name="Group 3"/>
          <p:cNvGrpSpPr/>
          <p:nvPr/>
        </p:nvGrpSpPr>
        <p:grpSpPr>
          <a:xfrm>
            <a:off x="152400" y="3402013"/>
            <a:ext cx="6019800" cy="2922587"/>
            <a:chOff x="152400" y="3402013"/>
            <a:chExt cx="6019800" cy="2922587"/>
          </a:xfrm>
        </p:grpSpPr>
        <p:sp>
          <p:nvSpPr>
            <p:cNvPr id="16" name="Freeform 15"/>
            <p:cNvSpPr>
              <a:spLocks/>
            </p:cNvSpPr>
            <p:nvPr/>
          </p:nvSpPr>
          <p:spPr bwMode="auto">
            <a:xfrm>
              <a:off x="4687888" y="3643313"/>
              <a:ext cx="1484312" cy="606425"/>
            </a:xfrm>
            <a:custGeom>
              <a:avLst/>
              <a:gdLst>
                <a:gd name="T0" fmla="*/ 0 w 760"/>
                <a:gd name="T1" fmla="*/ 37 h 382"/>
                <a:gd name="T2" fmla="*/ 0 w 760"/>
                <a:gd name="T3" fmla="*/ 37 h 382"/>
                <a:gd name="T4" fmla="*/ 3 w 760"/>
                <a:gd name="T5" fmla="*/ 24 h 382"/>
                <a:gd name="T6" fmla="*/ 10 w 760"/>
                <a:gd name="T7" fmla="*/ 11 h 382"/>
                <a:gd name="T8" fmla="*/ 21 w 760"/>
                <a:gd name="T9" fmla="*/ 3 h 382"/>
                <a:gd name="T10" fmla="*/ 37 w 760"/>
                <a:gd name="T11" fmla="*/ 0 h 382"/>
                <a:gd name="T12" fmla="*/ 723 w 760"/>
                <a:gd name="T13" fmla="*/ 0 h 382"/>
                <a:gd name="T14" fmla="*/ 723 w 760"/>
                <a:gd name="T15" fmla="*/ 0 h 382"/>
                <a:gd name="T16" fmla="*/ 737 w 760"/>
                <a:gd name="T17" fmla="*/ 3 h 382"/>
                <a:gd name="T18" fmla="*/ 750 w 760"/>
                <a:gd name="T19" fmla="*/ 11 h 382"/>
                <a:gd name="T20" fmla="*/ 758 w 760"/>
                <a:gd name="T21" fmla="*/ 24 h 382"/>
                <a:gd name="T22" fmla="*/ 760 w 760"/>
                <a:gd name="T23" fmla="*/ 37 h 382"/>
                <a:gd name="T24" fmla="*/ 760 w 760"/>
                <a:gd name="T25" fmla="*/ 342 h 382"/>
                <a:gd name="T26" fmla="*/ 760 w 760"/>
                <a:gd name="T27" fmla="*/ 342 h 382"/>
                <a:gd name="T28" fmla="*/ 758 w 760"/>
                <a:gd name="T29" fmla="*/ 358 h 382"/>
                <a:gd name="T30" fmla="*/ 750 w 760"/>
                <a:gd name="T31" fmla="*/ 371 h 382"/>
                <a:gd name="T32" fmla="*/ 737 w 760"/>
                <a:gd name="T33" fmla="*/ 379 h 382"/>
                <a:gd name="T34" fmla="*/ 723 w 760"/>
                <a:gd name="T35" fmla="*/ 382 h 382"/>
                <a:gd name="T36" fmla="*/ 37 w 760"/>
                <a:gd name="T37" fmla="*/ 382 h 382"/>
                <a:gd name="T38" fmla="*/ 37 w 760"/>
                <a:gd name="T39" fmla="*/ 382 h 382"/>
                <a:gd name="T40" fmla="*/ 21 w 760"/>
                <a:gd name="T41" fmla="*/ 379 h 382"/>
                <a:gd name="T42" fmla="*/ 10 w 760"/>
                <a:gd name="T43" fmla="*/ 371 h 382"/>
                <a:gd name="T44" fmla="*/ 3 w 760"/>
                <a:gd name="T45" fmla="*/ 358 h 382"/>
                <a:gd name="T46" fmla="*/ 0 w 760"/>
                <a:gd name="T47" fmla="*/ 342 h 382"/>
                <a:gd name="T48" fmla="*/ 0 w 760"/>
                <a:gd name="T49" fmla="*/ 3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0" h="382">
                  <a:moveTo>
                    <a:pt x="0" y="37"/>
                  </a:moveTo>
                  <a:lnTo>
                    <a:pt x="0" y="37"/>
                  </a:lnTo>
                  <a:lnTo>
                    <a:pt x="3" y="24"/>
                  </a:lnTo>
                  <a:lnTo>
                    <a:pt x="10" y="11"/>
                  </a:lnTo>
                  <a:lnTo>
                    <a:pt x="21" y="3"/>
                  </a:lnTo>
                  <a:lnTo>
                    <a:pt x="37" y="0"/>
                  </a:lnTo>
                  <a:lnTo>
                    <a:pt x="723" y="0"/>
                  </a:lnTo>
                  <a:lnTo>
                    <a:pt x="723" y="0"/>
                  </a:lnTo>
                  <a:lnTo>
                    <a:pt x="737" y="3"/>
                  </a:lnTo>
                  <a:lnTo>
                    <a:pt x="750" y="11"/>
                  </a:lnTo>
                  <a:lnTo>
                    <a:pt x="758" y="24"/>
                  </a:lnTo>
                  <a:lnTo>
                    <a:pt x="760" y="37"/>
                  </a:lnTo>
                  <a:lnTo>
                    <a:pt x="760" y="342"/>
                  </a:lnTo>
                  <a:lnTo>
                    <a:pt x="760" y="342"/>
                  </a:lnTo>
                  <a:lnTo>
                    <a:pt x="758" y="358"/>
                  </a:lnTo>
                  <a:lnTo>
                    <a:pt x="750" y="371"/>
                  </a:lnTo>
                  <a:lnTo>
                    <a:pt x="737" y="379"/>
                  </a:lnTo>
                  <a:lnTo>
                    <a:pt x="723" y="382"/>
                  </a:lnTo>
                  <a:lnTo>
                    <a:pt x="37" y="382"/>
                  </a:lnTo>
                  <a:lnTo>
                    <a:pt x="37" y="382"/>
                  </a:lnTo>
                  <a:lnTo>
                    <a:pt x="21" y="379"/>
                  </a:lnTo>
                  <a:lnTo>
                    <a:pt x="10" y="371"/>
                  </a:lnTo>
                  <a:lnTo>
                    <a:pt x="3" y="358"/>
                  </a:lnTo>
                  <a:lnTo>
                    <a:pt x="0" y="342"/>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nvGrpSpPr>
            <p:cNvPr id="74" name="Group 73"/>
            <p:cNvGrpSpPr/>
            <p:nvPr/>
          </p:nvGrpSpPr>
          <p:grpSpPr>
            <a:xfrm>
              <a:off x="152400" y="4657725"/>
              <a:ext cx="1211263" cy="606425"/>
              <a:chOff x="1828800" y="2940050"/>
              <a:chExt cx="1211263" cy="606425"/>
            </a:xfrm>
          </p:grpSpPr>
          <p:sp>
            <p:nvSpPr>
              <p:cNvPr id="6" name="Freeform 5"/>
              <p:cNvSpPr>
                <a:spLocks/>
              </p:cNvSpPr>
              <p:nvPr/>
            </p:nvSpPr>
            <p:spPr bwMode="auto">
              <a:xfrm>
                <a:off x="1828800" y="2940050"/>
                <a:ext cx="1211263" cy="606425"/>
              </a:xfrm>
              <a:custGeom>
                <a:avLst/>
                <a:gdLst>
                  <a:gd name="T0" fmla="*/ 0 w 763"/>
                  <a:gd name="T1" fmla="*/ 37 h 382"/>
                  <a:gd name="T2" fmla="*/ 0 w 763"/>
                  <a:gd name="T3" fmla="*/ 37 h 382"/>
                  <a:gd name="T4" fmla="*/ 3 w 763"/>
                  <a:gd name="T5" fmla="*/ 24 h 382"/>
                  <a:gd name="T6" fmla="*/ 11 w 763"/>
                  <a:gd name="T7" fmla="*/ 11 h 382"/>
                  <a:gd name="T8" fmla="*/ 24 w 763"/>
                  <a:gd name="T9" fmla="*/ 3 h 382"/>
                  <a:gd name="T10" fmla="*/ 39 w 763"/>
                  <a:gd name="T11" fmla="*/ 0 h 382"/>
                  <a:gd name="T12" fmla="*/ 723 w 763"/>
                  <a:gd name="T13" fmla="*/ 0 h 382"/>
                  <a:gd name="T14" fmla="*/ 723 w 763"/>
                  <a:gd name="T15" fmla="*/ 0 h 382"/>
                  <a:gd name="T16" fmla="*/ 739 w 763"/>
                  <a:gd name="T17" fmla="*/ 3 h 382"/>
                  <a:gd name="T18" fmla="*/ 750 w 763"/>
                  <a:gd name="T19" fmla="*/ 11 h 382"/>
                  <a:gd name="T20" fmla="*/ 760 w 763"/>
                  <a:gd name="T21" fmla="*/ 24 h 382"/>
                  <a:gd name="T22" fmla="*/ 763 w 763"/>
                  <a:gd name="T23" fmla="*/ 37 h 382"/>
                  <a:gd name="T24" fmla="*/ 763 w 763"/>
                  <a:gd name="T25" fmla="*/ 342 h 382"/>
                  <a:gd name="T26" fmla="*/ 763 w 763"/>
                  <a:gd name="T27" fmla="*/ 342 h 382"/>
                  <a:gd name="T28" fmla="*/ 760 w 763"/>
                  <a:gd name="T29" fmla="*/ 358 h 382"/>
                  <a:gd name="T30" fmla="*/ 750 w 763"/>
                  <a:gd name="T31" fmla="*/ 369 h 382"/>
                  <a:gd name="T32" fmla="*/ 739 w 763"/>
                  <a:gd name="T33" fmla="*/ 379 h 382"/>
                  <a:gd name="T34" fmla="*/ 723 w 763"/>
                  <a:gd name="T35" fmla="*/ 382 h 382"/>
                  <a:gd name="T36" fmla="*/ 39 w 763"/>
                  <a:gd name="T37" fmla="*/ 382 h 382"/>
                  <a:gd name="T38" fmla="*/ 39 w 763"/>
                  <a:gd name="T39" fmla="*/ 382 h 382"/>
                  <a:gd name="T40" fmla="*/ 24 w 763"/>
                  <a:gd name="T41" fmla="*/ 379 h 382"/>
                  <a:gd name="T42" fmla="*/ 11 w 763"/>
                  <a:gd name="T43" fmla="*/ 369 h 382"/>
                  <a:gd name="T44" fmla="*/ 3 w 763"/>
                  <a:gd name="T45" fmla="*/ 358 h 382"/>
                  <a:gd name="T46" fmla="*/ 0 w 763"/>
                  <a:gd name="T47" fmla="*/ 342 h 382"/>
                  <a:gd name="T48" fmla="*/ 0 w 763"/>
                  <a:gd name="T49" fmla="*/ 3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3" h="382">
                    <a:moveTo>
                      <a:pt x="0" y="37"/>
                    </a:moveTo>
                    <a:lnTo>
                      <a:pt x="0" y="37"/>
                    </a:lnTo>
                    <a:lnTo>
                      <a:pt x="3" y="24"/>
                    </a:lnTo>
                    <a:lnTo>
                      <a:pt x="11" y="11"/>
                    </a:lnTo>
                    <a:lnTo>
                      <a:pt x="24" y="3"/>
                    </a:lnTo>
                    <a:lnTo>
                      <a:pt x="39" y="0"/>
                    </a:lnTo>
                    <a:lnTo>
                      <a:pt x="723" y="0"/>
                    </a:lnTo>
                    <a:lnTo>
                      <a:pt x="723" y="0"/>
                    </a:lnTo>
                    <a:lnTo>
                      <a:pt x="739" y="3"/>
                    </a:lnTo>
                    <a:lnTo>
                      <a:pt x="750" y="11"/>
                    </a:lnTo>
                    <a:lnTo>
                      <a:pt x="760" y="24"/>
                    </a:lnTo>
                    <a:lnTo>
                      <a:pt x="763" y="37"/>
                    </a:lnTo>
                    <a:lnTo>
                      <a:pt x="763" y="342"/>
                    </a:lnTo>
                    <a:lnTo>
                      <a:pt x="763" y="342"/>
                    </a:lnTo>
                    <a:lnTo>
                      <a:pt x="760" y="358"/>
                    </a:lnTo>
                    <a:lnTo>
                      <a:pt x="750" y="369"/>
                    </a:lnTo>
                    <a:lnTo>
                      <a:pt x="739" y="379"/>
                    </a:lnTo>
                    <a:lnTo>
                      <a:pt x="723" y="382"/>
                    </a:lnTo>
                    <a:lnTo>
                      <a:pt x="39" y="382"/>
                    </a:lnTo>
                    <a:lnTo>
                      <a:pt x="39" y="382"/>
                    </a:lnTo>
                    <a:lnTo>
                      <a:pt x="24" y="379"/>
                    </a:lnTo>
                    <a:lnTo>
                      <a:pt x="11" y="369"/>
                    </a:lnTo>
                    <a:lnTo>
                      <a:pt x="3" y="358"/>
                    </a:lnTo>
                    <a:lnTo>
                      <a:pt x="0" y="342"/>
                    </a:lnTo>
                    <a:lnTo>
                      <a:pt x="0" y="37"/>
                    </a:lnTo>
                    <a:close/>
                  </a:path>
                </a:pathLst>
              </a:custGeom>
              <a:solidFill>
                <a:srgbClr val="E46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2140279" y="2971234"/>
                <a:ext cx="58830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Aztecs: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7"/>
              <p:cNvSpPr>
                <a:spLocks noChangeArrowheads="1"/>
              </p:cNvSpPr>
              <p:nvPr/>
            </p:nvSpPr>
            <p:spPr bwMode="auto">
              <a:xfrm>
                <a:off x="1963776" y="3132138"/>
                <a:ext cx="9056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Advance or</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8"/>
              <p:cNvSpPr>
                <a:spLocks noChangeArrowheads="1"/>
              </p:cNvSpPr>
              <p:nvPr/>
            </p:nvSpPr>
            <p:spPr bwMode="auto">
              <a:xfrm>
                <a:off x="2126653" y="3321050"/>
                <a:ext cx="61555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retreat?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sp>
          <p:nvSpPr>
            <p:cNvPr id="10" name="Line 9"/>
            <p:cNvSpPr>
              <a:spLocks noChangeShapeType="1"/>
            </p:cNvSpPr>
            <p:nvPr/>
          </p:nvSpPr>
          <p:spPr bwMode="auto">
            <a:xfrm flipV="1">
              <a:off x="1363663" y="4295775"/>
              <a:ext cx="1055688" cy="663575"/>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419350" y="3989388"/>
              <a:ext cx="1208088" cy="606425"/>
            </a:xfrm>
            <a:custGeom>
              <a:avLst/>
              <a:gdLst>
                <a:gd name="T0" fmla="*/ 0 w 761"/>
                <a:gd name="T1" fmla="*/ 40 h 382"/>
                <a:gd name="T2" fmla="*/ 0 w 761"/>
                <a:gd name="T3" fmla="*/ 40 h 382"/>
                <a:gd name="T4" fmla="*/ 3 w 761"/>
                <a:gd name="T5" fmla="*/ 24 h 382"/>
                <a:gd name="T6" fmla="*/ 11 w 761"/>
                <a:gd name="T7" fmla="*/ 14 h 382"/>
                <a:gd name="T8" fmla="*/ 24 w 761"/>
                <a:gd name="T9" fmla="*/ 6 h 382"/>
                <a:gd name="T10" fmla="*/ 37 w 761"/>
                <a:gd name="T11" fmla="*/ 0 h 382"/>
                <a:gd name="T12" fmla="*/ 724 w 761"/>
                <a:gd name="T13" fmla="*/ 0 h 382"/>
                <a:gd name="T14" fmla="*/ 724 w 761"/>
                <a:gd name="T15" fmla="*/ 0 h 382"/>
                <a:gd name="T16" fmla="*/ 740 w 761"/>
                <a:gd name="T17" fmla="*/ 6 h 382"/>
                <a:gd name="T18" fmla="*/ 750 w 761"/>
                <a:gd name="T19" fmla="*/ 14 h 382"/>
                <a:gd name="T20" fmla="*/ 758 w 761"/>
                <a:gd name="T21" fmla="*/ 24 h 382"/>
                <a:gd name="T22" fmla="*/ 761 w 761"/>
                <a:gd name="T23" fmla="*/ 40 h 382"/>
                <a:gd name="T24" fmla="*/ 761 w 761"/>
                <a:gd name="T25" fmla="*/ 345 h 382"/>
                <a:gd name="T26" fmla="*/ 761 w 761"/>
                <a:gd name="T27" fmla="*/ 345 h 382"/>
                <a:gd name="T28" fmla="*/ 758 w 761"/>
                <a:gd name="T29" fmla="*/ 358 h 382"/>
                <a:gd name="T30" fmla="*/ 750 w 761"/>
                <a:gd name="T31" fmla="*/ 371 h 382"/>
                <a:gd name="T32" fmla="*/ 740 w 761"/>
                <a:gd name="T33" fmla="*/ 379 h 382"/>
                <a:gd name="T34" fmla="*/ 724 w 761"/>
                <a:gd name="T35" fmla="*/ 382 h 382"/>
                <a:gd name="T36" fmla="*/ 37 w 761"/>
                <a:gd name="T37" fmla="*/ 382 h 382"/>
                <a:gd name="T38" fmla="*/ 37 w 761"/>
                <a:gd name="T39" fmla="*/ 382 h 382"/>
                <a:gd name="T40" fmla="*/ 24 w 761"/>
                <a:gd name="T41" fmla="*/ 379 h 382"/>
                <a:gd name="T42" fmla="*/ 11 w 761"/>
                <a:gd name="T43" fmla="*/ 371 h 382"/>
                <a:gd name="T44" fmla="*/ 3 w 761"/>
                <a:gd name="T45" fmla="*/ 358 h 382"/>
                <a:gd name="T46" fmla="*/ 0 w 761"/>
                <a:gd name="T47" fmla="*/ 345 h 382"/>
                <a:gd name="T48" fmla="*/ 0 w 761"/>
                <a:gd name="T49" fmla="*/ 4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1" h="382">
                  <a:moveTo>
                    <a:pt x="0" y="40"/>
                  </a:moveTo>
                  <a:lnTo>
                    <a:pt x="0" y="40"/>
                  </a:lnTo>
                  <a:lnTo>
                    <a:pt x="3" y="24"/>
                  </a:lnTo>
                  <a:lnTo>
                    <a:pt x="11" y="14"/>
                  </a:lnTo>
                  <a:lnTo>
                    <a:pt x="24" y="6"/>
                  </a:lnTo>
                  <a:lnTo>
                    <a:pt x="37" y="0"/>
                  </a:lnTo>
                  <a:lnTo>
                    <a:pt x="724" y="0"/>
                  </a:lnTo>
                  <a:lnTo>
                    <a:pt x="724" y="0"/>
                  </a:lnTo>
                  <a:lnTo>
                    <a:pt x="740" y="6"/>
                  </a:lnTo>
                  <a:lnTo>
                    <a:pt x="750" y="14"/>
                  </a:lnTo>
                  <a:lnTo>
                    <a:pt x="758" y="24"/>
                  </a:lnTo>
                  <a:lnTo>
                    <a:pt x="761" y="40"/>
                  </a:lnTo>
                  <a:lnTo>
                    <a:pt x="761" y="345"/>
                  </a:lnTo>
                  <a:lnTo>
                    <a:pt x="761" y="345"/>
                  </a:lnTo>
                  <a:lnTo>
                    <a:pt x="758" y="358"/>
                  </a:lnTo>
                  <a:lnTo>
                    <a:pt x="750" y="371"/>
                  </a:lnTo>
                  <a:lnTo>
                    <a:pt x="740" y="379"/>
                  </a:lnTo>
                  <a:lnTo>
                    <a:pt x="724" y="382"/>
                  </a:lnTo>
                  <a:lnTo>
                    <a:pt x="37" y="382"/>
                  </a:lnTo>
                  <a:lnTo>
                    <a:pt x="37" y="382"/>
                  </a:lnTo>
                  <a:lnTo>
                    <a:pt x="24" y="379"/>
                  </a:lnTo>
                  <a:lnTo>
                    <a:pt x="11" y="371"/>
                  </a:lnTo>
                  <a:lnTo>
                    <a:pt x="3" y="358"/>
                  </a:lnTo>
                  <a:lnTo>
                    <a:pt x="0" y="345"/>
                  </a:lnTo>
                  <a:lnTo>
                    <a:pt x="0" y="40"/>
                  </a:lnTo>
                  <a:close/>
                </a:path>
              </a:pathLst>
            </a:custGeom>
            <a:solidFill>
              <a:srgbClr val="558E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Rectangle 11"/>
            <p:cNvSpPr>
              <a:spLocks noChangeArrowheads="1"/>
            </p:cNvSpPr>
            <p:nvPr/>
          </p:nvSpPr>
          <p:spPr bwMode="auto">
            <a:xfrm>
              <a:off x="2701107" y="4011613"/>
              <a:ext cx="5770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Cortés: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2567373" y="4183518"/>
              <a:ext cx="9056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Advance or</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3"/>
            <p:cNvSpPr>
              <a:spLocks noChangeArrowheads="1"/>
            </p:cNvSpPr>
            <p:nvPr/>
          </p:nvSpPr>
          <p:spPr bwMode="auto">
            <a:xfrm>
              <a:off x="2692798" y="4361656"/>
              <a:ext cx="61555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retreat?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15" name="Line 14"/>
            <p:cNvSpPr>
              <a:spLocks noChangeShapeType="1"/>
            </p:cNvSpPr>
            <p:nvPr/>
          </p:nvSpPr>
          <p:spPr bwMode="auto">
            <a:xfrm flipV="1">
              <a:off x="3656013" y="3952081"/>
              <a:ext cx="1060450" cy="35083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6"/>
            <p:cNvSpPr>
              <a:spLocks noChangeArrowheads="1"/>
            </p:cNvSpPr>
            <p:nvPr/>
          </p:nvSpPr>
          <p:spPr bwMode="auto">
            <a:xfrm>
              <a:off x="4733925" y="3781425"/>
              <a:ext cx="13048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558ED5"/>
                  </a:solidFill>
                  <a:effectLst/>
                  <a:latin typeface="Univers LT Std 57 Cn" charset="0"/>
                  <a:cs typeface="Arial" pitchFamily="34" charset="0"/>
                </a:rPr>
                <a:t>Cortés: fight to death</a:t>
              </a:r>
              <a:endParaRPr kumimoji="0" lang="en-US" sz="1100" b="0" i="0" u="none" strike="noStrike" cap="none" normalizeH="0" baseline="0" dirty="0">
                <a:ln>
                  <a:noFill/>
                </a:ln>
                <a:solidFill>
                  <a:srgbClr val="558ED5"/>
                </a:solidFill>
                <a:effectLst/>
                <a:latin typeface="Arial" pitchFamily="34" charset="0"/>
                <a:cs typeface="Arial" pitchFamily="34" charset="0"/>
              </a:endParaRPr>
            </a:p>
          </p:txBody>
        </p:sp>
        <p:sp>
          <p:nvSpPr>
            <p:cNvPr id="18" name="Rectangle 17"/>
            <p:cNvSpPr>
              <a:spLocks noChangeArrowheads="1"/>
            </p:cNvSpPr>
            <p:nvPr/>
          </p:nvSpPr>
          <p:spPr bwMode="auto">
            <a:xfrm>
              <a:off x="4725988" y="3940175"/>
              <a:ext cx="131286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E46C0A"/>
                  </a:solidFill>
                  <a:effectLst/>
                  <a:latin typeface="Univers LT Std 57 Cn" charset="0"/>
                  <a:cs typeface="Arial" pitchFamily="34" charset="0"/>
                </a:rPr>
                <a:t>Aztecs: fight to death</a:t>
              </a:r>
              <a:endParaRPr kumimoji="0" lang="en-US" sz="1100" b="0" i="0" u="none" strike="noStrike" cap="none" normalizeH="0" baseline="0" dirty="0">
                <a:ln>
                  <a:noFill/>
                </a:ln>
                <a:solidFill>
                  <a:srgbClr val="E46C0A"/>
                </a:solidFill>
                <a:effectLst/>
                <a:latin typeface="Arial" pitchFamily="34" charset="0"/>
                <a:cs typeface="Arial" pitchFamily="34" charset="0"/>
              </a:endParaRPr>
            </a:p>
          </p:txBody>
        </p:sp>
        <p:sp>
          <p:nvSpPr>
            <p:cNvPr id="19" name="Line 18"/>
            <p:cNvSpPr>
              <a:spLocks noChangeShapeType="1"/>
            </p:cNvSpPr>
            <p:nvPr/>
          </p:nvSpPr>
          <p:spPr bwMode="auto">
            <a:xfrm>
              <a:off x="3627438" y="4295775"/>
              <a:ext cx="1060450" cy="338137"/>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4687888" y="4332288"/>
              <a:ext cx="50800" cy="58737"/>
            </a:xfrm>
            <a:custGeom>
              <a:avLst/>
              <a:gdLst>
                <a:gd name="T0" fmla="*/ 0 w 32"/>
                <a:gd name="T1" fmla="*/ 37 h 37"/>
                <a:gd name="T2" fmla="*/ 3 w 32"/>
                <a:gd name="T3" fmla="*/ 21 h 37"/>
                <a:gd name="T4" fmla="*/ 10 w 32"/>
                <a:gd name="T5" fmla="*/ 11 h 37"/>
                <a:gd name="T6" fmla="*/ 21 w 32"/>
                <a:gd name="T7" fmla="*/ 3 h 37"/>
                <a:gd name="T8" fmla="*/ 32 w 32"/>
                <a:gd name="T9" fmla="*/ 0 h 37"/>
              </a:gdLst>
              <a:ahLst/>
              <a:cxnLst>
                <a:cxn ang="0">
                  <a:pos x="T0" y="T1"/>
                </a:cxn>
                <a:cxn ang="0">
                  <a:pos x="T2" y="T3"/>
                </a:cxn>
                <a:cxn ang="0">
                  <a:pos x="T4" y="T5"/>
                </a:cxn>
                <a:cxn ang="0">
                  <a:pos x="T6" y="T7"/>
                </a:cxn>
                <a:cxn ang="0">
                  <a:pos x="T8" y="T9"/>
                </a:cxn>
              </a:cxnLst>
              <a:rect l="0" t="0" r="r" b="b"/>
              <a:pathLst>
                <a:path w="32" h="37">
                  <a:moveTo>
                    <a:pt x="0" y="37"/>
                  </a:moveTo>
                  <a:lnTo>
                    <a:pt x="3" y="21"/>
                  </a:lnTo>
                  <a:lnTo>
                    <a:pt x="10" y="11"/>
                  </a:lnTo>
                  <a:lnTo>
                    <a:pt x="21" y="3"/>
                  </a:lnTo>
                  <a:lnTo>
                    <a:pt x="32" y="0"/>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0"/>
            <p:cNvSpPr>
              <a:spLocks noChangeShapeType="1"/>
            </p:cNvSpPr>
            <p:nvPr/>
          </p:nvSpPr>
          <p:spPr bwMode="auto">
            <a:xfrm>
              <a:off x="4787900" y="433228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a:off x="4921250" y="433228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5054600" y="433228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3"/>
            <p:cNvSpPr>
              <a:spLocks noChangeShapeType="1"/>
            </p:cNvSpPr>
            <p:nvPr/>
          </p:nvSpPr>
          <p:spPr bwMode="auto">
            <a:xfrm>
              <a:off x="5189538" y="4332288"/>
              <a:ext cx="82550"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a:off x="5322888" y="4332288"/>
              <a:ext cx="82550"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a:off x="5456238" y="433228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a:off x="5589588" y="433228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7"/>
            <p:cNvSpPr>
              <a:spLocks noChangeShapeType="1"/>
            </p:cNvSpPr>
            <p:nvPr/>
          </p:nvSpPr>
          <p:spPr bwMode="auto">
            <a:xfrm>
              <a:off x="5722938" y="433228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8"/>
            <p:cNvSpPr>
              <a:spLocks/>
            </p:cNvSpPr>
            <p:nvPr/>
          </p:nvSpPr>
          <p:spPr bwMode="auto">
            <a:xfrm>
              <a:off x="5853113" y="4337050"/>
              <a:ext cx="41275" cy="61912"/>
            </a:xfrm>
            <a:custGeom>
              <a:avLst/>
              <a:gdLst>
                <a:gd name="T0" fmla="*/ 0 w 26"/>
                <a:gd name="T1" fmla="*/ 0 h 39"/>
                <a:gd name="T2" fmla="*/ 3 w 26"/>
                <a:gd name="T3" fmla="*/ 0 h 39"/>
                <a:gd name="T4" fmla="*/ 16 w 26"/>
                <a:gd name="T5" fmla="*/ 8 h 39"/>
                <a:gd name="T6" fmla="*/ 24 w 26"/>
                <a:gd name="T7" fmla="*/ 18 h 39"/>
                <a:gd name="T8" fmla="*/ 26 w 26"/>
                <a:gd name="T9" fmla="*/ 34 h 39"/>
                <a:gd name="T10" fmla="*/ 26 w 26"/>
                <a:gd name="T11" fmla="*/ 39 h 39"/>
              </a:gdLst>
              <a:ahLst/>
              <a:cxnLst>
                <a:cxn ang="0">
                  <a:pos x="T0" y="T1"/>
                </a:cxn>
                <a:cxn ang="0">
                  <a:pos x="T2" y="T3"/>
                </a:cxn>
                <a:cxn ang="0">
                  <a:pos x="T4" y="T5"/>
                </a:cxn>
                <a:cxn ang="0">
                  <a:pos x="T6" y="T7"/>
                </a:cxn>
                <a:cxn ang="0">
                  <a:pos x="T8" y="T9"/>
                </a:cxn>
                <a:cxn ang="0">
                  <a:pos x="T10" y="T11"/>
                </a:cxn>
              </a:cxnLst>
              <a:rect l="0" t="0" r="r" b="b"/>
              <a:pathLst>
                <a:path w="26" h="39">
                  <a:moveTo>
                    <a:pt x="0" y="0"/>
                  </a:moveTo>
                  <a:lnTo>
                    <a:pt x="3" y="0"/>
                  </a:lnTo>
                  <a:lnTo>
                    <a:pt x="16" y="8"/>
                  </a:lnTo>
                  <a:lnTo>
                    <a:pt x="24" y="18"/>
                  </a:lnTo>
                  <a:lnTo>
                    <a:pt x="26" y="34"/>
                  </a:lnTo>
                  <a:lnTo>
                    <a:pt x="26" y="39"/>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5894388" y="4449763"/>
              <a:ext cx="0" cy="8255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a:off x="5894388" y="4583113"/>
              <a:ext cx="0" cy="84137"/>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a:off x="5894388" y="4716463"/>
              <a:ext cx="0" cy="84137"/>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2"/>
            <p:cNvSpPr>
              <a:spLocks/>
            </p:cNvSpPr>
            <p:nvPr/>
          </p:nvSpPr>
          <p:spPr bwMode="auto">
            <a:xfrm>
              <a:off x="5865813" y="4849813"/>
              <a:ext cx="28575" cy="76200"/>
            </a:xfrm>
            <a:custGeom>
              <a:avLst/>
              <a:gdLst>
                <a:gd name="T0" fmla="*/ 18 w 18"/>
                <a:gd name="T1" fmla="*/ 0 h 48"/>
                <a:gd name="T2" fmla="*/ 18 w 18"/>
                <a:gd name="T3" fmla="*/ 16 h 48"/>
                <a:gd name="T4" fmla="*/ 16 w 18"/>
                <a:gd name="T5" fmla="*/ 32 h 48"/>
                <a:gd name="T6" fmla="*/ 8 w 18"/>
                <a:gd name="T7" fmla="*/ 43 h 48"/>
                <a:gd name="T8" fmla="*/ 0 w 18"/>
                <a:gd name="T9" fmla="*/ 48 h 48"/>
              </a:gdLst>
              <a:ahLst/>
              <a:cxnLst>
                <a:cxn ang="0">
                  <a:pos x="T0" y="T1"/>
                </a:cxn>
                <a:cxn ang="0">
                  <a:pos x="T2" y="T3"/>
                </a:cxn>
                <a:cxn ang="0">
                  <a:pos x="T4" y="T5"/>
                </a:cxn>
                <a:cxn ang="0">
                  <a:pos x="T6" y="T7"/>
                </a:cxn>
                <a:cxn ang="0">
                  <a:pos x="T8" y="T9"/>
                </a:cxn>
              </a:cxnLst>
              <a:rect l="0" t="0" r="r" b="b"/>
              <a:pathLst>
                <a:path w="18" h="48">
                  <a:moveTo>
                    <a:pt x="18" y="0"/>
                  </a:moveTo>
                  <a:lnTo>
                    <a:pt x="18" y="16"/>
                  </a:lnTo>
                  <a:lnTo>
                    <a:pt x="16" y="32"/>
                  </a:lnTo>
                  <a:lnTo>
                    <a:pt x="8" y="43"/>
                  </a:lnTo>
                  <a:lnTo>
                    <a:pt x="0" y="48"/>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flipH="1">
              <a:off x="5735638" y="4933950"/>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34"/>
            <p:cNvSpPr>
              <a:spLocks noChangeShapeType="1"/>
            </p:cNvSpPr>
            <p:nvPr/>
          </p:nvSpPr>
          <p:spPr bwMode="auto">
            <a:xfrm flipH="1">
              <a:off x="5602288" y="4933950"/>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5"/>
            <p:cNvSpPr>
              <a:spLocks noChangeShapeType="1"/>
            </p:cNvSpPr>
            <p:nvPr/>
          </p:nvSpPr>
          <p:spPr bwMode="auto">
            <a:xfrm flipH="1">
              <a:off x="5468938" y="4933950"/>
              <a:ext cx="82550"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36"/>
            <p:cNvSpPr>
              <a:spLocks noChangeShapeType="1"/>
            </p:cNvSpPr>
            <p:nvPr/>
          </p:nvSpPr>
          <p:spPr bwMode="auto">
            <a:xfrm flipH="1">
              <a:off x="5335588" y="4933950"/>
              <a:ext cx="82550"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37"/>
            <p:cNvSpPr>
              <a:spLocks noChangeShapeType="1"/>
            </p:cNvSpPr>
            <p:nvPr/>
          </p:nvSpPr>
          <p:spPr bwMode="auto">
            <a:xfrm flipH="1">
              <a:off x="5202238" y="4933950"/>
              <a:ext cx="82550"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flipH="1">
              <a:off x="5067300" y="4933950"/>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flipH="1">
              <a:off x="4933950" y="4933950"/>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flipH="1">
              <a:off x="4800600" y="4933950"/>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41"/>
            <p:cNvSpPr>
              <a:spLocks/>
            </p:cNvSpPr>
            <p:nvPr/>
          </p:nvSpPr>
          <p:spPr bwMode="auto">
            <a:xfrm>
              <a:off x="4687888" y="4887913"/>
              <a:ext cx="61913" cy="46037"/>
            </a:xfrm>
            <a:custGeom>
              <a:avLst/>
              <a:gdLst>
                <a:gd name="T0" fmla="*/ 39 w 39"/>
                <a:gd name="T1" fmla="*/ 29 h 29"/>
                <a:gd name="T2" fmla="*/ 37 w 39"/>
                <a:gd name="T3" fmla="*/ 29 h 29"/>
                <a:gd name="T4" fmla="*/ 21 w 39"/>
                <a:gd name="T5" fmla="*/ 26 h 29"/>
                <a:gd name="T6" fmla="*/ 10 w 39"/>
                <a:gd name="T7" fmla="*/ 19 h 29"/>
                <a:gd name="T8" fmla="*/ 3 w 39"/>
                <a:gd name="T9" fmla="*/ 8 h 29"/>
                <a:gd name="T10" fmla="*/ 0 w 39"/>
                <a:gd name="T11" fmla="*/ 0 h 29"/>
              </a:gdLst>
              <a:ahLst/>
              <a:cxnLst>
                <a:cxn ang="0">
                  <a:pos x="T0" y="T1"/>
                </a:cxn>
                <a:cxn ang="0">
                  <a:pos x="T2" y="T3"/>
                </a:cxn>
                <a:cxn ang="0">
                  <a:pos x="T4" y="T5"/>
                </a:cxn>
                <a:cxn ang="0">
                  <a:pos x="T6" y="T7"/>
                </a:cxn>
                <a:cxn ang="0">
                  <a:pos x="T8" y="T9"/>
                </a:cxn>
                <a:cxn ang="0">
                  <a:pos x="T10" y="T11"/>
                </a:cxn>
              </a:cxnLst>
              <a:rect l="0" t="0" r="r" b="b"/>
              <a:pathLst>
                <a:path w="39" h="29">
                  <a:moveTo>
                    <a:pt x="39" y="29"/>
                  </a:moveTo>
                  <a:lnTo>
                    <a:pt x="37" y="29"/>
                  </a:lnTo>
                  <a:lnTo>
                    <a:pt x="21" y="26"/>
                  </a:lnTo>
                  <a:lnTo>
                    <a:pt x="10" y="19"/>
                  </a:lnTo>
                  <a:lnTo>
                    <a:pt x="3" y="8"/>
                  </a:lnTo>
                  <a:lnTo>
                    <a:pt x="0" y="0"/>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flipV="1">
              <a:off x="4687888" y="4754563"/>
              <a:ext cx="0" cy="84137"/>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flipV="1">
              <a:off x="4687888" y="4621213"/>
              <a:ext cx="0" cy="8255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flipV="1">
              <a:off x="4687888" y="4487863"/>
              <a:ext cx="0" cy="8255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flipV="1">
              <a:off x="4687888" y="4391025"/>
              <a:ext cx="0" cy="46037"/>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6"/>
            <p:cNvSpPr>
              <a:spLocks noChangeArrowheads="1"/>
            </p:cNvSpPr>
            <p:nvPr/>
          </p:nvSpPr>
          <p:spPr bwMode="auto">
            <a:xfrm>
              <a:off x="4878389" y="4442896"/>
              <a:ext cx="77585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558ED5"/>
                  </a:solidFill>
                  <a:effectLst/>
                  <a:latin typeface="Univers LT Std 57 Cn" charset="0"/>
                  <a:cs typeface="Arial" pitchFamily="34" charset="0"/>
                </a:rPr>
                <a:t>Cortés: lives</a:t>
              </a:r>
              <a:endParaRPr kumimoji="0" lang="en-US" sz="1100" b="0" i="0" u="none" strike="noStrike" cap="none" normalizeH="0" baseline="0" dirty="0">
                <a:ln>
                  <a:noFill/>
                </a:ln>
                <a:solidFill>
                  <a:srgbClr val="558ED5"/>
                </a:solidFill>
                <a:effectLst/>
                <a:latin typeface="Arial" pitchFamily="34" charset="0"/>
                <a:cs typeface="Arial" pitchFamily="34" charset="0"/>
              </a:endParaRPr>
            </a:p>
          </p:txBody>
        </p:sp>
        <p:sp>
          <p:nvSpPr>
            <p:cNvPr id="48" name="Rectangle 47"/>
            <p:cNvSpPr>
              <a:spLocks noChangeArrowheads="1"/>
            </p:cNvSpPr>
            <p:nvPr/>
          </p:nvSpPr>
          <p:spPr bwMode="auto">
            <a:xfrm>
              <a:off x="4687888" y="4624130"/>
              <a:ext cx="11124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E46C0A"/>
                  </a:solidFill>
                  <a:effectLst/>
                  <a:latin typeface="Univers LT Std 57 Cn" charset="0"/>
                  <a:cs typeface="Arial" pitchFamily="34" charset="0"/>
                </a:rPr>
                <a:t>Aztecs: keep land</a:t>
              </a:r>
              <a:endParaRPr kumimoji="0" lang="en-US" sz="1100" b="0" i="0" u="none" strike="noStrike" cap="none" normalizeH="0" baseline="0" dirty="0">
                <a:ln>
                  <a:noFill/>
                </a:ln>
                <a:solidFill>
                  <a:srgbClr val="E46C0A"/>
                </a:solidFill>
                <a:effectLst/>
                <a:latin typeface="Arial" pitchFamily="34" charset="0"/>
                <a:cs typeface="Arial" pitchFamily="34" charset="0"/>
              </a:endParaRPr>
            </a:p>
          </p:txBody>
        </p:sp>
        <p:sp>
          <p:nvSpPr>
            <p:cNvPr id="49" name="Line 48"/>
            <p:cNvSpPr>
              <a:spLocks noChangeShapeType="1"/>
            </p:cNvSpPr>
            <p:nvPr/>
          </p:nvSpPr>
          <p:spPr bwMode="auto">
            <a:xfrm>
              <a:off x="1363663" y="4959350"/>
              <a:ext cx="1055688" cy="727075"/>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9"/>
            <p:cNvSpPr>
              <a:spLocks noChangeShapeType="1"/>
            </p:cNvSpPr>
            <p:nvPr/>
          </p:nvSpPr>
          <p:spPr bwMode="auto">
            <a:xfrm flipV="1">
              <a:off x="3627438" y="5326063"/>
              <a:ext cx="1060450" cy="360362"/>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50"/>
            <p:cNvSpPr>
              <a:spLocks/>
            </p:cNvSpPr>
            <p:nvPr/>
          </p:nvSpPr>
          <p:spPr bwMode="auto">
            <a:xfrm>
              <a:off x="4687888" y="5026025"/>
              <a:ext cx="1206500" cy="604837"/>
            </a:xfrm>
            <a:custGeom>
              <a:avLst/>
              <a:gdLst>
                <a:gd name="T0" fmla="*/ 0 w 760"/>
                <a:gd name="T1" fmla="*/ 39 h 381"/>
                <a:gd name="T2" fmla="*/ 0 w 760"/>
                <a:gd name="T3" fmla="*/ 39 h 381"/>
                <a:gd name="T4" fmla="*/ 3 w 760"/>
                <a:gd name="T5" fmla="*/ 24 h 381"/>
                <a:gd name="T6" fmla="*/ 10 w 760"/>
                <a:gd name="T7" fmla="*/ 10 h 381"/>
                <a:gd name="T8" fmla="*/ 21 w 760"/>
                <a:gd name="T9" fmla="*/ 3 h 381"/>
                <a:gd name="T10" fmla="*/ 37 w 760"/>
                <a:gd name="T11" fmla="*/ 0 h 381"/>
                <a:gd name="T12" fmla="*/ 723 w 760"/>
                <a:gd name="T13" fmla="*/ 0 h 381"/>
                <a:gd name="T14" fmla="*/ 723 w 760"/>
                <a:gd name="T15" fmla="*/ 0 h 381"/>
                <a:gd name="T16" fmla="*/ 737 w 760"/>
                <a:gd name="T17" fmla="*/ 3 h 381"/>
                <a:gd name="T18" fmla="*/ 750 w 760"/>
                <a:gd name="T19" fmla="*/ 10 h 381"/>
                <a:gd name="T20" fmla="*/ 758 w 760"/>
                <a:gd name="T21" fmla="*/ 24 h 381"/>
                <a:gd name="T22" fmla="*/ 760 w 760"/>
                <a:gd name="T23" fmla="*/ 39 h 381"/>
                <a:gd name="T24" fmla="*/ 760 w 760"/>
                <a:gd name="T25" fmla="*/ 342 h 381"/>
                <a:gd name="T26" fmla="*/ 760 w 760"/>
                <a:gd name="T27" fmla="*/ 342 h 381"/>
                <a:gd name="T28" fmla="*/ 758 w 760"/>
                <a:gd name="T29" fmla="*/ 358 h 381"/>
                <a:gd name="T30" fmla="*/ 750 w 760"/>
                <a:gd name="T31" fmla="*/ 371 h 381"/>
                <a:gd name="T32" fmla="*/ 737 w 760"/>
                <a:gd name="T33" fmla="*/ 379 h 381"/>
                <a:gd name="T34" fmla="*/ 723 w 760"/>
                <a:gd name="T35" fmla="*/ 381 h 381"/>
                <a:gd name="T36" fmla="*/ 37 w 760"/>
                <a:gd name="T37" fmla="*/ 381 h 381"/>
                <a:gd name="T38" fmla="*/ 37 w 760"/>
                <a:gd name="T39" fmla="*/ 381 h 381"/>
                <a:gd name="T40" fmla="*/ 21 w 760"/>
                <a:gd name="T41" fmla="*/ 379 h 381"/>
                <a:gd name="T42" fmla="*/ 10 w 760"/>
                <a:gd name="T43" fmla="*/ 371 h 381"/>
                <a:gd name="T44" fmla="*/ 3 w 760"/>
                <a:gd name="T45" fmla="*/ 358 h 381"/>
                <a:gd name="T46" fmla="*/ 0 w 760"/>
                <a:gd name="T47" fmla="*/ 342 h 381"/>
                <a:gd name="T48" fmla="*/ 0 w 760"/>
                <a:gd name="T49" fmla="*/ 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0" h="381">
                  <a:moveTo>
                    <a:pt x="0" y="39"/>
                  </a:moveTo>
                  <a:lnTo>
                    <a:pt x="0" y="39"/>
                  </a:lnTo>
                  <a:lnTo>
                    <a:pt x="3" y="24"/>
                  </a:lnTo>
                  <a:lnTo>
                    <a:pt x="10" y="10"/>
                  </a:lnTo>
                  <a:lnTo>
                    <a:pt x="21" y="3"/>
                  </a:lnTo>
                  <a:lnTo>
                    <a:pt x="37" y="0"/>
                  </a:lnTo>
                  <a:lnTo>
                    <a:pt x="723" y="0"/>
                  </a:lnTo>
                  <a:lnTo>
                    <a:pt x="723" y="0"/>
                  </a:lnTo>
                  <a:lnTo>
                    <a:pt x="737" y="3"/>
                  </a:lnTo>
                  <a:lnTo>
                    <a:pt x="750" y="10"/>
                  </a:lnTo>
                  <a:lnTo>
                    <a:pt x="758" y="24"/>
                  </a:lnTo>
                  <a:lnTo>
                    <a:pt x="760" y="39"/>
                  </a:lnTo>
                  <a:lnTo>
                    <a:pt x="760" y="342"/>
                  </a:lnTo>
                  <a:lnTo>
                    <a:pt x="760" y="342"/>
                  </a:lnTo>
                  <a:lnTo>
                    <a:pt x="758" y="358"/>
                  </a:lnTo>
                  <a:lnTo>
                    <a:pt x="750" y="371"/>
                  </a:lnTo>
                  <a:lnTo>
                    <a:pt x="737" y="379"/>
                  </a:lnTo>
                  <a:lnTo>
                    <a:pt x="723" y="381"/>
                  </a:lnTo>
                  <a:lnTo>
                    <a:pt x="37" y="381"/>
                  </a:lnTo>
                  <a:lnTo>
                    <a:pt x="37" y="381"/>
                  </a:lnTo>
                  <a:lnTo>
                    <a:pt x="21" y="379"/>
                  </a:lnTo>
                  <a:lnTo>
                    <a:pt x="10" y="371"/>
                  </a:lnTo>
                  <a:lnTo>
                    <a:pt x="3" y="358"/>
                  </a:lnTo>
                  <a:lnTo>
                    <a:pt x="0" y="342"/>
                  </a:lnTo>
                  <a:lnTo>
                    <a:pt x="0" y="39"/>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Rectangle 51"/>
            <p:cNvSpPr>
              <a:spLocks noChangeArrowheads="1"/>
            </p:cNvSpPr>
            <p:nvPr/>
          </p:nvSpPr>
          <p:spPr bwMode="auto">
            <a:xfrm>
              <a:off x="4713288" y="5131871"/>
              <a:ext cx="108202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558ED5"/>
                  </a:solidFill>
                  <a:effectLst/>
                  <a:latin typeface="Univers LT Std 57 Cn" charset="0"/>
                  <a:cs typeface="Arial" pitchFamily="34" charset="0"/>
                </a:rPr>
                <a:t>Cortés: wins land</a:t>
              </a:r>
              <a:endParaRPr kumimoji="0" lang="en-US" sz="1100" b="0" i="0" u="none" strike="noStrike" cap="none" normalizeH="0" baseline="0" dirty="0">
                <a:ln>
                  <a:noFill/>
                </a:ln>
                <a:solidFill>
                  <a:srgbClr val="558ED5"/>
                </a:solidFill>
                <a:effectLst/>
                <a:latin typeface="Arial" pitchFamily="34" charset="0"/>
                <a:cs typeface="Arial" pitchFamily="34" charset="0"/>
              </a:endParaRPr>
            </a:p>
          </p:txBody>
        </p:sp>
        <p:sp>
          <p:nvSpPr>
            <p:cNvPr id="53" name="Rectangle 52"/>
            <p:cNvSpPr>
              <a:spLocks noChangeArrowheads="1"/>
            </p:cNvSpPr>
            <p:nvPr/>
          </p:nvSpPr>
          <p:spPr bwMode="auto">
            <a:xfrm>
              <a:off x="4946859" y="5327650"/>
              <a:ext cx="71333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E46C0A"/>
                  </a:solidFill>
                  <a:effectLst/>
                  <a:latin typeface="Univers LT Std 57 Cn" charset="0"/>
                  <a:cs typeface="Arial" pitchFamily="34" charset="0"/>
                </a:rPr>
                <a:t>Aztecs: live</a:t>
              </a:r>
              <a:endParaRPr kumimoji="0" lang="en-US" sz="1100" b="0" i="0" u="none" strike="noStrike" cap="none" normalizeH="0" baseline="0" dirty="0">
                <a:ln>
                  <a:noFill/>
                </a:ln>
                <a:solidFill>
                  <a:srgbClr val="E46C0A"/>
                </a:solidFill>
                <a:effectLst/>
                <a:latin typeface="Arial" pitchFamily="34" charset="0"/>
                <a:cs typeface="Arial" pitchFamily="34" charset="0"/>
              </a:endParaRPr>
            </a:p>
          </p:txBody>
        </p:sp>
        <p:sp>
          <p:nvSpPr>
            <p:cNvPr id="54" name="Line 53"/>
            <p:cNvSpPr>
              <a:spLocks noChangeShapeType="1"/>
            </p:cNvSpPr>
            <p:nvPr/>
          </p:nvSpPr>
          <p:spPr bwMode="auto">
            <a:xfrm>
              <a:off x="3627438" y="5686425"/>
              <a:ext cx="1060450" cy="33813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Rectangle 54"/>
            <p:cNvSpPr>
              <a:spLocks noChangeArrowheads="1"/>
            </p:cNvSpPr>
            <p:nvPr/>
          </p:nvSpPr>
          <p:spPr bwMode="auto">
            <a:xfrm>
              <a:off x="4868746" y="5839103"/>
              <a:ext cx="77585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558ED5"/>
                  </a:solidFill>
                  <a:effectLst/>
                  <a:latin typeface="Univers LT Std 57 Cn" charset="0"/>
                  <a:cs typeface="Arial" pitchFamily="34" charset="0"/>
                </a:rPr>
                <a:t>Cortés: lives</a:t>
              </a:r>
              <a:endParaRPr kumimoji="0" lang="en-US" sz="1100" b="0" i="0" u="none" strike="noStrike" cap="none" normalizeH="0" baseline="0" dirty="0">
                <a:ln>
                  <a:noFill/>
                </a:ln>
                <a:solidFill>
                  <a:srgbClr val="558ED5"/>
                </a:solidFill>
                <a:effectLst/>
                <a:latin typeface="Arial" pitchFamily="34" charset="0"/>
                <a:cs typeface="Arial" pitchFamily="34" charset="0"/>
              </a:endParaRPr>
            </a:p>
          </p:txBody>
        </p:sp>
        <p:sp>
          <p:nvSpPr>
            <p:cNvPr id="56" name="Rectangle 55"/>
            <p:cNvSpPr>
              <a:spLocks noChangeArrowheads="1"/>
            </p:cNvSpPr>
            <p:nvPr/>
          </p:nvSpPr>
          <p:spPr bwMode="auto">
            <a:xfrm>
              <a:off x="4713288" y="6024563"/>
              <a:ext cx="11124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a:ln>
                    <a:noFill/>
                  </a:ln>
                  <a:solidFill>
                    <a:srgbClr val="E46C0A"/>
                  </a:solidFill>
                  <a:effectLst/>
                  <a:latin typeface="Univers LT Std 57 Cn" charset="0"/>
                  <a:cs typeface="Arial" pitchFamily="34" charset="0"/>
                </a:rPr>
                <a:t>Aztecs: keep land</a:t>
              </a:r>
              <a:endParaRPr kumimoji="0" lang="en-US" sz="1100" b="0" i="0" u="none" strike="noStrike" cap="none" normalizeH="0" baseline="0" dirty="0">
                <a:ln>
                  <a:noFill/>
                </a:ln>
                <a:solidFill>
                  <a:srgbClr val="E46C0A"/>
                </a:solidFill>
                <a:effectLst/>
                <a:latin typeface="Arial" pitchFamily="34" charset="0"/>
                <a:cs typeface="Arial" pitchFamily="34" charset="0"/>
              </a:endParaRPr>
            </a:p>
          </p:txBody>
        </p:sp>
        <p:sp>
          <p:nvSpPr>
            <p:cNvPr id="57" name="Rectangle 56"/>
            <p:cNvSpPr>
              <a:spLocks noChangeArrowheads="1"/>
            </p:cNvSpPr>
            <p:nvPr/>
          </p:nvSpPr>
          <p:spPr bwMode="auto">
            <a:xfrm>
              <a:off x="1458912" y="4254501"/>
              <a:ext cx="63500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Advance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1507331" y="5529263"/>
              <a:ext cx="538163"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Retreat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3789363" y="3824288"/>
              <a:ext cx="63500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Advance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3917156" y="4635838"/>
              <a:ext cx="538163"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Retreat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3965574" y="6025357"/>
              <a:ext cx="538163"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Retreat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3868737" y="5194300"/>
              <a:ext cx="63500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Advance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5097463" y="3402013"/>
              <a:ext cx="5466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Result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69" name="Freeform 68"/>
            <p:cNvSpPr>
              <a:spLocks/>
            </p:cNvSpPr>
            <p:nvPr/>
          </p:nvSpPr>
          <p:spPr bwMode="auto">
            <a:xfrm>
              <a:off x="2419350" y="5381625"/>
              <a:ext cx="1208088" cy="604837"/>
            </a:xfrm>
            <a:custGeom>
              <a:avLst/>
              <a:gdLst>
                <a:gd name="T0" fmla="*/ 0 w 761"/>
                <a:gd name="T1" fmla="*/ 39 h 381"/>
                <a:gd name="T2" fmla="*/ 0 w 761"/>
                <a:gd name="T3" fmla="*/ 39 h 381"/>
                <a:gd name="T4" fmla="*/ 3 w 761"/>
                <a:gd name="T5" fmla="*/ 23 h 381"/>
                <a:gd name="T6" fmla="*/ 11 w 761"/>
                <a:gd name="T7" fmla="*/ 13 h 381"/>
                <a:gd name="T8" fmla="*/ 24 w 761"/>
                <a:gd name="T9" fmla="*/ 2 h 381"/>
                <a:gd name="T10" fmla="*/ 37 w 761"/>
                <a:gd name="T11" fmla="*/ 0 h 381"/>
                <a:gd name="T12" fmla="*/ 724 w 761"/>
                <a:gd name="T13" fmla="*/ 0 h 381"/>
                <a:gd name="T14" fmla="*/ 724 w 761"/>
                <a:gd name="T15" fmla="*/ 0 h 381"/>
                <a:gd name="T16" fmla="*/ 740 w 761"/>
                <a:gd name="T17" fmla="*/ 2 h 381"/>
                <a:gd name="T18" fmla="*/ 750 w 761"/>
                <a:gd name="T19" fmla="*/ 13 h 381"/>
                <a:gd name="T20" fmla="*/ 758 w 761"/>
                <a:gd name="T21" fmla="*/ 23 h 381"/>
                <a:gd name="T22" fmla="*/ 761 w 761"/>
                <a:gd name="T23" fmla="*/ 39 h 381"/>
                <a:gd name="T24" fmla="*/ 761 w 761"/>
                <a:gd name="T25" fmla="*/ 344 h 381"/>
                <a:gd name="T26" fmla="*/ 761 w 761"/>
                <a:gd name="T27" fmla="*/ 344 h 381"/>
                <a:gd name="T28" fmla="*/ 758 w 761"/>
                <a:gd name="T29" fmla="*/ 357 h 381"/>
                <a:gd name="T30" fmla="*/ 750 w 761"/>
                <a:gd name="T31" fmla="*/ 371 h 381"/>
                <a:gd name="T32" fmla="*/ 740 w 761"/>
                <a:gd name="T33" fmla="*/ 378 h 381"/>
                <a:gd name="T34" fmla="*/ 724 w 761"/>
                <a:gd name="T35" fmla="*/ 381 h 381"/>
                <a:gd name="T36" fmla="*/ 37 w 761"/>
                <a:gd name="T37" fmla="*/ 381 h 381"/>
                <a:gd name="T38" fmla="*/ 37 w 761"/>
                <a:gd name="T39" fmla="*/ 381 h 381"/>
                <a:gd name="T40" fmla="*/ 24 w 761"/>
                <a:gd name="T41" fmla="*/ 378 h 381"/>
                <a:gd name="T42" fmla="*/ 11 w 761"/>
                <a:gd name="T43" fmla="*/ 371 h 381"/>
                <a:gd name="T44" fmla="*/ 3 w 761"/>
                <a:gd name="T45" fmla="*/ 357 h 381"/>
                <a:gd name="T46" fmla="*/ 0 w 761"/>
                <a:gd name="T47" fmla="*/ 344 h 381"/>
                <a:gd name="T48" fmla="*/ 0 w 761"/>
                <a:gd name="T49" fmla="*/ 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1" h="381">
                  <a:moveTo>
                    <a:pt x="0" y="39"/>
                  </a:moveTo>
                  <a:lnTo>
                    <a:pt x="0" y="39"/>
                  </a:lnTo>
                  <a:lnTo>
                    <a:pt x="3" y="23"/>
                  </a:lnTo>
                  <a:lnTo>
                    <a:pt x="11" y="13"/>
                  </a:lnTo>
                  <a:lnTo>
                    <a:pt x="24" y="2"/>
                  </a:lnTo>
                  <a:lnTo>
                    <a:pt x="37" y="0"/>
                  </a:lnTo>
                  <a:lnTo>
                    <a:pt x="724" y="0"/>
                  </a:lnTo>
                  <a:lnTo>
                    <a:pt x="724" y="0"/>
                  </a:lnTo>
                  <a:lnTo>
                    <a:pt x="740" y="2"/>
                  </a:lnTo>
                  <a:lnTo>
                    <a:pt x="750" y="13"/>
                  </a:lnTo>
                  <a:lnTo>
                    <a:pt x="758" y="23"/>
                  </a:lnTo>
                  <a:lnTo>
                    <a:pt x="761" y="39"/>
                  </a:lnTo>
                  <a:lnTo>
                    <a:pt x="761" y="344"/>
                  </a:lnTo>
                  <a:lnTo>
                    <a:pt x="761" y="344"/>
                  </a:lnTo>
                  <a:lnTo>
                    <a:pt x="758" y="357"/>
                  </a:lnTo>
                  <a:lnTo>
                    <a:pt x="750" y="371"/>
                  </a:lnTo>
                  <a:lnTo>
                    <a:pt x="740" y="378"/>
                  </a:lnTo>
                  <a:lnTo>
                    <a:pt x="724" y="381"/>
                  </a:lnTo>
                  <a:lnTo>
                    <a:pt x="37" y="381"/>
                  </a:lnTo>
                  <a:lnTo>
                    <a:pt x="37" y="381"/>
                  </a:lnTo>
                  <a:lnTo>
                    <a:pt x="24" y="378"/>
                  </a:lnTo>
                  <a:lnTo>
                    <a:pt x="11" y="371"/>
                  </a:lnTo>
                  <a:lnTo>
                    <a:pt x="3" y="357"/>
                  </a:lnTo>
                  <a:lnTo>
                    <a:pt x="0" y="344"/>
                  </a:lnTo>
                  <a:lnTo>
                    <a:pt x="0" y="39"/>
                  </a:lnTo>
                  <a:close/>
                </a:path>
              </a:pathLst>
            </a:custGeom>
            <a:solidFill>
              <a:srgbClr val="558E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70" name="Rectangle 69"/>
            <p:cNvSpPr>
              <a:spLocks noChangeArrowheads="1"/>
            </p:cNvSpPr>
            <p:nvPr/>
          </p:nvSpPr>
          <p:spPr bwMode="auto">
            <a:xfrm>
              <a:off x="2692798" y="5429251"/>
              <a:ext cx="57708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Cortés: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a:off x="2536798" y="5599113"/>
              <a:ext cx="90569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Advance or</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a:off x="2692797" y="5761038"/>
              <a:ext cx="61555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retreat?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73" name="Freeform 72"/>
            <p:cNvSpPr>
              <a:spLocks/>
            </p:cNvSpPr>
            <p:nvPr/>
          </p:nvSpPr>
          <p:spPr bwMode="auto">
            <a:xfrm>
              <a:off x="4687888" y="5722938"/>
              <a:ext cx="1237270" cy="601662"/>
            </a:xfrm>
            <a:custGeom>
              <a:avLst/>
              <a:gdLst>
                <a:gd name="T0" fmla="*/ 0 w 760"/>
                <a:gd name="T1" fmla="*/ 37 h 379"/>
                <a:gd name="T2" fmla="*/ 0 w 760"/>
                <a:gd name="T3" fmla="*/ 37 h 379"/>
                <a:gd name="T4" fmla="*/ 3 w 760"/>
                <a:gd name="T5" fmla="*/ 21 h 379"/>
                <a:gd name="T6" fmla="*/ 10 w 760"/>
                <a:gd name="T7" fmla="*/ 11 h 379"/>
                <a:gd name="T8" fmla="*/ 21 w 760"/>
                <a:gd name="T9" fmla="*/ 3 h 379"/>
                <a:gd name="T10" fmla="*/ 37 w 760"/>
                <a:gd name="T11" fmla="*/ 0 h 379"/>
                <a:gd name="T12" fmla="*/ 723 w 760"/>
                <a:gd name="T13" fmla="*/ 0 h 379"/>
                <a:gd name="T14" fmla="*/ 723 w 760"/>
                <a:gd name="T15" fmla="*/ 0 h 379"/>
                <a:gd name="T16" fmla="*/ 737 w 760"/>
                <a:gd name="T17" fmla="*/ 3 h 379"/>
                <a:gd name="T18" fmla="*/ 750 w 760"/>
                <a:gd name="T19" fmla="*/ 11 h 379"/>
                <a:gd name="T20" fmla="*/ 758 w 760"/>
                <a:gd name="T21" fmla="*/ 21 h 379"/>
                <a:gd name="T22" fmla="*/ 760 w 760"/>
                <a:gd name="T23" fmla="*/ 37 h 379"/>
                <a:gd name="T24" fmla="*/ 760 w 760"/>
                <a:gd name="T25" fmla="*/ 342 h 379"/>
                <a:gd name="T26" fmla="*/ 760 w 760"/>
                <a:gd name="T27" fmla="*/ 342 h 379"/>
                <a:gd name="T28" fmla="*/ 758 w 760"/>
                <a:gd name="T29" fmla="*/ 356 h 379"/>
                <a:gd name="T30" fmla="*/ 750 w 760"/>
                <a:gd name="T31" fmla="*/ 369 h 379"/>
                <a:gd name="T32" fmla="*/ 737 w 760"/>
                <a:gd name="T33" fmla="*/ 377 h 379"/>
                <a:gd name="T34" fmla="*/ 723 w 760"/>
                <a:gd name="T35" fmla="*/ 379 h 379"/>
                <a:gd name="T36" fmla="*/ 37 w 760"/>
                <a:gd name="T37" fmla="*/ 379 h 379"/>
                <a:gd name="T38" fmla="*/ 37 w 760"/>
                <a:gd name="T39" fmla="*/ 379 h 379"/>
                <a:gd name="T40" fmla="*/ 21 w 760"/>
                <a:gd name="T41" fmla="*/ 377 h 379"/>
                <a:gd name="T42" fmla="*/ 10 w 760"/>
                <a:gd name="T43" fmla="*/ 369 h 379"/>
                <a:gd name="T44" fmla="*/ 3 w 760"/>
                <a:gd name="T45" fmla="*/ 356 h 379"/>
                <a:gd name="T46" fmla="*/ 0 w 760"/>
                <a:gd name="T47" fmla="*/ 342 h 379"/>
                <a:gd name="T48" fmla="*/ 0 w 760"/>
                <a:gd name="T49" fmla="*/ 37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0" h="379">
                  <a:moveTo>
                    <a:pt x="0" y="37"/>
                  </a:moveTo>
                  <a:lnTo>
                    <a:pt x="0" y="37"/>
                  </a:lnTo>
                  <a:lnTo>
                    <a:pt x="3" y="21"/>
                  </a:lnTo>
                  <a:lnTo>
                    <a:pt x="10" y="11"/>
                  </a:lnTo>
                  <a:lnTo>
                    <a:pt x="21" y="3"/>
                  </a:lnTo>
                  <a:lnTo>
                    <a:pt x="37" y="0"/>
                  </a:lnTo>
                  <a:lnTo>
                    <a:pt x="723" y="0"/>
                  </a:lnTo>
                  <a:lnTo>
                    <a:pt x="723" y="0"/>
                  </a:lnTo>
                  <a:lnTo>
                    <a:pt x="737" y="3"/>
                  </a:lnTo>
                  <a:lnTo>
                    <a:pt x="750" y="11"/>
                  </a:lnTo>
                  <a:lnTo>
                    <a:pt x="758" y="21"/>
                  </a:lnTo>
                  <a:lnTo>
                    <a:pt x="760" y="37"/>
                  </a:lnTo>
                  <a:lnTo>
                    <a:pt x="760" y="342"/>
                  </a:lnTo>
                  <a:lnTo>
                    <a:pt x="760" y="342"/>
                  </a:lnTo>
                  <a:lnTo>
                    <a:pt x="758" y="356"/>
                  </a:lnTo>
                  <a:lnTo>
                    <a:pt x="750" y="369"/>
                  </a:lnTo>
                  <a:lnTo>
                    <a:pt x="737" y="377"/>
                  </a:lnTo>
                  <a:lnTo>
                    <a:pt x="723" y="379"/>
                  </a:lnTo>
                  <a:lnTo>
                    <a:pt x="37" y="379"/>
                  </a:lnTo>
                  <a:lnTo>
                    <a:pt x="37" y="379"/>
                  </a:lnTo>
                  <a:lnTo>
                    <a:pt x="21" y="377"/>
                  </a:lnTo>
                  <a:lnTo>
                    <a:pt x="10" y="369"/>
                  </a:lnTo>
                  <a:lnTo>
                    <a:pt x="3" y="356"/>
                  </a:lnTo>
                  <a:lnTo>
                    <a:pt x="0" y="342"/>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68" name="Rectangle 67"/>
          <p:cNvSpPr/>
          <p:nvPr/>
        </p:nvSpPr>
        <p:spPr>
          <a:xfrm>
            <a:off x="533400" y="1132582"/>
            <a:ext cx="8381999" cy="1569660"/>
          </a:xfrm>
          <a:prstGeom prst="rect">
            <a:avLst/>
          </a:prstGeom>
        </p:spPr>
        <p:txBody>
          <a:bodyPr wrap="square">
            <a:spAutoFit/>
          </a:bodyPr>
          <a:lstStyle/>
          <a:p>
            <a:pPr marL="342900" indent="-342900">
              <a:buFont typeface="Arial" pitchFamily="34" charset="0"/>
              <a:buChar char="•"/>
            </a:pPr>
            <a:r>
              <a:rPr lang="en-US" sz="2400" dirty="0">
                <a:latin typeface="Calibri Light" pitchFamily="34" charset="0"/>
              </a:rPr>
              <a:t>Commitment in </a:t>
            </a:r>
            <a:r>
              <a:rPr lang="en-US" sz="2400" i="1" dirty="0">
                <a:solidFill>
                  <a:srgbClr val="C00000"/>
                </a:solidFill>
                <a:latin typeface="Calibri Light" pitchFamily="34" charset="0"/>
              </a:rPr>
              <a:t>sequential games</a:t>
            </a:r>
            <a:r>
              <a:rPr lang="en-US" sz="2400" dirty="0">
                <a:latin typeface="Calibri Light" pitchFamily="34" charset="0"/>
              </a:rPr>
              <a:t> can affect the realized outcome.</a:t>
            </a:r>
          </a:p>
          <a:p>
            <a:pPr marL="342900" indent="-342900">
              <a:buFont typeface="Arial" pitchFamily="34" charset="0"/>
              <a:buChar char="•"/>
            </a:pPr>
            <a:r>
              <a:rPr lang="en-US" sz="2400" dirty="0">
                <a:latin typeface="Calibri Light" pitchFamily="34" charset="0"/>
              </a:rPr>
              <a:t>Suppose that the Aztecs and </a:t>
            </a:r>
            <a:r>
              <a:rPr lang="en-US" sz="2400" dirty="0">
                <a:latin typeface="Calibri Light" panose="020F0302020204030204" pitchFamily="34" charset="0"/>
                <a:cs typeface="Calibri Light" panose="020F0302020204030204" pitchFamily="34" charset="0"/>
              </a:rPr>
              <a:t>Cortés</a:t>
            </a:r>
            <a:r>
              <a:rPr lang="en-US" sz="2400" dirty="0">
                <a:latin typeface="Calibri Light" pitchFamily="34" charset="0"/>
              </a:rPr>
              <a:t>’ men have the choice to either advance or retreat.</a:t>
            </a:r>
          </a:p>
        </p:txBody>
      </p:sp>
      <p:sp>
        <p:nvSpPr>
          <p:cNvPr id="75" name="Rectangle 74"/>
          <p:cNvSpPr/>
          <p:nvPr/>
        </p:nvSpPr>
        <p:spPr>
          <a:xfrm>
            <a:off x="4638279" y="3617457"/>
            <a:ext cx="1533921" cy="13707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4648426" y="4952614"/>
            <a:ext cx="1533921" cy="13707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4645459" y="4273981"/>
            <a:ext cx="1533921" cy="14100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p:cNvSpPr/>
          <p:nvPr/>
        </p:nvSpPr>
        <p:spPr>
          <a:xfrm>
            <a:off x="1407399" y="4127499"/>
            <a:ext cx="738025" cy="52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3817225" y="4470375"/>
            <a:ext cx="738025" cy="52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5"/>
                                        </p:tgtEl>
                                        <p:attrNameLst>
                                          <p:attrName>style.visibility</p:attrName>
                                        </p:attrNameLst>
                                      </p:cBhvr>
                                      <p:to>
                                        <p:strVal val="visible"/>
                                      </p:to>
                                    </p:set>
                                  </p:childTnLst>
                                  <p:subTnLst>
                                    <p:set>
                                      <p:cBhvr override="childStyle">
                                        <p:cTn dur="1" fill="hold" display="0" masterRel="nextClick" afterEffect="1"/>
                                        <p:tgtEl>
                                          <p:spTgt spid="75"/>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7">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6"/>
                                        </p:tgtEl>
                                        <p:attrNameLst>
                                          <p:attrName>style.visibility</p:attrName>
                                        </p:attrNameLst>
                                      </p:cBhvr>
                                      <p:to>
                                        <p:strVal val="visible"/>
                                      </p:to>
                                    </p:set>
                                  </p:childTnLst>
                                  <p:subTnLst>
                                    <p:set>
                                      <p:cBhvr override="childStyle">
                                        <p:cTn dur="1" fill="hold" display="0" masterRel="nextClick" afterEffect="1"/>
                                        <p:tgtEl>
                                          <p:spTgt spid="7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7">
                                            <p:txEl>
                                              <p:pRg st="4" end="4"/>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uiExpand="1" build="p"/>
      <p:bldP spid="75" grpId="0" animBg="1"/>
      <p:bldP spid="76" grpId="0" animBg="1"/>
      <p:bldP spid="77" grpId="0" animBg="1"/>
      <p:bldP spid="78" grpId="0" animBg="1"/>
      <p:bldP spid="7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0253" y="274638"/>
            <a:ext cx="8465146" cy="792162"/>
          </a:xfrm>
        </p:spPr>
        <p:txBody>
          <a:bodyPr>
            <a:normAutofit/>
          </a:bodyPr>
          <a:lstStyle/>
          <a:p>
            <a:r>
              <a:rPr lang="en-US" dirty="0">
                <a:latin typeface="+mj-lt"/>
              </a:rPr>
              <a:t>Commitment in sequential games II</a:t>
            </a:r>
          </a:p>
        </p:txBody>
      </p:sp>
      <p:sp>
        <p:nvSpPr>
          <p:cNvPr id="150" name="Line 28"/>
          <p:cNvSpPr>
            <a:spLocks noChangeShapeType="1"/>
          </p:cNvSpPr>
          <p:nvPr/>
        </p:nvSpPr>
        <p:spPr bwMode="auto">
          <a:xfrm flipV="1">
            <a:off x="1354932" y="3656013"/>
            <a:ext cx="1081088" cy="677863"/>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51"/>
          <p:cNvSpPr>
            <a:spLocks noChangeShapeType="1"/>
          </p:cNvSpPr>
          <p:nvPr/>
        </p:nvSpPr>
        <p:spPr bwMode="auto">
          <a:xfrm flipV="1">
            <a:off x="3667919" y="3297238"/>
            <a:ext cx="1084263" cy="358775"/>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Freeform 52"/>
          <p:cNvSpPr>
            <a:spLocks/>
          </p:cNvSpPr>
          <p:nvPr/>
        </p:nvSpPr>
        <p:spPr bwMode="auto">
          <a:xfrm>
            <a:off x="4752182" y="2989263"/>
            <a:ext cx="1474298" cy="619125"/>
          </a:xfrm>
          <a:custGeom>
            <a:avLst/>
            <a:gdLst>
              <a:gd name="T0" fmla="*/ 0 w 777"/>
              <a:gd name="T1" fmla="*/ 38 h 390"/>
              <a:gd name="T2" fmla="*/ 0 w 777"/>
              <a:gd name="T3" fmla="*/ 38 h 390"/>
              <a:gd name="T4" fmla="*/ 3 w 777"/>
              <a:gd name="T5" fmla="*/ 24 h 390"/>
              <a:gd name="T6" fmla="*/ 11 w 777"/>
              <a:gd name="T7" fmla="*/ 11 h 390"/>
              <a:gd name="T8" fmla="*/ 22 w 777"/>
              <a:gd name="T9" fmla="*/ 3 h 390"/>
              <a:gd name="T10" fmla="*/ 38 w 777"/>
              <a:gd name="T11" fmla="*/ 0 h 390"/>
              <a:gd name="T12" fmla="*/ 739 w 777"/>
              <a:gd name="T13" fmla="*/ 0 h 390"/>
              <a:gd name="T14" fmla="*/ 739 w 777"/>
              <a:gd name="T15" fmla="*/ 0 h 390"/>
              <a:gd name="T16" fmla="*/ 753 w 777"/>
              <a:gd name="T17" fmla="*/ 3 h 390"/>
              <a:gd name="T18" fmla="*/ 766 w 777"/>
              <a:gd name="T19" fmla="*/ 11 h 390"/>
              <a:gd name="T20" fmla="*/ 774 w 777"/>
              <a:gd name="T21" fmla="*/ 24 h 390"/>
              <a:gd name="T22" fmla="*/ 777 w 777"/>
              <a:gd name="T23" fmla="*/ 38 h 390"/>
              <a:gd name="T24" fmla="*/ 777 w 777"/>
              <a:gd name="T25" fmla="*/ 350 h 390"/>
              <a:gd name="T26" fmla="*/ 777 w 777"/>
              <a:gd name="T27" fmla="*/ 350 h 390"/>
              <a:gd name="T28" fmla="*/ 774 w 777"/>
              <a:gd name="T29" fmla="*/ 366 h 390"/>
              <a:gd name="T30" fmla="*/ 766 w 777"/>
              <a:gd name="T31" fmla="*/ 379 h 390"/>
              <a:gd name="T32" fmla="*/ 753 w 777"/>
              <a:gd name="T33" fmla="*/ 387 h 390"/>
              <a:gd name="T34" fmla="*/ 739 w 777"/>
              <a:gd name="T35" fmla="*/ 390 h 390"/>
              <a:gd name="T36" fmla="*/ 38 w 777"/>
              <a:gd name="T37" fmla="*/ 390 h 390"/>
              <a:gd name="T38" fmla="*/ 38 w 777"/>
              <a:gd name="T39" fmla="*/ 390 h 390"/>
              <a:gd name="T40" fmla="*/ 22 w 777"/>
              <a:gd name="T41" fmla="*/ 387 h 390"/>
              <a:gd name="T42" fmla="*/ 11 w 777"/>
              <a:gd name="T43" fmla="*/ 379 h 390"/>
              <a:gd name="T44" fmla="*/ 3 w 777"/>
              <a:gd name="T45" fmla="*/ 366 h 390"/>
              <a:gd name="T46" fmla="*/ 0 w 777"/>
              <a:gd name="T47" fmla="*/ 350 h 390"/>
              <a:gd name="T48" fmla="*/ 0 w 777"/>
              <a:gd name="T49" fmla="*/ 3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7" h="390">
                <a:moveTo>
                  <a:pt x="0" y="38"/>
                </a:moveTo>
                <a:lnTo>
                  <a:pt x="0" y="38"/>
                </a:lnTo>
                <a:lnTo>
                  <a:pt x="3" y="24"/>
                </a:lnTo>
                <a:lnTo>
                  <a:pt x="11" y="11"/>
                </a:lnTo>
                <a:lnTo>
                  <a:pt x="22" y="3"/>
                </a:lnTo>
                <a:lnTo>
                  <a:pt x="38" y="0"/>
                </a:lnTo>
                <a:lnTo>
                  <a:pt x="739" y="0"/>
                </a:lnTo>
                <a:lnTo>
                  <a:pt x="739" y="0"/>
                </a:lnTo>
                <a:lnTo>
                  <a:pt x="753" y="3"/>
                </a:lnTo>
                <a:lnTo>
                  <a:pt x="766" y="11"/>
                </a:lnTo>
                <a:lnTo>
                  <a:pt x="774" y="24"/>
                </a:lnTo>
                <a:lnTo>
                  <a:pt x="777" y="38"/>
                </a:lnTo>
                <a:lnTo>
                  <a:pt x="777" y="350"/>
                </a:lnTo>
                <a:lnTo>
                  <a:pt x="777" y="350"/>
                </a:lnTo>
                <a:lnTo>
                  <a:pt x="774" y="366"/>
                </a:lnTo>
                <a:lnTo>
                  <a:pt x="766" y="379"/>
                </a:lnTo>
                <a:lnTo>
                  <a:pt x="753" y="387"/>
                </a:lnTo>
                <a:lnTo>
                  <a:pt x="739" y="390"/>
                </a:lnTo>
                <a:lnTo>
                  <a:pt x="38" y="390"/>
                </a:lnTo>
                <a:lnTo>
                  <a:pt x="38" y="390"/>
                </a:lnTo>
                <a:lnTo>
                  <a:pt x="22" y="387"/>
                </a:lnTo>
                <a:lnTo>
                  <a:pt x="11" y="379"/>
                </a:lnTo>
                <a:lnTo>
                  <a:pt x="3" y="366"/>
                </a:lnTo>
                <a:lnTo>
                  <a:pt x="0" y="350"/>
                </a:lnTo>
                <a:lnTo>
                  <a:pt x="0" y="38"/>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Rectangle 53"/>
          <p:cNvSpPr>
            <a:spLocks noChangeArrowheads="1"/>
          </p:cNvSpPr>
          <p:nvPr/>
        </p:nvSpPr>
        <p:spPr bwMode="auto">
          <a:xfrm>
            <a:off x="4799807" y="3130550"/>
            <a:ext cx="14266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558ED5"/>
                </a:solidFill>
                <a:effectLst/>
                <a:latin typeface="Univers LT Std 57 Cn" charset="0"/>
                <a:cs typeface="Arial" pitchFamily="34" charset="0"/>
              </a:rPr>
              <a:t>Cortés: fight to death</a:t>
            </a:r>
            <a:endParaRPr kumimoji="0" lang="en-US" sz="2000" b="0" i="0" u="none" strike="noStrike" cap="none" normalizeH="0" baseline="0" dirty="0">
              <a:ln>
                <a:noFill/>
              </a:ln>
              <a:solidFill>
                <a:srgbClr val="558ED5"/>
              </a:solidFill>
              <a:effectLst/>
              <a:latin typeface="Arial" pitchFamily="34" charset="0"/>
              <a:cs typeface="Arial" pitchFamily="34" charset="0"/>
            </a:endParaRPr>
          </a:p>
        </p:txBody>
      </p:sp>
      <p:sp>
        <p:nvSpPr>
          <p:cNvPr id="176" name="Rectangle 54"/>
          <p:cNvSpPr>
            <a:spLocks noChangeArrowheads="1"/>
          </p:cNvSpPr>
          <p:nvPr/>
        </p:nvSpPr>
        <p:spPr bwMode="auto">
          <a:xfrm>
            <a:off x="4790282" y="3292475"/>
            <a:ext cx="14362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E46C0A"/>
                </a:solidFill>
                <a:effectLst/>
                <a:latin typeface="Univers LT Std 57 Cn" charset="0"/>
                <a:cs typeface="Arial" pitchFamily="34" charset="0"/>
              </a:rPr>
              <a:t>Aztecs: fight to death</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177" name="Line 55"/>
          <p:cNvSpPr>
            <a:spLocks noChangeShapeType="1"/>
          </p:cNvSpPr>
          <p:nvPr/>
        </p:nvSpPr>
        <p:spPr bwMode="auto">
          <a:xfrm>
            <a:off x="3667919" y="3656013"/>
            <a:ext cx="1084263" cy="344488"/>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56"/>
          <p:cNvSpPr>
            <a:spLocks/>
          </p:cNvSpPr>
          <p:nvPr/>
        </p:nvSpPr>
        <p:spPr bwMode="auto">
          <a:xfrm>
            <a:off x="4752181" y="3694113"/>
            <a:ext cx="1262063" cy="614363"/>
          </a:xfrm>
          <a:custGeom>
            <a:avLst/>
            <a:gdLst>
              <a:gd name="T0" fmla="*/ 0 w 777"/>
              <a:gd name="T1" fmla="*/ 37 h 387"/>
              <a:gd name="T2" fmla="*/ 0 w 777"/>
              <a:gd name="T3" fmla="*/ 37 h 387"/>
              <a:gd name="T4" fmla="*/ 3 w 777"/>
              <a:gd name="T5" fmla="*/ 21 h 387"/>
              <a:gd name="T6" fmla="*/ 11 w 777"/>
              <a:gd name="T7" fmla="*/ 11 h 387"/>
              <a:gd name="T8" fmla="*/ 22 w 777"/>
              <a:gd name="T9" fmla="*/ 2 h 387"/>
              <a:gd name="T10" fmla="*/ 38 w 777"/>
              <a:gd name="T11" fmla="*/ 0 h 387"/>
              <a:gd name="T12" fmla="*/ 739 w 777"/>
              <a:gd name="T13" fmla="*/ 0 h 387"/>
              <a:gd name="T14" fmla="*/ 739 w 777"/>
              <a:gd name="T15" fmla="*/ 0 h 387"/>
              <a:gd name="T16" fmla="*/ 753 w 777"/>
              <a:gd name="T17" fmla="*/ 2 h 387"/>
              <a:gd name="T18" fmla="*/ 766 w 777"/>
              <a:gd name="T19" fmla="*/ 11 h 387"/>
              <a:gd name="T20" fmla="*/ 774 w 777"/>
              <a:gd name="T21" fmla="*/ 21 h 387"/>
              <a:gd name="T22" fmla="*/ 777 w 777"/>
              <a:gd name="T23" fmla="*/ 37 h 387"/>
              <a:gd name="T24" fmla="*/ 777 w 777"/>
              <a:gd name="T25" fmla="*/ 349 h 387"/>
              <a:gd name="T26" fmla="*/ 777 w 777"/>
              <a:gd name="T27" fmla="*/ 349 h 387"/>
              <a:gd name="T28" fmla="*/ 774 w 777"/>
              <a:gd name="T29" fmla="*/ 365 h 387"/>
              <a:gd name="T30" fmla="*/ 766 w 777"/>
              <a:gd name="T31" fmla="*/ 376 h 387"/>
              <a:gd name="T32" fmla="*/ 753 w 777"/>
              <a:gd name="T33" fmla="*/ 384 h 387"/>
              <a:gd name="T34" fmla="*/ 739 w 777"/>
              <a:gd name="T35" fmla="*/ 387 h 387"/>
              <a:gd name="T36" fmla="*/ 38 w 777"/>
              <a:gd name="T37" fmla="*/ 387 h 387"/>
              <a:gd name="T38" fmla="*/ 38 w 777"/>
              <a:gd name="T39" fmla="*/ 387 h 387"/>
              <a:gd name="T40" fmla="*/ 22 w 777"/>
              <a:gd name="T41" fmla="*/ 384 h 387"/>
              <a:gd name="T42" fmla="*/ 11 w 777"/>
              <a:gd name="T43" fmla="*/ 376 h 387"/>
              <a:gd name="T44" fmla="*/ 3 w 777"/>
              <a:gd name="T45" fmla="*/ 365 h 387"/>
              <a:gd name="T46" fmla="*/ 0 w 777"/>
              <a:gd name="T47" fmla="*/ 349 h 387"/>
              <a:gd name="T48" fmla="*/ 0 w 777"/>
              <a:gd name="T49" fmla="*/ 3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7" h="387">
                <a:moveTo>
                  <a:pt x="0" y="37"/>
                </a:moveTo>
                <a:lnTo>
                  <a:pt x="0" y="37"/>
                </a:lnTo>
                <a:lnTo>
                  <a:pt x="3" y="21"/>
                </a:lnTo>
                <a:lnTo>
                  <a:pt x="11" y="11"/>
                </a:lnTo>
                <a:lnTo>
                  <a:pt x="22" y="2"/>
                </a:lnTo>
                <a:lnTo>
                  <a:pt x="38" y="0"/>
                </a:lnTo>
                <a:lnTo>
                  <a:pt x="739" y="0"/>
                </a:lnTo>
                <a:lnTo>
                  <a:pt x="739" y="0"/>
                </a:lnTo>
                <a:lnTo>
                  <a:pt x="753" y="2"/>
                </a:lnTo>
                <a:lnTo>
                  <a:pt x="766" y="11"/>
                </a:lnTo>
                <a:lnTo>
                  <a:pt x="774" y="21"/>
                </a:lnTo>
                <a:lnTo>
                  <a:pt x="777" y="37"/>
                </a:lnTo>
                <a:lnTo>
                  <a:pt x="777" y="349"/>
                </a:lnTo>
                <a:lnTo>
                  <a:pt x="777" y="349"/>
                </a:lnTo>
                <a:lnTo>
                  <a:pt x="774" y="365"/>
                </a:lnTo>
                <a:lnTo>
                  <a:pt x="766" y="376"/>
                </a:lnTo>
                <a:lnTo>
                  <a:pt x="753" y="384"/>
                </a:lnTo>
                <a:lnTo>
                  <a:pt x="739" y="387"/>
                </a:lnTo>
                <a:lnTo>
                  <a:pt x="38" y="387"/>
                </a:lnTo>
                <a:lnTo>
                  <a:pt x="38" y="387"/>
                </a:lnTo>
                <a:lnTo>
                  <a:pt x="22" y="384"/>
                </a:lnTo>
                <a:lnTo>
                  <a:pt x="11" y="376"/>
                </a:lnTo>
                <a:lnTo>
                  <a:pt x="3" y="365"/>
                </a:lnTo>
                <a:lnTo>
                  <a:pt x="0" y="349"/>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57"/>
          <p:cNvSpPr>
            <a:spLocks noChangeShapeType="1"/>
          </p:cNvSpPr>
          <p:nvPr/>
        </p:nvSpPr>
        <p:spPr bwMode="auto">
          <a:xfrm>
            <a:off x="1354932" y="4333875"/>
            <a:ext cx="1081088" cy="742950"/>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Line 80"/>
          <p:cNvSpPr>
            <a:spLocks noChangeShapeType="1"/>
          </p:cNvSpPr>
          <p:nvPr/>
        </p:nvSpPr>
        <p:spPr bwMode="auto">
          <a:xfrm flipV="1">
            <a:off x="3667919" y="4710113"/>
            <a:ext cx="1084263" cy="366713"/>
          </a:xfrm>
          <a:prstGeom prst="line">
            <a:avLst/>
          </a:prstGeom>
          <a:noFill/>
          <a:ln w="38100">
            <a:solidFill>
              <a:srgbClr val="558E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81"/>
          <p:cNvSpPr>
            <a:spLocks/>
          </p:cNvSpPr>
          <p:nvPr/>
        </p:nvSpPr>
        <p:spPr bwMode="auto">
          <a:xfrm>
            <a:off x="4752182" y="4406900"/>
            <a:ext cx="50800" cy="58738"/>
          </a:xfrm>
          <a:custGeom>
            <a:avLst/>
            <a:gdLst>
              <a:gd name="T0" fmla="*/ 0 w 32"/>
              <a:gd name="T1" fmla="*/ 37 h 37"/>
              <a:gd name="T2" fmla="*/ 3 w 32"/>
              <a:gd name="T3" fmla="*/ 21 h 37"/>
              <a:gd name="T4" fmla="*/ 11 w 32"/>
              <a:gd name="T5" fmla="*/ 8 h 37"/>
              <a:gd name="T6" fmla="*/ 22 w 32"/>
              <a:gd name="T7" fmla="*/ 0 h 37"/>
              <a:gd name="T8" fmla="*/ 32 w 32"/>
              <a:gd name="T9" fmla="*/ 0 h 37"/>
            </a:gdLst>
            <a:ahLst/>
            <a:cxnLst>
              <a:cxn ang="0">
                <a:pos x="T0" y="T1"/>
              </a:cxn>
              <a:cxn ang="0">
                <a:pos x="T2" y="T3"/>
              </a:cxn>
              <a:cxn ang="0">
                <a:pos x="T4" y="T5"/>
              </a:cxn>
              <a:cxn ang="0">
                <a:pos x="T6" y="T7"/>
              </a:cxn>
              <a:cxn ang="0">
                <a:pos x="T8" y="T9"/>
              </a:cxn>
            </a:cxnLst>
            <a:rect l="0" t="0" r="r" b="b"/>
            <a:pathLst>
              <a:path w="32" h="37">
                <a:moveTo>
                  <a:pt x="0" y="37"/>
                </a:moveTo>
                <a:lnTo>
                  <a:pt x="3" y="21"/>
                </a:lnTo>
                <a:lnTo>
                  <a:pt x="11" y="8"/>
                </a:lnTo>
                <a:lnTo>
                  <a:pt x="22" y="0"/>
                </a:lnTo>
                <a:lnTo>
                  <a:pt x="32" y="0"/>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82"/>
          <p:cNvSpPr>
            <a:spLocks noChangeShapeType="1"/>
          </p:cNvSpPr>
          <p:nvPr/>
        </p:nvSpPr>
        <p:spPr bwMode="auto">
          <a:xfrm>
            <a:off x="4855369"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83"/>
          <p:cNvSpPr>
            <a:spLocks noChangeShapeType="1"/>
          </p:cNvSpPr>
          <p:nvPr/>
        </p:nvSpPr>
        <p:spPr bwMode="auto">
          <a:xfrm>
            <a:off x="4991894"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6" name="Line 84"/>
          <p:cNvSpPr>
            <a:spLocks noChangeShapeType="1"/>
          </p:cNvSpPr>
          <p:nvPr/>
        </p:nvSpPr>
        <p:spPr bwMode="auto">
          <a:xfrm>
            <a:off x="5128419"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7" name="Line 85"/>
          <p:cNvSpPr>
            <a:spLocks noChangeShapeType="1"/>
          </p:cNvSpPr>
          <p:nvPr/>
        </p:nvSpPr>
        <p:spPr bwMode="auto">
          <a:xfrm>
            <a:off x="5264944"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8" name="Line 86"/>
          <p:cNvSpPr>
            <a:spLocks noChangeShapeType="1"/>
          </p:cNvSpPr>
          <p:nvPr/>
        </p:nvSpPr>
        <p:spPr bwMode="auto">
          <a:xfrm>
            <a:off x="5401469"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9" name="Line 87"/>
          <p:cNvSpPr>
            <a:spLocks noChangeShapeType="1"/>
          </p:cNvSpPr>
          <p:nvPr/>
        </p:nvSpPr>
        <p:spPr bwMode="auto">
          <a:xfrm>
            <a:off x="5537994"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0" name="Line 88"/>
          <p:cNvSpPr>
            <a:spLocks noChangeShapeType="1"/>
          </p:cNvSpPr>
          <p:nvPr/>
        </p:nvSpPr>
        <p:spPr bwMode="auto">
          <a:xfrm>
            <a:off x="5674519"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1" name="Line 89"/>
          <p:cNvSpPr>
            <a:spLocks noChangeShapeType="1"/>
          </p:cNvSpPr>
          <p:nvPr/>
        </p:nvSpPr>
        <p:spPr bwMode="auto">
          <a:xfrm>
            <a:off x="5811044" y="4402138"/>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90"/>
          <p:cNvSpPr>
            <a:spLocks/>
          </p:cNvSpPr>
          <p:nvPr/>
        </p:nvSpPr>
        <p:spPr bwMode="auto">
          <a:xfrm>
            <a:off x="5942807" y="4406900"/>
            <a:ext cx="42863" cy="68263"/>
          </a:xfrm>
          <a:custGeom>
            <a:avLst/>
            <a:gdLst>
              <a:gd name="T0" fmla="*/ 0 w 27"/>
              <a:gd name="T1" fmla="*/ 0 h 43"/>
              <a:gd name="T2" fmla="*/ 3 w 27"/>
              <a:gd name="T3" fmla="*/ 0 h 43"/>
              <a:gd name="T4" fmla="*/ 16 w 27"/>
              <a:gd name="T5" fmla="*/ 8 h 43"/>
              <a:gd name="T6" fmla="*/ 24 w 27"/>
              <a:gd name="T7" fmla="*/ 21 h 43"/>
              <a:gd name="T8" fmla="*/ 27 w 27"/>
              <a:gd name="T9" fmla="*/ 37 h 43"/>
              <a:gd name="T10" fmla="*/ 27 w 27"/>
              <a:gd name="T11" fmla="*/ 43 h 43"/>
            </a:gdLst>
            <a:ahLst/>
            <a:cxnLst>
              <a:cxn ang="0">
                <a:pos x="T0" y="T1"/>
              </a:cxn>
              <a:cxn ang="0">
                <a:pos x="T2" y="T3"/>
              </a:cxn>
              <a:cxn ang="0">
                <a:pos x="T4" y="T5"/>
              </a:cxn>
              <a:cxn ang="0">
                <a:pos x="T6" y="T7"/>
              </a:cxn>
              <a:cxn ang="0">
                <a:pos x="T8" y="T9"/>
              </a:cxn>
              <a:cxn ang="0">
                <a:pos x="T10" y="T11"/>
              </a:cxn>
            </a:cxnLst>
            <a:rect l="0" t="0" r="r" b="b"/>
            <a:pathLst>
              <a:path w="27" h="43">
                <a:moveTo>
                  <a:pt x="0" y="0"/>
                </a:moveTo>
                <a:lnTo>
                  <a:pt x="3" y="0"/>
                </a:lnTo>
                <a:lnTo>
                  <a:pt x="16" y="8"/>
                </a:lnTo>
                <a:lnTo>
                  <a:pt x="24" y="21"/>
                </a:lnTo>
                <a:lnTo>
                  <a:pt x="27" y="37"/>
                </a:lnTo>
                <a:lnTo>
                  <a:pt x="27" y="43"/>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3" name="Line 91"/>
          <p:cNvSpPr>
            <a:spLocks noChangeShapeType="1"/>
          </p:cNvSpPr>
          <p:nvPr/>
        </p:nvSpPr>
        <p:spPr bwMode="auto">
          <a:xfrm>
            <a:off x="5985669" y="4525963"/>
            <a:ext cx="0" cy="857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4" name="Line 92"/>
          <p:cNvSpPr>
            <a:spLocks noChangeShapeType="1"/>
          </p:cNvSpPr>
          <p:nvPr/>
        </p:nvSpPr>
        <p:spPr bwMode="auto">
          <a:xfrm>
            <a:off x="5985669" y="4662488"/>
            <a:ext cx="0" cy="857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5" name="Line 93"/>
          <p:cNvSpPr>
            <a:spLocks noChangeShapeType="1"/>
          </p:cNvSpPr>
          <p:nvPr/>
        </p:nvSpPr>
        <p:spPr bwMode="auto">
          <a:xfrm>
            <a:off x="5985669" y="4799013"/>
            <a:ext cx="0" cy="857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94"/>
          <p:cNvSpPr>
            <a:spLocks/>
          </p:cNvSpPr>
          <p:nvPr/>
        </p:nvSpPr>
        <p:spPr bwMode="auto">
          <a:xfrm>
            <a:off x="5955507" y="4935538"/>
            <a:ext cx="30163" cy="73025"/>
          </a:xfrm>
          <a:custGeom>
            <a:avLst/>
            <a:gdLst>
              <a:gd name="T0" fmla="*/ 19 w 19"/>
              <a:gd name="T1" fmla="*/ 0 h 46"/>
              <a:gd name="T2" fmla="*/ 19 w 19"/>
              <a:gd name="T3" fmla="*/ 14 h 46"/>
              <a:gd name="T4" fmla="*/ 16 w 19"/>
              <a:gd name="T5" fmla="*/ 30 h 46"/>
              <a:gd name="T6" fmla="*/ 8 w 19"/>
              <a:gd name="T7" fmla="*/ 43 h 46"/>
              <a:gd name="T8" fmla="*/ 0 w 19"/>
              <a:gd name="T9" fmla="*/ 46 h 46"/>
            </a:gdLst>
            <a:ahLst/>
            <a:cxnLst>
              <a:cxn ang="0">
                <a:pos x="T0" y="T1"/>
              </a:cxn>
              <a:cxn ang="0">
                <a:pos x="T2" y="T3"/>
              </a:cxn>
              <a:cxn ang="0">
                <a:pos x="T4" y="T5"/>
              </a:cxn>
              <a:cxn ang="0">
                <a:pos x="T6" y="T7"/>
              </a:cxn>
              <a:cxn ang="0">
                <a:pos x="T8" y="T9"/>
              </a:cxn>
            </a:cxnLst>
            <a:rect l="0" t="0" r="r" b="b"/>
            <a:pathLst>
              <a:path w="19" h="46">
                <a:moveTo>
                  <a:pt x="19" y="0"/>
                </a:moveTo>
                <a:lnTo>
                  <a:pt x="19" y="14"/>
                </a:lnTo>
                <a:lnTo>
                  <a:pt x="16" y="30"/>
                </a:lnTo>
                <a:lnTo>
                  <a:pt x="8" y="43"/>
                </a:lnTo>
                <a:lnTo>
                  <a:pt x="0" y="46"/>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 name="Line 95"/>
          <p:cNvSpPr>
            <a:spLocks noChangeShapeType="1"/>
          </p:cNvSpPr>
          <p:nvPr/>
        </p:nvSpPr>
        <p:spPr bwMode="auto">
          <a:xfrm flipH="1">
            <a:off x="5823744"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8" name="Line 96"/>
          <p:cNvSpPr>
            <a:spLocks noChangeShapeType="1"/>
          </p:cNvSpPr>
          <p:nvPr/>
        </p:nvSpPr>
        <p:spPr bwMode="auto">
          <a:xfrm flipH="1">
            <a:off x="5687219"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9" name="Line 97"/>
          <p:cNvSpPr>
            <a:spLocks noChangeShapeType="1"/>
          </p:cNvSpPr>
          <p:nvPr/>
        </p:nvSpPr>
        <p:spPr bwMode="auto">
          <a:xfrm flipH="1">
            <a:off x="5550694"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0" name="Line 98"/>
          <p:cNvSpPr>
            <a:spLocks noChangeShapeType="1"/>
          </p:cNvSpPr>
          <p:nvPr/>
        </p:nvSpPr>
        <p:spPr bwMode="auto">
          <a:xfrm flipH="1">
            <a:off x="5414169"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1" name="Line 99"/>
          <p:cNvSpPr>
            <a:spLocks noChangeShapeType="1"/>
          </p:cNvSpPr>
          <p:nvPr/>
        </p:nvSpPr>
        <p:spPr bwMode="auto">
          <a:xfrm flipH="1">
            <a:off x="5277644"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2" name="Line 100"/>
          <p:cNvSpPr>
            <a:spLocks noChangeShapeType="1"/>
          </p:cNvSpPr>
          <p:nvPr/>
        </p:nvSpPr>
        <p:spPr bwMode="auto">
          <a:xfrm flipH="1">
            <a:off x="5141119"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3" name="Line 101"/>
          <p:cNvSpPr>
            <a:spLocks noChangeShapeType="1"/>
          </p:cNvSpPr>
          <p:nvPr/>
        </p:nvSpPr>
        <p:spPr bwMode="auto">
          <a:xfrm flipH="1">
            <a:off x="5004594"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4" name="Line 102"/>
          <p:cNvSpPr>
            <a:spLocks noChangeShapeType="1"/>
          </p:cNvSpPr>
          <p:nvPr/>
        </p:nvSpPr>
        <p:spPr bwMode="auto">
          <a:xfrm flipH="1">
            <a:off x="4868069" y="5021263"/>
            <a:ext cx="84138" cy="0"/>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5" name="Freeform 103"/>
          <p:cNvSpPr>
            <a:spLocks/>
          </p:cNvSpPr>
          <p:nvPr/>
        </p:nvSpPr>
        <p:spPr bwMode="auto">
          <a:xfrm>
            <a:off x="4752182" y="4973638"/>
            <a:ext cx="63500" cy="47625"/>
          </a:xfrm>
          <a:custGeom>
            <a:avLst/>
            <a:gdLst>
              <a:gd name="T0" fmla="*/ 40 w 40"/>
              <a:gd name="T1" fmla="*/ 30 h 30"/>
              <a:gd name="T2" fmla="*/ 38 w 40"/>
              <a:gd name="T3" fmla="*/ 30 h 30"/>
              <a:gd name="T4" fmla="*/ 22 w 40"/>
              <a:gd name="T5" fmla="*/ 27 h 30"/>
              <a:gd name="T6" fmla="*/ 11 w 40"/>
              <a:gd name="T7" fmla="*/ 19 h 30"/>
              <a:gd name="T8" fmla="*/ 3 w 40"/>
              <a:gd name="T9" fmla="*/ 6 h 30"/>
              <a:gd name="T10" fmla="*/ 0 w 40"/>
              <a:gd name="T11" fmla="*/ 0 h 30"/>
            </a:gdLst>
            <a:ahLst/>
            <a:cxnLst>
              <a:cxn ang="0">
                <a:pos x="T0" y="T1"/>
              </a:cxn>
              <a:cxn ang="0">
                <a:pos x="T2" y="T3"/>
              </a:cxn>
              <a:cxn ang="0">
                <a:pos x="T4" y="T5"/>
              </a:cxn>
              <a:cxn ang="0">
                <a:pos x="T6" y="T7"/>
              </a:cxn>
              <a:cxn ang="0">
                <a:pos x="T8" y="T9"/>
              </a:cxn>
              <a:cxn ang="0">
                <a:pos x="T10" y="T11"/>
              </a:cxn>
            </a:cxnLst>
            <a:rect l="0" t="0" r="r" b="b"/>
            <a:pathLst>
              <a:path w="40" h="30">
                <a:moveTo>
                  <a:pt x="40" y="30"/>
                </a:moveTo>
                <a:lnTo>
                  <a:pt x="38" y="30"/>
                </a:lnTo>
                <a:lnTo>
                  <a:pt x="22" y="27"/>
                </a:lnTo>
                <a:lnTo>
                  <a:pt x="11" y="19"/>
                </a:lnTo>
                <a:lnTo>
                  <a:pt x="3" y="6"/>
                </a:lnTo>
                <a:lnTo>
                  <a:pt x="0" y="0"/>
                </a:lnTo>
              </a:path>
            </a:pathLst>
          </a:custGeom>
          <a:noFill/>
          <a:ln w="3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6" name="Line 104"/>
          <p:cNvSpPr>
            <a:spLocks noChangeShapeType="1"/>
          </p:cNvSpPr>
          <p:nvPr/>
        </p:nvSpPr>
        <p:spPr bwMode="auto">
          <a:xfrm flipV="1">
            <a:off x="4752182" y="4837113"/>
            <a:ext cx="0" cy="857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7" name="Line 105"/>
          <p:cNvSpPr>
            <a:spLocks noChangeShapeType="1"/>
          </p:cNvSpPr>
          <p:nvPr/>
        </p:nvSpPr>
        <p:spPr bwMode="auto">
          <a:xfrm flipV="1">
            <a:off x="4752182" y="4700588"/>
            <a:ext cx="0" cy="857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8" name="Line 106"/>
          <p:cNvSpPr>
            <a:spLocks noChangeShapeType="1"/>
          </p:cNvSpPr>
          <p:nvPr/>
        </p:nvSpPr>
        <p:spPr bwMode="auto">
          <a:xfrm flipV="1">
            <a:off x="4752182" y="4564063"/>
            <a:ext cx="0" cy="857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9" name="Line 107"/>
          <p:cNvSpPr>
            <a:spLocks noChangeShapeType="1"/>
          </p:cNvSpPr>
          <p:nvPr/>
        </p:nvSpPr>
        <p:spPr bwMode="auto">
          <a:xfrm flipV="1">
            <a:off x="4752182" y="4465638"/>
            <a:ext cx="0" cy="47625"/>
          </a:xfrm>
          <a:prstGeom prst="line">
            <a:avLst/>
          </a:prstGeom>
          <a:noFill/>
          <a:ln w="3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0" name="Rectangle 108"/>
          <p:cNvSpPr>
            <a:spLocks noChangeArrowheads="1"/>
          </p:cNvSpPr>
          <p:nvPr/>
        </p:nvSpPr>
        <p:spPr bwMode="auto">
          <a:xfrm>
            <a:off x="4791076" y="4538663"/>
            <a:ext cx="117660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558ED5"/>
                </a:solidFill>
                <a:effectLst/>
                <a:latin typeface="Univers LT Std 57 Cn" charset="0"/>
                <a:cs typeface="Arial" pitchFamily="34" charset="0"/>
              </a:rPr>
              <a:t>Cortés: wins land</a:t>
            </a:r>
            <a:endParaRPr kumimoji="0" lang="en-US" sz="2000" b="0" i="0" u="none" strike="noStrike" cap="none" normalizeH="0" baseline="0" dirty="0">
              <a:ln>
                <a:noFill/>
              </a:ln>
              <a:solidFill>
                <a:srgbClr val="558ED5"/>
              </a:solidFill>
              <a:effectLst/>
              <a:latin typeface="Arial" pitchFamily="34" charset="0"/>
              <a:cs typeface="Arial" pitchFamily="34" charset="0"/>
            </a:endParaRPr>
          </a:p>
        </p:txBody>
      </p:sp>
      <p:sp>
        <p:nvSpPr>
          <p:cNvPr id="231" name="Rectangle 109"/>
          <p:cNvSpPr>
            <a:spLocks noChangeArrowheads="1"/>
          </p:cNvSpPr>
          <p:nvPr/>
        </p:nvSpPr>
        <p:spPr bwMode="auto">
          <a:xfrm>
            <a:off x="5004594" y="4710113"/>
            <a:ext cx="7774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E46C0A"/>
                </a:solidFill>
                <a:effectLst/>
                <a:latin typeface="Univers LT Std 57 Cn" charset="0"/>
                <a:cs typeface="Arial" pitchFamily="34" charset="0"/>
              </a:rPr>
              <a:t>Aztecs: live</a:t>
            </a:r>
            <a:endParaRPr kumimoji="0" lang="en-US" sz="2000" b="0" i="0" u="none" strike="noStrike" cap="none" normalizeH="0" baseline="0" dirty="0">
              <a:ln>
                <a:noFill/>
              </a:ln>
              <a:solidFill>
                <a:srgbClr val="E46C0A"/>
              </a:solidFill>
              <a:effectLst/>
              <a:latin typeface="Arial" pitchFamily="34" charset="0"/>
              <a:cs typeface="Arial" pitchFamily="34" charset="0"/>
            </a:endParaRPr>
          </a:p>
        </p:txBody>
      </p:sp>
      <p:sp>
        <p:nvSpPr>
          <p:cNvPr id="232" name="Line 110"/>
          <p:cNvSpPr>
            <a:spLocks noChangeShapeType="1"/>
          </p:cNvSpPr>
          <p:nvPr/>
        </p:nvSpPr>
        <p:spPr bwMode="auto">
          <a:xfrm>
            <a:off x="3667919" y="5076825"/>
            <a:ext cx="1084263" cy="346075"/>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3" name="Freeform 111"/>
          <p:cNvSpPr>
            <a:spLocks/>
          </p:cNvSpPr>
          <p:nvPr/>
        </p:nvSpPr>
        <p:spPr bwMode="auto">
          <a:xfrm>
            <a:off x="4752182" y="5114925"/>
            <a:ext cx="1262062" cy="614363"/>
          </a:xfrm>
          <a:custGeom>
            <a:avLst/>
            <a:gdLst>
              <a:gd name="T0" fmla="*/ 0 w 777"/>
              <a:gd name="T1" fmla="*/ 38 h 387"/>
              <a:gd name="T2" fmla="*/ 0 w 777"/>
              <a:gd name="T3" fmla="*/ 38 h 387"/>
              <a:gd name="T4" fmla="*/ 3 w 777"/>
              <a:gd name="T5" fmla="*/ 22 h 387"/>
              <a:gd name="T6" fmla="*/ 11 w 777"/>
              <a:gd name="T7" fmla="*/ 11 h 387"/>
              <a:gd name="T8" fmla="*/ 22 w 777"/>
              <a:gd name="T9" fmla="*/ 3 h 387"/>
              <a:gd name="T10" fmla="*/ 38 w 777"/>
              <a:gd name="T11" fmla="*/ 0 h 387"/>
              <a:gd name="T12" fmla="*/ 739 w 777"/>
              <a:gd name="T13" fmla="*/ 0 h 387"/>
              <a:gd name="T14" fmla="*/ 739 w 777"/>
              <a:gd name="T15" fmla="*/ 0 h 387"/>
              <a:gd name="T16" fmla="*/ 753 w 777"/>
              <a:gd name="T17" fmla="*/ 3 h 387"/>
              <a:gd name="T18" fmla="*/ 766 w 777"/>
              <a:gd name="T19" fmla="*/ 11 h 387"/>
              <a:gd name="T20" fmla="*/ 774 w 777"/>
              <a:gd name="T21" fmla="*/ 22 h 387"/>
              <a:gd name="T22" fmla="*/ 777 w 777"/>
              <a:gd name="T23" fmla="*/ 38 h 387"/>
              <a:gd name="T24" fmla="*/ 777 w 777"/>
              <a:gd name="T25" fmla="*/ 350 h 387"/>
              <a:gd name="T26" fmla="*/ 777 w 777"/>
              <a:gd name="T27" fmla="*/ 350 h 387"/>
              <a:gd name="T28" fmla="*/ 774 w 777"/>
              <a:gd name="T29" fmla="*/ 363 h 387"/>
              <a:gd name="T30" fmla="*/ 766 w 777"/>
              <a:gd name="T31" fmla="*/ 376 h 387"/>
              <a:gd name="T32" fmla="*/ 753 w 777"/>
              <a:gd name="T33" fmla="*/ 385 h 387"/>
              <a:gd name="T34" fmla="*/ 739 w 777"/>
              <a:gd name="T35" fmla="*/ 387 h 387"/>
              <a:gd name="T36" fmla="*/ 38 w 777"/>
              <a:gd name="T37" fmla="*/ 387 h 387"/>
              <a:gd name="T38" fmla="*/ 38 w 777"/>
              <a:gd name="T39" fmla="*/ 387 h 387"/>
              <a:gd name="T40" fmla="*/ 22 w 777"/>
              <a:gd name="T41" fmla="*/ 385 h 387"/>
              <a:gd name="T42" fmla="*/ 11 w 777"/>
              <a:gd name="T43" fmla="*/ 376 h 387"/>
              <a:gd name="T44" fmla="*/ 3 w 777"/>
              <a:gd name="T45" fmla="*/ 363 h 387"/>
              <a:gd name="T46" fmla="*/ 0 w 777"/>
              <a:gd name="T47" fmla="*/ 350 h 387"/>
              <a:gd name="T48" fmla="*/ 0 w 777"/>
              <a:gd name="T49" fmla="*/ 3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7" h="387">
                <a:moveTo>
                  <a:pt x="0" y="38"/>
                </a:moveTo>
                <a:lnTo>
                  <a:pt x="0" y="38"/>
                </a:lnTo>
                <a:lnTo>
                  <a:pt x="3" y="22"/>
                </a:lnTo>
                <a:lnTo>
                  <a:pt x="11" y="11"/>
                </a:lnTo>
                <a:lnTo>
                  <a:pt x="22" y="3"/>
                </a:lnTo>
                <a:lnTo>
                  <a:pt x="38" y="0"/>
                </a:lnTo>
                <a:lnTo>
                  <a:pt x="739" y="0"/>
                </a:lnTo>
                <a:lnTo>
                  <a:pt x="739" y="0"/>
                </a:lnTo>
                <a:lnTo>
                  <a:pt x="753" y="3"/>
                </a:lnTo>
                <a:lnTo>
                  <a:pt x="766" y="11"/>
                </a:lnTo>
                <a:lnTo>
                  <a:pt x="774" y="22"/>
                </a:lnTo>
                <a:lnTo>
                  <a:pt x="777" y="38"/>
                </a:lnTo>
                <a:lnTo>
                  <a:pt x="777" y="350"/>
                </a:lnTo>
                <a:lnTo>
                  <a:pt x="777" y="350"/>
                </a:lnTo>
                <a:lnTo>
                  <a:pt x="774" y="363"/>
                </a:lnTo>
                <a:lnTo>
                  <a:pt x="766" y="376"/>
                </a:lnTo>
                <a:lnTo>
                  <a:pt x="753" y="385"/>
                </a:lnTo>
                <a:lnTo>
                  <a:pt x="739" y="387"/>
                </a:lnTo>
                <a:lnTo>
                  <a:pt x="38" y="387"/>
                </a:lnTo>
                <a:lnTo>
                  <a:pt x="38" y="387"/>
                </a:lnTo>
                <a:lnTo>
                  <a:pt x="22" y="385"/>
                </a:lnTo>
                <a:lnTo>
                  <a:pt x="11" y="376"/>
                </a:lnTo>
                <a:lnTo>
                  <a:pt x="3" y="363"/>
                </a:lnTo>
                <a:lnTo>
                  <a:pt x="0" y="350"/>
                </a:lnTo>
                <a:lnTo>
                  <a:pt x="0" y="38"/>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4" name="Rectangle 112"/>
          <p:cNvSpPr>
            <a:spLocks noChangeArrowheads="1"/>
          </p:cNvSpPr>
          <p:nvPr/>
        </p:nvSpPr>
        <p:spPr bwMode="auto">
          <a:xfrm>
            <a:off x="1453357" y="3565525"/>
            <a:ext cx="6395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Advance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13"/>
          <p:cNvSpPr>
            <a:spLocks noChangeArrowheads="1"/>
          </p:cNvSpPr>
          <p:nvPr/>
        </p:nvSpPr>
        <p:spPr bwMode="auto">
          <a:xfrm>
            <a:off x="1453357" y="4991100"/>
            <a:ext cx="527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Retreat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14"/>
          <p:cNvSpPr>
            <a:spLocks noChangeArrowheads="1"/>
          </p:cNvSpPr>
          <p:nvPr/>
        </p:nvSpPr>
        <p:spPr bwMode="auto">
          <a:xfrm>
            <a:off x="3921207" y="3163373"/>
            <a:ext cx="6395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Advance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15"/>
          <p:cNvSpPr>
            <a:spLocks noChangeArrowheads="1"/>
          </p:cNvSpPr>
          <p:nvPr/>
        </p:nvSpPr>
        <p:spPr bwMode="auto">
          <a:xfrm>
            <a:off x="4009943" y="4001294"/>
            <a:ext cx="527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effectLst/>
                <a:latin typeface="Univers LT Std 47 Cn Lt" charset="0"/>
                <a:cs typeface="Arial" pitchFamily="34" charset="0"/>
              </a:rPr>
              <a:t>Retreat</a:t>
            </a:r>
            <a:endParaRPr kumimoji="0" lang="en-US" sz="2000" b="0" i="0" u="none" strike="noStrike" cap="none" normalizeH="0" baseline="0" dirty="0">
              <a:ln>
                <a:noFill/>
              </a:ln>
              <a:effectLst/>
              <a:latin typeface="Arial" pitchFamily="34" charset="0"/>
              <a:cs typeface="Arial" pitchFamily="34" charset="0"/>
            </a:endParaRPr>
          </a:p>
        </p:txBody>
      </p:sp>
      <p:sp>
        <p:nvSpPr>
          <p:cNvPr id="238" name="Rectangle 116"/>
          <p:cNvSpPr>
            <a:spLocks noChangeArrowheads="1"/>
          </p:cNvSpPr>
          <p:nvPr/>
        </p:nvSpPr>
        <p:spPr bwMode="auto">
          <a:xfrm>
            <a:off x="4033418" y="5411232"/>
            <a:ext cx="5273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effectLst/>
                <a:latin typeface="Univers LT Std 47 Cn Lt" charset="0"/>
                <a:cs typeface="Arial" pitchFamily="34" charset="0"/>
              </a:rPr>
              <a:t>Retreat</a:t>
            </a:r>
            <a:endParaRPr kumimoji="0" lang="en-US" sz="2000" b="0" i="0" u="none" strike="noStrike" cap="none" normalizeH="0" baseline="0" dirty="0">
              <a:ln>
                <a:noFill/>
              </a:ln>
              <a:effectLst/>
              <a:latin typeface="Arial" pitchFamily="34" charset="0"/>
              <a:cs typeface="Arial" pitchFamily="34" charset="0"/>
            </a:endParaRPr>
          </a:p>
        </p:txBody>
      </p:sp>
      <p:sp>
        <p:nvSpPr>
          <p:cNvPr id="239" name="Rectangle 117"/>
          <p:cNvSpPr>
            <a:spLocks noChangeArrowheads="1"/>
          </p:cNvSpPr>
          <p:nvPr/>
        </p:nvSpPr>
        <p:spPr bwMode="auto">
          <a:xfrm>
            <a:off x="4009943" y="4570155"/>
            <a:ext cx="6395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Advance</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18"/>
          <p:cNvSpPr>
            <a:spLocks noChangeArrowheads="1"/>
          </p:cNvSpPr>
          <p:nvPr/>
        </p:nvSpPr>
        <p:spPr bwMode="auto">
          <a:xfrm>
            <a:off x="5169694" y="2743200"/>
            <a:ext cx="5466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Result</a:t>
            </a:r>
            <a:endParaRPr kumimoji="0" lang="en-US" sz="20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317"/>
          <p:cNvSpPr>
            <a:spLocks noChangeArrowheads="1"/>
          </p:cNvSpPr>
          <p:nvPr/>
        </p:nvSpPr>
        <p:spPr bwMode="auto">
          <a:xfrm>
            <a:off x="5080794" y="3916363"/>
            <a:ext cx="7149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558ED5"/>
                </a:solidFill>
                <a:effectLst/>
                <a:latin typeface="Univers LT Std 57 Cn" charset="0"/>
                <a:cs typeface="Arial" pitchFamily="34" charset="0"/>
              </a:rPr>
              <a:t>Eliminated</a:t>
            </a:r>
            <a:endParaRPr kumimoji="0" lang="en-US" sz="2000" b="0" i="0" u="none" strike="noStrike" cap="none" normalizeH="0" baseline="0" dirty="0">
              <a:ln>
                <a:noFill/>
              </a:ln>
              <a:solidFill>
                <a:srgbClr val="558ED5"/>
              </a:solidFill>
              <a:effectLst/>
              <a:latin typeface="Arial" pitchFamily="34" charset="0"/>
              <a:cs typeface="Arial" pitchFamily="34" charset="0"/>
            </a:endParaRPr>
          </a:p>
        </p:txBody>
      </p:sp>
      <p:grpSp>
        <p:nvGrpSpPr>
          <p:cNvPr id="327" name="Group 326"/>
          <p:cNvGrpSpPr/>
          <p:nvPr/>
        </p:nvGrpSpPr>
        <p:grpSpPr>
          <a:xfrm>
            <a:off x="152400" y="4013995"/>
            <a:ext cx="1211263" cy="606425"/>
            <a:chOff x="1828800" y="2940050"/>
            <a:chExt cx="1211263" cy="606425"/>
          </a:xfrm>
          <a:solidFill>
            <a:srgbClr val="E46C0A"/>
          </a:solidFill>
        </p:grpSpPr>
        <p:sp>
          <p:nvSpPr>
            <p:cNvPr id="328" name="Freeform 327"/>
            <p:cNvSpPr>
              <a:spLocks/>
            </p:cNvSpPr>
            <p:nvPr/>
          </p:nvSpPr>
          <p:spPr bwMode="auto">
            <a:xfrm>
              <a:off x="1828800" y="2940050"/>
              <a:ext cx="1211263" cy="606425"/>
            </a:xfrm>
            <a:custGeom>
              <a:avLst/>
              <a:gdLst>
                <a:gd name="T0" fmla="*/ 0 w 763"/>
                <a:gd name="T1" fmla="*/ 37 h 382"/>
                <a:gd name="T2" fmla="*/ 0 w 763"/>
                <a:gd name="T3" fmla="*/ 37 h 382"/>
                <a:gd name="T4" fmla="*/ 3 w 763"/>
                <a:gd name="T5" fmla="*/ 24 h 382"/>
                <a:gd name="T6" fmla="*/ 11 w 763"/>
                <a:gd name="T7" fmla="*/ 11 h 382"/>
                <a:gd name="T8" fmla="*/ 24 w 763"/>
                <a:gd name="T9" fmla="*/ 3 h 382"/>
                <a:gd name="T10" fmla="*/ 39 w 763"/>
                <a:gd name="T11" fmla="*/ 0 h 382"/>
                <a:gd name="T12" fmla="*/ 723 w 763"/>
                <a:gd name="T13" fmla="*/ 0 h 382"/>
                <a:gd name="T14" fmla="*/ 723 w 763"/>
                <a:gd name="T15" fmla="*/ 0 h 382"/>
                <a:gd name="T16" fmla="*/ 739 w 763"/>
                <a:gd name="T17" fmla="*/ 3 h 382"/>
                <a:gd name="T18" fmla="*/ 750 w 763"/>
                <a:gd name="T19" fmla="*/ 11 h 382"/>
                <a:gd name="T20" fmla="*/ 760 w 763"/>
                <a:gd name="T21" fmla="*/ 24 h 382"/>
                <a:gd name="T22" fmla="*/ 763 w 763"/>
                <a:gd name="T23" fmla="*/ 37 h 382"/>
                <a:gd name="T24" fmla="*/ 763 w 763"/>
                <a:gd name="T25" fmla="*/ 342 h 382"/>
                <a:gd name="T26" fmla="*/ 763 w 763"/>
                <a:gd name="T27" fmla="*/ 342 h 382"/>
                <a:gd name="T28" fmla="*/ 760 w 763"/>
                <a:gd name="T29" fmla="*/ 358 h 382"/>
                <a:gd name="T30" fmla="*/ 750 w 763"/>
                <a:gd name="T31" fmla="*/ 369 h 382"/>
                <a:gd name="T32" fmla="*/ 739 w 763"/>
                <a:gd name="T33" fmla="*/ 379 h 382"/>
                <a:gd name="T34" fmla="*/ 723 w 763"/>
                <a:gd name="T35" fmla="*/ 382 h 382"/>
                <a:gd name="T36" fmla="*/ 39 w 763"/>
                <a:gd name="T37" fmla="*/ 382 h 382"/>
                <a:gd name="T38" fmla="*/ 39 w 763"/>
                <a:gd name="T39" fmla="*/ 382 h 382"/>
                <a:gd name="T40" fmla="*/ 24 w 763"/>
                <a:gd name="T41" fmla="*/ 379 h 382"/>
                <a:gd name="T42" fmla="*/ 11 w 763"/>
                <a:gd name="T43" fmla="*/ 369 h 382"/>
                <a:gd name="T44" fmla="*/ 3 w 763"/>
                <a:gd name="T45" fmla="*/ 358 h 382"/>
                <a:gd name="T46" fmla="*/ 0 w 763"/>
                <a:gd name="T47" fmla="*/ 342 h 382"/>
                <a:gd name="T48" fmla="*/ 0 w 763"/>
                <a:gd name="T49" fmla="*/ 3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3" h="382">
                  <a:moveTo>
                    <a:pt x="0" y="37"/>
                  </a:moveTo>
                  <a:lnTo>
                    <a:pt x="0" y="37"/>
                  </a:lnTo>
                  <a:lnTo>
                    <a:pt x="3" y="24"/>
                  </a:lnTo>
                  <a:lnTo>
                    <a:pt x="11" y="11"/>
                  </a:lnTo>
                  <a:lnTo>
                    <a:pt x="24" y="3"/>
                  </a:lnTo>
                  <a:lnTo>
                    <a:pt x="39" y="0"/>
                  </a:lnTo>
                  <a:lnTo>
                    <a:pt x="723" y="0"/>
                  </a:lnTo>
                  <a:lnTo>
                    <a:pt x="723" y="0"/>
                  </a:lnTo>
                  <a:lnTo>
                    <a:pt x="739" y="3"/>
                  </a:lnTo>
                  <a:lnTo>
                    <a:pt x="750" y="11"/>
                  </a:lnTo>
                  <a:lnTo>
                    <a:pt x="760" y="24"/>
                  </a:lnTo>
                  <a:lnTo>
                    <a:pt x="763" y="37"/>
                  </a:lnTo>
                  <a:lnTo>
                    <a:pt x="763" y="342"/>
                  </a:lnTo>
                  <a:lnTo>
                    <a:pt x="763" y="342"/>
                  </a:lnTo>
                  <a:lnTo>
                    <a:pt x="760" y="358"/>
                  </a:lnTo>
                  <a:lnTo>
                    <a:pt x="750" y="369"/>
                  </a:lnTo>
                  <a:lnTo>
                    <a:pt x="739" y="379"/>
                  </a:lnTo>
                  <a:lnTo>
                    <a:pt x="723" y="382"/>
                  </a:lnTo>
                  <a:lnTo>
                    <a:pt x="39" y="382"/>
                  </a:lnTo>
                  <a:lnTo>
                    <a:pt x="39" y="382"/>
                  </a:lnTo>
                  <a:lnTo>
                    <a:pt x="24" y="379"/>
                  </a:lnTo>
                  <a:lnTo>
                    <a:pt x="11" y="369"/>
                  </a:lnTo>
                  <a:lnTo>
                    <a:pt x="3" y="358"/>
                  </a:lnTo>
                  <a:lnTo>
                    <a:pt x="0" y="342"/>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9" name="Rectangle 328"/>
            <p:cNvSpPr>
              <a:spLocks noChangeArrowheads="1"/>
            </p:cNvSpPr>
            <p:nvPr/>
          </p:nvSpPr>
          <p:spPr bwMode="auto">
            <a:xfrm>
              <a:off x="2135915" y="2950112"/>
              <a:ext cx="588303"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Aztecs: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0" name="Rectangle 329"/>
            <p:cNvSpPr>
              <a:spLocks noChangeArrowheads="1"/>
            </p:cNvSpPr>
            <p:nvPr/>
          </p:nvSpPr>
          <p:spPr bwMode="auto">
            <a:xfrm>
              <a:off x="1963776" y="3132138"/>
              <a:ext cx="905697"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Advance or</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1" name="Rectangle 330"/>
            <p:cNvSpPr>
              <a:spLocks noChangeArrowheads="1"/>
            </p:cNvSpPr>
            <p:nvPr/>
          </p:nvSpPr>
          <p:spPr bwMode="auto">
            <a:xfrm>
              <a:off x="2126653" y="3321050"/>
              <a:ext cx="615553"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retreat?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32" name="Group 331"/>
          <p:cNvGrpSpPr/>
          <p:nvPr/>
        </p:nvGrpSpPr>
        <p:grpSpPr>
          <a:xfrm>
            <a:off x="2444750" y="3352801"/>
            <a:ext cx="1236663" cy="606425"/>
            <a:chOff x="1828800" y="2940050"/>
            <a:chExt cx="1236663" cy="606425"/>
          </a:xfrm>
          <a:solidFill>
            <a:srgbClr val="558ED5"/>
          </a:solidFill>
        </p:grpSpPr>
        <p:sp>
          <p:nvSpPr>
            <p:cNvPr id="333" name="Freeform 332"/>
            <p:cNvSpPr>
              <a:spLocks/>
            </p:cNvSpPr>
            <p:nvPr/>
          </p:nvSpPr>
          <p:spPr bwMode="auto">
            <a:xfrm>
              <a:off x="1828800" y="2940050"/>
              <a:ext cx="1236663" cy="606425"/>
            </a:xfrm>
            <a:custGeom>
              <a:avLst/>
              <a:gdLst>
                <a:gd name="T0" fmla="*/ 0 w 763"/>
                <a:gd name="T1" fmla="*/ 37 h 382"/>
                <a:gd name="T2" fmla="*/ 0 w 763"/>
                <a:gd name="T3" fmla="*/ 37 h 382"/>
                <a:gd name="T4" fmla="*/ 3 w 763"/>
                <a:gd name="T5" fmla="*/ 24 h 382"/>
                <a:gd name="T6" fmla="*/ 11 w 763"/>
                <a:gd name="T7" fmla="*/ 11 h 382"/>
                <a:gd name="T8" fmla="*/ 24 w 763"/>
                <a:gd name="T9" fmla="*/ 3 h 382"/>
                <a:gd name="T10" fmla="*/ 39 w 763"/>
                <a:gd name="T11" fmla="*/ 0 h 382"/>
                <a:gd name="T12" fmla="*/ 723 w 763"/>
                <a:gd name="T13" fmla="*/ 0 h 382"/>
                <a:gd name="T14" fmla="*/ 723 w 763"/>
                <a:gd name="T15" fmla="*/ 0 h 382"/>
                <a:gd name="T16" fmla="*/ 739 w 763"/>
                <a:gd name="T17" fmla="*/ 3 h 382"/>
                <a:gd name="T18" fmla="*/ 750 w 763"/>
                <a:gd name="T19" fmla="*/ 11 h 382"/>
                <a:gd name="T20" fmla="*/ 760 w 763"/>
                <a:gd name="T21" fmla="*/ 24 h 382"/>
                <a:gd name="T22" fmla="*/ 763 w 763"/>
                <a:gd name="T23" fmla="*/ 37 h 382"/>
                <a:gd name="T24" fmla="*/ 763 w 763"/>
                <a:gd name="T25" fmla="*/ 342 h 382"/>
                <a:gd name="T26" fmla="*/ 763 w 763"/>
                <a:gd name="T27" fmla="*/ 342 h 382"/>
                <a:gd name="T28" fmla="*/ 760 w 763"/>
                <a:gd name="T29" fmla="*/ 358 h 382"/>
                <a:gd name="T30" fmla="*/ 750 w 763"/>
                <a:gd name="T31" fmla="*/ 369 h 382"/>
                <a:gd name="T32" fmla="*/ 739 w 763"/>
                <a:gd name="T33" fmla="*/ 379 h 382"/>
                <a:gd name="T34" fmla="*/ 723 w 763"/>
                <a:gd name="T35" fmla="*/ 382 h 382"/>
                <a:gd name="T36" fmla="*/ 39 w 763"/>
                <a:gd name="T37" fmla="*/ 382 h 382"/>
                <a:gd name="T38" fmla="*/ 39 w 763"/>
                <a:gd name="T39" fmla="*/ 382 h 382"/>
                <a:gd name="T40" fmla="*/ 24 w 763"/>
                <a:gd name="T41" fmla="*/ 379 h 382"/>
                <a:gd name="T42" fmla="*/ 11 w 763"/>
                <a:gd name="T43" fmla="*/ 369 h 382"/>
                <a:gd name="T44" fmla="*/ 3 w 763"/>
                <a:gd name="T45" fmla="*/ 358 h 382"/>
                <a:gd name="T46" fmla="*/ 0 w 763"/>
                <a:gd name="T47" fmla="*/ 342 h 382"/>
                <a:gd name="T48" fmla="*/ 0 w 763"/>
                <a:gd name="T49" fmla="*/ 3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3" h="382">
                  <a:moveTo>
                    <a:pt x="0" y="37"/>
                  </a:moveTo>
                  <a:lnTo>
                    <a:pt x="0" y="37"/>
                  </a:lnTo>
                  <a:lnTo>
                    <a:pt x="3" y="24"/>
                  </a:lnTo>
                  <a:lnTo>
                    <a:pt x="11" y="11"/>
                  </a:lnTo>
                  <a:lnTo>
                    <a:pt x="24" y="3"/>
                  </a:lnTo>
                  <a:lnTo>
                    <a:pt x="39" y="0"/>
                  </a:lnTo>
                  <a:lnTo>
                    <a:pt x="723" y="0"/>
                  </a:lnTo>
                  <a:lnTo>
                    <a:pt x="723" y="0"/>
                  </a:lnTo>
                  <a:lnTo>
                    <a:pt x="739" y="3"/>
                  </a:lnTo>
                  <a:lnTo>
                    <a:pt x="750" y="11"/>
                  </a:lnTo>
                  <a:lnTo>
                    <a:pt x="760" y="24"/>
                  </a:lnTo>
                  <a:lnTo>
                    <a:pt x="763" y="37"/>
                  </a:lnTo>
                  <a:lnTo>
                    <a:pt x="763" y="342"/>
                  </a:lnTo>
                  <a:lnTo>
                    <a:pt x="763" y="342"/>
                  </a:lnTo>
                  <a:lnTo>
                    <a:pt x="760" y="358"/>
                  </a:lnTo>
                  <a:lnTo>
                    <a:pt x="750" y="369"/>
                  </a:lnTo>
                  <a:lnTo>
                    <a:pt x="739" y="379"/>
                  </a:lnTo>
                  <a:lnTo>
                    <a:pt x="723" y="382"/>
                  </a:lnTo>
                  <a:lnTo>
                    <a:pt x="39" y="382"/>
                  </a:lnTo>
                  <a:lnTo>
                    <a:pt x="39" y="382"/>
                  </a:lnTo>
                  <a:lnTo>
                    <a:pt x="24" y="379"/>
                  </a:lnTo>
                  <a:lnTo>
                    <a:pt x="11" y="369"/>
                  </a:lnTo>
                  <a:lnTo>
                    <a:pt x="3" y="358"/>
                  </a:lnTo>
                  <a:lnTo>
                    <a:pt x="0" y="342"/>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4" name="Rectangle 333"/>
            <p:cNvSpPr>
              <a:spLocks noChangeArrowheads="1"/>
            </p:cNvSpPr>
            <p:nvPr/>
          </p:nvSpPr>
          <p:spPr bwMode="auto">
            <a:xfrm>
              <a:off x="2137662" y="2940507"/>
              <a:ext cx="577081"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FFFFFF"/>
                  </a:solidFill>
                  <a:latin typeface="Univers LT Std 57 Cn" charset="0"/>
                  <a:cs typeface="Arial" pitchFamily="34" charset="0"/>
                </a:rPr>
                <a:t>Cort</a:t>
              </a:r>
              <a:r>
                <a:rPr lang="en-US" sz="1400" dirty="0">
                  <a:solidFill>
                    <a:srgbClr val="FFFFFF"/>
                  </a:solidFill>
                  <a:latin typeface="Univers LT Std 47 Cn Lt"/>
                  <a:cs typeface="Times New Roman"/>
                </a:rPr>
                <a:t>é</a:t>
              </a:r>
              <a:r>
                <a:rPr lang="en-US" sz="1400" dirty="0">
                  <a:solidFill>
                    <a:srgbClr val="FFFFFF"/>
                  </a:solidFill>
                  <a:latin typeface="Univers LT Std 57 Cn" charset="0"/>
                  <a:cs typeface="Arial" pitchFamily="34" charset="0"/>
                </a:rPr>
                <a:t>s</a:t>
              </a:r>
              <a:r>
                <a:rPr kumimoji="0" lang="en-US" sz="1400" b="0" i="0" u="none" strike="noStrike" cap="none" normalizeH="0" baseline="0" dirty="0">
                  <a:ln>
                    <a:noFill/>
                  </a:ln>
                  <a:solidFill>
                    <a:srgbClr val="FFFFFF"/>
                  </a:solidFill>
                  <a:effectLst/>
                  <a:latin typeface="Univers LT Std 57 Cn" charset="0"/>
                  <a:cs typeface="Arial" pitchFamily="34" charset="0"/>
                </a:rPr>
                <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5" name="Rectangle 334"/>
            <p:cNvSpPr>
              <a:spLocks noChangeArrowheads="1"/>
            </p:cNvSpPr>
            <p:nvPr/>
          </p:nvSpPr>
          <p:spPr bwMode="auto">
            <a:xfrm>
              <a:off x="1963776" y="3132138"/>
              <a:ext cx="905697"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Advance or</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36" name="Rectangle 335"/>
            <p:cNvSpPr>
              <a:spLocks noChangeArrowheads="1"/>
            </p:cNvSpPr>
            <p:nvPr/>
          </p:nvSpPr>
          <p:spPr bwMode="auto">
            <a:xfrm>
              <a:off x="2126653" y="3321050"/>
              <a:ext cx="615553"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retreat?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37" name="Group 336"/>
          <p:cNvGrpSpPr/>
          <p:nvPr/>
        </p:nvGrpSpPr>
        <p:grpSpPr>
          <a:xfrm>
            <a:off x="2430529" y="4773612"/>
            <a:ext cx="1236663" cy="606425"/>
            <a:chOff x="1828800" y="2940050"/>
            <a:chExt cx="1236663" cy="606425"/>
          </a:xfrm>
          <a:solidFill>
            <a:srgbClr val="558ED5"/>
          </a:solidFill>
        </p:grpSpPr>
        <p:sp>
          <p:nvSpPr>
            <p:cNvPr id="338" name="Freeform 337"/>
            <p:cNvSpPr>
              <a:spLocks/>
            </p:cNvSpPr>
            <p:nvPr/>
          </p:nvSpPr>
          <p:spPr bwMode="auto">
            <a:xfrm>
              <a:off x="1828800" y="2940050"/>
              <a:ext cx="1236663" cy="606425"/>
            </a:xfrm>
            <a:custGeom>
              <a:avLst/>
              <a:gdLst>
                <a:gd name="T0" fmla="*/ 0 w 763"/>
                <a:gd name="T1" fmla="*/ 37 h 382"/>
                <a:gd name="T2" fmla="*/ 0 w 763"/>
                <a:gd name="T3" fmla="*/ 37 h 382"/>
                <a:gd name="T4" fmla="*/ 3 w 763"/>
                <a:gd name="T5" fmla="*/ 24 h 382"/>
                <a:gd name="T6" fmla="*/ 11 w 763"/>
                <a:gd name="T7" fmla="*/ 11 h 382"/>
                <a:gd name="T8" fmla="*/ 24 w 763"/>
                <a:gd name="T9" fmla="*/ 3 h 382"/>
                <a:gd name="T10" fmla="*/ 39 w 763"/>
                <a:gd name="T11" fmla="*/ 0 h 382"/>
                <a:gd name="T12" fmla="*/ 723 w 763"/>
                <a:gd name="T13" fmla="*/ 0 h 382"/>
                <a:gd name="T14" fmla="*/ 723 w 763"/>
                <a:gd name="T15" fmla="*/ 0 h 382"/>
                <a:gd name="T16" fmla="*/ 739 w 763"/>
                <a:gd name="T17" fmla="*/ 3 h 382"/>
                <a:gd name="T18" fmla="*/ 750 w 763"/>
                <a:gd name="T19" fmla="*/ 11 h 382"/>
                <a:gd name="T20" fmla="*/ 760 w 763"/>
                <a:gd name="T21" fmla="*/ 24 h 382"/>
                <a:gd name="T22" fmla="*/ 763 w 763"/>
                <a:gd name="T23" fmla="*/ 37 h 382"/>
                <a:gd name="T24" fmla="*/ 763 w 763"/>
                <a:gd name="T25" fmla="*/ 342 h 382"/>
                <a:gd name="T26" fmla="*/ 763 w 763"/>
                <a:gd name="T27" fmla="*/ 342 h 382"/>
                <a:gd name="T28" fmla="*/ 760 w 763"/>
                <a:gd name="T29" fmla="*/ 358 h 382"/>
                <a:gd name="T30" fmla="*/ 750 w 763"/>
                <a:gd name="T31" fmla="*/ 369 h 382"/>
                <a:gd name="T32" fmla="*/ 739 w 763"/>
                <a:gd name="T33" fmla="*/ 379 h 382"/>
                <a:gd name="T34" fmla="*/ 723 w 763"/>
                <a:gd name="T35" fmla="*/ 382 h 382"/>
                <a:gd name="T36" fmla="*/ 39 w 763"/>
                <a:gd name="T37" fmla="*/ 382 h 382"/>
                <a:gd name="T38" fmla="*/ 39 w 763"/>
                <a:gd name="T39" fmla="*/ 382 h 382"/>
                <a:gd name="T40" fmla="*/ 24 w 763"/>
                <a:gd name="T41" fmla="*/ 379 h 382"/>
                <a:gd name="T42" fmla="*/ 11 w 763"/>
                <a:gd name="T43" fmla="*/ 369 h 382"/>
                <a:gd name="T44" fmla="*/ 3 w 763"/>
                <a:gd name="T45" fmla="*/ 358 h 382"/>
                <a:gd name="T46" fmla="*/ 0 w 763"/>
                <a:gd name="T47" fmla="*/ 342 h 382"/>
                <a:gd name="T48" fmla="*/ 0 w 763"/>
                <a:gd name="T49" fmla="*/ 3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3" h="382">
                  <a:moveTo>
                    <a:pt x="0" y="37"/>
                  </a:moveTo>
                  <a:lnTo>
                    <a:pt x="0" y="37"/>
                  </a:lnTo>
                  <a:lnTo>
                    <a:pt x="3" y="24"/>
                  </a:lnTo>
                  <a:lnTo>
                    <a:pt x="11" y="11"/>
                  </a:lnTo>
                  <a:lnTo>
                    <a:pt x="24" y="3"/>
                  </a:lnTo>
                  <a:lnTo>
                    <a:pt x="39" y="0"/>
                  </a:lnTo>
                  <a:lnTo>
                    <a:pt x="723" y="0"/>
                  </a:lnTo>
                  <a:lnTo>
                    <a:pt x="723" y="0"/>
                  </a:lnTo>
                  <a:lnTo>
                    <a:pt x="739" y="3"/>
                  </a:lnTo>
                  <a:lnTo>
                    <a:pt x="750" y="11"/>
                  </a:lnTo>
                  <a:lnTo>
                    <a:pt x="760" y="24"/>
                  </a:lnTo>
                  <a:lnTo>
                    <a:pt x="763" y="37"/>
                  </a:lnTo>
                  <a:lnTo>
                    <a:pt x="763" y="342"/>
                  </a:lnTo>
                  <a:lnTo>
                    <a:pt x="763" y="342"/>
                  </a:lnTo>
                  <a:lnTo>
                    <a:pt x="760" y="358"/>
                  </a:lnTo>
                  <a:lnTo>
                    <a:pt x="750" y="369"/>
                  </a:lnTo>
                  <a:lnTo>
                    <a:pt x="739" y="379"/>
                  </a:lnTo>
                  <a:lnTo>
                    <a:pt x="723" y="382"/>
                  </a:lnTo>
                  <a:lnTo>
                    <a:pt x="39" y="382"/>
                  </a:lnTo>
                  <a:lnTo>
                    <a:pt x="39" y="382"/>
                  </a:lnTo>
                  <a:lnTo>
                    <a:pt x="24" y="379"/>
                  </a:lnTo>
                  <a:lnTo>
                    <a:pt x="11" y="369"/>
                  </a:lnTo>
                  <a:lnTo>
                    <a:pt x="3" y="358"/>
                  </a:lnTo>
                  <a:lnTo>
                    <a:pt x="0" y="342"/>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9" name="Rectangle 338"/>
            <p:cNvSpPr>
              <a:spLocks noChangeArrowheads="1"/>
            </p:cNvSpPr>
            <p:nvPr/>
          </p:nvSpPr>
          <p:spPr bwMode="auto">
            <a:xfrm>
              <a:off x="2126391" y="2948444"/>
              <a:ext cx="577081"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dirty="0">
                  <a:solidFill>
                    <a:srgbClr val="FFFFFF"/>
                  </a:solidFill>
                  <a:latin typeface="Univers LT Std 57 Cn" charset="0"/>
                  <a:cs typeface="Arial" pitchFamily="34" charset="0"/>
                </a:rPr>
                <a:t>Cort</a:t>
              </a:r>
              <a:r>
                <a:rPr lang="en-US" sz="1400" dirty="0">
                  <a:solidFill>
                    <a:srgbClr val="FFFFFF"/>
                  </a:solidFill>
                  <a:latin typeface="Univers LT Std 47 Cn Lt"/>
                  <a:cs typeface="Times New Roman"/>
                </a:rPr>
                <a:t>é</a:t>
              </a:r>
              <a:r>
                <a:rPr lang="en-US" sz="1400" dirty="0">
                  <a:solidFill>
                    <a:srgbClr val="FFFFFF"/>
                  </a:solidFill>
                  <a:latin typeface="Univers LT Std 57 Cn" charset="0"/>
                  <a:cs typeface="Arial" pitchFamily="34" charset="0"/>
                </a:rPr>
                <a:t>s</a:t>
              </a:r>
              <a:r>
                <a:rPr kumimoji="0" lang="en-US" sz="1400" b="0" i="0" u="none" strike="noStrike" cap="none" normalizeH="0" baseline="0" dirty="0">
                  <a:ln>
                    <a:noFill/>
                  </a:ln>
                  <a:solidFill>
                    <a:srgbClr val="FFFFFF"/>
                  </a:solidFill>
                  <a:effectLst/>
                  <a:latin typeface="Univers LT Std 57 Cn" charset="0"/>
                  <a:cs typeface="Arial" pitchFamily="34" charset="0"/>
                </a:rPr>
                <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0" name="Rectangle 339"/>
            <p:cNvSpPr>
              <a:spLocks noChangeArrowheads="1"/>
            </p:cNvSpPr>
            <p:nvPr/>
          </p:nvSpPr>
          <p:spPr bwMode="auto">
            <a:xfrm>
              <a:off x="1963776" y="3132138"/>
              <a:ext cx="905697"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Advance or</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341" name="Rectangle 340"/>
            <p:cNvSpPr>
              <a:spLocks noChangeArrowheads="1"/>
            </p:cNvSpPr>
            <p:nvPr/>
          </p:nvSpPr>
          <p:spPr bwMode="auto">
            <a:xfrm>
              <a:off x="2126653" y="3321050"/>
              <a:ext cx="615553" cy="2154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FFFFFF"/>
                  </a:solidFill>
                  <a:effectLst/>
                  <a:latin typeface="Univers LT Std 57 Cn" charset="0"/>
                  <a:cs typeface="Arial" pitchFamily="34" charset="0"/>
                </a:rPr>
                <a:t>retreat?</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grpSp>
      <p:sp>
        <p:nvSpPr>
          <p:cNvPr id="342" name="Rectangle 317"/>
          <p:cNvSpPr>
            <a:spLocks noChangeArrowheads="1"/>
          </p:cNvSpPr>
          <p:nvPr/>
        </p:nvSpPr>
        <p:spPr bwMode="auto">
          <a:xfrm>
            <a:off x="5080794" y="5326593"/>
            <a:ext cx="7149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558ED5"/>
                </a:solidFill>
                <a:effectLst/>
                <a:latin typeface="Univers LT Std 57 Cn" charset="0"/>
                <a:cs typeface="Arial" pitchFamily="34" charset="0"/>
              </a:rPr>
              <a:t>Eliminated</a:t>
            </a:r>
            <a:endParaRPr kumimoji="0" lang="en-US" sz="2000" b="0" i="0" u="none" strike="noStrike" cap="none" normalizeH="0" baseline="0" dirty="0">
              <a:ln>
                <a:noFill/>
              </a:ln>
              <a:solidFill>
                <a:srgbClr val="558ED5"/>
              </a:solidFill>
              <a:effectLst/>
              <a:latin typeface="Arial" pitchFamily="34" charset="0"/>
              <a:cs typeface="Arial" pitchFamily="34" charset="0"/>
            </a:endParaRPr>
          </a:p>
        </p:txBody>
      </p:sp>
      <p:sp>
        <p:nvSpPr>
          <p:cNvPr id="68" name="Rectangle 67"/>
          <p:cNvSpPr/>
          <p:nvPr/>
        </p:nvSpPr>
        <p:spPr>
          <a:xfrm>
            <a:off x="533400" y="1132582"/>
            <a:ext cx="8381999" cy="830997"/>
          </a:xfrm>
          <a:prstGeom prst="rect">
            <a:avLst/>
          </a:prstGeom>
        </p:spPr>
        <p:txBody>
          <a:bodyPr wrap="square">
            <a:spAutoFit/>
          </a:bodyPr>
          <a:lstStyle/>
          <a:p>
            <a:pPr marL="342900" indent="-342900">
              <a:buFont typeface="Arial" pitchFamily="34" charset="0"/>
              <a:buChar char="•"/>
            </a:pPr>
            <a:r>
              <a:rPr lang="en-US" sz="2400" dirty="0">
                <a:latin typeface="Calibri Light" pitchFamily="34" charset="0"/>
              </a:rPr>
              <a:t>Consider the same game, but now assume that </a:t>
            </a:r>
            <a:r>
              <a:rPr lang="en-US" sz="2400" dirty="0">
                <a:latin typeface="Calibri Light" panose="020F0302020204030204" pitchFamily="34" charset="0"/>
                <a:cs typeface="Calibri Light" panose="020F0302020204030204" pitchFamily="34" charset="0"/>
              </a:rPr>
              <a:t>Cortés</a:t>
            </a:r>
            <a:r>
              <a:rPr lang="en-US" sz="2400" dirty="0">
                <a:latin typeface="Calibri Light" pitchFamily="34" charset="0"/>
              </a:rPr>
              <a:t> commits to advancing by burning his ships.</a:t>
            </a:r>
          </a:p>
        </p:txBody>
      </p:sp>
      <p:sp>
        <p:nvSpPr>
          <p:cNvPr id="70" name="Content Placeholder 2"/>
          <p:cNvSpPr txBox="1">
            <a:spLocks/>
          </p:cNvSpPr>
          <p:nvPr/>
        </p:nvSpPr>
        <p:spPr>
          <a:xfrm>
            <a:off x="6248400" y="2667000"/>
            <a:ext cx="2895600" cy="4038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Burning his ships eliminates the choice to retreat.</a:t>
            </a:r>
          </a:p>
          <a:p>
            <a:r>
              <a:rPr lang="en-US" sz="1800" dirty="0"/>
              <a:t>Given this limited choice set, Aztecs choose between:</a:t>
            </a:r>
          </a:p>
          <a:p>
            <a:pPr lvl="1"/>
            <a:r>
              <a:rPr lang="en-US" sz="1400" dirty="0"/>
              <a:t>Advancing, and fighting to the death.</a:t>
            </a:r>
          </a:p>
          <a:p>
            <a:pPr lvl="1"/>
            <a:r>
              <a:rPr lang="en-US" sz="1400" dirty="0"/>
              <a:t>Retreating, and living.</a:t>
            </a:r>
          </a:p>
          <a:p>
            <a:r>
              <a:rPr lang="en-US" sz="1800" dirty="0"/>
              <a:t>Given these strategies, Aztecs will retreat and </a:t>
            </a:r>
            <a:r>
              <a:rPr lang="en-US" sz="1800" dirty="0">
                <a:cs typeface="Calibri Light" panose="020F0302020204030204" pitchFamily="34" charset="0"/>
              </a:rPr>
              <a:t>Cortés</a:t>
            </a:r>
            <a:r>
              <a:rPr lang="en-US" sz="1800" dirty="0"/>
              <a:t> will advance.</a:t>
            </a:r>
          </a:p>
        </p:txBody>
      </p:sp>
      <p:sp>
        <p:nvSpPr>
          <p:cNvPr id="71" name="Rectangle 70"/>
          <p:cNvSpPr/>
          <p:nvPr/>
        </p:nvSpPr>
        <p:spPr>
          <a:xfrm>
            <a:off x="4752182" y="3697032"/>
            <a:ext cx="1267617" cy="616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p:cNvSpPr/>
          <p:nvPr/>
        </p:nvSpPr>
        <p:spPr>
          <a:xfrm>
            <a:off x="4759513" y="5113719"/>
            <a:ext cx="1267617" cy="616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p:cNvSpPr/>
          <p:nvPr/>
        </p:nvSpPr>
        <p:spPr>
          <a:xfrm>
            <a:off x="4759512" y="3006829"/>
            <a:ext cx="1466968" cy="616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Rectangle 73"/>
          <p:cNvSpPr/>
          <p:nvPr/>
        </p:nvSpPr>
        <p:spPr>
          <a:xfrm>
            <a:off x="4777582" y="4407929"/>
            <a:ext cx="1249548" cy="616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p:cNvSpPr/>
          <p:nvPr/>
        </p:nvSpPr>
        <p:spPr>
          <a:xfrm>
            <a:off x="1354931" y="4802446"/>
            <a:ext cx="738025" cy="52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3957376" y="4443276"/>
            <a:ext cx="738025" cy="5241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4781550" y="4387026"/>
            <a:ext cx="1245580" cy="616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p:cNvSpPr/>
          <p:nvPr/>
        </p:nvSpPr>
        <p:spPr>
          <a:xfrm>
            <a:off x="3910669" y="3947289"/>
            <a:ext cx="738873" cy="3083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3960305" y="5370056"/>
            <a:ext cx="738873" cy="3083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
                                        </p:tgtEl>
                                        <p:attrNameLst>
                                          <p:attrName>style.visibility</p:attrName>
                                        </p:attrNameLst>
                                      </p:cBhvr>
                                      <p:to>
                                        <p:strVal val="visible"/>
                                      </p:to>
                                    </p:set>
                                  </p:childTnLst>
                                  <p:subTnLst>
                                    <p:set>
                                      <p:cBhvr override="childStyle">
                                        <p:cTn dur="1" fill="hold" display="0" masterRel="nextClick" afterEffect="1"/>
                                        <p:tgtEl>
                                          <p:spTgt spid="71"/>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72"/>
                                        </p:tgtEl>
                                        <p:attrNameLst>
                                          <p:attrName>style.visibility</p:attrName>
                                        </p:attrNameLst>
                                      </p:cBhvr>
                                      <p:to>
                                        <p:strVal val="visible"/>
                                      </p:to>
                                    </p:set>
                                  </p:childTnLst>
                                  <p:subTnLst>
                                    <p:set>
                                      <p:cBhvr override="childStyle">
                                        <p:cTn dur="1" fill="hold" display="0" masterRel="nextClick" afterEffect="1"/>
                                        <p:tgtEl>
                                          <p:spTgt spid="72"/>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subTnLst>
                                    <p:set>
                                      <p:cBhvr override="childStyle">
                                        <p:cTn dur="1" fill="hold" display="0" masterRel="nextClick" afterEffect="1"/>
                                        <p:tgtEl>
                                          <p:spTgt spid="78"/>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childTnLst>
                                  <p:subTnLst>
                                    <p:set>
                                      <p:cBhvr override="childStyle">
                                        <p:cTn dur="1" fill="hold" display="0" masterRel="nextClick" afterEffect="1"/>
                                        <p:tgtEl>
                                          <p:spTgt spid="7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0">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childTnLst>
                                  <p:subTnLst>
                                    <p:set>
                                      <p:cBhvr override="childStyle">
                                        <p:cTn dur="1" fill="hold" display="0" masterRel="nextClick" afterEffect="1"/>
                                        <p:tgtEl>
                                          <p:spTgt spid="73"/>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
                                            <p:txEl>
                                              <p:pRg st="4" end="4"/>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uiExpand="1" build="p"/>
      <p:bldP spid="71" grpId="0" animBg="1"/>
      <p:bldP spid="72" grpId="0" animBg="1"/>
      <p:bldP spid="73" grpId="0" animBg="1"/>
      <p:bldP spid="74" grpId="0" animBg="1"/>
      <p:bldP spid="75" grpId="0" animBg="1"/>
      <p:bldP spid="76" grpId="0" animBg="1"/>
      <p:bldP spid="77" grpId="0" animBg="1"/>
      <p:bldP spid="78" grpId="0" animBg="1"/>
      <p:bldP spid="7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92162"/>
          </a:xfrm>
        </p:spPr>
        <p:txBody>
          <a:bodyPr>
            <a:normAutofit fontScale="90000"/>
          </a:bodyPr>
          <a:lstStyle/>
          <a:p>
            <a:r>
              <a:rPr lang="en-US" dirty="0">
                <a:latin typeface="+mn-lt"/>
              </a:rPr>
              <a:t>Active Learning: Commitment in sequential games</a:t>
            </a:r>
          </a:p>
        </p:txBody>
      </p:sp>
      <p:grpSp>
        <p:nvGrpSpPr>
          <p:cNvPr id="6" name="Group 205"/>
          <p:cNvGrpSpPr>
            <a:grpSpLocks/>
          </p:cNvGrpSpPr>
          <p:nvPr/>
        </p:nvGrpSpPr>
        <p:grpSpPr bwMode="auto">
          <a:xfrm>
            <a:off x="243682" y="2766586"/>
            <a:ext cx="5540375" cy="3759201"/>
            <a:chOff x="960" y="932"/>
            <a:chExt cx="3490" cy="2368"/>
          </a:xfrm>
        </p:grpSpPr>
        <p:sp>
          <p:nvSpPr>
            <p:cNvPr id="90" name="Line 5"/>
            <p:cNvSpPr>
              <a:spLocks noChangeShapeType="1"/>
            </p:cNvSpPr>
            <p:nvPr/>
          </p:nvSpPr>
          <p:spPr bwMode="auto">
            <a:xfrm flipV="1">
              <a:off x="3134" y="1108"/>
              <a:ext cx="616" cy="403"/>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6"/>
            <p:cNvSpPr>
              <a:spLocks noChangeShapeType="1"/>
            </p:cNvSpPr>
            <p:nvPr/>
          </p:nvSpPr>
          <p:spPr bwMode="auto">
            <a:xfrm flipV="1">
              <a:off x="3134" y="2312"/>
              <a:ext cx="616" cy="408"/>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2" name="Line 7"/>
            <p:cNvSpPr>
              <a:spLocks noChangeShapeType="1"/>
            </p:cNvSpPr>
            <p:nvPr/>
          </p:nvSpPr>
          <p:spPr bwMode="auto">
            <a:xfrm>
              <a:off x="3134" y="2720"/>
              <a:ext cx="616" cy="397"/>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8"/>
            <p:cNvSpPr>
              <a:spLocks/>
            </p:cNvSpPr>
            <p:nvPr/>
          </p:nvSpPr>
          <p:spPr bwMode="auto">
            <a:xfrm>
              <a:off x="960" y="1924"/>
              <a:ext cx="810" cy="391"/>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A92D3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Rectangle 15"/>
            <p:cNvSpPr>
              <a:spLocks noChangeArrowheads="1"/>
            </p:cNvSpPr>
            <p:nvPr/>
          </p:nvSpPr>
          <p:spPr bwMode="auto">
            <a:xfrm>
              <a:off x="1554" y="1965"/>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7"/>
            <p:cNvSpPr>
              <a:spLocks noChangeArrowheads="1"/>
            </p:cNvSpPr>
            <p:nvPr/>
          </p:nvSpPr>
          <p:spPr bwMode="auto">
            <a:xfrm>
              <a:off x="1216" y="2052"/>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8"/>
            <p:cNvSpPr>
              <a:spLocks noChangeArrowheads="1"/>
            </p:cNvSpPr>
            <p:nvPr/>
          </p:nvSpPr>
          <p:spPr bwMode="auto">
            <a:xfrm>
              <a:off x="1353" y="2052"/>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9"/>
            <p:cNvSpPr>
              <a:spLocks noChangeArrowheads="1"/>
            </p:cNvSpPr>
            <p:nvPr/>
          </p:nvSpPr>
          <p:spPr bwMode="auto">
            <a:xfrm>
              <a:off x="1378" y="2052"/>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20"/>
            <p:cNvSpPr>
              <a:spLocks noChangeArrowheads="1"/>
            </p:cNvSpPr>
            <p:nvPr/>
          </p:nvSpPr>
          <p:spPr bwMode="auto">
            <a:xfrm>
              <a:off x="1430" y="2052"/>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21"/>
            <p:cNvSpPr>
              <a:spLocks noChangeArrowheads="1"/>
            </p:cNvSpPr>
            <p:nvPr/>
          </p:nvSpPr>
          <p:spPr bwMode="auto">
            <a:xfrm>
              <a:off x="1462" y="2052"/>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25"/>
            <p:cNvSpPr>
              <a:spLocks noChangeArrowheads="1"/>
            </p:cNvSpPr>
            <p:nvPr/>
          </p:nvSpPr>
          <p:spPr bwMode="auto">
            <a:xfrm>
              <a:off x="1588" y="2052"/>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26"/>
            <p:cNvSpPr>
              <a:spLocks noChangeArrowheads="1"/>
            </p:cNvSpPr>
            <p:nvPr/>
          </p:nvSpPr>
          <p:spPr bwMode="auto">
            <a:xfrm>
              <a:off x="1273" y="214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27"/>
            <p:cNvSpPr>
              <a:spLocks noChangeArrowheads="1"/>
            </p:cNvSpPr>
            <p:nvPr/>
          </p:nvSpPr>
          <p:spPr bwMode="auto">
            <a:xfrm>
              <a:off x="1325" y="214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28"/>
            <p:cNvSpPr>
              <a:spLocks noChangeArrowheads="1"/>
            </p:cNvSpPr>
            <p:nvPr/>
          </p:nvSpPr>
          <p:spPr bwMode="auto">
            <a:xfrm>
              <a:off x="1378" y="214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29"/>
            <p:cNvSpPr>
              <a:spLocks noChangeArrowheads="1"/>
            </p:cNvSpPr>
            <p:nvPr/>
          </p:nvSpPr>
          <p:spPr bwMode="auto">
            <a:xfrm>
              <a:off x="1414" y="214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31"/>
            <p:cNvSpPr>
              <a:spLocks noChangeArrowheads="1"/>
            </p:cNvSpPr>
            <p:nvPr/>
          </p:nvSpPr>
          <p:spPr bwMode="auto">
            <a:xfrm>
              <a:off x="1483" y="214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32"/>
            <p:cNvSpPr>
              <a:spLocks noChangeArrowheads="1"/>
            </p:cNvSpPr>
            <p:nvPr/>
          </p:nvSpPr>
          <p:spPr bwMode="auto">
            <a:xfrm>
              <a:off x="1519" y="214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33"/>
            <p:cNvSpPr>
              <a:spLocks noChangeShapeType="1"/>
            </p:cNvSpPr>
            <p:nvPr/>
          </p:nvSpPr>
          <p:spPr bwMode="auto">
            <a:xfrm flipV="1">
              <a:off x="1770" y="1511"/>
              <a:ext cx="664" cy="589"/>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Rectangle 35"/>
            <p:cNvSpPr>
              <a:spLocks noChangeArrowheads="1"/>
            </p:cNvSpPr>
            <p:nvPr/>
          </p:nvSpPr>
          <p:spPr bwMode="auto">
            <a:xfrm>
              <a:off x="2603" y="1379"/>
              <a:ext cx="8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36"/>
            <p:cNvSpPr>
              <a:spLocks noChangeArrowheads="1"/>
            </p:cNvSpPr>
            <p:nvPr/>
          </p:nvSpPr>
          <p:spPr bwMode="auto">
            <a:xfrm>
              <a:off x="2646" y="1379"/>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37"/>
            <p:cNvSpPr>
              <a:spLocks noChangeArrowheads="1"/>
            </p:cNvSpPr>
            <p:nvPr/>
          </p:nvSpPr>
          <p:spPr bwMode="auto">
            <a:xfrm>
              <a:off x="2683" y="1379"/>
              <a:ext cx="105" cy="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38"/>
            <p:cNvSpPr>
              <a:spLocks noChangeArrowheads="1"/>
            </p:cNvSpPr>
            <p:nvPr/>
          </p:nvSpPr>
          <p:spPr bwMode="auto">
            <a:xfrm>
              <a:off x="2744" y="1379"/>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39"/>
            <p:cNvSpPr>
              <a:spLocks noChangeArrowheads="1"/>
            </p:cNvSpPr>
            <p:nvPr/>
          </p:nvSpPr>
          <p:spPr bwMode="auto">
            <a:xfrm>
              <a:off x="2781" y="1379"/>
              <a:ext cx="62"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40"/>
            <p:cNvSpPr>
              <a:spLocks noChangeArrowheads="1"/>
            </p:cNvSpPr>
            <p:nvPr/>
          </p:nvSpPr>
          <p:spPr bwMode="auto">
            <a:xfrm>
              <a:off x="2819" y="1379"/>
              <a:ext cx="8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41"/>
            <p:cNvSpPr>
              <a:spLocks noChangeArrowheads="1"/>
            </p:cNvSpPr>
            <p:nvPr/>
          </p:nvSpPr>
          <p:spPr bwMode="auto">
            <a:xfrm>
              <a:off x="2861" y="1379"/>
              <a:ext cx="17" cy="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42"/>
            <p:cNvSpPr>
              <a:spLocks noChangeArrowheads="1"/>
            </p:cNvSpPr>
            <p:nvPr/>
          </p:nvSpPr>
          <p:spPr bwMode="auto">
            <a:xfrm>
              <a:off x="2876" y="1379"/>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43"/>
            <p:cNvSpPr>
              <a:spLocks noChangeArrowheads="1"/>
            </p:cNvSpPr>
            <p:nvPr/>
          </p:nvSpPr>
          <p:spPr bwMode="auto">
            <a:xfrm>
              <a:off x="2913" y="1379"/>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44"/>
            <p:cNvSpPr>
              <a:spLocks noChangeArrowheads="1"/>
            </p:cNvSpPr>
            <p:nvPr/>
          </p:nvSpPr>
          <p:spPr bwMode="auto">
            <a:xfrm>
              <a:off x="2949" y="1379"/>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45"/>
            <p:cNvSpPr>
              <a:spLocks noChangeArrowheads="1"/>
            </p:cNvSpPr>
            <p:nvPr/>
          </p:nvSpPr>
          <p:spPr bwMode="auto">
            <a:xfrm>
              <a:off x="2528" y="1466"/>
              <a:ext cx="8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46"/>
            <p:cNvSpPr>
              <a:spLocks noChangeArrowheads="1"/>
            </p:cNvSpPr>
            <p:nvPr/>
          </p:nvSpPr>
          <p:spPr bwMode="auto">
            <a:xfrm>
              <a:off x="2569" y="146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47"/>
            <p:cNvSpPr>
              <a:spLocks noChangeArrowheads="1"/>
            </p:cNvSpPr>
            <p:nvPr/>
          </p:nvSpPr>
          <p:spPr bwMode="auto">
            <a:xfrm>
              <a:off x="2605" y="1466"/>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48"/>
            <p:cNvSpPr>
              <a:spLocks noChangeArrowheads="1"/>
            </p:cNvSpPr>
            <p:nvPr/>
          </p:nvSpPr>
          <p:spPr bwMode="auto">
            <a:xfrm>
              <a:off x="2642" y="146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49"/>
            <p:cNvSpPr>
              <a:spLocks noChangeArrowheads="1"/>
            </p:cNvSpPr>
            <p:nvPr/>
          </p:nvSpPr>
          <p:spPr bwMode="auto">
            <a:xfrm>
              <a:off x="2678" y="1466"/>
              <a:ext cx="50"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50"/>
            <p:cNvSpPr>
              <a:spLocks noChangeArrowheads="1"/>
            </p:cNvSpPr>
            <p:nvPr/>
          </p:nvSpPr>
          <p:spPr bwMode="auto">
            <a:xfrm>
              <a:off x="2694" y="146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51"/>
            <p:cNvSpPr>
              <a:spLocks noChangeArrowheads="1"/>
            </p:cNvSpPr>
            <p:nvPr/>
          </p:nvSpPr>
          <p:spPr bwMode="auto">
            <a:xfrm>
              <a:off x="2746" y="1466"/>
              <a:ext cx="91"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52"/>
            <p:cNvSpPr>
              <a:spLocks noChangeArrowheads="1"/>
            </p:cNvSpPr>
            <p:nvPr/>
          </p:nvSpPr>
          <p:spPr bwMode="auto">
            <a:xfrm>
              <a:off x="2801" y="1466"/>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53"/>
            <p:cNvSpPr>
              <a:spLocks noChangeArrowheads="1"/>
            </p:cNvSpPr>
            <p:nvPr/>
          </p:nvSpPr>
          <p:spPr bwMode="auto">
            <a:xfrm>
              <a:off x="2851" y="1466"/>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54"/>
            <p:cNvSpPr>
              <a:spLocks noChangeArrowheads="1"/>
            </p:cNvSpPr>
            <p:nvPr/>
          </p:nvSpPr>
          <p:spPr bwMode="auto">
            <a:xfrm>
              <a:off x="2890" y="146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55"/>
            <p:cNvSpPr>
              <a:spLocks noChangeArrowheads="1"/>
            </p:cNvSpPr>
            <p:nvPr/>
          </p:nvSpPr>
          <p:spPr bwMode="auto">
            <a:xfrm>
              <a:off x="2927" y="1466"/>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56"/>
            <p:cNvSpPr>
              <a:spLocks noChangeArrowheads="1"/>
            </p:cNvSpPr>
            <p:nvPr/>
          </p:nvSpPr>
          <p:spPr bwMode="auto">
            <a:xfrm>
              <a:off x="2945" y="1466"/>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57"/>
            <p:cNvSpPr>
              <a:spLocks noChangeArrowheads="1"/>
            </p:cNvSpPr>
            <p:nvPr/>
          </p:nvSpPr>
          <p:spPr bwMode="auto">
            <a:xfrm>
              <a:off x="2981" y="1466"/>
              <a:ext cx="62"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58"/>
            <p:cNvSpPr>
              <a:spLocks noChangeArrowheads="1"/>
            </p:cNvSpPr>
            <p:nvPr/>
          </p:nvSpPr>
          <p:spPr bwMode="auto">
            <a:xfrm>
              <a:off x="3006" y="146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59"/>
            <p:cNvSpPr>
              <a:spLocks noChangeArrowheads="1"/>
            </p:cNvSpPr>
            <p:nvPr/>
          </p:nvSpPr>
          <p:spPr bwMode="auto">
            <a:xfrm>
              <a:off x="2596" y="1553"/>
              <a:ext cx="5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60"/>
            <p:cNvSpPr>
              <a:spLocks noChangeArrowheads="1"/>
            </p:cNvSpPr>
            <p:nvPr/>
          </p:nvSpPr>
          <p:spPr bwMode="auto">
            <a:xfrm>
              <a:off x="2616" y="1553"/>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61"/>
            <p:cNvSpPr>
              <a:spLocks noChangeArrowheads="1"/>
            </p:cNvSpPr>
            <p:nvPr/>
          </p:nvSpPr>
          <p:spPr bwMode="auto">
            <a:xfrm>
              <a:off x="2653" y="155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62"/>
            <p:cNvSpPr>
              <a:spLocks noChangeArrowheads="1"/>
            </p:cNvSpPr>
            <p:nvPr/>
          </p:nvSpPr>
          <p:spPr bwMode="auto">
            <a:xfrm>
              <a:off x="2685" y="155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63"/>
            <p:cNvSpPr>
              <a:spLocks noChangeArrowheads="1"/>
            </p:cNvSpPr>
            <p:nvPr/>
          </p:nvSpPr>
          <p:spPr bwMode="auto">
            <a:xfrm>
              <a:off x="2721" y="1553"/>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64"/>
            <p:cNvSpPr>
              <a:spLocks noChangeArrowheads="1"/>
            </p:cNvSpPr>
            <p:nvPr/>
          </p:nvSpPr>
          <p:spPr bwMode="auto">
            <a:xfrm>
              <a:off x="2737" y="1553"/>
              <a:ext cx="114"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 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65"/>
            <p:cNvSpPr>
              <a:spLocks noChangeArrowheads="1"/>
            </p:cNvSpPr>
            <p:nvPr/>
          </p:nvSpPr>
          <p:spPr bwMode="auto">
            <a:xfrm>
              <a:off x="2806" y="1553"/>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66"/>
            <p:cNvSpPr>
              <a:spLocks noChangeArrowheads="1"/>
            </p:cNvSpPr>
            <p:nvPr/>
          </p:nvSpPr>
          <p:spPr bwMode="auto">
            <a:xfrm>
              <a:off x="2842" y="155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67"/>
            <p:cNvSpPr>
              <a:spLocks noChangeArrowheads="1"/>
            </p:cNvSpPr>
            <p:nvPr/>
          </p:nvSpPr>
          <p:spPr bwMode="auto">
            <a:xfrm>
              <a:off x="2879" y="1553"/>
              <a:ext cx="62"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68"/>
            <p:cNvSpPr>
              <a:spLocks noChangeArrowheads="1"/>
            </p:cNvSpPr>
            <p:nvPr/>
          </p:nvSpPr>
          <p:spPr bwMode="auto">
            <a:xfrm>
              <a:off x="2902" y="155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69"/>
            <p:cNvSpPr>
              <a:spLocks noChangeArrowheads="1"/>
            </p:cNvSpPr>
            <p:nvPr/>
          </p:nvSpPr>
          <p:spPr bwMode="auto">
            <a:xfrm>
              <a:off x="2940" y="1553"/>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5" name="Freeform 70"/>
            <p:cNvSpPr>
              <a:spLocks/>
            </p:cNvSpPr>
            <p:nvPr/>
          </p:nvSpPr>
          <p:spPr bwMode="auto">
            <a:xfrm>
              <a:off x="3750" y="932"/>
              <a:ext cx="700" cy="351"/>
            </a:xfrm>
            <a:custGeom>
              <a:avLst/>
              <a:gdLst>
                <a:gd name="T0" fmla="*/ 0 w 700"/>
                <a:gd name="T1" fmla="*/ 37 h 351"/>
                <a:gd name="T2" fmla="*/ 0 w 700"/>
                <a:gd name="T3" fmla="*/ 37 h 351"/>
                <a:gd name="T4" fmla="*/ 0 w 700"/>
                <a:gd name="T5" fmla="*/ 30 h 351"/>
                <a:gd name="T6" fmla="*/ 2 w 700"/>
                <a:gd name="T7" fmla="*/ 23 h 351"/>
                <a:gd name="T8" fmla="*/ 11 w 700"/>
                <a:gd name="T9" fmla="*/ 11 h 351"/>
                <a:gd name="T10" fmla="*/ 23 w 700"/>
                <a:gd name="T11" fmla="*/ 5 h 351"/>
                <a:gd name="T12" fmla="*/ 27 w 700"/>
                <a:gd name="T13" fmla="*/ 2 h 351"/>
                <a:gd name="T14" fmla="*/ 37 w 700"/>
                <a:gd name="T15" fmla="*/ 0 h 351"/>
                <a:gd name="T16" fmla="*/ 666 w 700"/>
                <a:gd name="T17" fmla="*/ 0 h 351"/>
                <a:gd name="T18" fmla="*/ 666 w 700"/>
                <a:gd name="T19" fmla="*/ 0 h 351"/>
                <a:gd name="T20" fmla="*/ 673 w 700"/>
                <a:gd name="T21" fmla="*/ 2 h 351"/>
                <a:gd name="T22" fmla="*/ 680 w 700"/>
                <a:gd name="T23" fmla="*/ 5 h 351"/>
                <a:gd name="T24" fmla="*/ 689 w 700"/>
                <a:gd name="T25" fmla="*/ 11 h 351"/>
                <a:gd name="T26" fmla="*/ 698 w 700"/>
                <a:gd name="T27" fmla="*/ 23 h 351"/>
                <a:gd name="T28" fmla="*/ 700 w 700"/>
                <a:gd name="T29" fmla="*/ 30 h 351"/>
                <a:gd name="T30" fmla="*/ 700 w 700"/>
                <a:gd name="T31" fmla="*/ 37 h 351"/>
                <a:gd name="T32" fmla="*/ 700 w 700"/>
                <a:gd name="T33" fmla="*/ 317 h 351"/>
                <a:gd name="T34" fmla="*/ 700 w 700"/>
                <a:gd name="T35" fmla="*/ 317 h 351"/>
                <a:gd name="T36" fmla="*/ 700 w 700"/>
                <a:gd name="T37" fmla="*/ 324 h 351"/>
                <a:gd name="T38" fmla="*/ 698 w 700"/>
                <a:gd name="T39" fmla="*/ 331 h 351"/>
                <a:gd name="T40" fmla="*/ 689 w 700"/>
                <a:gd name="T41" fmla="*/ 340 h 351"/>
                <a:gd name="T42" fmla="*/ 680 w 700"/>
                <a:gd name="T43" fmla="*/ 349 h 351"/>
                <a:gd name="T44" fmla="*/ 673 w 700"/>
                <a:gd name="T45" fmla="*/ 351 h 351"/>
                <a:gd name="T46" fmla="*/ 666 w 700"/>
                <a:gd name="T47" fmla="*/ 351 h 351"/>
                <a:gd name="T48" fmla="*/ 37 w 700"/>
                <a:gd name="T49" fmla="*/ 351 h 351"/>
                <a:gd name="T50" fmla="*/ 37 w 700"/>
                <a:gd name="T51" fmla="*/ 351 h 351"/>
                <a:gd name="T52" fmla="*/ 27 w 700"/>
                <a:gd name="T53" fmla="*/ 351 h 351"/>
                <a:gd name="T54" fmla="*/ 23 w 700"/>
                <a:gd name="T55" fmla="*/ 349 h 351"/>
                <a:gd name="T56" fmla="*/ 11 w 700"/>
                <a:gd name="T57" fmla="*/ 340 h 351"/>
                <a:gd name="T58" fmla="*/ 2 w 700"/>
                <a:gd name="T59" fmla="*/ 331 h 351"/>
                <a:gd name="T60" fmla="*/ 0 w 700"/>
                <a:gd name="T61" fmla="*/ 324 h 351"/>
                <a:gd name="T62" fmla="*/ 0 w 700"/>
                <a:gd name="T63" fmla="*/ 317 h 351"/>
                <a:gd name="T64" fmla="*/ 0 w 700"/>
                <a:gd name="T65" fmla="*/ 3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1">
                  <a:moveTo>
                    <a:pt x="0" y="37"/>
                  </a:moveTo>
                  <a:lnTo>
                    <a:pt x="0" y="37"/>
                  </a:lnTo>
                  <a:lnTo>
                    <a:pt x="0" y="30"/>
                  </a:lnTo>
                  <a:lnTo>
                    <a:pt x="2" y="23"/>
                  </a:lnTo>
                  <a:lnTo>
                    <a:pt x="11" y="11"/>
                  </a:lnTo>
                  <a:lnTo>
                    <a:pt x="23" y="5"/>
                  </a:lnTo>
                  <a:lnTo>
                    <a:pt x="27" y="2"/>
                  </a:lnTo>
                  <a:lnTo>
                    <a:pt x="37" y="0"/>
                  </a:lnTo>
                  <a:lnTo>
                    <a:pt x="666" y="0"/>
                  </a:lnTo>
                  <a:lnTo>
                    <a:pt x="666" y="0"/>
                  </a:lnTo>
                  <a:lnTo>
                    <a:pt x="673" y="2"/>
                  </a:lnTo>
                  <a:lnTo>
                    <a:pt x="680" y="5"/>
                  </a:lnTo>
                  <a:lnTo>
                    <a:pt x="689" y="11"/>
                  </a:lnTo>
                  <a:lnTo>
                    <a:pt x="698" y="23"/>
                  </a:lnTo>
                  <a:lnTo>
                    <a:pt x="700" y="30"/>
                  </a:lnTo>
                  <a:lnTo>
                    <a:pt x="700" y="37"/>
                  </a:lnTo>
                  <a:lnTo>
                    <a:pt x="700" y="317"/>
                  </a:lnTo>
                  <a:lnTo>
                    <a:pt x="700" y="317"/>
                  </a:lnTo>
                  <a:lnTo>
                    <a:pt x="700" y="324"/>
                  </a:lnTo>
                  <a:lnTo>
                    <a:pt x="698" y="331"/>
                  </a:lnTo>
                  <a:lnTo>
                    <a:pt x="689" y="340"/>
                  </a:lnTo>
                  <a:lnTo>
                    <a:pt x="680" y="349"/>
                  </a:lnTo>
                  <a:lnTo>
                    <a:pt x="673" y="351"/>
                  </a:lnTo>
                  <a:lnTo>
                    <a:pt x="666" y="351"/>
                  </a:lnTo>
                  <a:lnTo>
                    <a:pt x="37" y="351"/>
                  </a:lnTo>
                  <a:lnTo>
                    <a:pt x="37" y="351"/>
                  </a:lnTo>
                  <a:lnTo>
                    <a:pt x="27" y="351"/>
                  </a:lnTo>
                  <a:lnTo>
                    <a:pt x="23" y="349"/>
                  </a:lnTo>
                  <a:lnTo>
                    <a:pt x="11" y="340"/>
                  </a:lnTo>
                  <a:lnTo>
                    <a:pt x="2" y="331"/>
                  </a:lnTo>
                  <a:lnTo>
                    <a:pt x="0" y="324"/>
                  </a:lnTo>
                  <a:lnTo>
                    <a:pt x="0" y="317"/>
                  </a:lnTo>
                  <a:lnTo>
                    <a:pt x="0" y="37"/>
                  </a:lnTo>
                  <a:close/>
                </a:path>
              </a:pathLst>
            </a:custGeom>
            <a:noFill/>
            <a:ln w="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81"/>
            <p:cNvSpPr>
              <a:spLocks/>
            </p:cNvSpPr>
            <p:nvPr/>
          </p:nvSpPr>
          <p:spPr bwMode="auto">
            <a:xfrm>
              <a:off x="3750" y="1331"/>
              <a:ext cx="700" cy="351"/>
            </a:xfrm>
            <a:custGeom>
              <a:avLst/>
              <a:gdLst>
                <a:gd name="T0" fmla="*/ 0 w 700"/>
                <a:gd name="T1" fmla="*/ 37 h 351"/>
                <a:gd name="T2" fmla="*/ 0 w 700"/>
                <a:gd name="T3" fmla="*/ 37 h 351"/>
                <a:gd name="T4" fmla="*/ 0 w 700"/>
                <a:gd name="T5" fmla="*/ 30 h 351"/>
                <a:gd name="T6" fmla="*/ 2 w 700"/>
                <a:gd name="T7" fmla="*/ 23 h 351"/>
                <a:gd name="T8" fmla="*/ 11 w 700"/>
                <a:gd name="T9" fmla="*/ 12 h 351"/>
                <a:gd name="T10" fmla="*/ 23 w 700"/>
                <a:gd name="T11" fmla="*/ 5 h 351"/>
                <a:gd name="T12" fmla="*/ 27 w 700"/>
                <a:gd name="T13" fmla="*/ 2 h 351"/>
                <a:gd name="T14" fmla="*/ 37 w 700"/>
                <a:gd name="T15" fmla="*/ 0 h 351"/>
                <a:gd name="T16" fmla="*/ 666 w 700"/>
                <a:gd name="T17" fmla="*/ 0 h 351"/>
                <a:gd name="T18" fmla="*/ 666 w 700"/>
                <a:gd name="T19" fmla="*/ 0 h 351"/>
                <a:gd name="T20" fmla="*/ 673 w 700"/>
                <a:gd name="T21" fmla="*/ 2 h 351"/>
                <a:gd name="T22" fmla="*/ 680 w 700"/>
                <a:gd name="T23" fmla="*/ 5 h 351"/>
                <a:gd name="T24" fmla="*/ 689 w 700"/>
                <a:gd name="T25" fmla="*/ 12 h 351"/>
                <a:gd name="T26" fmla="*/ 698 w 700"/>
                <a:gd name="T27" fmla="*/ 23 h 351"/>
                <a:gd name="T28" fmla="*/ 700 w 700"/>
                <a:gd name="T29" fmla="*/ 30 h 351"/>
                <a:gd name="T30" fmla="*/ 700 w 700"/>
                <a:gd name="T31" fmla="*/ 37 h 351"/>
                <a:gd name="T32" fmla="*/ 700 w 700"/>
                <a:gd name="T33" fmla="*/ 317 h 351"/>
                <a:gd name="T34" fmla="*/ 700 w 700"/>
                <a:gd name="T35" fmla="*/ 317 h 351"/>
                <a:gd name="T36" fmla="*/ 700 w 700"/>
                <a:gd name="T37" fmla="*/ 324 h 351"/>
                <a:gd name="T38" fmla="*/ 698 w 700"/>
                <a:gd name="T39" fmla="*/ 329 h 351"/>
                <a:gd name="T40" fmla="*/ 689 w 700"/>
                <a:gd name="T41" fmla="*/ 340 h 351"/>
                <a:gd name="T42" fmla="*/ 680 w 700"/>
                <a:gd name="T43" fmla="*/ 349 h 351"/>
                <a:gd name="T44" fmla="*/ 673 w 700"/>
                <a:gd name="T45" fmla="*/ 351 h 351"/>
                <a:gd name="T46" fmla="*/ 666 w 700"/>
                <a:gd name="T47" fmla="*/ 351 h 351"/>
                <a:gd name="T48" fmla="*/ 37 w 700"/>
                <a:gd name="T49" fmla="*/ 351 h 351"/>
                <a:gd name="T50" fmla="*/ 37 w 700"/>
                <a:gd name="T51" fmla="*/ 351 h 351"/>
                <a:gd name="T52" fmla="*/ 27 w 700"/>
                <a:gd name="T53" fmla="*/ 351 h 351"/>
                <a:gd name="T54" fmla="*/ 23 w 700"/>
                <a:gd name="T55" fmla="*/ 349 h 351"/>
                <a:gd name="T56" fmla="*/ 11 w 700"/>
                <a:gd name="T57" fmla="*/ 340 h 351"/>
                <a:gd name="T58" fmla="*/ 2 w 700"/>
                <a:gd name="T59" fmla="*/ 329 h 351"/>
                <a:gd name="T60" fmla="*/ 0 w 700"/>
                <a:gd name="T61" fmla="*/ 324 h 351"/>
                <a:gd name="T62" fmla="*/ 0 w 700"/>
                <a:gd name="T63" fmla="*/ 317 h 351"/>
                <a:gd name="T64" fmla="*/ 0 w 700"/>
                <a:gd name="T65" fmla="*/ 3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1">
                  <a:moveTo>
                    <a:pt x="0" y="37"/>
                  </a:moveTo>
                  <a:lnTo>
                    <a:pt x="0" y="37"/>
                  </a:lnTo>
                  <a:lnTo>
                    <a:pt x="0" y="30"/>
                  </a:lnTo>
                  <a:lnTo>
                    <a:pt x="2" y="23"/>
                  </a:lnTo>
                  <a:lnTo>
                    <a:pt x="11" y="12"/>
                  </a:lnTo>
                  <a:lnTo>
                    <a:pt x="23" y="5"/>
                  </a:lnTo>
                  <a:lnTo>
                    <a:pt x="27" y="2"/>
                  </a:lnTo>
                  <a:lnTo>
                    <a:pt x="37" y="0"/>
                  </a:lnTo>
                  <a:lnTo>
                    <a:pt x="666" y="0"/>
                  </a:lnTo>
                  <a:lnTo>
                    <a:pt x="666" y="0"/>
                  </a:lnTo>
                  <a:lnTo>
                    <a:pt x="673" y="2"/>
                  </a:lnTo>
                  <a:lnTo>
                    <a:pt x="680" y="5"/>
                  </a:lnTo>
                  <a:lnTo>
                    <a:pt x="689" y="12"/>
                  </a:lnTo>
                  <a:lnTo>
                    <a:pt x="698" y="23"/>
                  </a:lnTo>
                  <a:lnTo>
                    <a:pt x="700" y="30"/>
                  </a:lnTo>
                  <a:lnTo>
                    <a:pt x="700" y="37"/>
                  </a:lnTo>
                  <a:lnTo>
                    <a:pt x="700" y="317"/>
                  </a:lnTo>
                  <a:lnTo>
                    <a:pt x="700" y="317"/>
                  </a:lnTo>
                  <a:lnTo>
                    <a:pt x="700" y="324"/>
                  </a:lnTo>
                  <a:lnTo>
                    <a:pt x="698" y="329"/>
                  </a:lnTo>
                  <a:lnTo>
                    <a:pt x="689" y="340"/>
                  </a:lnTo>
                  <a:lnTo>
                    <a:pt x="680" y="349"/>
                  </a:lnTo>
                  <a:lnTo>
                    <a:pt x="673" y="351"/>
                  </a:lnTo>
                  <a:lnTo>
                    <a:pt x="666" y="351"/>
                  </a:lnTo>
                  <a:lnTo>
                    <a:pt x="37" y="351"/>
                  </a:lnTo>
                  <a:lnTo>
                    <a:pt x="37" y="351"/>
                  </a:lnTo>
                  <a:lnTo>
                    <a:pt x="27" y="351"/>
                  </a:lnTo>
                  <a:lnTo>
                    <a:pt x="23" y="349"/>
                  </a:lnTo>
                  <a:lnTo>
                    <a:pt x="11" y="340"/>
                  </a:lnTo>
                  <a:lnTo>
                    <a:pt x="2" y="329"/>
                  </a:lnTo>
                  <a:lnTo>
                    <a:pt x="0" y="324"/>
                  </a:lnTo>
                  <a:lnTo>
                    <a:pt x="0" y="317"/>
                  </a:lnTo>
                  <a:lnTo>
                    <a:pt x="0" y="37"/>
                  </a:lnTo>
                  <a:close/>
                </a:path>
              </a:pathLst>
            </a:custGeom>
            <a:noFill/>
            <a:ln w="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92"/>
            <p:cNvSpPr>
              <a:spLocks noChangeShapeType="1"/>
            </p:cNvSpPr>
            <p:nvPr/>
          </p:nvSpPr>
          <p:spPr bwMode="auto">
            <a:xfrm>
              <a:off x="3130" y="1509"/>
              <a:ext cx="620" cy="402"/>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93"/>
            <p:cNvSpPr>
              <a:spLocks/>
            </p:cNvSpPr>
            <p:nvPr/>
          </p:nvSpPr>
          <p:spPr bwMode="auto">
            <a:xfrm>
              <a:off x="3750" y="1735"/>
              <a:ext cx="27" cy="34"/>
            </a:xfrm>
            <a:custGeom>
              <a:avLst/>
              <a:gdLst>
                <a:gd name="T0" fmla="*/ 0 w 27"/>
                <a:gd name="T1" fmla="*/ 34 h 34"/>
                <a:gd name="T2" fmla="*/ 0 w 27"/>
                <a:gd name="T3" fmla="*/ 27 h 34"/>
                <a:gd name="T4" fmla="*/ 2 w 27"/>
                <a:gd name="T5" fmla="*/ 20 h 34"/>
                <a:gd name="T6" fmla="*/ 11 w 27"/>
                <a:gd name="T7" fmla="*/ 9 h 34"/>
                <a:gd name="T8" fmla="*/ 23 w 27"/>
                <a:gd name="T9" fmla="*/ 2 h 34"/>
                <a:gd name="T10" fmla="*/ 27 w 27"/>
                <a:gd name="T11" fmla="*/ 0 h 34"/>
              </a:gdLst>
              <a:ahLst/>
              <a:cxnLst>
                <a:cxn ang="0">
                  <a:pos x="T0" y="T1"/>
                </a:cxn>
                <a:cxn ang="0">
                  <a:pos x="T2" y="T3"/>
                </a:cxn>
                <a:cxn ang="0">
                  <a:pos x="T4" y="T5"/>
                </a:cxn>
                <a:cxn ang="0">
                  <a:pos x="T6" y="T7"/>
                </a:cxn>
                <a:cxn ang="0">
                  <a:pos x="T8" y="T9"/>
                </a:cxn>
                <a:cxn ang="0">
                  <a:pos x="T10" y="T11"/>
                </a:cxn>
              </a:cxnLst>
              <a:rect l="0" t="0" r="r" b="b"/>
              <a:pathLst>
                <a:path w="27" h="34">
                  <a:moveTo>
                    <a:pt x="0" y="34"/>
                  </a:moveTo>
                  <a:lnTo>
                    <a:pt x="0" y="27"/>
                  </a:lnTo>
                  <a:lnTo>
                    <a:pt x="2" y="20"/>
                  </a:lnTo>
                  <a:lnTo>
                    <a:pt x="11" y="9"/>
                  </a:lnTo>
                  <a:lnTo>
                    <a:pt x="23" y="2"/>
                  </a:lnTo>
                  <a:lnTo>
                    <a:pt x="27" y="0"/>
                  </a:lnTo>
                </a:path>
              </a:pathLst>
            </a:custGeom>
            <a:noFill/>
            <a:ln w="27">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9" name="Line 94"/>
            <p:cNvSpPr>
              <a:spLocks noChangeShapeType="1"/>
            </p:cNvSpPr>
            <p:nvPr/>
          </p:nvSpPr>
          <p:spPr bwMode="auto">
            <a:xfrm>
              <a:off x="3805"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0" name="Line 95"/>
            <p:cNvSpPr>
              <a:spLocks noChangeShapeType="1"/>
            </p:cNvSpPr>
            <p:nvPr/>
          </p:nvSpPr>
          <p:spPr bwMode="auto">
            <a:xfrm>
              <a:off x="3878"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1" name="Line 96"/>
            <p:cNvSpPr>
              <a:spLocks noChangeShapeType="1"/>
            </p:cNvSpPr>
            <p:nvPr/>
          </p:nvSpPr>
          <p:spPr bwMode="auto">
            <a:xfrm>
              <a:off x="3951"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2" name="Line 97"/>
            <p:cNvSpPr>
              <a:spLocks noChangeShapeType="1"/>
            </p:cNvSpPr>
            <p:nvPr/>
          </p:nvSpPr>
          <p:spPr bwMode="auto">
            <a:xfrm>
              <a:off x="4024"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3" name="Line 98"/>
            <p:cNvSpPr>
              <a:spLocks noChangeShapeType="1"/>
            </p:cNvSpPr>
            <p:nvPr/>
          </p:nvSpPr>
          <p:spPr bwMode="auto">
            <a:xfrm>
              <a:off x="4097"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4" name="Line 99"/>
            <p:cNvSpPr>
              <a:spLocks noChangeShapeType="1"/>
            </p:cNvSpPr>
            <p:nvPr/>
          </p:nvSpPr>
          <p:spPr bwMode="auto">
            <a:xfrm>
              <a:off x="4170"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5" name="Line 100"/>
            <p:cNvSpPr>
              <a:spLocks noChangeShapeType="1"/>
            </p:cNvSpPr>
            <p:nvPr/>
          </p:nvSpPr>
          <p:spPr bwMode="auto">
            <a:xfrm>
              <a:off x="4243"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6" name="Line 101"/>
            <p:cNvSpPr>
              <a:spLocks noChangeShapeType="1"/>
            </p:cNvSpPr>
            <p:nvPr/>
          </p:nvSpPr>
          <p:spPr bwMode="auto">
            <a:xfrm>
              <a:off x="4316" y="1735"/>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02"/>
            <p:cNvSpPr>
              <a:spLocks/>
            </p:cNvSpPr>
            <p:nvPr/>
          </p:nvSpPr>
          <p:spPr bwMode="auto">
            <a:xfrm>
              <a:off x="4389" y="1735"/>
              <a:ext cx="43" cy="4"/>
            </a:xfrm>
            <a:custGeom>
              <a:avLst/>
              <a:gdLst>
                <a:gd name="T0" fmla="*/ 0 w 43"/>
                <a:gd name="T1" fmla="*/ 0 h 4"/>
                <a:gd name="T2" fmla="*/ 27 w 43"/>
                <a:gd name="T3" fmla="*/ 0 h 4"/>
                <a:gd name="T4" fmla="*/ 34 w 43"/>
                <a:gd name="T5" fmla="*/ 0 h 4"/>
                <a:gd name="T6" fmla="*/ 41 w 43"/>
                <a:gd name="T7" fmla="*/ 2 h 4"/>
                <a:gd name="T8" fmla="*/ 43 w 43"/>
                <a:gd name="T9" fmla="*/ 4 h 4"/>
              </a:gdLst>
              <a:ahLst/>
              <a:cxnLst>
                <a:cxn ang="0">
                  <a:pos x="T0" y="T1"/>
                </a:cxn>
                <a:cxn ang="0">
                  <a:pos x="T2" y="T3"/>
                </a:cxn>
                <a:cxn ang="0">
                  <a:pos x="T4" y="T5"/>
                </a:cxn>
                <a:cxn ang="0">
                  <a:pos x="T6" y="T7"/>
                </a:cxn>
                <a:cxn ang="0">
                  <a:pos x="T8" y="T9"/>
                </a:cxn>
              </a:cxnLst>
              <a:rect l="0" t="0" r="r" b="b"/>
              <a:pathLst>
                <a:path w="43" h="4">
                  <a:moveTo>
                    <a:pt x="0" y="0"/>
                  </a:moveTo>
                  <a:lnTo>
                    <a:pt x="27" y="0"/>
                  </a:lnTo>
                  <a:lnTo>
                    <a:pt x="34" y="0"/>
                  </a:lnTo>
                  <a:lnTo>
                    <a:pt x="41" y="2"/>
                  </a:lnTo>
                  <a:lnTo>
                    <a:pt x="43" y="4"/>
                  </a:lnTo>
                </a:path>
              </a:pathLst>
            </a:custGeom>
            <a:noFill/>
            <a:ln w="27">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03"/>
            <p:cNvSpPr>
              <a:spLocks/>
            </p:cNvSpPr>
            <p:nvPr/>
          </p:nvSpPr>
          <p:spPr bwMode="auto">
            <a:xfrm>
              <a:off x="4448" y="1760"/>
              <a:ext cx="2" cy="46"/>
            </a:xfrm>
            <a:custGeom>
              <a:avLst/>
              <a:gdLst>
                <a:gd name="T0" fmla="*/ 0 w 2"/>
                <a:gd name="T1" fmla="*/ 0 h 46"/>
                <a:gd name="T2" fmla="*/ 2 w 2"/>
                <a:gd name="T3" fmla="*/ 2 h 46"/>
                <a:gd name="T4" fmla="*/ 2 w 2"/>
                <a:gd name="T5" fmla="*/ 9 h 46"/>
                <a:gd name="T6" fmla="*/ 2 w 2"/>
                <a:gd name="T7" fmla="*/ 46 h 46"/>
              </a:gdLst>
              <a:ahLst/>
              <a:cxnLst>
                <a:cxn ang="0">
                  <a:pos x="T0" y="T1"/>
                </a:cxn>
                <a:cxn ang="0">
                  <a:pos x="T2" y="T3"/>
                </a:cxn>
                <a:cxn ang="0">
                  <a:pos x="T4" y="T5"/>
                </a:cxn>
                <a:cxn ang="0">
                  <a:pos x="T6" y="T7"/>
                </a:cxn>
              </a:cxnLst>
              <a:rect l="0" t="0" r="r" b="b"/>
              <a:pathLst>
                <a:path w="2" h="46">
                  <a:moveTo>
                    <a:pt x="0" y="0"/>
                  </a:moveTo>
                  <a:lnTo>
                    <a:pt x="2" y="2"/>
                  </a:lnTo>
                  <a:lnTo>
                    <a:pt x="2" y="9"/>
                  </a:lnTo>
                  <a:lnTo>
                    <a:pt x="2" y="46"/>
                  </a:lnTo>
                </a:path>
              </a:pathLst>
            </a:custGeom>
            <a:noFill/>
            <a:ln w="27">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Line 104"/>
            <p:cNvSpPr>
              <a:spLocks noChangeShapeType="1"/>
            </p:cNvSpPr>
            <p:nvPr/>
          </p:nvSpPr>
          <p:spPr bwMode="auto">
            <a:xfrm>
              <a:off x="4450" y="1833"/>
              <a:ext cx="0" cy="46"/>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105"/>
            <p:cNvSpPr>
              <a:spLocks noChangeShapeType="1"/>
            </p:cNvSpPr>
            <p:nvPr/>
          </p:nvSpPr>
          <p:spPr bwMode="auto">
            <a:xfrm>
              <a:off x="4450" y="1906"/>
              <a:ext cx="0" cy="46"/>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Line 106"/>
            <p:cNvSpPr>
              <a:spLocks noChangeShapeType="1"/>
            </p:cNvSpPr>
            <p:nvPr/>
          </p:nvSpPr>
          <p:spPr bwMode="auto">
            <a:xfrm>
              <a:off x="4450" y="1979"/>
              <a:ext cx="0" cy="46"/>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107"/>
            <p:cNvSpPr>
              <a:spLocks/>
            </p:cNvSpPr>
            <p:nvPr/>
          </p:nvSpPr>
          <p:spPr bwMode="auto">
            <a:xfrm>
              <a:off x="4421" y="2052"/>
              <a:ext cx="29" cy="32"/>
            </a:xfrm>
            <a:custGeom>
              <a:avLst/>
              <a:gdLst>
                <a:gd name="T0" fmla="*/ 29 w 29"/>
                <a:gd name="T1" fmla="*/ 0 h 32"/>
                <a:gd name="T2" fmla="*/ 29 w 29"/>
                <a:gd name="T3" fmla="*/ 5 h 32"/>
                <a:gd name="T4" fmla="*/ 27 w 29"/>
                <a:gd name="T5" fmla="*/ 11 h 32"/>
                <a:gd name="T6" fmla="*/ 18 w 29"/>
                <a:gd name="T7" fmla="*/ 23 h 32"/>
                <a:gd name="T8" fmla="*/ 9 w 29"/>
                <a:gd name="T9" fmla="*/ 30 h 32"/>
                <a:gd name="T10" fmla="*/ 2 w 29"/>
                <a:gd name="T11" fmla="*/ 32 h 32"/>
                <a:gd name="T12" fmla="*/ 0 w 29"/>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9" h="32">
                  <a:moveTo>
                    <a:pt x="29" y="0"/>
                  </a:moveTo>
                  <a:lnTo>
                    <a:pt x="29" y="5"/>
                  </a:lnTo>
                  <a:lnTo>
                    <a:pt x="27" y="11"/>
                  </a:lnTo>
                  <a:lnTo>
                    <a:pt x="18" y="23"/>
                  </a:lnTo>
                  <a:lnTo>
                    <a:pt x="9" y="30"/>
                  </a:lnTo>
                  <a:lnTo>
                    <a:pt x="2" y="32"/>
                  </a:lnTo>
                  <a:lnTo>
                    <a:pt x="0" y="32"/>
                  </a:lnTo>
                </a:path>
              </a:pathLst>
            </a:custGeom>
            <a:noFill/>
            <a:ln w="27">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108"/>
            <p:cNvSpPr>
              <a:spLocks noChangeShapeType="1"/>
            </p:cNvSpPr>
            <p:nvPr/>
          </p:nvSpPr>
          <p:spPr bwMode="auto">
            <a:xfrm flipH="1">
              <a:off x="4348"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109"/>
            <p:cNvSpPr>
              <a:spLocks noChangeShapeType="1"/>
            </p:cNvSpPr>
            <p:nvPr/>
          </p:nvSpPr>
          <p:spPr bwMode="auto">
            <a:xfrm flipH="1">
              <a:off x="4275"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5" name="Line 110"/>
            <p:cNvSpPr>
              <a:spLocks noChangeShapeType="1"/>
            </p:cNvSpPr>
            <p:nvPr/>
          </p:nvSpPr>
          <p:spPr bwMode="auto">
            <a:xfrm flipH="1">
              <a:off x="4202"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6" name="Line 111"/>
            <p:cNvSpPr>
              <a:spLocks noChangeShapeType="1"/>
            </p:cNvSpPr>
            <p:nvPr/>
          </p:nvSpPr>
          <p:spPr bwMode="auto">
            <a:xfrm flipH="1">
              <a:off x="4129"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7" name="Line 112"/>
            <p:cNvSpPr>
              <a:spLocks noChangeShapeType="1"/>
            </p:cNvSpPr>
            <p:nvPr/>
          </p:nvSpPr>
          <p:spPr bwMode="auto">
            <a:xfrm flipH="1">
              <a:off x="4056"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8" name="Line 113"/>
            <p:cNvSpPr>
              <a:spLocks noChangeShapeType="1"/>
            </p:cNvSpPr>
            <p:nvPr/>
          </p:nvSpPr>
          <p:spPr bwMode="auto">
            <a:xfrm flipH="1">
              <a:off x="3983"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Line 114"/>
            <p:cNvSpPr>
              <a:spLocks noChangeShapeType="1"/>
            </p:cNvSpPr>
            <p:nvPr/>
          </p:nvSpPr>
          <p:spPr bwMode="auto">
            <a:xfrm flipH="1">
              <a:off x="3910"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Line 115"/>
            <p:cNvSpPr>
              <a:spLocks noChangeShapeType="1"/>
            </p:cNvSpPr>
            <p:nvPr/>
          </p:nvSpPr>
          <p:spPr bwMode="auto">
            <a:xfrm flipH="1">
              <a:off x="3837" y="2084"/>
              <a:ext cx="45" cy="0"/>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116"/>
            <p:cNvSpPr>
              <a:spLocks/>
            </p:cNvSpPr>
            <p:nvPr/>
          </p:nvSpPr>
          <p:spPr bwMode="auto">
            <a:xfrm>
              <a:off x="3766" y="2077"/>
              <a:ext cx="43" cy="7"/>
            </a:xfrm>
            <a:custGeom>
              <a:avLst/>
              <a:gdLst>
                <a:gd name="T0" fmla="*/ 43 w 43"/>
                <a:gd name="T1" fmla="*/ 7 h 7"/>
                <a:gd name="T2" fmla="*/ 21 w 43"/>
                <a:gd name="T3" fmla="*/ 7 h 7"/>
                <a:gd name="T4" fmla="*/ 11 w 43"/>
                <a:gd name="T5" fmla="*/ 7 h 7"/>
                <a:gd name="T6" fmla="*/ 7 w 43"/>
                <a:gd name="T7" fmla="*/ 5 h 7"/>
                <a:gd name="T8" fmla="*/ 0 w 43"/>
                <a:gd name="T9" fmla="*/ 0 h 7"/>
              </a:gdLst>
              <a:ahLst/>
              <a:cxnLst>
                <a:cxn ang="0">
                  <a:pos x="T0" y="T1"/>
                </a:cxn>
                <a:cxn ang="0">
                  <a:pos x="T2" y="T3"/>
                </a:cxn>
                <a:cxn ang="0">
                  <a:pos x="T4" y="T5"/>
                </a:cxn>
                <a:cxn ang="0">
                  <a:pos x="T6" y="T7"/>
                </a:cxn>
                <a:cxn ang="0">
                  <a:pos x="T8" y="T9"/>
                </a:cxn>
              </a:cxnLst>
              <a:rect l="0" t="0" r="r" b="b"/>
              <a:pathLst>
                <a:path w="43" h="7">
                  <a:moveTo>
                    <a:pt x="43" y="7"/>
                  </a:moveTo>
                  <a:lnTo>
                    <a:pt x="21" y="7"/>
                  </a:lnTo>
                  <a:lnTo>
                    <a:pt x="11" y="7"/>
                  </a:lnTo>
                  <a:lnTo>
                    <a:pt x="7" y="5"/>
                  </a:lnTo>
                  <a:lnTo>
                    <a:pt x="0" y="0"/>
                  </a:lnTo>
                </a:path>
              </a:pathLst>
            </a:custGeom>
            <a:noFill/>
            <a:ln w="27">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117"/>
            <p:cNvSpPr>
              <a:spLocks/>
            </p:cNvSpPr>
            <p:nvPr/>
          </p:nvSpPr>
          <p:spPr bwMode="auto">
            <a:xfrm>
              <a:off x="3750" y="2011"/>
              <a:ext cx="0" cy="46"/>
            </a:xfrm>
            <a:custGeom>
              <a:avLst/>
              <a:gdLst>
                <a:gd name="T0" fmla="*/ 46 h 46"/>
                <a:gd name="T1" fmla="*/ 39 h 46"/>
                <a:gd name="T2" fmla="*/ 0 h 46"/>
              </a:gdLst>
              <a:ahLst/>
              <a:cxnLst>
                <a:cxn ang="0">
                  <a:pos x="0" y="T0"/>
                </a:cxn>
                <a:cxn ang="0">
                  <a:pos x="0" y="T1"/>
                </a:cxn>
                <a:cxn ang="0">
                  <a:pos x="0" y="T2"/>
                </a:cxn>
              </a:cxnLst>
              <a:rect l="0" t="0" r="r" b="b"/>
              <a:pathLst>
                <a:path h="46">
                  <a:moveTo>
                    <a:pt x="0" y="46"/>
                  </a:moveTo>
                  <a:lnTo>
                    <a:pt x="0" y="39"/>
                  </a:lnTo>
                  <a:lnTo>
                    <a:pt x="0" y="0"/>
                  </a:lnTo>
                </a:path>
              </a:pathLst>
            </a:custGeom>
            <a:noFill/>
            <a:ln w="27">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3" name="Line 118"/>
            <p:cNvSpPr>
              <a:spLocks noChangeShapeType="1"/>
            </p:cNvSpPr>
            <p:nvPr/>
          </p:nvSpPr>
          <p:spPr bwMode="auto">
            <a:xfrm flipV="1">
              <a:off x="3750" y="1938"/>
              <a:ext cx="0" cy="46"/>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4" name="Line 119"/>
            <p:cNvSpPr>
              <a:spLocks noChangeShapeType="1"/>
            </p:cNvSpPr>
            <p:nvPr/>
          </p:nvSpPr>
          <p:spPr bwMode="auto">
            <a:xfrm flipV="1">
              <a:off x="3750" y="1865"/>
              <a:ext cx="0" cy="46"/>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5" name="Line 120"/>
            <p:cNvSpPr>
              <a:spLocks noChangeShapeType="1"/>
            </p:cNvSpPr>
            <p:nvPr/>
          </p:nvSpPr>
          <p:spPr bwMode="auto">
            <a:xfrm flipV="1">
              <a:off x="3750" y="1792"/>
              <a:ext cx="0" cy="46"/>
            </a:xfrm>
            <a:prstGeom prst="line">
              <a:avLst/>
            </a:prstGeom>
            <a:noFill/>
            <a:ln w="27">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 name="Line 132"/>
            <p:cNvSpPr>
              <a:spLocks noChangeShapeType="1"/>
            </p:cNvSpPr>
            <p:nvPr/>
          </p:nvSpPr>
          <p:spPr bwMode="auto">
            <a:xfrm>
              <a:off x="1770" y="2100"/>
              <a:ext cx="664" cy="620"/>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9" name="Rectangle 134"/>
            <p:cNvSpPr>
              <a:spLocks noChangeArrowheads="1"/>
            </p:cNvSpPr>
            <p:nvPr/>
          </p:nvSpPr>
          <p:spPr bwMode="auto">
            <a:xfrm>
              <a:off x="2603" y="2586"/>
              <a:ext cx="89" cy="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Bu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35"/>
            <p:cNvSpPr>
              <a:spLocks noChangeArrowheads="1"/>
            </p:cNvSpPr>
            <p:nvPr/>
          </p:nvSpPr>
          <p:spPr bwMode="auto">
            <a:xfrm>
              <a:off x="2708" y="258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36"/>
            <p:cNvSpPr>
              <a:spLocks noChangeArrowheads="1"/>
            </p:cNvSpPr>
            <p:nvPr/>
          </p:nvSpPr>
          <p:spPr bwMode="auto">
            <a:xfrm>
              <a:off x="2744" y="2586"/>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37"/>
            <p:cNvSpPr>
              <a:spLocks noChangeArrowheads="1"/>
            </p:cNvSpPr>
            <p:nvPr/>
          </p:nvSpPr>
          <p:spPr bwMode="auto">
            <a:xfrm>
              <a:off x="2781" y="2586"/>
              <a:ext cx="62"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38"/>
            <p:cNvSpPr>
              <a:spLocks noChangeArrowheads="1"/>
            </p:cNvSpPr>
            <p:nvPr/>
          </p:nvSpPr>
          <p:spPr bwMode="auto">
            <a:xfrm>
              <a:off x="2819" y="2586"/>
              <a:ext cx="8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39"/>
            <p:cNvSpPr>
              <a:spLocks noChangeArrowheads="1"/>
            </p:cNvSpPr>
            <p:nvPr/>
          </p:nvSpPr>
          <p:spPr bwMode="auto">
            <a:xfrm>
              <a:off x="2861" y="2586"/>
              <a:ext cx="17" cy="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40"/>
            <p:cNvSpPr>
              <a:spLocks noChangeArrowheads="1"/>
            </p:cNvSpPr>
            <p:nvPr/>
          </p:nvSpPr>
          <p:spPr bwMode="auto">
            <a:xfrm>
              <a:off x="2876" y="258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41"/>
            <p:cNvSpPr>
              <a:spLocks noChangeArrowheads="1"/>
            </p:cNvSpPr>
            <p:nvPr/>
          </p:nvSpPr>
          <p:spPr bwMode="auto">
            <a:xfrm>
              <a:off x="2913" y="2586"/>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42"/>
            <p:cNvSpPr>
              <a:spLocks noChangeArrowheads="1"/>
            </p:cNvSpPr>
            <p:nvPr/>
          </p:nvSpPr>
          <p:spPr bwMode="auto">
            <a:xfrm>
              <a:off x="2949" y="2586"/>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43"/>
            <p:cNvSpPr>
              <a:spLocks noChangeArrowheads="1"/>
            </p:cNvSpPr>
            <p:nvPr/>
          </p:nvSpPr>
          <p:spPr bwMode="auto">
            <a:xfrm>
              <a:off x="2528" y="2673"/>
              <a:ext cx="8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44"/>
            <p:cNvSpPr>
              <a:spLocks noChangeArrowheads="1"/>
            </p:cNvSpPr>
            <p:nvPr/>
          </p:nvSpPr>
          <p:spPr bwMode="auto">
            <a:xfrm>
              <a:off x="2569" y="2673"/>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145"/>
            <p:cNvSpPr>
              <a:spLocks noChangeArrowheads="1"/>
            </p:cNvSpPr>
            <p:nvPr/>
          </p:nvSpPr>
          <p:spPr bwMode="auto">
            <a:xfrm>
              <a:off x="2605" y="267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46"/>
            <p:cNvSpPr>
              <a:spLocks noChangeArrowheads="1"/>
            </p:cNvSpPr>
            <p:nvPr/>
          </p:nvSpPr>
          <p:spPr bwMode="auto">
            <a:xfrm>
              <a:off x="2642" y="2673"/>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147"/>
            <p:cNvSpPr>
              <a:spLocks noChangeArrowheads="1"/>
            </p:cNvSpPr>
            <p:nvPr/>
          </p:nvSpPr>
          <p:spPr bwMode="auto">
            <a:xfrm>
              <a:off x="2678" y="2673"/>
              <a:ext cx="50"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48"/>
            <p:cNvSpPr>
              <a:spLocks noChangeArrowheads="1"/>
            </p:cNvSpPr>
            <p:nvPr/>
          </p:nvSpPr>
          <p:spPr bwMode="auto">
            <a:xfrm>
              <a:off x="2694" y="2673"/>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49"/>
            <p:cNvSpPr>
              <a:spLocks noChangeArrowheads="1"/>
            </p:cNvSpPr>
            <p:nvPr/>
          </p:nvSpPr>
          <p:spPr bwMode="auto">
            <a:xfrm>
              <a:off x="2746" y="2673"/>
              <a:ext cx="91"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50"/>
            <p:cNvSpPr>
              <a:spLocks noChangeArrowheads="1"/>
            </p:cNvSpPr>
            <p:nvPr/>
          </p:nvSpPr>
          <p:spPr bwMode="auto">
            <a:xfrm>
              <a:off x="2801" y="267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51"/>
            <p:cNvSpPr>
              <a:spLocks noChangeArrowheads="1"/>
            </p:cNvSpPr>
            <p:nvPr/>
          </p:nvSpPr>
          <p:spPr bwMode="auto">
            <a:xfrm>
              <a:off x="2851" y="267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52"/>
            <p:cNvSpPr>
              <a:spLocks noChangeArrowheads="1"/>
            </p:cNvSpPr>
            <p:nvPr/>
          </p:nvSpPr>
          <p:spPr bwMode="auto">
            <a:xfrm>
              <a:off x="2890" y="2673"/>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153"/>
            <p:cNvSpPr>
              <a:spLocks noChangeArrowheads="1"/>
            </p:cNvSpPr>
            <p:nvPr/>
          </p:nvSpPr>
          <p:spPr bwMode="auto">
            <a:xfrm>
              <a:off x="2927" y="2673"/>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54"/>
            <p:cNvSpPr>
              <a:spLocks noChangeArrowheads="1"/>
            </p:cNvSpPr>
            <p:nvPr/>
          </p:nvSpPr>
          <p:spPr bwMode="auto">
            <a:xfrm>
              <a:off x="2945" y="2673"/>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55"/>
            <p:cNvSpPr>
              <a:spLocks noChangeArrowheads="1"/>
            </p:cNvSpPr>
            <p:nvPr/>
          </p:nvSpPr>
          <p:spPr bwMode="auto">
            <a:xfrm>
              <a:off x="2981" y="2673"/>
              <a:ext cx="62"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56"/>
            <p:cNvSpPr>
              <a:spLocks noChangeArrowheads="1"/>
            </p:cNvSpPr>
            <p:nvPr/>
          </p:nvSpPr>
          <p:spPr bwMode="auto">
            <a:xfrm>
              <a:off x="3006" y="2673"/>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157"/>
            <p:cNvSpPr>
              <a:spLocks noChangeArrowheads="1"/>
            </p:cNvSpPr>
            <p:nvPr/>
          </p:nvSpPr>
          <p:spPr bwMode="auto">
            <a:xfrm>
              <a:off x="2587" y="2761"/>
              <a:ext cx="5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58"/>
            <p:cNvSpPr>
              <a:spLocks noChangeArrowheads="1"/>
            </p:cNvSpPr>
            <p:nvPr/>
          </p:nvSpPr>
          <p:spPr bwMode="auto">
            <a:xfrm>
              <a:off x="2607" y="2761"/>
              <a:ext cx="57"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159"/>
            <p:cNvSpPr>
              <a:spLocks noChangeArrowheads="1"/>
            </p:cNvSpPr>
            <p:nvPr/>
          </p:nvSpPr>
          <p:spPr bwMode="auto">
            <a:xfrm>
              <a:off x="2644" y="2761"/>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60"/>
            <p:cNvSpPr>
              <a:spLocks noChangeArrowheads="1"/>
            </p:cNvSpPr>
            <p:nvPr/>
          </p:nvSpPr>
          <p:spPr bwMode="auto">
            <a:xfrm>
              <a:off x="2676" y="2761"/>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161"/>
            <p:cNvSpPr>
              <a:spLocks noChangeArrowheads="1"/>
            </p:cNvSpPr>
            <p:nvPr/>
          </p:nvSpPr>
          <p:spPr bwMode="auto">
            <a:xfrm>
              <a:off x="2712" y="276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62"/>
            <p:cNvSpPr>
              <a:spLocks noChangeArrowheads="1"/>
            </p:cNvSpPr>
            <p:nvPr/>
          </p:nvSpPr>
          <p:spPr bwMode="auto">
            <a:xfrm>
              <a:off x="2728" y="2761"/>
              <a:ext cx="114"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 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63"/>
            <p:cNvSpPr>
              <a:spLocks noChangeArrowheads="1"/>
            </p:cNvSpPr>
            <p:nvPr/>
          </p:nvSpPr>
          <p:spPr bwMode="auto">
            <a:xfrm>
              <a:off x="2797" y="2761"/>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64"/>
            <p:cNvSpPr>
              <a:spLocks noChangeArrowheads="1"/>
            </p:cNvSpPr>
            <p:nvPr/>
          </p:nvSpPr>
          <p:spPr bwMode="auto">
            <a:xfrm>
              <a:off x="2833" y="2761"/>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165"/>
            <p:cNvSpPr>
              <a:spLocks noChangeArrowheads="1"/>
            </p:cNvSpPr>
            <p:nvPr/>
          </p:nvSpPr>
          <p:spPr bwMode="auto">
            <a:xfrm>
              <a:off x="2870" y="2761"/>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166"/>
            <p:cNvSpPr>
              <a:spLocks noChangeArrowheads="1"/>
            </p:cNvSpPr>
            <p:nvPr/>
          </p:nvSpPr>
          <p:spPr bwMode="auto">
            <a:xfrm>
              <a:off x="2895" y="2761"/>
              <a:ext cx="75"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167"/>
            <p:cNvSpPr>
              <a:spLocks noChangeArrowheads="1"/>
            </p:cNvSpPr>
            <p:nvPr/>
          </p:nvSpPr>
          <p:spPr bwMode="auto">
            <a:xfrm>
              <a:off x="2931" y="2761"/>
              <a:ext cx="78" cy="10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3" name="Freeform 168"/>
            <p:cNvSpPr>
              <a:spLocks/>
            </p:cNvSpPr>
            <p:nvPr/>
          </p:nvSpPr>
          <p:spPr bwMode="auto">
            <a:xfrm>
              <a:off x="3750" y="2136"/>
              <a:ext cx="700" cy="352"/>
            </a:xfrm>
            <a:custGeom>
              <a:avLst/>
              <a:gdLst>
                <a:gd name="T0" fmla="*/ 0 w 700"/>
                <a:gd name="T1" fmla="*/ 37 h 352"/>
                <a:gd name="T2" fmla="*/ 0 w 700"/>
                <a:gd name="T3" fmla="*/ 37 h 352"/>
                <a:gd name="T4" fmla="*/ 0 w 700"/>
                <a:gd name="T5" fmla="*/ 30 h 352"/>
                <a:gd name="T6" fmla="*/ 2 w 700"/>
                <a:gd name="T7" fmla="*/ 23 h 352"/>
                <a:gd name="T8" fmla="*/ 11 w 700"/>
                <a:gd name="T9" fmla="*/ 12 h 352"/>
                <a:gd name="T10" fmla="*/ 23 w 700"/>
                <a:gd name="T11" fmla="*/ 3 h 352"/>
                <a:gd name="T12" fmla="*/ 27 w 700"/>
                <a:gd name="T13" fmla="*/ 3 h 352"/>
                <a:gd name="T14" fmla="*/ 37 w 700"/>
                <a:gd name="T15" fmla="*/ 0 h 352"/>
                <a:gd name="T16" fmla="*/ 666 w 700"/>
                <a:gd name="T17" fmla="*/ 0 h 352"/>
                <a:gd name="T18" fmla="*/ 666 w 700"/>
                <a:gd name="T19" fmla="*/ 0 h 352"/>
                <a:gd name="T20" fmla="*/ 673 w 700"/>
                <a:gd name="T21" fmla="*/ 3 h 352"/>
                <a:gd name="T22" fmla="*/ 680 w 700"/>
                <a:gd name="T23" fmla="*/ 3 h 352"/>
                <a:gd name="T24" fmla="*/ 689 w 700"/>
                <a:gd name="T25" fmla="*/ 12 h 352"/>
                <a:gd name="T26" fmla="*/ 698 w 700"/>
                <a:gd name="T27" fmla="*/ 23 h 352"/>
                <a:gd name="T28" fmla="*/ 700 w 700"/>
                <a:gd name="T29" fmla="*/ 30 h 352"/>
                <a:gd name="T30" fmla="*/ 700 w 700"/>
                <a:gd name="T31" fmla="*/ 37 h 352"/>
                <a:gd name="T32" fmla="*/ 700 w 700"/>
                <a:gd name="T33" fmla="*/ 315 h 352"/>
                <a:gd name="T34" fmla="*/ 700 w 700"/>
                <a:gd name="T35" fmla="*/ 315 h 352"/>
                <a:gd name="T36" fmla="*/ 700 w 700"/>
                <a:gd name="T37" fmla="*/ 322 h 352"/>
                <a:gd name="T38" fmla="*/ 698 w 700"/>
                <a:gd name="T39" fmla="*/ 329 h 352"/>
                <a:gd name="T40" fmla="*/ 689 w 700"/>
                <a:gd name="T41" fmla="*/ 340 h 352"/>
                <a:gd name="T42" fmla="*/ 680 w 700"/>
                <a:gd name="T43" fmla="*/ 347 h 352"/>
                <a:gd name="T44" fmla="*/ 673 w 700"/>
                <a:gd name="T45" fmla="*/ 349 h 352"/>
                <a:gd name="T46" fmla="*/ 666 w 700"/>
                <a:gd name="T47" fmla="*/ 352 h 352"/>
                <a:gd name="T48" fmla="*/ 37 w 700"/>
                <a:gd name="T49" fmla="*/ 352 h 352"/>
                <a:gd name="T50" fmla="*/ 37 w 700"/>
                <a:gd name="T51" fmla="*/ 352 h 352"/>
                <a:gd name="T52" fmla="*/ 27 w 700"/>
                <a:gd name="T53" fmla="*/ 349 h 352"/>
                <a:gd name="T54" fmla="*/ 23 w 700"/>
                <a:gd name="T55" fmla="*/ 347 h 352"/>
                <a:gd name="T56" fmla="*/ 11 w 700"/>
                <a:gd name="T57" fmla="*/ 340 h 352"/>
                <a:gd name="T58" fmla="*/ 2 w 700"/>
                <a:gd name="T59" fmla="*/ 329 h 352"/>
                <a:gd name="T60" fmla="*/ 0 w 700"/>
                <a:gd name="T61" fmla="*/ 322 h 352"/>
                <a:gd name="T62" fmla="*/ 0 w 700"/>
                <a:gd name="T63" fmla="*/ 315 h 352"/>
                <a:gd name="T64" fmla="*/ 0 w 700"/>
                <a:gd name="T65" fmla="*/ 3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2">
                  <a:moveTo>
                    <a:pt x="0" y="37"/>
                  </a:moveTo>
                  <a:lnTo>
                    <a:pt x="0" y="37"/>
                  </a:lnTo>
                  <a:lnTo>
                    <a:pt x="0" y="30"/>
                  </a:lnTo>
                  <a:lnTo>
                    <a:pt x="2" y="23"/>
                  </a:lnTo>
                  <a:lnTo>
                    <a:pt x="11" y="12"/>
                  </a:lnTo>
                  <a:lnTo>
                    <a:pt x="23" y="3"/>
                  </a:lnTo>
                  <a:lnTo>
                    <a:pt x="27" y="3"/>
                  </a:lnTo>
                  <a:lnTo>
                    <a:pt x="37" y="0"/>
                  </a:lnTo>
                  <a:lnTo>
                    <a:pt x="666" y="0"/>
                  </a:lnTo>
                  <a:lnTo>
                    <a:pt x="666" y="0"/>
                  </a:lnTo>
                  <a:lnTo>
                    <a:pt x="673" y="3"/>
                  </a:lnTo>
                  <a:lnTo>
                    <a:pt x="680" y="3"/>
                  </a:lnTo>
                  <a:lnTo>
                    <a:pt x="689" y="12"/>
                  </a:lnTo>
                  <a:lnTo>
                    <a:pt x="698" y="23"/>
                  </a:lnTo>
                  <a:lnTo>
                    <a:pt x="700" y="30"/>
                  </a:lnTo>
                  <a:lnTo>
                    <a:pt x="700" y="37"/>
                  </a:lnTo>
                  <a:lnTo>
                    <a:pt x="700" y="315"/>
                  </a:lnTo>
                  <a:lnTo>
                    <a:pt x="700" y="315"/>
                  </a:lnTo>
                  <a:lnTo>
                    <a:pt x="700" y="322"/>
                  </a:lnTo>
                  <a:lnTo>
                    <a:pt x="698" y="329"/>
                  </a:lnTo>
                  <a:lnTo>
                    <a:pt x="689" y="340"/>
                  </a:lnTo>
                  <a:lnTo>
                    <a:pt x="680" y="347"/>
                  </a:lnTo>
                  <a:lnTo>
                    <a:pt x="673" y="349"/>
                  </a:lnTo>
                  <a:lnTo>
                    <a:pt x="666" y="352"/>
                  </a:lnTo>
                  <a:lnTo>
                    <a:pt x="37" y="352"/>
                  </a:lnTo>
                  <a:lnTo>
                    <a:pt x="37" y="352"/>
                  </a:lnTo>
                  <a:lnTo>
                    <a:pt x="27" y="349"/>
                  </a:lnTo>
                  <a:lnTo>
                    <a:pt x="23" y="347"/>
                  </a:lnTo>
                  <a:lnTo>
                    <a:pt x="11" y="340"/>
                  </a:lnTo>
                  <a:lnTo>
                    <a:pt x="2" y="329"/>
                  </a:lnTo>
                  <a:lnTo>
                    <a:pt x="0" y="322"/>
                  </a:lnTo>
                  <a:lnTo>
                    <a:pt x="0" y="315"/>
                  </a:lnTo>
                  <a:lnTo>
                    <a:pt x="0" y="37"/>
                  </a:lnTo>
                  <a:close/>
                </a:path>
              </a:pathLst>
            </a:custGeom>
            <a:noFill/>
            <a:ln w="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Rectangle 172"/>
            <p:cNvSpPr>
              <a:spLocks noChangeArrowheads="1"/>
            </p:cNvSpPr>
            <p:nvPr/>
          </p:nvSpPr>
          <p:spPr bwMode="auto">
            <a:xfrm>
              <a:off x="4122" y="2210"/>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4" name="Freeform 179"/>
            <p:cNvSpPr>
              <a:spLocks/>
            </p:cNvSpPr>
            <p:nvPr/>
          </p:nvSpPr>
          <p:spPr bwMode="auto">
            <a:xfrm>
              <a:off x="3750" y="2540"/>
              <a:ext cx="700" cy="349"/>
            </a:xfrm>
            <a:custGeom>
              <a:avLst/>
              <a:gdLst>
                <a:gd name="T0" fmla="*/ 0 w 700"/>
                <a:gd name="T1" fmla="*/ 34 h 349"/>
                <a:gd name="T2" fmla="*/ 0 w 700"/>
                <a:gd name="T3" fmla="*/ 34 h 349"/>
                <a:gd name="T4" fmla="*/ 0 w 700"/>
                <a:gd name="T5" fmla="*/ 27 h 349"/>
                <a:gd name="T6" fmla="*/ 2 w 700"/>
                <a:gd name="T7" fmla="*/ 21 h 349"/>
                <a:gd name="T8" fmla="*/ 11 w 700"/>
                <a:gd name="T9" fmla="*/ 9 h 349"/>
                <a:gd name="T10" fmla="*/ 23 w 700"/>
                <a:gd name="T11" fmla="*/ 2 h 349"/>
                <a:gd name="T12" fmla="*/ 27 w 700"/>
                <a:gd name="T13" fmla="*/ 0 h 349"/>
                <a:gd name="T14" fmla="*/ 37 w 700"/>
                <a:gd name="T15" fmla="*/ 0 h 349"/>
                <a:gd name="T16" fmla="*/ 666 w 700"/>
                <a:gd name="T17" fmla="*/ 0 h 349"/>
                <a:gd name="T18" fmla="*/ 666 w 700"/>
                <a:gd name="T19" fmla="*/ 0 h 349"/>
                <a:gd name="T20" fmla="*/ 673 w 700"/>
                <a:gd name="T21" fmla="*/ 0 h 349"/>
                <a:gd name="T22" fmla="*/ 680 w 700"/>
                <a:gd name="T23" fmla="*/ 2 h 349"/>
                <a:gd name="T24" fmla="*/ 689 w 700"/>
                <a:gd name="T25" fmla="*/ 9 h 349"/>
                <a:gd name="T26" fmla="*/ 698 w 700"/>
                <a:gd name="T27" fmla="*/ 21 h 349"/>
                <a:gd name="T28" fmla="*/ 700 w 700"/>
                <a:gd name="T29" fmla="*/ 27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89 w 700"/>
                <a:gd name="T41" fmla="*/ 340 h 349"/>
                <a:gd name="T42" fmla="*/ 680 w 700"/>
                <a:gd name="T43" fmla="*/ 347 h 349"/>
                <a:gd name="T44" fmla="*/ 673 w 700"/>
                <a:gd name="T45" fmla="*/ 349 h 349"/>
                <a:gd name="T46" fmla="*/ 666 w 700"/>
                <a:gd name="T47" fmla="*/ 349 h 349"/>
                <a:gd name="T48" fmla="*/ 37 w 700"/>
                <a:gd name="T49" fmla="*/ 349 h 349"/>
                <a:gd name="T50" fmla="*/ 37 w 700"/>
                <a:gd name="T51" fmla="*/ 349 h 349"/>
                <a:gd name="T52" fmla="*/ 27 w 700"/>
                <a:gd name="T53" fmla="*/ 349 h 349"/>
                <a:gd name="T54" fmla="*/ 23 w 700"/>
                <a:gd name="T55" fmla="*/ 347 h 349"/>
                <a:gd name="T56" fmla="*/ 11 w 700"/>
                <a:gd name="T57" fmla="*/ 340 h 349"/>
                <a:gd name="T58" fmla="*/ 2 w 700"/>
                <a:gd name="T59" fmla="*/ 329 h 349"/>
                <a:gd name="T60" fmla="*/ 0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0" y="27"/>
                  </a:lnTo>
                  <a:lnTo>
                    <a:pt x="2" y="21"/>
                  </a:lnTo>
                  <a:lnTo>
                    <a:pt x="11" y="9"/>
                  </a:lnTo>
                  <a:lnTo>
                    <a:pt x="23" y="2"/>
                  </a:lnTo>
                  <a:lnTo>
                    <a:pt x="27" y="0"/>
                  </a:lnTo>
                  <a:lnTo>
                    <a:pt x="37" y="0"/>
                  </a:lnTo>
                  <a:lnTo>
                    <a:pt x="666" y="0"/>
                  </a:lnTo>
                  <a:lnTo>
                    <a:pt x="666" y="0"/>
                  </a:lnTo>
                  <a:lnTo>
                    <a:pt x="673" y="0"/>
                  </a:lnTo>
                  <a:lnTo>
                    <a:pt x="680" y="2"/>
                  </a:lnTo>
                  <a:lnTo>
                    <a:pt x="689" y="9"/>
                  </a:lnTo>
                  <a:lnTo>
                    <a:pt x="698" y="21"/>
                  </a:lnTo>
                  <a:lnTo>
                    <a:pt x="700" y="27"/>
                  </a:lnTo>
                  <a:lnTo>
                    <a:pt x="700" y="34"/>
                  </a:lnTo>
                  <a:lnTo>
                    <a:pt x="700" y="315"/>
                  </a:lnTo>
                  <a:lnTo>
                    <a:pt x="700" y="315"/>
                  </a:lnTo>
                  <a:lnTo>
                    <a:pt x="700" y="322"/>
                  </a:lnTo>
                  <a:lnTo>
                    <a:pt x="698" y="329"/>
                  </a:lnTo>
                  <a:lnTo>
                    <a:pt x="689" y="340"/>
                  </a:lnTo>
                  <a:lnTo>
                    <a:pt x="680" y="347"/>
                  </a:lnTo>
                  <a:lnTo>
                    <a:pt x="673" y="349"/>
                  </a:lnTo>
                  <a:lnTo>
                    <a:pt x="666" y="349"/>
                  </a:lnTo>
                  <a:lnTo>
                    <a:pt x="37" y="349"/>
                  </a:lnTo>
                  <a:lnTo>
                    <a:pt x="37" y="349"/>
                  </a:lnTo>
                  <a:lnTo>
                    <a:pt x="27" y="349"/>
                  </a:lnTo>
                  <a:lnTo>
                    <a:pt x="23" y="347"/>
                  </a:lnTo>
                  <a:lnTo>
                    <a:pt x="11" y="340"/>
                  </a:lnTo>
                  <a:lnTo>
                    <a:pt x="2" y="329"/>
                  </a:lnTo>
                  <a:lnTo>
                    <a:pt x="0" y="322"/>
                  </a:lnTo>
                  <a:lnTo>
                    <a:pt x="0" y="315"/>
                  </a:lnTo>
                  <a:lnTo>
                    <a:pt x="0" y="34"/>
                  </a:lnTo>
                  <a:close/>
                </a:path>
              </a:pathLst>
            </a:custGeom>
            <a:noFill/>
            <a:ln w="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Rectangle 182"/>
            <p:cNvSpPr>
              <a:spLocks noChangeArrowheads="1"/>
            </p:cNvSpPr>
            <p:nvPr/>
          </p:nvSpPr>
          <p:spPr bwMode="auto">
            <a:xfrm>
              <a:off x="4065" y="2613"/>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5" name="Freeform 190"/>
            <p:cNvSpPr>
              <a:spLocks/>
            </p:cNvSpPr>
            <p:nvPr/>
          </p:nvSpPr>
          <p:spPr bwMode="auto">
            <a:xfrm>
              <a:off x="3750" y="2942"/>
              <a:ext cx="700" cy="349"/>
            </a:xfrm>
            <a:custGeom>
              <a:avLst/>
              <a:gdLst>
                <a:gd name="T0" fmla="*/ 0 w 700"/>
                <a:gd name="T1" fmla="*/ 34 h 349"/>
                <a:gd name="T2" fmla="*/ 0 w 700"/>
                <a:gd name="T3" fmla="*/ 34 h 349"/>
                <a:gd name="T4" fmla="*/ 0 w 700"/>
                <a:gd name="T5" fmla="*/ 27 h 349"/>
                <a:gd name="T6" fmla="*/ 2 w 700"/>
                <a:gd name="T7" fmla="*/ 20 h 349"/>
                <a:gd name="T8" fmla="*/ 11 w 700"/>
                <a:gd name="T9" fmla="*/ 11 h 349"/>
                <a:gd name="T10" fmla="*/ 23 w 700"/>
                <a:gd name="T11" fmla="*/ 2 h 349"/>
                <a:gd name="T12" fmla="*/ 27 w 700"/>
                <a:gd name="T13" fmla="*/ 0 h 349"/>
                <a:gd name="T14" fmla="*/ 37 w 700"/>
                <a:gd name="T15" fmla="*/ 0 h 349"/>
                <a:gd name="T16" fmla="*/ 666 w 700"/>
                <a:gd name="T17" fmla="*/ 0 h 349"/>
                <a:gd name="T18" fmla="*/ 666 w 700"/>
                <a:gd name="T19" fmla="*/ 0 h 349"/>
                <a:gd name="T20" fmla="*/ 673 w 700"/>
                <a:gd name="T21" fmla="*/ 0 h 349"/>
                <a:gd name="T22" fmla="*/ 680 w 700"/>
                <a:gd name="T23" fmla="*/ 2 h 349"/>
                <a:gd name="T24" fmla="*/ 689 w 700"/>
                <a:gd name="T25" fmla="*/ 11 h 349"/>
                <a:gd name="T26" fmla="*/ 698 w 700"/>
                <a:gd name="T27" fmla="*/ 20 h 349"/>
                <a:gd name="T28" fmla="*/ 700 w 700"/>
                <a:gd name="T29" fmla="*/ 27 h 349"/>
                <a:gd name="T30" fmla="*/ 700 w 700"/>
                <a:gd name="T31" fmla="*/ 34 h 349"/>
                <a:gd name="T32" fmla="*/ 700 w 700"/>
                <a:gd name="T33" fmla="*/ 314 h 349"/>
                <a:gd name="T34" fmla="*/ 700 w 700"/>
                <a:gd name="T35" fmla="*/ 314 h 349"/>
                <a:gd name="T36" fmla="*/ 700 w 700"/>
                <a:gd name="T37" fmla="*/ 321 h 349"/>
                <a:gd name="T38" fmla="*/ 698 w 700"/>
                <a:gd name="T39" fmla="*/ 328 h 349"/>
                <a:gd name="T40" fmla="*/ 689 w 700"/>
                <a:gd name="T41" fmla="*/ 339 h 349"/>
                <a:gd name="T42" fmla="*/ 680 w 700"/>
                <a:gd name="T43" fmla="*/ 346 h 349"/>
                <a:gd name="T44" fmla="*/ 673 w 700"/>
                <a:gd name="T45" fmla="*/ 349 h 349"/>
                <a:gd name="T46" fmla="*/ 666 w 700"/>
                <a:gd name="T47" fmla="*/ 349 h 349"/>
                <a:gd name="T48" fmla="*/ 37 w 700"/>
                <a:gd name="T49" fmla="*/ 349 h 349"/>
                <a:gd name="T50" fmla="*/ 37 w 700"/>
                <a:gd name="T51" fmla="*/ 349 h 349"/>
                <a:gd name="T52" fmla="*/ 27 w 700"/>
                <a:gd name="T53" fmla="*/ 349 h 349"/>
                <a:gd name="T54" fmla="*/ 23 w 700"/>
                <a:gd name="T55" fmla="*/ 346 h 349"/>
                <a:gd name="T56" fmla="*/ 11 w 700"/>
                <a:gd name="T57" fmla="*/ 339 h 349"/>
                <a:gd name="T58" fmla="*/ 2 w 700"/>
                <a:gd name="T59" fmla="*/ 328 h 349"/>
                <a:gd name="T60" fmla="*/ 0 w 700"/>
                <a:gd name="T61" fmla="*/ 321 h 349"/>
                <a:gd name="T62" fmla="*/ 0 w 700"/>
                <a:gd name="T63" fmla="*/ 314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0" y="27"/>
                  </a:lnTo>
                  <a:lnTo>
                    <a:pt x="2" y="20"/>
                  </a:lnTo>
                  <a:lnTo>
                    <a:pt x="11" y="11"/>
                  </a:lnTo>
                  <a:lnTo>
                    <a:pt x="23" y="2"/>
                  </a:lnTo>
                  <a:lnTo>
                    <a:pt x="27" y="0"/>
                  </a:lnTo>
                  <a:lnTo>
                    <a:pt x="37" y="0"/>
                  </a:lnTo>
                  <a:lnTo>
                    <a:pt x="666" y="0"/>
                  </a:lnTo>
                  <a:lnTo>
                    <a:pt x="666" y="0"/>
                  </a:lnTo>
                  <a:lnTo>
                    <a:pt x="673" y="0"/>
                  </a:lnTo>
                  <a:lnTo>
                    <a:pt x="680" y="2"/>
                  </a:lnTo>
                  <a:lnTo>
                    <a:pt x="689" y="11"/>
                  </a:lnTo>
                  <a:lnTo>
                    <a:pt x="698" y="20"/>
                  </a:lnTo>
                  <a:lnTo>
                    <a:pt x="700" y="27"/>
                  </a:lnTo>
                  <a:lnTo>
                    <a:pt x="700" y="34"/>
                  </a:lnTo>
                  <a:lnTo>
                    <a:pt x="700" y="314"/>
                  </a:lnTo>
                  <a:lnTo>
                    <a:pt x="700" y="314"/>
                  </a:lnTo>
                  <a:lnTo>
                    <a:pt x="700" y="321"/>
                  </a:lnTo>
                  <a:lnTo>
                    <a:pt x="698" y="328"/>
                  </a:lnTo>
                  <a:lnTo>
                    <a:pt x="689" y="339"/>
                  </a:lnTo>
                  <a:lnTo>
                    <a:pt x="680" y="346"/>
                  </a:lnTo>
                  <a:lnTo>
                    <a:pt x="673" y="349"/>
                  </a:lnTo>
                  <a:lnTo>
                    <a:pt x="666" y="349"/>
                  </a:lnTo>
                  <a:lnTo>
                    <a:pt x="37" y="349"/>
                  </a:lnTo>
                  <a:lnTo>
                    <a:pt x="37" y="349"/>
                  </a:lnTo>
                  <a:lnTo>
                    <a:pt x="27" y="349"/>
                  </a:lnTo>
                  <a:lnTo>
                    <a:pt x="23" y="346"/>
                  </a:lnTo>
                  <a:lnTo>
                    <a:pt x="11" y="339"/>
                  </a:lnTo>
                  <a:lnTo>
                    <a:pt x="2" y="328"/>
                  </a:lnTo>
                  <a:lnTo>
                    <a:pt x="0" y="321"/>
                  </a:lnTo>
                  <a:lnTo>
                    <a:pt x="0" y="314"/>
                  </a:lnTo>
                  <a:lnTo>
                    <a:pt x="0" y="34"/>
                  </a:lnTo>
                  <a:close/>
                </a:path>
              </a:pathLst>
            </a:custGeom>
            <a:noFill/>
            <a:ln w="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5" name="Rectangle 200"/>
            <p:cNvSpPr>
              <a:spLocks noChangeArrowheads="1"/>
            </p:cNvSpPr>
            <p:nvPr/>
          </p:nvSpPr>
          <p:spPr bwMode="auto">
            <a:xfrm>
              <a:off x="4190" y="3126"/>
              <a:ext cx="0" cy="1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6" name="Rectangle 201"/>
            <p:cNvSpPr>
              <a:spLocks noChangeArrowheads="1"/>
            </p:cNvSpPr>
            <p:nvPr/>
          </p:nvSpPr>
          <p:spPr bwMode="auto">
            <a:xfrm>
              <a:off x="1522" y="1580"/>
              <a:ext cx="621" cy="10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Center of town</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11" name="Rectangle 210"/>
          <p:cNvSpPr>
            <a:spLocks noChangeArrowheads="1"/>
          </p:cNvSpPr>
          <p:nvPr/>
        </p:nvSpPr>
        <p:spPr bwMode="auto">
          <a:xfrm>
            <a:off x="989807" y="5394191"/>
            <a:ext cx="115576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 of town</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8" name="Line 287"/>
          <p:cNvSpPr>
            <a:spLocks noChangeShapeType="1"/>
          </p:cNvSpPr>
          <p:nvPr/>
        </p:nvSpPr>
        <p:spPr bwMode="auto">
          <a:xfrm>
            <a:off x="3694907" y="3685749"/>
            <a:ext cx="977900"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288"/>
          <p:cNvSpPr>
            <a:spLocks noChangeShapeType="1"/>
          </p:cNvSpPr>
          <p:nvPr/>
        </p:nvSpPr>
        <p:spPr bwMode="auto">
          <a:xfrm>
            <a:off x="3694907" y="5605036"/>
            <a:ext cx="977900" cy="0"/>
          </a:xfrm>
          <a:prstGeom prst="line">
            <a:avLst/>
          </a:prstGeom>
          <a:noFill/>
          <a:ln w="3810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2" name="Rectangle 210"/>
          <p:cNvSpPr>
            <a:spLocks noChangeArrowheads="1"/>
          </p:cNvSpPr>
          <p:nvPr/>
        </p:nvSpPr>
        <p:spPr bwMode="auto">
          <a:xfrm>
            <a:off x="4283174" y="6164922"/>
            <a:ext cx="1891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No</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3" name="Rectangle 210"/>
          <p:cNvSpPr>
            <a:spLocks noChangeArrowheads="1"/>
          </p:cNvSpPr>
          <p:nvPr/>
        </p:nvSpPr>
        <p:spPr bwMode="auto">
          <a:xfrm>
            <a:off x="3831813" y="4872697"/>
            <a:ext cx="6171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210"/>
          <p:cNvSpPr>
            <a:spLocks noChangeArrowheads="1"/>
          </p:cNvSpPr>
          <p:nvPr/>
        </p:nvSpPr>
        <p:spPr bwMode="auto">
          <a:xfrm>
            <a:off x="3924268" y="2930098"/>
            <a:ext cx="6171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5" name="Rectangle 210"/>
          <p:cNvSpPr>
            <a:spLocks noChangeArrowheads="1"/>
          </p:cNvSpPr>
          <p:nvPr/>
        </p:nvSpPr>
        <p:spPr bwMode="auto">
          <a:xfrm>
            <a:off x="4154132" y="5394191"/>
            <a:ext cx="4472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Center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6" name="Rectangle 210"/>
          <p:cNvSpPr>
            <a:spLocks noChangeArrowheads="1"/>
          </p:cNvSpPr>
          <p:nvPr/>
        </p:nvSpPr>
        <p:spPr bwMode="auto">
          <a:xfrm>
            <a:off x="4154132" y="3458821"/>
            <a:ext cx="4472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Center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7" name="Rectangle 210"/>
          <p:cNvSpPr>
            <a:spLocks noChangeArrowheads="1"/>
          </p:cNvSpPr>
          <p:nvPr/>
        </p:nvSpPr>
        <p:spPr bwMode="auto">
          <a:xfrm>
            <a:off x="4354393" y="4286116"/>
            <a:ext cx="1891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No</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8" name="Rectangle 210"/>
          <p:cNvSpPr>
            <a:spLocks noChangeArrowheads="1"/>
          </p:cNvSpPr>
          <p:nvPr/>
        </p:nvSpPr>
        <p:spPr bwMode="auto">
          <a:xfrm>
            <a:off x="4998697" y="2522964"/>
            <a:ext cx="44563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Profits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00" name="TextBox 299"/>
          <p:cNvSpPr txBox="1"/>
          <p:nvPr/>
        </p:nvSpPr>
        <p:spPr>
          <a:xfrm>
            <a:off x="4698207" y="2784376"/>
            <a:ext cx="1062832" cy="523220"/>
          </a:xfrm>
          <a:prstGeom prst="rect">
            <a:avLst/>
          </a:prstGeom>
          <a:noFill/>
        </p:spPr>
        <p:txBody>
          <a:bodyPr wrap="square" rtlCol="0">
            <a:spAutoFit/>
          </a:bodyPr>
          <a:lstStyle/>
          <a:p>
            <a:r>
              <a:rPr lang="en-US" sz="1400" dirty="0">
                <a:solidFill>
                  <a:srgbClr val="558ED5"/>
                </a:solidFill>
              </a:rPr>
              <a:t>BK: 2%</a:t>
            </a:r>
          </a:p>
          <a:p>
            <a:r>
              <a:rPr lang="en-US" sz="1400" dirty="0">
                <a:solidFill>
                  <a:srgbClr val="E46C0A"/>
                </a:solidFill>
              </a:rPr>
              <a:t>McD: 12%</a:t>
            </a:r>
          </a:p>
        </p:txBody>
      </p:sp>
      <p:sp>
        <p:nvSpPr>
          <p:cNvPr id="301" name="TextBox 300"/>
          <p:cNvSpPr txBox="1"/>
          <p:nvPr/>
        </p:nvSpPr>
        <p:spPr>
          <a:xfrm>
            <a:off x="4698604" y="3411111"/>
            <a:ext cx="1062832" cy="523220"/>
          </a:xfrm>
          <a:prstGeom prst="rect">
            <a:avLst/>
          </a:prstGeom>
          <a:noFill/>
        </p:spPr>
        <p:txBody>
          <a:bodyPr wrap="square" rtlCol="0">
            <a:spAutoFit/>
          </a:bodyPr>
          <a:lstStyle/>
          <a:p>
            <a:r>
              <a:rPr lang="en-US" sz="1400" dirty="0">
                <a:solidFill>
                  <a:srgbClr val="558ED5"/>
                </a:solidFill>
              </a:rPr>
              <a:t>BK: 4%</a:t>
            </a:r>
          </a:p>
          <a:p>
            <a:r>
              <a:rPr lang="en-US" sz="1400" dirty="0">
                <a:solidFill>
                  <a:srgbClr val="E46C0A"/>
                </a:solidFill>
              </a:rPr>
              <a:t>McD: 4%</a:t>
            </a:r>
          </a:p>
        </p:txBody>
      </p:sp>
      <p:sp>
        <p:nvSpPr>
          <p:cNvPr id="302" name="TextBox 301"/>
          <p:cNvSpPr txBox="1"/>
          <p:nvPr/>
        </p:nvSpPr>
        <p:spPr>
          <a:xfrm>
            <a:off x="4687095" y="4051201"/>
            <a:ext cx="1062832" cy="523220"/>
          </a:xfrm>
          <a:prstGeom prst="rect">
            <a:avLst/>
          </a:prstGeom>
          <a:noFill/>
        </p:spPr>
        <p:txBody>
          <a:bodyPr wrap="square" rtlCol="0">
            <a:spAutoFit/>
          </a:bodyPr>
          <a:lstStyle/>
          <a:p>
            <a:r>
              <a:rPr lang="en-US" sz="1400" dirty="0">
                <a:solidFill>
                  <a:srgbClr val="558ED5"/>
                </a:solidFill>
              </a:rPr>
              <a:t>BK: 10%</a:t>
            </a:r>
          </a:p>
          <a:p>
            <a:r>
              <a:rPr lang="en-US" sz="1400" dirty="0">
                <a:solidFill>
                  <a:srgbClr val="E46C0A"/>
                </a:solidFill>
              </a:rPr>
              <a:t>McD: 12%</a:t>
            </a:r>
          </a:p>
        </p:txBody>
      </p:sp>
      <p:sp>
        <p:nvSpPr>
          <p:cNvPr id="303" name="TextBox 302"/>
          <p:cNvSpPr txBox="1"/>
          <p:nvPr/>
        </p:nvSpPr>
        <p:spPr>
          <a:xfrm>
            <a:off x="4702175" y="4695727"/>
            <a:ext cx="1062832" cy="523220"/>
          </a:xfrm>
          <a:prstGeom prst="rect">
            <a:avLst/>
          </a:prstGeom>
          <a:noFill/>
        </p:spPr>
        <p:txBody>
          <a:bodyPr wrap="square" rtlCol="0">
            <a:spAutoFit/>
          </a:bodyPr>
          <a:lstStyle/>
          <a:p>
            <a:r>
              <a:rPr lang="en-US" sz="1400" dirty="0">
                <a:solidFill>
                  <a:srgbClr val="558ED5"/>
                </a:solidFill>
              </a:rPr>
              <a:t>BK: 8%</a:t>
            </a:r>
          </a:p>
          <a:p>
            <a:r>
              <a:rPr lang="en-US" sz="1400" dirty="0">
                <a:solidFill>
                  <a:srgbClr val="E46C0A"/>
                </a:solidFill>
              </a:rPr>
              <a:t>McD: 8%</a:t>
            </a:r>
          </a:p>
        </p:txBody>
      </p:sp>
      <p:sp>
        <p:nvSpPr>
          <p:cNvPr id="304" name="TextBox 303"/>
          <p:cNvSpPr txBox="1"/>
          <p:nvPr/>
        </p:nvSpPr>
        <p:spPr>
          <a:xfrm>
            <a:off x="4702175" y="5336834"/>
            <a:ext cx="1062832" cy="523220"/>
          </a:xfrm>
          <a:prstGeom prst="rect">
            <a:avLst/>
          </a:prstGeom>
          <a:noFill/>
        </p:spPr>
        <p:txBody>
          <a:bodyPr wrap="square" rtlCol="0">
            <a:spAutoFit/>
          </a:bodyPr>
          <a:lstStyle/>
          <a:p>
            <a:r>
              <a:rPr lang="en-US" sz="1400" dirty="0">
                <a:solidFill>
                  <a:srgbClr val="558ED5"/>
                </a:solidFill>
              </a:rPr>
              <a:t>BK: 12%</a:t>
            </a:r>
          </a:p>
          <a:p>
            <a:r>
              <a:rPr lang="en-US" sz="1400" dirty="0">
                <a:solidFill>
                  <a:srgbClr val="E46C0A"/>
                </a:solidFill>
              </a:rPr>
              <a:t>McD: 2%</a:t>
            </a:r>
          </a:p>
        </p:txBody>
      </p:sp>
      <p:sp>
        <p:nvSpPr>
          <p:cNvPr id="305" name="TextBox 304"/>
          <p:cNvSpPr txBox="1"/>
          <p:nvPr/>
        </p:nvSpPr>
        <p:spPr>
          <a:xfrm>
            <a:off x="4687095" y="5973665"/>
            <a:ext cx="1062832" cy="523220"/>
          </a:xfrm>
          <a:prstGeom prst="rect">
            <a:avLst/>
          </a:prstGeom>
          <a:noFill/>
        </p:spPr>
        <p:txBody>
          <a:bodyPr wrap="square" rtlCol="0">
            <a:spAutoFit/>
          </a:bodyPr>
          <a:lstStyle/>
          <a:p>
            <a:r>
              <a:rPr lang="en-US" sz="1400" dirty="0">
                <a:solidFill>
                  <a:srgbClr val="558ED5"/>
                </a:solidFill>
              </a:rPr>
              <a:t>BK: 10%</a:t>
            </a:r>
          </a:p>
          <a:p>
            <a:r>
              <a:rPr lang="en-US" sz="1400" dirty="0">
                <a:solidFill>
                  <a:srgbClr val="E46C0A"/>
                </a:solidFill>
              </a:rPr>
              <a:t>McD: 20%</a:t>
            </a:r>
          </a:p>
        </p:txBody>
      </p:sp>
      <p:sp>
        <p:nvSpPr>
          <p:cNvPr id="308" name="TextBox 307"/>
          <p:cNvSpPr txBox="1"/>
          <p:nvPr/>
        </p:nvSpPr>
        <p:spPr>
          <a:xfrm>
            <a:off x="228600" y="4328576"/>
            <a:ext cx="1281907" cy="646331"/>
          </a:xfrm>
          <a:prstGeom prst="rect">
            <a:avLst/>
          </a:prstGeom>
          <a:solidFill>
            <a:srgbClr val="E46C0A"/>
          </a:solidFill>
        </p:spPr>
        <p:txBody>
          <a:bodyPr wrap="square" rtlCol="0">
            <a:spAutoFit/>
          </a:bodyPr>
          <a:lstStyle/>
          <a:p>
            <a:r>
              <a:rPr lang="en-US" sz="1200" dirty="0">
                <a:solidFill>
                  <a:schemeClr val="bg1"/>
                </a:solidFill>
              </a:rPr>
              <a:t>McDonalds: Where should we build?</a:t>
            </a:r>
          </a:p>
        </p:txBody>
      </p:sp>
      <p:sp>
        <p:nvSpPr>
          <p:cNvPr id="309" name="Freeform 8"/>
          <p:cNvSpPr>
            <a:spLocks/>
          </p:cNvSpPr>
          <p:nvPr/>
        </p:nvSpPr>
        <p:spPr bwMode="auto">
          <a:xfrm>
            <a:off x="2491582" y="5294680"/>
            <a:ext cx="1285875" cy="620713"/>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7955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0" name="Freeform 8"/>
          <p:cNvSpPr>
            <a:spLocks/>
          </p:cNvSpPr>
          <p:nvPr/>
        </p:nvSpPr>
        <p:spPr bwMode="auto">
          <a:xfrm>
            <a:off x="2491581" y="3399999"/>
            <a:ext cx="1285875" cy="620713"/>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7955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6" name="TextBox 305"/>
          <p:cNvSpPr txBox="1"/>
          <p:nvPr/>
        </p:nvSpPr>
        <p:spPr>
          <a:xfrm>
            <a:off x="2491582" y="3404870"/>
            <a:ext cx="1319212" cy="646331"/>
          </a:xfrm>
          <a:prstGeom prst="rect">
            <a:avLst/>
          </a:prstGeom>
          <a:solidFill>
            <a:srgbClr val="558ED5"/>
          </a:solidFill>
        </p:spPr>
        <p:txBody>
          <a:bodyPr wrap="square" rtlCol="0">
            <a:spAutoFit/>
          </a:bodyPr>
          <a:lstStyle/>
          <a:p>
            <a:r>
              <a:rPr lang="en-US" sz="1200" dirty="0">
                <a:solidFill>
                  <a:schemeClr val="bg1"/>
                </a:solidFill>
              </a:rPr>
              <a:t>Burger King: Should we enter? If so, where?</a:t>
            </a:r>
          </a:p>
        </p:txBody>
      </p:sp>
      <p:sp>
        <p:nvSpPr>
          <p:cNvPr id="307" name="TextBox 306"/>
          <p:cNvSpPr txBox="1"/>
          <p:nvPr/>
        </p:nvSpPr>
        <p:spPr>
          <a:xfrm>
            <a:off x="2470152" y="5294680"/>
            <a:ext cx="1319212" cy="646331"/>
          </a:xfrm>
          <a:prstGeom prst="rect">
            <a:avLst/>
          </a:prstGeom>
          <a:solidFill>
            <a:srgbClr val="558ED5"/>
          </a:solidFill>
        </p:spPr>
        <p:txBody>
          <a:bodyPr wrap="square" rtlCol="0">
            <a:spAutoFit/>
          </a:bodyPr>
          <a:lstStyle/>
          <a:p>
            <a:r>
              <a:rPr lang="en-US" sz="1200" dirty="0">
                <a:solidFill>
                  <a:schemeClr val="bg1"/>
                </a:solidFill>
              </a:rPr>
              <a:t>Burger King: Should we enter? If so, where?</a:t>
            </a:r>
          </a:p>
        </p:txBody>
      </p:sp>
      <p:sp>
        <p:nvSpPr>
          <p:cNvPr id="157" name="Rectangle 156"/>
          <p:cNvSpPr/>
          <p:nvPr/>
        </p:nvSpPr>
        <p:spPr>
          <a:xfrm>
            <a:off x="533400" y="1238071"/>
            <a:ext cx="8381999" cy="1200329"/>
          </a:xfrm>
          <a:prstGeom prst="rect">
            <a:avLst/>
          </a:prstGeom>
        </p:spPr>
        <p:txBody>
          <a:bodyPr wrap="square">
            <a:spAutoFit/>
          </a:bodyPr>
          <a:lstStyle/>
          <a:p>
            <a:r>
              <a:rPr lang="en-US" sz="2400" dirty="0">
                <a:latin typeface="Calibri Light" pitchFamily="34" charset="0"/>
              </a:rPr>
              <a:t>In an effort to not lose market share, suppose Burger King commits to build in every new town that McDonalds does.</a:t>
            </a:r>
          </a:p>
          <a:p>
            <a:pPr marL="342900" indent="-342900">
              <a:buFont typeface="Arial" pitchFamily="34" charset="0"/>
              <a:buChar char="•"/>
            </a:pPr>
            <a:r>
              <a:rPr lang="en-US" sz="2400" dirty="0">
                <a:latin typeface="Calibri Light" pitchFamily="34" charset="0"/>
              </a:rPr>
              <a:t>How does this affect the outcome?</a:t>
            </a:r>
          </a:p>
        </p:txBody>
      </p:sp>
    </p:spTree>
    <p:extLst>
      <p:ext uri="{BB962C8B-B14F-4D97-AF65-F5344CB8AC3E}">
        <p14:creationId xmlns:p14="http://schemas.microsoft.com/office/powerpoint/2010/main" val="348474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n-lt"/>
              </a:rPr>
              <a:t>Active Learning Solution III</a:t>
            </a:r>
          </a:p>
        </p:txBody>
      </p:sp>
      <p:sp>
        <p:nvSpPr>
          <p:cNvPr id="156" name="Content Placeholder 2"/>
          <p:cNvSpPr>
            <a:spLocks noGrp="1"/>
          </p:cNvSpPr>
          <p:nvPr>
            <p:ph idx="4294967295"/>
          </p:nvPr>
        </p:nvSpPr>
        <p:spPr>
          <a:xfrm>
            <a:off x="5867400" y="2667000"/>
            <a:ext cx="3276600" cy="4038600"/>
          </a:xfrm>
        </p:spPr>
        <p:txBody>
          <a:bodyPr>
            <a:normAutofit lnSpcReduction="10000"/>
          </a:bodyPr>
          <a:lstStyle/>
          <a:p>
            <a:r>
              <a:rPr lang="en-US" sz="1600" dirty="0"/>
              <a:t>BK not entering is eliminated.</a:t>
            </a:r>
          </a:p>
          <a:p>
            <a:r>
              <a:rPr lang="en-US" sz="1600" dirty="0"/>
              <a:t>If McD enters in the center of town:</a:t>
            </a:r>
          </a:p>
          <a:p>
            <a:pPr lvl="1"/>
            <a:r>
              <a:rPr lang="en-US" sz="1600" dirty="0"/>
              <a:t>BK will enter at center and earns a 4% return.</a:t>
            </a:r>
          </a:p>
          <a:p>
            <a:pPr lvl="1"/>
            <a:r>
              <a:rPr lang="en-US" sz="1600" dirty="0"/>
              <a:t>McD earns 4% return.</a:t>
            </a:r>
          </a:p>
          <a:p>
            <a:r>
              <a:rPr lang="en-US" sz="1600" dirty="0"/>
              <a:t>If McD enters in outskirts of town:</a:t>
            </a:r>
          </a:p>
          <a:p>
            <a:pPr lvl="1"/>
            <a:r>
              <a:rPr lang="en-US" sz="1600" dirty="0"/>
              <a:t>BK will enter at center and earns a 12% return.</a:t>
            </a:r>
          </a:p>
          <a:p>
            <a:pPr lvl="1"/>
            <a:r>
              <a:rPr lang="en-US" sz="1600" dirty="0"/>
              <a:t>McD earns 2% return.</a:t>
            </a:r>
          </a:p>
          <a:p>
            <a:r>
              <a:rPr lang="en-US" sz="1600" dirty="0"/>
              <a:t>McD chooses between 4% return or 2% return.</a:t>
            </a:r>
          </a:p>
          <a:p>
            <a:r>
              <a:rPr lang="en-US" sz="1600" dirty="0"/>
              <a:t>Both McD and BK choose to locate at the center of town.</a:t>
            </a:r>
          </a:p>
        </p:txBody>
      </p:sp>
      <p:grpSp>
        <p:nvGrpSpPr>
          <p:cNvPr id="6" name="Group 205"/>
          <p:cNvGrpSpPr>
            <a:grpSpLocks/>
          </p:cNvGrpSpPr>
          <p:nvPr/>
        </p:nvGrpSpPr>
        <p:grpSpPr bwMode="auto">
          <a:xfrm>
            <a:off x="167482" y="2766586"/>
            <a:ext cx="5540375" cy="3759201"/>
            <a:chOff x="960" y="932"/>
            <a:chExt cx="3490" cy="2368"/>
          </a:xfrm>
        </p:grpSpPr>
        <p:sp>
          <p:nvSpPr>
            <p:cNvPr id="90" name="Line 5"/>
            <p:cNvSpPr>
              <a:spLocks noChangeShapeType="1"/>
            </p:cNvSpPr>
            <p:nvPr/>
          </p:nvSpPr>
          <p:spPr bwMode="auto">
            <a:xfrm flipV="1">
              <a:off x="3134" y="1108"/>
              <a:ext cx="616" cy="403"/>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6"/>
            <p:cNvSpPr>
              <a:spLocks noChangeShapeType="1"/>
            </p:cNvSpPr>
            <p:nvPr/>
          </p:nvSpPr>
          <p:spPr bwMode="auto">
            <a:xfrm flipV="1">
              <a:off x="3134" y="2312"/>
              <a:ext cx="616" cy="408"/>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8"/>
            <p:cNvSpPr>
              <a:spLocks/>
            </p:cNvSpPr>
            <p:nvPr/>
          </p:nvSpPr>
          <p:spPr bwMode="auto">
            <a:xfrm>
              <a:off x="960" y="1924"/>
              <a:ext cx="810" cy="391"/>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A92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15"/>
            <p:cNvSpPr>
              <a:spLocks noChangeArrowheads="1"/>
            </p:cNvSpPr>
            <p:nvPr/>
          </p:nvSpPr>
          <p:spPr bwMode="auto">
            <a:xfrm>
              <a:off x="1554" y="1965"/>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17"/>
            <p:cNvSpPr>
              <a:spLocks noChangeArrowheads="1"/>
            </p:cNvSpPr>
            <p:nvPr/>
          </p:nvSpPr>
          <p:spPr bwMode="auto">
            <a:xfrm>
              <a:off x="1216"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18"/>
            <p:cNvSpPr>
              <a:spLocks noChangeArrowheads="1"/>
            </p:cNvSpPr>
            <p:nvPr/>
          </p:nvSpPr>
          <p:spPr bwMode="auto">
            <a:xfrm>
              <a:off x="1353"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19"/>
            <p:cNvSpPr>
              <a:spLocks noChangeArrowheads="1"/>
            </p:cNvSpPr>
            <p:nvPr/>
          </p:nvSpPr>
          <p:spPr bwMode="auto">
            <a:xfrm>
              <a:off x="1378"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20"/>
            <p:cNvSpPr>
              <a:spLocks noChangeArrowheads="1"/>
            </p:cNvSpPr>
            <p:nvPr/>
          </p:nvSpPr>
          <p:spPr bwMode="auto">
            <a:xfrm>
              <a:off x="1430"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21"/>
            <p:cNvSpPr>
              <a:spLocks noChangeArrowheads="1"/>
            </p:cNvSpPr>
            <p:nvPr/>
          </p:nvSpPr>
          <p:spPr bwMode="auto">
            <a:xfrm>
              <a:off x="1462"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25"/>
            <p:cNvSpPr>
              <a:spLocks noChangeArrowheads="1"/>
            </p:cNvSpPr>
            <p:nvPr/>
          </p:nvSpPr>
          <p:spPr bwMode="auto">
            <a:xfrm>
              <a:off x="1588" y="2052"/>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26"/>
            <p:cNvSpPr>
              <a:spLocks noChangeArrowheads="1"/>
            </p:cNvSpPr>
            <p:nvPr/>
          </p:nvSpPr>
          <p:spPr bwMode="auto">
            <a:xfrm>
              <a:off x="1273"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27"/>
            <p:cNvSpPr>
              <a:spLocks noChangeArrowheads="1"/>
            </p:cNvSpPr>
            <p:nvPr/>
          </p:nvSpPr>
          <p:spPr bwMode="auto">
            <a:xfrm>
              <a:off x="1325"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28"/>
            <p:cNvSpPr>
              <a:spLocks noChangeArrowheads="1"/>
            </p:cNvSpPr>
            <p:nvPr/>
          </p:nvSpPr>
          <p:spPr bwMode="auto">
            <a:xfrm>
              <a:off x="1378"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29"/>
            <p:cNvSpPr>
              <a:spLocks noChangeArrowheads="1"/>
            </p:cNvSpPr>
            <p:nvPr/>
          </p:nvSpPr>
          <p:spPr bwMode="auto">
            <a:xfrm>
              <a:off x="1414"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31"/>
            <p:cNvSpPr>
              <a:spLocks noChangeArrowheads="1"/>
            </p:cNvSpPr>
            <p:nvPr/>
          </p:nvSpPr>
          <p:spPr bwMode="auto">
            <a:xfrm>
              <a:off x="1483"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32"/>
            <p:cNvSpPr>
              <a:spLocks noChangeArrowheads="1"/>
            </p:cNvSpPr>
            <p:nvPr/>
          </p:nvSpPr>
          <p:spPr bwMode="auto">
            <a:xfrm>
              <a:off x="1519" y="214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8" name="Line 33"/>
            <p:cNvSpPr>
              <a:spLocks noChangeShapeType="1"/>
            </p:cNvSpPr>
            <p:nvPr/>
          </p:nvSpPr>
          <p:spPr bwMode="auto">
            <a:xfrm flipV="1">
              <a:off x="1770" y="1511"/>
              <a:ext cx="664" cy="589"/>
            </a:xfrm>
            <a:prstGeom prst="line">
              <a:avLst/>
            </a:prstGeom>
            <a:noFill/>
            <a:ln w="38100">
              <a:solidFill>
                <a:srgbClr val="E46C0A"/>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0" name="Rectangle 35"/>
            <p:cNvSpPr>
              <a:spLocks noChangeArrowheads="1"/>
            </p:cNvSpPr>
            <p:nvPr/>
          </p:nvSpPr>
          <p:spPr bwMode="auto">
            <a:xfrm>
              <a:off x="2603" y="1379"/>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36"/>
            <p:cNvSpPr>
              <a:spLocks noChangeArrowheads="1"/>
            </p:cNvSpPr>
            <p:nvPr/>
          </p:nvSpPr>
          <p:spPr bwMode="auto">
            <a:xfrm>
              <a:off x="2646" y="1379"/>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37"/>
            <p:cNvSpPr>
              <a:spLocks noChangeArrowheads="1"/>
            </p:cNvSpPr>
            <p:nvPr/>
          </p:nvSpPr>
          <p:spPr bwMode="auto">
            <a:xfrm>
              <a:off x="2683" y="1379"/>
              <a:ext cx="60"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38"/>
            <p:cNvSpPr>
              <a:spLocks noChangeArrowheads="1"/>
            </p:cNvSpPr>
            <p:nvPr/>
          </p:nvSpPr>
          <p:spPr bwMode="auto">
            <a:xfrm>
              <a:off x="2744" y="1379"/>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39"/>
            <p:cNvSpPr>
              <a:spLocks noChangeArrowheads="1"/>
            </p:cNvSpPr>
            <p:nvPr/>
          </p:nvSpPr>
          <p:spPr bwMode="auto">
            <a:xfrm>
              <a:off x="2781" y="1379"/>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5" name="Rectangle 40"/>
            <p:cNvSpPr>
              <a:spLocks noChangeArrowheads="1"/>
            </p:cNvSpPr>
            <p:nvPr/>
          </p:nvSpPr>
          <p:spPr bwMode="auto">
            <a:xfrm>
              <a:off x="2819" y="1379"/>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6" name="Rectangle 41"/>
            <p:cNvSpPr>
              <a:spLocks noChangeArrowheads="1"/>
            </p:cNvSpPr>
            <p:nvPr/>
          </p:nvSpPr>
          <p:spPr bwMode="auto">
            <a:xfrm>
              <a:off x="2861" y="1379"/>
              <a:ext cx="1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42"/>
            <p:cNvSpPr>
              <a:spLocks noChangeArrowheads="1"/>
            </p:cNvSpPr>
            <p:nvPr/>
          </p:nvSpPr>
          <p:spPr bwMode="auto">
            <a:xfrm>
              <a:off x="2876" y="1379"/>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43"/>
            <p:cNvSpPr>
              <a:spLocks noChangeArrowheads="1"/>
            </p:cNvSpPr>
            <p:nvPr/>
          </p:nvSpPr>
          <p:spPr bwMode="auto">
            <a:xfrm>
              <a:off x="2913" y="1379"/>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44"/>
            <p:cNvSpPr>
              <a:spLocks noChangeArrowheads="1"/>
            </p:cNvSpPr>
            <p:nvPr/>
          </p:nvSpPr>
          <p:spPr bwMode="auto">
            <a:xfrm>
              <a:off x="2949" y="1379"/>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45"/>
            <p:cNvSpPr>
              <a:spLocks noChangeArrowheads="1"/>
            </p:cNvSpPr>
            <p:nvPr/>
          </p:nvSpPr>
          <p:spPr bwMode="auto">
            <a:xfrm>
              <a:off x="2528" y="1466"/>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1" name="Rectangle 46"/>
            <p:cNvSpPr>
              <a:spLocks noChangeArrowheads="1"/>
            </p:cNvSpPr>
            <p:nvPr/>
          </p:nvSpPr>
          <p:spPr bwMode="auto">
            <a:xfrm>
              <a:off x="2569"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47"/>
            <p:cNvSpPr>
              <a:spLocks noChangeArrowheads="1"/>
            </p:cNvSpPr>
            <p:nvPr/>
          </p:nvSpPr>
          <p:spPr bwMode="auto">
            <a:xfrm>
              <a:off x="2605"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48"/>
            <p:cNvSpPr>
              <a:spLocks noChangeArrowheads="1"/>
            </p:cNvSpPr>
            <p:nvPr/>
          </p:nvSpPr>
          <p:spPr bwMode="auto">
            <a:xfrm>
              <a:off x="2642"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49"/>
            <p:cNvSpPr>
              <a:spLocks noChangeArrowheads="1"/>
            </p:cNvSpPr>
            <p:nvPr/>
          </p:nvSpPr>
          <p:spPr bwMode="auto">
            <a:xfrm>
              <a:off x="2678" y="1466"/>
              <a:ext cx="5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50"/>
            <p:cNvSpPr>
              <a:spLocks noChangeArrowheads="1"/>
            </p:cNvSpPr>
            <p:nvPr/>
          </p:nvSpPr>
          <p:spPr bwMode="auto">
            <a:xfrm>
              <a:off x="2694"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d</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51"/>
            <p:cNvSpPr>
              <a:spLocks noChangeArrowheads="1"/>
            </p:cNvSpPr>
            <p:nvPr/>
          </p:nvSpPr>
          <p:spPr bwMode="auto">
            <a:xfrm>
              <a:off x="2746" y="1466"/>
              <a:ext cx="9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52"/>
            <p:cNvSpPr>
              <a:spLocks noChangeArrowheads="1"/>
            </p:cNvSpPr>
            <p:nvPr/>
          </p:nvSpPr>
          <p:spPr bwMode="auto">
            <a:xfrm>
              <a:off x="2801"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53"/>
            <p:cNvSpPr>
              <a:spLocks noChangeArrowheads="1"/>
            </p:cNvSpPr>
            <p:nvPr/>
          </p:nvSpPr>
          <p:spPr bwMode="auto">
            <a:xfrm>
              <a:off x="2851"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39" name="Rectangle 54"/>
            <p:cNvSpPr>
              <a:spLocks noChangeArrowheads="1"/>
            </p:cNvSpPr>
            <p:nvPr/>
          </p:nvSpPr>
          <p:spPr bwMode="auto">
            <a:xfrm>
              <a:off x="2890"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0" name="Rectangle 55"/>
            <p:cNvSpPr>
              <a:spLocks noChangeArrowheads="1"/>
            </p:cNvSpPr>
            <p:nvPr/>
          </p:nvSpPr>
          <p:spPr bwMode="auto">
            <a:xfrm>
              <a:off x="2927" y="1466"/>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1" name="Rectangle 56"/>
            <p:cNvSpPr>
              <a:spLocks noChangeArrowheads="1"/>
            </p:cNvSpPr>
            <p:nvPr/>
          </p:nvSpPr>
          <p:spPr bwMode="auto">
            <a:xfrm>
              <a:off x="2945" y="146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57"/>
            <p:cNvSpPr>
              <a:spLocks noChangeArrowheads="1"/>
            </p:cNvSpPr>
            <p:nvPr/>
          </p:nvSpPr>
          <p:spPr bwMode="auto">
            <a:xfrm>
              <a:off x="2981" y="1466"/>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58"/>
            <p:cNvSpPr>
              <a:spLocks noChangeArrowheads="1"/>
            </p:cNvSpPr>
            <p:nvPr/>
          </p:nvSpPr>
          <p:spPr bwMode="auto">
            <a:xfrm>
              <a:off x="3006" y="146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4" name="Rectangle 59"/>
            <p:cNvSpPr>
              <a:spLocks noChangeArrowheads="1"/>
            </p:cNvSpPr>
            <p:nvPr/>
          </p:nvSpPr>
          <p:spPr bwMode="auto">
            <a:xfrm>
              <a:off x="2596" y="1553"/>
              <a:ext cx="5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5" name="Rectangle 60"/>
            <p:cNvSpPr>
              <a:spLocks noChangeArrowheads="1"/>
            </p:cNvSpPr>
            <p:nvPr/>
          </p:nvSpPr>
          <p:spPr bwMode="auto">
            <a:xfrm>
              <a:off x="2616" y="1553"/>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6" name="Rectangle 61"/>
            <p:cNvSpPr>
              <a:spLocks noChangeArrowheads="1"/>
            </p:cNvSpPr>
            <p:nvPr/>
          </p:nvSpPr>
          <p:spPr bwMode="auto">
            <a:xfrm>
              <a:off x="2653"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7" name="Rectangle 62"/>
            <p:cNvSpPr>
              <a:spLocks noChangeArrowheads="1"/>
            </p:cNvSpPr>
            <p:nvPr/>
          </p:nvSpPr>
          <p:spPr bwMode="auto">
            <a:xfrm>
              <a:off x="2685"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8" name="Rectangle 63"/>
            <p:cNvSpPr>
              <a:spLocks noChangeArrowheads="1"/>
            </p:cNvSpPr>
            <p:nvPr/>
          </p:nvSpPr>
          <p:spPr bwMode="auto">
            <a:xfrm>
              <a:off x="2721" y="1553"/>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49" name="Rectangle 64"/>
            <p:cNvSpPr>
              <a:spLocks noChangeArrowheads="1"/>
            </p:cNvSpPr>
            <p:nvPr/>
          </p:nvSpPr>
          <p:spPr bwMode="auto">
            <a:xfrm>
              <a:off x="2737" y="1553"/>
              <a:ext cx="11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 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0" name="Rectangle 65"/>
            <p:cNvSpPr>
              <a:spLocks noChangeArrowheads="1"/>
            </p:cNvSpPr>
            <p:nvPr/>
          </p:nvSpPr>
          <p:spPr bwMode="auto">
            <a:xfrm>
              <a:off x="2806" y="155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1" name="Rectangle 66"/>
            <p:cNvSpPr>
              <a:spLocks noChangeArrowheads="1"/>
            </p:cNvSpPr>
            <p:nvPr/>
          </p:nvSpPr>
          <p:spPr bwMode="auto">
            <a:xfrm>
              <a:off x="2842"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2" name="Rectangle 67"/>
            <p:cNvSpPr>
              <a:spLocks noChangeArrowheads="1"/>
            </p:cNvSpPr>
            <p:nvPr/>
          </p:nvSpPr>
          <p:spPr bwMode="auto">
            <a:xfrm>
              <a:off x="2879" y="1553"/>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3" name="Rectangle 68"/>
            <p:cNvSpPr>
              <a:spLocks noChangeArrowheads="1"/>
            </p:cNvSpPr>
            <p:nvPr/>
          </p:nvSpPr>
          <p:spPr bwMode="auto">
            <a:xfrm>
              <a:off x="2902" y="155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4" name="Rectangle 69"/>
            <p:cNvSpPr>
              <a:spLocks noChangeArrowheads="1"/>
            </p:cNvSpPr>
            <p:nvPr/>
          </p:nvSpPr>
          <p:spPr bwMode="auto">
            <a:xfrm>
              <a:off x="2940" y="155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55" name="Freeform 70"/>
            <p:cNvSpPr>
              <a:spLocks/>
            </p:cNvSpPr>
            <p:nvPr/>
          </p:nvSpPr>
          <p:spPr bwMode="auto">
            <a:xfrm>
              <a:off x="3750" y="932"/>
              <a:ext cx="700" cy="351"/>
            </a:xfrm>
            <a:custGeom>
              <a:avLst/>
              <a:gdLst>
                <a:gd name="T0" fmla="*/ 0 w 700"/>
                <a:gd name="T1" fmla="*/ 37 h 351"/>
                <a:gd name="T2" fmla="*/ 0 w 700"/>
                <a:gd name="T3" fmla="*/ 37 h 351"/>
                <a:gd name="T4" fmla="*/ 0 w 700"/>
                <a:gd name="T5" fmla="*/ 30 h 351"/>
                <a:gd name="T6" fmla="*/ 2 w 700"/>
                <a:gd name="T7" fmla="*/ 23 h 351"/>
                <a:gd name="T8" fmla="*/ 11 w 700"/>
                <a:gd name="T9" fmla="*/ 11 h 351"/>
                <a:gd name="T10" fmla="*/ 23 w 700"/>
                <a:gd name="T11" fmla="*/ 5 h 351"/>
                <a:gd name="T12" fmla="*/ 27 w 700"/>
                <a:gd name="T13" fmla="*/ 2 h 351"/>
                <a:gd name="T14" fmla="*/ 37 w 700"/>
                <a:gd name="T15" fmla="*/ 0 h 351"/>
                <a:gd name="T16" fmla="*/ 666 w 700"/>
                <a:gd name="T17" fmla="*/ 0 h 351"/>
                <a:gd name="T18" fmla="*/ 666 w 700"/>
                <a:gd name="T19" fmla="*/ 0 h 351"/>
                <a:gd name="T20" fmla="*/ 673 w 700"/>
                <a:gd name="T21" fmla="*/ 2 h 351"/>
                <a:gd name="T22" fmla="*/ 680 w 700"/>
                <a:gd name="T23" fmla="*/ 5 h 351"/>
                <a:gd name="T24" fmla="*/ 689 w 700"/>
                <a:gd name="T25" fmla="*/ 11 h 351"/>
                <a:gd name="T26" fmla="*/ 698 w 700"/>
                <a:gd name="T27" fmla="*/ 23 h 351"/>
                <a:gd name="T28" fmla="*/ 700 w 700"/>
                <a:gd name="T29" fmla="*/ 30 h 351"/>
                <a:gd name="T30" fmla="*/ 700 w 700"/>
                <a:gd name="T31" fmla="*/ 37 h 351"/>
                <a:gd name="T32" fmla="*/ 700 w 700"/>
                <a:gd name="T33" fmla="*/ 317 h 351"/>
                <a:gd name="T34" fmla="*/ 700 w 700"/>
                <a:gd name="T35" fmla="*/ 317 h 351"/>
                <a:gd name="T36" fmla="*/ 700 w 700"/>
                <a:gd name="T37" fmla="*/ 324 h 351"/>
                <a:gd name="T38" fmla="*/ 698 w 700"/>
                <a:gd name="T39" fmla="*/ 331 h 351"/>
                <a:gd name="T40" fmla="*/ 689 w 700"/>
                <a:gd name="T41" fmla="*/ 340 h 351"/>
                <a:gd name="T42" fmla="*/ 680 w 700"/>
                <a:gd name="T43" fmla="*/ 349 h 351"/>
                <a:gd name="T44" fmla="*/ 673 w 700"/>
                <a:gd name="T45" fmla="*/ 351 h 351"/>
                <a:gd name="T46" fmla="*/ 666 w 700"/>
                <a:gd name="T47" fmla="*/ 351 h 351"/>
                <a:gd name="T48" fmla="*/ 37 w 700"/>
                <a:gd name="T49" fmla="*/ 351 h 351"/>
                <a:gd name="T50" fmla="*/ 37 w 700"/>
                <a:gd name="T51" fmla="*/ 351 h 351"/>
                <a:gd name="T52" fmla="*/ 27 w 700"/>
                <a:gd name="T53" fmla="*/ 351 h 351"/>
                <a:gd name="T54" fmla="*/ 23 w 700"/>
                <a:gd name="T55" fmla="*/ 349 h 351"/>
                <a:gd name="T56" fmla="*/ 11 w 700"/>
                <a:gd name="T57" fmla="*/ 340 h 351"/>
                <a:gd name="T58" fmla="*/ 2 w 700"/>
                <a:gd name="T59" fmla="*/ 331 h 351"/>
                <a:gd name="T60" fmla="*/ 0 w 700"/>
                <a:gd name="T61" fmla="*/ 324 h 351"/>
                <a:gd name="T62" fmla="*/ 0 w 700"/>
                <a:gd name="T63" fmla="*/ 317 h 351"/>
                <a:gd name="T64" fmla="*/ 0 w 700"/>
                <a:gd name="T65" fmla="*/ 3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1">
                  <a:moveTo>
                    <a:pt x="0" y="37"/>
                  </a:moveTo>
                  <a:lnTo>
                    <a:pt x="0" y="37"/>
                  </a:lnTo>
                  <a:lnTo>
                    <a:pt x="0" y="30"/>
                  </a:lnTo>
                  <a:lnTo>
                    <a:pt x="2" y="23"/>
                  </a:lnTo>
                  <a:lnTo>
                    <a:pt x="11" y="11"/>
                  </a:lnTo>
                  <a:lnTo>
                    <a:pt x="23" y="5"/>
                  </a:lnTo>
                  <a:lnTo>
                    <a:pt x="27" y="2"/>
                  </a:lnTo>
                  <a:lnTo>
                    <a:pt x="37" y="0"/>
                  </a:lnTo>
                  <a:lnTo>
                    <a:pt x="666" y="0"/>
                  </a:lnTo>
                  <a:lnTo>
                    <a:pt x="666" y="0"/>
                  </a:lnTo>
                  <a:lnTo>
                    <a:pt x="673" y="2"/>
                  </a:lnTo>
                  <a:lnTo>
                    <a:pt x="680" y="5"/>
                  </a:lnTo>
                  <a:lnTo>
                    <a:pt x="689" y="11"/>
                  </a:lnTo>
                  <a:lnTo>
                    <a:pt x="698" y="23"/>
                  </a:lnTo>
                  <a:lnTo>
                    <a:pt x="700" y="30"/>
                  </a:lnTo>
                  <a:lnTo>
                    <a:pt x="700" y="37"/>
                  </a:lnTo>
                  <a:lnTo>
                    <a:pt x="700" y="317"/>
                  </a:lnTo>
                  <a:lnTo>
                    <a:pt x="700" y="317"/>
                  </a:lnTo>
                  <a:lnTo>
                    <a:pt x="700" y="324"/>
                  </a:lnTo>
                  <a:lnTo>
                    <a:pt x="698" y="331"/>
                  </a:lnTo>
                  <a:lnTo>
                    <a:pt x="689" y="340"/>
                  </a:lnTo>
                  <a:lnTo>
                    <a:pt x="680" y="349"/>
                  </a:lnTo>
                  <a:lnTo>
                    <a:pt x="673" y="351"/>
                  </a:lnTo>
                  <a:lnTo>
                    <a:pt x="666" y="351"/>
                  </a:lnTo>
                  <a:lnTo>
                    <a:pt x="37" y="351"/>
                  </a:lnTo>
                  <a:lnTo>
                    <a:pt x="37" y="351"/>
                  </a:lnTo>
                  <a:lnTo>
                    <a:pt x="27" y="351"/>
                  </a:lnTo>
                  <a:lnTo>
                    <a:pt x="23" y="349"/>
                  </a:lnTo>
                  <a:lnTo>
                    <a:pt x="11" y="340"/>
                  </a:lnTo>
                  <a:lnTo>
                    <a:pt x="2" y="331"/>
                  </a:lnTo>
                  <a:lnTo>
                    <a:pt x="0" y="324"/>
                  </a:lnTo>
                  <a:lnTo>
                    <a:pt x="0" y="317"/>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81"/>
            <p:cNvSpPr>
              <a:spLocks/>
            </p:cNvSpPr>
            <p:nvPr/>
          </p:nvSpPr>
          <p:spPr bwMode="auto">
            <a:xfrm>
              <a:off x="3750" y="1331"/>
              <a:ext cx="700" cy="351"/>
            </a:xfrm>
            <a:custGeom>
              <a:avLst/>
              <a:gdLst>
                <a:gd name="T0" fmla="*/ 0 w 700"/>
                <a:gd name="T1" fmla="*/ 37 h 351"/>
                <a:gd name="T2" fmla="*/ 0 w 700"/>
                <a:gd name="T3" fmla="*/ 37 h 351"/>
                <a:gd name="T4" fmla="*/ 0 w 700"/>
                <a:gd name="T5" fmla="*/ 30 h 351"/>
                <a:gd name="T6" fmla="*/ 2 w 700"/>
                <a:gd name="T7" fmla="*/ 23 h 351"/>
                <a:gd name="T8" fmla="*/ 11 w 700"/>
                <a:gd name="T9" fmla="*/ 12 h 351"/>
                <a:gd name="T10" fmla="*/ 23 w 700"/>
                <a:gd name="T11" fmla="*/ 5 h 351"/>
                <a:gd name="T12" fmla="*/ 27 w 700"/>
                <a:gd name="T13" fmla="*/ 2 h 351"/>
                <a:gd name="T14" fmla="*/ 37 w 700"/>
                <a:gd name="T15" fmla="*/ 0 h 351"/>
                <a:gd name="T16" fmla="*/ 666 w 700"/>
                <a:gd name="T17" fmla="*/ 0 h 351"/>
                <a:gd name="T18" fmla="*/ 666 w 700"/>
                <a:gd name="T19" fmla="*/ 0 h 351"/>
                <a:gd name="T20" fmla="*/ 673 w 700"/>
                <a:gd name="T21" fmla="*/ 2 h 351"/>
                <a:gd name="T22" fmla="*/ 680 w 700"/>
                <a:gd name="T23" fmla="*/ 5 h 351"/>
                <a:gd name="T24" fmla="*/ 689 w 700"/>
                <a:gd name="T25" fmla="*/ 12 h 351"/>
                <a:gd name="T26" fmla="*/ 698 w 700"/>
                <a:gd name="T27" fmla="*/ 23 h 351"/>
                <a:gd name="T28" fmla="*/ 700 w 700"/>
                <a:gd name="T29" fmla="*/ 30 h 351"/>
                <a:gd name="T30" fmla="*/ 700 w 700"/>
                <a:gd name="T31" fmla="*/ 37 h 351"/>
                <a:gd name="T32" fmla="*/ 700 w 700"/>
                <a:gd name="T33" fmla="*/ 317 h 351"/>
                <a:gd name="T34" fmla="*/ 700 w 700"/>
                <a:gd name="T35" fmla="*/ 317 h 351"/>
                <a:gd name="T36" fmla="*/ 700 w 700"/>
                <a:gd name="T37" fmla="*/ 324 h 351"/>
                <a:gd name="T38" fmla="*/ 698 w 700"/>
                <a:gd name="T39" fmla="*/ 329 h 351"/>
                <a:gd name="T40" fmla="*/ 689 w 700"/>
                <a:gd name="T41" fmla="*/ 340 h 351"/>
                <a:gd name="T42" fmla="*/ 680 w 700"/>
                <a:gd name="T43" fmla="*/ 349 h 351"/>
                <a:gd name="T44" fmla="*/ 673 w 700"/>
                <a:gd name="T45" fmla="*/ 351 h 351"/>
                <a:gd name="T46" fmla="*/ 666 w 700"/>
                <a:gd name="T47" fmla="*/ 351 h 351"/>
                <a:gd name="T48" fmla="*/ 37 w 700"/>
                <a:gd name="T49" fmla="*/ 351 h 351"/>
                <a:gd name="T50" fmla="*/ 37 w 700"/>
                <a:gd name="T51" fmla="*/ 351 h 351"/>
                <a:gd name="T52" fmla="*/ 27 w 700"/>
                <a:gd name="T53" fmla="*/ 351 h 351"/>
                <a:gd name="T54" fmla="*/ 23 w 700"/>
                <a:gd name="T55" fmla="*/ 349 h 351"/>
                <a:gd name="T56" fmla="*/ 11 w 700"/>
                <a:gd name="T57" fmla="*/ 340 h 351"/>
                <a:gd name="T58" fmla="*/ 2 w 700"/>
                <a:gd name="T59" fmla="*/ 329 h 351"/>
                <a:gd name="T60" fmla="*/ 0 w 700"/>
                <a:gd name="T61" fmla="*/ 324 h 351"/>
                <a:gd name="T62" fmla="*/ 0 w 700"/>
                <a:gd name="T63" fmla="*/ 317 h 351"/>
                <a:gd name="T64" fmla="*/ 0 w 700"/>
                <a:gd name="T65" fmla="*/ 3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1">
                  <a:moveTo>
                    <a:pt x="0" y="37"/>
                  </a:moveTo>
                  <a:lnTo>
                    <a:pt x="0" y="37"/>
                  </a:lnTo>
                  <a:lnTo>
                    <a:pt x="0" y="30"/>
                  </a:lnTo>
                  <a:lnTo>
                    <a:pt x="2" y="23"/>
                  </a:lnTo>
                  <a:lnTo>
                    <a:pt x="11" y="12"/>
                  </a:lnTo>
                  <a:lnTo>
                    <a:pt x="23" y="5"/>
                  </a:lnTo>
                  <a:lnTo>
                    <a:pt x="27" y="2"/>
                  </a:lnTo>
                  <a:lnTo>
                    <a:pt x="37" y="0"/>
                  </a:lnTo>
                  <a:lnTo>
                    <a:pt x="666" y="0"/>
                  </a:lnTo>
                  <a:lnTo>
                    <a:pt x="666" y="0"/>
                  </a:lnTo>
                  <a:lnTo>
                    <a:pt x="673" y="2"/>
                  </a:lnTo>
                  <a:lnTo>
                    <a:pt x="680" y="5"/>
                  </a:lnTo>
                  <a:lnTo>
                    <a:pt x="689" y="12"/>
                  </a:lnTo>
                  <a:lnTo>
                    <a:pt x="698" y="23"/>
                  </a:lnTo>
                  <a:lnTo>
                    <a:pt x="700" y="30"/>
                  </a:lnTo>
                  <a:lnTo>
                    <a:pt x="700" y="37"/>
                  </a:lnTo>
                  <a:lnTo>
                    <a:pt x="700" y="317"/>
                  </a:lnTo>
                  <a:lnTo>
                    <a:pt x="700" y="317"/>
                  </a:lnTo>
                  <a:lnTo>
                    <a:pt x="700" y="324"/>
                  </a:lnTo>
                  <a:lnTo>
                    <a:pt x="698" y="329"/>
                  </a:lnTo>
                  <a:lnTo>
                    <a:pt x="689" y="340"/>
                  </a:lnTo>
                  <a:lnTo>
                    <a:pt x="680" y="349"/>
                  </a:lnTo>
                  <a:lnTo>
                    <a:pt x="673" y="351"/>
                  </a:lnTo>
                  <a:lnTo>
                    <a:pt x="666" y="351"/>
                  </a:lnTo>
                  <a:lnTo>
                    <a:pt x="37" y="351"/>
                  </a:lnTo>
                  <a:lnTo>
                    <a:pt x="37" y="351"/>
                  </a:lnTo>
                  <a:lnTo>
                    <a:pt x="27" y="351"/>
                  </a:lnTo>
                  <a:lnTo>
                    <a:pt x="23" y="349"/>
                  </a:lnTo>
                  <a:lnTo>
                    <a:pt x="11" y="340"/>
                  </a:lnTo>
                  <a:lnTo>
                    <a:pt x="2" y="329"/>
                  </a:lnTo>
                  <a:lnTo>
                    <a:pt x="0" y="324"/>
                  </a:lnTo>
                  <a:lnTo>
                    <a:pt x="0" y="317"/>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7" name="Line 132"/>
            <p:cNvSpPr>
              <a:spLocks noChangeShapeType="1"/>
            </p:cNvSpPr>
            <p:nvPr/>
          </p:nvSpPr>
          <p:spPr bwMode="auto">
            <a:xfrm>
              <a:off x="1770" y="2100"/>
              <a:ext cx="664" cy="62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9" name="Rectangle 134"/>
            <p:cNvSpPr>
              <a:spLocks noChangeArrowheads="1"/>
            </p:cNvSpPr>
            <p:nvPr/>
          </p:nvSpPr>
          <p:spPr bwMode="auto">
            <a:xfrm>
              <a:off x="2603" y="2586"/>
              <a:ext cx="89"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Bu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0" name="Rectangle 135"/>
            <p:cNvSpPr>
              <a:spLocks noChangeArrowheads="1"/>
            </p:cNvSpPr>
            <p:nvPr/>
          </p:nvSpPr>
          <p:spPr bwMode="auto">
            <a:xfrm>
              <a:off x="2708" y="258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1" name="Rectangle 136"/>
            <p:cNvSpPr>
              <a:spLocks noChangeArrowheads="1"/>
            </p:cNvSpPr>
            <p:nvPr/>
          </p:nvSpPr>
          <p:spPr bwMode="auto">
            <a:xfrm>
              <a:off x="2744" y="2586"/>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2" name="Rectangle 137"/>
            <p:cNvSpPr>
              <a:spLocks noChangeArrowheads="1"/>
            </p:cNvSpPr>
            <p:nvPr/>
          </p:nvSpPr>
          <p:spPr bwMode="auto">
            <a:xfrm>
              <a:off x="2781" y="2586"/>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3" name="Rectangle 138"/>
            <p:cNvSpPr>
              <a:spLocks noChangeArrowheads="1"/>
            </p:cNvSpPr>
            <p:nvPr/>
          </p:nvSpPr>
          <p:spPr bwMode="auto">
            <a:xfrm>
              <a:off x="2819" y="2586"/>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4" name="Rectangle 139"/>
            <p:cNvSpPr>
              <a:spLocks noChangeArrowheads="1"/>
            </p:cNvSpPr>
            <p:nvPr/>
          </p:nvSpPr>
          <p:spPr bwMode="auto">
            <a:xfrm>
              <a:off x="2861" y="2586"/>
              <a:ext cx="1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5" name="Rectangle 140"/>
            <p:cNvSpPr>
              <a:spLocks noChangeArrowheads="1"/>
            </p:cNvSpPr>
            <p:nvPr/>
          </p:nvSpPr>
          <p:spPr bwMode="auto">
            <a:xfrm>
              <a:off x="2876" y="258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6" name="Rectangle 141"/>
            <p:cNvSpPr>
              <a:spLocks noChangeArrowheads="1"/>
            </p:cNvSpPr>
            <p:nvPr/>
          </p:nvSpPr>
          <p:spPr bwMode="auto">
            <a:xfrm>
              <a:off x="2913" y="2586"/>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g</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7" name="Rectangle 142"/>
            <p:cNvSpPr>
              <a:spLocks noChangeArrowheads="1"/>
            </p:cNvSpPr>
            <p:nvPr/>
          </p:nvSpPr>
          <p:spPr bwMode="auto">
            <a:xfrm>
              <a:off x="2949" y="2586"/>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8" name="Rectangle 143"/>
            <p:cNvSpPr>
              <a:spLocks noChangeArrowheads="1"/>
            </p:cNvSpPr>
            <p:nvPr/>
          </p:nvSpPr>
          <p:spPr bwMode="auto">
            <a:xfrm>
              <a:off x="2528" y="2673"/>
              <a:ext cx="8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29" name="Rectangle 144"/>
            <p:cNvSpPr>
              <a:spLocks noChangeArrowheads="1"/>
            </p:cNvSpPr>
            <p:nvPr/>
          </p:nvSpPr>
          <p:spPr bwMode="auto">
            <a:xfrm>
              <a:off x="2569" y="267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0" name="Rectangle 145"/>
            <p:cNvSpPr>
              <a:spLocks noChangeArrowheads="1"/>
            </p:cNvSpPr>
            <p:nvPr/>
          </p:nvSpPr>
          <p:spPr bwMode="auto">
            <a:xfrm>
              <a:off x="2605"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1" name="Rectangle 146"/>
            <p:cNvSpPr>
              <a:spLocks noChangeArrowheads="1"/>
            </p:cNvSpPr>
            <p:nvPr/>
          </p:nvSpPr>
          <p:spPr bwMode="auto">
            <a:xfrm>
              <a:off x="2642" y="267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2" name="Rectangle 147"/>
            <p:cNvSpPr>
              <a:spLocks noChangeArrowheads="1"/>
            </p:cNvSpPr>
            <p:nvPr/>
          </p:nvSpPr>
          <p:spPr bwMode="auto">
            <a:xfrm>
              <a:off x="2678" y="2673"/>
              <a:ext cx="5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3" name="Rectangle 148"/>
            <p:cNvSpPr>
              <a:spLocks noChangeArrowheads="1"/>
            </p:cNvSpPr>
            <p:nvPr/>
          </p:nvSpPr>
          <p:spPr bwMode="auto">
            <a:xfrm>
              <a:off x="2694" y="267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4" name="Rectangle 149"/>
            <p:cNvSpPr>
              <a:spLocks noChangeArrowheads="1"/>
            </p:cNvSpPr>
            <p:nvPr/>
          </p:nvSpPr>
          <p:spPr bwMode="auto">
            <a:xfrm>
              <a:off x="2746" y="2673"/>
              <a:ext cx="9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5" name="Rectangle 150"/>
            <p:cNvSpPr>
              <a:spLocks noChangeArrowheads="1"/>
            </p:cNvSpPr>
            <p:nvPr/>
          </p:nvSpPr>
          <p:spPr bwMode="auto">
            <a:xfrm>
              <a:off x="2801"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6" name="Rectangle 151"/>
            <p:cNvSpPr>
              <a:spLocks noChangeArrowheads="1"/>
            </p:cNvSpPr>
            <p:nvPr/>
          </p:nvSpPr>
          <p:spPr bwMode="auto">
            <a:xfrm>
              <a:off x="2851"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7" name="Rectangle 152"/>
            <p:cNvSpPr>
              <a:spLocks noChangeArrowheads="1"/>
            </p:cNvSpPr>
            <p:nvPr/>
          </p:nvSpPr>
          <p:spPr bwMode="auto">
            <a:xfrm>
              <a:off x="2890" y="267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8" name="Rectangle 153"/>
            <p:cNvSpPr>
              <a:spLocks noChangeArrowheads="1"/>
            </p:cNvSpPr>
            <p:nvPr/>
          </p:nvSpPr>
          <p:spPr bwMode="auto">
            <a:xfrm>
              <a:off x="2927" y="2673"/>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9" name="Rectangle 154"/>
            <p:cNvSpPr>
              <a:spLocks noChangeArrowheads="1"/>
            </p:cNvSpPr>
            <p:nvPr/>
          </p:nvSpPr>
          <p:spPr bwMode="auto">
            <a:xfrm>
              <a:off x="2945" y="2673"/>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0" name="Rectangle 155"/>
            <p:cNvSpPr>
              <a:spLocks noChangeArrowheads="1"/>
            </p:cNvSpPr>
            <p:nvPr/>
          </p:nvSpPr>
          <p:spPr bwMode="auto">
            <a:xfrm>
              <a:off x="2981" y="2673"/>
              <a:ext cx="6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1" name="Rectangle 156"/>
            <p:cNvSpPr>
              <a:spLocks noChangeArrowheads="1"/>
            </p:cNvSpPr>
            <p:nvPr/>
          </p:nvSpPr>
          <p:spPr bwMode="auto">
            <a:xfrm>
              <a:off x="3006" y="2673"/>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2" name="Rectangle 157"/>
            <p:cNvSpPr>
              <a:spLocks noChangeArrowheads="1"/>
            </p:cNvSpPr>
            <p:nvPr/>
          </p:nvSpPr>
          <p:spPr bwMode="auto">
            <a:xfrm>
              <a:off x="2587" y="2761"/>
              <a:ext cx="5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I</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3" name="Rectangle 158"/>
            <p:cNvSpPr>
              <a:spLocks noChangeArrowheads="1"/>
            </p:cNvSpPr>
            <p:nvPr/>
          </p:nvSpPr>
          <p:spPr bwMode="auto">
            <a:xfrm>
              <a:off x="2607" y="2761"/>
              <a:ext cx="57"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f</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4" name="Rectangle 159"/>
            <p:cNvSpPr>
              <a:spLocks noChangeArrowheads="1"/>
            </p:cNvSpPr>
            <p:nvPr/>
          </p:nvSpPr>
          <p:spPr bwMode="auto">
            <a:xfrm>
              <a:off x="2644"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5" name="Rectangle 160"/>
            <p:cNvSpPr>
              <a:spLocks noChangeArrowheads="1"/>
            </p:cNvSpPr>
            <p:nvPr/>
          </p:nvSpPr>
          <p:spPr bwMode="auto">
            <a:xfrm>
              <a:off x="2676"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6" name="Rectangle 161"/>
            <p:cNvSpPr>
              <a:spLocks noChangeArrowheads="1"/>
            </p:cNvSpPr>
            <p:nvPr/>
          </p:nvSpPr>
          <p:spPr bwMode="auto">
            <a:xfrm>
              <a:off x="2712" y="276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7" name="Rectangle 162"/>
            <p:cNvSpPr>
              <a:spLocks noChangeArrowheads="1"/>
            </p:cNvSpPr>
            <p:nvPr/>
          </p:nvSpPr>
          <p:spPr bwMode="auto">
            <a:xfrm>
              <a:off x="2728" y="2761"/>
              <a:ext cx="114"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 w</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8" name="Rectangle 163"/>
            <p:cNvSpPr>
              <a:spLocks noChangeArrowheads="1"/>
            </p:cNvSpPr>
            <p:nvPr/>
          </p:nvSpPr>
          <p:spPr bwMode="auto">
            <a:xfrm>
              <a:off x="2797" y="2761"/>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h</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49" name="Rectangle 164"/>
            <p:cNvSpPr>
              <a:spLocks noChangeArrowheads="1"/>
            </p:cNvSpPr>
            <p:nvPr/>
          </p:nvSpPr>
          <p:spPr bwMode="auto">
            <a:xfrm>
              <a:off x="2833"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0" name="Rectangle 165"/>
            <p:cNvSpPr>
              <a:spLocks noChangeArrowheads="1"/>
            </p:cNvSpPr>
            <p:nvPr/>
          </p:nvSpPr>
          <p:spPr bwMode="auto">
            <a:xfrm>
              <a:off x="2870" y="2761"/>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1" name="Rectangle 166"/>
            <p:cNvSpPr>
              <a:spLocks noChangeArrowheads="1"/>
            </p:cNvSpPr>
            <p:nvPr/>
          </p:nvSpPr>
          <p:spPr bwMode="auto">
            <a:xfrm>
              <a:off x="2895" y="2761"/>
              <a:ext cx="7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2" name="Rectangle 167"/>
            <p:cNvSpPr>
              <a:spLocks noChangeArrowheads="1"/>
            </p:cNvSpPr>
            <p:nvPr/>
          </p:nvSpPr>
          <p:spPr bwMode="auto">
            <a:xfrm>
              <a:off x="2931" y="2761"/>
              <a:ext cx="78"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a:ln>
                    <a:noFill/>
                  </a:ln>
                  <a:solidFill>
                    <a:srgbClr val="FFFFFF"/>
                  </a:solidFill>
                  <a:effectLst/>
                  <a:latin typeface="Univers LT Std 57 Cn" charset="0"/>
                  <a:cs typeface="Arial" pitchFamily="34" charset="0"/>
                </a:rPr>
                <a:t>?</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53" name="Freeform 168"/>
            <p:cNvSpPr>
              <a:spLocks/>
            </p:cNvSpPr>
            <p:nvPr/>
          </p:nvSpPr>
          <p:spPr bwMode="auto">
            <a:xfrm>
              <a:off x="3750" y="2136"/>
              <a:ext cx="700" cy="352"/>
            </a:xfrm>
            <a:custGeom>
              <a:avLst/>
              <a:gdLst>
                <a:gd name="T0" fmla="*/ 0 w 700"/>
                <a:gd name="T1" fmla="*/ 37 h 352"/>
                <a:gd name="T2" fmla="*/ 0 w 700"/>
                <a:gd name="T3" fmla="*/ 37 h 352"/>
                <a:gd name="T4" fmla="*/ 0 w 700"/>
                <a:gd name="T5" fmla="*/ 30 h 352"/>
                <a:gd name="T6" fmla="*/ 2 w 700"/>
                <a:gd name="T7" fmla="*/ 23 h 352"/>
                <a:gd name="T8" fmla="*/ 11 w 700"/>
                <a:gd name="T9" fmla="*/ 12 h 352"/>
                <a:gd name="T10" fmla="*/ 23 w 700"/>
                <a:gd name="T11" fmla="*/ 3 h 352"/>
                <a:gd name="T12" fmla="*/ 27 w 700"/>
                <a:gd name="T13" fmla="*/ 3 h 352"/>
                <a:gd name="T14" fmla="*/ 37 w 700"/>
                <a:gd name="T15" fmla="*/ 0 h 352"/>
                <a:gd name="T16" fmla="*/ 666 w 700"/>
                <a:gd name="T17" fmla="*/ 0 h 352"/>
                <a:gd name="T18" fmla="*/ 666 w 700"/>
                <a:gd name="T19" fmla="*/ 0 h 352"/>
                <a:gd name="T20" fmla="*/ 673 w 700"/>
                <a:gd name="T21" fmla="*/ 3 h 352"/>
                <a:gd name="T22" fmla="*/ 680 w 700"/>
                <a:gd name="T23" fmla="*/ 3 h 352"/>
                <a:gd name="T24" fmla="*/ 689 w 700"/>
                <a:gd name="T25" fmla="*/ 12 h 352"/>
                <a:gd name="T26" fmla="*/ 698 w 700"/>
                <a:gd name="T27" fmla="*/ 23 h 352"/>
                <a:gd name="T28" fmla="*/ 700 w 700"/>
                <a:gd name="T29" fmla="*/ 30 h 352"/>
                <a:gd name="T30" fmla="*/ 700 w 700"/>
                <a:gd name="T31" fmla="*/ 37 h 352"/>
                <a:gd name="T32" fmla="*/ 700 w 700"/>
                <a:gd name="T33" fmla="*/ 315 h 352"/>
                <a:gd name="T34" fmla="*/ 700 w 700"/>
                <a:gd name="T35" fmla="*/ 315 h 352"/>
                <a:gd name="T36" fmla="*/ 700 w 700"/>
                <a:gd name="T37" fmla="*/ 322 h 352"/>
                <a:gd name="T38" fmla="*/ 698 w 700"/>
                <a:gd name="T39" fmla="*/ 329 h 352"/>
                <a:gd name="T40" fmla="*/ 689 w 700"/>
                <a:gd name="T41" fmla="*/ 340 h 352"/>
                <a:gd name="T42" fmla="*/ 680 w 700"/>
                <a:gd name="T43" fmla="*/ 347 h 352"/>
                <a:gd name="T44" fmla="*/ 673 w 700"/>
                <a:gd name="T45" fmla="*/ 349 h 352"/>
                <a:gd name="T46" fmla="*/ 666 w 700"/>
                <a:gd name="T47" fmla="*/ 352 h 352"/>
                <a:gd name="T48" fmla="*/ 37 w 700"/>
                <a:gd name="T49" fmla="*/ 352 h 352"/>
                <a:gd name="T50" fmla="*/ 37 w 700"/>
                <a:gd name="T51" fmla="*/ 352 h 352"/>
                <a:gd name="T52" fmla="*/ 27 w 700"/>
                <a:gd name="T53" fmla="*/ 349 h 352"/>
                <a:gd name="T54" fmla="*/ 23 w 700"/>
                <a:gd name="T55" fmla="*/ 347 h 352"/>
                <a:gd name="T56" fmla="*/ 11 w 700"/>
                <a:gd name="T57" fmla="*/ 340 h 352"/>
                <a:gd name="T58" fmla="*/ 2 w 700"/>
                <a:gd name="T59" fmla="*/ 329 h 352"/>
                <a:gd name="T60" fmla="*/ 0 w 700"/>
                <a:gd name="T61" fmla="*/ 322 h 352"/>
                <a:gd name="T62" fmla="*/ 0 w 700"/>
                <a:gd name="T63" fmla="*/ 315 h 352"/>
                <a:gd name="T64" fmla="*/ 0 w 700"/>
                <a:gd name="T65" fmla="*/ 3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52">
                  <a:moveTo>
                    <a:pt x="0" y="37"/>
                  </a:moveTo>
                  <a:lnTo>
                    <a:pt x="0" y="37"/>
                  </a:lnTo>
                  <a:lnTo>
                    <a:pt x="0" y="30"/>
                  </a:lnTo>
                  <a:lnTo>
                    <a:pt x="2" y="23"/>
                  </a:lnTo>
                  <a:lnTo>
                    <a:pt x="11" y="12"/>
                  </a:lnTo>
                  <a:lnTo>
                    <a:pt x="23" y="3"/>
                  </a:lnTo>
                  <a:lnTo>
                    <a:pt x="27" y="3"/>
                  </a:lnTo>
                  <a:lnTo>
                    <a:pt x="37" y="0"/>
                  </a:lnTo>
                  <a:lnTo>
                    <a:pt x="666" y="0"/>
                  </a:lnTo>
                  <a:lnTo>
                    <a:pt x="666" y="0"/>
                  </a:lnTo>
                  <a:lnTo>
                    <a:pt x="673" y="3"/>
                  </a:lnTo>
                  <a:lnTo>
                    <a:pt x="680" y="3"/>
                  </a:lnTo>
                  <a:lnTo>
                    <a:pt x="689" y="12"/>
                  </a:lnTo>
                  <a:lnTo>
                    <a:pt x="698" y="23"/>
                  </a:lnTo>
                  <a:lnTo>
                    <a:pt x="700" y="30"/>
                  </a:lnTo>
                  <a:lnTo>
                    <a:pt x="700" y="37"/>
                  </a:lnTo>
                  <a:lnTo>
                    <a:pt x="700" y="315"/>
                  </a:lnTo>
                  <a:lnTo>
                    <a:pt x="700" y="315"/>
                  </a:lnTo>
                  <a:lnTo>
                    <a:pt x="700" y="322"/>
                  </a:lnTo>
                  <a:lnTo>
                    <a:pt x="698" y="329"/>
                  </a:lnTo>
                  <a:lnTo>
                    <a:pt x="689" y="340"/>
                  </a:lnTo>
                  <a:lnTo>
                    <a:pt x="680" y="347"/>
                  </a:lnTo>
                  <a:lnTo>
                    <a:pt x="673" y="349"/>
                  </a:lnTo>
                  <a:lnTo>
                    <a:pt x="666" y="352"/>
                  </a:lnTo>
                  <a:lnTo>
                    <a:pt x="37" y="352"/>
                  </a:lnTo>
                  <a:lnTo>
                    <a:pt x="37" y="352"/>
                  </a:lnTo>
                  <a:lnTo>
                    <a:pt x="27" y="349"/>
                  </a:lnTo>
                  <a:lnTo>
                    <a:pt x="23" y="347"/>
                  </a:lnTo>
                  <a:lnTo>
                    <a:pt x="11" y="340"/>
                  </a:lnTo>
                  <a:lnTo>
                    <a:pt x="2" y="329"/>
                  </a:lnTo>
                  <a:lnTo>
                    <a:pt x="0" y="322"/>
                  </a:lnTo>
                  <a:lnTo>
                    <a:pt x="0" y="315"/>
                  </a:lnTo>
                  <a:lnTo>
                    <a:pt x="0" y="37"/>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7" name="Rectangle 172"/>
            <p:cNvSpPr>
              <a:spLocks noChangeArrowheads="1"/>
            </p:cNvSpPr>
            <p:nvPr/>
          </p:nvSpPr>
          <p:spPr bwMode="auto">
            <a:xfrm>
              <a:off x="4122" y="221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4" name="Freeform 179"/>
            <p:cNvSpPr>
              <a:spLocks/>
            </p:cNvSpPr>
            <p:nvPr/>
          </p:nvSpPr>
          <p:spPr bwMode="auto">
            <a:xfrm>
              <a:off x="3750" y="2540"/>
              <a:ext cx="700" cy="349"/>
            </a:xfrm>
            <a:custGeom>
              <a:avLst/>
              <a:gdLst>
                <a:gd name="T0" fmla="*/ 0 w 700"/>
                <a:gd name="T1" fmla="*/ 34 h 349"/>
                <a:gd name="T2" fmla="*/ 0 w 700"/>
                <a:gd name="T3" fmla="*/ 34 h 349"/>
                <a:gd name="T4" fmla="*/ 0 w 700"/>
                <a:gd name="T5" fmla="*/ 27 h 349"/>
                <a:gd name="T6" fmla="*/ 2 w 700"/>
                <a:gd name="T7" fmla="*/ 21 h 349"/>
                <a:gd name="T8" fmla="*/ 11 w 700"/>
                <a:gd name="T9" fmla="*/ 9 h 349"/>
                <a:gd name="T10" fmla="*/ 23 w 700"/>
                <a:gd name="T11" fmla="*/ 2 h 349"/>
                <a:gd name="T12" fmla="*/ 27 w 700"/>
                <a:gd name="T13" fmla="*/ 0 h 349"/>
                <a:gd name="T14" fmla="*/ 37 w 700"/>
                <a:gd name="T15" fmla="*/ 0 h 349"/>
                <a:gd name="T16" fmla="*/ 666 w 700"/>
                <a:gd name="T17" fmla="*/ 0 h 349"/>
                <a:gd name="T18" fmla="*/ 666 w 700"/>
                <a:gd name="T19" fmla="*/ 0 h 349"/>
                <a:gd name="T20" fmla="*/ 673 w 700"/>
                <a:gd name="T21" fmla="*/ 0 h 349"/>
                <a:gd name="T22" fmla="*/ 680 w 700"/>
                <a:gd name="T23" fmla="*/ 2 h 349"/>
                <a:gd name="T24" fmla="*/ 689 w 700"/>
                <a:gd name="T25" fmla="*/ 9 h 349"/>
                <a:gd name="T26" fmla="*/ 698 w 700"/>
                <a:gd name="T27" fmla="*/ 21 h 349"/>
                <a:gd name="T28" fmla="*/ 700 w 700"/>
                <a:gd name="T29" fmla="*/ 27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89 w 700"/>
                <a:gd name="T41" fmla="*/ 340 h 349"/>
                <a:gd name="T42" fmla="*/ 680 w 700"/>
                <a:gd name="T43" fmla="*/ 347 h 349"/>
                <a:gd name="T44" fmla="*/ 673 w 700"/>
                <a:gd name="T45" fmla="*/ 349 h 349"/>
                <a:gd name="T46" fmla="*/ 666 w 700"/>
                <a:gd name="T47" fmla="*/ 349 h 349"/>
                <a:gd name="T48" fmla="*/ 37 w 700"/>
                <a:gd name="T49" fmla="*/ 349 h 349"/>
                <a:gd name="T50" fmla="*/ 37 w 700"/>
                <a:gd name="T51" fmla="*/ 349 h 349"/>
                <a:gd name="T52" fmla="*/ 27 w 700"/>
                <a:gd name="T53" fmla="*/ 349 h 349"/>
                <a:gd name="T54" fmla="*/ 23 w 700"/>
                <a:gd name="T55" fmla="*/ 347 h 349"/>
                <a:gd name="T56" fmla="*/ 11 w 700"/>
                <a:gd name="T57" fmla="*/ 340 h 349"/>
                <a:gd name="T58" fmla="*/ 2 w 700"/>
                <a:gd name="T59" fmla="*/ 329 h 349"/>
                <a:gd name="T60" fmla="*/ 0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0" y="27"/>
                  </a:lnTo>
                  <a:lnTo>
                    <a:pt x="2" y="21"/>
                  </a:lnTo>
                  <a:lnTo>
                    <a:pt x="11" y="9"/>
                  </a:lnTo>
                  <a:lnTo>
                    <a:pt x="23" y="2"/>
                  </a:lnTo>
                  <a:lnTo>
                    <a:pt x="27" y="0"/>
                  </a:lnTo>
                  <a:lnTo>
                    <a:pt x="37" y="0"/>
                  </a:lnTo>
                  <a:lnTo>
                    <a:pt x="666" y="0"/>
                  </a:lnTo>
                  <a:lnTo>
                    <a:pt x="666" y="0"/>
                  </a:lnTo>
                  <a:lnTo>
                    <a:pt x="673" y="0"/>
                  </a:lnTo>
                  <a:lnTo>
                    <a:pt x="680" y="2"/>
                  </a:lnTo>
                  <a:lnTo>
                    <a:pt x="689" y="9"/>
                  </a:lnTo>
                  <a:lnTo>
                    <a:pt x="698" y="21"/>
                  </a:lnTo>
                  <a:lnTo>
                    <a:pt x="700" y="27"/>
                  </a:lnTo>
                  <a:lnTo>
                    <a:pt x="700" y="34"/>
                  </a:lnTo>
                  <a:lnTo>
                    <a:pt x="700" y="315"/>
                  </a:lnTo>
                  <a:lnTo>
                    <a:pt x="700" y="315"/>
                  </a:lnTo>
                  <a:lnTo>
                    <a:pt x="700" y="322"/>
                  </a:lnTo>
                  <a:lnTo>
                    <a:pt x="698" y="329"/>
                  </a:lnTo>
                  <a:lnTo>
                    <a:pt x="689" y="340"/>
                  </a:lnTo>
                  <a:lnTo>
                    <a:pt x="680" y="347"/>
                  </a:lnTo>
                  <a:lnTo>
                    <a:pt x="673" y="349"/>
                  </a:lnTo>
                  <a:lnTo>
                    <a:pt x="666" y="349"/>
                  </a:lnTo>
                  <a:lnTo>
                    <a:pt x="37" y="349"/>
                  </a:lnTo>
                  <a:lnTo>
                    <a:pt x="37" y="349"/>
                  </a:lnTo>
                  <a:lnTo>
                    <a:pt x="27" y="349"/>
                  </a:lnTo>
                  <a:lnTo>
                    <a:pt x="23" y="347"/>
                  </a:lnTo>
                  <a:lnTo>
                    <a:pt x="11" y="340"/>
                  </a:lnTo>
                  <a:lnTo>
                    <a:pt x="2" y="329"/>
                  </a:lnTo>
                  <a:lnTo>
                    <a:pt x="0" y="322"/>
                  </a:lnTo>
                  <a:lnTo>
                    <a:pt x="0" y="315"/>
                  </a:lnTo>
                  <a:lnTo>
                    <a:pt x="0" y="34"/>
                  </a:lnTo>
                  <a:close/>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7" name="Rectangle 182"/>
            <p:cNvSpPr>
              <a:spLocks noChangeArrowheads="1"/>
            </p:cNvSpPr>
            <p:nvPr/>
          </p:nvSpPr>
          <p:spPr bwMode="auto">
            <a:xfrm>
              <a:off x="4065" y="261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5" name="Rectangle 200"/>
            <p:cNvSpPr>
              <a:spLocks noChangeArrowheads="1"/>
            </p:cNvSpPr>
            <p:nvPr/>
          </p:nvSpPr>
          <p:spPr bwMode="auto">
            <a:xfrm>
              <a:off x="4190" y="3126"/>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6" name="Rectangle 201"/>
            <p:cNvSpPr>
              <a:spLocks noChangeArrowheads="1"/>
            </p:cNvSpPr>
            <p:nvPr/>
          </p:nvSpPr>
          <p:spPr bwMode="auto">
            <a:xfrm>
              <a:off x="1522" y="1580"/>
              <a:ext cx="62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Center of town</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grpSp>
      <p:sp>
        <p:nvSpPr>
          <p:cNvPr id="11" name="Rectangle 210"/>
          <p:cNvSpPr>
            <a:spLocks noChangeArrowheads="1"/>
          </p:cNvSpPr>
          <p:nvPr/>
        </p:nvSpPr>
        <p:spPr bwMode="auto">
          <a:xfrm>
            <a:off x="913607" y="5394191"/>
            <a:ext cx="115576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 of town</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88" name="Line 287"/>
          <p:cNvSpPr>
            <a:spLocks noChangeShapeType="1"/>
          </p:cNvSpPr>
          <p:nvPr/>
        </p:nvSpPr>
        <p:spPr bwMode="auto">
          <a:xfrm>
            <a:off x="3618707" y="3685749"/>
            <a:ext cx="977900" cy="0"/>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288"/>
          <p:cNvSpPr>
            <a:spLocks noChangeShapeType="1"/>
          </p:cNvSpPr>
          <p:nvPr/>
        </p:nvSpPr>
        <p:spPr bwMode="auto">
          <a:xfrm>
            <a:off x="3618707" y="5605036"/>
            <a:ext cx="977900" cy="0"/>
          </a:xfrm>
          <a:prstGeom prst="line">
            <a:avLst/>
          </a:prstGeom>
          <a:noFill/>
          <a:ln w="38100">
            <a:solidFill>
              <a:srgbClr val="79556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3" name="Rectangle 210"/>
          <p:cNvSpPr>
            <a:spLocks noChangeArrowheads="1"/>
          </p:cNvSpPr>
          <p:nvPr/>
        </p:nvSpPr>
        <p:spPr bwMode="auto">
          <a:xfrm>
            <a:off x="3755613" y="4872697"/>
            <a:ext cx="6171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4" name="Rectangle 210"/>
          <p:cNvSpPr>
            <a:spLocks noChangeArrowheads="1"/>
          </p:cNvSpPr>
          <p:nvPr/>
        </p:nvSpPr>
        <p:spPr bwMode="auto">
          <a:xfrm>
            <a:off x="3848068" y="2930098"/>
            <a:ext cx="6171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1" u="none" strike="noStrike" cap="none" normalizeH="0" baseline="0" dirty="0">
                <a:ln>
                  <a:noFill/>
                </a:ln>
                <a:solidFill>
                  <a:srgbClr val="000000"/>
                </a:solidFill>
                <a:effectLst/>
                <a:latin typeface="Univers LT Std 47 Cn Lt" charset="0"/>
                <a:cs typeface="Arial" pitchFamily="34" charset="0"/>
              </a:rPr>
              <a:t>Outskirts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5" name="Rectangle 210"/>
          <p:cNvSpPr>
            <a:spLocks noChangeArrowheads="1"/>
          </p:cNvSpPr>
          <p:nvPr/>
        </p:nvSpPr>
        <p:spPr bwMode="auto">
          <a:xfrm>
            <a:off x="4077932" y="5394191"/>
            <a:ext cx="4472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Center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6" name="Rectangle 210"/>
          <p:cNvSpPr>
            <a:spLocks noChangeArrowheads="1"/>
          </p:cNvSpPr>
          <p:nvPr/>
        </p:nvSpPr>
        <p:spPr bwMode="auto">
          <a:xfrm>
            <a:off x="4077932" y="3458821"/>
            <a:ext cx="4472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Center</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298" name="Rectangle 210"/>
          <p:cNvSpPr>
            <a:spLocks noChangeArrowheads="1"/>
          </p:cNvSpPr>
          <p:nvPr/>
        </p:nvSpPr>
        <p:spPr bwMode="auto">
          <a:xfrm>
            <a:off x="4922497" y="2522964"/>
            <a:ext cx="44563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100" b="1" i="1" dirty="0">
                <a:solidFill>
                  <a:srgbClr val="000000"/>
                </a:solidFill>
                <a:latin typeface="Univers LT Std 47 Cn Lt" charset="0"/>
                <a:cs typeface="Arial" pitchFamily="34" charset="0"/>
              </a:rPr>
              <a:t>Profits</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300" name="TextBox 299"/>
          <p:cNvSpPr txBox="1"/>
          <p:nvPr/>
        </p:nvSpPr>
        <p:spPr>
          <a:xfrm>
            <a:off x="4622007" y="2784376"/>
            <a:ext cx="1062832" cy="523220"/>
          </a:xfrm>
          <a:prstGeom prst="rect">
            <a:avLst/>
          </a:prstGeom>
          <a:noFill/>
        </p:spPr>
        <p:txBody>
          <a:bodyPr wrap="square" rtlCol="0">
            <a:spAutoFit/>
          </a:bodyPr>
          <a:lstStyle/>
          <a:p>
            <a:r>
              <a:rPr lang="en-US" sz="1400" dirty="0">
                <a:solidFill>
                  <a:srgbClr val="558ED5"/>
                </a:solidFill>
              </a:rPr>
              <a:t>BK: 2%</a:t>
            </a:r>
          </a:p>
          <a:p>
            <a:r>
              <a:rPr lang="en-US" sz="1400" dirty="0">
                <a:solidFill>
                  <a:srgbClr val="E46C0A"/>
                </a:solidFill>
              </a:rPr>
              <a:t>McD: 12%</a:t>
            </a:r>
          </a:p>
        </p:txBody>
      </p:sp>
      <p:sp>
        <p:nvSpPr>
          <p:cNvPr id="301" name="TextBox 300"/>
          <p:cNvSpPr txBox="1"/>
          <p:nvPr/>
        </p:nvSpPr>
        <p:spPr>
          <a:xfrm>
            <a:off x="4622404" y="3411111"/>
            <a:ext cx="1062832" cy="523220"/>
          </a:xfrm>
          <a:prstGeom prst="rect">
            <a:avLst/>
          </a:prstGeom>
          <a:noFill/>
        </p:spPr>
        <p:txBody>
          <a:bodyPr wrap="square" rtlCol="0">
            <a:spAutoFit/>
          </a:bodyPr>
          <a:lstStyle/>
          <a:p>
            <a:r>
              <a:rPr lang="en-US" sz="1400" dirty="0">
                <a:solidFill>
                  <a:srgbClr val="558ED5"/>
                </a:solidFill>
              </a:rPr>
              <a:t>BK: 4%</a:t>
            </a:r>
          </a:p>
          <a:p>
            <a:r>
              <a:rPr lang="en-US" sz="1400" dirty="0">
                <a:solidFill>
                  <a:srgbClr val="E46C0A"/>
                </a:solidFill>
              </a:rPr>
              <a:t>McD: 4%</a:t>
            </a:r>
          </a:p>
        </p:txBody>
      </p:sp>
      <p:sp>
        <p:nvSpPr>
          <p:cNvPr id="303" name="TextBox 302"/>
          <p:cNvSpPr txBox="1"/>
          <p:nvPr/>
        </p:nvSpPr>
        <p:spPr>
          <a:xfrm>
            <a:off x="4625975" y="4695727"/>
            <a:ext cx="1062832" cy="523220"/>
          </a:xfrm>
          <a:prstGeom prst="rect">
            <a:avLst/>
          </a:prstGeom>
          <a:noFill/>
        </p:spPr>
        <p:txBody>
          <a:bodyPr wrap="square" rtlCol="0">
            <a:spAutoFit/>
          </a:bodyPr>
          <a:lstStyle/>
          <a:p>
            <a:r>
              <a:rPr lang="en-US" sz="1400" dirty="0">
                <a:solidFill>
                  <a:srgbClr val="558ED5"/>
                </a:solidFill>
              </a:rPr>
              <a:t>BK: 8%</a:t>
            </a:r>
          </a:p>
          <a:p>
            <a:r>
              <a:rPr lang="en-US" sz="1400" dirty="0">
                <a:solidFill>
                  <a:srgbClr val="E46C0A"/>
                </a:solidFill>
              </a:rPr>
              <a:t>McD: 8%</a:t>
            </a:r>
          </a:p>
        </p:txBody>
      </p:sp>
      <p:sp>
        <p:nvSpPr>
          <p:cNvPr id="304" name="TextBox 303"/>
          <p:cNvSpPr txBox="1"/>
          <p:nvPr/>
        </p:nvSpPr>
        <p:spPr>
          <a:xfrm>
            <a:off x="4625975" y="5336834"/>
            <a:ext cx="1062832" cy="523220"/>
          </a:xfrm>
          <a:prstGeom prst="rect">
            <a:avLst/>
          </a:prstGeom>
          <a:noFill/>
        </p:spPr>
        <p:txBody>
          <a:bodyPr wrap="square" rtlCol="0">
            <a:spAutoFit/>
          </a:bodyPr>
          <a:lstStyle/>
          <a:p>
            <a:r>
              <a:rPr lang="en-US" sz="1400" dirty="0">
                <a:solidFill>
                  <a:srgbClr val="558ED5"/>
                </a:solidFill>
              </a:rPr>
              <a:t>BK: 12%</a:t>
            </a:r>
          </a:p>
          <a:p>
            <a:r>
              <a:rPr lang="en-US" sz="1400" dirty="0">
                <a:solidFill>
                  <a:srgbClr val="E46C0A"/>
                </a:solidFill>
              </a:rPr>
              <a:t>McD: 2%</a:t>
            </a:r>
          </a:p>
        </p:txBody>
      </p:sp>
      <p:sp>
        <p:nvSpPr>
          <p:cNvPr id="308" name="TextBox 307"/>
          <p:cNvSpPr txBox="1"/>
          <p:nvPr/>
        </p:nvSpPr>
        <p:spPr>
          <a:xfrm>
            <a:off x="152400" y="4328576"/>
            <a:ext cx="1281907" cy="646331"/>
          </a:xfrm>
          <a:prstGeom prst="rect">
            <a:avLst/>
          </a:prstGeom>
          <a:solidFill>
            <a:srgbClr val="E46C0A"/>
          </a:solidFill>
        </p:spPr>
        <p:txBody>
          <a:bodyPr wrap="square" rtlCol="0">
            <a:spAutoFit/>
          </a:bodyPr>
          <a:lstStyle/>
          <a:p>
            <a:r>
              <a:rPr lang="en-US" sz="1200" dirty="0">
                <a:solidFill>
                  <a:schemeClr val="bg1"/>
                </a:solidFill>
              </a:rPr>
              <a:t>McDonalds: Where should we build?</a:t>
            </a:r>
          </a:p>
        </p:txBody>
      </p:sp>
      <p:sp>
        <p:nvSpPr>
          <p:cNvPr id="309" name="Freeform 8"/>
          <p:cNvSpPr>
            <a:spLocks/>
          </p:cNvSpPr>
          <p:nvPr/>
        </p:nvSpPr>
        <p:spPr bwMode="auto">
          <a:xfrm>
            <a:off x="2415382" y="5294680"/>
            <a:ext cx="1285875" cy="620713"/>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7955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0" name="Freeform 8"/>
          <p:cNvSpPr>
            <a:spLocks/>
          </p:cNvSpPr>
          <p:nvPr/>
        </p:nvSpPr>
        <p:spPr bwMode="auto">
          <a:xfrm>
            <a:off x="2415381" y="3399999"/>
            <a:ext cx="1285875" cy="620713"/>
          </a:xfrm>
          <a:custGeom>
            <a:avLst/>
            <a:gdLst>
              <a:gd name="T0" fmla="*/ 0 w 700"/>
              <a:gd name="T1" fmla="*/ 34 h 349"/>
              <a:gd name="T2" fmla="*/ 0 w 700"/>
              <a:gd name="T3" fmla="*/ 34 h 349"/>
              <a:gd name="T4" fmla="*/ 2 w 700"/>
              <a:gd name="T5" fmla="*/ 28 h 349"/>
              <a:gd name="T6" fmla="*/ 5 w 700"/>
              <a:gd name="T7" fmla="*/ 21 h 349"/>
              <a:gd name="T8" fmla="*/ 11 w 700"/>
              <a:gd name="T9" fmla="*/ 9 h 349"/>
              <a:gd name="T10" fmla="*/ 23 w 700"/>
              <a:gd name="T11" fmla="*/ 3 h 349"/>
              <a:gd name="T12" fmla="*/ 30 w 700"/>
              <a:gd name="T13" fmla="*/ 0 h 349"/>
              <a:gd name="T14" fmla="*/ 36 w 700"/>
              <a:gd name="T15" fmla="*/ 0 h 349"/>
              <a:gd name="T16" fmla="*/ 666 w 700"/>
              <a:gd name="T17" fmla="*/ 0 h 349"/>
              <a:gd name="T18" fmla="*/ 666 w 700"/>
              <a:gd name="T19" fmla="*/ 0 h 349"/>
              <a:gd name="T20" fmla="*/ 673 w 700"/>
              <a:gd name="T21" fmla="*/ 0 h 349"/>
              <a:gd name="T22" fmla="*/ 680 w 700"/>
              <a:gd name="T23" fmla="*/ 3 h 349"/>
              <a:gd name="T24" fmla="*/ 691 w 700"/>
              <a:gd name="T25" fmla="*/ 9 h 349"/>
              <a:gd name="T26" fmla="*/ 698 w 700"/>
              <a:gd name="T27" fmla="*/ 21 h 349"/>
              <a:gd name="T28" fmla="*/ 700 w 700"/>
              <a:gd name="T29" fmla="*/ 28 h 349"/>
              <a:gd name="T30" fmla="*/ 700 w 700"/>
              <a:gd name="T31" fmla="*/ 34 h 349"/>
              <a:gd name="T32" fmla="*/ 700 w 700"/>
              <a:gd name="T33" fmla="*/ 315 h 349"/>
              <a:gd name="T34" fmla="*/ 700 w 700"/>
              <a:gd name="T35" fmla="*/ 315 h 349"/>
              <a:gd name="T36" fmla="*/ 700 w 700"/>
              <a:gd name="T37" fmla="*/ 322 h 349"/>
              <a:gd name="T38" fmla="*/ 698 w 700"/>
              <a:gd name="T39" fmla="*/ 329 h 349"/>
              <a:gd name="T40" fmla="*/ 691 w 700"/>
              <a:gd name="T41" fmla="*/ 340 h 349"/>
              <a:gd name="T42" fmla="*/ 680 w 700"/>
              <a:gd name="T43" fmla="*/ 347 h 349"/>
              <a:gd name="T44" fmla="*/ 673 w 700"/>
              <a:gd name="T45" fmla="*/ 349 h 349"/>
              <a:gd name="T46" fmla="*/ 666 w 700"/>
              <a:gd name="T47" fmla="*/ 349 h 349"/>
              <a:gd name="T48" fmla="*/ 36 w 700"/>
              <a:gd name="T49" fmla="*/ 349 h 349"/>
              <a:gd name="T50" fmla="*/ 36 w 700"/>
              <a:gd name="T51" fmla="*/ 349 h 349"/>
              <a:gd name="T52" fmla="*/ 30 w 700"/>
              <a:gd name="T53" fmla="*/ 349 h 349"/>
              <a:gd name="T54" fmla="*/ 23 w 700"/>
              <a:gd name="T55" fmla="*/ 347 h 349"/>
              <a:gd name="T56" fmla="*/ 11 w 700"/>
              <a:gd name="T57" fmla="*/ 340 h 349"/>
              <a:gd name="T58" fmla="*/ 5 w 700"/>
              <a:gd name="T59" fmla="*/ 329 h 349"/>
              <a:gd name="T60" fmla="*/ 2 w 700"/>
              <a:gd name="T61" fmla="*/ 322 h 349"/>
              <a:gd name="T62" fmla="*/ 0 w 700"/>
              <a:gd name="T63" fmla="*/ 315 h 349"/>
              <a:gd name="T64" fmla="*/ 0 w 700"/>
              <a:gd name="T65" fmla="*/ 3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0" h="349">
                <a:moveTo>
                  <a:pt x="0" y="34"/>
                </a:moveTo>
                <a:lnTo>
                  <a:pt x="0" y="34"/>
                </a:lnTo>
                <a:lnTo>
                  <a:pt x="2" y="28"/>
                </a:lnTo>
                <a:lnTo>
                  <a:pt x="5" y="21"/>
                </a:lnTo>
                <a:lnTo>
                  <a:pt x="11" y="9"/>
                </a:lnTo>
                <a:lnTo>
                  <a:pt x="23" y="3"/>
                </a:lnTo>
                <a:lnTo>
                  <a:pt x="30" y="0"/>
                </a:lnTo>
                <a:lnTo>
                  <a:pt x="36" y="0"/>
                </a:lnTo>
                <a:lnTo>
                  <a:pt x="666" y="0"/>
                </a:lnTo>
                <a:lnTo>
                  <a:pt x="666" y="0"/>
                </a:lnTo>
                <a:lnTo>
                  <a:pt x="673" y="0"/>
                </a:lnTo>
                <a:lnTo>
                  <a:pt x="680" y="3"/>
                </a:lnTo>
                <a:lnTo>
                  <a:pt x="691" y="9"/>
                </a:lnTo>
                <a:lnTo>
                  <a:pt x="698" y="21"/>
                </a:lnTo>
                <a:lnTo>
                  <a:pt x="700" y="28"/>
                </a:lnTo>
                <a:lnTo>
                  <a:pt x="700" y="34"/>
                </a:lnTo>
                <a:lnTo>
                  <a:pt x="700" y="315"/>
                </a:lnTo>
                <a:lnTo>
                  <a:pt x="700" y="315"/>
                </a:lnTo>
                <a:lnTo>
                  <a:pt x="700" y="322"/>
                </a:lnTo>
                <a:lnTo>
                  <a:pt x="698" y="329"/>
                </a:lnTo>
                <a:lnTo>
                  <a:pt x="691" y="340"/>
                </a:lnTo>
                <a:lnTo>
                  <a:pt x="680" y="347"/>
                </a:lnTo>
                <a:lnTo>
                  <a:pt x="673" y="349"/>
                </a:lnTo>
                <a:lnTo>
                  <a:pt x="666" y="349"/>
                </a:lnTo>
                <a:lnTo>
                  <a:pt x="36" y="349"/>
                </a:lnTo>
                <a:lnTo>
                  <a:pt x="36" y="349"/>
                </a:lnTo>
                <a:lnTo>
                  <a:pt x="30" y="349"/>
                </a:lnTo>
                <a:lnTo>
                  <a:pt x="23" y="347"/>
                </a:lnTo>
                <a:lnTo>
                  <a:pt x="11" y="340"/>
                </a:lnTo>
                <a:lnTo>
                  <a:pt x="5" y="329"/>
                </a:lnTo>
                <a:lnTo>
                  <a:pt x="2" y="322"/>
                </a:lnTo>
                <a:lnTo>
                  <a:pt x="0" y="315"/>
                </a:lnTo>
                <a:lnTo>
                  <a:pt x="0" y="34"/>
                </a:lnTo>
                <a:close/>
              </a:path>
            </a:pathLst>
          </a:custGeom>
          <a:solidFill>
            <a:srgbClr val="79556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06" name="TextBox 305"/>
          <p:cNvSpPr txBox="1"/>
          <p:nvPr/>
        </p:nvSpPr>
        <p:spPr>
          <a:xfrm>
            <a:off x="2415382" y="3404870"/>
            <a:ext cx="1319212" cy="646331"/>
          </a:xfrm>
          <a:prstGeom prst="rect">
            <a:avLst/>
          </a:prstGeom>
          <a:solidFill>
            <a:srgbClr val="558ED5"/>
          </a:solidFill>
        </p:spPr>
        <p:txBody>
          <a:bodyPr wrap="square" rtlCol="0">
            <a:spAutoFit/>
          </a:bodyPr>
          <a:lstStyle/>
          <a:p>
            <a:r>
              <a:rPr lang="en-US" sz="1200" dirty="0">
                <a:solidFill>
                  <a:schemeClr val="bg1"/>
                </a:solidFill>
              </a:rPr>
              <a:t>Burger King: Should we enter? If so, where?</a:t>
            </a:r>
          </a:p>
        </p:txBody>
      </p:sp>
      <p:sp>
        <p:nvSpPr>
          <p:cNvPr id="307" name="TextBox 306"/>
          <p:cNvSpPr txBox="1"/>
          <p:nvPr/>
        </p:nvSpPr>
        <p:spPr>
          <a:xfrm>
            <a:off x="2393952" y="5294680"/>
            <a:ext cx="1319212" cy="646331"/>
          </a:xfrm>
          <a:prstGeom prst="rect">
            <a:avLst/>
          </a:prstGeom>
          <a:solidFill>
            <a:srgbClr val="558ED5"/>
          </a:solidFill>
        </p:spPr>
        <p:txBody>
          <a:bodyPr wrap="square" rtlCol="0">
            <a:spAutoFit/>
          </a:bodyPr>
          <a:lstStyle/>
          <a:p>
            <a:r>
              <a:rPr lang="en-US" sz="1200" dirty="0">
                <a:solidFill>
                  <a:schemeClr val="bg1"/>
                </a:solidFill>
              </a:rPr>
              <a:t>Burger King: Should we enter? If so, where?</a:t>
            </a:r>
          </a:p>
        </p:txBody>
      </p:sp>
      <p:sp>
        <p:nvSpPr>
          <p:cNvPr id="157" name="Rectangle 156"/>
          <p:cNvSpPr/>
          <p:nvPr/>
        </p:nvSpPr>
        <p:spPr>
          <a:xfrm>
            <a:off x="533400" y="1238071"/>
            <a:ext cx="8381999" cy="1200329"/>
          </a:xfrm>
          <a:prstGeom prst="rect">
            <a:avLst/>
          </a:prstGeom>
        </p:spPr>
        <p:txBody>
          <a:bodyPr wrap="square">
            <a:spAutoFit/>
          </a:bodyPr>
          <a:lstStyle/>
          <a:p>
            <a:r>
              <a:rPr lang="en-US" sz="2400" dirty="0">
                <a:latin typeface="Calibri Light" pitchFamily="34" charset="0"/>
              </a:rPr>
              <a:t>In an effort to not lose market share, suppose Burger King commits to build in every new town that McDonalds does.</a:t>
            </a:r>
          </a:p>
          <a:p>
            <a:pPr marL="342900" indent="-342900">
              <a:buFont typeface="Arial" pitchFamily="34" charset="0"/>
              <a:buChar char="•"/>
            </a:pPr>
            <a:r>
              <a:rPr lang="en-US" sz="2400" dirty="0">
                <a:latin typeface="Calibri Light" pitchFamily="34" charset="0"/>
              </a:rPr>
              <a:t>How does this affect the outcome?</a:t>
            </a:r>
          </a:p>
        </p:txBody>
      </p:sp>
      <p:sp>
        <p:nvSpPr>
          <p:cNvPr id="158" name="Rectangle 157"/>
          <p:cNvSpPr/>
          <p:nvPr/>
        </p:nvSpPr>
        <p:spPr>
          <a:xfrm>
            <a:off x="4554540" y="2692241"/>
            <a:ext cx="1267617" cy="13018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Rectangle 158"/>
          <p:cNvSpPr/>
          <p:nvPr/>
        </p:nvSpPr>
        <p:spPr>
          <a:xfrm>
            <a:off x="4566897" y="5308556"/>
            <a:ext cx="1267617" cy="616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Rectangle 161"/>
          <p:cNvSpPr/>
          <p:nvPr/>
        </p:nvSpPr>
        <p:spPr>
          <a:xfrm>
            <a:off x="4553348" y="3365866"/>
            <a:ext cx="1267617" cy="6318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Rectangle 163"/>
          <p:cNvSpPr/>
          <p:nvPr/>
        </p:nvSpPr>
        <p:spPr>
          <a:xfrm>
            <a:off x="4554540" y="4623435"/>
            <a:ext cx="1267617" cy="13018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5" name="Rectangle 164"/>
          <p:cNvSpPr/>
          <p:nvPr/>
        </p:nvSpPr>
        <p:spPr>
          <a:xfrm>
            <a:off x="4554540" y="3369839"/>
            <a:ext cx="1267617" cy="63181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7" name="Rectangle 166"/>
          <p:cNvSpPr/>
          <p:nvPr/>
        </p:nvSpPr>
        <p:spPr>
          <a:xfrm>
            <a:off x="997745" y="3728036"/>
            <a:ext cx="1071628" cy="27362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Rectangle 167"/>
          <p:cNvSpPr/>
          <p:nvPr/>
        </p:nvSpPr>
        <p:spPr>
          <a:xfrm>
            <a:off x="4038381" y="3411111"/>
            <a:ext cx="535814" cy="23812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9881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8"/>
                                        </p:tgtEl>
                                        <p:attrNameLst>
                                          <p:attrName>style.visibility</p:attrName>
                                        </p:attrNameLst>
                                      </p:cBhvr>
                                      <p:to>
                                        <p:strVal val="visible"/>
                                      </p:to>
                                    </p:set>
                                  </p:childTnLst>
                                  <p:subTnLst>
                                    <p:set>
                                      <p:cBhvr override="childStyle">
                                        <p:cTn dur="1" fill="hold" display="0" masterRel="nextClick" afterEffect="1"/>
                                        <p:tgtEl>
                                          <p:spTgt spid="158"/>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5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4"/>
                                        </p:tgtEl>
                                        <p:attrNameLst>
                                          <p:attrName>style.visibility</p:attrName>
                                        </p:attrNameLst>
                                      </p:cBhvr>
                                      <p:to>
                                        <p:strVal val="visible"/>
                                      </p:to>
                                    </p:set>
                                  </p:childTnLst>
                                  <p:subTnLst>
                                    <p:set>
                                      <p:cBhvr override="childStyle">
                                        <p:cTn dur="1" fill="hold" display="0" masterRel="nextClick" afterEffect="1"/>
                                        <p:tgtEl>
                                          <p:spTgt spid="164"/>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15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6">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9"/>
                                        </p:tgtEl>
                                        <p:attrNameLst>
                                          <p:attrName>style.visibility</p:attrName>
                                        </p:attrNameLst>
                                      </p:cBhvr>
                                      <p:to>
                                        <p:strVal val="visible"/>
                                      </p:to>
                                    </p:set>
                                  </p:childTnLst>
                                  <p:subTnLst>
                                    <p:set>
                                      <p:cBhvr override="childStyle">
                                        <p:cTn dur="1" fill="hold" display="0" masterRel="nextClick" afterEffect="1"/>
                                        <p:tgtEl>
                                          <p:spTgt spid="159"/>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162"/>
                                        </p:tgtEl>
                                        <p:attrNameLst>
                                          <p:attrName>style.visibility</p:attrName>
                                        </p:attrNameLst>
                                      </p:cBhvr>
                                      <p:to>
                                        <p:strVal val="visible"/>
                                      </p:to>
                                    </p:set>
                                  </p:childTnLst>
                                  <p:subTnLst>
                                    <p:set>
                                      <p:cBhvr override="childStyle">
                                        <p:cTn dur="1" fill="hold" display="0" masterRel="nextClick" afterEffect="1"/>
                                        <p:tgtEl>
                                          <p:spTgt spid="162"/>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6">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uiExpand="1" build="p"/>
      <p:bldP spid="158" grpId="0" animBg="1"/>
      <p:bldP spid="159" grpId="0" animBg="1"/>
      <p:bldP spid="162" grpId="0" animBg="1"/>
      <p:bldP spid="164" grpId="0" animBg="1"/>
      <p:bldP spid="165" grpId="0" animBg="1"/>
      <p:bldP spid="167" grpId="0" animBg="1"/>
      <p:bldP spid="1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Totally MAD</a:t>
            </a:r>
          </a:p>
        </p:txBody>
      </p:sp>
      <p:sp>
        <p:nvSpPr>
          <p:cNvPr id="3" name="Content Placeholder 2"/>
          <p:cNvSpPr>
            <a:spLocks noGrp="1"/>
          </p:cNvSpPr>
          <p:nvPr>
            <p:ph idx="1"/>
          </p:nvPr>
        </p:nvSpPr>
        <p:spPr/>
        <p:txBody>
          <a:bodyPr>
            <a:normAutofit fontScale="85000" lnSpcReduction="20000"/>
          </a:bodyPr>
          <a:lstStyle/>
          <a:p>
            <a:pPr>
              <a:buClr>
                <a:schemeClr val="tx1"/>
              </a:buClr>
            </a:pPr>
            <a:r>
              <a:rPr lang="en-US" dirty="0"/>
              <a:t>The U.S. and the Soviet Union were locked in a cold war from WWII to 1991.</a:t>
            </a:r>
          </a:p>
          <a:p>
            <a:pPr lvl="1"/>
            <a:r>
              <a:rPr lang="en-US" dirty="0"/>
              <a:t>Starting in 1950s, both sides amassed enough weapons to destroy each other several times over.</a:t>
            </a:r>
          </a:p>
          <a:p>
            <a:r>
              <a:rPr lang="en-US" dirty="0"/>
              <a:t>Military and political strategists believed mutually assured destruction (MAD) would prevent a full-blown conflict.</a:t>
            </a:r>
          </a:p>
          <a:p>
            <a:r>
              <a:rPr lang="en-US" dirty="0"/>
              <a:t>In 1983 the Soviet Early Warning System detected one inbound missile, followed by four more.</a:t>
            </a:r>
          </a:p>
          <a:p>
            <a:r>
              <a:rPr lang="en-US" dirty="0"/>
              <a:t>The Soviet On-Duty Commander was ordered to inform his superiors. He delayed due to feeling five missiles was too little for a first move advantage. </a:t>
            </a:r>
          </a:p>
          <a:p>
            <a:r>
              <a:rPr lang="en-US" dirty="0"/>
              <a:t>His intuition was correct and the system had malfunctioned.</a:t>
            </a:r>
          </a:p>
        </p:txBody>
      </p:sp>
    </p:spTree>
    <p:extLst>
      <p:ext uri="{BB962C8B-B14F-4D97-AF65-F5344CB8AC3E}">
        <p14:creationId xmlns:p14="http://schemas.microsoft.com/office/powerpoint/2010/main" val="42157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lnSpcReduction="10000"/>
          </a:bodyPr>
          <a:lstStyle/>
          <a:p>
            <a:r>
              <a:rPr lang="en-US" dirty="0"/>
              <a:t>The concept of </a:t>
            </a:r>
            <a:r>
              <a:rPr lang="en-US" i="1" dirty="0">
                <a:solidFill>
                  <a:srgbClr val="9D0505"/>
                </a:solidFill>
              </a:rPr>
              <a:t>strategic games </a:t>
            </a:r>
            <a:r>
              <a:rPr lang="en-US" dirty="0"/>
              <a:t>was introduced.</a:t>
            </a:r>
          </a:p>
          <a:p>
            <a:r>
              <a:rPr lang="en-US" dirty="0"/>
              <a:t>Many real-life decisions can be analyzed as if a strategic game is being played.</a:t>
            </a:r>
          </a:p>
          <a:p>
            <a:pPr>
              <a:buClr>
                <a:schemeClr val="tx1"/>
              </a:buClr>
            </a:pPr>
            <a:r>
              <a:rPr lang="en-US" i="1" dirty="0">
                <a:solidFill>
                  <a:srgbClr val="9D0505"/>
                </a:solidFill>
              </a:rPr>
              <a:t>Game theory </a:t>
            </a:r>
            <a:r>
              <a:rPr lang="en-US" dirty="0"/>
              <a:t>can explain choices that may seem unintuitive, such as why people in custody confess to their crimes.</a:t>
            </a:r>
          </a:p>
          <a:p>
            <a:r>
              <a:rPr lang="en-US" dirty="0"/>
              <a:t>Simultaneous move games were examined as well as sequential move games.</a:t>
            </a:r>
          </a:p>
          <a:p>
            <a:pPr lvl="1"/>
            <a:r>
              <a:rPr lang="en-US" dirty="0"/>
              <a:t>Commitment can affect the outcome of both.</a:t>
            </a:r>
          </a:p>
        </p:txBody>
      </p:sp>
    </p:spTree>
    <p:extLst>
      <p:ext uri="{BB962C8B-B14F-4D97-AF65-F5344CB8AC3E}">
        <p14:creationId xmlns:p14="http://schemas.microsoft.com/office/powerpoint/2010/main" val="230449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Games and strategic behavior</a:t>
            </a:r>
          </a:p>
        </p:txBody>
      </p:sp>
      <p:sp>
        <p:nvSpPr>
          <p:cNvPr id="3" name="Content Placeholder 2"/>
          <p:cNvSpPr>
            <a:spLocks noGrp="1"/>
          </p:cNvSpPr>
          <p:nvPr>
            <p:ph idx="1"/>
          </p:nvPr>
        </p:nvSpPr>
        <p:spPr/>
        <p:txBody>
          <a:bodyPr>
            <a:normAutofit lnSpcReduction="10000"/>
          </a:bodyPr>
          <a:lstStyle/>
          <a:p>
            <a:r>
              <a:rPr lang="en-US" dirty="0"/>
              <a:t>People behave rationally when they look at the trade-offs they face and pursue their goals in the most effective way possible.</a:t>
            </a:r>
          </a:p>
          <a:p>
            <a:pPr>
              <a:buClr>
                <a:schemeClr val="tx1"/>
              </a:buClr>
            </a:pPr>
            <a:r>
              <a:rPr lang="en-US" i="1" dirty="0">
                <a:solidFill>
                  <a:srgbClr val="9D0505"/>
                </a:solidFill>
              </a:rPr>
              <a:t>Game theory </a:t>
            </a:r>
            <a:r>
              <a:rPr lang="en-US" dirty="0"/>
              <a:t>studies how people behave strategically under different circumstances.</a:t>
            </a:r>
          </a:p>
          <a:p>
            <a:pPr lvl="1"/>
            <a:r>
              <a:rPr lang="en-US" dirty="0"/>
              <a:t>A </a:t>
            </a:r>
            <a:r>
              <a:rPr lang="en-US" i="1" dirty="0">
                <a:solidFill>
                  <a:srgbClr val="9D0505"/>
                </a:solidFill>
              </a:rPr>
              <a:t>game</a:t>
            </a:r>
            <a:r>
              <a:rPr lang="en-US" dirty="0"/>
              <a:t> refers to any situation involving at least two people that requires those involved to think strategically.</a:t>
            </a:r>
          </a:p>
          <a:p>
            <a:pPr lvl="1">
              <a:buClr>
                <a:schemeClr val="tx1"/>
              </a:buClr>
            </a:pPr>
            <a:r>
              <a:rPr lang="en-US" i="1" dirty="0">
                <a:solidFill>
                  <a:srgbClr val="9D0505"/>
                </a:solidFill>
              </a:rPr>
              <a:t>Behaving strategically </a:t>
            </a:r>
            <a:r>
              <a:rPr lang="en-US" dirty="0"/>
              <a:t>involves acting to achieve a goal by anticipating the interplay between your own and others’ decisions.</a:t>
            </a:r>
          </a:p>
        </p:txBody>
      </p:sp>
    </p:spTree>
    <p:extLst>
      <p:ext uri="{BB962C8B-B14F-4D97-AF65-F5344CB8AC3E}">
        <p14:creationId xmlns:p14="http://schemas.microsoft.com/office/powerpoint/2010/main" val="1537775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strategies, and payoffs</a:t>
            </a:r>
          </a:p>
        </p:txBody>
      </p:sp>
      <p:sp>
        <p:nvSpPr>
          <p:cNvPr id="3" name="Content Placeholder 2"/>
          <p:cNvSpPr>
            <a:spLocks noGrp="1"/>
          </p:cNvSpPr>
          <p:nvPr>
            <p:ph idx="1"/>
          </p:nvPr>
        </p:nvSpPr>
        <p:spPr/>
        <p:txBody>
          <a:bodyPr>
            <a:normAutofit/>
          </a:bodyPr>
          <a:lstStyle/>
          <a:p>
            <a:r>
              <a:rPr lang="en-US" dirty="0"/>
              <a:t>All games share three features: </a:t>
            </a:r>
            <a:r>
              <a:rPr lang="en-US" i="1" dirty="0">
                <a:solidFill>
                  <a:srgbClr val="9D0505"/>
                </a:solidFill>
              </a:rPr>
              <a:t>rules</a:t>
            </a:r>
            <a:r>
              <a:rPr lang="en-US" dirty="0"/>
              <a:t>, </a:t>
            </a:r>
            <a:r>
              <a:rPr lang="en-US" i="1" dirty="0">
                <a:solidFill>
                  <a:srgbClr val="9D0505"/>
                </a:solidFill>
              </a:rPr>
              <a:t>strategies</a:t>
            </a:r>
            <a:r>
              <a:rPr lang="en-US" dirty="0"/>
              <a:t>, and </a:t>
            </a:r>
            <a:r>
              <a:rPr lang="en-US" i="1" dirty="0">
                <a:solidFill>
                  <a:srgbClr val="9D0505"/>
                </a:solidFill>
              </a:rPr>
              <a:t>payoffs</a:t>
            </a:r>
            <a:r>
              <a:rPr lang="en-US" dirty="0"/>
              <a:t>.</a:t>
            </a:r>
          </a:p>
          <a:p>
            <a:pPr lvl="1">
              <a:buClr>
                <a:schemeClr val="tx1"/>
              </a:buClr>
            </a:pPr>
            <a:r>
              <a:rPr lang="en-US" i="1" dirty="0">
                <a:solidFill>
                  <a:srgbClr val="9D0505"/>
                </a:solidFill>
              </a:rPr>
              <a:t>Rules</a:t>
            </a:r>
            <a:r>
              <a:rPr lang="en-US" dirty="0"/>
              <a:t> define the actions that are allowed in a game.</a:t>
            </a:r>
          </a:p>
          <a:p>
            <a:pPr lvl="1">
              <a:buClr>
                <a:schemeClr val="tx1"/>
              </a:buClr>
            </a:pPr>
            <a:r>
              <a:rPr lang="en-US" i="1" dirty="0">
                <a:solidFill>
                  <a:srgbClr val="9D0505"/>
                </a:solidFill>
              </a:rPr>
              <a:t>Strategies</a:t>
            </a:r>
            <a:r>
              <a:rPr lang="en-US" dirty="0"/>
              <a:t> are the plans of action that players follow to achieve their goals. </a:t>
            </a:r>
          </a:p>
          <a:p>
            <a:pPr lvl="1">
              <a:buClr>
                <a:schemeClr val="tx1"/>
              </a:buClr>
            </a:pPr>
            <a:r>
              <a:rPr lang="en-US" i="1" dirty="0">
                <a:solidFill>
                  <a:srgbClr val="9D0505"/>
                </a:solidFill>
              </a:rPr>
              <a:t>Payoffs</a:t>
            </a:r>
            <a:r>
              <a:rPr lang="en-US" dirty="0"/>
              <a:t> are the rewards that come from particular actions.</a:t>
            </a:r>
          </a:p>
        </p:txBody>
      </p:sp>
    </p:spTree>
    <p:extLst>
      <p:ext uri="{BB962C8B-B14F-4D97-AF65-F5344CB8AC3E}">
        <p14:creationId xmlns:p14="http://schemas.microsoft.com/office/powerpoint/2010/main" val="253477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The prisoners’ dilemma I</a:t>
            </a:r>
          </a:p>
        </p:txBody>
      </p:sp>
      <p:sp>
        <p:nvSpPr>
          <p:cNvPr id="81" name="Content Placeholder 2"/>
          <p:cNvSpPr>
            <a:spLocks noGrp="1"/>
          </p:cNvSpPr>
          <p:nvPr>
            <p:ph idx="4294967295"/>
          </p:nvPr>
        </p:nvSpPr>
        <p:spPr>
          <a:xfrm>
            <a:off x="5101835" y="2815635"/>
            <a:ext cx="3886200" cy="3733800"/>
          </a:xfrm>
        </p:spPr>
        <p:txBody>
          <a:bodyPr>
            <a:normAutofit fontScale="85000" lnSpcReduction="10000"/>
          </a:bodyPr>
          <a:lstStyle/>
          <a:p>
            <a:r>
              <a:rPr lang="en-US" sz="2400" dirty="0"/>
              <a:t>Payoff depends on actions of both players:</a:t>
            </a:r>
          </a:p>
          <a:p>
            <a:pPr lvl="1"/>
            <a:r>
              <a:rPr lang="en-US" sz="2100" dirty="0"/>
              <a:t>Both confess.</a:t>
            </a:r>
          </a:p>
          <a:p>
            <a:pPr lvl="1"/>
            <a:r>
              <a:rPr lang="en-US" sz="2100" dirty="0"/>
              <a:t>One player confesses.</a:t>
            </a:r>
          </a:p>
          <a:p>
            <a:pPr lvl="1"/>
            <a:r>
              <a:rPr lang="en-US" sz="2100" dirty="0"/>
              <a:t>Neither player confesses.</a:t>
            </a:r>
          </a:p>
          <a:p>
            <a:r>
              <a:rPr lang="en-US" sz="2400" dirty="0"/>
              <a:t>Solve game by finding what the other player would do if you choose a specific action and vice-versa.</a:t>
            </a:r>
          </a:p>
          <a:p>
            <a:r>
              <a:rPr lang="en-US" sz="2400" dirty="0"/>
              <a:t>Because of strategic behavior, the realized outcome is not the best possible outcome available.</a:t>
            </a:r>
          </a:p>
        </p:txBody>
      </p:sp>
      <p:sp>
        <p:nvSpPr>
          <p:cNvPr id="92" name="AutoShape 91"/>
          <p:cNvSpPr>
            <a:spLocks noChangeAspect="1" noChangeArrowheads="1" noTextEdit="1"/>
          </p:cNvSpPr>
          <p:nvPr/>
        </p:nvSpPr>
        <p:spPr bwMode="auto">
          <a:xfrm>
            <a:off x="2362200" y="1447800"/>
            <a:ext cx="441960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101"/>
          <p:cNvSpPr>
            <a:spLocks noChangeArrowheads="1"/>
          </p:cNvSpPr>
          <p:nvPr/>
        </p:nvSpPr>
        <p:spPr bwMode="auto">
          <a:xfrm>
            <a:off x="815975" y="3264897"/>
            <a:ext cx="4056063" cy="354013"/>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2" name="Rectangle 102"/>
          <p:cNvSpPr>
            <a:spLocks noChangeArrowheads="1"/>
          </p:cNvSpPr>
          <p:nvPr/>
        </p:nvSpPr>
        <p:spPr bwMode="auto">
          <a:xfrm>
            <a:off x="457200" y="3618910"/>
            <a:ext cx="358775" cy="2452688"/>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3" name="Line 103"/>
          <p:cNvSpPr>
            <a:spLocks noChangeShapeType="1"/>
          </p:cNvSpPr>
          <p:nvPr/>
        </p:nvSpPr>
        <p:spPr bwMode="auto">
          <a:xfrm>
            <a:off x="3030538" y="4980985"/>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4" name="Line 104"/>
          <p:cNvSpPr>
            <a:spLocks noChangeShapeType="1"/>
          </p:cNvSpPr>
          <p:nvPr/>
        </p:nvSpPr>
        <p:spPr bwMode="auto">
          <a:xfrm>
            <a:off x="1189038" y="3939585"/>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5" name="Line 105"/>
          <p:cNvSpPr>
            <a:spLocks noChangeShapeType="1"/>
          </p:cNvSpPr>
          <p:nvPr/>
        </p:nvSpPr>
        <p:spPr bwMode="auto">
          <a:xfrm>
            <a:off x="4872038" y="6066835"/>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6" name="Line 106"/>
          <p:cNvSpPr>
            <a:spLocks noChangeShapeType="1"/>
          </p:cNvSpPr>
          <p:nvPr/>
        </p:nvSpPr>
        <p:spPr bwMode="auto">
          <a:xfrm>
            <a:off x="3035300" y="4987335"/>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7" name="Rectangle 107"/>
          <p:cNvSpPr>
            <a:spLocks noChangeArrowheads="1"/>
          </p:cNvSpPr>
          <p:nvPr/>
        </p:nvSpPr>
        <p:spPr bwMode="auto">
          <a:xfrm>
            <a:off x="2709863" y="3342685"/>
            <a:ext cx="4254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Univers LT Std 47 Cn Lt" charset="0"/>
                <a:cs typeface="Arial" pitchFamily="34" charset="0"/>
              </a:rPr>
              <a:t>You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8"/>
          <p:cNvSpPr>
            <a:spLocks noChangeArrowheads="1"/>
          </p:cNvSpPr>
          <p:nvPr/>
        </p:nvSpPr>
        <p:spPr bwMode="auto">
          <a:xfrm>
            <a:off x="1863725" y="3680822"/>
            <a:ext cx="67468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Confess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09"/>
          <p:cNvSpPr>
            <a:spLocks noChangeArrowheads="1"/>
          </p:cNvSpPr>
          <p:nvPr/>
        </p:nvSpPr>
        <p:spPr bwMode="auto">
          <a:xfrm>
            <a:off x="3513138" y="3680822"/>
            <a:ext cx="8661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Don’t confess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10"/>
          <p:cNvSpPr>
            <a:spLocks noChangeArrowheads="1"/>
          </p:cNvSpPr>
          <p:nvPr/>
        </p:nvSpPr>
        <p:spPr bwMode="auto">
          <a:xfrm rot="16200000">
            <a:off x="-106363" y="4555535"/>
            <a:ext cx="151606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Univers LT Std 47 Cn Lt" charset="0"/>
                <a:cs typeface="Arial" pitchFamily="34" charset="0"/>
              </a:rPr>
              <a:t>Your accomplice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11"/>
          <p:cNvSpPr>
            <a:spLocks noChangeArrowheads="1"/>
          </p:cNvSpPr>
          <p:nvPr/>
        </p:nvSpPr>
        <p:spPr bwMode="auto">
          <a:xfrm rot="16200000">
            <a:off x="665163" y="4263435"/>
            <a:ext cx="67468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Confess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12"/>
          <p:cNvSpPr>
            <a:spLocks noChangeArrowheads="1"/>
          </p:cNvSpPr>
          <p:nvPr/>
        </p:nvSpPr>
        <p:spPr bwMode="auto">
          <a:xfrm>
            <a:off x="2413000" y="4082460"/>
            <a:ext cx="5642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10 years</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13" name="Rectangle 113"/>
          <p:cNvSpPr>
            <a:spLocks noChangeArrowheads="1"/>
          </p:cNvSpPr>
          <p:nvPr/>
        </p:nvSpPr>
        <p:spPr bwMode="auto">
          <a:xfrm>
            <a:off x="2289175" y="4241210"/>
            <a:ext cx="7053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3rd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14" name="Rectangle 114"/>
          <p:cNvSpPr>
            <a:spLocks noChangeArrowheads="1"/>
          </p:cNvSpPr>
          <p:nvPr/>
        </p:nvSpPr>
        <p:spPr bwMode="auto">
          <a:xfrm>
            <a:off x="1360488" y="4528547"/>
            <a:ext cx="5642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10 years</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15" name="Rectangle 115"/>
          <p:cNvSpPr>
            <a:spLocks noChangeArrowheads="1"/>
          </p:cNvSpPr>
          <p:nvPr/>
        </p:nvSpPr>
        <p:spPr bwMode="auto">
          <a:xfrm>
            <a:off x="1360488" y="4685710"/>
            <a:ext cx="7053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3rd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16" name="Rectangle 116"/>
          <p:cNvSpPr>
            <a:spLocks noChangeArrowheads="1"/>
          </p:cNvSpPr>
          <p:nvPr/>
        </p:nvSpPr>
        <p:spPr bwMode="auto">
          <a:xfrm>
            <a:off x="4249738" y="4082460"/>
            <a:ext cx="5642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20 years</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17" name="Rectangle 117"/>
          <p:cNvSpPr>
            <a:spLocks noChangeArrowheads="1"/>
          </p:cNvSpPr>
          <p:nvPr/>
        </p:nvSpPr>
        <p:spPr bwMode="auto">
          <a:xfrm>
            <a:off x="4130675" y="4241210"/>
            <a:ext cx="6973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4th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18" name="Rectangle 118"/>
          <p:cNvSpPr>
            <a:spLocks noChangeArrowheads="1"/>
          </p:cNvSpPr>
          <p:nvPr/>
        </p:nvSpPr>
        <p:spPr bwMode="auto">
          <a:xfrm>
            <a:off x="3201988" y="4528547"/>
            <a:ext cx="40716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1 year</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19" name="Rectangle 119"/>
          <p:cNvSpPr>
            <a:spLocks noChangeArrowheads="1"/>
          </p:cNvSpPr>
          <p:nvPr/>
        </p:nvSpPr>
        <p:spPr bwMode="auto">
          <a:xfrm>
            <a:off x="3201988" y="4685710"/>
            <a:ext cx="6892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1st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20" name="Rectangle 120"/>
          <p:cNvSpPr>
            <a:spLocks noChangeArrowheads="1"/>
          </p:cNvSpPr>
          <p:nvPr/>
        </p:nvSpPr>
        <p:spPr bwMode="auto">
          <a:xfrm rot="16200000">
            <a:off x="569439" y="5409352"/>
            <a:ext cx="8661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b="1" dirty="0">
                <a:solidFill>
                  <a:srgbClr val="000000"/>
                </a:solidFill>
                <a:latin typeface="Univers LT Std 47 Cn Lt" charset="0"/>
                <a:cs typeface="Arial" pitchFamily="34" charset="0"/>
              </a:rPr>
              <a:t>Don’t confess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121"/>
          <p:cNvSpPr>
            <a:spLocks noChangeArrowheads="1"/>
          </p:cNvSpPr>
          <p:nvPr/>
        </p:nvSpPr>
        <p:spPr bwMode="auto">
          <a:xfrm>
            <a:off x="2528888" y="5134972"/>
            <a:ext cx="40716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1 year</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22" name="Rectangle 122"/>
          <p:cNvSpPr>
            <a:spLocks noChangeArrowheads="1"/>
          </p:cNvSpPr>
          <p:nvPr/>
        </p:nvSpPr>
        <p:spPr bwMode="auto">
          <a:xfrm>
            <a:off x="2293938" y="5298485"/>
            <a:ext cx="6892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1st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123" name="Rectangle 123"/>
          <p:cNvSpPr>
            <a:spLocks noChangeArrowheads="1"/>
          </p:cNvSpPr>
          <p:nvPr/>
        </p:nvSpPr>
        <p:spPr bwMode="auto">
          <a:xfrm>
            <a:off x="1360488" y="5608047"/>
            <a:ext cx="56425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20 years</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24" name="Rectangle 124"/>
          <p:cNvSpPr>
            <a:spLocks noChangeArrowheads="1"/>
          </p:cNvSpPr>
          <p:nvPr/>
        </p:nvSpPr>
        <p:spPr bwMode="auto">
          <a:xfrm>
            <a:off x="1360488" y="5771560"/>
            <a:ext cx="6973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4th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25" name="Rectangle 125"/>
          <p:cNvSpPr>
            <a:spLocks noChangeArrowheads="1"/>
          </p:cNvSpPr>
          <p:nvPr/>
        </p:nvSpPr>
        <p:spPr bwMode="auto">
          <a:xfrm>
            <a:off x="4249738" y="5120685"/>
            <a:ext cx="4857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2 years</a:t>
            </a:r>
            <a:endParaRPr kumimoji="0" lang="en-US" b="0" i="0" u="none" strike="noStrike" cap="none" normalizeH="0" baseline="0" dirty="0">
              <a:ln>
                <a:noFill/>
              </a:ln>
              <a:solidFill>
                <a:srgbClr val="8EB4E3"/>
              </a:solidFill>
              <a:effectLst/>
              <a:latin typeface="Arial" pitchFamily="34" charset="0"/>
              <a:cs typeface="Arial" pitchFamily="34" charset="0"/>
            </a:endParaRPr>
          </a:p>
        </p:txBody>
      </p:sp>
      <p:sp>
        <p:nvSpPr>
          <p:cNvPr id="126" name="Rectangle 126"/>
          <p:cNvSpPr>
            <a:spLocks noChangeArrowheads="1"/>
          </p:cNvSpPr>
          <p:nvPr/>
        </p:nvSpPr>
        <p:spPr bwMode="auto">
          <a:xfrm>
            <a:off x="4042269" y="5298485"/>
            <a:ext cx="7373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2nd choice</a:t>
            </a:r>
            <a:endParaRPr kumimoji="0" lang="en-US" b="0" i="0" u="none" strike="noStrike" cap="none" normalizeH="0" baseline="0" dirty="0">
              <a:ln>
                <a:noFill/>
              </a:ln>
              <a:solidFill>
                <a:srgbClr val="8EB4E3"/>
              </a:solidFill>
              <a:effectLst/>
              <a:latin typeface="Arial" pitchFamily="34" charset="0"/>
              <a:cs typeface="Arial" pitchFamily="34" charset="0"/>
            </a:endParaRPr>
          </a:p>
        </p:txBody>
      </p:sp>
      <p:sp>
        <p:nvSpPr>
          <p:cNvPr id="127" name="Rectangle 127"/>
          <p:cNvSpPr>
            <a:spLocks noChangeArrowheads="1"/>
          </p:cNvSpPr>
          <p:nvPr/>
        </p:nvSpPr>
        <p:spPr bwMode="auto">
          <a:xfrm>
            <a:off x="3201988" y="5608047"/>
            <a:ext cx="4857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2 years</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28" name="Rectangle 128"/>
          <p:cNvSpPr>
            <a:spLocks noChangeArrowheads="1"/>
          </p:cNvSpPr>
          <p:nvPr/>
        </p:nvSpPr>
        <p:spPr bwMode="auto">
          <a:xfrm>
            <a:off x="3201988" y="5771560"/>
            <a:ext cx="7373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2nd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129" name="Line 129"/>
          <p:cNvSpPr>
            <a:spLocks noChangeShapeType="1"/>
          </p:cNvSpPr>
          <p:nvPr/>
        </p:nvSpPr>
        <p:spPr bwMode="auto">
          <a:xfrm>
            <a:off x="1189038" y="3930060"/>
            <a:ext cx="1841500" cy="10509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0" name="Line 130"/>
          <p:cNvSpPr>
            <a:spLocks noChangeShapeType="1"/>
          </p:cNvSpPr>
          <p:nvPr/>
        </p:nvSpPr>
        <p:spPr bwMode="auto">
          <a:xfrm>
            <a:off x="3030538" y="4980985"/>
            <a:ext cx="1841500" cy="10858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1" name="Line 131"/>
          <p:cNvSpPr>
            <a:spLocks noChangeShapeType="1"/>
          </p:cNvSpPr>
          <p:nvPr/>
        </p:nvSpPr>
        <p:spPr bwMode="auto">
          <a:xfrm>
            <a:off x="1193800" y="4980985"/>
            <a:ext cx="1841500" cy="10858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2" name="Line 132"/>
          <p:cNvSpPr>
            <a:spLocks noChangeShapeType="1"/>
          </p:cNvSpPr>
          <p:nvPr/>
        </p:nvSpPr>
        <p:spPr bwMode="auto">
          <a:xfrm>
            <a:off x="3035300" y="3934822"/>
            <a:ext cx="1836738" cy="104616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3" name="Rectangle 133"/>
          <p:cNvSpPr>
            <a:spLocks noChangeArrowheads="1"/>
          </p:cNvSpPr>
          <p:nvPr/>
        </p:nvSpPr>
        <p:spPr bwMode="auto">
          <a:xfrm>
            <a:off x="815975" y="3618910"/>
            <a:ext cx="4056063" cy="2447925"/>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4" name="Line 134"/>
          <p:cNvSpPr>
            <a:spLocks noChangeShapeType="1"/>
          </p:cNvSpPr>
          <p:nvPr/>
        </p:nvSpPr>
        <p:spPr bwMode="auto">
          <a:xfrm>
            <a:off x="815975" y="4980985"/>
            <a:ext cx="37782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5" name="Line 135"/>
          <p:cNvSpPr>
            <a:spLocks noChangeShapeType="1"/>
          </p:cNvSpPr>
          <p:nvPr/>
        </p:nvSpPr>
        <p:spPr bwMode="auto">
          <a:xfrm flipV="1">
            <a:off x="3035300" y="3618910"/>
            <a:ext cx="0" cy="3159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6" name="Line 136"/>
          <p:cNvSpPr>
            <a:spLocks noChangeShapeType="1"/>
          </p:cNvSpPr>
          <p:nvPr/>
        </p:nvSpPr>
        <p:spPr bwMode="auto">
          <a:xfrm flipV="1">
            <a:off x="3035300" y="4980985"/>
            <a:ext cx="0" cy="10858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7" name="Line 137"/>
          <p:cNvSpPr>
            <a:spLocks noChangeShapeType="1"/>
          </p:cNvSpPr>
          <p:nvPr/>
        </p:nvSpPr>
        <p:spPr bwMode="auto">
          <a:xfrm flipV="1">
            <a:off x="1193800" y="4980985"/>
            <a:ext cx="0" cy="10858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8" name="Line 138"/>
          <p:cNvSpPr>
            <a:spLocks noChangeShapeType="1"/>
          </p:cNvSpPr>
          <p:nvPr/>
        </p:nvSpPr>
        <p:spPr bwMode="auto">
          <a:xfrm>
            <a:off x="1193800" y="3934822"/>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9" name="Line 139"/>
          <p:cNvSpPr>
            <a:spLocks noChangeShapeType="1"/>
          </p:cNvSpPr>
          <p:nvPr/>
        </p:nvSpPr>
        <p:spPr bwMode="auto">
          <a:xfrm>
            <a:off x="1193800" y="4087222"/>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140"/>
          <p:cNvSpPr>
            <a:spLocks noChangeShapeType="1"/>
          </p:cNvSpPr>
          <p:nvPr/>
        </p:nvSpPr>
        <p:spPr bwMode="auto">
          <a:xfrm>
            <a:off x="1193800" y="424121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141"/>
          <p:cNvSpPr>
            <a:spLocks noChangeShapeType="1"/>
          </p:cNvSpPr>
          <p:nvPr/>
        </p:nvSpPr>
        <p:spPr bwMode="auto">
          <a:xfrm>
            <a:off x="1193800" y="439361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142"/>
          <p:cNvSpPr>
            <a:spLocks noChangeShapeType="1"/>
          </p:cNvSpPr>
          <p:nvPr/>
        </p:nvSpPr>
        <p:spPr bwMode="auto">
          <a:xfrm>
            <a:off x="1193800" y="4546010"/>
            <a:ext cx="0" cy="96838"/>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143"/>
          <p:cNvSpPr>
            <a:spLocks noChangeShapeType="1"/>
          </p:cNvSpPr>
          <p:nvPr/>
        </p:nvSpPr>
        <p:spPr bwMode="auto">
          <a:xfrm>
            <a:off x="1193800" y="4699997"/>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144"/>
          <p:cNvSpPr>
            <a:spLocks noChangeShapeType="1"/>
          </p:cNvSpPr>
          <p:nvPr/>
        </p:nvSpPr>
        <p:spPr bwMode="auto">
          <a:xfrm>
            <a:off x="1193800" y="4852397"/>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145"/>
          <p:cNvSpPr>
            <a:spLocks noChangeShapeType="1"/>
          </p:cNvSpPr>
          <p:nvPr/>
        </p:nvSpPr>
        <p:spPr bwMode="auto">
          <a:xfrm>
            <a:off x="1217613"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6" name="Line 146"/>
          <p:cNvSpPr>
            <a:spLocks noChangeShapeType="1"/>
          </p:cNvSpPr>
          <p:nvPr/>
        </p:nvSpPr>
        <p:spPr bwMode="auto">
          <a:xfrm>
            <a:off x="1370013" y="4980985"/>
            <a:ext cx="96838"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7" name="Line 147"/>
          <p:cNvSpPr>
            <a:spLocks noChangeShapeType="1"/>
          </p:cNvSpPr>
          <p:nvPr/>
        </p:nvSpPr>
        <p:spPr bwMode="auto">
          <a:xfrm>
            <a:off x="1524000"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8" name="Line 148"/>
          <p:cNvSpPr>
            <a:spLocks noChangeShapeType="1"/>
          </p:cNvSpPr>
          <p:nvPr/>
        </p:nvSpPr>
        <p:spPr bwMode="auto">
          <a:xfrm>
            <a:off x="1676400" y="4980985"/>
            <a:ext cx="96838"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9" name="Line 149"/>
          <p:cNvSpPr>
            <a:spLocks noChangeShapeType="1"/>
          </p:cNvSpPr>
          <p:nvPr/>
        </p:nvSpPr>
        <p:spPr bwMode="auto">
          <a:xfrm>
            <a:off x="1830388"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0" name="Line 150"/>
          <p:cNvSpPr>
            <a:spLocks noChangeShapeType="1"/>
          </p:cNvSpPr>
          <p:nvPr/>
        </p:nvSpPr>
        <p:spPr bwMode="auto">
          <a:xfrm>
            <a:off x="1982788"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1" name="Line 151"/>
          <p:cNvSpPr>
            <a:spLocks noChangeShapeType="1"/>
          </p:cNvSpPr>
          <p:nvPr/>
        </p:nvSpPr>
        <p:spPr bwMode="auto">
          <a:xfrm>
            <a:off x="2136775"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2" name="Line 152"/>
          <p:cNvSpPr>
            <a:spLocks noChangeShapeType="1"/>
          </p:cNvSpPr>
          <p:nvPr/>
        </p:nvSpPr>
        <p:spPr bwMode="auto">
          <a:xfrm>
            <a:off x="2289175"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3" name="Line 153"/>
          <p:cNvSpPr>
            <a:spLocks noChangeShapeType="1"/>
          </p:cNvSpPr>
          <p:nvPr/>
        </p:nvSpPr>
        <p:spPr bwMode="auto">
          <a:xfrm>
            <a:off x="2441575" y="4980985"/>
            <a:ext cx="96838"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4" name="Line 154"/>
          <p:cNvSpPr>
            <a:spLocks noChangeShapeType="1"/>
          </p:cNvSpPr>
          <p:nvPr/>
        </p:nvSpPr>
        <p:spPr bwMode="auto">
          <a:xfrm>
            <a:off x="2595563"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5" name="Line 155"/>
          <p:cNvSpPr>
            <a:spLocks noChangeShapeType="1"/>
          </p:cNvSpPr>
          <p:nvPr/>
        </p:nvSpPr>
        <p:spPr bwMode="auto">
          <a:xfrm>
            <a:off x="2747963"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6" name="Line 156"/>
          <p:cNvSpPr>
            <a:spLocks noChangeShapeType="1"/>
          </p:cNvSpPr>
          <p:nvPr/>
        </p:nvSpPr>
        <p:spPr bwMode="auto">
          <a:xfrm>
            <a:off x="2901950" y="4980985"/>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7" name="Line 157"/>
          <p:cNvSpPr>
            <a:spLocks noChangeShapeType="1"/>
          </p:cNvSpPr>
          <p:nvPr/>
        </p:nvSpPr>
        <p:spPr bwMode="auto">
          <a:xfrm flipV="1">
            <a:off x="3035300" y="4866685"/>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8" name="Line 158"/>
          <p:cNvSpPr>
            <a:spLocks noChangeShapeType="1"/>
          </p:cNvSpPr>
          <p:nvPr/>
        </p:nvSpPr>
        <p:spPr bwMode="auto">
          <a:xfrm flipV="1">
            <a:off x="3035300" y="4714285"/>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9" name="Line 159"/>
          <p:cNvSpPr>
            <a:spLocks noChangeShapeType="1"/>
          </p:cNvSpPr>
          <p:nvPr/>
        </p:nvSpPr>
        <p:spPr bwMode="auto">
          <a:xfrm flipV="1">
            <a:off x="3035300" y="4560297"/>
            <a:ext cx="0" cy="96838"/>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0" name="Line 160"/>
          <p:cNvSpPr>
            <a:spLocks noChangeShapeType="1"/>
          </p:cNvSpPr>
          <p:nvPr/>
        </p:nvSpPr>
        <p:spPr bwMode="auto">
          <a:xfrm flipV="1">
            <a:off x="3035300" y="4407897"/>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1" name="Line 161"/>
          <p:cNvSpPr>
            <a:spLocks noChangeShapeType="1"/>
          </p:cNvSpPr>
          <p:nvPr/>
        </p:nvSpPr>
        <p:spPr bwMode="auto">
          <a:xfrm flipV="1">
            <a:off x="3035300" y="4255497"/>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2" name="Line 162"/>
          <p:cNvSpPr>
            <a:spLocks noChangeShapeType="1"/>
          </p:cNvSpPr>
          <p:nvPr/>
        </p:nvSpPr>
        <p:spPr bwMode="auto">
          <a:xfrm flipV="1">
            <a:off x="3035300" y="410151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3" name="Line 163"/>
          <p:cNvSpPr>
            <a:spLocks noChangeShapeType="1"/>
          </p:cNvSpPr>
          <p:nvPr/>
        </p:nvSpPr>
        <p:spPr bwMode="auto">
          <a:xfrm flipV="1">
            <a:off x="3035300" y="394911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4" name="Line 164"/>
          <p:cNvSpPr>
            <a:spLocks noChangeShapeType="1"/>
          </p:cNvSpPr>
          <p:nvPr/>
        </p:nvSpPr>
        <p:spPr bwMode="auto">
          <a:xfrm flipH="1">
            <a:off x="2892425"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5" name="Line 165"/>
          <p:cNvSpPr>
            <a:spLocks noChangeShapeType="1"/>
          </p:cNvSpPr>
          <p:nvPr/>
        </p:nvSpPr>
        <p:spPr bwMode="auto">
          <a:xfrm flipH="1">
            <a:off x="2738438"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6" name="Line 166"/>
          <p:cNvSpPr>
            <a:spLocks noChangeShapeType="1"/>
          </p:cNvSpPr>
          <p:nvPr/>
        </p:nvSpPr>
        <p:spPr bwMode="auto">
          <a:xfrm flipH="1">
            <a:off x="2586038"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7" name="Line 167"/>
          <p:cNvSpPr>
            <a:spLocks noChangeShapeType="1"/>
          </p:cNvSpPr>
          <p:nvPr/>
        </p:nvSpPr>
        <p:spPr bwMode="auto">
          <a:xfrm flipH="1">
            <a:off x="2432050" y="3934822"/>
            <a:ext cx="96838"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8" name="Line 168"/>
          <p:cNvSpPr>
            <a:spLocks noChangeShapeType="1"/>
          </p:cNvSpPr>
          <p:nvPr/>
        </p:nvSpPr>
        <p:spPr bwMode="auto">
          <a:xfrm flipH="1">
            <a:off x="2279650"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9" name="Line 169"/>
          <p:cNvSpPr>
            <a:spLocks noChangeShapeType="1"/>
          </p:cNvSpPr>
          <p:nvPr/>
        </p:nvSpPr>
        <p:spPr bwMode="auto">
          <a:xfrm flipH="1">
            <a:off x="2127250"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0" name="Line 170"/>
          <p:cNvSpPr>
            <a:spLocks noChangeShapeType="1"/>
          </p:cNvSpPr>
          <p:nvPr/>
        </p:nvSpPr>
        <p:spPr bwMode="auto">
          <a:xfrm flipH="1">
            <a:off x="1973263"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1" name="Line 171"/>
          <p:cNvSpPr>
            <a:spLocks noChangeShapeType="1"/>
          </p:cNvSpPr>
          <p:nvPr/>
        </p:nvSpPr>
        <p:spPr bwMode="auto">
          <a:xfrm flipH="1">
            <a:off x="1820863"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2" name="Line 172"/>
          <p:cNvSpPr>
            <a:spLocks noChangeShapeType="1"/>
          </p:cNvSpPr>
          <p:nvPr/>
        </p:nvSpPr>
        <p:spPr bwMode="auto">
          <a:xfrm flipH="1">
            <a:off x="1666875" y="3934822"/>
            <a:ext cx="96838"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3" name="Line 173"/>
          <p:cNvSpPr>
            <a:spLocks noChangeShapeType="1"/>
          </p:cNvSpPr>
          <p:nvPr/>
        </p:nvSpPr>
        <p:spPr bwMode="auto">
          <a:xfrm flipH="1">
            <a:off x="1514475"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4" name="Line 174"/>
          <p:cNvSpPr>
            <a:spLocks noChangeShapeType="1"/>
          </p:cNvSpPr>
          <p:nvPr/>
        </p:nvSpPr>
        <p:spPr bwMode="auto">
          <a:xfrm flipH="1">
            <a:off x="1360488" y="3934822"/>
            <a:ext cx="96838"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5" name="Line 175"/>
          <p:cNvSpPr>
            <a:spLocks noChangeShapeType="1"/>
          </p:cNvSpPr>
          <p:nvPr/>
        </p:nvSpPr>
        <p:spPr bwMode="auto">
          <a:xfrm flipH="1">
            <a:off x="1208088" y="3934822"/>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6" name="Line 176"/>
          <p:cNvSpPr>
            <a:spLocks noChangeShapeType="1"/>
          </p:cNvSpPr>
          <p:nvPr/>
        </p:nvSpPr>
        <p:spPr bwMode="auto">
          <a:xfrm>
            <a:off x="3035300" y="3934822"/>
            <a:ext cx="1836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7" name="Line 177"/>
          <p:cNvSpPr>
            <a:spLocks noChangeShapeType="1"/>
          </p:cNvSpPr>
          <p:nvPr/>
        </p:nvSpPr>
        <p:spPr bwMode="auto">
          <a:xfrm>
            <a:off x="3035300" y="4980985"/>
            <a:ext cx="18367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Rectangle 81"/>
          <p:cNvSpPr/>
          <p:nvPr/>
        </p:nvSpPr>
        <p:spPr>
          <a:xfrm>
            <a:off x="533400" y="1132582"/>
            <a:ext cx="8381999" cy="1815882"/>
          </a:xfrm>
          <a:prstGeom prst="rect">
            <a:avLst/>
          </a:prstGeom>
        </p:spPr>
        <p:txBody>
          <a:bodyPr wrap="square">
            <a:spAutoFit/>
          </a:bodyPr>
          <a:lstStyle/>
          <a:p>
            <a:r>
              <a:rPr lang="en-US" sz="2800" dirty="0">
                <a:latin typeface="Calibri Light" pitchFamily="34" charset="0"/>
              </a:rPr>
              <a:t>The </a:t>
            </a:r>
            <a:r>
              <a:rPr lang="en-US" sz="2800" i="1" dirty="0">
                <a:solidFill>
                  <a:srgbClr val="9D0505"/>
                </a:solidFill>
                <a:latin typeface="Calibri Light" pitchFamily="34" charset="0"/>
              </a:rPr>
              <a:t>prisoners’ dilemma </a:t>
            </a:r>
            <a:r>
              <a:rPr lang="en-US" sz="2800" dirty="0">
                <a:latin typeface="Calibri Light" pitchFamily="34" charset="0"/>
              </a:rPr>
              <a:t>is a one-time game of strategy in which two people in isolation make the choice to ‘confess’ or ‘don’t confess’ that together they committed a crime.</a:t>
            </a:r>
          </a:p>
        </p:txBody>
      </p:sp>
      <p:sp>
        <p:nvSpPr>
          <p:cNvPr id="83" name="Rectangle 82"/>
          <p:cNvSpPr/>
          <p:nvPr/>
        </p:nvSpPr>
        <p:spPr>
          <a:xfrm>
            <a:off x="1217614" y="3949111"/>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3030537" y="4961936"/>
            <a:ext cx="1855787" cy="11096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ectangle 86"/>
          <p:cNvSpPr/>
          <p:nvPr/>
        </p:nvSpPr>
        <p:spPr>
          <a:xfrm>
            <a:off x="1189038" y="4974636"/>
            <a:ext cx="1855787" cy="11096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87"/>
          <p:cNvSpPr/>
          <p:nvPr/>
        </p:nvSpPr>
        <p:spPr>
          <a:xfrm>
            <a:off x="3041895" y="3949110"/>
            <a:ext cx="1855787" cy="10191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p:cNvSpPr/>
          <p:nvPr/>
        </p:nvSpPr>
        <p:spPr>
          <a:xfrm>
            <a:off x="1800225" y="3637166"/>
            <a:ext cx="728663" cy="311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p:cNvSpPr/>
          <p:nvPr/>
        </p:nvSpPr>
        <p:spPr>
          <a:xfrm>
            <a:off x="827087" y="3939585"/>
            <a:ext cx="366713" cy="10584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ectangle 90"/>
          <p:cNvSpPr/>
          <p:nvPr/>
        </p:nvSpPr>
        <p:spPr>
          <a:xfrm>
            <a:off x="3471862" y="3645897"/>
            <a:ext cx="1165226" cy="311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p:cNvSpPr/>
          <p:nvPr/>
        </p:nvSpPr>
        <p:spPr>
          <a:xfrm>
            <a:off x="819150" y="3939585"/>
            <a:ext cx="366713" cy="10584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p:cNvSpPr/>
          <p:nvPr/>
        </p:nvSpPr>
        <p:spPr>
          <a:xfrm>
            <a:off x="1344614" y="4503147"/>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p:cNvSpPr/>
          <p:nvPr/>
        </p:nvSpPr>
        <p:spPr>
          <a:xfrm>
            <a:off x="1352550" y="5592171"/>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ectangle 95"/>
          <p:cNvSpPr/>
          <p:nvPr/>
        </p:nvSpPr>
        <p:spPr>
          <a:xfrm>
            <a:off x="3113088" y="4519021"/>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3157538" y="5592171"/>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p:nvSpPr>
        <p:spPr>
          <a:xfrm>
            <a:off x="827086" y="5013132"/>
            <a:ext cx="366713" cy="10584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2374900" y="5127670"/>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Rectangle 99"/>
          <p:cNvSpPr/>
          <p:nvPr/>
        </p:nvSpPr>
        <p:spPr>
          <a:xfrm>
            <a:off x="4151000" y="5120368"/>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Rectangle 178"/>
          <p:cNvSpPr/>
          <p:nvPr/>
        </p:nvSpPr>
        <p:spPr>
          <a:xfrm>
            <a:off x="1795462" y="3638752"/>
            <a:ext cx="728663" cy="311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Rectangle 179"/>
          <p:cNvSpPr/>
          <p:nvPr/>
        </p:nvSpPr>
        <p:spPr>
          <a:xfrm>
            <a:off x="827085" y="3924503"/>
            <a:ext cx="366713" cy="10584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Rectangle 180"/>
          <p:cNvSpPr/>
          <p:nvPr/>
        </p:nvSpPr>
        <p:spPr>
          <a:xfrm>
            <a:off x="2352675" y="4084046"/>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8EB4E3"/>
              </a:solidFill>
            </a:endParaRPr>
          </a:p>
        </p:txBody>
      </p:sp>
      <p:sp>
        <p:nvSpPr>
          <p:cNvPr id="182" name="Rectangle 181"/>
          <p:cNvSpPr/>
          <p:nvPr/>
        </p:nvSpPr>
        <p:spPr>
          <a:xfrm>
            <a:off x="4194175" y="4068538"/>
            <a:ext cx="628650" cy="1952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p:cNvSpPr/>
          <p:nvPr/>
        </p:nvSpPr>
        <p:spPr>
          <a:xfrm>
            <a:off x="1800225" y="3645896"/>
            <a:ext cx="728663" cy="311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Rectangle 184"/>
          <p:cNvSpPr/>
          <p:nvPr/>
        </p:nvSpPr>
        <p:spPr>
          <a:xfrm>
            <a:off x="1228725" y="3950697"/>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6625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subTnLst>
                                    <p:set>
                                      <p:cBhvr override="childStyle">
                                        <p:cTn dur="1" fill="hold" display="0" masterRel="nextClick" afterEffect="1"/>
                                        <p:tgtEl>
                                          <p:spTgt spid="87"/>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subTnLst>
                                    <p:set>
                                      <p:cBhvr override="childStyle">
                                        <p:cTn dur="1" fill="hold" display="0" masterRel="nextClick" afterEffect="1"/>
                                        <p:tgtEl>
                                          <p:spTgt spid="122"/>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24"/>
                                        </p:tgtEl>
                                        <p:attrNameLst>
                                          <p:attrName>style.visibility</p:attrName>
                                        </p:attrNameLst>
                                      </p:cBhvr>
                                      <p:to>
                                        <p:strVal val="visible"/>
                                      </p:to>
                                    </p:set>
                                  </p:childTnLst>
                                  <p:subTnLst>
                                    <p:set>
                                      <p:cBhvr override="childStyle">
                                        <p:cTn dur="1" fill="hold" display="0" masterRel="nextClick" afterEffect="1"/>
                                        <p:tgtEl>
                                          <p:spTgt spid="12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6"/>
                                        </p:tgtEl>
                                        <p:attrNameLst>
                                          <p:attrName>style.visibility</p:attrName>
                                        </p:attrNameLst>
                                      </p:cBhvr>
                                      <p:to>
                                        <p:strVal val="visible"/>
                                      </p:to>
                                    </p:set>
                                  </p:childTnLst>
                                  <p:subTnLst>
                                    <p:set>
                                      <p:cBhvr override="childStyle">
                                        <p:cTn dur="1" fill="hold" display="0" masterRel="nextClick" afterEffect="1"/>
                                        <p:tgtEl>
                                          <p:spTgt spid="86"/>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126"/>
                                        </p:tgtEl>
                                        <p:attrNameLst>
                                          <p:attrName>style.visibility</p:attrName>
                                        </p:attrNameLst>
                                      </p:cBhvr>
                                      <p:to>
                                        <p:strVal val="visible"/>
                                      </p:to>
                                    </p:set>
                                  </p:childTnLst>
                                  <p:subTnLst>
                                    <p:set>
                                      <p:cBhvr override="childStyle">
                                        <p:cTn dur="1" fill="hold" display="0" masterRel="nextClick" afterEffect="1"/>
                                        <p:tgtEl>
                                          <p:spTgt spid="126"/>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128"/>
                                        </p:tgtEl>
                                        <p:attrNameLst>
                                          <p:attrName>style.visibility</p:attrName>
                                        </p:attrNameLst>
                                      </p:cBhvr>
                                      <p:to>
                                        <p:strVal val="visible"/>
                                      </p:to>
                                    </p:set>
                                  </p:childTnLst>
                                  <p:subTnLst>
                                    <p:set>
                                      <p:cBhvr override="childStyle">
                                        <p:cTn dur="1" fill="hold" display="0" masterRel="nextClick" afterEffect="1"/>
                                        <p:tgtEl>
                                          <p:spTgt spid="128"/>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3"/>
                                        </p:tgtEl>
                                        <p:attrNameLst>
                                          <p:attrName>style.visibility</p:attrName>
                                        </p:attrNameLst>
                                      </p:cBhvr>
                                      <p:to>
                                        <p:strVal val="visible"/>
                                      </p:to>
                                    </p:set>
                                  </p:childTnLst>
                                  <p:subTnLst>
                                    <p:set>
                                      <p:cBhvr override="childStyle">
                                        <p:cTn dur="1" fill="hold" display="0" masterRel="nextClick" afterEffect="1"/>
                                        <p:tgtEl>
                                          <p:spTgt spid="83"/>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115"/>
                                        </p:tgtEl>
                                        <p:attrNameLst>
                                          <p:attrName>style.visibility</p:attrName>
                                        </p:attrNameLst>
                                      </p:cBhvr>
                                      <p:to>
                                        <p:strVal val="visible"/>
                                      </p:to>
                                    </p:set>
                                  </p:childTnLst>
                                  <p:subTnLst>
                                    <p:set>
                                      <p:cBhvr override="childStyle">
                                        <p:cTn dur="1" fill="hold" display="0" masterRel="nextClick" afterEffect="1"/>
                                        <p:tgtEl>
                                          <p:spTgt spid="115"/>
                                        </p:tgtEl>
                                        <p:attrNameLst>
                                          <p:attrName>style.visibility</p:attrName>
                                        </p:attrNameLst>
                                      </p:cBhvr>
                                      <p:to>
                                        <p:strVal val="hidden"/>
                                      </p:to>
                                    </p:set>
                                  </p:subTnLst>
                                </p:cTn>
                              </p:par>
                              <p:par>
                                <p:cTn id="33" presetID="1" presetClass="entr" presetSubtype="0" fill="hold" grpId="0" nodeType="withEffect">
                                  <p:stCondLst>
                                    <p:cond delay="0"/>
                                  </p:stCondLst>
                                  <p:childTnLst>
                                    <p:set>
                                      <p:cBhvr>
                                        <p:cTn id="34" dur="1" fill="hold">
                                          <p:stCondLst>
                                            <p:cond delay="0"/>
                                          </p:stCondLst>
                                        </p:cTn>
                                        <p:tgtEl>
                                          <p:spTgt spid="113"/>
                                        </p:tgtEl>
                                        <p:attrNameLst>
                                          <p:attrName>style.visibility</p:attrName>
                                        </p:attrNameLst>
                                      </p:cBhvr>
                                      <p:to>
                                        <p:strVal val="visible"/>
                                      </p:to>
                                    </p:set>
                                  </p:childTnLst>
                                  <p:subTnLst>
                                    <p:set>
                                      <p:cBhvr override="childStyle">
                                        <p:cTn dur="1" fill="hold" display="0" masterRel="nextClick" afterEffect="1"/>
                                        <p:tgtEl>
                                          <p:spTgt spid="113"/>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8"/>
                                        </p:tgtEl>
                                        <p:attrNameLst>
                                          <p:attrName>style.visibility</p:attrName>
                                        </p:attrNameLst>
                                      </p:cBhvr>
                                      <p:to>
                                        <p:strVal val="visible"/>
                                      </p:to>
                                    </p:set>
                                  </p:childTnLst>
                                  <p:subTnLst>
                                    <p:set>
                                      <p:cBhvr override="childStyle">
                                        <p:cTn dur="1" fill="hold" display="0" masterRel="nextClick" afterEffect="1"/>
                                        <p:tgtEl>
                                          <p:spTgt spid="88"/>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117"/>
                                        </p:tgtEl>
                                        <p:attrNameLst>
                                          <p:attrName>style.visibility</p:attrName>
                                        </p:attrNameLst>
                                      </p:cBhvr>
                                      <p:to>
                                        <p:strVal val="visible"/>
                                      </p:to>
                                    </p:set>
                                  </p:childTnLst>
                                  <p:subTnLst>
                                    <p:set>
                                      <p:cBhvr override="childStyle">
                                        <p:cTn dur="1" fill="hold" display="0" masterRel="nextClick" afterEffect="1"/>
                                        <p:tgtEl>
                                          <p:spTgt spid="117"/>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119"/>
                                        </p:tgtEl>
                                        <p:attrNameLst>
                                          <p:attrName>style.visibility</p:attrName>
                                        </p:attrNameLst>
                                      </p:cBhvr>
                                      <p:to>
                                        <p:strVal val="visible"/>
                                      </p:to>
                                    </p:set>
                                  </p:childTnLst>
                                  <p:subTnLst>
                                    <p:set>
                                      <p:cBhvr override="childStyle">
                                        <p:cTn dur="1" fill="hold" display="0" masterRel="nextClick" afterEffect="1"/>
                                        <p:tgtEl>
                                          <p:spTgt spid="11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1">
                                            <p:txEl>
                                              <p:pRg st="4" end="4"/>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9"/>
                                        </p:tgtEl>
                                        <p:attrNameLst>
                                          <p:attrName>style.visibility</p:attrName>
                                        </p:attrNameLst>
                                      </p:cBhvr>
                                      <p:to>
                                        <p:strVal val="visible"/>
                                      </p:to>
                                    </p:set>
                                  </p:childTnLst>
                                  <p:subTnLst>
                                    <p:set>
                                      <p:cBhvr override="childStyle">
                                        <p:cTn dur="1" fill="hold" display="0" masterRel="nextClick" afterEffect="1"/>
                                        <p:tgtEl>
                                          <p:spTgt spid="89"/>
                                        </p:tgtEl>
                                        <p:attrNameLst>
                                          <p:attrName>style.visibility</p:attrName>
                                        </p:attrNameLst>
                                      </p:cBhvr>
                                      <p:to>
                                        <p:strVal val="hidden"/>
                                      </p:to>
                                    </p:set>
                                  </p:subTnLst>
                                </p:cTn>
                              </p:par>
                              <p:par>
                                <p:cTn id="49" presetID="1" presetClass="entr" presetSubtype="0" fill="hold" grpId="0" nodeType="withEffect">
                                  <p:stCondLst>
                                    <p:cond delay="0"/>
                                  </p:stCondLst>
                                  <p:childTnLst>
                                    <p:set>
                                      <p:cBhvr>
                                        <p:cTn id="50" dur="1" fill="hold">
                                          <p:stCondLst>
                                            <p:cond delay="0"/>
                                          </p:stCondLst>
                                        </p:cTn>
                                        <p:tgtEl>
                                          <p:spTgt spid="94"/>
                                        </p:tgtEl>
                                        <p:attrNameLst>
                                          <p:attrName>style.visibility</p:attrName>
                                        </p:attrNameLst>
                                      </p:cBhvr>
                                      <p:to>
                                        <p:strVal val="visible"/>
                                      </p:to>
                                    </p:set>
                                  </p:childTnLst>
                                  <p:subTnLst>
                                    <p:set>
                                      <p:cBhvr override="childStyle">
                                        <p:cTn dur="1" fill="hold" display="0" masterRel="nextClick" afterEffect="1"/>
                                        <p:tgtEl>
                                          <p:spTgt spid="94"/>
                                        </p:tgtEl>
                                        <p:attrNameLst>
                                          <p:attrName>style.visibility</p:attrName>
                                        </p:attrNameLst>
                                      </p:cBhvr>
                                      <p:to>
                                        <p:strVal val="hidden"/>
                                      </p:to>
                                    </p:set>
                                  </p:subTnLst>
                                </p:cTn>
                              </p:par>
                              <p:par>
                                <p:cTn id="51" presetID="1" presetClass="entr" presetSubtype="0" fill="hold" grpId="0" nodeType="withEffect">
                                  <p:stCondLst>
                                    <p:cond delay="0"/>
                                  </p:stCondLst>
                                  <p:childTnLst>
                                    <p:set>
                                      <p:cBhvr>
                                        <p:cTn id="52" dur="1" fill="hold">
                                          <p:stCondLst>
                                            <p:cond delay="0"/>
                                          </p:stCondLst>
                                        </p:cTn>
                                        <p:tgtEl>
                                          <p:spTgt spid="95"/>
                                        </p:tgtEl>
                                        <p:attrNameLst>
                                          <p:attrName>style.visibility</p:attrName>
                                        </p:attrNameLst>
                                      </p:cBhvr>
                                      <p:to>
                                        <p:strVal val="visible"/>
                                      </p:to>
                                    </p:set>
                                  </p:childTnLst>
                                  <p:subTnLst>
                                    <p:set>
                                      <p:cBhvr override="childStyle">
                                        <p:cTn dur="1" fill="hold" display="0" masterRel="nextClick" afterEffect="1"/>
                                        <p:tgtEl>
                                          <p:spTgt spid="95"/>
                                        </p:tgtEl>
                                        <p:attrNameLst>
                                          <p:attrName>style.visibility</p:attrName>
                                        </p:attrNameLst>
                                      </p:cBhvr>
                                      <p:to>
                                        <p:strVal val="hidden"/>
                                      </p:to>
                                    </p:set>
                                  </p:subTnLst>
                                </p:cTn>
                              </p:par>
                              <p:par>
                                <p:cTn id="53" presetID="1"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childTnLst>
                                  <p:subTnLst>
                                    <p:set>
                                      <p:cBhvr override="childStyle">
                                        <p:cTn dur="1" fill="hold" display="0" masterRel="nextClick" afterEffect="1"/>
                                        <p:tgtEl>
                                          <p:spTgt spid="90"/>
                                        </p:tgtEl>
                                        <p:attrNameLst>
                                          <p:attrName>style.visibility</p:attrName>
                                        </p:attrNameLst>
                                      </p:cBhvr>
                                      <p:to>
                                        <p:strVal val="hidden"/>
                                      </p:to>
                                    </p:set>
                                  </p:sub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1"/>
                                        </p:tgtEl>
                                        <p:attrNameLst>
                                          <p:attrName>style.visibility</p:attrName>
                                        </p:attrNameLst>
                                      </p:cBhvr>
                                      <p:to>
                                        <p:strVal val="visible"/>
                                      </p:to>
                                    </p:set>
                                  </p:childTnLst>
                                  <p:subTnLst>
                                    <p:set>
                                      <p:cBhvr override="childStyle">
                                        <p:cTn dur="1" fill="hold" display="0" masterRel="nextClick" afterEffect="1"/>
                                        <p:tgtEl>
                                          <p:spTgt spid="91"/>
                                        </p:tgtEl>
                                        <p:attrNameLst>
                                          <p:attrName>style.visibility</p:attrName>
                                        </p:attrNameLst>
                                      </p:cBhvr>
                                      <p:to>
                                        <p:strVal val="hidden"/>
                                      </p:to>
                                    </p:set>
                                  </p:sub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subTnLst>
                                    <p:set>
                                      <p:cBhvr override="childStyle">
                                        <p:cTn dur="1" fill="hold" display="0" masterRel="nextClick" afterEffect="1"/>
                                        <p:tgtEl>
                                          <p:spTgt spid="96"/>
                                        </p:tgtEl>
                                        <p:attrNameLst>
                                          <p:attrName>style.visibility</p:attrName>
                                        </p:attrNameLst>
                                      </p:cBhvr>
                                      <p:to>
                                        <p:strVal val="hidden"/>
                                      </p:to>
                                    </p:set>
                                  </p:subTnLst>
                                </p:cTn>
                              </p:par>
                              <p:par>
                                <p:cTn id="61" presetID="1" presetClass="entr" presetSubtype="0" fill="hold" grpId="0" nodeType="withEffect">
                                  <p:stCondLst>
                                    <p:cond delay="0"/>
                                  </p:stCondLst>
                                  <p:childTnLst>
                                    <p:set>
                                      <p:cBhvr>
                                        <p:cTn id="62" dur="1" fill="hold">
                                          <p:stCondLst>
                                            <p:cond delay="0"/>
                                          </p:stCondLst>
                                        </p:cTn>
                                        <p:tgtEl>
                                          <p:spTgt spid="97"/>
                                        </p:tgtEl>
                                        <p:attrNameLst>
                                          <p:attrName>style.visibility</p:attrName>
                                        </p:attrNameLst>
                                      </p:cBhvr>
                                      <p:to>
                                        <p:strVal val="visible"/>
                                      </p:to>
                                    </p:set>
                                  </p:childTnLst>
                                  <p:subTnLst>
                                    <p:set>
                                      <p:cBhvr override="childStyle">
                                        <p:cTn dur="1" fill="hold" display="0" masterRel="nextClick" afterEffect="1"/>
                                        <p:tgtEl>
                                          <p:spTgt spid="97"/>
                                        </p:tgtEl>
                                        <p:attrNameLst>
                                          <p:attrName>style.visibility</p:attrName>
                                        </p:attrNameLst>
                                      </p:cBhvr>
                                      <p:to>
                                        <p:strVal val="hidden"/>
                                      </p:to>
                                    </p:set>
                                  </p:subTnLst>
                                </p:cTn>
                              </p:par>
                              <p:par>
                                <p:cTn id="63" presetID="1" presetClass="entr" presetSubtype="0" fill="hold" grpId="0" nodeType="withEffect">
                                  <p:stCondLst>
                                    <p:cond delay="0"/>
                                  </p:stCondLst>
                                  <p:childTnLst>
                                    <p:set>
                                      <p:cBhvr>
                                        <p:cTn id="64" dur="1" fill="hold">
                                          <p:stCondLst>
                                            <p:cond delay="0"/>
                                          </p:stCondLst>
                                        </p:cTn>
                                        <p:tgtEl>
                                          <p:spTgt spid="93"/>
                                        </p:tgtEl>
                                        <p:attrNameLst>
                                          <p:attrName>style.visibility</p:attrName>
                                        </p:attrNameLst>
                                      </p:cBhvr>
                                      <p:to>
                                        <p:strVal val="visible"/>
                                      </p:to>
                                    </p:set>
                                  </p:childTnLst>
                                  <p:subTnLst>
                                    <p:set>
                                      <p:cBhvr override="childStyle">
                                        <p:cTn dur="1" fill="hold" display="0" masterRel="nextClick" afterEffect="1"/>
                                        <p:tgtEl>
                                          <p:spTgt spid="93"/>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98"/>
                                        </p:tgtEl>
                                        <p:attrNameLst>
                                          <p:attrName>style.visibility</p:attrName>
                                        </p:attrNameLst>
                                      </p:cBhvr>
                                      <p:to>
                                        <p:strVal val="visible"/>
                                      </p:to>
                                    </p:set>
                                  </p:childTnLst>
                                  <p:subTnLst>
                                    <p:set>
                                      <p:cBhvr override="childStyle">
                                        <p:cTn dur="1" fill="hold" display="0" masterRel="nextClick" afterEffect="1"/>
                                        <p:tgtEl>
                                          <p:spTgt spid="98"/>
                                        </p:tgtEl>
                                        <p:attrNameLst>
                                          <p:attrName>style.visibility</p:attrName>
                                        </p:attrNameLst>
                                      </p:cBhvr>
                                      <p:to>
                                        <p:strVal val="hidden"/>
                                      </p:to>
                                    </p:set>
                                  </p:subTnLst>
                                </p:cTn>
                              </p:par>
                              <p:par>
                                <p:cTn id="69" presetID="1" presetClass="entr" presetSubtype="0" fill="hold" grpId="0" nodeType="withEffect">
                                  <p:stCondLst>
                                    <p:cond delay="0"/>
                                  </p:stCondLst>
                                  <p:childTnLst>
                                    <p:set>
                                      <p:cBhvr>
                                        <p:cTn id="70" dur="1" fill="hold">
                                          <p:stCondLst>
                                            <p:cond delay="0"/>
                                          </p:stCondLst>
                                        </p:cTn>
                                        <p:tgtEl>
                                          <p:spTgt spid="99"/>
                                        </p:tgtEl>
                                        <p:attrNameLst>
                                          <p:attrName>style.visibility</p:attrName>
                                        </p:attrNameLst>
                                      </p:cBhvr>
                                      <p:to>
                                        <p:strVal val="visible"/>
                                      </p:to>
                                    </p:set>
                                  </p:childTnLst>
                                  <p:subTnLst>
                                    <p:set>
                                      <p:cBhvr override="childStyle">
                                        <p:cTn dur="1" fill="hold" display="0" masterRel="nextClick" afterEffect="1"/>
                                        <p:tgtEl>
                                          <p:spTgt spid="99"/>
                                        </p:tgtEl>
                                        <p:attrNameLst>
                                          <p:attrName>style.visibility</p:attrName>
                                        </p:attrNameLst>
                                      </p:cBhvr>
                                      <p:to>
                                        <p:strVal val="hidden"/>
                                      </p:to>
                                    </p:set>
                                  </p:subTnLst>
                                </p:cTn>
                              </p:par>
                              <p:par>
                                <p:cTn id="71" presetID="1" presetClass="entr" presetSubtype="0" fill="hold" grpId="0" nodeType="withEffect">
                                  <p:stCondLst>
                                    <p:cond delay="0"/>
                                  </p:stCondLst>
                                  <p:childTnLst>
                                    <p:set>
                                      <p:cBhvr>
                                        <p:cTn id="72" dur="1" fill="hold">
                                          <p:stCondLst>
                                            <p:cond delay="0"/>
                                          </p:stCondLst>
                                        </p:cTn>
                                        <p:tgtEl>
                                          <p:spTgt spid="100"/>
                                        </p:tgtEl>
                                        <p:attrNameLst>
                                          <p:attrName>style.visibility</p:attrName>
                                        </p:attrNameLst>
                                      </p:cBhvr>
                                      <p:to>
                                        <p:strVal val="visible"/>
                                      </p:to>
                                    </p:set>
                                  </p:childTnLst>
                                  <p:subTnLst>
                                    <p:set>
                                      <p:cBhvr override="childStyle">
                                        <p:cTn dur="1" fill="hold" display="0" masterRel="nextClick" afterEffect="1"/>
                                        <p:tgtEl>
                                          <p:spTgt spid="100"/>
                                        </p:tgtEl>
                                        <p:attrNameLst>
                                          <p:attrName>style.visibility</p:attrName>
                                        </p:attrNameLst>
                                      </p:cBhvr>
                                      <p:to>
                                        <p:strVal val="hidden"/>
                                      </p:to>
                                    </p:set>
                                  </p:subTnLst>
                                </p:cTn>
                              </p:par>
                              <p:par>
                                <p:cTn id="73" presetID="1" presetClass="entr" presetSubtype="0" fill="hold" grpId="0" nodeType="withEffect">
                                  <p:stCondLst>
                                    <p:cond delay="0"/>
                                  </p:stCondLst>
                                  <p:childTnLst>
                                    <p:set>
                                      <p:cBhvr>
                                        <p:cTn id="74" dur="1" fill="hold">
                                          <p:stCondLst>
                                            <p:cond delay="0"/>
                                          </p:stCondLst>
                                        </p:cTn>
                                        <p:tgtEl>
                                          <p:spTgt spid="179"/>
                                        </p:tgtEl>
                                        <p:attrNameLst>
                                          <p:attrName>style.visibility</p:attrName>
                                        </p:attrNameLst>
                                      </p:cBhvr>
                                      <p:to>
                                        <p:strVal val="visible"/>
                                      </p:to>
                                    </p:set>
                                  </p:childTnLst>
                                  <p:subTnLst>
                                    <p:set>
                                      <p:cBhvr override="childStyle">
                                        <p:cTn dur="1" fill="hold" display="0" masterRel="nextClick" afterEffect="1"/>
                                        <p:tgtEl>
                                          <p:spTgt spid="179"/>
                                        </p:tgtEl>
                                        <p:attrNameLst>
                                          <p:attrName>style.visibility</p:attrName>
                                        </p:attrNameLst>
                                      </p:cBhvr>
                                      <p:to>
                                        <p:strVal val="hidden"/>
                                      </p:to>
                                    </p:set>
                                  </p:sub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80"/>
                                        </p:tgtEl>
                                        <p:attrNameLst>
                                          <p:attrName>style.visibility</p:attrName>
                                        </p:attrNameLst>
                                      </p:cBhvr>
                                      <p:to>
                                        <p:strVal val="visible"/>
                                      </p:to>
                                    </p:set>
                                  </p:childTnLst>
                                  <p:subTnLst>
                                    <p:set>
                                      <p:cBhvr override="childStyle">
                                        <p:cTn dur="1" fill="hold" display="0" masterRel="nextClick" afterEffect="1"/>
                                        <p:tgtEl>
                                          <p:spTgt spid="180"/>
                                        </p:tgtEl>
                                        <p:attrNameLst>
                                          <p:attrName>style.visibility</p:attrName>
                                        </p:attrNameLst>
                                      </p:cBhvr>
                                      <p:to>
                                        <p:strVal val="hidden"/>
                                      </p:to>
                                    </p:set>
                                  </p:subTnLst>
                                </p:cTn>
                              </p:par>
                              <p:par>
                                <p:cTn id="79" presetID="1" presetClass="entr" presetSubtype="0" fill="hold" grpId="0" nodeType="withEffect">
                                  <p:stCondLst>
                                    <p:cond delay="0"/>
                                  </p:stCondLst>
                                  <p:childTnLst>
                                    <p:set>
                                      <p:cBhvr>
                                        <p:cTn id="80" dur="1" fill="hold">
                                          <p:stCondLst>
                                            <p:cond delay="0"/>
                                          </p:stCondLst>
                                        </p:cTn>
                                        <p:tgtEl>
                                          <p:spTgt spid="181"/>
                                        </p:tgtEl>
                                        <p:attrNameLst>
                                          <p:attrName>style.visibility</p:attrName>
                                        </p:attrNameLst>
                                      </p:cBhvr>
                                      <p:to>
                                        <p:strVal val="visible"/>
                                      </p:to>
                                    </p:set>
                                  </p:childTnLst>
                                  <p:subTnLst>
                                    <p:set>
                                      <p:cBhvr override="childStyle">
                                        <p:cTn dur="1" fill="hold" display="0" masterRel="nextClick" afterEffect="1"/>
                                        <p:tgtEl>
                                          <p:spTgt spid="181"/>
                                        </p:tgtEl>
                                        <p:attrNameLst>
                                          <p:attrName>style.visibility</p:attrName>
                                        </p:attrNameLst>
                                      </p:cBhvr>
                                      <p:to>
                                        <p:strVal val="hidden"/>
                                      </p:to>
                                    </p:set>
                                  </p:subTnLst>
                                </p:cTn>
                              </p:par>
                              <p:par>
                                <p:cTn id="81" presetID="1" presetClass="entr" presetSubtype="0" fill="hold" grpId="0" nodeType="withEffect">
                                  <p:stCondLst>
                                    <p:cond delay="0"/>
                                  </p:stCondLst>
                                  <p:childTnLst>
                                    <p:set>
                                      <p:cBhvr>
                                        <p:cTn id="82" dur="1" fill="hold">
                                          <p:stCondLst>
                                            <p:cond delay="0"/>
                                          </p:stCondLst>
                                        </p:cTn>
                                        <p:tgtEl>
                                          <p:spTgt spid="182"/>
                                        </p:tgtEl>
                                        <p:attrNameLst>
                                          <p:attrName>style.visibility</p:attrName>
                                        </p:attrNameLst>
                                      </p:cBhvr>
                                      <p:to>
                                        <p:strVal val="visible"/>
                                      </p:to>
                                    </p:set>
                                  </p:childTnLst>
                                  <p:subTnLst>
                                    <p:set>
                                      <p:cBhvr override="childStyle">
                                        <p:cTn dur="1" fill="hold" display="0" masterRel="nextClick" afterEffect="1"/>
                                        <p:tgtEl>
                                          <p:spTgt spid="182"/>
                                        </p:tgtEl>
                                        <p:attrNameLst>
                                          <p:attrName>style.visibility</p:attrName>
                                        </p:attrNameLst>
                                      </p:cBhvr>
                                      <p:to>
                                        <p:strVal val="hidden"/>
                                      </p:to>
                                    </p:set>
                                  </p:subTnLst>
                                </p:cTn>
                              </p:par>
                              <p:par>
                                <p:cTn id="83" presetID="1" presetClass="entr" presetSubtype="0" fill="hold" grpId="0" nodeType="withEffect">
                                  <p:stCondLst>
                                    <p:cond delay="0"/>
                                  </p:stCondLst>
                                  <p:childTnLst>
                                    <p:set>
                                      <p:cBhvr>
                                        <p:cTn id="84" dur="1" fill="hold">
                                          <p:stCondLst>
                                            <p:cond delay="0"/>
                                          </p:stCondLst>
                                        </p:cTn>
                                        <p:tgtEl>
                                          <p:spTgt spid="183"/>
                                        </p:tgtEl>
                                        <p:attrNameLst>
                                          <p:attrName>style.visibility</p:attrName>
                                        </p:attrNameLst>
                                      </p:cBhvr>
                                      <p:to>
                                        <p:strVal val="visible"/>
                                      </p:to>
                                    </p:set>
                                  </p:childTnLst>
                                  <p:subTnLst>
                                    <p:set>
                                      <p:cBhvr override="childStyle">
                                        <p:cTn dur="1" fill="hold" display="0" masterRel="nextClick" afterEffect="1"/>
                                        <p:tgtEl>
                                          <p:spTgt spid="183"/>
                                        </p:tgtEl>
                                        <p:attrNameLst>
                                          <p:attrName>style.visibility</p:attrName>
                                        </p:attrNameLst>
                                      </p:cBhvr>
                                      <p:to>
                                        <p:strVal val="hidden"/>
                                      </p:to>
                                    </p:set>
                                  </p:sub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81">
                                            <p:txEl>
                                              <p:pRg st="5" end="5"/>
                                            </p:tx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uild="p"/>
      <p:bldP spid="113" grpId="0"/>
      <p:bldP spid="115" grpId="0"/>
      <p:bldP spid="117" grpId="0"/>
      <p:bldP spid="119" grpId="0"/>
      <p:bldP spid="122" grpId="0"/>
      <p:bldP spid="124" grpId="0"/>
      <p:bldP spid="126" grpId="0"/>
      <p:bldP spid="128" grpId="0"/>
      <p:bldP spid="83" grpId="0" animBg="1"/>
      <p:bldP spid="86" grpId="0" animBg="1"/>
      <p:bldP spid="87" grpId="0" animBg="1"/>
      <p:bldP spid="88" grpId="0" animBg="1"/>
      <p:bldP spid="89" grpId="0" animBg="1"/>
      <p:bldP spid="90" grpId="0" animBg="1"/>
      <p:bldP spid="91" grpId="0" animBg="1"/>
      <p:bldP spid="93" grpId="0" animBg="1"/>
      <p:bldP spid="94" grpId="0" animBg="1"/>
      <p:bldP spid="95" grpId="0" animBg="1"/>
      <p:bldP spid="96" grpId="0" animBg="1"/>
      <p:bldP spid="97" grpId="0" animBg="1"/>
      <p:bldP spid="98" grpId="0" animBg="1"/>
      <p:bldP spid="99" grpId="0" animBg="1"/>
      <p:bldP spid="100" grpId="0" animBg="1"/>
      <p:bldP spid="179" grpId="0" animBg="1"/>
      <p:bldP spid="180" grpId="0" animBg="1"/>
      <p:bldP spid="181" grpId="0" animBg="1"/>
      <p:bldP spid="182" grpId="0" animBg="1"/>
      <p:bldP spid="183" grpId="0" animBg="1"/>
      <p:bldP spid="18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The prisoners’ dilemma II</a:t>
            </a:r>
          </a:p>
        </p:txBody>
      </p:sp>
      <p:sp>
        <p:nvSpPr>
          <p:cNvPr id="94" name="Content Placeholder 2"/>
          <p:cNvSpPr>
            <a:spLocks noGrp="1"/>
          </p:cNvSpPr>
          <p:nvPr>
            <p:ph idx="4294967295"/>
          </p:nvPr>
        </p:nvSpPr>
        <p:spPr>
          <a:xfrm>
            <a:off x="5060447" y="3052762"/>
            <a:ext cx="3962400" cy="3552825"/>
          </a:xfrm>
        </p:spPr>
        <p:txBody>
          <a:bodyPr>
            <a:normAutofit fontScale="92500" lnSpcReduction="10000"/>
          </a:bodyPr>
          <a:lstStyle/>
          <a:p>
            <a:r>
              <a:rPr lang="en-US" sz="2200" dirty="0"/>
              <a:t>Does either player have a </a:t>
            </a:r>
            <a:r>
              <a:rPr lang="en-US" sz="2200" i="1" dirty="0">
                <a:solidFill>
                  <a:srgbClr val="9D0505"/>
                </a:solidFill>
              </a:rPr>
              <a:t>dominant strategy</a:t>
            </a:r>
            <a:r>
              <a:rPr lang="en-US" sz="2200" dirty="0">
                <a:solidFill>
                  <a:srgbClr val="9D0505"/>
                </a:solidFill>
              </a:rPr>
              <a:t> </a:t>
            </a:r>
            <a:r>
              <a:rPr lang="en-US" sz="2200" dirty="0"/>
              <a:t>— an action that they always choose? </a:t>
            </a:r>
          </a:p>
          <a:p>
            <a:pPr lvl="1"/>
            <a:r>
              <a:rPr lang="en-US" sz="1900" dirty="0"/>
              <a:t>Party A: Go negative.</a:t>
            </a:r>
          </a:p>
          <a:p>
            <a:pPr lvl="1"/>
            <a:r>
              <a:rPr lang="en-US" sz="1900" dirty="0"/>
              <a:t>Party B: Go negative.</a:t>
            </a:r>
          </a:p>
          <a:p>
            <a:r>
              <a:rPr lang="en-US" sz="2200" dirty="0"/>
              <a:t>The dominant strategies solve the game.</a:t>
            </a:r>
          </a:p>
          <a:p>
            <a:r>
              <a:rPr lang="en-US" sz="2200" dirty="0"/>
              <a:t>The realized outcome is not the best possible outcome available.</a:t>
            </a:r>
          </a:p>
          <a:p>
            <a:pPr lvl="1"/>
            <a:r>
              <a:rPr lang="en-US" sz="1900" dirty="0"/>
              <a:t>This is due to an inability to cooperate.</a:t>
            </a:r>
          </a:p>
        </p:txBody>
      </p:sp>
      <p:sp>
        <p:nvSpPr>
          <p:cNvPr id="5" name="AutoShape 3"/>
          <p:cNvSpPr>
            <a:spLocks noChangeAspect="1" noChangeArrowheads="1" noTextEdit="1"/>
          </p:cNvSpPr>
          <p:nvPr/>
        </p:nvSpPr>
        <p:spPr bwMode="auto">
          <a:xfrm>
            <a:off x="2438400" y="1371600"/>
            <a:ext cx="44005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Rectangle 5"/>
          <p:cNvSpPr>
            <a:spLocks noChangeArrowheads="1"/>
          </p:cNvSpPr>
          <p:nvPr/>
        </p:nvSpPr>
        <p:spPr bwMode="auto">
          <a:xfrm>
            <a:off x="814388" y="3200400"/>
            <a:ext cx="4038600" cy="352425"/>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457200" y="3552825"/>
            <a:ext cx="357188" cy="2443163"/>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Line 7"/>
          <p:cNvSpPr>
            <a:spLocks noChangeShapeType="1"/>
          </p:cNvSpPr>
          <p:nvPr/>
        </p:nvSpPr>
        <p:spPr bwMode="auto">
          <a:xfrm>
            <a:off x="3019425" y="4910138"/>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8"/>
          <p:cNvSpPr>
            <a:spLocks noChangeShapeType="1"/>
          </p:cNvSpPr>
          <p:nvPr/>
        </p:nvSpPr>
        <p:spPr bwMode="auto">
          <a:xfrm>
            <a:off x="1185863" y="3871913"/>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Line 9"/>
          <p:cNvSpPr>
            <a:spLocks noChangeShapeType="1"/>
          </p:cNvSpPr>
          <p:nvPr/>
        </p:nvSpPr>
        <p:spPr bwMode="auto">
          <a:xfrm>
            <a:off x="3024188" y="4914900"/>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0"/>
          <p:cNvSpPr>
            <a:spLocks noChangeShapeType="1"/>
          </p:cNvSpPr>
          <p:nvPr/>
        </p:nvSpPr>
        <p:spPr bwMode="auto">
          <a:xfrm>
            <a:off x="1185863" y="3862388"/>
            <a:ext cx="1833563" cy="104775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1"/>
          <p:cNvSpPr>
            <a:spLocks noChangeShapeType="1"/>
          </p:cNvSpPr>
          <p:nvPr/>
        </p:nvSpPr>
        <p:spPr bwMode="auto">
          <a:xfrm>
            <a:off x="3019425" y="4910138"/>
            <a:ext cx="1833563" cy="10810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2"/>
          <p:cNvSpPr>
            <a:spLocks noChangeShapeType="1"/>
          </p:cNvSpPr>
          <p:nvPr/>
        </p:nvSpPr>
        <p:spPr bwMode="auto">
          <a:xfrm>
            <a:off x="1190625" y="4910138"/>
            <a:ext cx="1833563" cy="10810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3"/>
          <p:cNvSpPr>
            <a:spLocks noChangeShapeType="1"/>
          </p:cNvSpPr>
          <p:nvPr/>
        </p:nvSpPr>
        <p:spPr bwMode="auto">
          <a:xfrm>
            <a:off x="3024188" y="3867150"/>
            <a:ext cx="1828800" cy="10429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14"/>
          <p:cNvSpPr>
            <a:spLocks noChangeArrowheads="1"/>
          </p:cNvSpPr>
          <p:nvPr/>
        </p:nvSpPr>
        <p:spPr bwMode="auto">
          <a:xfrm>
            <a:off x="814388" y="3552825"/>
            <a:ext cx="4038600" cy="2438400"/>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5"/>
          <p:cNvSpPr>
            <a:spLocks noChangeShapeType="1"/>
          </p:cNvSpPr>
          <p:nvPr/>
        </p:nvSpPr>
        <p:spPr bwMode="auto">
          <a:xfrm>
            <a:off x="814388" y="4910138"/>
            <a:ext cx="3762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6"/>
          <p:cNvSpPr>
            <a:spLocks noChangeShapeType="1"/>
          </p:cNvSpPr>
          <p:nvPr/>
        </p:nvSpPr>
        <p:spPr bwMode="auto">
          <a:xfrm flipV="1">
            <a:off x="3024188" y="3552825"/>
            <a:ext cx="0" cy="31432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7"/>
          <p:cNvSpPr>
            <a:spLocks noChangeShapeType="1"/>
          </p:cNvSpPr>
          <p:nvPr/>
        </p:nvSpPr>
        <p:spPr bwMode="auto">
          <a:xfrm flipV="1">
            <a:off x="3024188" y="4910138"/>
            <a:ext cx="0" cy="10810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8"/>
          <p:cNvSpPr>
            <a:spLocks noChangeShapeType="1"/>
          </p:cNvSpPr>
          <p:nvPr/>
        </p:nvSpPr>
        <p:spPr bwMode="auto">
          <a:xfrm flipV="1">
            <a:off x="1190625" y="4910138"/>
            <a:ext cx="0" cy="10810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9"/>
          <p:cNvSpPr>
            <a:spLocks noChangeShapeType="1"/>
          </p:cNvSpPr>
          <p:nvPr/>
        </p:nvSpPr>
        <p:spPr bwMode="auto">
          <a:xfrm>
            <a:off x="1190625" y="38671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0"/>
          <p:cNvSpPr>
            <a:spLocks noChangeShapeType="1"/>
          </p:cNvSpPr>
          <p:nvPr/>
        </p:nvSpPr>
        <p:spPr bwMode="auto">
          <a:xfrm>
            <a:off x="1190625" y="40195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Line 21"/>
          <p:cNvSpPr>
            <a:spLocks noChangeShapeType="1"/>
          </p:cNvSpPr>
          <p:nvPr/>
        </p:nvSpPr>
        <p:spPr bwMode="auto">
          <a:xfrm>
            <a:off x="1190625" y="41719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2"/>
          <p:cNvSpPr>
            <a:spLocks noChangeShapeType="1"/>
          </p:cNvSpPr>
          <p:nvPr/>
        </p:nvSpPr>
        <p:spPr bwMode="auto">
          <a:xfrm>
            <a:off x="1190625" y="43243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3"/>
          <p:cNvSpPr>
            <a:spLocks noChangeShapeType="1"/>
          </p:cNvSpPr>
          <p:nvPr/>
        </p:nvSpPr>
        <p:spPr bwMode="auto">
          <a:xfrm>
            <a:off x="1190625" y="44767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4"/>
          <p:cNvSpPr>
            <a:spLocks noChangeShapeType="1"/>
          </p:cNvSpPr>
          <p:nvPr/>
        </p:nvSpPr>
        <p:spPr bwMode="auto">
          <a:xfrm>
            <a:off x="1190625" y="46291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Line 25"/>
          <p:cNvSpPr>
            <a:spLocks noChangeShapeType="1"/>
          </p:cNvSpPr>
          <p:nvPr/>
        </p:nvSpPr>
        <p:spPr bwMode="auto">
          <a:xfrm>
            <a:off x="1190625" y="4781550"/>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6"/>
          <p:cNvSpPr>
            <a:spLocks noChangeShapeType="1"/>
          </p:cNvSpPr>
          <p:nvPr/>
        </p:nvSpPr>
        <p:spPr bwMode="auto">
          <a:xfrm>
            <a:off x="12144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7"/>
          <p:cNvSpPr>
            <a:spLocks noChangeShapeType="1"/>
          </p:cNvSpPr>
          <p:nvPr/>
        </p:nvSpPr>
        <p:spPr bwMode="auto">
          <a:xfrm>
            <a:off x="13668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8"/>
          <p:cNvSpPr>
            <a:spLocks noChangeShapeType="1"/>
          </p:cNvSpPr>
          <p:nvPr/>
        </p:nvSpPr>
        <p:spPr bwMode="auto">
          <a:xfrm>
            <a:off x="15192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Line 29"/>
          <p:cNvSpPr>
            <a:spLocks noChangeShapeType="1"/>
          </p:cNvSpPr>
          <p:nvPr/>
        </p:nvSpPr>
        <p:spPr bwMode="auto">
          <a:xfrm>
            <a:off x="16716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1" name="Line 30"/>
          <p:cNvSpPr>
            <a:spLocks noChangeShapeType="1"/>
          </p:cNvSpPr>
          <p:nvPr/>
        </p:nvSpPr>
        <p:spPr bwMode="auto">
          <a:xfrm>
            <a:off x="18240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
          <p:cNvSpPr>
            <a:spLocks noChangeShapeType="1"/>
          </p:cNvSpPr>
          <p:nvPr/>
        </p:nvSpPr>
        <p:spPr bwMode="auto">
          <a:xfrm>
            <a:off x="19764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3" name="Line 32"/>
          <p:cNvSpPr>
            <a:spLocks noChangeShapeType="1"/>
          </p:cNvSpPr>
          <p:nvPr/>
        </p:nvSpPr>
        <p:spPr bwMode="auto">
          <a:xfrm>
            <a:off x="21288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4" name="Line 33"/>
          <p:cNvSpPr>
            <a:spLocks noChangeShapeType="1"/>
          </p:cNvSpPr>
          <p:nvPr/>
        </p:nvSpPr>
        <p:spPr bwMode="auto">
          <a:xfrm>
            <a:off x="22812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5" name="Line 34"/>
          <p:cNvSpPr>
            <a:spLocks noChangeShapeType="1"/>
          </p:cNvSpPr>
          <p:nvPr/>
        </p:nvSpPr>
        <p:spPr bwMode="auto">
          <a:xfrm>
            <a:off x="24336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6" name="Line 35"/>
          <p:cNvSpPr>
            <a:spLocks noChangeShapeType="1"/>
          </p:cNvSpPr>
          <p:nvPr/>
        </p:nvSpPr>
        <p:spPr bwMode="auto">
          <a:xfrm>
            <a:off x="25860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7" name="Line 36"/>
          <p:cNvSpPr>
            <a:spLocks noChangeShapeType="1"/>
          </p:cNvSpPr>
          <p:nvPr/>
        </p:nvSpPr>
        <p:spPr bwMode="auto">
          <a:xfrm>
            <a:off x="27384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8" name="Line 37"/>
          <p:cNvSpPr>
            <a:spLocks noChangeShapeType="1"/>
          </p:cNvSpPr>
          <p:nvPr/>
        </p:nvSpPr>
        <p:spPr bwMode="auto">
          <a:xfrm>
            <a:off x="2890838" y="4910138"/>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9" name="Line 38"/>
          <p:cNvSpPr>
            <a:spLocks noChangeShapeType="1"/>
          </p:cNvSpPr>
          <p:nvPr/>
        </p:nvSpPr>
        <p:spPr bwMode="auto">
          <a:xfrm flipV="1">
            <a:off x="3024188" y="47958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0" name="Line 39"/>
          <p:cNvSpPr>
            <a:spLocks noChangeShapeType="1"/>
          </p:cNvSpPr>
          <p:nvPr/>
        </p:nvSpPr>
        <p:spPr bwMode="auto">
          <a:xfrm flipV="1">
            <a:off x="3024188" y="46434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1" name="Line 40"/>
          <p:cNvSpPr>
            <a:spLocks noChangeShapeType="1"/>
          </p:cNvSpPr>
          <p:nvPr/>
        </p:nvSpPr>
        <p:spPr bwMode="auto">
          <a:xfrm flipV="1">
            <a:off x="3024188" y="44910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41"/>
          <p:cNvSpPr>
            <a:spLocks noChangeShapeType="1"/>
          </p:cNvSpPr>
          <p:nvPr/>
        </p:nvSpPr>
        <p:spPr bwMode="auto">
          <a:xfrm flipV="1">
            <a:off x="3024188" y="43386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42"/>
          <p:cNvSpPr>
            <a:spLocks noChangeShapeType="1"/>
          </p:cNvSpPr>
          <p:nvPr/>
        </p:nvSpPr>
        <p:spPr bwMode="auto">
          <a:xfrm flipV="1">
            <a:off x="3024188" y="41862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3"/>
          <p:cNvSpPr>
            <a:spLocks noChangeShapeType="1"/>
          </p:cNvSpPr>
          <p:nvPr/>
        </p:nvSpPr>
        <p:spPr bwMode="auto">
          <a:xfrm flipV="1">
            <a:off x="3024188" y="40338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
          <p:cNvSpPr>
            <a:spLocks noChangeShapeType="1"/>
          </p:cNvSpPr>
          <p:nvPr/>
        </p:nvSpPr>
        <p:spPr bwMode="auto">
          <a:xfrm flipV="1">
            <a:off x="3024188" y="3881438"/>
            <a:ext cx="0" cy="9525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5"/>
          <p:cNvSpPr>
            <a:spLocks noChangeShapeType="1"/>
          </p:cNvSpPr>
          <p:nvPr/>
        </p:nvSpPr>
        <p:spPr bwMode="auto">
          <a:xfrm flipH="1">
            <a:off x="28813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46"/>
          <p:cNvSpPr>
            <a:spLocks noChangeShapeType="1"/>
          </p:cNvSpPr>
          <p:nvPr/>
        </p:nvSpPr>
        <p:spPr bwMode="auto">
          <a:xfrm flipH="1">
            <a:off x="27289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7"/>
          <p:cNvSpPr>
            <a:spLocks noChangeShapeType="1"/>
          </p:cNvSpPr>
          <p:nvPr/>
        </p:nvSpPr>
        <p:spPr bwMode="auto">
          <a:xfrm flipH="1">
            <a:off x="25765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8"/>
          <p:cNvSpPr>
            <a:spLocks noChangeShapeType="1"/>
          </p:cNvSpPr>
          <p:nvPr/>
        </p:nvSpPr>
        <p:spPr bwMode="auto">
          <a:xfrm flipH="1">
            <a:off x="24241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9"/>
          <p:cNvSpPr>
            <a:spLocks noChangeShapeType="1"/>
          </p:cNvSpPr>
          <p:nvPr/>
        </p:nvSpPr>
        <p:spPr bwMode="auto">
          <a:xfrm flipH="1">
            <a:off x="22717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50"/>
          <p:cNvSpPr>
            <a:spLocks noChangeShapeType="1"/>
          </p:cNvSpPr>
          <p:nvPr/>
        </p:nvSpPr>
        <p:spPr bwMode="auto">
          <a:xfrm flipH="1">
            <a:off x="21193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51"/>
          <p:cNvSpPr>
            <a:spLocks noChangeShapeType="1"/>
          </p:cNvSpPr>
          <p:nvPr/>
        </p:nvSpPr>
        <p:spPr bwMode="auto">
          <a:xfrm flipH="1">
            <a:off x="19669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52"/>
          <p:cNvSpPr>
            <a:spLocks noChangeShapeType="1"/>
          </p:cNvSpPr>
          <p:nvPr/>
        </p:nvSpPr>
        <p:spPr bwMode="auto">
          <a:xfrm flipH="1">
            <a:off x="18145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53"/>
          <p:cNvSpPr>
            <a:spLocks noChangeShapeType="1"/>
          </p:cNvSpPr>
          <p:nvPr/>
        </p:nvSpPr>
        <p:spPr bwMode="auto">
          <a:xfrm flipH="1">
            <a:off x="16621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54"/>
          <p:cNvSpPr>
            <a:spLocks noChangeShapeType="1"/>
          </p:cNvSpPr>
          <p:nvPr/>
        </p:nvSpPr>
        <p:spPr bwMode="auto">
          <a:xfrm flipH="1">
            <a:off x="15097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55"/>
          <p:cNvSpPr>
            <a:spLocks noChangeShapeType="1"/>
          </p:cNvSpPr>
          <p:nvPr/>
        </p:nvSpPr>
        <p:spPr bwMode="auto">
          <a:xfrm flipH="1">
            <a:off x="13573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56"/>
          <p:cNvSpPr>
            <a:spLocks noChangeShapeType="1"/>
          </p:cNvSpPr>
          <p:nvPr/>
        </p:nvSpPr>
        <p:spPr bwMode="auto">
          <a:xfrm flipH="1">
            <a:off x="1204913" y="3867150"/>
            <a:ext cx="95250"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57"/>
          <p:cNvSpPr>
            <a:spLocks noChangeShapeType="1"/>
          </p:cNvSpPr>
          <p:nvPr/>
        </p:nvSpPr>
        <p:spPr bwMode="auto">
          <a:xfrm>
            <a:off x="3024188" y="3867150"/>
            <a:ext cx="18288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58"/>
          <p:cNvSpPr>
            <a:spLocks noChangeShapeType="1"/>
          </p:cNvSpPr>
          <p:nvPr/>
        </p:nvSpPr>
        <p:spPr bwMode="auto">
          <a:xfrm>
            <a:off x="3024188" y="4910138"/>
            <a:ext cx="18288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Rectangle 67"/>
          <p:cNvSpPr>
            <a:spLocks noChangeArrowheads="1"/>
          </p:cNvSpPr>
          <p:nvPr/>
        </p:nvSpPr>
        <p:spPr bwMode="auto">
          <a:xfrm>
            <a:off x="2647950" y="3276600"/>
            <a:ext cx="6283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Univers LT Std 47 Cn Lt" charset="0"/>
                <a:cs typeface="Arial" pitchFamily="34" charset="0"/>
              </a:rPr>
              <a:t>Party 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1733550" y="3614738"/>
            <a:ext cx="942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Go negative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69"/>
          <p:cNvSpPr>
            <a:spLocks noChangeArrowheads="1"/>
          </p:cNvSpPr>
          <p:nvPr/>
        </p:nvSpPr>
        <p:spPr bwMode="auto">
          <a:xfrm>
            <a:off x="3538538" y="3614738"/>
            <a:ext cx="101441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Stay positive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rot="16200000">
            <a:off x="340022" y="4577784"/>
            <a:ext cx="6217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a:solidFill>
                  <a:srgbClr val="FFFFFF"/>
                </a:solidFill>
                <a:latin typeface="Univers LT Std 47 Cn Lt" charset="0"/>
                <a:cs typeface="Arial" pitchFamily="34" charset="0"/>
              </a:rPr>
              <a:t>Party 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71"/>
          <p:cNvSpPr>
            <a:spLocks noChangeArrowheads="1"/>
          </p:cNvSpPr>
          <p:nvPr/>
        </p:nvSpPr>
        <p:spPr bwMode="auto">
          <a:xfrm rot="16200000">
            <a:off x="528638" y="4179887"/>
            <a:ext cx="9429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Go negative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72"/>
          <p:cNvSpPr>
            <a:spLocks noChangeArrowheads="1"/>
          </p:cNvSpPr>
          <p:nvPr/>
        </p:nvSpPr>
        <p:spPr bwMode="auto">
          <a:xfrm>
            <a:off x="2247900" y="3957638"/>
            <a:ext cx="6732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Tight race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74" name="Rectangle 73"/>
          <p:cNvSpPr>
            <a:spLocks noChangeArrowheads="1"/>
          </p:cNvSpPr>
          <p:nvPr/>
        </p:nvSpPr>
        <p:spPr bwMode="auto">
          <a:xfrm>
            <a:off x="1928813" y="4114800"/>
            <a:ext cx="99546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Bad reputation</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75" name="Rectangle 74"/>
          <p:cNvSpPr>
            <a:spLocks noChangeArrowheads="1"/>
          </p:cNvSpPr>
          <p:nvPr/>
        </p:nvSpPr>
        <p:spPr bwMode="auto">
          <a:xfrm>
            <a:off x="2214563" y="4276725"/>
            <a:ext cx="7053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3rd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76" name="Rectangle 75"/>
          <p:cNvSpPr>
            <a:spLocks noChangeArrowheads="1"/>
          </p:cNvSpPr>
          <p:nvPr/>
        </p:nvSpPr>
        <p:spPr bwMode="auto">
          <a:xfrm>
            <a:off x="1300163" y="4357688"/>
            <a:ext cx="6732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Tight race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77" name="Rectangle 76"/>
          <p:cNvSpPr>
            <a:spLocks noChangeArrowheads="1"/>
          </p:cNvSpPr>
          <p:nvPr/>
        </p:nvSpPr>
        <p:spPr bwMode="auto">
          <a:xfrm>
            <a:off x="1300163" y="4514850"/>
            <a:ext cx="99546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Bad reputation</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78" name="Rectangle 77"/>
          <p:cNvSpPr>
            <a:spLocks noChangeArrowheads="1"/>
          </p:cNvSpPr>
          <p:nvPr/>
        </p:nvSpPr>
        <p:spPr bwMode="auto">
          <a:xfrm>
            <a:off x="1300163" y="4676775"/>
            <a:ext cx="70532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3rd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79" name="Rectangle 78"/>
          <p:cNvSpPr>
            <a:spLocks noChangeArrowheads="1"/>
          </p:cNvSpPr>
          <p:nvPr/>
        </p:nvSpPr>
        <p:spPr bwMode="auto">
          <a:xfrm>
            <a:off x="4386262" y="3976688"/>
            <a:ext cx="33021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Lose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80" name="Rectangle 79"/>
          <p:cNvSpPr>
            <a:spLocks noChangeArrowheads="1"/>
          </p:cNvSpPr>
          <p:nvPr/>
        </p:nvSpPr>
        <p:spPr bwMode="auto">
          <a:xfrm>
            <a:off x="4086225" y="4162425"/>
            <a:ext cx="6973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4th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81" name="Rectangle 80"/>
          <p:cNvSpPr>
            <a:spLocks noChangeArrowheads="1"/>
          </p:cNvSpPr>
          <p:nvPr/>
        </p:nvSpPr>
        <p:spPr bwMode="auto">
          <a:xfrm>
            <a:off x="3133725" y="4514850"/>
            <a:ext cx="2580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Win</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82" name="Rectangle 81"/>
          <p:cNvSpPr>
            <a:spLocks noChangeArrowheads="1"/>
          </p:cNvSpPr>
          <p:nvPr/>
        </p:nvSpPr>
        <p:spPr bwMode="auto">
          <a:xfrm>
            <a:off x="3133725" y="4676775"/>
            <a:ext cx="6892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1st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83" name="Rectangle 82"/>
          <p:cNvSpPr>
            <a:spLocks noChangeArrowheads="1"/>
          </p:cNvSpPr>
          <p:nvPr/>
        </p:nvSpPr>
        <p:spPr bwMode="auto">
          <a:xfrm rot="16200000">
            <a:off x="496889" y="5317331"/>
            <a:ext cx="101441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Stay positive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83"/>
          <p:cNvSpPr>
            <a:spLocks noChangeArrowheads="1"/>
          </p:cNvSpPr>
          <p:nvPr/>
        </p:nvSpPr>
        <p:spPr bwMode="auto">
          <a:xfrm>
            <a:off x="2533651" y="5022056"/>
            <a:ext cx="25808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Win</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85" name="Rectangle 84"/>
          <p:cNvSpPr>
            <a:spLocks noChangeArrowheads="1"/>
          </p:cNvSpPr>
          <p:nvPr/>
        </p:nvSpPr>
        <p:spPr bwMode="auto">
          <a:xfrm>
            <a:off x="2166938" y="5222081"/>
            <a:ext cx="68929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1st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86" name="Rectangle 85"/>
          <p:cNvSpPr>
            <a:spLocks noChangeArrowheads="1"/>
          </p:cNvSpPr>
          <p:nvPr/>
        </p:nvSpPr>
        <p:spPr bwMode="auto">
          <a:xfrm>
            <a:off x="1300163" y="5586413"/>
            <a:ext cx="33021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Lose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87" name="Rectangle 86"/>
          <p:cNvSpPr>
            <a:spLocks noChangeArrowheads="1"/>
          </p:cNvSpPr>
          <p:nvPr/>
        </p:nvSpPr>
        <p:spPr bwMode="auto">
          <a:xfrm>
            <a:off x="1300163" y="5748338"/>
            <a:ext cx="69730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4th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88" name="Rectangle 87"/>
          <p:cNvSpPr>
            <a:spLocks noChangeArrowheads="1"/>
          </p:cNvSpPr>
          <p:nvPr/>
        </p:nvSpPr>
        <p:spPr bwMode="auto">
          <a:xfrm>
            <a:off x="4148137" y="5000625"/>
            <a:ext cx="6732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Tight race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89" name="Rectangle 88"/>
          <p:cNvSpPr>
            <a:spLocks noChangeArrowheads="1"/>
          </p:cNvSpPr>
          <p:nvPr/>
        </p:nvSpPr>
        <p:spPr bwMode="auto">
          <a:xfrm>
            <a:off x="3724275" y="5157788"/>
            <a:ext cx="10964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Good reputation</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90" name="Rectangle 89"/>
          <p:cNvSpPr>
            <a:spLocks noChangeArrowheads="1"/>
          </p:cNvSpPr>
          <p:nvPr/>
        </p:nvSpPr>
        <p:spPr bwMode="auto">
          <a:xfrm>
            <a:off x="4086225" y="5319713"/>
            <a:ext cx="7373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8EB4E3"/>
                </a:solidFill>
                <a:effectLst/>
                <a:latin typeface="Univers LT Std 47 Cn Lt" charset="0"/>
                <a:cs typeface="Arial" pitchFamily="34" charset="0"/>
              </a:rPr>
              <a:t>2nd choice</a:t>
            </a:r>
            <a:endParaRPr kumimoji="0" lang="en-US" sz="1800" b="0" i="0" u="none" strike="noStrike" cap="none" normalizeH="0" baseline="0" dirty="0">
              <a:ln>
                <a:noFill/>
              </a:ln>
              <a:solidFill>
                <a:srgbClr val="8EB4E3"/>
              </a:solidFill>
              <a:effectLst/>
              <a:latin typeface="Arial" pitchFamily="34" charset="0"/>
              <a:cs typeface="Arial" pitchFamily="34" charset="0"/>
            </a:endParaRPr>
          </a:p>
        </p:txBody>
      </p:sp>
      <p:sp>
        <p:nvSpPr>
          <p:cNvPr id="91" name="Rectangle 90"/>
          <p:cNvSpPr>
            <a:spLocks noChangeArrowheads="1"/>
          </p:cNvSpPr>
          <p:nvPr/>
        </p:nvSpPr>
        <p:spPr bwMode="auto">
          <a:xfrm>
            <a:off x="3128963" y="5429250"/>
            <a:ext cx="6732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Tight race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92" name="Rectangle 91"/>
          <p:cNvSpPr>
            <a:spLocks noChangeArrowheads="1"/>
          </p:cNvSpPr>
          <p:nvPr/>
        </p:nvSpPr>
        <p:spPr bwMode="auto">
          <a:xfrm>
            <a:off x="3128963" y="5591175"/>
            <a:ext cx="109645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Good reputation</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93" name="Rectangle 92"/>
          <p:cNvSpPr>
            <a:spLocks noChangeArrowheads="1"/>
          </p:cNvSpPr>
          <p:nvPr/>
        </p:nvSpPr>
        <p:spPr bwMode="auto">
          <a:xfrm>
            <a:off x="3128963" y="5748338"/>
            <a:ext cx="73738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a:ln>
                  <a:noFill/>
                </a:ln>
                <a:solidFill>
                  <a:srgbClr val="E46C0A"/>
                </a:solidFill>
                <a:effectLst/>
                <a:latin typeface="Univers LT Std 47 Cn Lt" charset="0"/>
                <a:cs typeface="Arial" pitchFamily="34" charset="0"/>
              </a:rPr>
              <a:t>2nd choice</a:t>
            </a:r>
            <a:endParaRPr kumimoji="0" lang="en-US" sz="1800" b="0" i="0" u="none" strike="noStrike" cap="none" normalizeH="0" baseline="0" dirty="0">
              <a:ln>
                <a:noFill/>
              </a:ln>
              <a:solidFill>
                <a:srgbClr val="E46C0A"/>
              </a:solidFill>
              <a:effectLst/>
              <a:latin typeface="Arial" pitchFamily="34" charset="0"/>
              <a:cs typeface="Arial" pitchFamily="34" charset="0"/>
            </a:endParaRPr>
          </a:p>
        </p:txBody>
      </p:sp>
      <p:sp>
        <p:nvSpPr>
          <p:cNvPr id="95" name="Rectangle 94"/>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The </a:t>
            </a:r>
            <a:r>
              <a:rPr lang="en-US" sz="2800" i="1" dirty="0">
                <a:solidFill>
                  <a:srgbClr val="9D0505"/>
                </a:solidFill>
                <a:latin typeface="Calibri Light" pitchFamily="34" charset="0"/>
              </a:rPr>
              <a:t>prisoners’ dilemma </a:t>
            </a:r>
            <a:r>
              <a:rPr lang="en-US" sz="2800" dirty="0">
                <a:latin typeface="Calibri Light" pitchFamily="34" charset="0"/>
              </a:rPr>
              <a:t>can be extended to other applications, such as the presidential election and the choice to use negative or positive advertising.</a:t>
            </a:r>
          </a:p>
        </p:txBody>
      </p:sp>
      <p:sp>
        <p:nvSpPr>
          <p:cNvPr id="96" name="Rectangle 95"/>
          <p:cNvSpPr/>
          <p:nvPr/>
        </p:nvSpPr>
        <p:spPr>
          <a:xfrm>
            <a:off x="1231899" y="3886200"/>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p:cNvSpPr/>
          <p:nvPr/>
        </p:nvSpPr>
        <p:spPr>
          <a:xfrm>
            <a:off x="1662113" y="3581399"/>
            <a:ext cx="946149" cy="3119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p:nvSpPr>
        <p:spPr>
          <a:xfrm>
            <a:off x="836614" y="3886200"/>
            <a:ext cx="425450"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Rectangle 98"/>
          <p:cNvSpPr/>
          <p:nvPr/>
        </p:nvSpPr>
        <p:spPr>
          <a:xfrm>
            <a:off x="3035302" y="4927601"/>
            <a:ext cx="1812924" cy="10318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7"/>
                                        </p:tgtEl>
                                        <p:attrNameLst>
                                          <p:attrName>style.visibility</p:attrName>
                                        </p:attrNameLst>
                                      </p:cBhvr>
                                      <p:to>
                                        <p:strVal val="visible"/>
                                      </p:to>
                                    </p:set>
                                  </p:childTnLst>
                                  <p:subTnLst>
                                    <p:set>
                                      <p:cBhvr override="childStyle">
                                        <p:cTn dur="1" fill="hold" display="0" masterRel="nextClick" afterEffect="1"/>
                                        <p:tgtEl>
                                          <p:spTgt spid="9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4">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8"/>
                                        </p:tgtEl>
                                        <p:attrNameLst>
                                          <p:attrName>style.visibility</p:attrName>
                                        </p:attrNameLst>
                                      </p:cBhvr>
                                      <p:to>
                                        <p:strVal val="visible"/>
                                      </p:to>
                                    </p:set>
                                  </p:childTnLst>
                                  <p:subTnLst>
                                    <p:set>
                                      <p:cBhvr override="childStyle">
                                        <p:cTn dur="1" fill="hold" display="0" masterRel="nextClick" afterEffect="1"/>
                                        <p:tgtEl>
                                          <p:spTgt spid="98"/>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6"/>
                                        </p:tgtEl>
                                        <p:attrNameLst>
                                          <p:attrName>style.visibility</p:attrName>
                                        </p:attrNameLst>
                                      </p:cBhvr>
                                      <p:to>
                                        <p:strVal val="visible"/>
                                      </p:to>
                                    </p:set>
                                  </p:childTnLst>
                                  <p:subTnLst>
                                    <p:set>
                                      <p:cBhvr override="childStyle">
                                        <p:cTn dur="1" fill="hold" display="0" masterRel="nextClick" afterEffect="1"/>
                                        <p:tgtEl>
                                          <p:spTgt spid="96"/>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4">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9"/>
                                        </p:tgtEl>
                                        <p:attrNameLst>
                                          <p:attrName>style.visibility</p:attrName>
                                        </p:attrNameLst>
                                      </p:cBhvr>
                                      <p:to>
                                        <p:strVal val="visible"/>
                                      </p:to>
                                    </p:set>
                                  </p:childTnLst>
                                  <p:subTnLst>
                                    <p:set>
                                      <p:cBhvr override="childStyle">
                                        <p:cTn dur="1" fill="hold" display="0" masterRel="nextClick" afterEffect="1"/>
                                        <p:tgtEl>
                                          <p:spTgt spid="99"/>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9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uiExpand="1" build="p"/>
      <p:bldP spid="96" grpId="0" animBg="1"/>
      <p:bldP spid="97" grpId="0" animBg="1"/>
      <p:bldP spid="98" grpId="0" animBg="1"/>
      <p:bldP spid="9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The prisoners’ dilemma III</a:t>
            </a:r>
          </a:p>
        </p:txBody>
      </p:sp>
      <p:sp>
        <p:nvSpPr>
          <p:cNvPr id="92" name="Content Placeholder 2"/>
          <p:cNvSpPr>
            <a:spLocks noGrp="1"/>
          </p:cNvSpPr>
          <p:nvPr>
            <p:ph idx="4294967295"/>
          </p:nvPr>
        </p:nvSpPr>
        <p:spPr>
          <a:xfrm>
            <a:off x="4924925" y="2692399"/>
            <a:ext cx="3962400" cy="3552825"/>
          </a:xfrm>
        </p:spPr>
        <p:txBody>
          <a:bodyPr>
            <a:normAutofit fontScale="92500" lnSpcReduction="10000"/>
          </a:bodyPr>
          <a:lstStyle/>
          <a:p>
            <a:r>
              <a:rPr lang="en-US" sz="2400" dirty="0"/>
              <a:t>Sometimes all players lose, but want to contain their losses.</a:t>
            </a:r>
          </a:p>
          <a:p>
            <a:r>
              <a:rPr lang="en-US" sz="2400" dirty="0"/>
              <a:t>The dominant strategies solve the game.</a:t>
            </a:r>
          </a:p>
          <a:p>
            <a:r>
              <a:rPr lang="en-US" sz="2400" dirty="0"/>
              <a:t>The solution to the game is called a </a:t>
            </a:r>
            <a:r>
              <a:rPr lang="en-US" sz="2400" i="1" dirty="0">
                <a:solidFill>
                  <a:srgbClr val="9D0505"/>
                </a:solidFill>
              </a:rPr>
              <a:t>Nash equilibrium</a:t>
            </a:r>
            <a:r>
              <a:rPr lang="en-US" sz="2400" dirty="0"/>
              <a:t> — when all players choose the best strategy they can given the choices of all other players.</a:t>
            </a:r>
          </a:p>
        </p:txBody>
      </p:sp>
      <p:sp>
        <p:nvSpPr>
          <p:cNvPr id="260" name="Rectangle 374"/>
          <p:cNvSpPr>
            <a:spLocks noChangeArrowheads="1"/>
          </p:cNvSpPr>
          <p:nvPr/>
        </p:nvSpPr>
        <p:spPr bwMode="auto">
          <a:xfrm>
            <a:off x="728663" y="2913062"/>
            <a:ext cx="3940175" cy="347663"/>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solidFill>
                <a:srgbClr val="8EB4E3"/>
              </a:solidFill>
            </a:endParaRPr>
          </a:p>
        </p:txBody>
      </p:sp>
      <p:sp>
        <p:nvSpPr>
          <p:cNvPr id="261" name="Rectangle 375"/>
          <p:cNvSpPr>
            <a:spLocks noChangeArrowheads="1"/>
          </p:cNvSpPr>
          <p:nvPr/>
        </p:nvSpPr>
        <p:spPr bwMode="auto">
          <a:xfrm>
            <a:off x="381000" y="3260725"/>
            <a:ext cx="347663" cy="2378075"/>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2" name="Line 376"/>
          <p:cNvSpPr>
            <a:spLocks noChangeShapeType="1"/>
          </p:cNvSpPr>
          <p:nvPr/>
        </p:nvSpPr>
        <p:spPr bwMode="auto">
          <a:xfrm>
            <a:off x="2879725" y="45799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3" name="Line 377"/>
          <p:cNvSpPr>
            <a:spLocks noChangeShapeType="1"/>
          </p:cNvSpPr>
          <p:nvPr/>
        </p:nvSpPr>
        <p:spPr bwMode="auto">
          <a:xfrm>
            <a:off x="1092200" y="356711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4" name="Line 378"/>
          <p:cNvSpPr>
            <a:spLocks noChangeShapeType="1"/>
          </p:cNvSpPr>
          <p:nvPr/>
        </p:nvSpPr>
        <p:spPr bwMode="auto">
          <a:xfrm>
            <a:off x="4668838" y="5634037"/>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5" name="Line 379"/>
          <p:cNvSpPr>
            <a:spLocks noChangeShapeType="1"/>
          </p:cNvSpPr>
          <p:nvPr/>
        </p:nvSpPr>
        <p:spPr bwMode="auto">
          <a:xfrm>
            <a:off x="2884488" y="4589462"/>
            <a:ext cx="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6" name="Rectangle 380"/>
          <p:cNvSpPr>
            <a:spLocks noChangeArrowheads="1"/>
          </p:cNvSpPr>
          <p:nvPr/>
        </p:nvSpPr>
        <p:spPr bwMode="auto">
          <a:xfrm>
            <a:off x="2568575" y="2987675"/>
            <a:ext cx="4127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You</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2" name="Rectangle 386"/>
          <p:cNvSpPr>
            <a:spLocks noChangeArrowheads="1"/>
          </p:cNvSpPr>
          <p:nvPr/>
        </p:nvSpPr>
        <p:spPr bwMode="auto">
          <a:xfrm>
            <a:off x="3436938" y="3311525"/>
            <a:ext cx="771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Don’t litter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3" name="Rectangle 397"/>
          <p:cNvSpPr>
            <a:spLocks noChangeArrowheads="1"/>
          </p:cNvSpPr>
          <p:nvPr/>
        </p:nvSpPr>
        <p:spPr bwMode="auto">
          <a:xfrm rot="16200000">
            <a:off x="390553" y="4675208"/>
            <a:ext cx="31200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Your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5" name="Rectangle 399"/>
          <p:cNvSpPr>
            <a:spLocks noChangeArrowheads="1"/>
          </p:cNvSpPr>
          <p:nvPr/>
        </p:nvSpPr>
        <p:spPr bwMode="auto">
          <a:xfrm rot="16200000">
            <a:off x="233285" y="4133667"/>
            <a:ext cx="62196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FFFFFF"/>
                </a:solidFill>
                <a:effectLst/>
                <a:latin typeface="Univers LT Std 47 Cn Lt" charset="0"/>
                <a:cs typeface="Arial" pitchFamily="34" charset="0"/>
              </a:rPr>
              <a:t>neighbor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6" name="Rectangle 400"/>
          <p:cNvSpPr>
            <a:spLocks noChangeArrowheads="1"/>
          </p:cNvSpPr>
          <p:nvPr/>
        </p:nvSpPr>
        <p:spPr bwMode="auto">
          <a:xfrm rot="16200000">
            <a:off x="570674" y="4195375"/>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90" name="Rectangle 404"/>
          <p:cNvSpPr>
            <a:spLocks noChangeArrowheads="1"/>
          </p:cNvSpPr>
          <p:nvPr/>
        </p:nvSpPr>
        <p:spPr bwMode="auto">
          <a:xfrm rot="16200000">
            <a:off x="720453" y="4028817"/>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Litter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411"/>
          <p:cNvSpPr>
            <a:spLocks noChangeArrowheads="1"/>
          </p:cNvSpPr>
          <p:nvPr/>
        </p:nvSpPr>
        <p:spPr bwMode="auto">
          <a:xfrm>
            <a:off x="2597150" y="37020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3" name="Rectangle 412"/>
          <p:cNvSpPr>
            <a:spLocks noChangeArrowheads="1"/>
          </p:cNvSpPr>
          <p:nvPr/>
        </p:nvSpPr>
        <p:spPr bwMode="auto">
          <a:xfrm>
            <a:off x="2081710" y="3860800"/>
            <a:ext cx="7694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3rd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5" name="Rectangle 414"/>
          <p:cNvSpPr>
            <a:spLocks noChangeArrowheads="1"/>
          </p:cNvSpPr>
          <p:nvPr/>
        </p:nvSpPr>
        <p:spPr bwMode="auto">
          <a:xfrm>
            <a:off x="1746960" y="4144447"/>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6" name="Rectangle 415"/>
          <p:cNvSpPr>
            <a:spLocks noChangeArrowheads="1"/>
          </p:cNvSpPr>
          <p:nvPr/>
        </p:nvSpPr>
        <p:spPr bwMode="auto">
          <a:xfrm>
            <a:off x="1258888" y="4292600"/>
            <a:ext cx="7694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3rd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18" name="Rectangle 417"/>
          <p:cNvSpPr>
            <a:spLocks noChangeArrowheads="1"/>
          </p:cNvSpPr>
          <p:nvPr/>
        </p:nvSpPr>
        <p:spPr bwMode="auto">
          <a:xfrm>
            <a:off x="4384675" y="3739633"/>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19" name="Rectangle 418"/>
          <p:cNvSpPr>
            <a:spLocks noChangeArrowheads="1"/>
          </p:cNvSpPr>
          <p:nvPr/>
        </p:nvSpPr>
        <p:spPr bwMode="auto">
          <a:xfrm>
            <a:off x="3892836" y="3897313"/>
            <a:ext cx="7614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4th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20" name="Rectangle 419"/>
          <p:cNvSpPr>
            <a:spLocks noChangeArrowheads="1"/>
          </p:cNvSpPr>
          <p:nvPr/>
        </p:nvSpPr>
        <p:spPr bwMode="auto">
          <a:xfrm>
            <a:off x="3046413" y="413385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0</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21" name="Rectangle 420"/>
          <p:cNvSpPr>
            <a:spLocks noChangeArrowheads="1"/>
          </p:cNvSpPr>
          <p:nvPr/>
        </p:nvSpPr>
        <p:spPr bwMode="auto">
          <a:xfrm>
            <a:off x="3046413" y="4292600"/>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1st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32" name="Rectangle 431"/>
          <p:cNvSpPr>
            <a:spLocks noChangeArrowheads="1"/>
          </p:cNvSpPr>
          <p:nvPr/>
        </p:nvSpPr>
        <p:spPr bwMode="auto">
          <a:xfrm>
            <a:off x="2652713" y="4729162"/>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0</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33" name="Rectangle 432"/>
          <p:cNvSpPr>
            <a:spLocks noChangeArrowheads="1"/>
          </p:cNvSpPr>
          <p:nvPr/>
        </p:nvSpPr>
        <p:spPr bwMode="auto">
          <a:xfrm>
            <a:off x="2003426" y="4878387"/>
            <a:ext cx="7518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1st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35" name="Rectangle 434"/>
          <p:cNvSpPr>
            <a:spLocks noChangeArrowheads="1"/>
          </p:cNvSpPr>
          <p:nvPr/>
        </p:nvSpPr>
        <p:spPr bwMode="auto">
          <a:xfrm>
            <a:off x="1288592" y="5187950"/>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-15</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36" name="Rectangle 435"/>
          <p:cNvSpPr>
            <a:spLocks noChangeArrowheads="1"/>
          </p:cNvSpPr>
          <p:nvPr/>
        </p:nvSpPr>
        <p:spPr bwMode="auto">
          <a:xfrm>
            <a:off x="1258888" y="5341937"/>
            <a:ext cx="7614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4th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38" name="Rectangle 437"/>
          <p:cNvSpPr>
            <a:spLocks noChangeArrowheads="1"/>
          </p:cNvSpPr>
          <p:nvPr/>
        </p:nvSpPr>
        <p:spPr bwMode="auto">
          <a:xfrm>
            <a:off x="4440238" y="4751388"/>
            <a:ext cx="1362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8EB4E3"/>
                </a:solidFill>
                <a:latin typeface="Univers LT Std 47 Cn Lt" charset="0"/>
                <a:cs typeface="Arial" pitchFamily="34" charset="0"/>
              </a:rPr>
              <a:t>-</a:t>
            </a:r>
            <a:r>
              <a:rPr kumimoji="0" lang="en-US" sz="1200" b="1" i="0" u="none" strike="noStrike" cap="none" normalizeH="0" baseline="0" dirty="0">
                <a:ln>
                  <a:noFill/>
                </a:ln>
                <a:solidFill>
                  <a:srgbClr val="8EB4E3"/>
                </a:solidFill>
                <a:effectLst/>
                <a:latin typeface="Univers LT Std 47 Cn Lt" charset="0"/>
                <a:cs typeface="Arial" pitchFamily="34" charset="0"/>
              </a:rPr>
              <a:t>5</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39" name="Rectangle 438"/>
          <p:cNvSpPr>
            <a:spLocks noChangeArrowheads="1"/>
          </p:cNvSpPr>
          <p:nvPr/>
        </p:nvSpPr>
        <p:spPr bwMode="auto">
          <a:xfrm>
            <a:off x="3835668" y="4892159"/>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8EB4E3"/>
                </a:solidFill>
                <a:effectLst/>
                <a:latin typeface="Univers LT Std 47 Cn Lt" charset="0"/>
                <a:cs typeface="Arial" pitchFamily="34" charset="0"/>
              </a:rPr>
              <a:t>2nd choice</a:t>
            </a:r>
            <a:endParaRPr kumimoji="0" lang="en-US" sz="2800" b="0" i="0" u="none" strike="noStrike" cap="none" normalizeH="0" baseline="0" dirty="0">
              <a:ln>
                <a:noFill/>
              </a:ln>
              <a:solidFill>
                <a:srgbClr val="8EB4E3"/>
              </a:solidFill>
              <a:effectLst/>
              <a:latin typeface="Arial" pitchFamily="34" charset="0"/>
              <a:cs typeface="Arial" pitchFamily="34" charset="0"/>
            </a:endParaRPr>
          </a:p>
        </p:txBody>
      </p:sp>
      <p:sp>
        <p:nvSpPr>
          <p:cNvPr id="40" name="Rectangle 439"/>
          <p:cNvSpPr>
            <a:spLocks noChangeArrowheads="1"/>
          </p:cNvSpPr>
          <p:nvPr/>
        </p:nvSpPr>
        <p:spPr bwMode="auto">
          <a:xfrm>
            <a:off x="3046413" y="5187950"/>
            <a:ext cx="13625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E46C0A"/>
                </a:solidFill>
                <a:latin typeface="Mathematical Pi LT Std 4" charset="0"/>
                <a:cs typeface="Arial" pitchFamily="34" charset="0"/>
              </a:rPr>
              <a:t>-</a:t>
            </a:r>
            <a:r>
              <a:rPr kumimoji="0" lang="en-US" sz="1200" b="1" i="0" u="none" strike="noStrike" cap="none" normalizeH="0" baseline="0" dirty="0">
                <a:ln>
                  <a:noFill/>
                </a:ln>
                <a:solidFill>
                  <a:srgbClr val="E46C0A"/>
                </a:solidFill>
                <a:effectLst/>
                <a:latin typeface="Mathematical Pi LT Std 4" charset="0"/>
                <a:cs typeface="Arial" pitchFamily="34" charset="0"/>
              </a:rPr>
              <a:t>5</a:t>
            </a:r>
            <a:endParaRPr kumimoji="0" lang="en-US" sz="2800" b="1" i="0" u="none" strike="noStrike" cap="none" normalizeH="0" baseline="0" dirty="0">
              <a:ln>
                <a:noFill/>
              </a:ln>
              <a:solidFill>
                <a:srgbClr val="E46C0A"/>
              </a:solidFill>
              <a:effectLst/>
              <a:latin typeface="Arial" pitchFamily="34" charset="0"/>
              <a:cs typeface="Arial" pitchFamily="34" charset="0"/>
            </a:endParaRPr>
          </a:p>
        </p:txBody>
      </p:sp>
      <p:sp>
        <p:nvSpPr>
          <p:cNvPr id="42" name="Rectangle 441"/>
          <p:cNvSpPr>
            <a:spLocks noChangeArrowheads="1"/>
          </p:cNvSpPr>
          <p:nvPr/>
        </p:nvSpPr>
        <p:spPr bwMode="auto">
          <a:xfrm>
            <a:off x="3046413" y="5341937"/>
            <a:ext cx="80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E46C0A"/>
                </a:solidFill>
                <a:effectLst/>
                <a:latin typeface="Univers LT Std 47 Cn Lt" charset="0"/>
                <a:cs typeface="Arial" pitchFamily="34" charset="0"/>
              </a:rPr>
              <a:t>2nd choice</a:t>
            </a:r>
            <a:endParaRPr kumimoji="0" lang="en-US" sz="2800" b="0" i="0" u="none" strike="noStrike" cap="none" normalizeH="0" baseline="0" dirty="0">
              <a:ln>
                <a:noFill/>
              </a:ln>
              <a:solidFill>
                <a:srgbClr val="E46C0A"/>
              </a:solidFill>
              <a:effectLst/>
              <a:latin typeface="Arial" pitchFamily="34" charset="0"/>
              <a:cs typeface="Arial" pitchFamily="34" charset="0"/>
            </a:endParaRPr>
          </a:p>
        </p:txBody>
      </p:sp>
      <p:sp>
        <p:nvSpPr>
          <p:cNvPr id="43" name="Line 442"/>
          <p:cNvSpPr>
            <a:spLocks noChangeShapeType="1"/>
          </p:cNvSpPr>
          <p:nvPr/>
        </p:nvSpPr>
        <p:spPr bwMode="auto">
          <a:xfrm>
            <a:off x="1092200" y="3563937"/>
            <a:ext cx="1787525"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443"/>
          <p:cNvSpPr>
            <a:spLocks noChangeShapeType="1"/>
          </p:cNvSpPr>
          <p:nvPr/>
        </p:nvSpPr>
        <p:spPr bwMode="auto">
          <a:xfrm>
            <a:off x="2879725" y="4579937"/>
            <a:ext cx="1789113"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444"/>
          <p:cNvSpPr>
            <a:spLocks noChangeShapeType="1"/>
          </p:cNvSpPr>
          <p:nvPr/>
        </p:nvSpPr>
        <p:spPr bwMode="auto">
          <a:xfrm>
            <a:off x="1096963" y="4579937"/>
            <a:ext cx="1787525"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445"/>
          <p:cNvSpPr>
            <a:spLocks noChangeShapeType="1"/>
          </p:cNvSpPr>
          <p:nvPr/>
        </p:nvSpPr>
        <p:spPr bwMode="auto">
          <a:xfrm>
            <a:off x="2884488" y="3563937"/>
            <a:ext cx="1784350" cy="10160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6"/>
          <p:cNvSpPr>
            <a:spLocks noChangeArrowheads="1"/>
          </p:cNvSpPr>
          <p:nvPr/>
        </p:nvSpPr>
        <p:spPr bwMode="auto">
          <a:xfrm>
            <a:off x="728663" y="3260725"/>
            <a:ext cx="3940175" cy="2373313"/>
          </a:xfrm>
          <a:prstGeom prst="rect">
            <a:avLst/>
          </a:prstGeom>
          <a:noFill/>
          <a:ln w="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8" name="Line 447"/>
          <p:cNvSpPr>
            <a:spLocks noChangeShapeType="1"/>
          </p:cNvSpPr>
          <p:nvPr/>
        </p:nvSpPr>
        <p:spPr bwMode="auto">
          <a:xfrm>
            <a:off x="728663" y="4579937"/>
            <a:ext cx="36830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Line 448"/>
          <p:cNvSpPr>
            <a:spLocks noChangeShapeType="1"/>
          </p:cNvSpPr>
          <p:nvPr/>
        </p:nvSpPr>
        <p:spPr bwMode="auto">
          <a:xfrm flipV="1">
            <a:off x="2884488" y="3260725"/>
            <a:ext cx="0" cy="3063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Line 449"/>
          <p:cNvSpPr>
            <a:spLocks noChangeShapeType="1"/>
          </p:cNvSpPr>
          <p:nvPr/>
        </p:nvSpPr>
        <p:spPr bwMode="auto">
          <a:xfrm flipV="1">
            <a:off x="2884488"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Line 450"/>
          <p:cNvSpPr>
            <a:spLocks noChangeShapeType="1"/>
          </p:cNvSpPr>
          <p:nvPr/>
        </p:nvSpPr>
        <p:spPr bwMode="auto">
          <a:xfrm flipV="1">
            <a:off x="1096963" y="4579937"/>
            <a:ext cx="0" cy="105410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Line 451"/>
          <p:cNvSpPr>
            <a:spLocks noChangeShapeType="1"/>
          </p:cNvSpPr>
          <p:nvPr/>
        </p:nvSpPr>
        <p:spPr bwMode="auto">
          <a:xfrm>
            <a:off x="1096963" y="3567112"/>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Line 452"/>
          <p:cNvSpPr>
            <a:spLocks noChangeShapeType="1"/>
          </p:cNvSpPr>
          <p:nvPr/>
        </p:nvSpPr>
        <p:spPr bwMode="auto">
          <a:xfrm>
            <a:off x="1096963" y="37163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Line 453"/>
          <p:cNvSpPr>
            <a:spLocks noChangeShapeType="1"/>
          </p:cNvSpPr>
          <p:nvPr/>
        </p:nvSpPr>
        <p:spPr bwMode="auto">
          <a:xfrm>
            <a:off x="1096963" y="38655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5" name="Line 454"/>
          <p:cNvSpPr>
            <a:spLocks noChangeShapeType="1"/>
          </p:cNvSpPr>
          <p:nvPr/>
        </p:nvSpPr>
        <p:spPr bwMode="auto">
          <a:xfrm>
            <a:off x="1096963" y="4013200"/>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6" name="Line 455"/>
          <p:cNvSpPr>
            <a:spLocks noChangeShapeType="1"/>
          </p:cNvSpPr>
          <p:nvPr/>
        </p:nvSpPr>
        <p:spPr bwMode="auto">
          <a:xfrm>
            <a:off x="1096963" y="4162425"/>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7" name="Line 456"/>
          <p:cNvSpPr>
            <a:spLocks noChangeShapeType="1"/>
          </p:cNvSpPr>
          <p:nvPr/>
        </p:nvSpPr>
        <p:spPr bwMode="auto">
          <a:xfrm>
            <a:off x="1096963" y="43116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8" name="Line 457"/>
          <p:cNvSpPr>
            <a:spLocks noChangeShapeType="1"/>
          </p:cNvSpPr>
          <p:nvPr/>
        </p:nvSpPr>
        <p:spPr bwMode="auto">
          <a:xfrm>
            <a:off x="1096963" y="44592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9" name="Line 458"/>
          <p:cNvSpPr>
            <a:spLocks noChangeShapeType="1"/>
          </p:cNvSpPr>
          <p:nvPr/>
        </p:nvSpPr>
        <p:spPr bwMode="auto">
          <a:xfrm>
            <a:off x="111918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0" name="Line 459"/>
          <p:cNvSpPr>
            <a:spLocks noChangeShapeType="1"/>
          </p:cNvSpPr>
          <p:nvPr/>
        </p:nvSpPr>
        <p:spPr bwMode="auto">
          <a:xfrm>
            <a:off x="1268413"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1" name="Line 460"/>
          <p:cNvSpPr>
            <a:spLocks noChangeShapeType="1"/>
          </p:cNvSpPr>
          <p:nvPr/>
        </p:nvSpPr>
        <p:spPr bwMode="auto">
          <a:xfrm>
            <a:off x="1416050"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2" name="Line 461"/>
          <p:cNvSpPr>
            <a:spLocks noChangeShapeType="1"/>
          </p:cNvSpPr>
          <p:nvPr/>
        </p:nvSpPr>
        <p:spPr bwMode="auto">
          <a:xfrm>
            <a:off x="156527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3" name="Line 462"/>
          <p:cNvSpPr>
            <a:spLocks noChangeShapeType="1"/>
          </p:cNvSpPr>
          <p:nvPr/>
        </p:nvSpPr>
        <p:spPr bwMode="auto">
          <a:xfrm>
            <a:off x="171450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4" name="Line 463"/>
          <p:cNvSpPr>
            <a:spLocks noChangeShapeType="1"/>
          </p:cNvSpPr>
          <p:nvPr/>
        </p:nvSpPr>
        <p:spPr bwMode="auto">
          <a:xfrm>
            <a:off x="1862138"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5" name="Line 464"/>
          <p:cNvSpPr>
            <a:spLocks noChangeShapeType="1"/>
          </p:cNvSpPr>
          <p:nvPr/>
        </p:nvSpPr>
        <p:spPr bwMode="auto">
          <a:xfrm>
            <a:off x="201136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6" name="Line 465"/>
          <p:cNvSpPr>
            <a:spLocks noChangeShapeType="1"/>
          </p:cNvSpPr>
          <p:nvPr/>
        </p:nvSpPr>
        <p:spPr bwMode="auto">
          <a:xfrm>
            <a:off x="2160588"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7" name="Line 466"/>
          <p:cNvSpPr>
            <a:spLocks noChangeShapeType="1"/>
          </p:cNvSpPr>
          <p:nvPr/>
        </p:nvSpPr>
        <p:spPr bwMode="auto">
          <a:xfrm>
            <a:off x="2308225"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8" name="Line 467"/>
          <p:cNvSpPr>
            <a:spLocks noChangeShapeType="1"/>
          </p:cNvSpPr>
          <p:nvPr/>
        </p:nvSpPr>
        <p:spPr bwMode="auto">
          <a:xfrm>
            <a:off x="2457450"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9" name="Line 468"/>
          <p:cNvSpPr>
            <a:spLocks noChangeShapeType="1"/>
          </p:cNvSpPr>
          <p:nvPr/>
        </p:nvSpPr>
        <p:spPr bwMode="auto">
          <a:xfrm>
            <a:off x="2606675" y="4579937"/>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0" name="Line 469"/>
          <p:cNvSpPr>
            <a:spLocks noChangeShapeType="1"/>
          </p:cNvSpPr>
          <p:nvPr/>
        </p:nvSpPr>
        <p:spPr bwMode="auto">
          <a:xfrm>
            <a:off x="2754313" y="4579937"/>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1" name="Line 470"/>
          <p:cNvSpPr>
            <a:spLocks noChangeShapeType="1"/>
          </p:cNvSpPr>
          <p:nvPr/>
        </p:nvSpPr>
        <p:spPr bwMode="auto">
          <a:xfrm flipV="1">
            <a:off x="2884488" y="446881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2" name="Line 471"/>
          <p:cNvSpPr>
            <a:spLocks noChangeShapeType="1"/>
          </p:cNvSpPr>
          <p:nvPr/>
        </p:nvSpPr>
        <p:spPr bwMode="auto">
          <a:xfrm flipV="1">
            <a:off x="2884488" y="431958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3" name="Line 472"/>
          <p:cNvSpPr>
            <a:spLocks noChangeShapeType="1"/>
          </p:cNvSpPr>
          <p:nvPr/>
        </p:nvSpPr>
        <p:spPr bwMode="auto">
          <a:xfrm flipV="1">
            <a:off x="2884488" y="4171950"/>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4" name="Line 473"/>
          <p:cNvSpPr>
            <a:spLocks noChangeShapeType="1"/>
          </p:cNvSpPr>
          <p:nvPr/>
        </p:nvSpPr>
        <p:spPr bwMode="auto">
          <a:xfrm flipV="1">
            <a:off x="2884488" y="4022725"/>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5" name="Line 474"/>
          <p:cNvSpPr>
            <a:spLocks noChangeShapeType="1"/>
          </p:cNvSpPr>
          <p:nvPr/>
        </p:nvSpPr>
        <p:spPr bwMode="auto">
          <a:xfrm flipV="1">
            <a:off x="2884488" y="3875087"/>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475"/>
          <p:cNvSpPr>
            <a:spLocks noChangeShapeType="1"/>
          </p:cNvSpPr>
          <p:nvPr/>
        </p:nvSpPr>
        <p:spPr bwMode="auto">
          <a:xfrm flipV="1">
            <a:off x="2884488" y="3725862"/>
            <a:ext cx="0" cy="92075"/>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476"/>
          <p:cNvSpPr>
            <a:spLocks noChangeShapeType="1"/>
          </p:cNvSpPr>
          <p:nvPr/>
        </p:nvSpPr>
        <p:spPr bwMode="auto">
          <a:xfrm flipV="1">
            <a:off x="2884488" y="3576637"/>
            <a:ext cx="0" cy="93663"/>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477"/>
          <p:cNvSpPr>
            <a:spLocks noChangeShapeType="1"/>
          </p:cNvSpPr>
          <p:nvPr/>
        </p:nvSpPr>
        <p:spPr bwMode="auto">
          <a:xfrm flipH="1">
            <a:off x="27447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478"/>
          <p:cNvSpPr>
            <a:spLocks noChangeShapeType="1"/>
          </p:cNvSpPr>
          <p:nvPr/>
        </p:nvSpPr>
        <p:spPr bwMode="auto">
          <a:xfrm flipH="1">
            <a:off x="259715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479"/>
          <p:cNvSpPr>
            <a:spLocks noChangeShapeType="1"/>
          </p:cNvSpPr>
          <p:nvPr/>
        </p:nvSpPr>
        <p:spPr bwMode="auto">
          <a:xfrm flipH="1">
            <a:off x="2447925"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480"/>
          <p:cNvSpPr>
            <a:spLocks noChangeShapeType="1"/>
          </p:cNvSpPr>
          <p:nvPr/>
        </p:nvSpPr>
        <p:spPr bwMode="auto">
          <a:xfrm flipH="1">
            <a:off x="229870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481"/>
          <p:cNvSpPr>
            <a:spLocks noChangeShapeType="1"/>
          </p:cNvSpPr>
          <p:nvPr/>
        </p:nvSpPr>
        <p:spPr bwMode="auto">
          <a:xfrm flipH="1">
            <a:off x="215106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482"/>
          <p:cNvSpPr>
            <a:spLocks noChangeShapeType="1"/>
          </p:cNvSpPr>
          <p:nvPr/>
        </p:nvSpPr>
        <p:spPr bwMode="auto">
          <a:xfrm flipH="1">
            <a:off x="200183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483"/>
          <p:cNvSpPr>
            <a:spLocks noChangeShapeType="1"/>
          </p:cNvSpPr>
          <p:nvPr/>
        </p:nvSpPr>
        <p:spPr bwMode="auto">
          <a:xfrm flipH="1">
            <a:off x="1854200"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484"/>
          <p:cNvSpPr>
            <a:spLocks noChangeShapeType="1"/>
          </p:cNvSpPr>
          <p:nvPr/>
        </p:nvSpPr>
        <p:spPr bwMode="auto">
          <a:xfrm flipH="1">
            <a:off x="1704975"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485"/>
          <p:cNvSpPr>
            <a:spLocks noChangeShapeType="1"/>
          </p:cNvSpPr>
          <p:nvPr/>
        </p:nvSpPr>
        <p:spPr bwMode="auto">
          <a:xfrm flipH="1">
            <a:off x="1555750"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486"/>
          <p:cNvSpPr>
            <a:spLocks noChangeShapeType="1"/>
          </p:cNvSpPr>
          <p:nvPr/>
        </p:nvSpPr>
        <p:spPr bwMode="auto">
          <a:xfrm flipH="1">
            <a:off x="1408113" y="3567112"/>
            <a:ext cx="92075"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487"/>
          <p:cNvSpPr>
            <a:spLocks noChangeShapeType="1"/>
          </p:cNvSpPr>
          <p:nvPr/>
        </p:nvSpPr>
        <p:spPr bwMode="auto">
          <a:xfrm flipH="1">
            <a:off x="1258888"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488"/>
          <p:cNvSpPr>
            <a:spLocks noChangeShapeType="1"/>
          </p:cNvSpPr>
          <p:nvPr/>
        </p:nvSpPr>
        <p:spPr bwMode="auto">
          <a:xfrm flipH="1">
            <a:off x="1109663" y="3567112"/>
            <a:ext cx="93663" cy="0"/>
          </a:xfrm>
          <a:prstGeom prst="line">
            <a:avLst/>
          </a:prstGeom>
          <a:noFill/>
          <a:ln w="12">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0" name="Line 489"/>
          <p:cNvSpPr>
            <a:spLocks noChangeShapeType="1"/>
          </p:cNvSpPr>
          <p:nvPr/>
        </p:nvSpPr>
        <p:spPr bwMode="auto">
          <a:xfrm>
            <a:off x="2884488" y="3563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1" name="Line 490"/>
          <p:cNvSpPr>
            <a:spLocks noChangeShapeType="1"/>
          </p:cNvSpPr>
          <p:nvPr/>
        </p:nvSpPr>
        <p:spPr bwMode="auto">
          <a:xfrm>
            <a:off x="2884488" y="4579937"/>
            <a:ext cx="1784350"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2" name="Rectangle 404"/>
          <p:cNvSpPr>
            <a:spLocks noChangeArrowheads="1"/>
          </p:cNvSpPr>
          <p:nvPr/>
        </p:nvSpPr>
        <p:spPr bwMode="auto">
          <a:xfrm>
            <a:off x="1673473" y="3321586"/>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Litter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93" name="Rectangle 386"/>
          <p:cNvSpPr>
            <a:spLocks noChangeArrowheads="1"/>
          </p:cNvSpPr>
          <p:nvPr/>
        </p:nvSpPr>
        <p:spPr bwMode="auto">
          <a:xfrm rot="16200000">
            <a:off x="533641" y="5023938"/>
            <a:ext cx="7710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Don’t litter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92"/>
          <p:cNvSpPr/>
          <p:nvPr/>
        </p:nvSpPr>
        <p:spPr>
          <a:xfrm>
            <a:off x="533400" y="1132582"/>
            <a:ext cx="8381999" cy="954107"/>
          </a:xfrm>
          <a:prstGeom prst="rect">
            <a:avLst/>
          </a:prstGeom>
        </p:spPr>
        <p:txBody>
          <a:bodyPr wrap="square">
            <a:spAutoFit/>
          </a:bodyPr>
          <a:lstStyle/>
          <a:p>
            <a:r>
              <a:rPr lang="en-US" sz="2800" dirty="0">
                <a:latin typeface="Calibri Light" pitchFamily="34" charset="0"/>
              </a:rPr>
              <a:t>The </a:t>
            </a:r>
            <a:r>
              <a:rPr lang="en-US" sz="2800" i="1" dirty="0">
                <a:solidFill>
                  <a:srgbClr val="9D0505"/>
                </a:solidFill>
                <a:latin typeface="Calibri Light" pitchFamily="34" charset="0"/>
              </a:rPr>
              <a:t>prisoners’ dilemma </a:t>
            </a:r>
            <a:r>
              <a:rPr lang="en-US" sz="2800" dirty="0">
                <a:latin typeface="Calibri Light" pitchFamily="34" charset="0"/>
              </a:rPr>
              <a:t>can also be extended to whether you should or should not litter.</a:t>
            </a:r>
          </a:p>
        </p:txBody>
      </p:sp>
      <p:sp>
        <p:nvSpPr>
          <p:cNvPr id="94" name="Rectangle 93"/>
          <p:cNvSpPr/>
          <p:nvPr/>
        </p:nvSpPr>
        <p:spPr>
          <a:xfrm>
            <a:off x="1092200" y="3563936"/>
            <a:ext cx="1775534" cy="102552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uiExpand="1" build="p"/>
      <p:bldP spid="9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latin typeface="+mj-lt"/>
              </a:rPr>
              <a:t>Dominant strategies</a:t>
            </a:r>
          </a:p>
        </p:txBody>
      </p:sp>
      <p:sp>
        <p:nvSpPr>
          <p:cNvPr id="80" name="Content Placeholder 2"/>
          <p:cNvSpPr>
            <a:spLocks noGrp="1"/>
          </p:cNvSpPr>
          <p:nvPr>
            <p:ph idx="4294967295"/>
          </p:nvPr>
        </p:nvSpPr>
        <p:spPr>
          <a:xfrm>
            <a:off x="5203031" y="2754119"/>
            <a:ext cx="3585369" cy="3552825"/>
          </a:xfrm>
        </p:spPr>
        <p:txBody>
          <a:bodyPr>
            <a:normAutofit lnSpcReduction="10000"/>
          </a:bodyPr>
          <a:lstStyle/>
          <a:p>
            <a:r>
              <a:rPr lang="en-US" sz="2400" dirty="0"/>
              <a:t>The game of rock, paper, scissors has no </a:t>
            </a:r>
            <a:r>
              <a:rPr lang="en-US" sz="2400" i="1" dirty="0">
                <a:solidFill>
                  <a:srgbClr val="9D0505"/>
                </a:solidFill>
              </a:rPr>
              <a:t>Nash equilibrium</a:t>
            </a:r>
            <a:r>
              <a:rPr lang="en-US" sz="2400" dirty="0"/>
              <a:t>.</a:t>
            </a:r>
          </a:p>
          <a:p>
            <a:r>
              <a:rPr lang="en-US" sz="2400" dirty="0"/>
              <a:t>There is no stable outcome where you or your opponent would wish to change your strategy once you find out what the other player is doing.</a:t>
            </a:r>
          </a:p>
        </p:txBody>
      </p:sp>
      <p:sp>
        <p:nvSpPr>
          <p:cNvPr id="5" name="AutoShape 3"/>
          <p:cNvSpPr>
            <a:spLocks noChangeAspect="1" noChangeArrowheads="1" noTextEdit="1"/>
          </p:cNvSpPr>
          <p:nvPr/>
        </p:nvSpPr>
        <p:spPr bwMode="auto">
          <a:xfrm>
            <a:off x="2667000" y="1447800"/>
            <a:ext cx="441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Rectangle 5"/>
          <p:cNvSpPr>
            <a:spLocks noChangeArrowheads="1"/>
          </p:cNvSpPr>
          <p:nvPr/>
        </p:nvSpPr>
        <p:spPr bwMode="auto">
          <a:xfrm>
            <a:off x="1539081" y="3759201"/>
            <a:ext cx="1076325" cy="787400"/>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6"/>
          <p:cNvSpPr>
            <a:spLocks noChangeArrowheads="1"/>
          </p:cNvSpPr>
          <p:nvPr/>
        </p:nvSpPr>
        <p:spPr bwMode="auto">
          <a:xfrm>
            <a:off x="2615406" y="3759201"/>
            <a:ext cx="1082675" cy="787400"/>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 name="Rectangle 7"/>
          <p:cNvSpPr>
            <a:spLocks noChangeArrowheads="1"/>
          </p:cNvSpPr>
          <p:nvPr/>
        </p:nvSpPr>
        <p:spPr bwMode="auto">
          <a:xfrm>
            <a:off x="3698081" y="3759201"/>
            <a:ext cx="1081088" cy="787400"/>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Rectangle 8"/>
          <p:cNvSpPr>
            <a:spLocks noChangeArrowheads="1"/>
          </p:cNvSpPr>
          <p:nvPr/>
        </p:nvSpPr>
        <p:spPr bwMode="auto">
          <a:xfrm>
            <a:off x="1539081" y="4546601"/>
            <a:ext cx="1076325" cy="788988"/>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Rectangle 9"/>
          <p:cNvSpPr>
            <a:spLocks noChangeArrowheads="1"/>
          </p:cNvSpPr>
          <p:nvPr/>
        </p:nvSpPr>
        <p:spPr bwMode="auto">
          <a:xfrm>
            <a:off x="2615406" y="4546601"/>
            <a:ext cx="1082675" cy="788988"/>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Rectangle 10"/>
          <p:cNvSpPr>
            <a:spLocks noChangeArrowheads="1"/>
          </p:cNvSpPr>
          <p:nvPr/>
        </p:nvSpPr>
        <p:spPr bwMode="auto">
          <a:xfrm>
            <a:off x="3698081" y="4546601"/>
            <a:ext cx="1081088" cy="788988"/>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Rectangle 11"/>
          <p:cNvSpPr>
            <a:spLocks noChangeArrowheads="1"/>
          </p:cNvSpPr>
          <p:nvPr/>
        </p:nvSpPr>
        <p:spPr bwMode="auto">
          <a:xfrm>
            <a:off x="1539081" y="5335589"/>
            <a:ext cx="1076325" cy="793750"/>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Rectangle 12"/>
          <p:cNvSpPr>
            <a:spLocks noChangeArrowheads="1"/>
          </p:cNvSpPr>
          <p:nvPr/>
        </p:nvSpPr>
        <p:spPr bwMode="auto">
          <a:xfrm>
            <a:off x="2615406" y="5335589"/>
            <a:ext cx="1082675" cy="793750"/>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Rectangle 13"/>
          <p:cNvSpPr>
            <a:spLocks noChangeArrowheads="1"/>
          </p:cNvSpPr>
          <p:nvPr/>
        </p:nvSpPr>
        <p:spPr bwMode="auto">
          <a:xfrm>
            <a:off x="3698081" y="5335589"/>
            <a:ext cx="1081088" cy="793750"/>
          </a:xfrm>
          <a:prstGeom prst="rect">
            <a:avLst/>
          </a:prstGeom>
          <a:solidFill>
            <a:srgbClr val="CCD5A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14"/>
          <p:cNvSpPr>
            <a:spLocks noChangeArrowheads="1"/>
          </p:cNvSpPr>
          <p:nvPr/>
        </p:nvSpPr>
        <p:spPr bwMode="auto">
          <a:xfrm>
            <a:off x="1539081" y="2863851"/>
            <a:ext cx="3240088" cy="477838"/>
          </a:xfrm>
          <a:prstGeom prst="rect">
            <a:avLst/>
          </a:prstGeom>
          <a:solidFill>
            <a:srgbClr val="8EB4E3"/>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Rectangle 15"/>
          <p:cNvSpPr>
            <a:spLocks noChangeArrowheads="1"/>
          </p:cNvSpPr>
          <p:nvPr/>
        </p:nvSpPr>
        <p:spPr bwMode="auto">
          <a:xfrm>
            <a:off x="611981" y="3752851"/>
            <a:ext cx="492125" cy="2376488"/>
          </a:xfrm>
          <a:prstGeom prst="rect">
            <a:avLst/>
          </a:prstGeom>
          <a:solidFill>
            <a:srgbClr val="E46C0A"/>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Rectangle 21"/>
          <p:cNvSpPr>
            <a:spLocks noChangeArrowheads="1"/>
          </p:cNvSpPr>
          <p:nvPr/>
        </p:nvSpPr>
        <p:spPr bwMode="auto">
          <a:xfrm>
            <a:off x="2799556" y="2963864"/>
            <a:ext cx="92233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Player 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2"/>
          <p:cNvSpPr>
            <a:spLocks noChangeArrowheads="1"/>
          </p:cNvSpPr>
          <p:nvPr/>
        </p:nvSpPr>
        <p:spPr bwMode="auto">
          <a:xfrm>
            <a:off x="1866106" y="3454401"/>
            <a:ext cx="34580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Rock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2936081" y="3454401"/>
            <a:ext cx="2174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3032919" y="3454401"/>
            <a:ext cx="188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124994" y="3454401"/>
            <a:ext cx="188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p</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3217069" y="3454401"/>
            <a:ext cx="1586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3920331" y="3454401"/>
            <a:ext cx="2174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4018756" y="3454401"/>
            <a:ext cx="18256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4109244" y="3454401"/>
            <a:ext cx="4680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issors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rot="16200000">
            <a:off x="416718" y="4660901"/>
            <a:ext cx="91598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Player 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rot="16200000">
            <a:off x="1058069" y="3922714"/>
            <a:ext cx="5667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Rock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8"/>
          <p:cNvSpPr>
            <a:spLocks noChangeArrowheads="1"/>
          </p:cNvSpPr>
          <p:nvPr/>
        </p:nvSpPr>
        <p:spPr bwMode="auto">
          <a:xfrm rot="16200000">
            <a:off x="1053918" y="4817984"/>
            <a:ext cx="546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Paper</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
          <p:cNvSpPr>
            <a:spLocks noChangeArrowheads="1"/>
          </p:cNvSpPr>
          <p:nvPr/>
        </p:nvSpPr>
        <p:spPr bwMode="auto">
          <a:xfrm rot="16200000">
            <a:off x="939310" y="5622846"/>
            <a:ext cx="7742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Scissors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1951831" y="4017964"/>
            <a:ext cx="2484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Tie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1802606" y="4829176"/>
            <a:ext cx="4792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 wins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802606" y="5616576"/>
            <a:ext cx="2174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1956594" y="5616576"/>
            <a:ext cx="3350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2885281" y="4040189"/>
            <a:ext cx="2174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3039269" y="4040189"/>
            <a:ext cx="3350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3302794" y="4040189"/>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3966369" y="4829176"/>
            <a:ext cx="2174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B</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64"/>
          <p:cNvSpPr>
            <a:spLocks noChangeArrowheads="1"/>
          </p:cNvSpPr>
          <p:nvPr/>
        </p:nvSpPr>
        <p:spPr bwMode="auto">
          <a:xfrm>
            <a:off x="4115594" y="4829176"/>
            <a:ext cx="3350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wins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67"/>
          <p:cNvSpPr>
            <a:spLocks noChangeArrowheads="1"/>
          </p:cNvSpPr>
          <p:nvPr/>
        </p:nvSpPr>
        <p:spPr bwMode="auto">
          <a:xfrm>
            <a:off x="2885281" y="5616576"/>
            <a:ext cx="4792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 wins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68"/>
          <p:cNvSpPr>
            <a:spLocks noChangeArrowheads="1"/>
          </p:cNvSpPr>
          <p:nvPr/>
        </p:nvSpPr>
        <p:spPr bwMode="auto">
          <a:xfrm>
            <a:off x="3210719" y="5616576"/>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70"/>
          <p:cNvSpPr>
            <a:spLocks noChangeArrowheads="1"/>
          </p:cNvSpPr>
          <p:nvPr/>
        </p:nvSpPr>
        <p:spPr bwMode="auto">
          <a:xfrm>
            <a:off x="3966369" y="4040189"/>
            <a:ext cx="4792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A wins</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73"/>
          <p:cNvSpPr>
            <a:spLocks noChangeArrowheads="1"/>
          </p:cNvSpPr>
          <p:nvPr/>
        </p:nvSpPr>
        <p:spPr bwMode="auto">
          <a:xfrm>
            <a:off x="3039269" y="4829176"/>
            <a:ext cx="3492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Tie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74"/>
          <p:cNvSpPr>
            <a:spLocks noChangeArrowheads="1"/>
          </p:cNvSpPr>
          <p:nvPr/>
        </p:nvSpPr>
        <p:spPr bwMode="auto">
          <a:xfrm>
            <a:off x="4121944" y="5616576"/>
            <a:ext cx="3492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Tie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76" name="Line 75"/>
          <p:cNvSpPr>
            <a:spLocks noChangeShapeType="1"/>
          </p:cNvSpPr>
          <p:nvPr/>
        </p:nvSpPr>
        <p:spPr bwMode="auto">
          <a:xfrm>
            <a:off x="2615406" y="3759201"/>
            <a:ext cx="0" cy="2370138"/>
          </a:xfrm>
          <a:prstGeom prst="line">
            <a:avLst/>
          </a:prstGeom>
          <a:noFill/>
          <a:ln w="14">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7" name="Line 76"/>
          <p:cNvSpPr>
            <a:spLocks noChangeShapeType="1"/>
          </p:cNvSpPr>
          <p:nvPr/>
        </p:nvSpPr>
        <p:spPr bwMode="auto">
          <a:xfrm>
            <a:off x="3698081" y="3759201"/>
            <a:ext cx="0" cy="2370138"/>
          </a:xfrm>
          <a:prstGeom prst="line">
            <a:avLst/>
          </a:prstGeom>
          <a:noFill/>
          <a:ln w="14">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8" name="Line 77"/>
          <p:cNvSpPr>
            <a:spLocks noChangeShapeType="1"/>
          </p:cNvSpPr>
          <p:nvPr/>
        </p:nvSpPr>
        <p:spPr bwMode="auto">
          <a:xfrm flipH="1">
            <a:off x="1539081" y="4546601"/>
            <a:ext cx="3240088" cy="0"/>
          </a:xfrm>
          <a:prstGeom prst="line">
            <a:avLst/>
          </a:prstGeom>
          <a:noFill/>
          <a:ln w="14">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9" name="Line 78"/>
          <p:cNvSpPr>
            <a:spLocks noChangeShapeType="1"/>
          </p:cNvSpPr>
          <p:nvPr/>
        </p:nvSpPr>
        <p:spPr bwMode="auto">
          <a:xfrm flipH="1">
            <a:off x="1539081" y="5335589"/>
            <a:ext cx="3240088" cy="0"/>
          </a:xfrm>
          <a:prstGeom prst="line">
            <a:avLst/>
          </a:prstGeom>
          <a:noFill/>
          <a:ln w="14">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Rectangle 80"/>
          <p:cNvSpPr/>
          <p:nvPr/>
        </p:nvSpPr>
        <p:spPr>
          <a:xfrm>
            <a:off x="533400" y="1132582"/>
            <a:ext cx="8381999" cy="1384995"/>
          </a:xfrm>
          <a:prstGeom prst="rect">
            <a:avLst/>
          </a:prstGeom>
        </p:spPr>
        <p:txBody>
          <a:bodyPr wrap="square">
            <a:spAutoFit/>
          </a:bodyPr>
          <a:lstStyle/>
          <a:p>
            <a:r>
              <a:rPr lang="en-US" sz="2800" dirty="0">
                <a:latin typeface="Calibri Light" pitchFamily="34" charset="0"/>
              </a:rPr>
              <a:t>While dominant strategies can sometimes solve for the </a:t>
            </a:r>
            <a:r>
              <a:rPr lang="en-US" sz="2800" i="1" dirty="0">
                <a:solidFill>
                  <a:srgbClr val="9D0505"/>
                </a:solidFill>
                <a:latin typeface="Calibri Light" pitchFamily="34" charset="0"/>
              </a:rPr>
              <a:t>Nash equilibrium</a:t>
            </a:r>
            <a:r>
              <a:rPr lang="en-US" sz="2800" dirty="0">
                <a:latin typeface="Calibri Light" pitchFamily="34" charset="0"/>
              </a:rPr>
              <a:t>, sometimes games do not have an equilibrium.</a:t>
            </a:r>
          </a:p>
        </p:txBody>
      </p:sp>
    </p:spTree>
    <p:extLst>
      <p:ext uri="{BB962C8B-B14F-4D97-AF65-F5344CB8AC3E}">
        <p14:creationId xmlns:p14="http://schemas.microsoft.com/office/powerpoint/2010/main" val="13050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Reaching equilibrium</a:t>
            </a:r>
          </a:p>
        </p:txBody>
      </p:sp>
      <p:sp>
        <p:nvSpPr>
          <p:cNvPr id="3" name="Content Placeholder 2"/>
          <p:cNvSpPr>
            <a:spLocks noGrp="1"/>
          </p:cNvSpPr>
          <p:nvPr>
            <p:ph idx="1"/>
          </p:nvPr>
        </p:nvSpPr>
        <p:spPr/>
        <p:txBody>
          <a:bodyPr>
            <a:normAutofit/>
          </a:bodyPr>
          <a:lstStyle/>
          <a:p>
            <a:r>
              <a:rPr lang="en-US" dirty="0"/>
              <a:t>The </a:t>
            </a:r>
            <a:r>
              <a:rPr lang="en-US" i="1" dirty="0">
                <a:solidFill>
                  <a:srgbClr val="9D0505"/>
                </a:solidFill>
              </a:rPr>
              <a:t>Nash equilibrium </a:t>
            </a:r>
            <a:r>
              <a:rPr lang="en-US" dirty="0"/>
              <a:t>is sometimes referred to as the </a:t>
            </a:r>
            <a:r>
              <a:rPr lang="en-US" i="1" dirty="0">
                <a:solidFill>
                  <a:srgbClr val="9D0505"/>
                </a:solidFill>
              </a:rPr>
              <a:t>non-cooperative equilibrium</a:t>
            </a:r>
            <a:r>
              <a:rPr lang="en-US" dirty="0"/>
              <a:t>.</a:t>
            </a:r>
          </a:p>
          <a:p>
            <a:pPr lvl="1"/>
            <a:r>
              <a:rPr lang="en-US" dirty="0"/>
              <a:t>This is because players act independently, only pursuing their individual interests.</a:t>
            </a:r>
          </a:p>
          <a:p>
            <a:r>
              <a:rPr lang="en-US" dirty="0"/>
              <a:t>Sometimes players may </a:t>
            </a:r>
            <a:r>
              <a:rPr lang="en-US" i="1" dirty="0">
                <a:solidFill>
                  <a:srgbClr val="9D0505"/>
                </a:solidFill>
              </a:rPr>
              <a:t>collude</a:t>
            </a:r>
            <a:r>
              <a:rPr lang="en-US" dirty="0"/>
              <a:t> (or cooperate) to obtain a better outcome for both.</a:t>
            </a:r>
          </a:p>
          <a:p>
            <a:pPr lvl="1"/>
            <a:r>
              <a:rPr lang="en-US" dirty="0"/>
              <a:t>In the case of the prisoners’ dilemma, the </a:t>
            </a:r>
            <a:r>
              <a:rPr lang="en-US" i="1" dirty="0">
                <a:solidFill>
                  <a:srgbClr val="9D0505"/>
                </a:solidFill>
              </a:rPr>
              <a:t>cooperative equilibrium </a:t>
            </a:r>
            <a:r>
              <a:rPr lang="en-US" dirty="0"/>
              <a:t>would make both players better off.</a:t>
            </a:r>
          </a:p>
        </p:txBody>
      </p:sp>
    </p:spTree>
    <p:extLst>
      <p:ext uri="{BB962C8B-B14F-4D97-AF65-F5344CB8AC3E}">
        <p14:creationId xmlns:p14="http://schemas.microsoft.com/office/powerpoint/2010/main" val="889129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apter 3 - Gilpin - With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1785</TotalTime>
  <Words>4415</Words>
  <Application>Microsoft Office PowerPoint</Application>
  <PresentationFormat>On-screen Show (4:3)</PresentationFormat>
  <Paragraphs>768</Paragraphs>
  <Slides>27</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Calibri Light</vt:lpstr>
      <vt:lpstr>Mathematical Pi LT Std 4</vt:lpstr>
      <vt:lpstr>Times New Roman</vt:lpstr>
      <vt:lpstr>Univers LT Std 47 Cn Lt</vt:lpstr>
      <vt:lpstr>Univers LT Std 57 Cn</vt:lpstr>
      <vt:lpstr>Chapter 3 - Gilpin - With Template</vt:lpstr>
      <vt:lpstr>Chapter 9</vt:lpstr>
      <vt:lpstr>What will you learn in this chapter?</vt:lpstr>
      <vt:lpstr>Games and strategic behavior</vt:lpstr>
      <vt:lpstr>Rules, strategies, and payoffs</vt:lpstr>
      <vt:lpstr>The prisoners’ dilemma I</vt:lpstr>
      <vt:lpstr>The prisoners’ dilemma II</vt:lpstr>
      <vt:lpstr>The prisoners’ dilemma III</vt:lpstr>
      <vt:lpstr>Dominant strategies</vt:lpstr>
      <vt:lpstr>Reaching equilibrium</vt:lpstr>
      <vt:lpstr>Active Learning: Finding equilibrium</vt:lpstr>
      <vt:lpstr>Active Learning Solution I</vt:lpstr>
      <vt:lpstr>Positive outcome without cooperation</vt:lpstr>
      <vt:lpstr>Avoiding competition through commitment</vt:lpstr>
      <vt:lpstr>Promoting competition in the public interest</vt:lpstr>
      <vt:lpstr>Repeat play in the prisoners’ dilemma</vt:lpstr>
      <vt:lpstr>What do price-matching guarantees guarantee?</vt:lpstr>
      <vt:lpstr>Can game theory explain why you feel guilt?</vt:lpstr>
      <vt:lpstr>Sequential games I</vt:lpstr>
      <vt:lpstr>Sequential games II</vt:lpstr>
      <vt:lpstr>Sequential games III</vt:lpstr>
      <vt:lpstr>Sequential games IV</vt:lpstr>
      <vt:lpstr>Commitment in sequential games I</vt:lpstr>
      <vt:lpstr>Commitment in sequential games II</vt:lpstr>
      <vt:lpstr>Active Learning: Commitment in sequential games</vt:lpstr>
      <vt:lpstr>Active Learning Solution III</vt:lpstr>
      <vt:lpstr>Totally MAD</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Gilpin, Gregory</dc:creator>
  <cp:lastModifiedBy>Higgason, Jackie</cp:lastModifiedBy>
  <cp:revision>151</cp:revision>
  <dcterms:created xsi:type="dcterms:W3CDTF">2013-04-05T16:26:37Z</dcterms:created>
  <dcterms:modified xsi:type="dcterms:W3CDTF">2020-04-14T03:25:51Z</dcterms:modified>
</cp:coreProperties>
</file>