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7" r:id="rId3"/>
    <p:sldId id="258" r:id="rId4"/>
    <p:sldId id="292" r:id="rId5"/>
    <p:sldId id="280" r:id="rId6"/>
    <p:sldId id="259" r:id="rId7"/>
    <p:sldId id="281" r:id="rId8"/>
    <p:sldId id="260" r:id="rId9"/>
    <p:sldId id="291" r:id="rId10"/>
    <p:sldId id="261" r:id="rId11"/>
    <p:sldId id="262" r:id="rId12"/>
    <p:sldId id="283" r:id="rId13"/>
    <p:sldId id="286" r:id="rId14"/>
    <p:sldId id="287" r:id="rId15"/>
    <p:sldId id="264" r:id="rId16"/>
    <p:sldId id="285" r:id="rId17"/>
    <p:sldId id="284" r:id="rId18"/>
    <p:sldId id="266" r:id="rId19"/>
    <p:sldId id="267" r:id="rId20"/>
    <p:sldId id="268" r:id="rId21"/>
    <p:sldId id="269" r:id="rId22"/>
    <p:sldId id="270" r:id="rId23"/>
    <p:sldId id="288" r:id="rId24"/>
    <p:sldId id="271" r:id="rId25"/>
    <p:sldId id="272" r:id="rId26"/>
    <p:sldId id="289" r:id="rId27"/>
    <p:sldId id="290" r:id="rId28"/>
    <p:sldId id="274" r:id="rId29"/>
    <p:sldId id="293" r:id="rId30"/>
    <p:sldId id="275" r:id="rId31"/>
    <p:sldId id="294" r:id="rId32"/>
    <p:sldId id="276" r:id="rId33"/>
    <p:sldId id="277"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W" initials="AW" lastIdx="1" clrIdx="0">
    <p:extLst>
      <p:ext uri="{19B8F6BF-5375-455C-9EA6-DF929625EA0E}">
        <p15:presenceInfo xmlns:p15="http://schemas.microsoft.com/office/powerpoint/2012/main" userId="A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a:srgbClr val="558ED5"/>
    <a:srgbClr val="E46C0A"/>
    <a:srgbClr val="8EB4E3"/>
    <a:srgbClr val="E09560"/>
    <a:srgbClr val="ECB88C"/>
    <a:srgbClr val="DAF0FD"/>
    <a:srgbClr val="F1F9FE"/>
    <a:srgbClr val="E4E8D0"/>
    <a:srgbClr val="DBF0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01" autoAdjust="0"/>
    <p:restoredTop sz="76150" autoAdjust="0"/>
  </p:normalViewPr>
  <p:slideViewPr>
    <p:cSldViewPr>
      <p:cViewPr varScale="1">
        <p:scale>
          <a:sx n="55" d="100"/>
          <a:sy n="55" d="100"/>
        </p:scale>
        <p:origin x="1806" y="4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039DE-59C7-4469-8720-AB7CBA9DC929}"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802CB-EDD9-49AC-889B-1812BF6C7873}" type="slidenum">
              <a:rPr lang="en-US" smtClean="0"/>
              <a:t>‹#›</a:t>
            </a:fld>
            <a:endParaRPr lang="en-US" dirty="0"/>
          </a:p>
        </p:txBody>
      </p:sp>
    </p:spTree>
    <p:extLst>
      <p:ext uri="{BB962C8B-B14F-4D97-AF65-F5344CB8AC3E}">
        <p14:creationId xmlns:p14="http://schemas.microsoft.com/office/powerpoint/2010/main" val="4121650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Instructors: </a:t>
            </a:r>
            <a:r>
              <a:rPr lang="en-US" sz="1200" b="0" i="0" u="none" strike="noStrike" kern="1200" baseline="0" dirty="0">
                <a:solidFill>
                  <a:schemeClr val="tx1"/>
                </a:solidFill>
                <a:latin typeface="+mn-lt"/>
                <a:ea typeface="+mn-ea"/>
                <a:cs typeface="+mn-cs"/>
              </a:rPr>
              <a:t>In this chapter, we explore the meaning of utility</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and how it drives decision making—from simple pleasures like eating and sleeping to complex social values like behaving morally or meeting others’ expectations. Indicate to students how individuals gain value from goods and services they receive, known as utility. Christmas is a time when individuals are excited to get gifts that they will enjoy and many receive utility by giving gifts. Christmas can also be a letdown as the receiver typically knows themselves better than the giver.</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a:t>
            </a:fld>
            <a:endParaRPr lang="en-US" dirty="0"/>
          </a:p>
        </p:txBody>
      </p:sp>
    </p:spTree>
    <p:extLst>
      <p:ext uri="{BB962C8B-B14F-4D97-AF65-F5344CB8AC3E}">
        <p14:creationId xmlns:p14="http://schemas.microsoft.com/office/powerpoint/2010/main" val="2117893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Beyond point A, each scoop has negative utility. Rational individuals will never consume beyond point A.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point B, the marginal utility of one more scoop of ice cream is 2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marginal utility line slopes downward, showing that marginal utility is diminishing with each additional scoop.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point A, the marginal utility is zero. Rational individuals will never consume if marginal utility is negative. The book suggests that there are some goods for which total utility will never bind downward as the quantity increases, such as saving. This point is somewhat moot given that most decisions on how much of a good to consume are made at a quantity well below this point.</a:t>
            </a:r>
          </a:p>
        </p:txBody>
      </p:sp>
      <p:sp>
        <p:nvSpPr>
          <p:cNvPr id="4" name="Slide Number Placeholder 3"/>
          <p:cNvSpPr>
            <a:spLocks noGrp="1"/>
          </p:cNvSpPr>
          <p:nvPr>
            <p:ph type="sldNum" sz="quarter" idx="10"/>
          </p:nvPr>
        </p:nvSpPr>
        <p:spPr/>
        <p:txBody>
          <a:bodyPr/>
          <a:lstStyle/>
          <a:p>
            <a:fld id="{4E5D5501-632C-4919-BFC1-B7BA85A71509}" type="slidenum">
              <a:rPr lang="en-US" smtClean="0"/>
              <a:t>10</a:t>
            </a:fld>
            <a:endParaRPr lang="en-US" dirty="0"/>
          </a:p>
        </p:txBody>
      </p:sp>
    </p:spTree>
    <p:extLst>
      <p:ext uri="{BB962C8B-B14F-4D97-AF65-F5344CB8AC3E}">
        <p14:creationId xmlns:p14="http://schemas.microsoft.com/office/powerpoint/2010/main" val="1109743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There are many things that might give positive utility that individuals choose not to do. These activities may be enjoyable, but the opportunity cost is higher than the benefit.</a:t>
            </a:r>
          </a:p>
        </p:txBody>
      </p:sp>
      <p:sp>
        <p:nvSpPr>
          <p:cNvPr id="4" name="Slide Number Placeholder 3"/>
          <p:cNvSpPr>
            <a:spLocks noGrp="1"/>
          </p:cNvSpPr>
          <p:nvPr>
            <p:ph type="sldNum" sz="quarter" idx="10"/>
          </p:nvPr>
        </p:nvSpPr>
        <p:spPr/>
        <p:txBody>
          <a:bodyPr/>
          <a:lstStyle/>
          <a:p>
            <a:fld id="{4E5D5501-632C-4919-BFC1-B7BA85A71509}" type="slidenum">
              <a:rPr lang="en-US" smtClean="0"/>
              <a:t>11</a:t>
            </a:fld>
            <a:endParaRPr lang="en-US" dirty="0"/>
          </a:p>
        </p:txBody>
      </p:sp>
    </p:spTree>
    <p:extLst>
      <p:ext uri="{BB962C8B-B14F-4D97-AF65-F5344CB8AC3E}">
        <p14:creationId xmlns:p14="http://schemas.microsoft.com/office/powerpoint/2010/main" val="3569822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12</a:t>
            </a:fld>
            <a:endParaRPr lang="en-US" dirty="0"/>
          </a:p>
        </p:txBody>
      </p:sp>
    </p:spTree>
    <p:extLst>
      <p:ext uri="{BB962C8B-B14F-4D97-AF65-F5344CB8AC3E}">
        <p14:creationId xmlns:p14="http://schemas.microsoft.com/office/powerpoint/2010/main" val="10145662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bundles E, G, D, and J are not feasible</a:t>
            </a:r>
            <a:r>
              <a:rPr lang="en-US" baseline="0" dirty="0"/>
              <a:t> because they require more money than the individuals’ income permits.</a:t>
            </a:r>
            <a:endParaRPr lang="en-US" dirty="0"/>
          </a:p>
        </p:txBody>
      </p:sp>
      <p:sp>
        <p:nvSpPr>
          <p:cNvPr id="4" name="Slide Number Placeholder 3"/>
          <p:cNvSpPr>
            <a:spLocks noGrp="1"/>
          </p:cNvSpPr>
          <p:nvPr>
            <p:ph type="sldNum" sz="quarter" idx="10"/>
          </p:nvPr>
        </p:nvSpPr>
        <p:spPr/>
        <p:txBody>
          <a:bodyPr/>
          <a:lstStyle/>
          <a:p>
            <a:fld id="{4E5D5501-632C-4919-BFC1-B7BA85A71509}" type="slidenum">
              <a:rPr lang="en-US" smtClean="0"/>
              <a:t>13</a:t>
            </a:fld>
            <a:endParaRPr lang="en-US" dirty="0"/>
          </a:p>
        </p:txBody>
      </p:sp>
    </p:spTree>
    <p:extLst>
      <p:ext uri="{BB962C8B-B14F-4D97-AF65-F5344CB8AC3E}">
        <p14:creationId xmlns:p14="http://schemas.microsoft.com/office/powerpoint/2010/main" val="20361963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5D5501-632C-4919-BFC1-B7BA85A71509}" type="slidenum">
              <a:rPr lang="en-US" smtClean="0"/>
              <a:t>14</a:t>
            </a:fld>
            <a:endParaRPr lang="en-US" dirty="0"/>
          </a:p>
        </p:txBody>
      </p:sp>
    </p:spTree>
    <p:extLst>
      <p:ext uri="{BB962C8B-B14F-4D97-AF65-F5344CB8AC3E}">
        <p14:creationId xmlns:p14="http://schemas.microsoft.com/office/powerpoint/2010/main" val="2036196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There are five bundles that</a:t>
            </a:r>
            <a:r>
              <a:rPr lang="en-US" baseline="0" dirty="0"/>
              <a:t> are feasible. The simplest way of finding feasible bundles is to start with 0 concert tickets and solve for the maximum number of movies tickets, which is 8. Then increase the number of concert tickets and solve for the maximum number of movie tickets that satisfy the constraint of $120 in income.</a:t>
            </a:r>
            <a:endParaRPr lang="en-US" dirty="0"/>
          </a:p>
        </p:txBody>
      </p:sp>
      <p:sp>
        <p:nvSpPr>
          <p:cNvPr id="4" name="Slide Number Placeholder 3"/>
          <p:cNvSpPr>
            <a:spLocks noGrp="1"/>
          </p:cNvSpPr>
          <p:nvPr>
            <p:ph type="sldNum" sz="quarter" idx="10"/>
          </p:nvPr>
        </p:nvSpPr>
        <p:spPr/>
        <p:txBody>
          <a:bodyPr/>
          <a:lstStyle/>
          <a:p>
            <a:fld id="{4E5D5501-632C-4919-BFC1-B7BA85A71509}" type="slidenum">
              <a:rPr lang="en-US" smtClean="0"/>
              <a:t>15</a:t>
            </a:fld>
            <a:endParaRPr lang="en-US" dirty="0"/>
          </a:p>
        </p:txBody>
      </p:sp>
    </p:spTree>
    <p:extLst>
      <p:ext uri="{BB962C8B-B14F-4D97-AF65-F5344CB8AC3E}">
        <p14:creationId xmlns:p14="http://schemas.microsoft.com/office/powerpoint/2010/main" val="20361963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5D5501-632C-4919-BFC1-B7BA85A71509}" type="slidenum">
              <a:rPr lang="en-US" smtClean="0"/>
              <a:t>16</a:t>
            </a:fld>
            <a:endParaRPr lang="en-US" dirty="0"/>
          </a:p>
        </p:txBody>
      </p:sp>
    </p:spTree>
    <p:extLst>
      <p:ext uri="{BB962C8B-B14F-4D97-AF65-F5344CB8AC3E}">
        <p14:creationId xmlns:p14="http://schemas.microsoft.com/office/powerpoint/2010/main" val="2036196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Utility greatly increases as Cody buys the first few movie tickets, and peaks when he buys 7 movie tickets. After that, utility decreases.</a:t>
            </a:r>
            <a:r>
              <a:rPr lang="en-US" sz="1200" baseline="0" dirty="0"/>
              <a:t> </a:t>
            </a:r>
            <a:r>
              <a:rPr lang="en-US" sz="1200" dirty="0"/>
              <a:t>Cody gets lots of utility from the first few concert tickets. After the third ticket, he gets no further utility.</a:t>
            </a:r>
          </a:p>
        </p:txBody>
      </p:sp>
      <p:sp>
        <p:nvSpPr>
          <p:cNvPr id="4" name="Slide Number Placeholder 3"/>
          <p:cNvSpPr>
            <a:spLocks noGrp="1"/>
          </p:cNvSpPr>
          <p:nvPr>
            <p:ph type="sldNum" sz="quarter" idx="10"/>
          </p:nvPr>
        </p:nvSpPr>
        <p:spPr/>
        <p:txBody>
          <a:bodyPr/>
          <a:lstStyle/>
          <a:p>
            <a:fld id="{870802CB-EDD9-49AC-889B-1812BF6C7873}" type="slidenum">
              <a:rPr lang="en-US" smtClean="0"/>
              <a:t>17</a:t>
            </a:fld>
            <a:endParaRPr lang="en-US" dirty="0"/>
          </a:p>
        </p:txBody>
      </p:sp>
    </p:spTree>
    <p:extLst>
      <p:ext uri="{BB962C8B-B14F-4D97-AF65-F5344CB8AC3E}">
        <p14:creationId xmlns:p14="http://schemas.microsoft.com/office/powerpoint/2010/main" val="22059399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18</a:t>
            </a:fld>
            <a:endParaRPr lang="en-US" dirty="0"/>
          </a:p>
        </p:txBody>
      </p:sp>
    </p:spTree>
    <p:extLst>
      <p:ext uri="{BB962C8B-B14F-4D97-AF65-F5344CB8AC3E}">
        <p14:creationId xmlns:p14="http://schemas.microsoft.com/office/powerpoint/2010/main" val="1854940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19</a:t>
            </a:fld>
            <a:endParaRPr lang="en-US" dirty="0"/>
          </a:p>
        </p:txBody>
      </p:sp>
    </p:spTree>
    <p:extLst>
      <p:ext uri="{BB962C8B-B14F-4D97-AF65-F5344CB8AC3E}">
        <p14:creationId xmlns:p14="http://schemas.microsoft.com/office/powerpoint/2010/main" val="1995199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5D5501-632C-4919-BFC1-B7BA85A71509}" type="slidenum">
              <a:rPr lang="en-US" smtClean="0"/>
              <a:t>2</a:t>
            </a:fld>
            <a:endParaRPr lang="en-US" dirty="0"/>
          </a:p>
        </p:txBody>
      </p:sp>
    </p:spTree>
    <p:extLst>
      <p:ext uri="{BB962C8B-B14F-4D97-AF65-F5344CB8AC3E}">
        <p14:creationId xmlns:p14="http://schemas.microsoft.com/office/powerpoint/2010/main" val="34633253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Why does this happen? Let’s look at what happens when Cody gets $60 for his birthday from his grandparents. Let’s say he decides to use all of his money this month— including the birthday cash, for a grand total of $180— to buy concert tickets. With the extra cash, he can buy six tickets instead of only four. If he decided to buy only movie tickets instead, he could afford four more than before. With more money, he can buy more of both goods at every point; the entire budget line shifts out by the equivalent of $60, maintaining the same slope as it did before. As a result, Cody can buy more movie tickets or more concert tickets (or more of both) than he did before he received the birthday money.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Why does the slope stay the same? Even though Cody has more money, the ratio of the prices of the two goods has not changed. Movie tickets are still $15 and concert tickets are still $30. The only thing that has changed is that Cody is now able to buy more tickets in whatever combination he chooses. Figure 7-4 shows the effect of this increase in income.</a:t>
            </a:r>
            <a:endParaRPr lang="en-US" dirty="0"/>
          </a:p>
        </p:txBody>
      </p:sp>
      <p:sp>
        <p:nvSpPr>
          <p:cNvPr id="4" name="Slide Number Placeholder 3"/>
          <p:cNvSpPr>
            <a:spLocks noGrp="1"/>
          </p:cNvSpPr>
          <p:nvPr>
            <p:ph type="sldNum" sz="quarter" idx="10"/>
          </p:nvPr>
        </p:nvSpPr>
        <p:spPr/>
        <p:txBody>
          <a:bodyPr/>
          <a:lstStyle/>
          <a:p>
            <a:fld id="{4E5D5501-632C-4919-BFC1-B7BA85A71509}" type="slidenum">
              <a:rPr lang="en-US" smtClean="0"/>
              <a:t>20</a:t>
            </a:fld>
            <a:endParaRPr lang="en-US" dirty="0"/>
          </a:p>
        </p:txBody>
      </p:sp>
    </p:spTree>
    <p:extLst>
      <p:ext uri="{BB962C8B-B14F-4D97-AF65-F5344CB8AC3E}">
        <p14:creationId xmlns:p14="http://schemas.microsoft.com/office/powerpoint/2010/main" val="21727060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Before thinking about the difference between the two effects, this is a good time for a quick refresher on normal goods and inferior goods. Remember that </a:t>
            </a:r>
            <a:r>
              <a:rPr lang="en-US" sz="1200" b="0" i="1" u="none" strike="noStrike" kern="1200" baseline="0" dirty="0">
                <a:solidFill>
                  <a:schemeClr val="tx1"/>
                </a:solidFill>
                <a:latin typeface="+mn-lt"/>
                <a:ea typeface="+mn-ea"/>
                <a:cs typeface="+mn-cs"/>
              </a:rPr>
              <a:t>normal goods </a:t>
            </a:r>
            <a:r>
              <a:rPr lang="en-US" sz="1200" b="0" i="0" u="none" strike="noStrike" kern="1200" baseline="0" dirty="0">
                <a:solidFill>
                  <a:schemeClr val="tx1"/>
                </a:solidFill>
                <a:latin typeface="+mn-lt"/>
                <a:ea typeface="+mn-ea"/>
                <a:cs typeface="+mn-cs"/>
              </a:rPr>
              <a:t>are those for which demand increases as income increases. If Cody chose to increase his consumption of both movie and concert tickets when his income increased, this would imply they are both normal goods. In contrast, </a:t>
            </a:r>
            <a:r>
              <a:rPr lang="en-US" sz="1200" b="0" i="1" u="none" strike="noStrike" kern="1200" baseline="0" dirty="0">
                <a:solidFill>
                  <a:schemeClr val="tx1"/>
                </a:solidFill>
                <a:latin typeface="+mn-lt"/>
                <a:ea typeface="+mn-ea"/>
                <a:cs typeface="+mn-cs"/>
              </a:rPr>
              <a:t>inferior goods </a:t>
            </a:r>
            <a:r>
              <a:rPr lang="en-US" sz="1200" b="0" i="0" u="none" strike="noStrike" kern="1200" baseline="0" dirty="0">
                <a:solidFill>
                  <a:schemeClr val="tx1"/>
                </a:solidFill>
                <a:latin typeface="+mn-lt"/>
                <a:ea typeface="+mn-ea"/>
                <a:cs typeface="+mn-cs"/>
              </a:rPr>
              <a:t>are those for which demand decreases as income increases (Instant ramen noodles, that staple of college diets everywhere, are a classic inferior good.)</a:t>
            </a:r>
          </a:p>
          <a:p>
            <a:endParaRPr lang="en-US" sz="1200" b="0" i="0" u="none" strike="noStrike" kern="1200" baseline="0" dirty="0">
              <a:solidFill>
                <a:schemeClr val="tx1"/>
              </a:solidFill>
              <a:latin typeface="+mn-lt"/>
              <a:ea typeface="+mn-ea"/>
              <a:cs typeface="+mn-cs"/>
            </a:endParaRPr>
          </a:p>
          <a:p>
            <a:r>
              <a:rPr lang="en-US" sz="1200" b="1" i="1" u="none" strike="noStrike" kern="1200" baseline="0" dirty="0">
                <a:solidFill>
                  <a:schemeClr val="tx1"/>
                </a:solidFill>
                <a:latin typeface="+mn-lt"/>
                <a:ea typeface="+mn-ea"/>
                <a:cs typeface="+mn-cs"/>
              </a:rPr>
              <a:t>Income effect. </a:t>
            </a:r>
            <a:r>
              <a:rPr lang="en-US" sz="1200" b="0" i="0" u="none" strike="noStrike" kern="1200" baseline="0" dirty="0">
                <a:solidFill>
                  <a:schemeClr val="tx1"/>
                </a:solidFill>
                <a:latin typeface="+mn-lt"/>
                <a:ea typeface="+mn-ea"/>
                <a:cs typeface="+mn-cs"/>
              </a:rPr>
              <a:t>Using the previous example, if movie tickets are now $10, movie buyers are now $5 “richer” for each ticket bought. If four movie tickets are purchased, then the person has an extra $20 to spend on concert tickets.</a:t>
            </a:r>
          </a:p>
          <a:p>
            <a:endParaRPr lang="en-US" sz="1200" b="0" i="0" u="none" strike="noStrike" kern="1200" baseline="0" dirty="0">
              <a:solidFill>
                <a:schemeClr val="tx1"/>
              </a:solidFill>
              <a:latin typeface="+mn-lt"/>
              <a:ea typeface="+mn-ea"/>
              <a:cs typeface="+mn-cs"/>
            </a:endParaRPr>
          </a:p>
          <a:p>
            <a:r>
              <a:rPr lang="en-US" sz="1200" b="1" i="1" u="none" strike="noStrike" kern="1200" baseline="0" dirty="0">
                <a:solidFill>
                  <a:schemeClr val="tx1"/>
                </a:solidFill>
                <a:latin typeface="+mn-lt"/>
                <a:ea typeface="+mn-ea"/>
                <a:cs typeface="+mn-cs"/>
              </a:rPr>
              <a:t>Substitution effect. </a:t>
            </a:r>
            <a:r>
              <a:rPr lang="en-US" sz="1200" b="0" i="0" u="none" strike="noStrike" kern="1200" baseline="0" dirty="0">
                <a:solidFill>
                  <a:schemeClr val="tx1"/>
                </a:solidFill>
                <a:latin typeface="+mn-lt"/>
                <a:ea typeface="+mn-ea"/>
                <a:cs typeface="+mn-cs"/>
              </a:rPr>
              <a:t>Individuals substitute the good that has become cheaper in relative terms for the one that has become more expensive. When movies cost $15 and concerts $30, the opportunity cost of a concert was two movies. When the price of a movie ticket decreases to $10, the opportunity cost of a concert increases to three movies. The flip-side is that the opportunity cost of movies in terms of forgone concerts has decreased (from 1/2 to 1/3).</a:t>
            </a:r>
          </a:p>
          <a:p>
            <a:endParaRPr lang="en-US" sz="1200" b="0" i="0" u="none" strike="noStrike" kern="1200" baseline="0" dirty="0">
              <a:solidFill>
                <a:schemeClr val="tx1"/>
              </a:solidFill>
              <a:latin typeface="+mn-lt"/>
              <a:ea typeface="+mn-ea"/>
              <a:cs typeface="+mn-cs"/>
            </a:endParaRPr>
          </a:p>
          <a:p>
            <a:pPr marL="0" marR="0" lvl="2"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On a side note, </a:t>
            </a:r>
            <a:r>
              <a:rPr lang="en-US" u="sng" dirty="0"/>
              <a:t>Veblen goods</a:t>
            </a:r>
            <a:r>
              <a:rPr lang="en-US" dirty="0"/>
              <a:t> are those goods that individuals choose to consume more of when price increases.</a:t>
            </a:r>
          </a:p>
        </p:txBody>
      </p:sp>
      <p:sp>
        <p:nvSpPr>
          <p:cNvPr id="4" name="Slide Number Placeholder 3"/>
          <p:cNvSpPr>
            <a:spLocks noGrp="1"/>
          </p:cNvSpPr>
          <p:nvPr>
            <p:ph type="sldNum" sz="quarter" idx="10"/>
          </p:nvPr>
        </p:nvSpPr>
        <p:spPr/>
        <p:txBody>
          <a:bodyPr/>
          <a:lstStyle/>
          <a:p>
            <a:fld id="{4E5D5501-632C-4919-BFC1-B7BA85A71509}" type="slidenum">
              <a:rPr lang="en-US" smtClean="0"/>
              <a:t>24</a:t>
            </a:fld>
            <a:endParaRPr lang="en-US" dirty="0"/>
          </a:p>
        </p:txBody>
      </p:sp>
    </p:spTree>
    <p:extLst>
      <p:ext uri="{BB962C8B-B14F-4D97-AF65-F5344CB8AC3E}">
        <p14:creationId xmlns:p14="http://schemas.microsoft.com/office/powerpoint/2010/main" val="40295113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E5D5501-632C-4919-BFC1-B7BA85A71509}" type="slidenum">
              <a:rPr lang="en-US" smtClean="0"/>
              <a:t>26</a:t>
            </a:fld>
            <a:endParaRPr lang="en-US" dirty="0"/>
          </a:p>
        </p:txBody>
      </p:sp>
    </p:spTree>
    <p:extLst>
      <p:ext uri="{BB962C8B-B14F-4D97-AF65-F5344CB8AC3E}">
        <p14:creationId xmlns:p14="http://schemas.microsoft.com/office/powerpoint/2010/main" val="20361963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E5D5501-632C-4919-BFC1-B7BA85A71509}" type="slidenum">
              <a:rPr lang="en-US" smtClean="0"/>
              <a:t>27</a:t>
            </a:fld>
            <a:endParaRPr lang="en-US" dirty="0"/>
          </a:p>
        </p:txBody>
      </p:sp>
    </p:spTree>
    <p:extLst>
      <p:ext uri="{BB962C8B-B14F-4D97-AF65-F5344CB8AC3E}">
        <p14:creationId xmlns:p14="http://schemas.microsoft.com/office/powerpoint/2010/main" val="20361963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common misconception about economics is that utility maximization assumes people are inward-looking consumption machines. The utility we get from consuming something is not always about our direct benefit alone. If it were, those designer handbags would be a far tougher sell. More often, utility comes from two sources: One is the direct effect the product has on us, and the other is the effect that other people’s reactions to it have on us.</a:t>
            </a:r>
          </a:p>
        </p:txBody>
      </p:sp>
      <p:sp>
        <p:nvSpPr>
          <p:cNvPr id="4" name="Slide Number Placeholder 3"/>
          <p:cNvSpPr>
            <a:spLocks noGrp="1"/>
          </p:cNvSpPr>
          <p:nvPr>
            <p:ph type="sldNum" sz="quarter" idx="10"/>
          </p:nvPr>
        </p:nvSpPr>
        <p:spPr/>
        <p:txBody>
          <a:bodyPr/>
          <a:lstStyle/>
          <a:p>
            <a:fld id="{4E5D5501-632C-4919-BFC1-B7BA85A71509}" type="slidenum">
              <a:rPr lang="en-US" smtClean="0"/>
              <a:t>28</a:t>
            </a:fld>
            <a:endParaRPr lang="en-US" dirty="0"/>
          </a:p>
        </p:txBody>
      </p:sp>
    </p:spTree>
    <p:extLst>
      <p:ext uri="{BB962C8B-B14F-4D97-AF65-F5344CB8AC3E}">
        <p14:creationId xmlns:p14="http://schemas.microsoft.com/office/powerpoint/2010/main" val="2235209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E5D5501-632C-4919-BFC1-B7BA85A71509}" type="slidenum">
              <a:rPr lang="en-US" smtClean="0"/>
              <a:t>29</a:t>
            </a:fld>
            <a:endParaRPr lang="en-US" dirty="0"/>
          </a:p>
        </p:txBody>
      </p:sp>
    </p:spTree>
    <p:extLst>
      <p:ext uri="{BB962C8B-B14F-4D97-AF65-F5344CB8AC3E}">
        <p14:creationId xmlns:p14="http://schemas.microsoft.com/office/powerpoint/2010/main" val="29465880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Altruism: </a:t>
            </a:r>
            <a:r>
              <a:rPr lang="en-US" sz="1200" b="0" i="0" u="none" strike="noStrike" kern="1200" baseline="0" dirty="0">
                <a:solidFill>
                  <a:schemeClr val="tx1"/>
                </a:solidFill>
                <a:latin typeface="+mn-lt"/>
                <a:ea typeface="+mn-ea"/>
                <a:cs typeface="+mn-cs"/>
              </a:rPr>
              <a:t>When we do good things, we often get utility from multiple sources. A doctor who travels overseas to treat sick people in refugee camps will get utility from helping others. If she is like most people, she also will probably get utility when she tells people about her charitable work. A single action might produce utility for many different reasons. For instance, imagine buying an extra concert ticket for a friend: It’s entirely reasonable for you to get utility both from your altruistic enjoyment of your friend’s happiness and from your own increased enjoyment of the experience due to sharing it with good company.</a:t>
            </a:r>
          </a:p>
        </p:txBody>
      </p:sp>
      <p:sp>
        <p:nvSpPr>
          <p:cNvPr id="4" name="Slide Number Placeholder 3"/>
          <p:cNvSpPr>
            <a:spLocks noGrp="1"/>
          </p:cNvSpPr>
          <p:nvPr>
            <p:ph type="sldNum" sz="quarter" idx="10"/>
          </p:nvPr>
        </p:nvSpPr>
        <p:spPr/>
        <p:txBody>
          <a:bodyPr/>
          <a:lstStyle/>
          <a:p>
            <a:fld id="{4E5D5501-632C-4919-BFC1-B7BA85A71509}" type="slidenum">
              <a:rPr lang="en-US" smtClean="0"/>
              <a:t>30</a:t>
            </a:fld>
            <a:endParaRPr lang="en-US" dirty="0"/>
          </a:p>
        </p:txBody>
      </p:sp>
    </p:spTree>
    <p:extLst>
      <p:ext uri="{BB962C8B-B14F-4D97-AF65-F5344CB8AC3E}">
        <p14:creationId xmlns:p14="http://schemas.microsoft.com/office/powerpoint/2010/main" val="14766765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E5D5501-632C-4919-BFC1-B7BA85A71509}" type="slidenum">
              <a:rPr lang="en-US" smtClean="0"/>
              <a:t>31</a:t>
            </a:fld>
            <a:endParaRPr lang="en-US" dirty="0"/>
          </a:p>
        </p:txBody>
      </p:sp>
    </p:spTree>
    <p:extLst>
      <p:ext uri="{BB962C8B-B14F-4D97-AF65-F5344CB8AC3E}">
        <p14:creationId xmlns:p14="http://schemas.microsoft.com/office/powerpoint/2010/main" val="38963866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5D5501-632C-4919-BFC1-B7BA85A71509}" type="slidenum">
              <a:rPr lang="en-US" smtClean="0"/>
              <a:t>32</a:t>
            </a:fld>
            <a:endParaRPr lang="en-US" dirty="0"/>
          </a:p>
        </p:txBody>
      </p:sp>
    </p:spTree>
    <p:extLst>
      <p:ext uri="{BB962C8B-B14F-4D97-AF65-F5344CB8AC3E}">
        <p14:creationId xmlns:p14="http://schemas.microsoft.com/office/powerpoint/2010/main" val="34260051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5D5501-632C-4919-BFC1-B7BA85A71509}" type="slidenum">
              <a:rPr lang="en-US" smtClean="0"/>
              <a:t>33</a:t>
            </a:fld>
            <a:endParaRPr lang="en-US" dirty="0"/>
          </a:p>
        </p:txBody>
      </p:sp>
    </p:spTree>
    <p:extLst>
      <p:ext uri="{BB962C8B-B14F-4D97-AF65-F5344CB8AC3E}">
        <p14:creationId xmlns:p14="http://schemas.microsoft.com/office/powerpoint/2010/main" val="3426005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People get utility from the goods and services they consume and experiences they have. Examples include:</a:t>
            </a:r>
          </a:p>
          <a:p>
            <a:pPr marL="228600" indent="-228600">
              <a:buAutoNum type="arabicParenR"/>
            </a:pPr>
            <a:r>
              <a:rPr lang="en-US" sz="1200" b="0" i="0" u="none" strike="noStrike" kern="1200" baseline="0" dirty="0">
                <a:solidFill>
                  <a:schemeClr val="tx1"/>
                </a:solidFill>
                <a:latin typeface="+mn-lt"/>
                <a:ea typeface="+mn-ea"/>
                <a:cs typeface="+mn-cs"/>
              </a:rPr>
              <a:t>Consuming a tasty snack.</a:t>
            </a:r>
          </a:p>
          <a:p>
            <a:pPr marL="228600" indent="-228600">
              <a:buAutoNum type="arabicParenR"/>
            </a:pPr>
            <a:r>
              <a:rPr lang="en-US" sz="1200" b="0" i="0" u="none" strike="noStrike" kern="1200" baseline="0" dirty="0">
                <a:solidFill>
                  <a:schemeClr val="tx1"/>
                </a:solidFill>
                <a:latin typeface="+mn-lt"/>
                <a:ea typeface="+mn-ea"/>
                <a:cs typeface="+mn-cs"/>
              </a:rPr>
              <a:t>Scoring a goal in a soccer game</a:t>
            </a:r>
          </a:p>
          <a:p>
            <a:pPr marL="228600" indent="-228600">
              <a:buAutoNum type="arabicParenR"/>
            </a:pPr>
            <a:r>
              <a:rPr lang="en-US" sz="1200" b="0" i="0" u="none" strike="noStrike" kern="1200" baseline="0" dirty="0">
                <a:solidFill>
                  <a:schemeClr val="tx1"/>
                </a:solidFill>
                <a:latin typeface="+mn-lt"/>
                <a:ea typeface="+mn-ea"/>
                <a:cs typeface="+mn-cs"/>
              </a:rPr>
              <a:t>Chatting with a friend.</a:t>
            </a:r>
          </a:p>
          <a:p>
            <a:pPr marL="228600" indent="-228600">
              <a:buAutoNum type="arabicParenR"/>
            </a:pPr>
            <a:r>
              <a:rPr lang="en-US" sz="1200" b="0" i="0" u="none" strike="noStrike" kern="1200" baseline="0" dirty="0">
                <a:solidFill>
                  <a:schemeClr val="tx1"/>
                </a:solidFill>
                <a:latin typeface="+mn-lt"/>
                <a:ea typeface="+mn-ea"/>
                <a:cs typeface="+mn-cs"/>
              </a:rPr>
              <a:t>Buying food, clothes, cell phones, or massages.</a:t>
            </a:r>
          </a:p>
          <a:p>
            <a:pPr marL="228600" indent="-228600">
              <a:buAutoNum type="arabicParenR"/>
            </a:pPr>
            <a:r>
              <a:rPr lang="en-US" sz="1200" b="0" i="0" u="none" strike="noStrike" kern="1200" baseline="0" dirty="0">
                <a:solidFill>
                  <a:schemeClr val="tx1"/>
                </a:solidFill>
                <a:latin typeface="+mn-lt"/>
                <a:ea typeface="+mn-ea"/>
                <a:cs typeface="+mn-cs"/>
              </a:rPr>
              <a:t>Listening to music, learning new things, or doing a good deed.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that utility typically is not compared across individuals. The utility one person experiences from something does not have to be equal for another.</a:t>
            </a:r>
          </a:p>
        </p:txBody>
      </p:sp>
      <p:sp>
        <p:nvSpPr>
          <p:cNvPr id="4" name="Slide Number Placeholder 3"/>
          <p:cNvSpPr>
            <a:spLocks noGrp="1"/>
          </p:cNvSpPr>
          <p:nvPr>
            <p:ph type="sldNum" sz="quarter" idx="10"/>
          </p:nvPr>
        </p:nvSpPr>
        <p:spPr/>
        <p:txBody>
          <a:bodyPr/>
          <a:lstStyle/>
          <a:p>
            <a:fld id="{4E5D5501-632C-4919-BFC1-B7BA85A71509}" type="slidenum">
              <a:rPr lang="en-US" smtClean="0"/>
              <a:t>3</a:t>
            </a:fld>
            <a:endParaRPr lang="en-US" dirty="0"/>
          </a:p>
        </p:txBody>
      </p:sp>
    </p:spTree>
    <p:extLst>
      <p:ext uri="{BB962C8B-B14F-4D97-AF65-F5344CB8AC3E}">
        <p14:creationId xmlns:p14="http://schemas.microsoft.com/office/powerpoint/2010/main" val="3962698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E5D5501-632C-4919-BFC1-B7BA85A71509}" type="slidenum">
              <a:rPr lang="en-US" smtClean="0"/>
              <a:t>4</a:t>
            </a:fld>
            <a:endParaRPr lang="en-US" dirty="0"/>
          </a:p>
        </p:txBody>
      </p:sp>
    </p:spTree>
    <p:extLst>
      <p:ext uri="{BB962C8B-B14F-4D97-AF65-F5344CB8AC3E}">
        <p14:creationId xmlns:p14="http://schemas.microsoft.com/office/powerpoint/2010/main" val="186940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fact that someone chose to do something “reveals” that she preferred it to the other available options. Of course, this inference is specific to a particular person and situation. Different people prefer different ice cream flavors. The same person might be in the mood for an action movie today and a romantic comedy tomorrow.</a:t>
            </a:r>
          </a:p>
          <a:p>
            <a:endParaRPr lang="en-US" dirty="0"/>
          </a:p>
        </p:txBody>
      </p:sp>
      <p:sp>
        <p:nvSpPr>
          <p:cNvPr id="4" name="Slide Number Placeholder 3"/>
          <p:cNvSpPr>
            <a:spLocks noGrp="1"/>
          </p:cNvSpPr>
          <p:nvPr>
            <p:ph type="sldNum" sz="quarter" idx="10"/>
          </p:nvPr>
        </p:nvSpPr>
        <p:spPr/>
        <p:txBody>
          <a:bodyPr/>
          <a:lstStyle/>
          <a:p>
            <a:fld id="{4E5D5501-632C-4919-BFC1-B7BA85A71509}" type="slidenum">
              <a:rPr lang="en-US" smtClean="0"/>
              <a:t>5</a:t>
            </a:fld>
            <a:endParaRPr lang="en-US" dirty="0"/>
          </a:p>
        </p:txBody>
      </p:sp>
    </p:spTree>
    <p:extLst>
      <p:ext uri="{BB962C8B-B14F-4D97-AF65-F5344CB8AC3E}">
        <p14:creationId xmlns:p14="http://schemas.microsoft.com/office/powerpoint/2010/main" val="39626988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5D5501-632C-4919-BFC1-B7BA85A71509}" type="slidenum">
              <a:rPr lang="en-US" smtClean="0"/>
              <a:t>6</a:t>
            </a:fld>
            <a:endParaRPr lang="en-US" dirty="0"/>
          </a:p>
        </p:txBody>
      </p:sp>
    </p:spTree>
    <p:extLst>
      <p:ext uri="{BB962C8B-B14F-4D97-AF65-F5344CB8AC3E}">
        <p14:creationId xmlns:p14="http://schemas.microsoft.com/office/powerpoint/2010/main" val="3804561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a:t>
            </a:r>
            <a:r>
              <a:rPr lang="en-US" baseline="0" dirty="0"/>
              <a:t> that Sarah could gain more utility by eating more food or skipping out of her broccoli altogether and eating another scoop or two of ice cream. This utility function isn’t realistic because it assumes that we gain the same amount of utility regardless of how much we eat.</a:t>
            </a:r>
            <a:endParaRPr lang="en-US" dirty="0"/>
          </a:p>
        </p:txBody>
      </p:sp>
      <p:sp>
        <p:nvSpPr>
          <p:cNvPr id="4" name="Slide Number Placeholder 3"/>
          <p:cNvSpPr>
            <a:spLocks noGrp="1"/>
          </p:cNvSpPr>
          <p:nvPr>
            <p:ph type="sldNum" sz="quarter" idx="10"/>
          </p:nvPr>
        </p:nvSpPr>
        <p:spPr/>
        <p:txBody>
          <a:bodyPr/>
          <a:lstStyle/>
          <a:p>
            <a:fld id="{4E5D5501-632C-4919-BFC1-B7BA85A71509}" type="slidenum">
              <a:rPr lang="en-US" smtClean="0"/>
              <a:t>7</a:t>
            </a:fld>
            <a:endParaRPr lang="en-US" dirty="0"/>
          </a:p>
        </p:txBody>
      </p:sp>
    </p:spTree>
    <p:extLst>
      <p:ext uri="{BB962C8B-B14F-4D97-AF65-F5344CB8AC3E}">
        <p14:creationId xmlns:p14="http://schemas.microsoft.com/office/powerpoint/2010/main" val="38045619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diminishing marginal utility of food items is particularly noticeable, because our bodies have a physical reaction to additional consumption. Our stomachs start to tell us that we’re full, and our sense of taste fades as the novelty of a new flavor passes. Economists believe that the principle of diminishing marginal utility applies to most goods and services. For example, imagine you have recently moved to a cold climate and have no sweaters. Buying one sweater makes a huge difference in your comfort. Buying a tenth sweater isn’t such a big deal.</a:t>
            </a:r>
          </a:p>
        </p:txBody>
      </p:sp>
      <p:sp>
        <p:nvSpPr>
          <p:cNvPr id="4" name="Slide Number Placeholder 3"/>
          <p:cNvSpPr>
            <a:spLocks noGrp="1"/>
          </p:cNvSpPr>
          <p:nvPr>
            <p:ph type="sldNum" sz="quarter" idx="10"/>
          </p:nvPr>
        </p:nvSpPr>
        <p:spPr/>
        <p:txBody>
          <a:bodyPr/>
          <a:lstStyle/>
          <a:p>
            <a:fld id="{4E5D5501-632C-4919-BFC1-B7BA85A71509}" type="slidenum">
              <a:rPr lang="en-US" smtClean="0"/>
              <a:t>8</a:t>
            </a:fld>
            <a:endParaRPr lang="en-US" dirty="0"/>
          </a:p>
        </p:txBody>
      </p:sp>
    </p:spTree>
    <p:extLst>
      <p:ext uri="{BB962C8B-B14F-4D97-AF65-F5344CB8AC3E}">
        <p14:creationId xmlns:p14="http://schemas.microsoft.com/office/powerpoint/2010/main" val="457858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Total utility of the 6</a:t>
            </a:r>
            <a:r>
              <a:rPr lang="en-US" sz="1200" b="0" i="0" u="none" strike="noStrike" kern="1200" baseline="30000" dirty="0">
                <a:solidFill>
                  <a:schemeClr val="tx1"/>
                </a:solidFill>
                <a:latin typeface="+mn-lt"/>
                <a:ea typeface="+mn-ea"/>
                <a:cs typeface="+mn-cs"/>
              </a:rPr>
              <a:t>th</a:t>
            </a:r>
            <a:r>
              <a:rPr lang="en-US" sz="1200" b="0" i="0" u="none" strike="noStrike" kern="1200" baseline="0" dirty="0">
                <a:solidFill>
                  <a:schemeClr val="tx1"/>
                </a:solidFill>
                <a:latin typeface="+mn-lt"/>
                <a:ea typeface="+mn-ea"/>
                <a:cs typeface="+mn-cs"/>
              </a:rPr>
              <a:t> scoop is 6 + 5 + 4 + 3 + 2 + 1 = 21 units of utility.</a:t>
            </a:r>
          </a:p>
        </p:txBody>
      </p:sp>
      <p:sp>
        <p:nvSpPr>
          <p:cNvPr id="4" name="Slide Number Placeholder 3"/>
          <p:cNvSpPr>
            <a:spLocks noGrp="1"/>
          </p:cNvSpPr>
          <p:nvPr>
            <p:ph type="sldNum" sz="quarter" idx="10"/>
          </p:nvPr>
        </p:nvSpPr>
        <p:spPr/>
        <p:txBody>
          <a:bodyPr/>
          <a:lstStyle/>
          <a:p>
            <a:fld id="{4E5D5501-632C-4919-BFC1-B7BA85A71509}" type="slidenum">
              <a:rPr lang="en-US" smtClean="0"/>
              <a:t>9</a:t>
            </a:fld>
            <a:endParaRPr lang="en-US" dirty="0"/>
          </a:p>
        </p:txBody>
      </p:sp>
    </p:spTree>
    <p:extLst>
      <p:ext uri="{BB962C8B-B14F-4D97-AF65-F5344CB8AC3E}">
        <p14:creationId xmlns:p14="http://schemas.microsoft.com/office/powerpoint/2010/main" val="11097436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buNone/>
              <a:defRPr sz="4000"/>
            </a:lvl1pPr>
          </a:lstStyle>
          <a:p>
            <a:pPr lvl="0"/>
            <a:r>
              <a:rPr lang="en-US" dirty="0"/>
              <a:t>Click to add text</a:t>
            </a:r>
          </a:p>
        </p:txBody>
      </p:sp>
      <p:pic>
        <p:nvPicPr>
          <p:cNvPr id="6" name="Picture 5">
            <a:extLst>
              <a:ext uri="{FF2B5EF4-FFF2-40B4-BE49-F238E27FC236}">
                <a16:creationId xmlns:a16="http://schemas.microsoft.com/office/drawing/2014/main" id="{F2BD65A0-882D-4449-9E04-A8356F2283DE}"/>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2930409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7-</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1747955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7-</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17262955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200"/>
            <a:ext cx="8229600" cy="4906963"/>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rot="5400000">
            <a:off x="8613648" y="384048"/>
            <a:ext cx="527304"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7-</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971215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7-</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068736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105400"/>
          </a:xfrm>
          <a:prstGeom prst="rect">
            <a:avLst/>
          </a:prstGeo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1"/>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defRPr>
            </a:lvl1pPr>
          </a:lstStyle>
          <a:p>
            <a:r>
              <a:rPr lang="en-US" dirty="0"/>
              <a:t>Click to edit Master title style</a:t>
            </a:r>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7-</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37294993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57200" y="6400800"/>
            <a:ext cx="83820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endParaRPr>
          </a:p>
        </p:txBody>
      </p:sp>
    </p:spTree>
    <p:extLst>
      <p:ext uri="{BB962C8B-B14F-4D97-AF65-F5344CB8AC3E}">
        <p14:creationId xmlns:p14="http://schemas.microsoft.com/office/powerpoint/2010/main" val="1902327073"/>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0" r:id="rId4"/>
    <p:sldLayoutId id="2147483653" r:id="rId5"/>
    <p:sldLayoutId id="2147483654" r:id="rId6"/>
  </p:sldLayoutIdLst>
  <p:txStyles>
    <p:titleStyle>
      <a:lvl1pPr algn="ctr" defTabSz="914400" rtl="0" eaLnBrk="1" latinLnBrk="0" hangingPunct="1">
        <a:spcBef>
          <a:spcPct val="0"/>
        </a:spcBef>
        <a:buNone/>
        <a:defRPr sz="4400" kern="1200">
          <a:solidFill>
            <a:schemeClr val="tx1"/>
          </a:solidFill>
          <a:latin typeface="Calibr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7</a:t>
            </a:r>
          </a:p>
        </p:txBody>
      </p:sp>
      <p:sp>
        <p:nvSpPr>
          <p:cNvPr id="3" name="Subtitle 2"/>
          <p:cNvSpPr>
            <a:spLocks noGrp="1"/>
          </p:cNvSpPr>
          <p:nvPr>
            <p:ph type="body" sz="quarter" idx="10"/>
          </p:nvPr>
        </p:nvSpPr>
        <p:spPr/>
        <p:txBody>
          <a:bodyPr/>
          <a:lstStyle/>
          <a:p>
            <a:r>
              <a:rPr lang="en-US" dirty="0"/>
              <a:t>Consumer Behavior</a:t>
            </a:r>
          </a:p>
        </p:txBody>
      </p:sp>
    </p:spTree>
    <p:extLst>
      <p:ext uri="{BB962C8B-B14F-4D97-AF65-F5344CB8AC3E}">
        <p14:creationId xmlns:p14="http://schemas.microsoft.com/office/powerpoint/2010/main" val="18185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Diminishing marginal utility</a:t>
            </a:r>
          </a:p>
        </p:txBody>
      </p:sp>
      <p:sp>
        <p:nvSpPr>
          <p:cNvPr id="102" name="Content Placeholder 7"/>
          <p:cNvSpPr>
            <a:spLocks noGrp="1"/>
          </p:cNvSpPr>
          <p:nvPr>
            <p:ph sz="half" idx="4294967295"/>
          </p:nvPr>
        </p:nvSpPr>
        <p:spPr>
          <a:xfrm>
            <a:off x="0" y="5253038"/>
            <a:ext cx="4876800" cy="1223962"/>
          </a:xfrm>
        </p:spPr>
        <p:txBody>
          <a:bodyPr>
            <a:noAutofit/>
          </a:bodyPr>
          <a:lstStyle/>
          <a:p>
            <a:pPr marL="1588" indent="-1588" algn="ctr">
              <a:buNone/>
            </a:pPr>
            <a:r>
              <a:rPr lang="en-US" sz="2200" dirty="0"/>
              <a:t>Total utility increases with each scoop of ice cream until point A, the seventh scoop, at which total utility is maximized. </a:t>
            </a:r>
          </a:p>
        </p:txBody>
      </p:sp>
      <p:sp>
        <p:nvSpPr>
          <p:cNvPr id="101" name="Content Placeholder 7"/>
          <p:cNvSpPr>
            <a:spLocks noGrp="1"/>
          </p:cNvSpPr>
          <p:nvPr>
            <p:ph sz="half" idx="4294967295"/>
          </p:nvPr>
        </p:nvSpPr>
        <p:spPr>
          <a:xfrm>
            <a:off x="4953000" y="5257800"/>
            <a:ext cx="4191000" cy="1223963"/>
          </a:xfrm>
        </p:spPr>
        <p:txBody>
          <a:bodyPr>
            <a:normAutofit/>
          </a:bodyPr>
          <a:lstStyle/>
          <a:p>
            <a:pPr marL="1588" indent="-1588" algn="ctr">
              <a:buNone/>
            </a:pPr>
            <a:r>
              <a:rPr lang="en-US" sz="2200" dirty="0"/>
              <a:t>Marginal utility measures the per unit utility from each scoop of ice cream. </a:t>
            </a:r>
          </a:p>
        </p:txBody>
      </p:sp>
      <p:sp>
        <p:nvSpPr>
          <p:cNvPr id="6" name="Rectangle 5"/>
          <p:cNvSpPr>
            <a:spLocks noChangeArrowheads="1"/>
          </p:cNvSpPr>
          <p:nvPr/>
        </p:nvSpPr>
        <p:spPr bwMode="auto">
          <a:xfrm>
            <a:off x="5877551" y="5042356"/>
            <a:ext cx="174086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Scoops of ice cream</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1" name="Line 10"/>
          <p:cNvSpPr>
            <a:spLocks noChangeShapeType="1"/>
          </p:cNvSpPr>
          <p:nvPr/>
        </p:nvSpPr>
        <p:spPr bwMode="auto">
          <a:xfrm flipV="1">
            <a:off x="5446712" y="2329318"/>
            <a:ext cx="0" cy="271303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2" name="Line 11"/>
          <p:cNvSpPr>
            <a:spLocks noChangeShapeType="1"/>
          </p:cNvSpPr>
          <p:nvPr/>
        </p:nvSpPr>
        <p:spPr bwMode="auto">
          <a:xfrm>
            <a:off x="5446712" y="2438856"/>
            <a:ext cx="5556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3" name="Line 12"/>
          <p:cNvSpPr>
            <a:spLocks noChangeShapeType="1"/>
          </p:cNvSpPr>
          <p:nvPr/>
        </p:nvSpPr>
        <p:spPr bwMode="auto">
          <a:xfrm>
            <a:off x="5446712" y="2765881"/>
            <a:ext cx="5556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4" name="Line 13"/>
          <p:cNvSpPr>
            <a:spLocks noChangeShapeType="1"/>
          </p:cNvSpPr>
          <p:nvPr/>
        </p:nvSpPr>
        <p:spPr bwMode="auto">
          <a:xfrm>
            <a:off x="5446712" y="3091318"/>
            <a:ext cx="5556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5" name="Line 14"/>
          <p:cNvSpPr>
            <a:spLocks noChangeShapeType="1"/>
          </p:cNvSpPr>
          <p:nvPr/>
        </p:nvSpPr>
        <p:spPr bwMode="auto">
          <a:xfrm>
            <a:off x="5446712" y="3416756"/>
            <a:ext cx="5556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6" name="Line 15"/>
          <p:cNvSpPr>
            <a:spLocks noChangeShapeType="1"/>
          </p:cNvSpPr>
          <p:nvPr/>
        </p:nvSpPr>
        <p:spPr bwMode="auto">
          <a:xfrm>
            <a:off x="5446712" y="3743781"/>
            <a:ext cx="5556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 name="Line 16"/>
          <p:cNvSpPr>
            <a:spLocks noChangeShapeType="1"/>
          </p:cNvSpPr>
          <p:nvPr/>
        </p:nvSpPr>
        <p:spPr bwMode="auto">
          <a:xfrm>
            <a:off x="5446712" y="4064456"/>
            <a:ext cx="5556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8" name="Line 17"/>
          <p:cNvSpPr>
            <a:spLocks noChangeShapeType="1"/>
          </p:cNvSpPr>
          <p:nvPr/>
        </p:nvSpPr>
        <p:spPr bwMode="auto">
          <a:xfrm>
            <a:off x="5446712" y="4389893"/>
            <a:ext cx="5556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9" name="Line 18"/>
          <p:cNvSpPr>
            <a:spLocks noChangeShapeType="1"/>
          </p:cNvSpPr>
          <p:nvPr/>
        </p:nvSpPr>
        <p:spPr bwMode="auto">
          <a:xfrm>
            <a:off x="5446712" y="4716918"/>
            <a:ext cx="412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 name="Line 19"/>
          <p:cNvSpPr>
            <a:spLocks noChangeShapeType="1"/>
          </p:cNvSpPr>
          <p:nvPr/>
        </p:nvSpPr>
        <p:spPr bwMode="auto">
          <a:xfrm>
            <a:off x="5437187" y="5042356"/>
            <a:ext cx="5556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1" name="Line 20"/>
          <p:cNvSpPr>
            <a:spLocks noChangeShapeType="1"/>
          </p:cNvSpPr>
          <p:nvPr/>
        </p:nvSpPr>
        <p:spPr bwMode="auto">
          <a:xfrm>
            <a:off x="5446712" y="4716918"/>
            <a:ext cx="263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22" name="Line 21"/>
          <p:cNvSpPr>
            <a:spLocks noChangeShapeType="1"/>
          </p:cNvSpPr>
          <p:nvPr/>
        </p:nvSpPr>
        <p:spPr bwMode="auto">
          <a:xfrm>
            <a:off x="7967662" y="4661356"/>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Line 22"/>
          <p:cNvSpPr>
            <a:spLocks noChangeShapeType="1"/>
          </p:cNvSpPr>
          <p:nvPr/>
        </p:nvSpPr>
        <p:spPr bwMode="auto">
          <a:xfrm>
            <a:off x="7654925" y="4661356"/>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 name="Line 23"/>
          <p:cNvSpPr>
            <a:spLocks noChangeShapeType="1"/>
          </p:cNvSpPr>
          <p:nvPr/>
        </p:nvSpPr>
        <p:spPr bwMode="auto">
          <a:xfrm>
            <a:off x="7337425" y="4661356"/>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 name="Line 24"/>
          <p:cNvSpPr>
            <a:spLocks noChangeShapeType="1"/>
          </p:cNvSpPr>
          <p:nvPr/>
        </p:nvSpPr>
        <p:spPr bwMode="auto">
          <a:xfrm>
            <a:off x="7021512" y="4661356"/>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 name="Line 25"/>
          <p:cNvSpPr>
            <a:spLocks noChangeShapeType="1"/>
          </p:cNvSpPr>
          <p:nvPr/>
        </p:nvSpPr>
        <p:spPr bwMode="auto">
          <a:xfrm>
            <a:off x="6704012" y="4661356"/>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Line 26"/>
          <p:cNvSpPr>
            <a:spLocks noChangeShapeType="1"/>
          </p:cNvSpPr>
          <p:nvPr/>
        </p:nvSpPr>
        <p:spPr bwMode="auto">
          <a:xfrm>
            <a:off x="6392862" y="4661356"/>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Line 27"/>
          <p:cNvSpPr>
            <a:spLocks noChangeShapeType="1"/>
          </p:cNvSpPr>
          <p:nvPr/>
        </p:nvSpPr>
        <p:spPr bwMode="auto">
          <a:xfrm>
            <a:off x="6075362" y="4661356"/>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Line 28"/>
          <p:cNvSpPr>
            <a:spLocks noChangeShapeType="1"/>
          </p:cNvSpPr>
          <p:nvPr/>
        </p:nvSpPr>
        <p:spPr bwMode="auto">
          <a:xfrm>
            <a:off x="5764212" y="4661356"/>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 name="Line 29"/>
          <p:cNvSpPr>
            <a:spLocks noChangeShapeType="1"/>
          </p:cNvSpPr>
          <p:nvPr/>
        </p:nvSpPr>
        <p:spPr bwMode="auto">
          <a:xfrm>
            <a:off x="5446712" y="4675643"/>
            <a:ext cx="0" cy="412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1" name="Freeform 30"/>
          <p:cNvSpPr>
            <a:spLocks/>
          </p:cNvSpPr>
          <p:nvPr/>
        </p:nvSpPr>
        <p:spPr bwMode="auto">
          <a:xfrm>
            <a:off x="5764212" y="2765881"/>
            <a:ext cx="2203450" cy="2276475"/>
          </a:xfrm>
          <a:custGeom>
            <a:avLst/>
            <a:gdLst>
              <a:gd name="T0" fmla="*/ 0 w 1388"/>
              <a:gd name="T1" fmla="*/ 0 h 1434"/>
              <a:gd name="T2" fmla="*/ 0 w 1388"/>
              <a:gd name="T3" fmla="*/ 0 h 1434"/>
              <a:gd name="T4" fmla="*/ 196 w 1388"/>
              <a:gd name="T5" fmla="*/ 205 h 1434"/>
              <a:gd name="T6" fmla="*/ 196 w 1388"/>
              <a:gd name="T7" fmla="*/ 205 h 1434"/>
              <a:gd name="T8" fmla="*/ 396 w 1388"/>
              <a:gd name="T9" fmla="*/ 410 h 1434"/>
              <a:gd name="T10" fmla="*/ 396 w 1388"/>
              <a:gd name="T11" fmla="*/ 410 h 1434"/>
              <a:gd name="T12" fmla="*/ 595 w 1388"/>
              <a:gd name="T13" fmla="*/ 616 h 1434"/>
              <a:gd name="T14" fmla="*/ 595 w 1388"/>
              <a:gd name="T15" fmla="*/ 616 h 1434"/>
              <a:gd name="T16" fmla="*/ 792 w 1388"/>
              <a:gd name="T17" fmla="*/ 821 h 1434"/>
              <a:gd name="T18" fmla="*/ 792 w 1388"/>
              <a:gd name="T19" fmla="*/ 821 h 1434"/>
              <a:gd name="T20" fmla="*/ 991 w 1388"/>
              <a:gd name="T21" fmla="*/ 1023 h 1434"/>
              <a:gd name="T22" fmla="*/ 991 w 1388"/>
              <a:gd name="T23" fmla="*/ 1023 h 1434"/>
              <a:gd name="T24" fmla="*/ 1191 w 1388"/>
              <a:gd name="T25" fmla="*/ 1229 h 1434"/>
              <a:gd name="T26" fmla="*/ 1191 w 1388"/>
              <a:gd name="T27" fmla="*/ 1229 h 1434"/>
              <a:gd name="T28" fmla="*/ 1388 w 1388"/>
              <a:gd name="T29" fmla="*/ 1434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8" h="1434">
                <a:moveTo>
                  <a:pt x="0" y="0"/>
                </a:moveTo>
                <a:lnTo>
                  <a:pt x="0" y="0"/>
                </a:lnTo>
                <a:lnTo>
                  <a:pt x="196" y="205"/>
                </a:lnTo>
                <a:lnTo>
                  <a:pt x="196" y="205"/>
                </a:lnTo>
                <a:lnTo>
                  <a:pt x="396" y="410"/>
                </a:lnTo>
                <a:lnTo>
                  <a:pt x="396" y="410"/>
                </a:lnTo>
                <a:lnTo>
                  <a:pt x="595" y="616"/>
                </a:lnTo>
                <a:lnTo>
                  <a:pt x="595" y="616"/>
                </a:lnTo>
                <a:lnTo>
                  <a:pt x="792" y="821"/>
                </a:lnTo>
                <a:lnTo>
                  <a:pt x="792" y="821"/>
                </a:lnTo>
                <a:lnTo>
                  <a:pt x="991" y="1023"/>
                </a:lnTo>
                <a:lnTo>
                  <a:pt x="991" y="1023"/>
                </a:lnTo>
                <a:lnTo>
                  <a:pt x="1191" y="1229"/>
                </a:lnTo>
                <a:lnTo>
                  <a:pt x="1191" y="1229"/>
                </a:lnTo>
                <a:lnTo>
                  <a:pt x="1388" y="1434"/>
                </a:lnTo>
              </a:path>
            </a:pathLst>
          </a:custGeom>
          <a:noFill/>
          <a:ln w="38100">
            <a:solidFill>
              <a:srgbClr val="82A2A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 name="Rectangle 32"/>
          <p:cNvSpPr>
            <a:spLocks noChangeArrowheads="1"/>
          </p:cNvSpPr>
          <p:nvPr/>
        </p:nvSpPr>
        <p:spPr bwMode="auto">
          <a:xfrm>
            <a:off x="5257800" y="4950281"/>
            <a:ext cx="1586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5308600" y="462960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5308600" y="43025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5308600" y="397714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5308600" y="365170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5308600" y="332944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a:off x="5308600" y="300400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
          <p:cNvSpPr>
            <a:spLocks noChangeArrowheads="1"/>
          </p:cNvSpPr>
          <p:nvPr/>
        </p:nvSpPr>
        <p:spPr bwMode="auto">
          <a:xfrm>
            <a:off x="5308600" y="267856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40"/>
          <p:cNvSpPr>
            <a:spLocks noChangeArrowheads="1"/>
          </p:cNvSpPr>
          <p:nvPr/>
        </p:nvSpPr>
        <p:spPr bwMode="auto">
          <a:xfrm>
            <a:off x="5308600" y="235154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1"/>
          <p:cNvSpPr>
            <a:spLocks noChangeArrowheads="1"/>
          </p:cNvSpPr>
          <p:nvPr/>
        </p:nvSpPr>
        <p:spPr bwMode="auto">
          <a:xfrm>
            <a:off x="5689600" y="47851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
          <p:cNvSpPr>
            <a:spLocks noChangeArrowheads="1"/>
          </p:cNvSpPr>
          <p:nvPr/>
        </p:nvSpPr>
        <p:spPr bwMode="auto">
          <a:xfrm>
            <a:off x="6002337" y="47851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
          <p:cNvSpPr>
            <a:spLocks noChangeArrowheads="1"/>
          </p:cNvSpPr>
          <p:nvPr/>
        </p:nvSpPr>
        <p:spPr bwMode="auto">
          <a:xfrm>
            <a:off x="6319837" y="47851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6635750" y="47851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6948487" y="47851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46"/>
          <p:cNvSpPr>
            <a:spLocks noChangeArrowheads="1"/>
          </p:cNvSpPr>
          <p:nvPr/>
        </p:nvSpPr>
        <p:spPr bwMode="auto">
          <a:xfrm>
            <a:off x="7264400" y="47851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7"/>
          <p:cNvSpPr>
            <a:spLocks noChangeArrowheads="1"/>
          </p:cNvSpPr>
          <p:nvPr/>
        </p:nvSpPr>
        <p:spPr bwMode="auto">
          <a:xfrm>
            <a:off x="7581900" y="47851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8"/>
          <p:cNvSpPr>
            <a:spLocks noChangeArrowheads="1"/>
          </p:cNvSpPr>
          <p:nvPr/>
        </p:nvSpPr>
        <p:spPr bwMode="auto">
          <a:xfrm>
            <a:off x="7893050" y="47851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0"/>
          <p:cNvSpPr>
            <a:spLocks noChangeArrowheads="1"/>
          </p:cNvSpPr>
          <p:nvPr/>
        </p:nvSpPr>
        <p:spPr bwMode="auto">
          <a:xfrm>
            <a:off x="4994914" y="2082124"/>
            <a:ext cx="216565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Marginal utility per scoop</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1"/>
          <p:cNvSpPr>
            <a:spLocks noChangeArrowheads="1"/>
          </p:cNvSpPr>
          <p:nvPr/>
        </p:nvSpPr>
        <p:spPr bwMode="auto">
          <a:xfrm>
            <a:off x="7723187" y="4504193"/>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52"/>
          <p:cNvSpPr>
            <a:spLocks noChangeArrowheads="1"/>
          </p:cNvSpPr>
          <p:nvPr/>
        </p:nvSpPr>
        <p:spPr bwMode="auto">
          <a:xfrm>
            <a:off x="1672117" y="5042356"/>
            <a:ext cx="174086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Scoops of ice cream</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62"/>
          <p:cNvSpPr>
            <a:spLocks noChangeArrowheads="1"/>
          </p:cNvSpPr>
          <p:nvPr/>
        </p:nvSpPr>
        <p:spPr bwMode="auto">
          <a:xfrm>
            <a:off x="3816350" y="480468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4" name="Line 63"/>
          <p:cNvSpPr>
            <a:spLocks noChangeShapeType="1"/>
          </p:cNvSpPr>
          <p:nvPr/>
        </p:nvSpPr>
        <p:spPr bwMode="auto">
          <a:xfrm flipV="1">
            <a:off x="1103312" y="2325010"/>
            <a:ext cx="0" cy="24431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65" name="Line 64"/>
          <p:cNvSpPr>
            <a:spLocks noChangeShapeType="1"/>
          </p:cNvSpPr>
          <p:nvPr/>
        </p:nvSpPr>
        <p:spPr bwMode="auto">
          <a:xfrm>
            <a:off x="1103312" y="2436135"/>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66" name="Line 65"/>
          <p:cNvSpPr>
            <a:spLocks noChangeShapeType="1"/>
          </p:cNvSpPr>
          <p:nvPr/>
        </p:nvSpPr>
        <p:spPr bwMode="auto">
          <a:xfrm>
            <a:off x="1103312" y="2904447"/>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67" name="Line 66"/>
          <p:cNvSpPr>
            <a:spLocks noChangeShapeType="1"/>
          </p:cNvSpPr>
          <p:nvPr/>
        </p:nvSpPr>
        <p:spPr bwMode="auto">
          <a:xfrm>
            <a:off x="1103312" y="3367997"/>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68" name="Line 67"/>
          <p:cNvSpPr>
            <a:spLocks noChangeShapeType="1"/>
          </p:cNvSpPr>
          <p:nvPr/>
        </p:nvSpPr>
        <p:spPr bwMode="auto">
          <a:xfrm>
            <a:off x="1103312" y="3836310"/>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69" name="Line 68"/>
          <p:cNvSpPr>
            <a:spLocks noChangeShapeType="1"/>
          </p:cNvSpPr>
          <p:nvPr/>
        </p:nvSpPr>
        <p:spPr bwMode="auto">
          <a:xfrm>
            <a:off x="1103312" y="4304622"/>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70" name="Line 69"/>
          <p:cNvSpPr>
            <a:spLocks noChangeShapeType="1"/>
          </p:cNvSpPr>
          <p:nvPr/>
        </p:nvSpPr>
        <p:spPr bwMode="auto">
          <a:xfrm>
            <a:off x="1103312" y="4768172"/>
            <a:ext cx="412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1" name="Line 70"/>
          <p:cNvSpPr>
            <a:spLocks noChangeShapeType="1"/>
          </p:cNvSpPr>
          <p:nvPr/>
        </p:nvSpPr>
        <p:spPr bwMode="auto">
          <a:xfrm>
            <a:off x="1103312" y="4768172"/>
            <a:ext cx="28590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2" name="Freeform 71"/>
          <p:cNvSpPr>
            <a:spLocks/>
          </p:cNvSpPr>
          <p:nvPr/>
        </p:nvSpPr>
        <p:spPr bwMode="auto">
          <a:xfrm>
            <a:off x="1103312" y="2761572"/>
            <a:ext cx="2744788" cy="2006600"/>
          </a:xfrm>
          <a:custGeom>
            <a:avLst/>
            <a:gdLst>
              <a:gd name="T0" fmla="*/ 0 w 1729"/>
              <a:gd name="T1" fmla="*/ 1264 h 1264"/>
              <a:gd name="T2" fmla="*/ 0 w 1729"/>
              <a:gd name="T3" fmla="*/ 1264 h 1264"/>
              <a:gd name="T4" fmla="*/ 110 w 1729"/>
              <a:gd name="T5" fmla="*/ 1084 h 1264"/>
              <a:gd name="T6" fmla="*/ 162 w 1729"/>
              <a:gd name="T7" fmla="*/ 995 h 1264"/>
              <a:gd name="T8" fmla="*/ 217 w 1729"/>
              <a:gd name="T9" fmla="*/ 911 h 1264"/>
              <a:gd name="T10" fmla="*/ 217 w 1729"/>
              <a:gd name="T11" fmla="*/ 911 h 1264"/>
              <a:gd name="T12" fmla="*/ 271 w 1729"/>
              <a:gd name="T13" fmla="*/ 833 h 1264"/>
              <a:gd name="T14" fmla="*/ 324 w 1729"/>
              <a:gd name="T15" fmla="*/ 758 h 1264"/>
              <a:gd name="T16" fmla="*/ 378 w 1729"/>
              <a:gd name="T17" fmla="*/ 685 h 1264"/>
              <a:gd name="T18" fmla="*/ 433 w 1729"/>
              <a:gd name="T19" fmla="*/ 619 h 1264"/>
              <a:gd name="T20" fmla="*/ 433 w 1729"/>
              <a:gd name="T21" fmla="*/ 619 h 1264"/>
              <a:gd name="T22" fmla="*/ 488 w 1729"/>
              <a:gd name="T23" fmla="*/ 552 h 1264"/>
              <a:gd name="T24" fmla="*/ 540 w 1729"/>
              <a:gd name="T25" fmla="*/ 492 h 1264"/>
              <a:gd name="T26" fmla="*/ 595 w 1729"/>
              <a:gd name="T27" fmla="*/ 437 h 1264"/>
              <a:gd name="T28" fmla="*/ 650 w 1729"/>
              <a:gd name="T29" fmla="*/ 382 h 1264"/>
              <a:gd name="T30" fmla="*/ 650 w 1729"/>
              <a:gd name="T31" fmla="*/ 382 h 1264"/>
              <a:gd name="T32" fmla="*/ 702 w 1729"/>
              <a:gd name="T33" fmla="*/ 333 h 1264"/>
              <a:gd name="T34" fmla="*/ 757 w 1729"/>
              <a:gd name="T35" fmla="*/ 286 h 1264"/>
              <a:gd name="T36" fmla="*/ 812 w 1729"/>
              <a:gd name="T37" fmla="*/ 246 h 1264"/>
              <a:gd name="T38" fmla="*/ 864 w 1729"/>
              <a:gd name="T39" fmla="*/ 205 h 1264"/>
              <a:gd name="T40" fmla="*/ 864 w 1729"/>
              <a:gd name="T41" fmla="*/ 205 h 1264"/>
              <a:gd name="T42" fmla="*/ 919 w 1729"/>
              <a:gd name="T43" fmla="*/ 171 h 1264"/>
              <a:gd name="T44" fmla="*/ 974 w 1729"/>
              <a:gd name="T45" fmla="*/ 139 h 1264"/>
              <a:gd name="T46" fmla="*/ 1026 w 1729"/>
              <a:gd name="T47" fmla="*/ 113 h 1264"/>
              <a:gd name="T48" fmla="*/ 1081 w 1729"/>
              <a:gd name="T49" fmla="*/ 90 h 1264"/>
              <a:gd name="T50" fmla="*/ 1081 w 1729"/>
              <a:gd name="T51" fmla="*/ 90 h 1264"/>
              <a:gd name="T52" fmla="*/ 1136 w 1729"/>
              <a:gd name="T53" fmla="*/ 69 h 1264"/>
              <a:gd name="T54" fmla="*/ 1191 w 1729"/>
              <a:gd name="T55" fmla="*/ 49 h 1264"/>
              <a:gd name="T56" fmla="*/ 1243 w 1729"/>
              <a:gd name="T57" fmla="*/ 35 h 1264"/>
              <a:gd name="T58" fmla="*/ 1298 w 1729"/>
              <a:gd name="T59" fmla="*/ 23 h 1264"/>
              <a:gd name="T60" fmla="*/ 1298 w 1729"/>
              <a:gd name="T61" fmla="*/ 23 h 1264"/>
              <a:gd name="T62" fmla="*/ 1353 w 1729"/>
              <a:gd name="T63" fmla="*/ 14 h 1264"/>
              <a:gd name="T64" fmla="*/ 1405 w 1729"/>
              <a:gd name="T65" fmla="*/ 6 h 1264"/>
              <a:gd name="T66" fmla="*/ 1460 w 1729"/>
              <a:gd name="T67" fmla="*/ 3 h 1264"/>
              <a:gd name="T68" fmla="*/ 1515 w 1729"/>
              <a:gd name="T69" fmla="*/ 0 h 1264"/>
              <a:gd name="T70" fmla="*/ 1515 w 1729"/>
              <a:gd name="T71" fmla="*/ 0 h 1264"/>
              <a:gd name="T72" fmla="*/ 1567 w 1729"/>
              <a:gd name="T73" fmla="*/ 3 h 1264"/>
              <a:gd name="T74" fmla="*/ 1622 w 1729"/>
              <a:gd name="T75" fmla="*/ 9 h 1264"/>
              <a:gd name="T76" fmla="*/ 1677 w 1729"/>
              <a:gd name="T77" fmla="*/ 20 h 1264"/>
              <a:gd name="T78" fmla="*/ 1729 w 1729"/>
              <a:gd name="T79" fmla="*/ 29 h 1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29" h="1264">
                <a:moveTo>
                  <a:pt x="0" y="1264"/>
                </a:moveTo>
                <a:lnTo>
                  <a:pt x="0" y="1264"/>
                </a:lnTo>
                <a:lnTo>
                  <a:pt x="110" y="1084"/>
                </a:lnTo>
                <a:lnTo>
                  <a:pt x="162" y="995"/>
                </a:lnTo>
                <a:lnTo>
                  <a:pt x="217" y="911"/>
                </a:lnTo>
                <a:lnTo>
                  <a:pt x="217" y="911"/>
                </a:lnTo>
                <a:lnTo>
                  <a:pt x="271" y="833"/>
                </a:lnTo>
                <a:lnTo>
                  <a:pt x="324" y="758"/>
                </a:lnTo>
                <a:lnTo>
                  <a:pt x="378" y="685"/>
                </a:lnTo>
                <a:lnTo>
                  <a:pt x="433" y="619"/>
                </a:lnTo>
                <a:lnTo>
                  <a:pt x="433" y="619"/>
                </a:lnTo>
                <a:lnTo>
                  <a:pt x="488" y="552"/>
                </a:lnTo>
                <a:lnTo>
                  <a:pt x="540" y="492"/>
                </a:lnTo>
                <a:lnTo>
                  <a:pt x="595" y="437"/>
                </a:lnTo>
                <a:lnTo>
                  <a:pt x="650" y="382"/>
                </a:lnTo>
                <a:lnTo>
                  <a:pt x="650" y="382"/>
                </a:lnTo>
                <a:lnTo>
                  <a:pt x="702" y="333"/>
                </a:lnTo>
                <a:lnTo>
                  <a:pt x="757" y="286"/>
                </a:lnTo>
                <a:lnTo>
                  <a:pt x="812" y="246"/>
                </a:lnTo>
                <a:lnTo>
                  <a:pt x="864" y="205"/>
                </a:lnTo>
                <a:lnTo>
                  <a:pt x="864" y="205"/>
                </a:lnTo>
                <a:lnTo>
                  <a:pt x="919" y="171"/>
                </a:lnTo>
                <a:lnTo>
                  <a:pt x="974" y="139"/>
                </a:lnTo>
                <a:lnTo>
                  <a:pt x="1026" y="113"/>
                </a:lnTo>
                <a:lnTo>
                  <a:pt x="1081" y="90"/>
                </a:lnTo>
                <a:lnTo>
                  <a:pt x="1081" y="90"/>
                </a:lnTo>
                <a:lnTo>
                  <a:pt x="1136" y="69"/>
                </a:lnTo>
                <a:lnTo>
                  <a:pt x="1191" y="49"/>
                </a:lnTo>
                <a:lnTo>
                  <a:pt x="1243" y="35"/>
                </a:lnTo>
                <a:lnTo>
                  <a:pt x="1298" y="23"/>
                </a:lnTo>
                <a:lnTo>
                  <a:pt x="1298" y="23"/>
                </a:lnTo>
                <a:lnTo>
                  <a:pt x="1353" y="14"/>
                </a:lnTo>
                <a:lnTo>
                  <a:pt x="1405" y="6"/>
                </a:lnTo>
                <a:lnTo>
                  <a:pt x="1460" y="3"/>
                </a:lnTo>
                <a:lnTo>
                  <a:pt x="1515" y="0"/>
                </a:lnTo>
                <a:lnTo>
                  <a:pt x="1515" y="0"/>
                </a:lnTo>
                <a:lnTo>
                  <a:pt x="1567" y="3"/>
                </a:lnTo>
                <a:lnTo>
                  <a:pt x="1622" y="9"/>
                </a:lnTo>
                <a:lnTo>
                  <a:pt x="1677" y="20"/>
                </a:lnTo>
                <a:lnTo>
                  <a:pt x="1729" y="29"/>
                </a:lnTo>
              </a:path>
            </a:pathLst>
          </a:custGeom>
          <a:noFill/>
          <a:ln w="38100">
            <a:solidFill>
              <a:srgbClr val="5A390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Rectangle 72"/>
          <p:cNvSpPr>
            <a:spLocks noChangeArrowheads="1"/>
          </p:cNvSpPr>
          <p:nvPr/>
        </p:nvSpPr>
        <p:spPr bwMode="auto">
          <a:xfrm>
            <a:off x="979487" y="480468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73"/>
          <p:cNvSpPr>
            <a:spLocks noChangeArrowheads="1"/>
          </p:cNvSpPr>
          <p:nvPr/>
        </p:nvSpPr>
        <p:spPr bwMode="auto">
          <a:xfrm>
            <a:off x="979487" y="4212547"/>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74"/>
          <p:cNvSpPr>
            <a:spLocks noChangeArrowheads="1"/>
          </p:cNvSpPr>
          <p:nvPr/>
        </p:nvSpPr>
        <p:spPr bwMode="auto">
          <a:xfrm>
            <a:off x="842962" y="3748997"/>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75"/>
          <p:cNvSpPr>
            <a:spLocks noChangeArrowheads="1"/>
          </p:cNvSpPr>
          <p:nvPr/>
        </p:nvSpPr>
        <p:spPr bwMode="auto">
          <a:xfrm>
            <a:off x="842962" y="3280685"/>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76"/>
          <p:cNvSpPr>
            <a:spLocks noChangeArrowheads="1"/>
          </p:cNvSpPr>
          <p:nvPr/>
        </p:nvSpPr>
        <p:spPr bwMode="auto">
          <a:xfrm>
            <a:off x="842962" y="2812372"/>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77"/>
          <p:cNvSpPr>
            <a:spLocks noChangeArrowheads="1"/>
          </p:cNvSpPr>
          <p:nvPr/>
        </p:nvSpPr>
        <p:spPr bwMode="auto">
          <a:xfrm>
            <a:off x="842962" y="2348822"/>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78"/>
          <p:cNvSpPr>
            <a:spLocks noChangeArrowheads="1"/>
          </p:cNvSpPr>
          <p:nvPr/>
        </p:nvSpPr>
        <p:spPr bwMode="auto">
          <a:xfrm>
            <a:off x="1409700" y="480468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79"/>
          <p:cNvSpPr>
            <a:spLocks noChangeArrowheads="1"/>
          </p:cNvSpPr>
          <p:nvPr/>
        </p:nvSpPr>
        <p:spPr bwMode="auto">
          <a:xfrm>
            <a:off x="1754187" y="480468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80"/>
          <p:cNvSpPr>
            <a:spLocks noChangeArrowheads="1"/>
          </p:cNvSpPr>
          <p:nvPr/>
        </p:nvSpPr>
        <p:spPr bwMode="auto">
          <a:xfrm>
            <a:off x="2098675" y="480468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81"/>
          <p:cNvSpPr>
            <a:spLocks noChangeArrowheads="1"/>
          </p:cNvSpPr>
          <p:nvPr/>
        </p:nvSpPr>
        <p:spPr bwMode="auto">
          <a:xfrm>
            <a:off x="2443162" y="480468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82"/>
          <p:cNvSpPr>
            <a:spLocks noChangeArrowheads="1"/>
          </p:cNvSpPr>
          <p:nvPr/>
        </p:nvSpPr>
        <p:spPr bwMode="auto">
          <a:xfrm>
            <a:off x="2787650" y="480468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83"/>
          <p:cNvSpPr>
            <a:spLocks noChangeArrowheads="1"/>
          </p:cNvSpPr>
          <p:nvPr/>
        </p:nvSpPr>
        <p:spPr bwMode="auto">
          <a:xfrm>
            <a:off x="3127375" y="480468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84"/>
          <p:cNvSpPr>
            <a:spLocks noChangeArrowheads="1"/>
          </p:cNvSpPr>
          <p:nvPr/>
        </p:nvSpPr>
        <p:spPr bwMode="auto">
          <a:xfrm>
            <a:off x="3471862" y="480468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85"/>
          <p:cNvSpPr>
            <a:spLocks noChangeArrowheads="1"/>
          </p:cNvSpPr>
          <p:nvPr/>
        </p:nvSpPr>
        <p:spPr bwMode="auto">
          <a:xfrm>
            <a:off x="796290" y="2086885"/>
            <a:ext cx="9388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Total utility</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87"/>
          <p:cNvSpPr>
            <a:spLocks noChangeArrowheads="1"/>
          </p:cNvSpPr>
          <p:nvPr/>
        </p:nvSpPr>
        <p:spPr bwMode="auto">
          <a:xfrm>
            <a:off x="3457575" y="2572660"/>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A</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89" name="Line 88"/>
          <p:cNvSpPr>
            <a:spLocks noChangeShapeType="1"/>
          </p:cNvSpPr>
          <p:nvPr/>
        </p:nvSpPr>
        <p:spPr bwMode="auto">
          <a:xfrm>
            <a:off x="3852862" y="4712610"/>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89"/>
          <p:cNvSpPr>
            <a:spLocks noChangeShapeType="1"/>
          </p:cNvSpPr>
          <p:nvPr/>
        </p:nvSpPr>
        <p:spPr bwMode="auto">
          <a:xfrm>
            <a:off x="3508375" y="4712610"/>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90"/>
          <p:cNvSpPr>
            <a:spLocks noChangeShapeType="1"/>
          </p:cNvSpPr>
          <p:nvPr/>
        </p:nvSpPr>
        <p:spPr bwMode="auto">
          <a:xfrm>
            <a:off x="3163887" y="4712610"/>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91"/>
          <p:cNvSpPr>
            <a:spLocks noChangeShapeType="1"/>
          </p:cNvSpPr>
          <p:nvPr/>
        </p:nvSpPr>
        <p:spPr bwMode="auto">
          <a:xfrm>
            <a:off x="2819400" y="4712610"/>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Line 92"/>
          <p:cNvSpPr>
            <a:spLocks noChangeShapeType="1"/>
          </p:cNvSpPr>
          <p:nvPr/>
        </p:nvSpPr>
        <p:spPr bwMode="auto">
          <a:xfrm>
            <a:off x="2474912" y="4712610"/>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4" name="Line 93"/>
          <p:cNvSpPr>
            <a:spLocks noChangeShapeType="1"/>
          </p:cNvSpPr>
          <p:nvPr/>
        </p:nvSpPr>
        <p:spPr bwMode="auto">
          <a:xfrm>
            <a:off x="2130425" y="4712610"/>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Line 94"/>
          <p:cNvSpPr>
            <a:spLocks noChangeShapeType="1"/>
          </p:cNvSpPr>
          <p:nvPr/>
        </p:nvSpPr>
        <p:spPr bwMode="auto">
          <a:xfrm>
            <a:off x="1790700" y="4712610"/>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6" name="Line 95"/>
          <p:cNvSpPr>
            <a:spLocks noChangeShapeType="1"/>
          </p:cNvSpPr>
          <p:nvPr/>
        </p:nvSpPr>
        <p:spPr bwMode="auto">
          <a:xfrm>
            <a:off x="1447800" y="4712610"/>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7" name="Line 96"/>
          <p:cNvSpPr>
            <a:spLocks noChangeShapeType="1"/>
          </p:cNvSpPr>
          <p:nvPr/>
        </p:nvSpPr>
        <p:spPr bwMode="auto">
          <a:xfrm>
            <a:off x="1103312" y="4726897"/>
            <a:ext cx="0" cy="412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8" name="Freeform 97"/>
          <p:cNvSpPr>
            <a:spLocks/>
          </p:cNvSpPr>
          <p:nvPr/>
        </p:nvSpPr>
        <p:spPr bwMode="auto">
          <a:xfrm>
            <a:off x="7618412" y="4680406"/>
            <a:ext cx="73025" cy="73025"/>
          </a:xfrm>
          <a:custGeom>
            <a:avLst/>
            <a:gdLst>
              <a:gd name="T0" fmla="*/ 46 w 46"/>
              <a:gd name="T1" fmla="*/ 23 h 46"/>
              <a:gd name="T2" fmla="*/ 46 w 46"/>
              <a:gd name="T3" fmla="*/ 23 h 46"/>
              <a:gd name="T4" fmla="*/ 43 w 46"/>
              <a:gd name="T5" fmla="*/ 31 h 46"/>
              <a:gd name="T6" fmla="*/ 37 w 46"/>
              <a:gd name="T7" fmla="*/ 40 h 46"/>
              <a:gd name="T8" fmla="*/ 32 w 46"/>
              <a:gd name="T9" fmla="*/ 46 h 46"/>
              <a:gd name="T10" fmla="*/ 23 w 46"/>
              <a:gd name="T11" fmla="*/ 46 h 46"/>
              <a:gd name="T12" fmla="*/ 23 w 46"/>
              <a:gd name="T13" fmla="*/ 46 h 46"/>
              <a:gd name="T14" fmla="*/ 14 w 46"/>
              <a:gd name="T15" fmla="*/ 46 h 46"/>
              <a:gd name="T16" fmla="*/ 6 w 46"/>
              <a:gd name="T17" fmla="*/ 40 h 46"/>
              <a:gd name="T18" fmla="*/ 0 w 46"/>
              <a:gd name="T19" fmla="*/ 31 h 46"/>
              <a:gd name="T20" fmla="*/ 0 w 46"/>
              <a:gd name="T21" fmla="*/ 23 h 46"/>
              <a:gd name="T22" fmla="*/ 0 w 46"/>
              <a:gd name="T23" fmla="*/ 23 h 46"/>
              <a:gd name="T24" fmla="*/ 0 w 46"/>
              <a:gd name="T25" fmla="*/ 14 h 46"/>
              <a:gd name="T26" fmla="*/ 6 w 46"/>
              <a:gd name="T27" fmla="*/ 8 h 46"/>
              <a:gd name="T28" fmla="*/ 14 w 46"/>
              <a:gd name="T29" fmla="*/ 2 h 46"/>
              <a:gd name="T30" fmla="*/ 23 w 46"/>
              <a:gd name="T31" fmla="*/ 0 h 46"/>
              <a:gd name="T32" fmla="*/ 23 w 46"/>
              <a:gd name="T33" fmla="*/ 0 h 46"/>
              <a:gd name="T34" fmla="*/ 32 w 46"/>
              <a:gd name="T35" fmla="*/ 2 h 46"/>
              <a:gd name="T36" fmla="*/ 37 w 46"/>
              <a:gd name="T37" fmla="*/ 8 h 46"/>
              <a:gd name="T38" fmla="*/ 43 w 46"/>
              <a:gd name="T39" fmla="*/ 14 h 46"/>
              <a:gd name="T40" fmla="*/ 46 w 46"/>
              <a:gd name="T41" fmla="*/ 23 h 46"/>
              <a:gd name="T42" fmla="*/ 46 w 46"/>
              <a:gd name="T43"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46">
                <a:moveTo>
                  <a:pt x="46" y="23"/>
                </a:moveTo>
                <a:lnTo>
                  <a:pt x="46" y="23"/>
                </a:lnTo>
                <a:lnTo>
                  <a:pt x="43" y="31"/>
                </a:lnTo>
                <a:lnTo>
                  <a:pt x="37" y="40"/>
                </a:lnTo>
                <a:lnTo>
                  <a:pt x="32" y="46"/>
                </a:lnTo>
                <a:lnTo>
                  <a:pt x="23" y="46"/>
                </a:lnTo>
                <a:lnTo>
                  <a:pt x="23" y="46"/>
                </a:lnTo>
                <a:lnTo>
                  <a:pt x="14" y="46"/>
                </a:lnTo>
                <a:lnTo>
                  <a:pt x="6" y="40"/>
                </a:lnTo>
                <a:lnTo>
                  <a:pt x="0" y="31"/>
                </a:lnTo>
                <a:lnTo>
                  <a:pt x="0" y="23"/>
                </a:lnTo>
                <a:lnTo>
                  <a:pt x="0" y="23"/>
                </a:lnTo>
                <a:lnTo>
                  <a:pt x="0" y="14"/>
                </a:lnTo>
                <a:lnTo>
                  <a:pt x="6" y="8"/>
                </a:lnTo>
                <a:lnTo>
                  <a:pt x="14" y="2"/>
                </a:lnTo>
                <a:lnTo>
                  <a:pt x="23" y="0"/>
                </a:lnTo>
                <a:lnTo>
                  <a:pt x="23" y="0"/>
                </a:lnTo>
                <a:lnTo>
                  <a:pt x="32" y="2"/>
                </a:lnTo>
                <a:lnTo>
                  <a:pt x="37" y="8"/>
                </a:lnTo>
                <a:lnTo>
                  <a:pt x="43" y="14"/>
                </a:lnTo>
                <a:lnTo>
                  <a:pt x="46" y="23"/>
                </a:lnTo>
                <a:lnTo>
                  <a:pt x="46"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sp>
        <p:nvSpPr>
          <p:cNvPr id="99" name="Freeform 98"/>
          <p:cNvSpPr>
            <a:spLocks/>
          </p:cNvSpPr>
          <p:nvPr/>
        </p:nvSpPr>
        <p:spPr bwMode="auto">
          <a:xfrm>
            <a:off x="3471862" y="2725060"/>
            <a:ext cx="73025" cy="73025"/>
          </a:xfrm>
          <a:custGeom>
            <a:avLst/>
            <a:gdLst>
              <a:gd name="T0" fmla="*/ 46 w 46"/>
              <a:gd name="T1" fmla="*/ 23 h 46"/>
              <a:gd name="T2" fmla="*/ 46 w 46"/>
              <a:gd name="T3" fmla="*/ 23 h 46"/>
              <a:gd name="T4" fmla="*/ 43 w 46"/>
              <a:gd name="T5" fmla="*/ 32 h 46"/>
              <a:gd name="T6" fmla="*/ 37 w 46"/>
              <a:gd name="T7" fmla="*/ 40 h 46"/>
              <a:gd name="T8" fmla="*/ 32 w 46"/>
              <a:gd name="T9" fmla="*/ 46 h 46"/>
              <a:gd name="T10" fmla="*/ 23 w 46"/>
              <a:gd name="T11" fmla="*/ 46 h 46"/>
              <a:gd name="T12" fmla="*/ 23 w 46"/>
              <a:gd name="T13" fmla="*/ 46 h 46"/>
              <a:gd name="T14" fmla="*/ 14 w 46"/>
              <a:gd name="T15" fmla="*/ 46 h 46"/>
              <a:gd name="T16" fmla="*/ 5 w 46"/>
              <a:gd name="T17" fmla="*/ 40 h 46"/>
              <a:gd name="T18" fmla="*/ 0 w 46"/>
              <a:gd name="T19" fmla="*/ 32 h 46"/>
              <a:gd name="T20" fmla="*/ 0 w 46"/>
              <a:gd name="T21" fmla="*/ 23 h 46"/>
              <a:gd name="T22" fmla="*/ 0 w 46"/>
              <a:gd name="T23" fmla="*/ 23 h 46"/>
              <a:gd name="T24" fmla="*/ 0 w 46"/>
              <a:gd name="T25" fmla="*/ 14 h 46"/>
              <a:gd name="T26" fmla="*/ 5 w 46"/>
              <a:gd name="T27" fmla="*/ 6 h 46"/>
              <a:gd name="T28" fmla="*/ 14 w 46"/>
              <a:gd name="T29" fmla="*/ 3 h 46"/>
              <a:gd name="T30" fmla="*/ 23 w 46"/>
              <a:gd name="T31" fmla="*/ 0 h 46"/>
              <a:gd name="T32" fmla="*/ 23 w 46"/>
              <a:gd name="T33" fmla="*/ 0 h 46"/>
              <a:gd name="T34" fmla="*/ 32 w 46"/>
              <a:gd name="T35" fmla="*/ 3 h 46"/>
              <a:gd name="T36" fmla="*/ 37 w 46"/>
              <a:gd name="T37" fmla="*/ 6 h 46"/>
              <a:gd name="T38" fmla="*/ 43 w 46"/>
              <a:gd name="T39" fmla="*/ 14 h 46"/>
              <a:gd name="T40" fmla="*/ 46 w 46"/>
              <a:gd name="T41" fmla="*/ 23 h 46"/>
              <a:gd name="T42" fmla="*/ 46 w 46"/>
              <a:gd name="T43"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46">
                <a:moveTo>
                  <a:pt x="46" y="23"/>
                </a:moveTo>
                <a:lnTo>
                  <a:pt x="46" y="23"/>
                </a:lnTo>
                <a:lnTo>
                  <a:pt x="43" y="32"/>
                </a:lnTo>
                <a:lnTo>
                  <a:pt x="37" y="40"/>
                </a:lnTo>
                <a:lnTo>
                  <a:pt x="32" y="46"/>
                </a:lnTo>
                <a:lnTo>
                  <a:pt x="23" y="46"/>
                </a:lnTo>
                <a:lnTo>
                  <a:pt x="23" y="46"/>
                </a:lnTo>
                <a:lnTo>
                  <a:pt x="14" y="46"/>
                </a:lnTo>
                <a:lnTo>
                  <a:pt x="5" y="40"/>
                </a:lnTo>
                <a:lnTo>
                  <a:pt x="0" y="32"/>
                </a:lnTo>
                <a:lnTo>
                  <a:pt x="0" y="23"/>
                </a:lnTo>
                <a:lnTo>
                  <a:pt x="0" y="23"/>
                </a:lnTo>
                <a:lnTo>
                  <a:pt x="0" y="14"/>
                </a:lnTo>
                <a:lnTo>
                  <a:pt x="5" y="6"/>
                </a:lnTo>
                <a:lnTo>
                  <a:pt x="14" y="3"/>
                </a:lnTo>
                <a:lnTo>
                  <a:pt x="23" y="0"/>
                </a:lnTo>
                <a:lnTo>
                  <a:pt x="23" y="0"/>
                </a:lnTo>
                <a:lnTo>
                  <a:pt x="32" y="3"/>
                </a:lnTo>
                <a:lnTo>
                  <a:pt x="37" y="6"/>
                </a:lnTo>
                <a:lnTo>
                  <a:pt x="43" y="14"/>
                </a:lnTo>
                <a:lnTo>
                  <a:pt x="46" y="23"/>
                </a:lnTo>
                <a:lnTo>
                  <a:pt x="46"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Content Placeholder 2"/>
          <p:cNvSpPr txBox="1">
            <a:spLocks/>
          </p:cNvSpPr>
          <p:nvPr/>
        </p:nvSpPr>
        <p:spPr>
          <a:xfrm>
            <a:off x="457200" y="1219201"/>
            <a:ext cx="8229600" cy="838200"/>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The utility function and the marginal utility can be plotted. An individual maximizes utility when total utility is greatest or marginal utility is zero.</a:t>
            </a:r>
          </a:p>
        </p:txBody>
      </p:sp>
      <p:sp>
        <p:nvSpPr>
          <p:cNvPr id="104" name="Rectangle 103"/>
          <p:cNvSpPr>
            <a:spLocks noChangeArrowheads="1"/>
          </p:cNvSpPr>
          <p:nvPr/>
        </p:nvSpPr>
        <p:spPr bwMode="auto">
          <a:xfrm>
            <a:off x="6970216" y="3884810"/>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5" name="Freeform 104"/>
          <p:cNvSpPr>
            <a:spLocks/>
          </p:cNvSpPr>
          <p:nvPr/>
        </p:nvSpPr>
        <p:spPr bwMode="auto">
          <a:xfrm>
            <a:off x="6984503" y="4037210"/>
            <a:ext cx="73025" cy="73025"/>
          </a:xfrm>
          <a:custGeom>
            <a:avLst/>
            <a:gdLst>
              <a:gd name="T0" fmla="*/ 46 w 46"/>
              <a:gd name="T1" fmla="*/ 23 h 46"/>
              <a:gd name="T2" fmla="*/ 46 w 46"/>
              <a:gd name="T3" fmla="*/ 23 h 46"/>
              <a:gd name="T4" fmla="*/ 43 w 46"/>
              <a:gd name="T5" fmla="*/ 32 h 46"/>
              <a:gd name="T6" fmla="*/ 37 w 46"/>
              <a:gd name="T7" fmla="*/ 40 h 46"/>
              <a:gd name="T8" fmla="*/ 32 w 46"/>
              <a:gd name="T9" fmla="*/ 46 h 46"/>
              <a:gd name="T10" fmla="*/ 23 w 46"/>
              <a:gd name="T11" fmla="*/ 46 h 46"/>
              <a:gd name="T12" fmla="*/ 23 w 46"/>
              <a:gd name="T13" fmla="*/ 46 h 46"/>
              <a:gd name="T14" fmla="*/ 14 w 46"/>
              <a:gd name="T15" fmla="*/ 46 h 46"/>
              <a:gd name="T16" fmla="*/ 5 w 46"/>
              <a:gd name="T17" fmla="*/ 40 h 46"/>
              <a:gd name="T18" fmla="*/ 0 w 46"/>
              <a:gd name="T19" fmla="*/ 32 h 46"/>
              <a:gd name="T20" fmla="*/ 0 w 46"/>
              <a:gd name="T21" fmla="*/ 23 h 46"/>
              <a:gd name="T22" fmla="*/ 0 w 46"/>
              <a:gd name="T23" fmla="*/ 23 h 46"/>
              <a:gd name="T24" fmla="*/ 0 w 46"/>
              <a:gd name="T25" fmla="*/ 14 h 46"/>
              <a:gd name="T26" fmla="*/ 5 w 46"/>
              <a:gd name="T27" fmla="*/ 6 h 46"/>
              <a:gd name="T28" fmla="*/ 14 w 46"/>
              <a:gd name="T29" fmla="*/ 3 h 46"/>
              <a:gd name="T30" fmla="*/ 23 w 46"/>
              <a:gd name="T31" fmla="*/ 0 h 46"/>
              <a:gd name="T32" fmla="*/ 23 w 46"/>
              <a:gd name="T33" fmla="*/ 0 h 46"/>
              <a:gd name="T34" fmla="*/ 32 w 46"/>
              <a:gd name="T35" fmla="*/ 3 h 46"/>
              <a:gd name="T36" fmla="*/ 37 w 46"/>
              <a:gd name="T37" fmla="*/ 6 h 46"/>
              <a:gd name="T38" fmla="*/ 43 w 46"/>
              <a:gd name="T39" fmla="*/ 14 h 46"/>
              <a:gd name="T40" fmla="*/ 46 w 46"/>
              <a:gd name="T41" fmla="*/ 23 h 46"/>
              <a:gd name="T42" fmla="*/ 46 w 46"/>
              <a:gd name="T43"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46">
                <a:moveTo>
                  <a:pt x="46" y="23"/>
                </a:moveTo>
                <a:lnTo>
                  <a:pt x="46" y="23"/>
                </a:lnTo>
                <a:lnTo>
                  <a:pt x="43" y="32"/>
                </a:lnTo>
                <a:lnTo>
                  <a:pt x="37" y="40"/>
                </a:lnTo>
                <a:lnTo>
                  <a:pt x="32" y="46"/>
                </a:lnTo>
                <a:lnTo>
                  <a:pt x="23" y="46"/>
                </a:lnTo>
                <a:lnTo>
                  <a:pt x="23" y="46"/>
                </a:lnTo>
                <a:lnTo>
                  <a:pt x="14" y="46"/>
                </a:lnTo>
                <a:lnTo>
                  <a:pt x="5" y="40"/>
                </a:lnTo>
                <a:lnTo>
                  <a:pt x="0" y="32"/>
                </a:lnTo>
                <a:lnTo>
                  <a:pt x="0" y="23"/>
                </a:lnTo>
                <a:lnTo>
                  <a:pt x="0" y="23"/>
                </a:lnTo>
                <a:lnTo>
                  <a:pt x="0" y="14"/>
                </a:lnTo>
                <a:lnTo>
                  <a:pt x="5" y="6"/>
                </a:lnTo>
                <a:lnTo>
                  <a:pt x="14" y="3"/>
                </a:lnTo>
                <a:lnTo>
                  <a:pt x="23" y="0"/>
                </a:lnTo>
                <a:lnTo>
                  <a:pt x="23" y="0"/>
                </a:lnTo>
                <a:lnTo>
                  <a:pt x="32" y="3"/>
                </a:lnTo>
                <a:lnTo>
                  <a:pt x="37" y="6"/>
                </a:lnTo>
                <a:lnTo>
                  <a:pt x="43" y="14"/>
                </a:lnTo>
                <a:lnTo>
                  <a:pt x="46" y="23"/>
                </a:lnTo>
                <a:lnTo>
                  <a:pt x="46"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71454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8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8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8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9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3"/>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94"/>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95"/>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9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5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8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72"/>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02">
                                            <p:txEl>
                                              <p:pRg st="0" end="0"/>
                                            </p:txEl>
                                          </p:spTgt>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88"/>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99"/>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11"/>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3"/>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14"/>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15"/>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16"/>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17"/>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8"/>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9"/>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30"/>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33"/>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34"/>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35"/>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36"/>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37"/>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38"/>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39"/>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40"/>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41"/>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21"/>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22"/>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23"/>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24"/>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25"/>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42"/>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43"/>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44"/>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45"/>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46"/>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47"/>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48"/>
                                        </p:tgtEl>
                                        <p:attrNameLst>
                                          <p:attrName>style.visibility</p:attrName>
                                        </p:attrNameLst>
                                      </p:cBhvr>
                                      <p:to>
                                        <p:strVal val="visible"/>
                                      </p:to>
                                    </p:set>
                                  </p:childTnLst>
                                </p:cTn>
                              </p:par>
                              <p:par>
                                <p:cTn id="153" presetID="1" presetClass="entr" presetSubtype="0" fill="hold" grpId="0" nodeType="withEffect">
                                  <p:stCondLst>
                                    <p:cond delay="0"/>
                                  </p:stCondLst>
                                  <p:childTnLst>
                                    <p:set>
                                      <p:cBhvr>
                                        <p:cTn id="154" dur="1" fill="hold">
                                          <p:stCondLst>
                                            <p:cond delay="0"/>
                                          </p:stCondLst>
                                        </p:cTn>
                                        <p:tgtEl>
                                          <p:spTgt spid="49"/>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26"/>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27"/>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28"/>
                                        </p:tgtEl>
                                        <p:attrNameLst>
                                          <p:attrName>style.visibility</p:attrName>
                                        </p:attrNameLst>
                                      </p:cBhvr>
                                      <p:to>
                                        <p:strVal val="visible"/>
                                      </p:to>
                                    </p:set>
                                  </p:childTnLst>
                                </p:cTn>
                              </p:par>
                              <p:par>
                                <p:cTn id="161" presetID="1" presetClass="entr" presetSubtype="0" fill="hold" grpId="0" nodeType="withEffect">
                                  <p:stCondLst>
                                    <p:cond delay="0"/>
                                  </p:stCondLst>
                                  <p:childTnLst>
                                    <p:set>
                                      <p:cBhvr>
                                        <p:cTn id="162" dur="1" fill="hold">
                                          <p:stCondLst>
                                            <p:cond delay="0"/>
                                          </p:stCondLst>
                                        </p:cTn>
                                        <p:tgtEl>
                                          <p:spTgt spid="29"/>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grpId="0" nodeType="clickEffect">
                                  <p:stCondLst>
                                    <p:cond delay="0"/>
                                  </p:stCondLst>
                                  <p:childTnLst>
                                    <p:set>
                                      <p:cBhvr>
                                        <p:cTn id="166" dur="1" fill="hold">
                                          <p:stCondLst>
                                            <p:cond delay="0"/>
                                          </p:stCondLst>
                                        </p:cTn>
                                        <p:tgtEl>
                                          <p:spTgt spid="6"/>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grpId="0" nodeType="clickEffect">
                                  <p:stCondLst>
                                    <p:cond delay="0"/>
                                  </p:stCondLst>
                                  <p:childTnLst>
                                    <p:set>
                                      <p:cBhvr>
                                        <p:cTn id="170" dur="1" fill="hold">
                                          <p:stCondLst>
                                            <p:cond delay="0"/>
                                          </p:stCondLst>
                                        </p:cTn>
                                        <p:tgtEl>
                                          <p:spTgt spid="51"/>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 presetClass="entr" presetSubtype="0" fill="hold" grpId="0" nodeType="clickEffect">
                                  <p:stCondLst>
                                    <p:cond delay="0"/>
                                  </p:stCondLst>
                                  <p:childTnLst>
                                    <p:set>
                                      <p:cBhvr>
                                        <p:cTn id="174" dur="1" fill="hold">
                                          <p:stCondLst>
                                            <p:cond delay="0"/>
                                          </p:stCondLst>
                                        </p:cTn>
                                        <p:tgtEl>
                                          <p:spTgt spid="31"/>
                                        </p:tgtEl>
                                        <p:attrNameLst>
                                          <p:attrName>style.visibility</p:attrName>
                                        </p:attrNameLst>
                                      </p:cBhvr>
                                      <p:to>
                                        <p:strVal val="visible"/>
                                      </p:to>
                                    </p:set>
                                  </p:childTnLst>
                                </p:cTn>
                              </p:par>
                              <p:par>
                                <p:cTn id="175" presetID="1" presetClass="entr" presetSubtype="0" fill="hold" grpId="0" nodeType="withEffect">
                                  <p:stCondLst>
                                    <p:cond delay="0"/>
                                  </p:stCondLst>
                                  <p:childTnLst>
                                    <p:set>
                                      <p:cBhvr>
                                        <p:cTn id="176" dur="1" fill="hold">
                                          <p:stCondLst>
                                            <p:cond delay="0"/>
                                          </p:stCondLst>
                                        </p:cTn>
                                        <p:tgtEl>
                                          <p:spTgt spid="101">
                                            <p:txEl>
                                              <p:pRg st="0" end="0"/>
                                            </p:txEl>
                                          </p:spTgt>
                                        </p:tgtEl>
                                        <p:attrNameLst>
                                          <p:attrName>style.visibility</p:attrName>
                                        </p:attrNameLst>
                                      </p:cBhvr>
                                      <p:to>
                                        <p:strVal val="visible"/>
                                      </p:to>
                                    </p:set>
                                  </p:childTnLst>
                                </p:cTn>
                              </p:par>
                            </p:childTnLst>
                          </p:cTn>
                        </p:par>
                      </p:childTnLst>
                    </p:cTn>
                  </p:par>
                  <p:par>
                    <p:cTn id="177" fill="hold">
                      <p:stCondLst>
                        <p:cond delay="indefinite"/>
                      </p:stCondLst>
                      <p:childTnLst>
                        <p:par>
                          <p:cTn id="178" fill="hold">
                            <p:stCondLst>
                              <p:cond delay="0"/>
                            </p:stCondLst>
                            <p:childTnLst>
                              <p:par>
                                <p:cTn id="179" presetID="1" presetClass="entr" presetSubtype="0" fill="hold" grpId="0" nodeType="clickEffect">
                                  <p:stCondLst>
                                    <p:cond delay="0"/>
                                  </p:stCondLst>
                                  <p:childTnLst>
                                    <p:set>
                                      <p:cBhvr>
                                        <p:cTn id="180" dur="1" fill="hold">
                                          <p:stCondLst>
                                            <p:cond delay="0"/>
                                          </p:stCondLst>
                                        </p:cTn>
                                        <p:tgtEl>
                                          <p:spTgt spid="52"/>
                                        </p:tgtEl>
                                        <p:attrNameLst>
                                          <p:attrName>style.visibility</p:attrName>
                                        </p:attrNameLst>
                                      </p:cBhvr>
                                      <p:to>
                                        <p:strVal val="visible"/>
                                      </p:to>
                                    </p:set>
                                  </p:childTnLst>
                                </p:cTn>
                              </p:par>
                              <p:par>
                                <p:cTn id="181" presetID="1" presetClass="entr" presetSubtype="0" fill="hold" grpId="0" nodeType="withEffect">
                                  <p:stCondLst>
                                    <p:cond delay="0"/>
                                  </p:stCondLst>
                                  <p:childTnLst>
                                    <p:set>
                                      <p:cBhvr>
                                        <p:cTn id="182" dur="1" fill="hold">
                                          <p:stCondLst>
                                            <p:cond delay="0"/>
                                          </p:stCondLst>
                                        </p:cTn>
                                        <p:tgtEl>
                                          <p:spTgt spid="98"/>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childTnLst>
                                    <p:set>
                                      <p:cBhvr>
                                        <p:cTn id="186" dur="1" fill="hold">
                                          <p:stCondLst>
                                            <p:cond delay="0"/>
                                          </p:stCondLst>
                                        </p:cTn>
                                        <p:tgtEl>
                                          <p:spTgt spid="104"/>
                                        </p:tgtEl>
                                        <p:attrNameLst>
                                          <p:attrName>style.visibility</p:attrName>
                                        </p:attrNameLst>
                                      </p:cBhvr>
                                      <p:to>
                                        <p:strVal val="visible"/>
                                      </p:to>
                                    </p:set>
                                  </p:childTnLst>
                                </p:cTn>
                              </p:par>
                              <p:par>
                                <p:cTn id="187" presetID="1" presetClass="entr" presetSubtype="0" fill="hold" grpId="0" nodeType="withEffect">
                                  <p:stCondLst>
                                    <p:cond delay="0"/>
                                  </p:stCondLst>
                                  <p:childTnLst>
                                    <p:set>
                                      <p:cBhvr>
                                        <p:cTn id="188"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build="p"/>
      <p:bldP spid="101" grpId="0" build="p"/>
      <p:bldP spid="6"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1" grpId="0"/>
      <p:bldP spid="52" grpId="0"/>
      <p:bldP spid="53" grpId="0"/>
      <p:bldP spid="63" grpId="0"/>
      <p:bldP spid="64" grpId="0" animBg="1"/>
      <p:bldP spid="65" grpId="0" animBg="1"/>
      <p:bldP spid="66" grpId="0" animBg="1"/>
      <p:bldP spid="67" grpId="0" animBg="1"/>
      <p:bldP spid="68" grpId="0" animBg="1"/>
      <p:bldP spid="69" grpId="0" animBg="1"/>
      <p:bldP spid="70" grpId="0" animBg="1"/>
      <p:bldP spid="71" grpId="0" animBg="1"/>
      <p:bldP spid="72" grpId="0" animBg="1"/>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8" grpId="0"/>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4" grpId="0"/>
      <p:bldP spid="10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n-lt"/>
              </a:rPr>
              <a:t>Maximizing utility with constraints</a:t>
            </a:r>
          </a:p>
        </p:txBody>
      </p:sp>
      <p:sp>
        <p:nvSpPr>
          <p:cNvPr id="2" name="Content Placeholder 1"/>
          <p:cNvSpPr>
            <a:spLocks noGrp="1"/>
          </p:cNvSpPr>
          <p:nvPr>
            <p:ph idx="1"/>
          </p:nvPr>
        </p:nvSpPr>
        <p:spPr/>
        <p:txBody>
          <a:bodyPr>
            <a:normAutofit/>
          </a:bodyPr>
          <a:lstStyle/>
          <a:p>
            <a:r>
              <a:rPr lang="en-US" dirty="0"/>
              <a:t>People have many wants and are constrained by the time and money available to them.</a:t>
            </a:r>
          </a:p>
          <a:p>
            <a:r>
              <a:rPr lang="en-US" dirty="0"/>
              <a:t>Rational individuals maximize utility within those constraints by spending their resources on the bundle that yields the highest possible total utility.</a:t>
            </a:r>
          </a:p>
          <a:p>
            <a:r>
              <a:rPr lang="en-US" dirty="0"/>
              <a:t>A </a:t>
            </a:r>
            <a:r>
              <a:rPr lang="en-US" i="1" dirty="0">
                <a:solidFill>
                  <a:srgbClr val="9D0505"/>
                </a:solidFill>
              </a:rPr>
              <a:t>budget constraint</a:t>
            </a:r>
            <a:r>
              <a:rPr lang="en-US" dirty="0">
                <a:solidFill>
                  <a:srgbClr val="9D0505"/>
                </a:solidFill>
              </a:rPr>
              <a:t> </a:t>
            </a:r>
            <a:r>
              <a:rPr lang="en-US" dirty="0"/>
              <a:t>provides all possible combinations of goods and services a consumer can buy for a given income.</a:t>
            </a:r>
          </a:p>
        </p:txBody>
      </p:sp>
    </p:spTree>
    <p:extLst>
      <p:ext uri="{BB962C8B-B14F-4D97-AF65-F5344CB8AC3E}">
        <p14:creationId xmlns:p14="http://schemas.microsoft.com/office/powerpoint/2010/main" val="2639578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p:txBody>
          <a:bodyPr>
            <a:normAutofit/>
          </a:bodyPr>
          <a:lstStyle/>
          <a:p>
            <a:r>
              <a:rPr lang="en-US" dirty="0">
                <a:solidFill>
                  <a:srgbClr val="9D0505"/>
                </a:solidFill>
                <a:latin typeface="+mn-lt"/>
              </a:rPr>
              <a:t>The budget constraint</a:t>
            </a:r>
          </a:p>
        </p:txBody>
      </p:sp>
      <p:sp>
        <p:nvSpPr>
          <p:cNvPr id="5" name="Line 5"/>
          <p:cNvSpPr>
            <a:spLocks noChangeShapeType="1"/>
          </p:cNvSpPr>
          <p:nvPr/>
        </p:nvSpPr>
        <p:spPr bwMode="auto">
          <a:xfrm flipV="1">
            <a:off x="531813" y="2327275"/>
            <a:ext cx="0" cy="36163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6" name="Line 6"/>
          <p:cNvSpPr>
            <a:spLocks noChangeShapeType="1"/>
          </p:cNvSpPr>
          <p:nvPr/>
        </p:nvSpPr>
        <p:spPr bwMode="auto">
          <a:xfrm>
            <a:off x="531813" y="2447925"/>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7" name="Line 7"/>
          <p:cNvSpPr>
            <a:spLocks noChangeShapeType="1"/>
          </p:cNvSpPr>
          <p:nvPr/>
        </p:nvSpPr>
        <p:spPr bwMode="auto">
          <a:xfrm>
            <a:off x="531813" y="2838450"/>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8" name="Line 8"/>
          <p:cNvSpPr>
            <a:spLocks noChangeShapeType="1"/>
          </p:cNvSpPr>
          <p:nvPr/>
        </p:nvSpPr>
        <p:spPr bwMode="auto">
          <a:xfrm>
            <a:off x="531813" y="3228975"/>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9" name="Line 9"/>
          <p:cNvSpPr>
            <a:spLocks noChangeShapeType="1"/>
          </p:cNvSpPr>
          <p:nvPr/>
        </p:nvSpPr>
        <p:spPr bwMode="auto">
          <a:xfrm>
            <a:off x="531813" y="3614738"/>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0" name="Line 10"/>
          <p:cNvSpPr>
            <a:spLocks noChangeShapeType="1"/>
          </p:cNvSpPr>
          <p:nvPr/>
        </p:nvSpPr>
        <p:spPr bwMode="auto">
          <a:xfrm>
            <a:off x="531813" y="4000500"/>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1" name="Line 11"/>
          <p:cNvSpPr>
            <a:spLocks noChangeShapeType="1"/>
          </p:cNvSpPr>
          <p:nvPr/>
        </p:nvSpPr>
        <p:spPr bwMode="auto">
          <a:xfrm>
            <a:off x="531813" y="4391025"/>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2" name="Line 12"/>
          <p:cNvSpPr>
            <a:spLocks noChangeShapeType="1"/>
          </p:cNvSpPr>
          <p:nvPr/>
        </p:nvSpPr>
        <p:spPr bwMode="auto">
          <a:xfrm>
            <a:off x="531813" y="4781550"/>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3" name="Line 13"/>
          <p:cNvSpPr>
            <a:spLocks noChangeShapeType="1"/>
          </p:cNvSpPr>
          <p:nvPr/>
        </p:nvSpPr>
        <p:spPr bwMode="auto">
          <a:xfrm>
            <a:off x="531813" y="5167313"/>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4" name="Line 14"/>
          <p:cNvSpPr>
            <a:spLocks noChangeShapeType="1"/>
          </p:cNvSpPr>
          <p:nvPr/>
        </p:nvSpPr>
        <p:spPr bwMode="auto">
          <a:xfrm>
            <a:off x="531813" y="5553075"/>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5" name="Line 15"/>
          <p:cNvSpPr>
            <a:spLocks noChangeShapeType="1"/>
          </p:cNvSpPr>
          <p:nvPr/>
        </p:nvSpPr>
        <p:spPr bwMode="auto">
          <a:xfrm>
            <a:off x="531813" y="5943600"/>
            <a:ext cx="39052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6" name="Line 16"/>
          <p:cNvSpPr>
            <a:spLocks noChangeShapeType="1"/>
          </p:cNvSpPr>
          <p:nvPr/>
        </p:nvSpPr>
        <p:spPr bwMode="auto">
          <a:xfrm>
            <a:off x="4314825" y="5886450"/>
            <a:ext cx="0" cy="619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 name="Line 17"/>
          <p:cNvSpPr>
            <a:spLocks noChangeShapeType="1"/>
          </p:cNvSpPr>
          <p:nvPr/>
        </p:nvSpPr>
        <p:spPr bwMode="auto">
          <a:xfrm>
            <a:off x="3559175" y="5886450"/>
            <a:ext cx="0" cy="619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8" name="Line 18"/>
          <p:cNvSpPr>
            <a:spLocks noChangeShapeType="1"/>
          </p:cNvSpPr>
          <p:nvPr/>
        </p:nvSpPr>
        <p:spPr bwMode="auto">
          <a:xfrm>
            <a:off x="2803525" y="5886450"/>
            <a:ext cx="0" cy="619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9" name="Line 19"/>
          <p:cNvSpPr>
            <a:spLocks noChangeShapeType="1"/>
          </p:cNvSpPr>
          <p:nvPr/>
        </p:nvSpPr>
        <p:spPr bwMode="auto">
          <a:xfrm>
            <a:off x="2047875" y="5886450"/>
            <a:ext cx="0" cy="619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20" name="Line 20"/>
          <p:cNvSpPr>
            <a:spLocks noChangeShapeType="1"/>
          </p:cNvSpPr>
          <p:nvPr/>
        </p:nvSpPr>
        <p:spPr bwMode="auto">
          <a:xfrm>
            <a:off x="1292225" y="5886450"/>
            <a:ext cx="0" cy="619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21" name="Freeform 20"/>
          <p:cNvSpPr>
            <a:spLocks/>
          </p:cNvSpPr>
          <p:nvPr/>
        </p:nvSpPr>
        <p:spPr bwMode="auto">
          <a:xfrm>
            <a:off x="531813" y="2838450"/>
            <a:ext cx="3027363" cy="3105150"/>
          </a:xfrm>
          <a:custGeom>
            <a:avLst/>
            <a:gdLst>
              <a:gd name="T0" fmla="*/ 0 w 1907"/>
              <a:gd name="T1" fmla="*/ 0 h 1956"/>
              <a:gd name="T2" fmla="*/ 0 w 1907"/>
              <a:gd name="T3" fmla="*/ 0 h 1956"/>
              <a:gd name="T4" fmla="*/ 240 w 1907"/>
              <a:gd name="T5" fmla="*/ 243 h 1956"/>
              <a:gd name="T6" fmla="*/ 240 w 1907"/>
              <a:gd name="T7" fmla="*/ 243 h 1956"/>
              <a:gd name="T8" fmla="*/ 476 w 1907"/>
              <a:gd name="T9" fmla="*/ 489 h 1956"/>
              <a:gd name="T10" fmla="*/ 476 w 1907"/>
              <a:gd name="T11" fmla="*/ 489 h 1956"/>
              <a:gd name="T12" fmla="*/ 716 w 1907"/>
              <a:gd name="T13" fmla="*/ 732 h 1956"/>
              <a:gd name="T14" fmla="*/ 716 w 1907"/>
              <a:gd name="T15" fmla="*/ 732 h 1956"/>
              <a:gd name="T16" fmla="*/ 955 w 1907"/>
              <a:gd name="T17" fmla="*/ 978 h 1956"/>
              <a:gd name="T18" fmla="*/ 955 w 1907"/>
              <a:gd name="T19" fmla="*/ 978 h 1956"/>
              <a:gd name="T20" fmla="*/ 1192 w 1907"/>
              <a:gd name="T21" fmla="*/ 1224 h 1956"/>
              <a:gd name="T22" fmla="*/ 1192 w 1907"/>
              <a:gd name="T23" fmla="*/ 1224 h 1956"/>
              <a:gd name="T24" fmla="*/ 1431 w 1907"/>
              <a:gd name="T25" fmla="*/ 1467 h 1956"/>
              <a:gd name="T26" fmla="*/ 1431 w 1907"/>
              <a:gd name="T27" fmla="*/ 1467 h 1956"/>
              <a:gd name="T28" fmla="*/ 1668 w 1907"/>
              <a:gd name="T29" fmla="*/ 1710 h 1956"/>
              <a:gd name="T30" fmla="*/ 1668 w 1907"/>
              <a:gd name="T31" fmla="*/ 1710 h 1956"/>
              <a:gd name="T32" fmla="*/ 1907 w 1907"/>
              <a:gd name="T33" fmla="*/ 195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07" h="1956">
                <a:moveTo>
                  <a:pt x="0" y="0"/>
                </a:moveTo>
                <a:lnTo>
                  <a:pt x="0" y="0"/>
                </a:lnTo>
                <a:lnTo>
                  <a:pt x="240" y="243"/>
                </a:lnTo>
                <a:lnTo>
                  <a:pt x="240" y="243"/>
                </a:lnTo>
                <a:lnTo>
                  <a:pt x="476" y="489"/>
                </a:lnTo>
                <a:lnTo>
                  <a:pt x="476" y="489"/>
                </a:lnTo>
                <a:lnTo>
                  <a:pt x="716" y="732"/>
                </a:lnTo>
                <a:lnTo>
                  <a:pt x="716" y="732"/>
                </a:lnTo>
                <a:lnTo>
                  <a:pt x="955" y="978"/>
                </a:lnTo>
                <a:lnTo>
                  <a:pt x="955" y="978"/>
                </a:lnTo>
                <a:lnTo>
                  <a:pt x="1192" y="1224"/>
                </a:lnTo>
                <a:lnTo>
                  <a:pt x="1192" y="1224"/>
                </a:lnTo>
                <a:lnTo>
                  <a:pt x="1431" y="1467"/>
                </a:lnTo>
                <a:lnTo>
                  <a:pt x="1431" y="1467"/>
                </a:lnTo>
                <a:lnTo>
                  <a:pt x="1668" y="1710"/>
                </a:lnTo>
                <a:lnTo>
                  <a:pt x="1668" y="1710"/>
                </a:lnTo>
                <a:lnTo>
                  <a:pt x="1907" y="1956"/>
                </a:lnTo>
              </a:path>
            </a:pathLst>
          </a:custGeom>
          <a:noFill/>
          <a:ln w="38100">
            <a:solidFill>
              <a:srgbClr val="ABB47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21"/>
          <p:cNvSpPr>
            <a:spLocks noChangeArrowheads="1"/>
          </p:cNvSpPr>
          <p:nvPr/>
        </p:nvSpPr>
        <p:spPr bwMode="auto">
          <a:xfrm>
            <a:off x="381000" y="545465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2"/>
          <p:cNvSpPr>
            <a:spLocks noChangeArrowheads="1"/>
          </p:cNvSpPr>
          <p:nvPr/>
        </p:nvSpPr>
        <p:spPr bwMode="auto">
          <a:xfrm>
            <a:off x="381000" y="50704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381000" y="467995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381000" y="42941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381000" y="390366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381000" y="351790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381000" y="31273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381000" y="274161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381000" y="23510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395287" y="5978525"/>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1252538" y="597852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2008188" y="597852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2763838" y="597852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3519488" y="597852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4279900" y="597852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395287" y="2057400"/>
            <a:ext cx="112210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Movie tickets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1920875" y="6216650"/>
            <a:ext cx="12920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Concert tickets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a:off x="592138" y="2646363"/>
            <a:ext cx="198438"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A</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
          <p:cNvSpPr>
            <a:spLocks noChangeArrowheads="1"/>
          </p:cNvSpPr>
          <p:nvPr/>
        </p:nvSpPr>
        <p:spPr bwMode="auto">
          <a:xfrm>
            <a:off x="3554413" y="5734050"/>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40"/>
          <p:cNvSpPr>
            <a:spLocks noChangeArrowheads="1"/>
          </p:cNvSpPr>
          <p:nvPr/>
        </p:nvSpPr>
        <p:spPr bwMode="auto">
          <a:xfrm>
            <a:off x="2119313" y="4197350"/>
            <a:ext cx="198438"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1"/>
          <p:cNvSpPr>
            <a:spLocks noChangeArrowheads="1"/>
          </p:cNvSpPr>
          <p:nvPr/>
        </p:nvSpPr>
        <p:spPr bwMode="auto">
          <a:xfrm>
            <a:off x="952499" y="2565399"/>
            <a:ext cx="1811339" cy="561975"/>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Rectangle 42"/>
          <p:cNvSpPr>
            <a:spLocks noChangeArrowheads="1"/>
          </p:cNvSpPr>
          <p:nvPr/>
        </p:nvSpPr>
        <p:spPr bwMode="auto">
          <a:xfrm>
            <a:off x="952499" y="2607132"/>
            <a:ext cx="177131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Cody can buy 8 movie</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
          <p:cNvSpPr>
            <a:spLocks noChangeArrowheads="1"/>
          </p:cNvSpPr>
          <p:nvPr/>
        </p:nvSpPr>
        <p:spPr bwMode="auto">
          <a:xfrm>
            <a:off x="976116" y="2853644"/>
            <a:ext cx="144270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tickets for $120 …</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2285999" y="3908425"/>
            <a:ext cx="2069145" cy="601207"/>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Rectangle 45"/>
          <p:cNvSpPr>
            <a:spLocks noChangeArrowheads="1"/>
          </p:cNvSpPr>
          <p:nvPr/>
        </p:nvSpPr>
        <p:spPr bwMode="auto">
          <a:xfrm>
            <a:off x="2357438" y="3970338"/>
            <a:ext cx="19203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…or 4 movie tickets and</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46"/>
          <p:cNvSpPr>
            <a:spLocks noChangeArrowheads="1"/>
          </p:cNvSpPr>
          <p:nvPr/>
        </p:nvSpPr>
        <p:spPr bwMode="auto">
          <a:xfrm>
            <a:off x="2357438" y="4205287"/>
            <a:ext cx="152285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2 concert tickets …</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7"/>
          <p:cNvSpPr>
            <a:spLocks noChangeArrowheads="1"/>
          </p:cNvSpPr>
          <p:nvPr/>
        </p:nvSpPr>
        <p:spPr bwMode="auto">
          <a:xfrm>
            <a:off x="3732213" y="5299075"/>
            <a:ext cx="1296987" cy="527308"/>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8"/>
          <p:cNvSpPr>
            <a:spLocks noChangeArrowheads="1"/>
          </p:cNvSpPr>
          <p:nvPr/>
        </p:nvSpPr>
        <p:spPr bwMode="auto">
          <a:xfrm>
            <a:off x="3797300" y="5354638"/>
            <a:ext cx="112370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…or 4 concert</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49"/>
          <p:cNvSpPr>
            <a:spLocks noChangeArrowheads="1"/>
          </p:cNvSpPr>
          <p:nvPr/>
        </p:nvSpPr>
        <p:spPr bwMode="auto">
          <a:xfrm>
            <a:off x="3797300" y="5563861"/>
            <a:ext cx="5578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tickets.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51" name="Freeform 50"/>
          <p:cNvSpPr>
            <a:spLocks/>
          </p:cNvSpPr>
          <p:nvPr/>
        </p:nvSpPr>
        <p:spPr bwMode="auto">
          <a:xfrm>
            <a:off x="2008188" y="4349750"/>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51"/>
          <p:cNvSpPr>
            <a:spLocks/>
          </p:cNvSpPr>
          <p:nvPr/>
        </p:nvSpPr>
        <p:spPr bwMode="auto">
          <a:xfrm>
            <a:off x="3519488" y="5907088"/>
            <a:ext cx="80963" cy="80963"/>
          </a:xfrm>
          <a:custGeom>
            <a:avLst/>
            <a:gdLst>
              <a:gd name="T0" fmla="*/ 51 w 51"/>
              <a:gd name="T1" fmla="*/ 26 h 51"/>
              <a:gd name="T2" fmla="*/ 51 w 51"/>
              <a:gd name="T3" fmla="*/ 26 h 51"/>
              <a:gd name="T4" fmla="*/ 48 w 51"/>
              <a:gd name="T5" fmla="*/ 35 h 51"/>
              <a:gd name="T6" fmla="*/ 44 w 51"/>
              <a:gd name="T7" fmla="*/ 42 h 51"/>
              <a:gd name="T8" fmla="*/ 35 w 51"/>
              <a:gd name="T9" fmla="*/ 48 h 51"/>
              <a:gd name="T10" fmla="*/ 25 w 51"/>
              <a:gd name="T11" fmla="*/ 51 h 51"/>
              <a:gd name="T12" fmla="*/ 25 w 51"/>
              <a:gd name="T13" fmla="*/ 51 h 51"/>
              <a:gd name="T14" fmla="*/ 16 w 51"/>
              <a:gd name="T15" fmla="*/ 48 h 51"/>
              <a:gd name="T16" fmla="*/ 6 w 51"/>
              <a:gd name="T17" fmla="*/ 42 h 51"/>
              <a:gd name="T18" fmla="*/ 3 w 51"/>
              <a:gd name="T19" fmla="*/ 35 h 51"/>
              <a:gd name="T20" fmla="*/ 0 w 51"/>
              <a:gd name="T21" fmla="*/ 26 h 51"/>
              <a:gd name="T22" fmla="*/ 0 w 51"/>
              <a:gd name="T23" fmla="*/ 26 h 51"/>
              <a:gd name="T24" fmla="*/ 3 w 51"/>
              <a:gd name="T25" fmla="*/ 13 h 51"/>
              <a:gd name="T26" fmla="*/ 6 w 51"/>
              <a:gd name="T27" fmla="*/ 7 h 51"/>
              <a:gd name="T28" fmla="*/ 16 w 51"/>
              <a:gd name="T29" fmla="*/ 0 h 51"/>
              <a:gd name="T30" fmla="*/ 25 w 51"/>
              <a:gd name="T31" fmla="*/ 0 h 51"/>
              <a:gd name="T32" fmla="*/ 25 w 51"/>
              <a:gd name="T33" fmla="*/ 0 h 51"/>
              <a:gd name="T34" fmla="*/ 35 w 51"/>
              <a:gd name="T35" fmla="*/ 0 h 51"/>
              <a:gd name="T36" fmla="*/ 44 w 51"/>
              <a:gd name="T37" fmla="*/ 7 h 51"/>
              <a:gd name="T38" fmla="*/ 48 w 51"/>
              <a:gd name="T39" fmla="*/ 13 h 51"/>
              <a:gd name="T40" fmla="*/ 51 w 51"/>
              <a:gd name="T41" fmla="*/ 26 h 51"/>
              <a:gd name="T42" fmla="*/ 51 w 51"/>
              <a:gd name="T43" fmla="*/ 2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1">
                <a:moveTo>
                  <a:pt x="51" y="26"/>
                </a:moveTo>
                <a:lnTo>
                  <a:pt x="51" y="26"/>
                </a:lnTo>
                <a:lnTo>
                  <a:pt x="48" y="35"/>
                </a:lnTo>
                <a:lnTo>
                  <a:pt x="44" y="42"/>
                </a:lnTo>
                <a:lnTo>
                  <a:pt x="35" y="48"/>
                </a:lnTo>
                <a:lnTo>
                  <a:pt x="25" y="51"/>
                </a:lnTo>
                <a:lnTo>
                  <a:pt x="25" y="51"/>
                </a:lnTo>
                <a:lnTo>
                  <a:pt x="16" y="48"/>
                </a:lnTo>
                <a:lnTo>
                  <a:pt x="6" y="42"/>
                </a:lnTo>
                <a:lnTo>
                  <a:pt x="3" y="35"/>
                </a:lnTo>
                <a:lnTo>
                  <a:pt x="0" y="26"/>
                </a:lnTo>
                <a:lnTo>
                  <a:pt x="0" y="26"/>
                </a:lnTo>
                <a:lnTo>
                  <a:pt x="3" y="13"/>
                </a:lnTo>
                <a:lnTo>
                  <a:pt x="6" y="7"/>
                </a:lnTo>
                <a:lnTo>
                  <a:pt x="16" y="0"/>
                </a:lnTo>
                <a:lnTo>
                  <a:pt x="25" y="0"/>
                </a:lnTo>
                <a:lnTo>
                  <a:pt x="25" y="0"/>
                </a:lnTo>
                <a:lnTo>
                  <a:pt x="35" y="0"/>
                </a:lnTo>
                <a:lnTo>
                  <a:pt x="44" y="7"/>
                </a:lnTo>
                <a:lnTo>
                  <a:pt x="48" y="13"/>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sp>
        <p:nvSpPr>
          <p:cNvPr id="53" name="Freeform 52"/>
          <p:cNvSpPr>
            <a:spLocks/>
          </p:cNvSpPr>
          <p:nvPr/>
        </p:nvSpPr>
        <p:spPr bwMode="auto">
          <a:xfrm>
            <a:off x="492125" y="2798763"/>
            <a:ext cx="80963" cy="80963"/>
          </a:xfrm>
          <a:custGeom>
            <a:avLst/>
            <a:gdLst>
              <a:gd name="T0" fmla="*/ 51 w 51"/>
              <a:gd name="T1" fmla="*/ 25 h 51"/>
              <a:gd name="T2" fmla="*/ 51 w 51"/>
              <a:gd name="T3" fmla="*/ 25 h 51"/>
              <a:gd name="T4" fmla="*/ 51 w 51"/>
              <a:gd name="T5" fmla="*/ 35 h 51"/>
              <a:gd name="T6" fmla="*/ 44 w 51"/>
              <a:gd name="T7" fmla="*/ 45 h 51"/>
              <a:gd name="T8" fmla="*/ 35 w 51"/>
              <a:gd name="T9" fmla="*/ 48 h 51"/>
              <a:gd name="T10" fmla="*/ 25 w 51"/>
              <a:gd name="T11" fmla="*/ 51 h 51"/>
              <a:gd name="T12" fmla="*/ 25 w 51"/>
              <a:gd name="T13" fmla="*/ 51 h 51"/>
              <a:gd name="T14" fmla="*/ 15 w 51"/>
              <a:gd name="T15" fmla="*/ 48 h 51"/>
              <a:gd name="T16" fmla="*/ 9 w 51"/>
              <a:gd name="T17" fmla="*/ 45 h 51"/>
              <a:gd name="T18" fmla="*/ 3 w 51"/>
              <a:gd name="T19" fmla="*/ 35 h 51"/>
              <a:gd name="T20" fmla="*/ 0 w 51"/>
              <a:gd name="T21" fmla="*/ 25 h 51"/>
              <a:gd name="T22" fmla="*/ 0 w 51"/>
              <a:gd name="T23" fmla="*/ 25 h 51"/>
              <a:gd name="T24" fmla="*/ 3 w 51"/>
              <a:gd name="T25" fmla="*/ 16 h 51"/>
              <a:gd name="T26" fmla="*/ 9 w 51"/>
              <a:gd name="T27" fmla="*/ 6 h 51"/>
              <a:gd name="T28" fmla="*/ 15 w 51"/>
              <a:gd name="T29" fmla="*/ 3 h 51"/>
              <a:gd name="T30" fmla="*/ 25 w 51"/>
              <a:gd name="T31" fmla="*/ 0 h 51"/>
              <a:gd name="T32" fmla="*/ 25 w 51"/>
              <a:gd name="T33" fmla="*/ 0 h 51"/>
              <a:gd name="T34" fmla="*/ 35 w 51"/>
              <a:gd name="T35" fmla="*/ 3 h 51"/>
              <a:gd name="T36" fmla="*/ 44 w 51"/>
              <a:gd name="T37" fmla="*/ 6 h 51"/>
              <a:gd name="T38" fmla="*/ 51 w 51"/>
              <a:gd name="T39" fmla="*/ 16 h 51"/>
              <a:gd name="T40" fmla="*/ 51 w 51"/>
              <a:gd name="T41" fmla="*/ 25 h 51"/>
              <a:gd name="T42" fmla="*/ 51 w 51"/>
              <a:gd name="T43" fmla="*/ 2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1">
                <a:moveTo>
                  <a:pt x="51" y="25"/>
                </a:moveTo>
                <a:lnTo>
                  <a:pt x="51" y="25"/>
                </a:lnTo>
                <a:lnTo>
                  <a:pt x="51" y="35"/>
                </a:lnTo>
                <a:lnTo>
                  <a:pt x="44" y="45"/>
                </a:lnTo>
                <a:lnTo>
                  <a:pt x="35" y="48"/>
                </a:lnTo>
                <a:lnTo>
                  <a:pt x="25" y="51"/>
                </a:lnTo>
                <a:lnTo>
                  <a:pt x="25" y="51"/>
                </a:lnTo>
                <a:lnTo>
                  <a:pt x="15" y="48"/>
                </a:lnTo>
                <a:lnTo>
                  <a:pt x="9" y="45"/>
                </a:lnTo>
                <a:lnTo>
                  <a:pt x="3" y="35"/>
                </a:lnTo>
                <a:lnTo>
                  <a:pt x="0" y="25"/>
                </a:lnTo>
                <a:lnTo>
                  <a:pt x="0" y="25"/>
                </a:lnTo>
                <a:lnTo>
                  <a:pt x="3" y="16"/>
                </a:lnTo>
                <a:lnTo>
                  <a:pt x="9" y="6"/>
                </a:lnTo>
                <a:lnTo>
                  <a:pt x="15" y="3"/>
                </a:lnTo>
                <a:lnTo>
                  <a:pt x="25" y="0"/>
                </a:lnTo>
                <a:lnTo>
                  <a:pt x="25" y="0"/>
                </a:lnTo>
                <a:lnTo>
                  <a:pt x="35" y="3"/>
                </a:lnTo>
                <a:lnTo>
                  <a:pt x="44" y="6"/>
                </a:lnTo>
                <a:lnTo>
                  <a:pt x="51" y="16"/>
                </a:lnTo>
                <a:lnTo>
                  <a:pt x="51" y="25"/>
                </a:lnTo>
                <a:lnTo>
                  <a:pt x="51"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sp>
        <p:nvSpPr>
          <p:cNvPr id="54" name="Freeform 94"/>
          <p:cNvSpPr>
            <a:spLocks noEditPoints="1"/>
          </p:cNvSpPr>
          <p:nvPr/>
        </p:nvSpPr>
        <p:spPr bwMode="auto">
          <a:xfrm rot="3086948">
            <a:off x="1760302" y="3423030"/>
            <a:ext cx="827627" cy="148468"/>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5" name="Freeform 94"/>
          <p:cNvSpPr>
            <a:spLocks noEditPoints="1"/>
          </p:cNvSpPr>
          <p:nvPr/>
        </p:nvSpPr>
        <p:spPr bwMode="auto">
          <a:xfrm rot="3086948">
            <a:off x="2956456" y="4854953"/>
            <a:ext cx="827627" cy="148468"/>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6" name="Content Placeholder 2"/>
          <p:cNvSpPr txBox="1">
            <a:spLocks/>
          </p:cNvSpPr>
          <p:nvPr/>
        </p:nvSpPr>
        <p:spPr>
          <a:xfrm>
            <a:off x="457200" y="1143000"/>
            <a:ext cx="8229600" cy="838200"/>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The budget constraint for two goods is displayed using a movie ticket price of $15, a concert ticket price of $30, and an income of $120.</a:t>
            </a:r>
          </a:p>
        </p:txBody>
      </p:sp>
      <p:sp>
        <p:nvSpPr>
          <p:cNvPr id="57" name="Content Placeholder 1"/>
          <p:cNvSpPr txBox="1">
            <a:spLocks/>
          </p:cNvSpPr>
          <p:nvPr/>
        </p:nvSpPr>
        <p:spPr>
          <a:xfrm>
            <a:off x="5029200" y="2070893"/>
            <a:ext cx="4038600" cy="4361201"/>
          </a:xfrm>
          <a:prstGeom prst="rect">
            <a:avLst/>
          </a:prstGeom>
        </p:spPr>
        <p:txBody>
          <a:bodyPr vert="horz" lIns="91440" tIns="45720" rIns="91440" bIns="45720" rtlCol="0">
            <a:normAutofit fontScale="850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457200" indent="-457200" algn="l">
              <a:buFont typeface="Arial" pitchFamily="34" charset="0"/>
              <a:buChar char="•"/>
            </a:pPr>
            <a:r>
              <a:rPr lang="en-US" u="sng" dirty="0">
                <a:solidFill>
                  <a:schemeClr val="tx1"/>
                </a:solidFill>
                <a:latin typeface="Calibri Light" pitchFamily="34" charset="0"/>
              </a:rPr>
              <a:t>Point A</a:t>
            </a:r>
            <a:r>
              <a:rPr lang="en-US" dirty="0">
                <a:solidFill>
                  <a:schemeClr val="tx1"/>
                </a:solidFill>
                <a:latin typeface="Calibri Light" pitchFamily="34" charset="0"/>
              </a:rPr>
              <a:t>: All income spent on movies (8 movie tickets).</a:t>
            </a:r>
          </a:p>
          <a:p>
            <a:pPr marL="457200" indent="-457200" algn="l">
              <a:buFont typeface="Arial" pitchFamily="34" charset="0"/>
              <a:buChar char="•"/>
            </a:pPr>
            <a:r>
              <a:rPr lang="en-US" u="sng" dirty="0">
                <a:solidFill>
                  <a:schemeClr val="tx1"/>
                </a:solidFill>
                <a:latin typeface="Calibri Light" pitchFamily="34" charset="0"/>
              </a:rPr>
              <a:t>Point B</a:t>
            </a:r>
            <a:r>
              <a:rPr lang="en-US" dirty="0">
                <a:solidFill>
                  <a:schemeClr val="tx1"/>
                </a:solidFill>
                <a:latin typeface="Calibri Light" pitchFamily="34" charset="0"/>
              </a:rPr>
              <a:t>: Income spent on both goods (4 movie and 2 concert tickets).</a:t>
            </a:r>
          </a:p>
          <a:p>
            <a:pPr marL="457200" indent="-457200" algn="l">
              <a:buFont typeface="Arial" pitchFamily="34" charset="0"/>
              <a:buChar char="•"/>
            </a:pPr>
            <a:r>
              <a:rPr lang="en-US" u="sng" dirty="0">
                <a:solidFill>
                  <a:schemeClr val="tx1"/>
                </a:solidFill>
                <a:latin typeface="Calibri Light" pitchFamily="34" charset="0"/>
              </a:rPr>
              <a:t>Point C</a:t>
            </a:r>
            <a:r>
              <a:rPr lang="en-US" dirty="0">
                <a:solidFill>
                  <a:schemeClr val="tx1"/>
                </a:solidFill>
                <a:latin typeface="Calibri Light" pitchFamily="34" charset="0"/>
              </a:rPr>
              <a:t>: All income spent on concerts (4 concert tickets).</a:t>
            </a:r>
          </a:p>
          <a:p>
            <a:pPr marL="457200" indent="-457200" algn="l">
              <a:buFont typeface="Arial" pitchFamily="34" charset="0"/>
              <a:buChar char="•"/>
            </a:pPr>
            <a:r>
              <a:rPr lang="en-US" dirty="0">
                <a:solidFill>
                  <a:schemeClr val="tx1"/>
                </a:solidFill>
                <a:latin typeface="Calibri Light" pitchFamily="34" charset="0"/>
              </a:rPr>
              <a:t>Represents all feasible bundles.</a:t>
            </a:r>
          </a:p>
        </p:txBody>
      </p:sp>
    </p:spTree>
    <p:extLst>
      <p:ext uri="{BB962C8B-B14F-4D97-AF65-F5344CB8AC3E}">
        <p14:creationId xmlns:p14="http://schemas.microsoft.com/office/powerpoint/2010/main" val="1933579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7">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7">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7">
                                            <p:txEl>
                                              <p:pRg st="2" end="2"/>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uiExpand="1" animBg="1"/>
      <p:bldP spid="40" grpId="0" uiExpand="1"/>
      <p:bldP spid="41" grpId="0" uiExpand="1"/>
      <p:bldP spid="43" grpId="0"/>
      <p:bldP spid="44" grpId="0"/>
      <p:bldP spid="45" grpId="0" uiExpand="1" animBg="1"/>
      <p:bldP spid="46" grpId="0" uiExpand="1"/>
      <p:bldP spid="47" grpId="0" uiExpand="1"/>
      <p:bldP spid="48" grpId="0" uiExpand="1" animBg="1"/>
      <p:bldP spid="49" grpId="0" uiExpand="1"/>
      <p:bldP spid="50" grpId="0" uiExpand="1"/>
      <p:bldP spid="51" grpId="0" uiExpand="1" animBg="1"/>
      <p:bldP spid="52" grpId="0" uiExpand="1" animBg="1"/>
      <p:bldP spid="53" grpId="0" animBg="1"/>
      <p:bldP spid="54" grpId="0" uiExpand="1" animBg="1"/>
      <p:bldP spid="55" grpId="0" uiExpand="1" animBg="1"/>
      <p:bldP spid="57"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Active Learning: The budget constraint</a:t>
            </a:r>
          </a:p>
        </p:txBody>
      </p:sp>
      <p:sp>
        <p:nvSpPr>
          <p:cNvPr id="164" name="Line 5"/>
          <p:cNvSpPr>
            <a:spLocks noChangeShapeType="1"/>
          </p:cNvSpPr>
          <p:nvPr/>
        </p:nvSpPr>
        <p:spPr bwMode="auto">
          <a:xfrm flipV="1">
            <a:off x="2553231" y="2469954"/>
            <a:ext cx="0" cy="36163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65" name="Line 6"/>
          <p:cNvSpPr>
            <a:spLocks noChangeShapeType="1"/>
          </p:cNvSpPr>
          <p:nvPr/>
        </p:nvSpPr>
        <p:spPr bwMode="auto">
          <a:xfrm>
            <a:off x="2553231" y="2590604"/>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66" name="Line 7"/>
          <p:cNvSpPr>
            <a:spLocks noChangeShapeType="1"/>
          </p:cNvSpPr>
          <p:nvPr/>
        </p:nvSpPr>
        <p:spPr bwMode="auto">
          <a:xfrm>
            <a:off x="2553231" y="2981129"/>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67" name="Line 8"/>
          <p:cNvSpPr>
            <a:spLocks noChangeShapeType="1"/>
          </p:cNvSpPr>
          <p:nvPr/>
        </p:nvSpPr>
        <p:spPr bwMode="auto">
          <a:xfrm>
            <a:off x="2553231" y="3371654"/>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68" name="Line 9"/>
          <p:cNvSpPr>
            <a:spLocks noChangeShapeType="1"/>
          </p:cNvSpPr>
          <p:nvPr/>
        </p:nvSpPr>
        <p:spPr bwMode="auto">
          <a:xfrm>
            <a:off x="2553231" y="3757417"/>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69" name="Line 10"/>
          <p:cNvSpPr>
            <a:spLocks noChangeShapeType="1"/>
          </p:cNvSpPr>
          <p:nvPr/>
        </p:nvSpPr>
        <p:spPr bwMode="auto">
          <a:xfrm>
            <a:off x="2553231" y="4143179"/>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0" name="Line 11"/>
          <p:cNvSpPr>
            <a:spLocks noChangeShapeType="1"/>
          </p:cNvSpPr>
          <p:nvPr/>
        </p:nvSpPr>
        <p:spPr bwMode="auto">
          <a:xfrm>
            <a:off x="2553231" y="4533704"/>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1" name="Line 12"/>
          <p:cNvSpPr>
            <a:spLocks noChangeShapeType="1"/>
          </p:cNvSpPr>
          <p:nvPr/>
        </p:nvSpPr>
        <p:spPr bwMode="auto">
          <a:xfrm>
            <a:off x="2553231" y="4924229"/>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2" name="Line 13"/>
          <p:cNvSpPr>
            <a:spLocks noChangeShapeType="1"/>
          </p:cNvSpPr>
          <p:nvPr/>
        </p:nvSpPr>
        <p:spPr bwMode="auto">
          <a:xfrm>
            <a:off x="2553231" y="5309992"/>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3" name="Line 14"/>
          <p:cNvSpPr>
            <a:spLocks noChangeShapeType="1"/>
          </p:cNvSpPr>
          <p:nvPr/>
        </p:nvSpPr>
        <p:spPr bwMode="auto">
          <a:xfrm>
            <a:off x="2553231" y="5695754"/>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4" name="Line 15"/>
          <p:cNvSpPr>
            <a:spLocks noChangeShapeType="1"/>
          </p:cNvSpPr>
          <p:nvPr/>
        </p:nvSpPr>
        <p:spPr bwMode="auto">
          <a:xfrm>
            <a:off x="2553231" y="6086279"/>
            <a:ext cx="39052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5" name="Line 16"/>
          <p:cNvSpPr>
            <a:spLocks noChangeShapeType="1"/>
          </p:cNvSpPr>
          <p:nvPr/>
        </p:nvSpPr>
        <p:spPr bwMode="auto">
          <a:xfrm>
            <a:off x="6336243" y="6029129"/>
            <a:ext cx="0" cy="619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6" name="Line 17"/>
          <p:cNvSpPr>
            <a:spLocks noChangeShapeType="1"/>
          </p:cNvSpPr>
          <p:nvPr/>
        </p:nvSpPr>
        <p:spPr bwMode="auto">
          <a:xfrm>
            <a:off x="5580593" y="6029129"/>
            <a:ext cx="0" cy="619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7" name="Line 18"/>
          <p:cNvSpPr>
            <a:spLocks noChangeShapeType="1"/>
          </p:cNvSpPr>
          <p:nvPr/>
        </p:nvSpPr>
        <p:spPr bwMode="auto">
          <a:xfrm>
            <a:off x="4824943" y="6029129"/>
            <a:ext cx="0" cy="619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8" name="Line 19"/>
          <p:cNvSpPr>
            <a:spLocks noChangeShapeType="1"/>
          </p:cNvSpPr>
          <p:nvPr/>
        </p:nvSpPr>
        <p:spPr bwMode="auto">
          <a:xfrm>
            <a:off x="4069293" y="6029129"/>
            <a:ext cx="0" cy="619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9" name="Line 20"/>
          <p:cNvSpPr>
            <a:spLocks noChangeShapeType="1"/>
          </p:cNvSpPr>
          <p:nvPr/>
        </p:nvSpPr>
        <p:spPr bwMode="auto">
          <a:xfrm>
            <a:off x="3313643" y="6029129"/>
            <a:ext cx="0" cy="619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80" name="Freeform 179"/>
          <p:cNvSpPr>
            <a:spLocks/>
          </p:cNvSpPr>
          <p:nvPr/>
        </p:nvSpPr>
        <p:spPr bwMode="auto">
          <a:xfrm>
            <a:off x="2553231" y="2981129"/>
            <a:ext cx="3027363" cy="3105150"/>
          </a:xfrm>
          <a:custGeom>
            <a:avLst/>
            <a:gdLst>
              <a:gd name="T0" fmla="*/ 0 w 1907"/>
              <a:gd name="T1" fmla="*/ 0 h 1956"/>
              <a:gd name="T2" fmla="*/ 0 w 1907"/>
              <a:gd name="T3" fmla="*/ 0 h 1956"/>
              <a:gd name="T4" fmla="*/ 240 w 1907"/>
              <a:gd name="T5" fmla="*/ 243 h 1956"/>
              <a:gd name="T6" fmla="*/ 240 w 1907"/>
              <a:gd name="T7" fmla="*/ 243 h 1956"/>
              <a:gd name="T8" fmla="*/ 476 w 1907"/>
              <a:gd name="T9" fmla="*/ 489 h 1956"/>
              <a:gd name="T10" fmla="*/ 476 w 1907"/>
              <a:gd name="T11" fmla="*/ 489 h 1956"/>
              <a:gd name="T12" fmla="*/ 716 w 1907"/>
              <a:gd name="T13" fmla="*/ 732 h 1956"/>
              <a:gd name="T14" fmla="*/ 716 w 1907"/>
              <a:gd name="T15" fmla="*/ 732 h 1956"/>
              <a:gd name="T16" fmla="*/ 955 w 1907"/>
              <a:gd name="T17" fmla="*/ 978 h 1956"/>
              <a:gd name="T18" fmla="*/ 955 w 1907"/>
              <a:gd name="T19" fmla="*/ 978 h 1956"/>
              <a:gd name="T20" fmla="*/ 1192 w 1907"/>
              <a:gd name="T21" fmla="*/ 1224 h 1956"/>
              <a:gd name="T22" fmla="*/ 1192 w 1907"/>
              <a:gd name="T23" fmla="*/ 1224 h 1956"/>
              <a:gd name="T24" fmla="*/ 1431 w 1907"/>
              <a:gd name="T25" fmla="*/ 1467 h 1956"/>
              <a:gd name="T26" fmla="*/ 1431 w 1907"/>
              <a:gd name="T27" fmla="*/ 1467 h 1956"/>
              <a:gd name="T28" fmla="*/ 1668 w 1907"/>
              <a:gd name="T29" fmla="*/ 1710 h 1956"/>
              <a:gd name="T30" fmla="*/ 1668 w 1907"/>
              <a:gd name="T31" fmla="*/ 1710 h 1956"/>
              <a:gd name="T32" fmla="*/ 1907 w 1907"/>
              <a:gd name="T33" fmla="*/ 195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07" h="1956">
                <a:moveTo>
                  <a:pt x="0" y="0"/>
                </a:moveTo>
                <a:lnTo>
                  <a:pt x="0" y="0"/>
                </a:lnTo>
                <a:lnTo>
                  <a:pt x="240" y="243"/>
                </a:lnTo>
                <a:lnTo>
                  <a:pt x="240" y="243"/>
                </a:lnTo>
                <a:lnTo>
                  <a:pt x="476" y="489"/>
                </a:lnTo>
                <a:lnTo>
                  <a:pt x="476" y="489"/>
                </a:lnTo>
                <a:lnTo>
                  <a:pt x="716" y="732"/>
                </a:lnTo>
                <a:lnTo>
                  <a:pt x="716" y="732"/>
                </a:lnTo>
                <a:lnTo>
                  <a:pt x="955" y="978"/>
                </a:lnTo>
                <a:lnTo>
                  <a:pt x="955" y="978"/>
                </a:lnTo>
                <a:lnTo>
                  <a:pt x="1192" y="1224"/>
                </a:lnTo>
                <a:lnTo>
                  <a:pt x="1192" y="1224"/>
                </a:lnTo>
                <a:lnTo>
                  <a:pt x="1431" y="1467"/>
                </a:lnTo>
                <a:lnTo>
                  <a:pt x="1431" y="1467"/>
                </a:lnTo>
                <a:lnTo>
                  <a:pt x="1668" y="1710"/>
                </a:lnTo>
                <a:lnTo>
                  <a:pt x="1668" y="1710"/>
                </a:lnTo>
                <a:lnTo>
                  <a:pt x="1907" y="1956"/>
                </a:lnTo>
              </a:path>
            </a:pathLst>
          </a:custGeom>
          <a:noFill/>
          <a:ln w="38100">
            <a:solidFill>
              <a:srgbClr val="ABB47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1" name="Rectangle 180"/>
          <p:cNvSpPr>
            <a:spLocks noChangeArrowheads="1"/>
          </p:cNvSpPr>
          <p:nvPr/>
        </p:nvSpPr>
        <p:spPr bwMode="auto">
          <a:xfrm>
            <a:off x="2402418" y="559732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2" name="Rectangle 181"/>
          <p:cNvSpPr>
            <a:spLocks noChangeArrowheads="1"/>
          </p:cNvSpPr>
          <p:nvPr/>
        </p:nvSpPr>
        <p:spPr bwMode="auto">
          <a:xfrm>
            <a:off x="2402418" y="521315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3" name="Rectangle 182"/>
          <p:cNvSpPr>
            <a:spLocks noChangeArrowheads="1"/>
          </p:cNvSpPr>
          <p:nvPr/>
        </p:nvSpPr>
        <p:spPr bwMode="auto">
          <a:xfrm>
            <a:off x="2402418" y="482262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4" name="Rectangle 183"/>
          <p:cNvSpPr>
            <a:spLocks noChangeArrowheads="1"/>
          </p:cNvSpPr>
          <p:nvPr/>
        </p:nvSpPr>
        <p:spPr bwMode="auto">
          <a:xfrm>
            <a:off x="2402418" y="4436867"/>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5" name="Rectangle 184"/>
          <p:cNvSpPr>
            <a:spLocks noChangeArrowheads="1"/>
          </p:cNvSpPr>
          <p:nvPr/>
        </p:nvSpPr>
        <p:spPr bwMode="auto">
          <a:xfrm>
            <a:off x="2402418" y="404634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6" name="Rectangle 185"/>
          <p:cNvSpPr>
            <a:spLocks noChangeArrowheads="1"/>
          </p:cNvSpPr>
          <p:nvPr/>
        </p:nvSpPr>
        <p:spPr bwMode="auto">
          <a:xfrm>
            <a:off x="2402418" y="366057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7" name="Rectangle 186"/>
          <p:cNvSpPr>
            <a:spLocks noChangeArrowheads="1"/>
          </p:cNvSpPr>
          <p:nvPr/>
        </p:nvSpPr>
        <p:spPr bwMode="auto">
          <a:xfrm>
            <a:off x="2402418" y="327005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8" name="Rectangle 187"/>
          <p:cNvSpPr>
            <a:spLocks noChangeArrowheads="1"/>
          </p:cNvSpPr>
          <p:nvPr/>
        </p:nvSpPr>
        <p:spPr bwMode="auto">
          <a:xfrm>
            <a:off x="2402418" y="288429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9" name="Rectangle 188"/>
          <p:cNvSpPr>
            <a:spLocks noChangeArrowheads="1"/>
          </p:cNvSpPr>
          <p:nvPr/>
        </p:nvSpPr>
        <p:spPr bwMode="auto">
          <a:xfrm>
            <a:off x="2402418" y="2493767"/>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90" name="Rectangle 189"/>
          <p:cNvSpPr>
            <a:spLocks noChangeArrowheads="1"/>
          </p:cNvSpPr>
          <p:nvPr/>
        </p:nvSpPr>
        <p:spPr bwMode="auto">
          <a:xfrm>
            <a:off x="2416705" y="6121204"/>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91" name="Rectangle 190"/>
          <p:cNvSpPr>
            <a:spLocks noChangeArrowheads="1"/>
          </p:cNvSpPr>
          <p:nvPr/>
        </p:nvSpPr>
        <p:spPr bwMode="auto">
          <a:xfrm>
            <a:off x="3273956" y="612120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92" name="Rectangle 191"/>
          <p:cNvSpPr>
            <a:spLocks noChangeArrowheads="1"/>
          </p:cNvSpPr>
          <p:nvPr/>
        </p:nvSpPr>
        <p:spPr bwMode="auto">
          <a:xfrm>
            <a:off x="4029606" y="612120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93" name="Rectangle 192"/>
          <p:cNvSpPr>
            <a:spLocks noChangeArrowheads="1"/>
          </p:cNvSpPr>
          <p:nvPr/>
        </p:nvSpPr>
        <p:spPr bwMode="auto">
          <a:xfrm>
            <a:off x="4785256" y="612120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94" name="Rectangle 193"/>
          <p:cNvSpPr>
            <a:spLocks noChangeArrowheads="1"/>
          </p:cNvSpPr>
          <p:nvPr/>
        </p:nvSpPr>
        <p:spPr bwMode="auto">
          <a:xfrm>
            <a:off x="5540906" y="612120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95" name="Rectangle 194"/>
          <p:cNvSpPr>
            <a:spLocks noChangeArrowheads="1"/>
          </p:cNvSpPr>
          <p:nvPr/>
        </p:nvSpPr>
        <p:spPr bwMode="auto">
          <a:xfrm>
            <a:off x="6301318" y="612120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96" name="Rectangle 195"/>
          <p:cNvSpPr>
            <a:spLocks noChangeArrowheads="1"/>
          </p:cNvSpPr>
          <p:nvPr/>
        </p:nvSpPr>
        <p:spPr bwMode="auto">
          <a:xfrm>
            <a:off x="2416705" y="2106797"/>
            <a:ext cx="112210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Movie tickets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97" name="Rectangle 196"/>
          <p:cNvSpPr>
            <a:spLocks noChangeArrowheads="1"/>
          </p:cNvSpPr>
          <p:nvPr/>
        </p:nvSpPr>
        <p:spPr bwMode="auto">
          <a:xfrm>
            <a:off x="3942293" y="6359329"/>
            <a:ext cx="12920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Concert tickets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98" name="Rectangle 197"/>
          <p:cNvSpPr>
            <a:spLocks noChangeArrowheads="1"/>
          </p:cNvSpPr>
          <p:nvPr/>
        </p:nvSpPr>
        <p:spPr bwMode="auto">
          <a:xfrm>
            <a:off x="2613556" y="2789042"/>
            <a:ext cx="198438"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A</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99" name="Rectangle 198"/>
          <p:cNvSpPr>
            <a:spLocks noChangeArrowheads="1"/>
          </p:cNvSpPr>
          <p:nvPr/>
        </p:nvSpPr>
        <p:spPr bwMode="auto">
          <a:xfrm>
            <a:off x="5575831" y="5876729"/>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grpSp>
        <p:nvGrpSpPr>
          <p:cNvPr id="6" name="Group 5"/>
          <p:cNvGrpSpPr/>
          <p:nvPr/>
        </p:nvGrpSpPr>
        <p:grpSpPr>
          <a:xfrm>
            <a:off x="4029606" y="4340029"/>
            <a:ext cx="309563" cy="234950"/>
            <a:chOff x="4029606" y="4340029"/>
            <a:chExt cx="309563" cy="234950"/>
          </a:xfrm>
        </p:grpSpPr>
        <p:sp>
          <p:nvSpPr>
            <p:cNvPr id="200" name="Rectangle 199"/>
            <p:cNvSpPr>
              <a:spLocks noChangeArrowheads="1"/>
            </p:cNvSpPr>
            <p:nvPr/>
          </p:nvSpPr>
          <p:spPr bwMode="auto">
            <a:xfrm>
              <a:off x="4140731" y="4340029"/>
              <a:ext cx="198438"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10" name="Freeform 209"/>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11" name="Freeform 210"/>
          <p:cNvSpPr>
            <a:spLocks/>
          </p:cNvSpPr>
          <p:nvPr/>
        </p:nvSpPr>
        <p:spPr bwMode="auto">
          <a:xfrm>
            <a:off x="5540906" y="6049767"/>
            <a:ext cx="80963" cy="80963"/>
          </a:xfrm>
          <a:custGeom>
            <a:avLst/>
            <a:gdLst>
              <a:gd name="T0" fmla="*/ 51 w 51"/>
              <a:gd name="T1" fmla="*/ 26 h 51"/>
              <a:gd name="T2" fmla="*/ 51 w 51"/>
              <a:gd name="T3" fmla="*/ 26 h 51"/>
              <a:gd name="T4" fmla="*/ 48 w 51"/>
              <a:gd name="T5" fmla="*/ 35 h 51"/>
              <a:gd name="T6" fmla="*/ 44 w 51"/>
              <a:gd name="T7" fmla="*/ 42 h 51"/>
              <a:gd name="T8" fmla="*/ 35 w 51"/>
              <a:gd name="T9" fmla="*/ 48 h 51"/>
              <a:gd name="T10" fmla="*/ 25 w 51"/>
              <a:gd name="T11" fmla="*/ 51 h 51"/>
              <a:gd name="T12" fmla="*/ 25 w 51"/>
              <a:gd name="T13" fmla="*/ 51 h 51"/>
              <a:gd name="T14" fmla="*/ 16 w 51"/>
              <a:gd name="T15" fmla="*/ 48 h 51"/>
              <a:gd name="T16" fmla="*/ 6 w 51"/>
              <a:gd name="T17" fmla="*/ 42 h 51"/>
              <a:gd name="T18" fmla="*/ 3 w 51"/>
              <a:gd name="T19" fmla="*/ 35 h 51"/>
              <a:gd name="T20" fmla="*/ 0 w 51"/>
              <a:gd name="T21" fmla="*/ 26 h 51"/>
              <a:gd name="T22" fmla="*/ 0 w 51"/>
              <a:gd name="T23" fmla="*/ 26 h 51"/>
              <a:gd name="T24" fmla="*/ 3 w 51"/>
              <a:gd name="T25" fmla="*/ 13 h 51"/>
              <a:gd name="T26" fmla="*/ 6 w 51"/>
              <a:gd name="T27" fmla="*/ 7 h 51"/>
              <a:gd name="T28" fmla="*/ 16 w 51"/>
              <a:gd name="T29" fmla="*/ 0 h 51"/>
              <a:gd name="T30" fmla="*/ 25 w 51"/>
              <a:gd name="T31" fmla="*/ 0 h 51"/>
              <a:gd name="T32" fmla="*/ 25 w 51"/>
              <a:gd name="T33" fmla="*/ 0 h 51"/>
              <a:gd name="T34" fmla="*/ 35 w 51"/>
              <a:gd name="T35" fmla="*/ 0 h 51"/>
              <a:gd name="T36" fmla="*/ 44 w 51"/>
              <a:gd name="T37" fmla="*/ 7 h 51"/>
              <a:gd name="T38" fmla="*/ 48 w 51"/>
              <a:gd name="T39" fmla="*/ 13 h 51"/>
              <a:gd name="T40" fmla="*/ 51 w 51"/>
              <a:gd name="T41" fmla="*/ 26 h 51"/>
              <a:gd name="T42" fmla="*/ 51 w 51"/>
              <a:gd name="T43" fmla="*/ 2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1">
                <a:moveTo>
                  <a:pt x="51" y="26"/>
                </a:moveTo>
                <a:lnTo>
                  <a:pt x="51" y="26"/>
                </a:lnTo>
                <a:lnTo>
                  <a:pt x="48" y="35"/>
                </a:lnTo>
                <a:lnTo>
                  <a:pt x="44" y="42"/>
                </a:lnTo>
                <a:lnTo>
                  <a:pt x="35" y="48"/>
                </a:lnTo>
                <a:lnTo>
                  <a:pt x="25" y="51"/>
                </a:lnTo>
                <a:lnTo>
                  <a:pt x="25" y="51"/>
                </a:lnTo>
                <a:lnTo>
                  <a:pt x="16" y="48"/>
                </a:lnTo>
                <a:lnTo>
                  <a:pt x="6" y="42"/>
                </a:lnTo>
                <a:lnTo>
                  <a:pt x="3" y="35"/>
                </a:lnTo>
                <a:lnTo>
                  <a:pt x="0" y="26"/>
                </a:lnTo>
                <a:lnTo>
                  <a:pt x="0" y="26"/>
                </a:lnTo>
                <a:lnTo>
                  <a:pt x="3" y="13"/>
                </a:lnTo>
                <a:lnTo>
                  <a:pt x="6" y="7"/>
                </a:lnTo>
                <a:lnTo>
                  <a:pt x="16" y="0"/>
                </a:lnTo>
                <a:lnTo>
                  <a:pt x="25" y="0"/>
                </a:lnTo>
                <a:lnTo>
                  <a:pt x="25" y="0"/>
                </a:lnTo>
                <a:lnTo>
                  <a:pt x="35" y="0"/>
                </a:lnTo>
                <a:lnTo>
                  <a:pt x="44" y="7"/>
                </a:lnTo>
                <a:lnTo>
                  <a:pt x="48" y="13"/>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sp>
        <p:nvSpPr>
          <p:cNvPr id="212" name="Freeform 211"/>
          <p:cNvSpPr>
            <a:spLocks/>
          </p:cNvSpPr>
          <p:nvPr/>
        </p:nvSpPr>
        <p:spPr bwMode="auto">
          <a:xfrm>
            <a:off x="2513543" y="2941442"/>
            <a:ext cx="80963" cy="80963"/>
          </a:xfrm>
          <a:custGeom>
            <a:avLst/>
            <a:gdLst>
              <a:gd name="T0" fmla="*/ 51 w 51"/>
              <a:gd name="T1" fmla="*/ 25 h 51"/>
              <a:gd name="T2" fmla="*/ 51 w 51"/>
              <a:gd name="T3" fmla="*/ 25 h 51"/>
              <a:gd name="T4" fmla="*/ 51 w 51"/>
              <a:gd name="T5" fmla="*/ 35 h 51"/>
              <a:gd name="T6" fmla="*/ 44 w 51"/>
              <a:gd name="T7" fmla="*/ 45 h 51"/>
              <a:gd name="T8" fmla="*/ 35 w 51"/>
              <a:gd name="T9" fmla="*/ 48 h 51"/>
              <a:gd name="T10" fmla="*/ 25 w 51"/>
              <a:gd name="T11" fmla="*/ 51 h 51"/>
              <a:gd name="T12" fmla="*/ 25 w 51"/>
              <a:gd name="T13" fmla="*/ 51 h 51"/>
              <a:gd name="T14" fmla="*/ 15 w 51"/>
              <a:gd name="T15" fmla="*/ 48 h 51"/>
              <a:gd name="T16" fmla="*/ 9 w 51"/>
              <a:gd name="T17" fmla="*/ 45 h 51"/>
              <a:gd name="T18" fmla="*/ 3 w 51"/>
              <a:gd name="T19" fmla="*/ 35 h 51"/>
              <a:gd name="T20" fmla="*/ 0 w 51"/>
              <a:gd name="T21" fmla="*/ 25 h 51"/>
              <a:gd name="T22" fmla="*/ 0 w 51"/>
              <a:gd name="T23" fmla="*/ 25 h 51"/>
              <a:gd name="T24" fmla="*/ 3 w 51"/>
              <a:gd name="T25" fmla="*/ 16 h 51"/>
              <a:gd name="T26" fmla="*/ 9 w 51"/>
              <a:gd name="T27" fmla="*/ 6 h 51"/>
              <a:gd name="T28" fmla="*/ 15 w 51"/>
              <a:gd name="T29" fmla="*/ 3 h 51"/>
              <a:gd name="T30" fmla="*/ 25 w 51"/>
              <a:gd name="T31" fmla="*/ 0 h 51"/>
              <a:gd name="T32" fmla="*/ 25 w 51"/>
              <a:gd name="T33" fmla="*/ 0 h 51"/>
              <a:gd name="T34" fmla="*/ 35 w 51"/>
              <a:gd name="T35" fmla="*/ 3 h 51"/>
              <a:gd name="T36" fmla="*/ 44 w 51"/>
              <a:gd name="T37" fmla="*/ 6 h 51"/>
              <a:gd name="T38" fmla="*/ 51 w 51"/>
              <a:gd name="T39" fmla="*/ 16 h 51"/>
              <a:gd name="T40" fmla="*/ 51 w 51"/>
              <a:gd name="T41" fmla="*/ 25 h 51"/>
              <a:gd name="T42" fmla="*/ 51 w 51"/>
              <a:gd name="T43" fmla="*/ 2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1">
                <a:moveTo>
                  <a:pt x="51" y="25"/>
                </a:moveTo>
                <a:lnTo>
                  <a:pt x="51" y="25"/>
                </a:lnTo>
                <a:lnTo>
                  <a:pt x="51" y="35"/>
                </a:lnTo>
                <a:lnTo>
                  <a:pt x="44" y="45"/>
                </a:lnTo>
                <a:lnTo>
                  <a:pt x="35" y="48"/>
                </a:lnTo>
                <a:lnTo>
                  <a:pt x="25" y="51"/>
                </a:lnTo>
                <a:lnTo>
                  <a:pt x="25" y="51"/>
                </a:lnTo>
                <a:lnTo>
                  <a:pt x="15" y="48"/>
                </a:lnTo>
                <a:lnTo>
                  <a:pt x="9" y="45"/>
                </a:lnTo>
                <a:lnTo>
                  <a:pt x="3" y="35"/>
                </a:lnTo>
                <a:lnTo>
                  <a:pt x="0" y="25"/>
                </a:lnTo>
                <a:lnTo>
                  <a:pt x="0" y="25"/>
                </a:lnTo>
                <a:lnTo>
                  <a:pt x="3" y="16"/>
                </a:lnTo>
                <a:lnTo>
                  <a:pt x="9" y="6"/>
                </a:lnTo>
                <a:lnTo>
                  <a:pt x="15" y="3"/>
                </a:lnTo>
                <a:lnTo>
                  <a:pt x="25" y="0"/>
                </a:lnTo>
                <a:lnTo>
                  <a:pt x="25" y="0"/>
                </a:lnTo>
                <a:lnTo>
                  <a:pt x="35" y="3"/>
                </a:lnTo>
                <a:lnTo>
                  <a:pt x="44" y="6"/>
                </a:lnTo>
                <a:lnTo>
                  <a:pt x="51" y="16"/>
                </a:lnTo>
                <a:lnTo>
                  <a:pt x="51" y="25"/>
                </a:lnTo>
                <a:lnTo>
                  <a:pt x="51"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grpSp>
        <p:nvGrpSpPr>
          <p:cNvPr id="58" name="Group 57"/>
          <p:cNvGrpSpPr/>
          <p:nvPr/>
        </p:nvGrpSpPr>
        <p:grpSpPr>
          <a:xfrm>
            <a:off x="2520869" y="5895780"/>
            <a:ext cx="231351" cy="234950"/>
            <a:chOff x="4029606" y="4340029"/>
            <a:chExt cx="231351" cy="234950"/>
          </a:xfrm>
        </p:grpSpPr>
        <p:sp>
          <p:nvSpPr>
            <p:cNvPr id="59" name="Rectangle 58"/>
            <p:cNvSpPr>
              <a:spLocks noChangeArrowheads="1"/>
            </p:cNvSpPr>
            <p:nvPr/>
          </p:nvSpPr>
          <p:spPr bwMode="auto">
            <a:xfrm>
              <a:off x="4140731" y="4340029"/>
              <a:ext cx="12022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b="1" dirty="0">
                  <a:solidFill>
                    <a:srgbClr val="000000"/>
                  </a:solidFill>
                  <a:latin typeface="Univers LT Std 47 Cn Lt" charset="0"/>
                  <a:cs typeface="Arial" pitchFamily="34" charset="0"/>
                </a:rPr>
                <a:t>H</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0" name="Freeform 59"/>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4" name="Group 63"/>
          <p:cNvGrpSpPr/>
          <p:nvPr/>
        </p:nvGrpSpPr>
        <p:grpSpPr>
          <a:xfrm>
            <a:off x="2531620" y="4374954"/>
            <a:ext cx="157613" cy="234950"/>
            <a:chOff x="4029606" y="4340029"/>
            <a:chExt cx="157613" cy="234950"/>
          </a:xfrm>
        </p:grpSpPr>
        <p:sp>
          <p:nvSpPr>
            <p:cNvPr id="65" name="Rectangle 64"/>
            <p:cNvSpPr>
              <a:spLocks noChangeArrowheads="1"/>
            </p:cNvSpPr>
            <p:nvPr/>
          </p:nvSpPr>
          <p:spPr bwMode="auto">
            <a:xfrm>
              <a:off x="4140731" y="4340029"/>
              <a:ext cx="4648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I</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6" name="Freeform 65"/>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7" name="Group 66"/>
          <p:cNvGrpSpPr/>
          <p:nvPr/>
        </p:nvGrpSpPr>
        <p:grpSpPr>
          <a:xfrm>
            <a:off x="4042809" y="5886254"/>
            <a:ext cx="213717" cy="234950"/>
            <a:chOff x="4029606" y="4340029"/>
            <a:chExt cx="213717" cy="234950"/>
          </a:xfrm>
        </p:grpSpPr>
        <p:sp>
          <p:nvSpPr>
            <p:cNvPr id="68" name="Rectangle 67"/>
            <p:cNvSpPr>
              <a:spLocks noChangeArrowheads="1"/>
            </p:cNvSpPr>
            <p:nvPr/>
          </p:nvSpPr>
          <p:spPr bwMode="auto">
            <a:xfrm>
              <a:off x="4140731" y="4340029"/>
              <a:ext cx="10259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F</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9" name="Freeform 68"/>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0" name="Group 69"/>
          <p:cNvGrpSpPr/>
          <p:nvPr/>
        </p:nvGrpSpPr>
        <p:grpSpPr>
          <a:xfrm>
            <a:off x="4042809" y="2864786"/>
            <a:ext cx="240969" cy="234950"/>
            <a:chOff x="4029606" y="4340029"/>
            <a:chExt cx="240969" cy="234950"/>
          </a:xfrm>
        </p:grpSpPr>
        <p:sp>
          <p:nvSpPr>
            <p:cNvPr id="71" name="Rectangle 70"/>
            <p:cNvSpPr>
              <a:spLocks noChangeArrowheads="1"/>
            </p:cNvSpPr>
            <p:nvPr/>
          </p:nvSpPr>
          <p:spPr bwMode="auto">
            <a:xfrm>
              <a:off x="4140731" y="4340029"/>
              <a:ext cx="12984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G</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72" name="Freeform 71"/>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3" name="Group 72"/>
          <p:cNvGrpSpPr/>
          <p:nvPr/>
        </p:nvGrpSpPr>
        <p:grpSpPr>
          <a:xfrm>
            <a:off x="5474923" y="4417361"/>
            <a:ext cx="231351" cy="234950"/>
            <a:chOff x="4029606" y="4340029"/>
            <a:chExt cx="231351" cy="234950"/>
          </a:xfrm>
        </p:grpSpPr>
        <p:sp>
          <p:nvSpPr>
            <p:cNvPr id="74" name="Rectangle 73"/>
            <p:cNvSpPr>
              <a:spLocks noChangeArrowheads="1"/>
            </p:cNvSpPr>
            <p:nvPr/>
          </p:nvSpPr>
          <p:spPr bwMode="auto">
            <a:xfrm>
              <a:off x="4140731" y="4340029"/>
              <a:ext cx="12022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75" name="Freeform 74"/>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6" name="Group 75"/>
          <p:cNvGrpSpPr/>
          <p:nvPr/>
        </p:nvGrpSpPr>
        <p:grpSpPr>
          <a:xfrm>
            <a:off x="6298654" y="5895780"/>
            <a:ext cx="204099" cy="234950"/>
            <a:chOff x="4029606" y="4340029"/>
            <a:chExt cx="204099" cy="234950"/>
          </a:xfrm>
        </p:grpSpPr>
        <p:sp>
          <p:nvSpPr>
            <p:cNvPr id="77" name="Rectangle 76"/>
            <p:cNvSpPr>
              <a:spLocks noChangeArrowheads="1"/>
            </p:cNvSpPr>
            <p:nvPr/>
          </p:nvSpPr>
          <p:spPr bwMode="auto">
            <a:xfrm>
              <a:off x="4140731" y="4340029"/>
              <a:ext cx="9297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J</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78" name="Freeform 77"/>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9" name="Group 78"/>
          <p:cNvGrpSpPr/>
          <p:nvPr/>
        </p:nvGrpSpPr>
        <p:grpSpPr>
          <a:xfrm>
            <a:off x="2520869" y="2400266"/>
            <a:ext cx="221733" cy="234950"/>
            <a:chOff x="4029606" y="4340029"/>
            <a:chExt cx="221733" cy="234950"/>
          </a:xfrm>
        </p:grpSpPr>
        <p:sp>
          <p:nvSpPr>
            <p:cNvPr id="80" name="Rectangle 79"/>
            <p:cNvSpPr>
              <a:spLocks noChangeArrowheads="1"/>
            </p:cNvSpPr>
            <p:nvPr/>
          </p:nvSpPr>
          <p:spPr bwMode="auto">
            <a:xfrm>
              <a:off x="4140731" y="4340029"/>
              <a:ext cx="11060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81" name="Freeform 80"/>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8" name="Group 97"/>
          <p:cNvGrpSpPr/>
          <p:nvPr/>
        </p:nvGrpSpPr>
        <p:grpSpPr>
          <a:xfrm>
            <a:off x="3313643" y="5016304"/>
            <a:ext cx="231351" cy="234950"/>
            <a:chOff x="4029606" y="4340029"/>
            <a:chExt cx="231351" cy="234950"/>
          </a:xfrm>
        </p:grpSpPr>
        <p:sp>
          <p:nvSpPr>
            <p:cNvPr id="99" name="Rectangle 98"/>
            <p:cNvSpPr>
              <a:spLocks noChangeArrowheads="1"/>
            </p:cNvSpPr>
            <p:nvPr/>
          </p:nvSpPr>
          <p:spPr bwMode="auto">
            <a:xfrm>
              <a:off x="4140731" y="4340029"/>
              <a:ext cx="12022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K</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0" name="Freeform 99"/>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2" name="Content Placeholder 2"/>
          <p:cNvSpPr txBox="1">
            <a:spLocks/>
          </p:cNvSpPr>
          <p:nvPr/>
        </p:nvSpPr>
        <p:spPr>
          <a:xfrm>
            <a:off x="457200" y="1143000"/>
            <a:ext cx="8229600" cy="838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Which bundle(s) are </a:t>
            </a:r>
            <a:r>
              <a:rPr lang="en-US" sz="2400" i="1" dirty="0"/>
              <a:t>not</a:t>
            </a:r>
            <a:r>
              <a:rPr lang="en-US" sz="2400" dirty="0"/>
              <a:t> within the following budget constraint?</a:t>
            </a:r>
          </a:p>
        </p:txBody>
      </p:sp>
    </p:spTree>
    <p:extLst>
      <p:ext uri="{BB962C8B-B14F-4D97-AF65-F5344CB8AC3E}">
        <p14:creationId xmlns:p14="http://schemas.microsoft.com/office/powerpoint/2010/main" val="2689915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Oval 84"/>
          <p:cNvSpPr/>
          <p:nvPr/>
        </p:nvSpPr>
        <p:spPr>
          <a:xfrm>
            <a:off x="2426615" y="2302147"/>
            <a:ext cx="449057" cy="420657"/>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Oval 83"/>
          <p:cNvSpPr/>
          <p:nvPr/>
        </p:nvSpPr>
        <p:spPr>
          <a:xfrm>
            <a:off x="6185250" y="5775952"/>
            <a:ext cx="449057" cy="420657"/>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Oval 82"/>
          <p:cNvSpPr/>
          <p:nvPr/>
        </p:nvSpPr>
        <p:spPr>
          <a:xfrm>
            <a:off x="5366070" y="4358300"/>
            <a:ext cx="449057" cy="420657"/>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3965585" y="2770800"/>
            <a:ext cx="449057" cy="420657"/>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p:cNvSpPr>
            <a:spLocks noGrp="1"/>
          </p:cNvSpPr>
          <p:nvPr>
            <p:ph type="title"/>
          </p:nvPr>
        </p:nvSpPr>
        <p:spPr/>
        <p:txBody>
          <a:bodyPr>
            <a:normAutofit/>
          </a:bodyPr>
          <a:lstStyle/>
          <a:p>
            <a:r>
              <a:rPr lang="en-US" dirty="0">
                <a:latin typeface="+mj-lt"/>
              </a:rPr>
              <a:t>Active Learning Solution I</a:t>
            </a:r>
          </a:p>
        </p:txBody>
      </p:sp>
      <p:sp>
        <p:nvSpPr>
          <p:cNvPr id="164" name="Line 5"/>
          <p:cNvSpPr>
            <a:spLocks noChangeShapeType="1"/>
          </p:cNvSpPr>
          <p:nvPr/>
        </p:nvSpPr>
        <p:spPr bwMode="auto">
          <a:xfrm flipV="1">
            <a:off x="2553231" y="2469954"/>
            <a:ext cx="0" cy="36163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65" name="Line 6"/>
          <p:cNvSpPr>
            <a:spLocks noChangeShapeType="1"/>
          </p:cNvSpPr>
          <p:nvPr/>
        </p:nvSpPr>
        <p:spPr bwMode="auto">
          <a:xfrm>
            <a:off x="2553231" y="2590604"/>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66" name="Line 7"/>
          <p:cNvSpPr>
            <a:spLocks noChangeShapeType="1"/>
          </p:cNvSpPr>
          <p:nvPr/>
        </p:nvSpPr>
        <p:spPr bwMode="auto">
          <a:xfrm>
            <a:off x="2553231" y="2981129"/>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67" name="Line 8"/>
          <p:cNvSpPr>
            <a:spLocks noChangeShapeType="1"/>
          </p:cNvSpPr>
          <p:nvPr/>
        </p:nvSpPr>
        <p:spPr bwMode="auto">
          <a:xfrm>
            <a:off x="2553231" y="3371654"/>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68" name="Line 9"/>
          <p:cNvSpPr>
            <a:spLocks noChangeShapeType="1"/>
          </p:cNvSpPr>
          <p:nvPr/>
        </p:nvSpPr>
        <p:spPr bwMode="auto">
          <a:xfrm>
            <a:off x="2553231" y="3757417"/>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69" name="Line 10"/>
          <p:cNvSpPr>
            <a:spLocks noChangeShapeType="1"/>
          </p:cNvSpPr>
          <p:nvPr/>
        </p:nvSpPr>
        <p:spPr bwMode="auto">
          <a:xfrm>
            <a:off x="2553231" y="4143179"/>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0" name="Line 11"/>
          <p:cNvSpPr>
            <a:spLocks noChangeShapeType="1"/>
          </p:cNvSpPr>
          <p:nvPr/>
        </p:nvSpPr>
        <p:spPr bwMode="auto">
          <a:xfrm>
            <a:off x="2553231" y="4533704"/>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1" name="Line 12"/>
          <p:cNvSpPr>
            <a:spLocks noChangeShapeType="1"/>
          </p:cNvSpPr>
          <p:nvPr/>
        </p:nvSpPr>
        <p:spPr bwMode="auto">
          <a:xfrm>
            <a:off x="2553231" y="4924229"/>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2" name="Line 13"/>
          <p:cNvSpPr>
            <a:spLocks noChangeShapeType="1"/>
          </p:cNvSpPr>
          <p:nvPr/>
        </p:nvSpPr>
        <p:spPr bwMode="auto">
          <a:xfrm>
            <a:off x="2553231" y="5309992"/>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3" name="Line 14"/>
          <p:cNvSpPr>
            <a:spLocks noChangeShapeType="1"/>
          </p:cNvSpPr>
          <p:nvPr/>
        </p:nvSpPr>
        <p:spPr bwMode="auto">
          <a:xfrm>
            <a:off x="2553231" y="5695754"/>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4" name="Line 15"/>
          <p:cNvSpPr>
            <a:spLocks noChangeShapeType="1"/>
          </p:cNvSpPr>
          <p:nvPr/>
        </p:nvSpPr>
        <p:spPr bwMode="auto">
          <a:xfrm>
            <a:off x="2553231" y="6086279"/>
            <a:ext cx="39052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5" name="Line 16"/>
          <p:cNvSpPr>
            <a:spLocks noChangeShapeType="1"/>
          </p:cNvSpPr>
          <p:nvPr/>
        </p:nvSpPr>
        <p:spPr bwMode="auto">
          <a:xfrm>
            <a:off x="6336243" y="6029129"/>
            <a:ext cx="0" cy="619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6" name="Line 17"/>
          <p:cNvSpPr>
            <a:spLocks noChangeShapeType="1"/>
          </p:cNvSpPr>
          <p:nvPr/>
        </p:nvSpPr>
        <p:spPr bwMode="auto">
          <a:xfrm>
            <a:off x="5580593" y="6029129"/>
            <a:ext cx="0" cy="619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7" name="Line 18"/>
          <p:cNvSpPr>
            <a:spLocks noChangeShapeType="1"/>
          </p:cNvSpPr>
          <p:nvPr/>
        </p:nvSpPr>
        <p:spPr bwMode="auto">
          <a:xfrm>
            <a:off x="4824943" y="6029129"/>
            <a:ext cx="0" cy="619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8" name="Line 19"/>
          <p:cNvSpPr>
            <a:spLocks noChangeShapeType="1"/>
          </p:cNvSpPr>
          <p:nvPr/>
        </p:nvSpPr>
        <p:spPr bwMode="auto">
          <a:xfrm>
            <a:off x="4069293" y="6029129"/>
            <a:ext cx="0" cy="619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9" name="Line 20"/>
          <p:cNvSpPr>
            <a:spLocks noChangeShapeType="1"/>
          </p:cNvSpPr>
          <p:nvPr/>
        </p:nvSpPr>
        <p:spPr bwMode="auto">
          <a:xfrm>
            <a:off x="3313643" y="6029129"/>
            <a:ext cx="0" cy="619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80" name="Freeform 179"/>
          <p:cNvSpPr>
            <a:spLocks/>
          </p:cNvSpPr>
          <p:nvPr/>
        </p:nvSpPr>
        <p:spPr bwMode="auto">
          <a:xfrm>
            <a:off x="2553231" y="2981129"/>
            <a:ext cx="3027363" cy="3105150"/>
          </a:xfrm>
          <a:custGeom>
            <a:avLst/>
            <a:gdLst>
              <a:gd name="T0" fmla="*/ 0 w 1907"/>
              <a:gd name="T1" fmla="*/ 0 h 1956"/>
              <a:gd name="T2" fmla="*/ 0 w 1907"/>
              <a:gd name="T3" fmla="*/ 0 h 1956"/>
              <a:gd name="T4" fmla="*/ 240 w 1907"/>
              <a:gd name="T5" fmla="*/ 243 h 1956"/>
              <a:gd name="T6" fmla="*/ 240 w 1907"/>
              <a:gd name="T7" fmla="*/ 243 h 1956"/>
              <a:gd name="T8" fmla="*/ 476 w 1907"/>
              <a:gd name="T9" fmla="*/ 489 h 1956"/>
              <a:gd name="T10" fmla="*/ 476 w 1907"/>
              <a:gd name="T11" fmla="*/ 489 h 1956"/>
              <a:gd name="T12" fmla="*/ 716 w 1907"/>
              <a:gd name="T13" fmla="*/ 732 h 1956"/>
              <a:gd name="T14" fmla="*/ 716 w 1907"/>
              <a:gd name="T15" fmla="*/ 732 h 1956"/>
              <a:gd name="T16" fmla="*/ 955 w 1907"/>
              <a:gd name="T17" fmla="*/ 978 h 1956"/>
              <a:gd name="T18" fmla="*/ 955 w 1907"/>
              <a:gd name="T19" fmla="*/ 978 h 1956"/>
              <a:gd name="T20" fmla="*/ 1192 w 1907"/>
              <a:gd name="T21" fmla="*/ 1224 h 1956"/>
              <a:gd name="T22" fmla="*/ 1192 w 1907"/>
              <a:gd name="T23" fmla="*/ 1224 h 1956"/>
              <a:gd name="T24" fmla="*/ 1431 w 1907"/>
              <a:gd name="T25" fmla="*/ 1467 h 1956"/>
              <a:gd name="T26" fmla="*/ 1431 w 1907"/>
              <a:gd name="T27" fmla="*/ 1467 h 1956"/>
              <a:gd name="T28" fmla="*/ 1668 w 1907"/>
              <a:gd name="T29" fmla="*/ 1710 h 1956"/>
              <a:gd name="T30" fmla="*/ 1668 w 1907"/>
              <a:gd name="T31" fmla="*/ 1710 h 1956"/>
              <a:gd name="T32" fmla="*/ 1907 w 1907"/>
              <a:gd name="T33" fmla="*/ 195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07" h="1956">
                <a:moveTo>
                  <a:pt x="0" y="0"/>
                </a:moveTo>
                <a:lnTo>
                  <a:pt x="0" y="0"/>
                </a:lnTo>
                <a:lnTo>
                  <a:pt x="240" y="243"/>
                </a:lnTo>
                <a:lnTo>
                  <a:pt x="240" y="243"/>
                </a:lnTo>
                <a:lnTo>
                  <a:pt x="476" y="489"/>
                </a:lnTo>
                <a:lnTo>
                  <a:pt x="476" y="489"/>
                </a:lnTo>
                <a:lnTo>
                  <a:pt x="716" y="732"/>
                </a:lnTo>
                <a:lnTo>
                  <a:pt x="716" y="732"/>
                </a:lnTo>
                <a:lnTo>
                  <a:pt x="955" y="978"/>
                </a:lnTo>
                <a:lnTo>
                  <a:pt x="955" y="978"/>
                </a:lnTo>
                <a:lnTo>
                  <a:pt x="1192" y="1224"/>
                </a:lnTo>
                <a:lnTo>
                  <a:pt x="1192" y="1224"/>
                </a:lnTo>
                <a:lnTo>
                  <a:pt x="1431" y="1467"/>
                </a:lnTo>
                <a:lnTo>
                  <a:pt x="1431" y="1467"/>
                </a:lnTo>
                <a:lnTo>
                  <a:pt x="1668" y="1710"/>
                </a:lnTo>
                <a:lnTo>
                  <a:pt x="1668" y="1710"/>
                </a:lnTo>
                <a:lnTo>
                  <a:pt x="1907" y="1956"/>
                </a:lnTo>
              </a:path>
            </a:pathLst>
          </a:custGeom>
          <a:noFill/>
          <a:ln w="38100">
            <a:solidFill>
              <a:srgbClr val="ABB47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1" name="Rectangle 180"/>
          <p:cNvSpPr>
            <a:spLocks noChangeArrowheads="1"/>
          </p:cNvSpPr>
          <p:nvPr/>
        </p:nvSpPr>
        <p:spPr bwMode="auto">
          <a:xfrm>
            <a:off x="2402418" y="559732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2" name="Rectangle 181"/>
          <p:cNvSpPr>
            <a:spLocks noChangeArrowheads="1"/>
          </p:cNvSpPr>
          <p:nvPr/>
        </p:nvSpPr>
        <p:spPr bwMode="auto">
          <a:xfrm>
            <a:off x="2402418" y="521315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3" name="Rectangle 182"/>
          <p:cNvSpPr>
            <a:spLocks noChangeArrowheads="1"/>
          </p:cNvSpPr>
          <p:nvPr/>
        </p:nvSpPr>
        <p:spPr bwMode="auto">
          <a:xfrm>
            <a:off x="2402418" y="482262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4" name="Rectangle 183"/>
          <p:cNvSpPr>
            <a:spLocks noChangeArrowheads="1"/>
          </p:cNvSpPr>
          <p:nvPr/>
        </p:nvSpPr>
        <p:spPr bwMode="auto">
          <a:xfrm>
            <a:off x="2402418" y="4436867"/>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5" name="Rectangle 184"/>
          <p:cNvSpPr>
            <a:spLocks noChangeArrowheads="1"/>
          </p:cNvSpPr>
          <p:nvPr/>
        </p:nvSpPr>
        <p:spPr bwMode="auto">
          <a:xfrm>
            <a:off x="2402418" y="404634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6" name="Rectangle 185"/>
          <p:cNvSpPr>
            <a:spLocks noChangeArrowheads="1"/>
          </p:cNvSpPr>
          <p:nvPr/>
        </p:nvSpPr>
        <p:spPr bwMode="auto">
          <a:xfrm>
            <a:off x="2402418" y="366057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7" name="Rectangle 186"/>
          <p:cNvSpPr>
            <a:spLocks noChangeArrowheads="1"/>
          </p:cNvSpPr>
          <p:nvPr/>
        </p:nvSpPr>
        <p:spPr bwMode="auto">
          <a:xfrm>
            <a:off x="2402418" y="327005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8" name="Rectangle 187"/>
          <p:cNvSpPr>
            <a:spLocks noChangeArrowheads="1"/>
          </p:cNvSpPr>
          <p:nvPr/>
        </p:nvSpPr>
        <p:spPr bwMode="auto">
          <a:xfrm>
            <a:off x="2402418" y="288429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9" name="Rectangle 188"/>
          <p:cNvSpPr>
            <a:spLocks noChangeArrowheads="1"/>
          </p:cNvSpPr>
          <p:nvPr/>
        </p:nvSpPr>
        <p:spPr bwMode="auto">
          <a:xfrm>
            <a:off x="2402418" y="2493767"/>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90" name="Rectangle 189"/>
          <p:cNvSpPr>
            <a:spLocks noChangeArrowheads="1"/>
          </p:cNvSpPr>
          <p:nvPr/>
        </p:nvSpPr>
        <p:spPr bwMode="auto">
          <a:xfrm>
            <a:off x="2416705" y="6121204"/>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91" name="Rectangle 190"/>
          <p:cNvSpPr>
            <a:spLocks noChangeArrowheads="1"/>
          </p:cNvSpPr>
          <p:nvPr/>
        </p:nvSpPr>
        <p:spPr bwMode="auto">
          <a:xfrm>
            <a:off x="3273956" y="612120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92" name="Rectangle 191"/>
          <p:cNvSpPr>
            <a:spLocks noChangeArrowheads="1"/>
          </p:cNvSpPr>
          <p:nvPr/>
        </p:nvSpPr>
        <p:spPr bwMode="auto">
          <a:xfrm>
            <a:off x="4029606" y="612120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93" name="Rectangle 192"/>
          <p:cNvSpPr>
            <a:spLocks noChangeArrowheads="1"/>
          </p:cNvSpPr>
          <p:nvPr/>
        </p:nvSpPr>
        <p:spPr bwMode="auto">
          <a:xfrm>
            <a:off x="4785256" y="612120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94" name="Rectangle 193"/>
          <p:cNvSpPr>
            <a:spLocks noChangeArrowheads="1"/>
          </p:cNvSpPr>
          <p:nvPr/>
        </p:nvSpPr>
        <p:spPr bwMode="auto">
          <a:xfrm>
            <a:off x="5540906" y="612120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95" name="Rectangle 194"/>
          <p:cNvSpPr>
            <a:spLocks noChangeArrowheads="1"/>
          </p:cNvSpPr>
          <p:nvPr/>
        </p:nvSpPr>
        <p:spPr bwMode="auto">
          <a:xfrm>
            <a:off x="6301318" y="612120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96" name="Rectangle 195"/>
          <p:cNvSpPr>
            <a:spLocks noChangeArrowheads="1"/>
          </p:cNvSpPr>
          <p:nvPr/>
        </p:nvSpPr>
        <p:spPr bwMode="auto">
          <a:xfrm>
            <a:off x="2416705" y="2106797"/>
            <a:ext cx="112210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Movie tickets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97" name="Rectangle 196"/>
          <p:cNvSpPr>
            <a:spLocks noChangeArrowheads="1"/>
          </p:cNvSpPr>
          <p:nvPr/>
        </p:nvSpPr>
        <p:spPr bwMode="auto">
          <a:xfrm>
            <a:off x="3942293" y="6359329"/>
            <a:ext cx="12920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Concert tickets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98" name="Rectangle 197"/>
          <p:cNvSpPr>
            <a:spLocks noChangeArrowheads="1"/>
          </p:cNvSpPr>
          <p:nvPr/>
        </p:nvSpPr>
        <p:spPr bwMode="auto">
          <a:xfrm>
            <a:off x="2613556" y="2789042"/>
            <a:ext cx="198438"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A</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99" name="Rectangle 198"/>
          <p:cNvSpPr>
            <a:spLocks noChangeArrowheads="1"/>
          </p:cNvSpPr>
          <p:nvPr/>
        </p:nvSpPr>
        <p:spPr bwMode="auto">
          <a:xfrm>
            <a:off x="5575831" y="5876729"/>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grpSp>
        <p:nvGrpSpPr>
          <p:cNvPr id="6" name="Group 5"/>
          <p:cNvGrpSpPr/>
          <p:nvPr/>
        </p:nvGrpSpPr>
        <p:grpSpPr>
          <a:xfrm>
            <a:off x="4029606" y="4340029"/>
            <a:ext cx="309563" cy="234950"/>
            <a:chOff x="4029606" y="4340029"/>
            <a:chExt cx="309563" cy="234950"/>
          </a:xfrm>
        </p:grpSpPr>
        <p:sp>
          <p:nvSpPr>
            <p:cNvPr id="200" name="Rectangle 199"/>
            <p:cNvSpPr>
              <a:spLocks noChangeArrowheads="1"/>
            </p:cNvSpPr>
            <p:nvPr/>
          </p:nvSpPr>
          <p:spPr bwMode="auto">
            <a:xfrm>
              <a:off x="4140731" y="4340029"/>
              <a:ext cx="198438"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10" name="Freeform 209"/>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11" name="Freeform 210"/>
          <p:cNvSpPr>
            <a:spLocks/>
          </p:cNvSpPr>
          <p:nvPr/>
        </p:nvSpPr>
        <p:spPr bwMode="auto">
          <a:xfrm>
            <a:off x="5540906" y="6049767"/>
            <a:ext cx="80963" cy="80963"/>
          </a:xfrm>
          <a:custGeom>
            <a:avLst/>
            <a:gdLst>
              <a:gd name="T0" fmla="*/ 51 w 51"/>
              <a:gd name="T1" fmla="*/ 26 h 51"/>
              <a:gd name="T2" fmla="*/ 51 w 51"/>
              <a:gd name="T3" fmla="*/ 26 h 51"/>
              <a:gd name="T4" fmla="*/ 48 w 51"/>
              <a:gd name="T5" fmla="*/ 35 h 51"/>
              <a:gd name="T6" fmla="*/ 44 w 51"/>
              <a:gd name="T7" fmla="*/ 42 h 51"/>
              <a:gd name="T8" fmla="*/ 35 w 51"/>
              <a:gd name="T9" fmla="*/ 48 h 51"/>
              <a:gd name="T10" fmla="*/ 25 w 51"/>
              <a:gd name="T11" fmla="*/ 51 h 51"/>
              <a:gd name="T12" fmla="*/ 25 w 51"/>
              <a:gd name="T13" fmla="*/ 51 h 51"/>
              <a:gd name="T14" fmla="*/ 16 w 51"/>
              <a:gd name="T15" fmla="*/ 48 h 51"/>
              <a:gd name="T16" fmla="*/ 6 w 51"/>
              <a:gd name="T17" fmla="*/ 42 h 51"/>
              <a:gd name="T18" fmla="*/ 3 w 51"/>
              <a:gd name="T19" fmla="*/ 35 h 51"/>
              <a:gd name="T20" fmla="*/ 0 w 51"/>
              <a:gd name="T21" fmla="*/ 26 h 51"/>
              <a:gd name="T22" fmla="*/ 0 w 51"/>
              <a:gd name="T23" fmla="*/ 26 h 51"/>
              <a:gd name="T24" fmla="*/ 3 w 51"/>
              <a:gd name="T25" fmla="*/ 13 h 51"/>
              <a:gd name="T26" fmla="*/ 6 w 51"/>
              <a:gd name="T27" fmla="*/ 7 h 51"/>
              <a:gd name="T28" fmla="*/ 16 w 51"/>
              <a:gd name="T29" fmla="*/ 0 h 51"/>
              <a:gd name="T30" fmla="*/ 25 w 51"/>
              <a:gd name="T31" fmla="*/ 0 h 51"/>
              <a:gd name="T32" fmla="*/ 25 w 51"/>
              <a:gd name="T33" fmla="*/ 0 h 51"/>
              <a:gd name="T34" fmla="*/ 35 w 51"/>
              <a:gd name="T35" fmla="*/ 0 h 51"/>
              <a:gd name="T36" fmla="*/ 44 w 51"/>
              <a:gd name="T37" fmla="*/ 7 h 51"/>
              <a:gd name="T38" fmla="*/ 48 w 51"/>
              <a:gd name="T39" fmla="*/ 13 h 51"/>
              <a:gd name="T40" fmla="*/ 51 w 51"/>
              <a:gd name="T41" fmla="*/ 26 h 51"/>
              <a:gd name="T42" fmla="*/ 51 w 51"/>
              <a:gd name="T43" fmla="*/ 2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1">
                <a:moveTo>
                  <a:pt x="51" y="26"/>
                </a:moveTo>
                <a:lnTo>
                  <a:pt x="51" y="26"/>
                </a:lnTo>
                <a:lnTo>
                  <a:pt x="48" y="35"/>
                </a:lnTo>
                <a:lnTo>
                  <a:pt x="44" y="42"/>
                </a:lnTo>
                <a:lnTo>
                  <a:pt x="35" y="48"/>
                </a:lnTo>
                <a:lnTo>
                  <a:pt x="25" y="51"/>
                </a:lnTo>
                <a:lnTo>
                  <a:pt x="25" y="51"/>
                </a:lnTo>
                <a:lnTo>
                  <a:pt x="16" y="48"/>
                </a:lnTo>
                <a:lnTo>
                  <a:pt x="6" y="42"/>
                </a:lnTo>
                <a:lnTo>
                  <a:pt x="3" y="35"/>
                </a:lnTo>
                <a:lnTo>
                  <a:pt x="0" y="26"/>
                </a:lnTo>
                <a:lnTo>
                  <a:pt x="0" y="26"/>
                </a:lnTo>
                <a:lnTo>
                  <a:pt x="3" y="13"/>
                </a:lnTo>
                <a:lnTo>
                  <a:pt x="6" y="7"/>
                </a:lnTo>
                <a:lnTo>
                  <a:pt x="16" y="0"/>
                </a:lnTo>
                <a:lnTo>
                  <a:pt x="25" y="0"/>
                </a:lnTo>
                <a:lnTo>
                  <a:pt x="25" y="0"/>
                </a:lnTo>
                <a:lnTo>
                  <a:pt x="35" y="0"/>
                </a:lnTo>
                <a:lnTo>
                  <a:pt x="44" y="7"/>
                </a:lnTo>
                <a:lnTo>
                  <a:pt x="48" y="13"/>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sp>
        <p:nvSpPr>
          <p:cNvPr id="212" name="Freeform 211"/>
          <p:cNvSpPr>
            <a:spLocks/>
          </p:cNvSpPr>
          <p:nvPr/>
        </p:nvSpPr>
        <p:spPr bwMode="auto">
          <a:xfrm>
            <a:off x="2513543" y="2941442"/>
            <a:ext cx="80963" cy="80963"/>
          </a:xfrm>
          <a:custGeom>
            <a:avLst/>
            <a:gdLst>
              <a:gd name="T0" fmla="*/ 51 w 51"/>
              <a:gd name="T1" fmla="*/ 25 h 51"/>
              <a:gd name="T2" fmla="*/ 51 w 51"/>
              <a:gd name="T3" fmla="*/ 25 h 51"/>
              <a:gd name="T4" fmla="*/ 51 w 51"/>
              <a:gd name="T5" fmla="*/ 35 h 51"/>
              <a:gd name="T6" fmla="*/ 44 w 51"/>
              <a:gd name="T7" fmla="*/ 45 h 51"/>
              <a:gd name="T8" fmla="*/ 35 w 51"/>
              <a:gd name="T9" fmla="*/ 48 h 51"/>
              <a:gd name="T10" fmla="*/ 25 w 51"/>
              <a:gd name="T11" fmla="*/ 51 h 51"/>
              <a:gd name="T12" fmla="*/ 25 w 51"/>
              <a:gd name="T13" fmla="*/ 51 h 51"/>
              <a:gd name="T14" fmla="*/ 15 w 51"/>
              <a:gd name="T15" fmla="*/ 48 h 51"/>
              <a:gd name="T16" fmla="*/ 9 w 51"/>
              <a:gd name="T17" fmla="*/ 45 h 51"/>
              <a:gd name="T18" fmla="*/ 3 w 51"/>
              <a:gd name="T19" fmla="*/ 35 h 51"/>
              <a:gd name="T20" fmla="*/ 0 w 51"/>
              <a:gd name="T21" fmla="*/ 25 h 51"/>
              <a:gd name="T22" fmla="*/ 0 w 51"/>
              <a:gd name="T23" fmla="*/ 25 h 51"/>
              <a:gd name="T24" fmla="*/ 3 w 51"/>
              <a:gd name="T25" fmla="*/ 16 h 51"/>
              <a:gd name="T26" fmla="*/ 9 w 51"/>
              <a:gd name="T27" fmla="*/ 6 h 51"/>
              <a:gd name="T28" fmla="*/ 15 w 51"/>
              <a:gd name="T29" fmla="*/ 3 h 51"/>
              <a:gd name="T30" fmla="*/ 25 w 51"/>
              <a:gd name="T31" fmla="*/ 0 h 51"/>
              <a:gd name="T32" fmla="*/ 25 w 51"/>
              <a:gd name="T33" fmla="*/ 0 h 51"/>
              <a:gd name="T34" fmla="*/ 35 w 51"/>
              <a:gd name="T35" fmla="*/ 3 h 51"/>
              <a:gd name="T36" fmla="*/ 44 w 51"/>
              <a:gd name="T37" fmla="*/ 6 h 51"/>
              <a:gd name="T38" fmla="*/ 51 w 51"/>
              <a:gd name="T39" fmla="*/ 16 h 51"/>
              <a:gd name="T40" fmla="*/ 51 w 51"/>
              <a:gd name="T41" fmla="*/ 25 h 51"/>
              <a:gd name="T42" fmla="*/ 51 w 51"/>
              <a:gd name="T43" fmla="*/ 2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1">
                <a:moveTo>
                  <a:pt x="51" y="25"/>
                </a:moveTo>
                <a:lnTo>
                  <a:pt x="51" y="25"/>
                </a:lnTo>
                <a:lnTo>
                  <a:pt x="51" y="35"/>
                </a:lnTo>
                <a:lnTo>
                  <a:pt x="44" y="45"/>
                </a:lnTo>
                <a:lnTo>
                  <a:pt x="35" y="48"/>
                </a:lnTo>
                <a:lnTo>
                  <a:pt x="25" y="51"/>
                </a:lnTo>
                <a:lnTo>
                  <a:pt x="25" y="51"/>
                </a:lnTo>
                <a:lnTo>
                  <a:pt x="15" y="48"/>
                </a:lnTo>
                <a:lnTo>
                  <a:pt x="9" y="45"/>
                </a:lnTo>
                <a:lnTo>
                  <a:pt x="3" y="35"/>
                </a:lnTo>
                <a:lnTo>
                  <a:pt x="0" y="25"/>
                </a:lnTo>
                <a:lnTo>
                  <a:pt x="0" y="25"/>
                </a:lnTo>
                <a:lnTo>
                  <a:pt x="3" y="16"/>
                </a:lnTo>
                <a:lnTo>
                  <a:pt x="9" y="6"/>
                </a:lnTo>
                <a:lnTo>
                  <a:pt x="15" y="3"/>
                </a:lnTo>
                <a:lnTo>
                  <a:pt x="25" y="0"/>
                </a:lnTo>
                <a:lnTo>
                  <a:pt x="25" y="0"/>
                </a:lnTo>
                <a:lnTo>
                  <a:pt x="35" y="3"/>
                </a:lnTo>
                <a:lnTo>
                  <a:pt x="44" y="6"/>
                </a:lnTo>
                <a:lnTo>
                  <a:pt x="51" y="16"/>
                </a:lnTo>
                <a:lnTo>
                  <a:pt x="51" y="25"/>
                </a:lnTo>
                <a:lnTo>
                  <a:pt x="51"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grpSp>
        <p:nvGrpSpPr>
          <p:cNvPr id="58" name="Group 57"/>
          <p:cNvGrpSpPr/>
          <p:nvPr/>
        </p:nvGrpSpPr>
        <p:grpSpPr>
          <a:xfrm>
            <a:off x="2520869" y="5895780"/>
            <a:ext cx="231351" cy="234950"/>
            <a:chOff x="4029606" y="4340029"/>
            <a:chExt cx="231351" cy="234950"/>
          </a:xfrm>
        </p:grpSpPr>
        <p:sp>
          <p:nvSpPr>
            <p:cNvPr id="59" name="Rectangle 58"/>
            <p:cNvSpPr>
              <a:spLocks noChangeArrowheads="1"/>
            </p:cNvSpPr>
            <p:nvPr/>
          </p:nvSpPr>
          <p:spPr bwMode="auto">
            <a:xfrm>
              <a:off x="4140731" y="4340029"/>
              <a:ext cx="12022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b="1" dirty="0">
                  <a:solidFill>
                    <a:srgbClr val="000000"/>
                  </a:solidFill>
                  <a:latin typeface="Univers LT Std 47 Cn Lt" charset="0"/>
                  <a:cs typeface="Arial" pitchFamily="34" charset="0"/>
                </a:rPr>
                <a:t>H</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0" name="Freeform 59"/>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4" name="Group 63"/>
          <p:cNvGrpSpPr/>
          <p:nvPr/>
        </p:nvGrpSpPr>
        <p:grpSpPr>
          <a:xfrm>
            <a:off x="2531620" y="4374954"/>
            <a:ext cx="157613" cy="234950"/>
            <a:chOff x="4029606" y="4340029"/>
            <a:chExt cx="157613" cy="234950"/>
          </a:xfrm>
        </p:grpSpPr>
        <p:sp>
          <p:nvSpPr>
            <p:cNvPr id="65" name="Rectangle 64"/>
            <p:cNvSpPr>
              <a:spLocks noChangeArrowheads="1"/>
            </p:cNvSpPr>
            <p:nvPr/>
          </p:nvSpPr>
          <p:spPr bwMode="auto">
            <a:xfrm>
              <a:off x="4140731" y="4340029"/>
              <a:ext cx="4648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I</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6" name="Freeform 65"/>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7" name="Group 66"/>
          <p:cNvGrpSpPr/>
          <p:nvPr/>
        </p:nvGrpSpPr>
        <p:grpSpPr>
          <a:xfrm>
            <a:off x="4042809" y="5886254"/>
            <a:ext cx="213717" cy="234950"/>
            <a:chOff x="4029606" y="4340029"/>
            <a:chExt cx="213717" cy="234950"/>
          </a:xfrm>
        </p:grpSpPr>
        <p:sp>
          <p:nvSpPr>
            <p:cNvPr id="68" name="Rectangle 67"/>
            <p:cNvSpPr>
              <a:spLocks noChangeArrowheads="1"/>
            </p:cNvSpPr>
            <p:nvPr/>
          </p:nvSpPr>
          <p:spPr bwMode="auto">
            <a:xfrm>
              <a:off x="4140731" y="4340029"/>
              <a:ext cx="10259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F</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9" name="Freeform 68"/>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0" name="Group 69"/>
          <p:cNvGrpSpPr/>
          <p:nvPr/>
        </p:nvGrpSpPr>
        <p:grpSpPr>
          <a:xfrm>
            <a:off x="4042809" y="2864786"/>
            <a:ext cx="240969" cy="234950"/>
            <a:chOff x="4029606" y="4340029"/>
            <a:chExt cx="240969" cy="234950"/>
          </a:xfrm>
        </p:grpSpPr>
        <p:sp>
          <p:nvSpPr>
            <p:cNvPr id="71" name="Rectangle 70"/>
            <p:cNvSpPr>
              <a:spLocks noChangeArrowheads="1"/>
            </p:cNvSpPr>
            <p:nvPr/>
          </p:nvSpPr>
          <p:spPr bwMode="auto">
            <a:xfrm>
              <a:off x="4140731" y="4340029"/>
              <a:ext cx="12984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G</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72" name="Freeform 71"/>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3" name="Group 72"/>
          <p:cNvGrpSpPr/>
          <p:nvPr/>
        </p:nvGrpSpPr>
        <p:grpSpPr>
          <a:xfrm>
            <a:off x="5474923" y="4417361"/>
            <a:ext cx="231351" cy="234950"/>
            <a:chOff x="4029606" y="4340029"/>
            <a:chExt cx="231351" cy="234950"/>
          </a:xfrm>
        </p:grpSpPr>
        <p:sp>
          <p:nvSpPr>
            <p:cNvPr id="74" name="Rectangle 73"/>
            <p:cNvSpPr>
              <a:spLocks noChangeArrowheads="1"/>
            </p:cNvSpPr>
            <p:nvPr/>
          </p:nvSpPr>
          <p:spPr bwMode="auto">
            <a:xfrm>
              <a:off x="4140731" y="4340029"/>
              <a:ext cx="12022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75" name="Freeform 74"/>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6" name="Group 75"/>
          <p:cNvGrpSpPr/>
          <p:nvPr/>
        </p:nvGrpSpPr>
        <p:grpSpPr>
          <a:xfrm>
            <a:off x="6298654" y="5895780"/>
            <a:ext cx="204099" cy="234950"/>
            <a:chOff x="4029606" y="4340029"/>
            <a:chExt cx="204099" cy="234950"/>
          </a:xfrm>
        </p:grpSpPr>
        <p:sp>
          <p:nvSpPr>
            <p:cNvPr id="77" name="Rectangle 76"/>
            <p:cNvSpPr>
              <a:spLocks noChangeArrowheads="1"/>
            </p:cNvSpPr>
            <p:nvPr/>
          </p:nvSpPr>
          <p:spPr bwMode="auto">
            <a:xfrm>
              <a:off x="4140731" y="4340029"/>
              <a:ext cx="9297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J</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78" name="Freeform 77"/>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9" name="Group 78"/>
          <p:cNvGrpSpPr/>
          <p:nvPr/>
        </p:nvGrpSpPr>
        <p:grpSpPr>
          <a:xfrm>
            <a:off x="2520869" y="2400266"/>
            <a:ext cx="221733" cy="234950"/>
            <a:chOff x="4029606" y="4340029"/>
            <a:chExt cx="221733" cy="234950"/>
          </a:xfrm>
        </p:grpSpPr>
        <p:sp>
          <p:nvSpPr>
            <p:cNvPr id="80" name="Rectangle 79"/>
            <p:cNvSpPr>
              <a:spLocks noChangeArrowheads="1"/>
            </p:cNvSpPr>
            <p:nvPr/>
          </p:nvSpPr>
          <p:spPr bwMode="auto">
            <a:xfrm>
              <a:off x="4140731" y="4340029"/>
              <a:ext cx="11060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81" name="Freeform 80"/>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8" name="Group 97"/>
          <p:cNvGrpSpPr/>
          <p:nvPr/>
        </p:nvGrpSpPr>
        <p:grpSpPr>
          <a:xfrm>
            <a:off x="3313643" y="5016304"/>
            <a:ext cx="231351" cy="234950"/>
            <a:chOff x="4029606" y="4340029"/>
            <a:chExt cx="231351" cy="234950"/>
          </a:xfrm>
        </p:grpSpPr>
        <p:sp>
          <p:nvSpPr>
            <p:cNvPr id="99" name="Rectangle 98"/>
            <p:cNvSpPr>
              <a:spLocks noChangeArrowheads="1"/>
            </p:cNvSpPr>
            <p:nvPr/>
          </p:nvSpPr>
          <p:spPr bwMode="auto">
            <a:xfrm>
              <a:off x="4140731" y="4340029"/>
              <a:ext cx="12022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K</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0" name="Freeform 99"/>
            <p:cNvSpPr>
              <a:spLocks/>
            </p:cNvSpPr>
            <p:nvPr/>
          </p:nvSpPr>
          <p:spPr bwMode="auto">
            <a:xfrm>
              <a:off x="4029606" y="4492429"/>
              <a:ext cx="80963" cy="82550"/>
            </a:xfrm>
            <a:custGeom>
              <a:avLst/>
              <a:gdLst>
                <a:gd name="T0" fmla="*/ 51 w 51"/>
                <a:gd name="T1" fmla="*/ 26 h 52"/>
                <a:gd name="T2" fmla="*/ 51 w 51"/>
                <a:gd name="T3" fmla="*/ 26 h 52"/>
                <a:gd name="T4" fmla="*/ 48 w 51"/>
                <a:gd name="T5" fmla="*/ 36 h 52"/>
                <a:gd name="T6" fmla="*/ 41 w 51"/>
                <a:gd name="T7" fmla="*/ 45 h 52"/>
                <a:gd name="T8" fmla="*/ 35 w 51"/>
                <a:gd name="T9" fmla="*/ 48 h 52"/>
                <a:gd name="T10" fmla="*/ 25 w 51"/>
                <a:gd name="T11" fmla="*/ 52 h 52"/>
                <a:gd name="T12" fmla="*/ 25 w 51"/>
                <a:gd name="T13" fmla="*/ 52 h 52"/>
                <a:gd name="T14" fmla="*/ 12 w 51"/>
                <a:gd name="T15" fmla="*/ 48 h 52"/>
                <a:gd name="T16" fmla="*/ 6 w 51"/>
                <a:gd name="T17" fmla="*/ 45 h 52"/>
                <a:gd name="T18" fmla="*/ 0 w 51"/>
                <a:gd name="T19" fmla="*/ 36 h 52"/>
                <a:gd name="T20" fmla="*/ 0 w 51"/>
                <a:gd name="T21" fmla="*/ 26 h 52"/>
                <a:gd name="T22" fmla="*/ 0 w 51"/>
                <a:gd name="T23" fmla="*/ 26 h 52"/>
                <a:gd name="T24" fmla="*/ 0 w 51"/>
                <a:gd name="T25" fmla="*/ 16 h 52"/>
                <a:gd name="T26" fmla="*/ 6 w 51"/>
                <a:gd name="T27" fmla="*/ 7 h 52"/>
                <a:gd name="T28" fmla="*/ 12 w 51"/>
                <a:gd name="T29" fmla="*/ 4 h 52"/>
                <a:gd name="T30" fmla="*/ 25 w 51"/>
                <a:gd name="T31" fmla="*/ 0 h 52"/>
                <a:gd name="T32" fmla="*/ 25 w 51"/>
                <a:gd name="T33" fmla="*/ 0 h 52"/>
                <a:gd name="T34" fmla="*/ 35 w 51"/>
                <a:gd name="T35" fmla="*/ 4 h 52"/>
                <a:gd name="T36" fmla="*/ 41 w 51"/>
                <a:gd name="T37" fmla="*/ 7 h 52"/>
                <a:gd name="T38" fmla="*/ 48 w 51"/>
                <a:gd name="T39" fmla="*/ 16 h 52"/>
                <a:gd name="T40" fmla="*/ 51 w 51"/>
                <a:gd name="T41" fmla="*/ 26 h 52"/>
                <a:gd name="T42" fmla="*/ 51 w 51"/>
                <a:gd name="T4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2">
                  <a:moveTo>
                    <a:pt x="51" y="26"/>
                  </a:moveTo>
                  <a:lnTo>
                    <a:pt x="51" y="26"/>
                  </a:lnTo>
                  <a:lnTo>
                    <a:pt x="48" y="36"/>
                  </a:lnTo>
                  <a:lnTo>
                    <a:pt x="41" y="45"/>
                  </a:lnTo>
                  <a:lnTo>
                    <a:pt x="35" y="48"/>
                  </a:lnTo>
                  <a:lnTo>
                    <a:pt x="25" y="52"/>
                  </a:lnTo>
                  <a:lnTo>
                    <a:pt x="25" y="52"/>
                  </a:lnTo>
                  <a:lnTo>
                    <a:pt x="12" y="48"/>
                  </a:lnTo>
                  <a:lnTo>
                    <a:pt x="6" y="45"/>
                  </a:lnTo>
                  <a:lnTo>
                    <a:pt x="0" y="36"/>
                  </a:lnTo>
                  <a:lnTo>
                    <a:pt x="0" y="26"/>
                  </a:lnTo>
                  <a:lnTo>
                    <a:pt x="0" y="26"/>
                  </a:lnTo>
                  <a:lnTo>
                    <a:pt x="0" y="16"/>
                  </a:lnTo>
                  <a:lnTo>
                    <a:pt x="6" y="7"/>
                  </a:lnTo>
                  <a:lnTo>
                    <a:pt x="12" y="4"/>
                  </a:lnTo>
                  <a:lnTo>
                    <a:pt x="25" y="0"/>
                  </a:lnTo>
                  <a:lnTo>
                    <a:pt x="25" y="0"/>
                  </a:lnTo>
                  <a:lnTo>
                    <a:pt x="35" y="4"/>
                  </a:lnTo>
                  <a:lnTo>
                    <a:pt x="41" y="7"/>
                  </a:lnTo>
                  <a:lnTo>
                    <a:pt x="48" y="16"/>
                  </a:lnTo>
                  <a:lnTo>
                    <a:pt x="51" y="26"/>
                  </a:lnTo>
                  <a:lnTo>
                    <a:pt x="5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2" name="Content Placeholder 2"/>
          <p:cNvSpPr txBox="1">
            <a:spLocks/>
          </p:cNvSpPr>
          <p:nvPr/>
        </p:nvSpPr>
        <p:spPr>
          <a:xfrm>
            <a:off x="457200" y="1143000"/>
            <a:ext cx="8229600" cy="838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Which bundle(s) are </a:t>
            </a:r>
            <a:r>
              <a:rPr lang="en-US" sz="2400" i="1" dirty="0"/>
              <a:t>not</a:t>
            </a:r>
            <a:r>
              <a:rPr lang="en-US" sz="2400" dirty="0"/>
              <a:t> within the following budget constraint?</a:t>
            </a:r>
          </a:p>
        </p:txBody>
      </p:sp>
    </p:spTree>
    <p:extLst>
      <p:ext uri="{BB962C8B-B14F-4D97-AF65-F5344CB8AC3E}">
        <p14:creationId xmlns:p14="http://schemas.microsoft.com/office/powerpoint/2010/main" val="41505154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latin typeface="+mj-lt"/>
              </a:rPr>
              <a:t>Active Learning: The budget constraint II</a:t>
            </a:r>
          </a:p>
        </p:txBody>
      </p:sp>
      <p:sp>
        <p:nvSpPr>
          <p:cNvPr id="82" name="Content Placeholder 2"/>
          <p:cNvSpPr txBox="1">
            <a:spLocks/>
          </p:cNvSpPr>
          <p:nvPr/>
        </p:nvSpPr>
        <p:spPr>
          <a:xfrm>
            <a:off x="457200" y="1143000"/>
            <a:ext cx="8458200" cy="1600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Find all feasible bundles using a movie ticket price of $15, a concert ticket price of $30, and an income of $120.</a:t>
            </a:r>
          </a:p>
          <a:p>
            <a:r>
              <a:rPr lang="en-US" sz="2400" dirty="0"/>
              <a:t>Is the bundle of 4 concert tickets and 1 movie ticket feasible?</a:t>
            </a:r>
          </a:p>
        </p:txBody>
      </p:sp>
      <p:sp>
        <p:nvSpPr>
          <p:cNvPr id="88" name="Rectangle 87"/>
          <p:cNvSpPr>
            <a:spLocks noChangeArrowheads="1"/>
          </p:cNvSpPr>
          <p:nvPr/>
        </p:nvSpPr>
        <p:spPr bwMode="auto">
          <a:xfrm>
            <a:off x="3628641" y="5175179"/>
            <a:ext cx="1310998"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203" name="Rectangle 202"/>
          <p:cNvSpPr>
            <a:spLocks noChangeArrowheads="1"/>
          </p:cNvSpPr>
          <p:nvPr/>
        </p:nvSpPr>
        <p:spPr bwMode="auto">
          <a:xfrm>
            <a:off x="3124200" y="5251379"/>
            <a:ext cx="775897"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204" name="Rectangle 203"/>
          <p:cNvSpPr>
            <a:spLocks noChangeArrowheads="1"/>
          </p:cNvSpPr>
          <p:nvPr/>
        </p:nvSpPr>
        <p:spPr bwMode="auto">
          <a:xfrm>
            <a:off x="3900097" y="5251379"/>
            <a:ext cx="829407"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206" name="Rectangle 205"/>
          <p:cNvSpPr>
            <a:spLocks noChangeArrowheads="1"/>
          </p:cNvSpPr>
          <p:nvPr/>
        </p:nvSpPr>
        <p:spPr bwMode="auto">
          <a:xfrm>
            <a:off x="4746176" y="5251379"/>
            <a:ext cx="740224"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209" name="Rectangle 208"/>
          <p:cNvSpPr>
            <a:spLocks noChangeArrowheads="1"/>
          </p:cNvSpPr>
          <p:nvPr/>
        </p:nvSpPr>
        <p:spPr bwMode="auto">
          <a:xfrm>
            <a:off x="3124200" y="2854533"/>
            <a:ext cx="775897"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13" name="Rectangle 212"/>
          <p:cNvSpPr>
            <a:spLocks noChangeArrowheads="1"/>
          </p:cNvSpPr>
          <p:nvPr/>
        </p:nvSpPr>
        <p:spPr bwMode="auto">
          <a:xfrm>
            <a:off x="3900097" y="2854533"/>
            <a:ext cx="829407"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15" name="Rectangle 214"/>
          <p:cNvSpPr>
            <a:spLocks noChangeArrowheads="1"/>
          </p:cNvSpPr>
          <p:nvPr/>
        </p:nvSpPr>
        <p:spPr bwMode="auto">
          <a:xfrm>
            <a:off x="4746176" y="2854533"/>
            <a:ext cx="740224"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18" name="Rectangle 217"/>
          <p:cNvSpPr>
            <a:spLocks noChangeArrowheads="1"/>
          </p:cNvSpPr>
          <p:nvPr/>
        </p:nvSpPr>
        <p:spPr bwMode="auto">
          <a:xfrm>
            <a:off x="3124200" y="3629375"/>
            <a:ext cx="775897"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19" name="Rectangle 218"/>
          <p:cNvSpPr>
            <a:spLocks noChangeArrowheads="1"/>
          </p:cNvSpPr>
          <p:nvPr/>
        </p:nvSpPr>
        <p:spPr bwMode="auto">
          <a:xfrm>
            <a:off x="3900097" y="3629375"/>
            <a:ext cx="829407"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21" name="Rectangle 220"/>
          <p:cNvSpPr>
            <a:spLocks noChangeArrowheads="1"/>
          </p:cNvSpPr>
          <p:nvPr/>
        </p:nvSpPr>
        <p:spPr bwMode="auto">
          <a:xfrm>
            <a:off x="4746176" y="3629375"/>
            <a:ext cx="740224"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24" name="Rectangle 223"/>
          <p:cNvSpPr>
            <a:spLocks noChangeArrowheads="1"/>
          </p:cNvSpPr>
          <p:nvPr/>
        </p:nvSpPr>
        <p:spPr bwMode="auto">
          <a:xfrm>
            <a:off x="3124200" y="4042625"/>
            <a:ext cx="775897"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25" name="Rectangle 224"/>
          <p:cNvSpPr>
            <a:spLocks noChangeArrowheads="1"/>
          </p:cNvSpPr>
          <p:nvPr/>
        </p:nvSpPr>
        <p:spPr bwMode="auto">
          <a:xfrm>
            <a:off x="3900097" y="4042625"/>
            <a:ext cx="829407"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27" name="Rectangle 226"/>
          <p:cNvSpPr>
            <a:spLocks noChangeArrowheads="1"/>
          </p:cNvSpPr>
          <p:nvPr/>
        </p:nvSpPr>
        <p:spPr bwMode="auto">
          <a:xfrm>
            <a:off x="4746176" y="4042625"/>
            <a:ext cx="740224"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35" name="Rectangle 234"/>
          <p:cNvSpPr>
            <a:spLocks noChangeArrowheads="1"/>
          </p:cNvSpPr>
          <p:nvPr/>
        </p:nvSpPr>
        <p:spPr bwMode="auto">
          <a:xfrm>
            <a:off x="3124200" y="4869123"/>
            <a:ext cx="77589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36" name="Rectangle 235"/>
          <p:cNvSpPr>
            <a:spLocks noChangeArrowheads="1"/>
          </p:cNvSpPr>
          <p:nvPr/>
        </p:nvSpPr>
        <p:spPr bwMode="auto">
          <a:xfrm>
            <a:off x="3900097" y="4869123"/>
            <a:ext cx="82940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38" name="Rectangle 237"/>
          <p:cNvSpPr>
            <a:spLocks noChangeArrowheads="1"/>
          </p:cNvSpPr>
          <p:nvPr/>
        </p:nvSpPr>
        <p:spPr bwMode="auto">
          <a:xfrm>
            <a:off x="4746176" y="4869123"/>
            <a:ext cx="740224"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41" name="Rectangle 240"/>
          <p:cNvSpPr>
            <a:spLocks noChangeArrowheads="1"/>
          </p:cNvSpPr>
          <p:nvPr/>
        </p:nvSpPr>
        <p:spPr bwMode="auto">
          <a:xfrm>
            <a:off x="3209180" y="3134232"/>
            <a:ext cx="56425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Bundle</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242" name="Rectangle 241"/>
          <p:cNvSpPr>
            <a:spLocks noChangeArrowheads="1"/>
          </p:cNvSpPr>
          <p:nvPr/>
        </p:nvSpPr>
        <p:spPr bwMode="auto">
          <a:xfrm>
            <a:off x="3976566" y="2990273"/>
            <a:ext cx="63639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Concert</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243" name="Rectangle 242"/>
          <p:cNvSpPr>
            <a:spLocks noChangeArrowheads="1"/>
          </p:cNvSpPr>
          <p:nvPr/>
        </p:nvSpPr>
        <p:spPr bwMode="auto">
          <a:xfrm>
            <a:off x="4031868" y="3224945"/>
            <a:ext cx="51937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tickets</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244" name="Rectangle 243"/>
          <p:cNvSpPr>
            <a:spLocks noChangeArrowheads="1"/>
          </p:cNvSpPr>
          <p:nvPr/>
        </p:nvSpPr>
        <p:spPr bwMode="auto">
          <a:xfrm>
            <a:off x="4849542" y="2990273"/>
            <a:ext cx="5071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Movie</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245" name="Rectangle 244"/>
          <p:cNvSpPr>
            <a:spLocks noChangeArrowheads="1"/>
          </p:cNvSpPr>
          <p:nvPr/>
        </p:nvSpPr>
        <p:spPr bwMode="auto">
          <a:xfrm>
            <a:off x="4855229" y="3225895"/>
            <a:ext cx="51937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tickets</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289" name="Rectangle 288"/>
          <p:cNvSpPr>
            <a:spLocks noChangeArrowheads="1"/>
          </p:cNvSpPr>
          <p:nvPr/>
        </p:nvSpPr>
        <p:spPr bwMode="auto">
          <a:xfrm>
            <a:off x="3124200" y="5638800"/>
            <a:ext cx="77589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90" name="Rectangle 289"/>
          <p:cNvSpPr>
            <a:spLocks noChangeArrowheads="1"/>
          </p:cNvSpPr>
          <p:nvPr/>
        </p:nvSpPr>
        <p:spPr bwMode="auto">
          <a:xfrm>
            <a:off x="3900097" y="5638800"/>
            <a:ext cx="82940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91" name="Rectangle 290"/>
          <p:cNvSpPr>
            <a:spLocks noChangeArrowheads="1"/>
          </p:cNvSpPr>
          <p:nvPr/>
        </p:nvSpPr>
        <p:spPr bwMode="auto">
          <a:xfrm>
            <a:off x="4746176" y="5638800"/>
            <a:ext cx="740224"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95" name="Rectangle 294"/>
          <p:cNvSpPr>
            <a:spLocks noChangeArrowheads="1"/>
          </p:cNvSpPr>
          <p:nvPr/>
        </p:nvSpPr>
        <p:spPr bwMode="auto">
          <a:xfrm>
            <a:off x="5503323" y="5251379"/>
            <a:ext cx="668877"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296" name="Rectangle 295"/>
          <p:cNvSpPr>
            <a:spLocks noChangeArrowheads="1"/>
          </p:cNvSpPr>
          <p:nvPr/>
        </p:nvSpPr>
        <p:spPr bwMode="auto">
          <a:xfrm>
            <a:off x="5503323" y="2854533"/>
            <a:ext cx="668877"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97" name="Rectangle 296"/>
          <p:cNvSpPr>
            <a:spLocks noChangeArrowheads="1"/>
          </p:cNvSpPr>
          <p:nvPr/>
        </p:nvSpPr>
        <p:spPr bwMode="auto">
          <a:xfrm>
            <a:off x="5503323" y="3629375"/>
            <a:ext cx="668877"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98" name="Rectangle 297"/>
          <p:cNvSpPr>
            <a:spLocks noChangeArrowheads="1"/>
          </p:cNvSpPr>
          <p:nvPr/>
        </p:nvSpPr>
        <p:spPr bwMode="auto">
          <a:xfrm>
            <a:off x="5503323" y="4042625"/>
            <a:ext cx="668877"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99" name="Rectangle 298"/>
          <p:cNvSpPr>
            <a:spLocks noChangeArrowheads="1"/>
          </p:cNvSpPr>
          <p:nvPr/>
        </p:nvSpPr>
        <p:spPr bwMode="auto">
          <a:xfrm>
            <a:off x="5503323" y="4869123"/>
            <a:ext cx="66887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300" name="Rectangle 299"/>
          <p:cNvSpPr>
            <a:spLocks noChangeArrowheads="1"/>
          </p:cNvSpPr>
          <p:nvPr/>
        </p:nvSpPr>
        <p:spPr bwMode="auto">
          <a:xfrm>
            <a:off x="5615889" y="2982975"/>
            <a:ext cx="38722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Total</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301" name="Rectangle 300"/>
          <p:cNvSpPr>
            <a:spLocks noChangeArrowheads="1"/>
          </p:cNvSpPr>
          <p:nvPr/>
        </p:nvSpPr>
        <p:spPr bwMode="auto">
          <a:xfrm>
            <a:off x="5689260" y="3236789"/>
            <a:ext cx="3305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cost</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308" name="Rectangle 307"/>
          <p:cNvSpPr>
            <a:spLocks noChangeArrowheads="1"/>
          </p:cNvSpPr>
          <p:nvPr/>
        </p:nvSpPr>
        <p:spPr bwMode="auto">
          <a:xfrm>
            <a:off x="5503323" y="5638800"/>
            <a:ext cx="66887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Tree>
    <p:extLst>
      <p:ext uri="{BB962C8B-B14F-4D97-AF65-F5344CB8AC3E}">
        <p14:creationId xmlns:p14="http://schemas.microsoft.com/office/powerpoint/2010/main" val="26435923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Active Learning</a:t>
            </a:r>
            <a:r>
              <a:rPr lang="en-US" dirty="0"/>
              <a:t> Solution II</a:t>
            </a:r>
            <a:endParaRPr lang="en-US" dirty="0">
              <a:latin typeface="+mj-lt"/>
            </a:endParaRPr>
          </a:p>
        </p:txBody>
      </p:sp>
      <p:sp>
        <p:nvSpPr>
          <p:cNvPr id="82" name="Content Placeholder 2"/>
          <p:cNvSpPr txBox="1">
            <a:spLocks/>
          </p:cNvSpPr>
          <p:nvPr/>
        </p:nvSpPr>
        <p:spPr>
          <a:xfrm>
            <a:off x="457200" y="1143000"/>
            <a:ext cx="8458200" cy="1600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Find all feasible bundles using a movie ticket price of $15, a concert ticket price of $30, and an income of $120.</a:t>
            </a:r>
          </a:p>
          <a:p>
            <a:r>
              <a:rPr lang="en-US" sz="2400" dirty="0"/>
              <a:t>Is the bundle of 4 concert tickets and 1 movie ticket feasible? </a:t>
            </a:r>
            <a:r>
              <a:rPr lang="en-US" sz="2400" b="1" dirty="0">
                <a:solidFill>
                  <a:srgbClr val="9D0505"/>
                </a:solidFill>
              </a:rPr>
              <a:t>No</a:t>
            </a:r>
          </a:p>
        </p:txBody>
      </p:sp>
      <p:sp>
        <p:nvSpPr>
          <p:cNvPr id="88" name="Rectangle 87"/>
          <p:cNvSpPr>
            <a:spLocks noChangeArrowheads="1"/>
          </p:cNvSpPr>
          <p:nvPr/>
        </p:nvSpPr>
        <p:spPr bwMode="auto">
          <a:xfrm>
            <a:off x="3628641" y="5175179"/>
            <a:ext cx="1310998"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p>
        </p:txBody>
      </p:sp>
      <p:sp>
        <p:nvSpPr>
          <p:cNvPr id="203" name="Rectangle 202"/>
          <p:cNvSpPr>
            <a:spLocks noChangeArrowheads="1"/>
          </p:cNvSpPr>
          <p:nvPr/>
        </p:nvSpPr>
        <p:spPr bwMode="auto">
          <a:xfrm>
            <a:off x="3124200" y="5251379"/>
            <a:ext cx="775897"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p>
        </p:txBody>
      </p:sp>
      <p:sp>
        <p:nvSpPr>
          <p:cNvPr id="204" name="Rectangle 203"/>
          <p:cNvSpPr>
            <a:spLocks noChangeArrowheads="1"/>
          </p:cNvSpPr>
          <p:nvPr/>
        </p:nvSpPr>
        <p:spPr bwMode="auto">
          <a:xfrm>
            <a:off x="3900097" y="5251379"/>
            <a:ext cx="829407"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p>
        </p:txBody>
      </p:sp>
      <p:sp>
        <p:nvSpPr>
          <p:cNvPr id="206" name="Rectangle 205"/>
          <p:cNvSpPr>
            <a:spLocks noChangeArrowheads="1"/>
          </p:cNvSpPr>
          <p:nvPr/>
        </p:nvSpPr>
        <p:spPr bwMode="auto">
          <a:xfrm>
            <a:off x="4746176" y="5251379"/>
            <a:ext cx="740224"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p>
        </p:txBody>
      </p:sp>
      <p:sp>
        <p:nvSpPr>
          <p:cNvPr id="209" name="Rectangle 208"/>
          <p:cNvSpPr>
            <a:spLocks noChangeArrowheads="1"/>
          </p:cNvSpPr>
          <p:nvPr/>
        </p:nvSpPr>
        <p:spPr bwMode="auto">
          <a:xfrm>
            <a:off x="3124200" y="2854533"/>
            <a:ext cx="775897"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13" name="Rectangle 212"/>
          <p:cNvSpPr>
            <a:spLocks noChangeArrowheads="1"/>
          </p:cNvSpPr>
          <p:nvPr/>
        </p:nvSpPr>
        <p:spPr bwMode="auto">
          <a:xfrm>
            <a:off x="3900097" y="2854533"/>
            <a:ext cx="829407"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15" name="Rectangle 214"/>
          <p:cNvSpPr>
            <a:spLocks noChangeArrowheads="1"/>
          </p:cNvSpPr>
          <p:nvPr/>
        </p:nvSpPr>
        <p:spPr bwMode="auto">
          <a:xfrm>
            <a:off x="4746176" y="2854533"/>
            <a:ext cx="740224"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18" name="Rectangle 217"/>
          <p:cNvSpPr>
            <a:spLocks noChangeArrowheads="1"/>
          </p:cNvSpPr>
          <p:nvPr/>
        </p:nvSpPr>
        <p:spPr bwMode="auto">
          <a:xfrm>
            <a:off x="3124200" y="3629375"/>
            <a:ext cx="775897"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19" name="Rectangle 218"/>
          <p:cNvSpPr>
            <a:spLocks noChangeArrowheads="1"/>
          </p:cNvSpPr>
          <p:nvPr/>
        </p:nvSpPr>
        <p:spPr bwMode="auto">
          <a:xfrm>
            <a:off x="3900097" y="3629375"/>
            <a:ext cx="829407"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21" name="Rectangle 220"/>
          <p:cNvSpPr>
            <a:spLocks noChangeArrowheads="1"/>
          </p:cNvSpPr>
          <p:nvPr/>
        </p:nvSpPr>
        <p:spPr bwMode="auto">
          <a:xfrm>
            <a:off x="4746176" y="3629375"/>
            <a:ext cx="740224"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24" name="Rectangle 223"/>
          <p:cNvSpPr>
            <a:spLocks noChangeArrowheads="1"/>
          </p:cNvSpPr>
          <p:nvPr/>
        </p:nvSpPr>
        <p:spPr bwMode="auto">
          <a:xfrm>
            <a:off x="3124200" y="4042625"/>
            <a:ext cx="775897"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225" name="Rectangle 224"/>
          <p:cNvSpPr>
            <a:spLocks noChangeArrowheads="1"/>
          </p:cNvSpPr>
          <p:nvPr/>
        </p:nvSpPr>
        <p:spPr bwMode="auto">
          <a:xfrm>
            <a:off x="3900097" y="4042625"/>
            <a:ext cx="829407"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227" name="Rectangle 226"/>
          <p:cNvSpPr>
            <a:spLocks noChangeArrowheads="1"/>
          </p:cNvSpPr>
          <p:nvPr/>
        </p:nvSpPr>
        <p:spPr bwMode="auto">
          <a:xfrm>
            <a:off x="4746176" y="4042625"/>
            <a:ext cx="740224"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235" name="Rectangle 234"/>
          <p:cNvSpPr>
            <a:spLocks noChangeArrowheads="1"/>
          </p:cNvSpPr>
          <p:nvPr/>
        </p:nvSpPr>
        <p:spPr bwMode="auto">
          <a:xfrm>
            <a:off x="3124200" y="4869123"/>
            <a:ext cx="77589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236" name="Rectangle 235"/>
          <p:cNvSpPr>
            <a:spLocks noChangeArrowheads="1"/>
          </p:cNvSpPr>
          <p:nvPr/>
        </p:nvSpPr>
        <p:spPr bwMode="auto">
          <a:xfrm>
            <a:off x="3900097" y="4869123"/>
            <a:ext cx="82940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238" name="Rectangle 237"/>
          <p:cNvSpPr>
            <a:spLocks noChangeArrowheads="1"/>
          </p:cNvSpPr>
          <p:nvPr/>
        </p:nvSpPr>
        <p:spPr bwMode="auto">
          <a:xfrm>
            <a:off x="4746176" y="4869123"/>
            <a:ext cx="740224"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241" name="Rectangle 240"/>
          <p:cNvSpPr>
            <a:spLocks noChangeArrowheads="1"/>
          </p:cNvSpPr>
          <p:nvPr/>
        </p:nvSpPr>
        <p:spPr bwMode="auto">
          <a:xfrm>
            <a:off x="3209180" y="3134232"/>
            <a:ext cx="56425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Bundle</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242" name="Rectangle 241"/>
          <p:cNvSpPr>
            <a:spLocks noChangeArrowheads="1"/>
          </p:cNvSpPr>
          <p:nvPr/>
        </p:nvSpPr>
        <p:spPr bwMode="auto">
          <a:xfrm>
            <a:off x="3976566" y="2990273"/>
            <a:ext cx="63639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Concert</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243" name="Rectangle 242"/>
          <p:cNvSpPr>
            <a:spLocks noChangeArrowheads="1"/>
          </p:cNvSpPr>
          <p:nvPr/>
        </p:nvSpPr>
        <p:spPr bwMode="auto">
          <a:xfrm>
            <a:off x="4031868" y="3224945"/>
            <a:ext cx="51937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tickets</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244" name="Rectangle 243"/>
          <p:cNvSpPr>
            <a:spLocks noChangeArrowheads="1"/>
          </p:cNvSpPr>
          <p:nvPr/>
        </p:nvSpPr>
        <p:spPr bwMode="auto">
          <a:xfrm>
            <a:off x="4849542" y="2990273"/>
            <a:ext cx="5071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Movie</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245" name="Rectangle 244"/>
          <p:cNvSpPr>
            <a:spLocks noChangeArrowheads="1"/>
          </p:cNvSpPr>
          <p:nvPr/>
        </p:nvSpPr>
        <p:spPr bwMode="auto">
          <a:xfrm>
            <a:off x="4855229" y="3225895"/>
            <a:ext cx="51937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tickets</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250" name="Rectangle 249"/>
          <p:cNvSpPr>
            <a:spLocks noChangeArrowheads="1"/>
          </p:cNvSpPr>
          <p:nvPr/>
        </p:nvSpPr>
        <p:spPr bwMode="auto">
          <a:xfrm>
            <a:off x="3467557" y="3732688"/>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A</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51" name="Rectangle 250"/>
          <p:cNvSpPr>
            <a:spLocks noChangeArrowheads="1"/>
          </p:cNvSpPr>
          <p:nvPr/>
        </p:nvSpPr>
        <p:spPr bwMode="auto">
          <a:xfrm>
            <a:off x="4283586" y="3737853"/>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0</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52" name="Rectangle 251"/>
          <p:cNvSpPr>
            <a:spLocks noChangeArrowheads="1"/>
          </p:cNvSpPr>
          <p:nvPr/>
        </p:nvSpPr>
        <p:spPr bwMode="auto">
          <a:xfrm>
            <a:off x="5085073" y="3737853"/>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8</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53" name="Rectangle 252"/>
          <p:cNvSpPr>
            <a:spLocks noChangeArrowheads="1"/>
          </p:cNvSpPr>
          <p:nvPr/>
        </p:nvSpPr>
        <p:spPr bwMode="auto">
          <a:xfrm>
            <a:off x="3467557" y="4145937"/>
            <a:ext cx="10740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B</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54" name="Rectangle 253"/>
          <p:cNvSpPr>
            <a:spLocks noChangeArrowheads="1"/>
          </p:cNvSpPr>
          <p:nvPr/>
        </p:nvSpPr>
        <p:spPr bwMode="auto">
          <a:xfrm>
            <a:off x="4283586" y="4151103"/>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55" name="Rectangle 254"/>
          <p:cNvSpPr>
            <a:spLocks noChangeArrowheads="1"/>
          </p:cNvSpPr>
          <p:nvPr/>
        </p:nvSpPr>
        <p:spPr bwMode="auto">
          <a:xfrm>
            <a:off x="5085073" y="4151103"/>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6</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56" name="Rectangle 255"/>
          <p:cNvSpPr>
            <a:spLocks noChangeArrowheads="1"/>
          </p:cNvSpPr>
          <p:nvPr/>
        </p:nvSpPr>
        <p:spPr bwMode="auto">
          <a:xfrm>
            <a:off x="3472016" y="4554021"/>
            <a:ext cx="10740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C</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57" name="Rectangle 256"/>
          <p:cNvSpPr>
            <a:spLocks noChangeArrowheads="1"/>
          </p:cNvSpPr>
          <p:nvPr/>
        </p:nvSpPr>
        <p:spPr bwMode="auto">
          <a:xfrm>
            <a:off x="4283586" y="4559186"/>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58" name="Rectangle 257"/>
          <p:cNvSpPr>
            <a:spLocks noChangeArrowheads="1"/>
          </p:cNvSpPr>
          <p:nvPr/>
        </p:nvSpPr>
        <p:spPr bwMode="auto">
          <a:xfrm>
            <a:off x="5085073" y="4559186"/>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4</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59" name="Rectangle 258"/>
          <p:cNvSpPr>
            <a:spLocks noChangeArrowheads="1"/>
          </p:cNvSpPr>
          <p:nvPr/>
        </p:nvSpPr>
        <p:spPr bwMode="auto">
          <a:xfrm>
            <a:off x="3467557" y="4956939"/>
            <a:ext cx="12182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D</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60" name="Rectangle 259"/>
          <p:cNvSpPr>
            <a:spLocks noChangeArrowheads="1"/>
          </p:cNvSpPr>
          <p:nvPr/>
        </p:nvSpPr>
        <p:spPr bwMode="auto">
          <a:xfrm>
            <a:off x="4283586" y="4962104"/>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3</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61" name="Rectangle 260"/>
          <p:cNvSpPr>
            <a:spLocks noChangeArrowheads="1"/>
          </p:cNvSpPr>
          <p:nvPr/>
        </p:nvSpPr>
        <p:spPr bwMode="auto">
          <a:xfrm>
            <a:off x="5085073" y="4962104"/>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62" name="Rectangle 261"/>
          <p:cNvSpPr>
            <a:spLocks noChangeArrowheads="1"/>
          </p:cNvSpPr>
          <p:nvPr/>
        </p:nvSpPr>
        <p:spPr bwMode="auto">
          <a:xfrm>
            <a:off x="3472016" y="5344360"/>
            <a:ext cx="9778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E</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63" name="Rectangle 262"/>
          <p:cNvSpPr>
            <a:spLocks noChangeArrowheads="1"/>
          </p:cNvSpPr>
          <p:nvPr/>
        </p:nvSpPr>
        <p:spPr bwMode="auto">
          <a:xfrm>
            <a:off x="4283586" y="5349526"/>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4</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69" name="Rectangle 268"/>
          <p:cNvSpPr>
            <a:spLocks noChangeArrowheads="1"/>
          </p:cNvSpPr>
          <p:nvPr/>
        </p:nvSpPr>
        <p:spPr bwMode="auto">
          <a:xfrm>
            <a:off x="5085073" y="5349526"/>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0</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89" name="Rectangle 288"/>
          <p:cNvSpPr>
            <a:spLocks noChangeArrowheads="1"/>
          </p:cNvSpPr>
          <p:nvPr/>
        </p:nvSpPr>
        <p:spPr bwMode="auto">
          <a:xfrm>
            <a:off x="3124200" y="5638800"/>
            <a:ext cx="77589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290" name="Rectangle 289"/>
          <p:cNvSpPr>
            <a:spLocks noChangeArrowheads="1"/>
          </p:cNvSpPr>
          <p:nvPr/>
        </p:nvSpPr>
        <p:spPr bwMode="auto">
          <a:xfrm>
            <a:off x="3900097" y="5638800"/>
            <a:ext cx="82940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291" name="Rectangle 290"/>
          <p:cNvSpPr>
            <a:spLocks noChangeArrowheads="1"/>
          </p:cNvSpPr>
          <p:nvPr/>
        </p:nvSpPr>
        <p:spPr bwMode="auto">
          <a:xfrm>
            <a:off x="4746176" y="5638800"/>
            <a:ext cx="740224"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292" name="Rectangle 291"/>
          <p:cNvSpPr>
            <a:spLocks noChangeArrowheads="1"/>
          </p:cNvSpPr>
          <p:nvPr/>
        </p:nvSpPr>
        <p:spPr bwMode="auto">
          <a:xfrm>
            <a:off x="3467557" y="5726616"/>
            <a:ext cx="9297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F</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93" name="Rectangle 292"/>
          <p:cNvSpPr>
            <a:spLocks noChangeArrowheads="1"/>
          </p:cNvSpPr>
          <p:nvPr/>
        </p:nvSpPr>
        <p:spPr bwMode="auto">
          <a:xfrm>
            <a:off x="4283586" y="5731781"/>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dirty="0">
                <a:solidFill>
                  <a:srgbClr val="000000"/>
                </a:solidFill>
                <a:latin typeface="Calibri Light" pitchFamily="34" charset="0"/>
                <a:cs typeface="Arial" pitchFamily="34" charset="0"/>
              </a:rPr>
              <a:t>4</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94" name="Rectangle 293"/>
          <p:cNvSpPr>
            <a:spLocks noChangeArrowheads="1"/>
          </p:cNvSpPr>
          <p:nvPr/>
        </p:nvSpPr>
        <p:spPr bwMode="auto">
          <a:xfrm>
            <a:off x="5085073" y="5731781"/>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295" name="Rectangle 294"/>
          <p:cNvSpPr>
            <a:spLocks noChangeArrowheads="1"/>
          </p:cNvSpPr>
          <p:nvPr/>
        </p:nvSpPr>
        <p:spPr bwMode="auto">
          <a:xfrm>
            <a:off x="5503323" y="5251379"/>
            <a:ext cx="668877"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p>
        </p:txBody>
      </p:sp>
      <p:sp>
        <p:nvSpPr>
          <p:cNvPr id="296" name="Rectangle 295"/>
          <p:cNvSpPr>
            <a:spLocks noChangeArrowheads="1"/>
          </p:cNvSpPr>
          <p:nvPr/>
        </p:nvSpPr>
        <p:spPr bwMode="auto">
          <a:xfrm>
            <a:off x="5503323" y="2854533"/>
            <a:ext cx="668877"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97" name="Rectangle 296"/>
          <p:cNvSpPr>
            <a:spLocks noChangeArrowheads="1"/>
          </p:cNvSpPr>
          <p:nvPr/>
        </p:nvSpPr>
        <p:spPr bwMode="auto">
          <a:xfrm>
            <a:off x="5503323" y="3629375"/>
            <a:ext cx="668877"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98" name="Rectangle 297"/>
          <p:cNvSpPr>
            <a:spLocks noChangeArrowheads="1"/>
          </p:cNvSpPr>
          <p:nvPr/>
        </p:nvSpPr>
        <p:spPr bwMode="auto">
          <a:xfrm>
            <a:off x="5503323" y="4042625"/>
            <a:ext cx="668877"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299" name="Rectangle 298"/>
          <p:cNvSpPr>
            <a:spLocks noChangeArrowheads="1"/>
          </p:cNvSpPr>
          <p:nvPr/>
        </p:nvSpPr>
        <p:spPr bwMode="auto">
          <a:xfrm>
            <a:off x="5503323" y="4869123"/>
            <a:ext cx="66887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300" name="Rectangle 299"/>
          <p:cNvSpPr>
            <a:spLocks noChangeArrowheads="1"/>
          </p:cNvSpPr>
          <p:nvPr/>
        </p:nvSpPr>
        <p:spPr bwMode="auto">
          <a:xfrm>
            <a:off x="5615889" y="2982975"/>
            <a:ext cx="38722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Total</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301" name="Rectangle 300"/>
          <p:cNvSpPr>
            <a:spLocks noChangeArrowheads="1"/>
          </p:cNvSpPr>
          <p:nvPr/>
        </p:nvSpPr>
        <p:spPr bwMode="auto">
          <a:xfrm>
            <a:off x="5689260" y="3236789"/>
            <a:ext cx="3305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cost</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302" name="Rectangle 301"/>
          <p:cNvSpPr>
            <a:spLocks noChangeArrowheads="1"/>
          </p:cNvSpPr>
          <p:nvPr/>
        </p:nvSpPr>
        <p:spPr bwMode="auto">
          <a:xfrm>
            <a:off x="5745686" y="3737853"/>
            <a:ext cx="3125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303" name="Rectangle 302"/>
          <p:cNvSpPr>
            <a:spLocks noChangeArrowheads="1"/>
          </p:cNvSpPr>
          <p:nvPr/>
        </p:nvSpPr>
        <p:spPr bwMode="auto">
          <a:xfrm>
            <a:off x="5739659" y="4151103"/>
            <a:ext cx="3125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304" name="Rectangle 303"/>
          <p:cNvSpPr>
            <a:spLocks noChangeArrowheads="1"/>
          </p:cNvSpPr>
          <p:nvPr/>
        </p:nvSpPr>
        <p:spPr bwMode="auto">
          <a:xfrm>
            <a:off x="5739659" y="4962104"/>
            <a:ext cx="3125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305" name="Rectangle 304"/>
          <p:cNvSpPr>
            <a:spLocks noChangeArrowheads="1"/>
          </p:cNvSpPr>
          <p:nvPr/>
        </p:nvSpPr>
        <p:spPr bwMode="auto">
          <a:xfrm>
            <a:off x="5739659" y="5349526"/>
            <a:ext cx="3125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307" name="Rectangle 306"/>
          <p:cNvSpPr>
            <a:spLocks noChangeArrowheads="1"/>
          </p:cNvSpPr>
          <p:nvPr/>
        </p:nvSpPr>
        <p:spPr bwMode="auto">
          <a:xfrm>
            <a:off x="5739659" y="4559186"/>
            <a:ext cx="3125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308" name="Rectangle 307"/>
          <p:cNvSpPr>
            <a:spLocks noChangeArrowheads="1"/>
          </p:cNvSpPr>
          <p:nvPr/>
        </p:nvSpPr>
        <p:spPr bwMode="auto">
          <a:xfrm>
            <a:off x="5503323" y="5638800"/>
            <a:ext cx="66887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309" name="Rectangle 308"/>
          <p:cNvSpPr>
            <a:spLocks noChangeArrowheads="1"/>
          </p:cNvSpPr>
          <p:nvPr/>
        </p:nvSpPr>
        <p:spPr bwMode="auto">
          <a:xfrm>
            <a:off x="5739659" y="5731781"/>
            <a:ext cx="3125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135</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60" name="TextBox 59"/>
          <p:cNvSpPr txBox="1"/>
          <p:nvPr/>
        </p:nvSpPr>
        <p:spPr>
          <a:xfrm>
            <a:off x="3108768" y="5651724"/>
            <a:ext cx="3063431" cy="369332"/>
          </a:xfrm>
          <a:prstGeom prst="rect">
            <a:avLst/>
          </a:prstGeom>
          <a:noFill/>
          <a:ln w="38100">
            <a:solidFill>
              <a:srgbClr val="FF0000"/>
            </a:solidFill>
          </a:ln>
          <a:effectLst>
            <a:outerShdw blurRad="50800" dist="50800" dir="5400000" algn="ctr" rotWithShape="0">
              <a:srgbClr val="000000">
                <a:alpha val="0"/>
              </a:srgbClr>
            </a:outerShdw>
          </a:effectLst>
        </p:spPr>
        <p:txBody>
          <a:bodyPr wrap="square" rtlCol="0">
            <a:spAutoFit/>
          </a:bodyPr>
          <a:lstStyle/>
          <a:p>
            <a:endParaRPr lang="en-US" dirty="0"/>
          </a:p>
        </p:txBody>
      </p:sp>
    </p:spTree>
    <p:extLst>
      <p:ext uri="{BB962C8B-B14F-4D97-AF65-F5344CB8AC3E}">
        <p14:creationId xmlns:p14="http://schemas.microsoft.com/office/powerpoint/2010/main" val="1587239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9"/>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noEditPoints="1"/>
          </p:cNvSpPr>
          <p:nvPr/>
        </p:nvSpPr>
        <p:spPr bwMode="auto">
          <a:xfrm>
            <a:off x="784228" y="2673541"/>
            <a:ext cx="3366741" cy="2546555"/>
          </a:xfrm>
          <a:custGeom>
            <a:avLst/>
            <a:gdLst>
              <a:gd name="T0" fmla="*/ 1232 w 1848"/>
              <a:gd name="T1" fmla="*/ 888 h 1036"/>
              <a:gd name="T2" fmla="*/ 1848 w 1848"/>
              <a:gd name="T3" fmla="*/ 888 h 1036"/>
              <a:gd name="T4" fmla="*/ 1848 w 1848"/>
              <a:gd name="T5" fmla="*/ 1036 h 1036"/>
              <a:gd name="T6" fmla="*/ 1232 w 1848"/>
              <a:gd name="T7" fmla="*/ 1036 h 1036"/>
              <a:gd name="T8" fmla="*/ 1232 w 1848"/>
              <a:gd name="T9" fmla="*/ 888 h 1036"/>
              <a:gd name="T10" fmla="*/ 616 w 1848"/>
              <a:gd name="T11" fmla="*/ 888 h 1036"/>
              <a:gd name="T12" fmla="*/ 1232 w 1848"/>
              <a:gd name="T13" fmla="*/ 888 h 1036"/>
              <a:gd name="T14" fmla="*/ 1232 w 1848"/>
              <a:gd name="T15" fmla="*/ 1036 h 1036"/>
              <a:gd name="T16" fmla="*/ 616 w 1848"/>
              <a:gd name="T17" fmla="*/ 1036 h 1036"/>
              <a:gd name="T18" fmla="*/ 616 w 1848"/>
              <a:gd name="T19" fmla="*/ 888 h 1036"/>
              <a:gd name="T20" fmla="*/ 0 w 1848"/>
              <a:gd name="T21" fmla="*/ 888 h 1036"/>
              <a:gd name="T22" fmla="*/ 616 w 1848"/>
              <a:gd name="T23" fmla="*/ 888 h 1036"/>
              <a:gd name="T24" fmla="*/ 616 w 1848"/>
              <a:gd name="T25" fmla="*/ 1036 h 1036"/>
              <a:gd name="T26" fmla="*/ 0 w 1848"/>
              <a:gd name="T27" fmla="*/ 1036 h 1036"/>
              <a:gd name="T28" fmla="*/ 0 w 1848"/>
              <a:gd name="T29" fmla="*/ 888 h 1036"/>
              <a:gd name="T30" fmla="*/ 1232 w 1848"/>
              <a:gd name="T31" fmla="*/ 592 h 1036"/>
              <a:gd name="T32" fmla="*/ 1848 w 1848"/>
              <a:gd name="T33" fmla="*/ 592 h 1036"/>
              <a:gd name="T34" fmla="*/ 1848 w 1848"/>
              <a:gd name="T35" fmla="*/ 740 h 1036"/>
              <a:gd name="T36" fmla="*/ 1232 w 1848"/>
              <a:gd name="T37" fmla="*/ 740 h 1036"/>
              <a:gd name="T38" fmla="*/ 1232 w 1848"/>
              <a:gd name="T39" fmla="*/ 592 h 1036"/>
              <a:gd name="T40" fmla="*/ 616 w 1848"/>
              <a:gd name="T41" fmla="*/ 592 h 1036"/>
              <a:gd name="T42" fmla="*/ 1232 w 1848"/>
              <a:gd name="T43" fmla="*/ 592 h 1036"/>
              <a:gd name="T44" fmla="*/ 1232 w 1848"/>
              <a:gd name="T45" fmla="*/ 740 h 1036"/>
              <a:gd name="T46" fmla="*/ 616 w 1848"/>
              <a:gd name="T47" fmla="*/ 740 h 1036"/>
              <a:gd name="T48" fmla="*/ 616 w 1848"/>
              <a:gd name="T49" fmla="*/ 592 h 1036"/>
              <a:gd name="T50" fmla="*/ 0 w 1848"/>
              <a:gd name="T51" fmla="*/ 592 h 1036"/>
              <a:gd name="T52" fmla="*/ 616 w 1848"/>
              <a:gd name="T53" fmla="*/ 592 h 1036"/>
              <a:gd name="T54" fmla="*/ 616 w 1848"/>
              <a:gd name="T55" fmla="*/ 740 h 1036"/>
              <a:gd name="T56" fmla="*/ 0 w 1848"/>
              <a:gd name="T57" fmla="*/ 740 h 1036"/>
              <a:gd name="T58" fmla="*/ 0 w 1848"/>
              <a:gd name="T59" fmla="*/ 592 h 1036"/>
              <a:gd name="T60" fmla="*/ 1232 w 1848"/>
              <a:gd name="T61" fmla="*/ 296 h 1036"/>
              <a:gd name="T62" fmla="*/ 1848 w 1848"/>
              <a:gd name="T63" fmla="*/ 296 h 1036"/>
              <a:gd name="T64" fmla="*/ 1848 w 1848"/>
              <a:gd name="T65" fmla="*/ 444 h 1036"/>
              <a:gd name="T66" fmla="*/ 1232 w 1848"/>
              <a:gd name="T67" fmla="*/ 444 h 1036"/>
              <a:gd name="T68" fmla="*/ 1232 w 1848"/>
              <a:gd name="T69" fmla="*/ 296 h 1036"/>
              <a:gd name="T70" fmla="*/ 616 w 1848"/>
              <a:gd name="T71" fmla="*/ 296 h 1036"/>
              <a:gd name="T72" fmla="*/ 1232 w 1848"/>
              <a:gd name="T73" fmla="*/ 296 h 1036"/>
              <a:gd name="T74" fmla="*/ 1232 w 1848"/>
              <a:gd name="T75" fmla="*/ 444 h 1036"/>
              <a:gd name="T76" fmla="*/ 616 w 1848"/>
              <a:gd name="T77" fmla="*/ 444 h 1036"/>
              <a:gd name="T78" fmla="*/ 616 w 1848"/>
              <a:gd name="T79" fmla="*/ 296 h 1036"/>
              <a:gd name="T80" fmla="*/ 0 w 1848"/>
              <a:gd name="T81" fmla="*/ 296 h 1036"/>
              <a:gd name="T82" fmla="*/ 616 w 1848"/>
              <a:gd name="T83" fmla="*/ 296 h 1036"/>
              <a:gd name="T84" fmla="*/ 616 w 1848"/>
              <a:gd name="T85" fmla="*/ 444 h 1036"/>
              <a:gd name="T86" fmla="*/ 0 w 1848"/>
              <a:gd name="T87" fmla="*/ 444 h 1036"/>
              <a:gd name="T88" fmla="*/ 0 w 1848"/>
              <a:gd name="T89" fmla="*/ 296 h 1036"/>
              <a:gd name="T90" fmla="*/ 1232 w 1848"/>
              <a:gd name="T91" fmla="*/ 0 h 1036"/>
              <a:gd name="T92" fmla="*/ 1848 w 1848"/>
              <a:gd name="T93" fmla="*/ 0 h 1036"/>
              <a:gd name="T94" fmla="*/ 1848 w 1848"/>
              <a:gd name="T95" fmla="*/ 148 h 1036"/>
              <a:gd name="T96" fmla="*/ 1232 w 1848"/>
              <a:gd name="T97" fmla="*/ 148 h 1036"/>
              <a:gd name="T98" fmla="*/ 1232 w 1848"/>
              <a:gd name="T99" fmla="*/ 0 h 1036"/>
              <a:gd name="T100" fmla="*/ 616 w 1848"/>
              <a:gd name="T101" fmla="*/ 0 h 1036"/>
              <a:gd name="T102" fmla="*/ 1232 w 1848"/>
              <a:gd name="T103" fmla="*/ 0 h 1036"/>
              <a:gd name="T104" fmla="*/ 1232 w 1848"/>
              <a:gd name="T105" fmla="*/ 148 h 1036"/>
              <a:gd name="T106" fmla="*/ 616 w 1848"/>
              <a:gd name="T107" fmla="*/ 148 h 1036"/>
              <a:gd name="T108" fmla="*/ 616 w 1848"/>
              <a:gd name="T109" fmla="*/ 0 h 1036"/>
              <a:gd name="T110" fmla="*/ 0 w 1848"/>
              <a:gd name="T111" fmla="*/ 0 h 1036"/>
              <a:gd name="T112" fmla="*/ 616 w 1848"/>
              <a:gd name="T113" fmla="*/ 0 h 1036"/>
              <a:gd name="T114" fmla="*/ 616 w 1848"/>
              <a:gd name="T115" fmla="*/ 148 h 1036"/>
              <a:gd name="T116" fmla="*/ 0 w 1848"/>
              <a:gd name="T117" fmla="*/ 148 h 1036"/>
              <a:gd name="T118" fmla="*/ 0 w 1848"/>
              <a:gd name="T119" fmla="*/ 0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8" h="1036">
                <a:moveTo>
                  <a:pt x="1232" y="888"/>
                </a:moveTo>
                <a:lnTo>
                  <a:pt x="1848" y="888"/>
                </a:lnTo>
                <a:lnTo>
                  <a:pt x="1848" y="1036"/>
                </a:lnTo>
                <a:lnTo>
                  <a:pt x="1232" y="1036"/>
                </a:lnTo>
                <a:lnTo>
                  <a:pt x="1232" y="888"/>
                </a:lnTo>
                <a:close/>
                <a:moveTo>
                  <a:pt x="616" y="888"/>
                </a:moveTo>
                <a:lnTo>
                  <a:pt x="1232" y="888"/>
                </a:lnTo>
                <a:lnTo>
                  <a:pt x="1232" y="1036"/>
                </a:lnTo>
                <a:lnTo>
                  <a:pt x="616" y="1036"/>
                </a:lnTo>
                <a:lnTo>
                  <a:pt x="616" y="888"/>
                </a:lnTo>
                <a:close/>
                <a:moveTo>
                  <a:pt x="0" y="888"/>
                </a:moveTo>
                <a:lnTo>
                  <a:pt x="616" y="888"/>
                </a:lnTo>
                <a:lnTo>
                  <a:pt x="616" y="1036"/>
                </a:lnTo>
                <a:lnTo>
                  <a:pt x="0" y="1036"/>
                </a:lnTo>
                <a:lnTo>
                  <a:pt x="0" y="888"/>
                </a:lnTo>
                <a:close/>
                <a:moveTo>
                  <a:pt x="1232" y="592"/>
                </a:moveTo>
                <a:lnTo>
                  <a:pt x="1848" y="592"/>
                </a:lnTo>
                <a:lnTo>
                  <a:pt x="1848" y="740"/>
                </a:lnTo>
                <a:lnTo>
                  <a:pt x="1232" y="740"/>
                </a:lnTo>
                <a:lnTo>
                  <a:pt x="1232" y="592"/>
                </a:lnTo>
                <a:close/>
                <a:moveTo>
                  <a:pt x="616" y="592"/>
                </a:moveTo>
                <a:lnTo>
                  <a:pt x="1232" y="592"/>
                </a:lnTo>
                <a:lnTo>
                  <a:pt x="1232" y="740"/>
                </a:lnTo>
                <a:lnTo>
                  <a:pt x="616" y="740"/>
                </a:lnTo>
                <a:lnTo>
                  <a:pt x="616" y="592"/>
                </a:lnTo>
                <a:close/>
                <a:moveTo>
                  <a:pt x="0" y="592"/>
                </a:moveTo>
                <a:lnTo>
                  <a:pt x="616" y="592"/>
                </a:lnTo>
                <a:lnTo>
                  <a:pt x="616" y="740"/>
                </a:lnTo>
                <a:lnTo>
                  <a:pt x="0" y="740"/>
                </a:lnTo>
                <a:lnTo>
                  <a:pt x="0" y="592"/>
                </a:lnTo>
                <a:close/>
                <a:moveTo>
                  <a:pt x="1232" y="296"/>
                </a:moveTo>
                <a:lnTo>
                  <a:pt x="1848" y="296"/>
                </a:lnTo>
                <a:lnTo>
                  <a:pt x="1848" y="444"/>
                </a:lnTo>
                <a:lnTo>
                  <a:pt x="1232" y="444"/>
                </a:lnTo>
                <a:lnTo>
                  <a:pt x="1232" y="296"/>
                </a:lnTo>
                <a:close/>
                <a:moveTo>
                  <a:pt x="616" y="296"/>
                </a:moveTo>
                <a:lnTo>
                  <a:pt x="1232" y="296"/>
                </a:lnTo>
                <a:lnTo>
                  <a:pt x="1232" y="444"/>
                </a:lnTo>
                <a:lnTo>
                  <a:pt x="616" y="444"/>
                </a:lnTo>
                <a:lnTo>
                  <a:pt x="616" y="296"/>
                </a:lnTo>
                <a:close/>
                <a:moveTo>
                  <a:pt x="0" y="296"/>
                </a:moveTo>
                <a:lnTo>
                  <a:pt x="616" y="296"/>
                </a:lnTo>
                <a:lnTo>
                  <a:pt x="616" y="444"/>
                </a:lnTo>
                <a:lnTo>
                  <a:pt x="0" y="444"/>
                </a:lnTo>
                <a:lnTo>
                  <a:pt x="0" y="296"/>
                </a:lnTo>
                <a:close/>
                <a:moveTo>
                  <a:pt x="1232" y="0"/>
                </a:moveTo>
                <a:lnTo>
                  <a:pt x="1848" y="0"/>
                </a:lnTo>
                <a:lnTo>
                  <a:pt x="1848" y="148"/>
                </a:lnTo>
                <a:lnTo>
                  <a:pt x="1232" y="148"/>
                </a:lnTo>
                <a:lnTo>
                  <a:pt x="1232" y="0"/>
                </a:lnTo>
                <a:close/>
                <a:moveTo>
                  <a:pt x="616" y="0"/>
                </a:moveTo>
                <a:lnTo>
                  <a:pt x="1232" y="0"/>
                </a:lnTo>
                <a:lnTo>
                  <a:pt x="1232" y="148"/>
                </a:lnTo>
                <a:lnTo>
                  <a:pt x="616" y="148"/>
                </a:lnTo>
                <a:lnTo>
                  <a:pt x="616" y="0"/>
                </a:lnTo>
                <a:close/>
                <a:moveTo>
                  <a:pt x="0" y="0"/>
                </a:moveTo>
                <a:lnTo>
                  <a:pt x="616" y="0"/>
                </a:lnTo>
                <a:lnTo>
                  <a:pt x="616" y="148"/>
                </a:lnTo>
                <a:lnTo>
                  <a:pt x="0" y="148"/>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 name="Title 2"/>
          <p:cNvSpPr>
            <a:spLocks noGrp="1"/>
          </p:cNvSpPr>
          <p:nvPr>
            <p:ph type="title"/>
          </p:nvPr>
        </p:nvSpPr>
        <p:spPr/>
        <p:txBody>
          <a:bodyPr>
            <a:normAutofit/>
          </a:bodyPr>
          <a:lstStyle/>
          <a:p>
            <a:r>
              <a:rPr lang="en-US" dirty="0">
                <a:solidFill>
                  <a:srgbClr val="9D0505"/>
                </a:solidFill>
              </a:rPr>
              <a:t>Maximizing total utility I</a:t>
            </a:r>
          </a:p>
        </p:txBody>
      </p:sp>
      <p:sp>
        <p:nvSpPr>
          <p:cNvPr id="145" name="Content Placeholder 7"/>
          <p:cNvSpPr>
            <a:spLocks noGrp="1"/>
          </p:cNvSpPr>
          <p:nvPr>
            <p:ph sz="half" idx="4294967295"/>
          </p:nvPr>
        </p:nvSpPr>
        <p:spPr>
          <a:xfrm>
            <a:off x="647277" y="5732999"/>
            <a:ext cx="3886200" cy="762000"/>
          </a:xfrm>
        </p:spPr>
        <p:txBody>
          <a:bodyPr>
            <a:normAutofit fontScale="77500" lnSpcReduction="20000"/>
          </a:bodyPr>
          <a:lstStyle/>
          <a:p>
            <a:pPr marL="1588" indent="-1588">
              <a:buNone/>
            </a:pPr>
            <a:r>
              <a:rPr lang="en-US" sz="2200" dirty="0"/>
              <a:t>Utility increases with each movie ticket until 7 tickets, at which total utility is maximized.</a:t>
            </a:r>
          </a:p>
        </p:txBody>
      </p:sp>
      <p:sp>
        <p:nvSpPr>
          <p:cNvPr id="144" name="Content Placeholder 7"/>
          <p:cNvSpPr>
            <a:spLocks noGrp="1"/>
          </p:cNvSpPr>
          <p:nvPr>
            <p:ph sz="half" idx="4294967295"/>
          </p:nvPr>
        </p:nvSpPr>
        <p:spPr>
          <a:xfrm>
            <a:off x="4637840" y="5732999"/>
            <a:ext cx="3733800" cy="762000"/>
          </a:xfrm>
        </p:spPr>
        <p:txBody>
          <a:bodyPr>
            <a:normAutofit fontScale="77500" lnSpcReduction="20000"/>
          </a:bodyPr>
          <a:lstStyle/>
          <a:p>
            <a:pPr marL="1588" indent="-1588">
              <a:buNone/>
            </a:pPr>
            <a:r>
              <a:rPr lang="en-US" sz="2200" dirty="0"/>
              <a:t>Utility increases with each concert ticket until 3 tickets, at which total utility is maximized.</a:t>
            </a:r>
          </a:p>
        </p:txBody>
      </p:sp>
      <p:sp>
        <p:nvSpPr>
          <p:cNvPr id="8" name="AutoShape 3"/>
          <p:cNvSpPr>
            <a:spLocks noChangeAspect="1" noChangeArrowheads="1" noTextEdit="1"/>
          </p:cNvSpPr>
          <p:nvPr/>
        </p:nvSpPr>
        <p:spPr bwMode="auto">
          <a:xfrm>
            <a:off x="775781" y="1931206"/>
            <a:ext cx="70104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 name="Freeform 8"/>
          <p:cNvSpPr>
            <a:spLocks noEditPoints="1"/>
          </p:cNvSpPr>
          <p:nvPr/>
        </p:nvSpPr>
        <p:spPr bwMode="auto">
          <a:xfrm>
            <a:off x="784228" y="1945954"/>
            <a:ext cx="3366741" cy="727587"/>
          </a:xfrm>
          <a:custGeom>
            <a:avLst/>
            <a:gdLst>
              <a:gd name="T0" fmla="*/ 1232 w 1848"/>
              <a:gd name="T1" fmla="*/ 148 h 296"/>
              <a:gd name="T2" fmla="*/ 1848 w 1848"/>
              <a:gd name="T3" fmla="*/ 148 h 296"/>
              <a:gd name="T4" fmla="*/ 1848 w 1848"/>
              <a:gd name="T5" fmla="*/ 296 h 296"/>
              <a:gd name="T6" fmla="*/ 1232 w 1848"/>
              <a:gd name="T7" fmla="*/ 296 h 296"/>
              <a:gd name="T8" fmla="*/ 1232 w 1848"/>
              <a:gd name="T9" fmla="*/ 148 h 296"/>
              <a:gd name="T10" fmla="*/ 616 w 1848"/>
              <a:gd name="T11" fmla="*/ 148 h 296"/>
              <a:gd name="T12" fmla="*/ 1232 w 1848"/>
              <a:gd name="T13" fmla="*/ 148 h 296"/>
              <a:gd name="T14" fmla="*/ 1232 w 1848"/>
              <a:gd name="T15" fmla="*/ 296 h 296"/>
              <a:gd name="T16" fmla="*/ 616 w 1848"/>
              <a:gd name="T17" fmla="*/ 296 h 296"/>
              <a:gd name="T18" fmla="*/ 616 w 1848"/>
              <a:gd name="T19" fmla="*/ 148 h 296"/>
              <a:gd name="T20" fmla="*/ 0 w 1848"/>
              <a:gd name="T21" fmla="*/ 148 h 296"/>
              <a:gd name="T22" fmla="*/ 616 w 1848"/>
              <a:gd name="T23" fmla="*/ 148 h 296"/>
              <a:gd name="T24" fmla="*/ 616 w 1848"/>
              <a:gd name="T25" fmla="*/ 296 h 296"/>
              <a:gd name="T26" fmla="*/ 0 w 1848"/>
              <a:gd name="T27" fmla="*/ 296 h 296"/>
              <a:gd name="T28" fmla="*/ 0 w 1848"/>
              <a:gd name="T29" fmla="*/ 148 h 296"/>
              <a:gd name="T30" fmla="*/ 0 w 1848"/>
              <a:gd name="T31" fmla="*/ 0 h 296"/>
              <a:gd name="T32" fmla="*/ 1848 w 1848"/>
              <a:gd name="T33" fmla="*/ 0 h 296"/>
              <a:gd name="T34" fmla="*/ 1848 w 1848"/>
              <a:gd name="T35" fmla="*/ 148 h 296"/>
              <a:gd name="T36" fmla="*/ 0 w 1848"/>
              <a:gd name="T37" fmla="*/ 148 h 296"/>
              <a:gd name="T38" fmla="*/ 0 w 1848"/>
              <a:gd name="T39"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8" h="296">
                <a:moveTo>
                  <a:pt x="1232" y="148"/>
                </a:moveTo>
                <a:lnTo>
                  <a:pt x="1848" y="148"/>
                </a:lnTo>
                <a:lnTo>
                  <a:pt x="1848" y="296"/>
                </a:lnTo>
                <a:lnTo>
                  <a:pt x="1232" y="296"/>
                </a:lnTo>
                <a:lnTo>
                  <a:pt x="1232" y="148"/>
                </a:lnTo>
                <a:close/>
                <a:moveTo>
                  <a:pt x="616" y="148"/>
                </a:moveTo>
                <a:lnTo>
                  <a:pt x="1232" y="148"/>
                </a:lnTo>
                <a:lnTo>
                  <a:pt x="1232" y="296"/>
                </a:lnTo>
                <a:lnTo>
                  <a:pt x="616" y="296"/>
                </a:lnTo>
                <a:lnTo>
                  <a:pt x="616" y="148"/>
                </a:lnTo>
                <a:close/>
                <a:moveTo>
                  <a:pt x="0" y="148"/>
                </a:moveTo>
                <a:lnTo>
                  <a:pt x="616" y="148"/>
                </a:lnTo>
                <a:lnTo>
                  <a:pt x="616" y="296"/>
                </a:lnTo>
                <a:lnTo>
                  <a:pt x="0" y="296"/>
                </a:lnTo>
                <a:lnTo>
                  <a:pt x="0" y="148"/>
                </a:lnTo>
                <a:close/>
                <a:moveTo>
                  <a:pt x="0" y="0"/>
                </a:moveTo>
                <a:lnTo>
                  <a:pt x="1848" y="0"/>
                </a:lnTo>
                <a:lnTo>
                  <a:pt x="1848" y="148"/>
                </a:lnTo>
                <a:lnTo>
                  <a:pt x="0" y="148"/>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 name="Freeform 9"/>
          <p:cNvSpPr>
            <a:spLocks noEditPoints="1"/>
          </p:cNvSpPr>
          <p:nvPr/>
        </p:nvSpPr>
        <p:spPr bwMode="auto">
          <a:xfrm>
            <a:off x="784228" y="3037335"/>
            <a:ext cx="3366741" cy="2546555"/>
          </a:xfrm>
          <a:custGeom>
            <a:avLst/>
            <a:gdLst>
              <a:gd name="T0" fmla="*/ 1232 w 1848"/>
              <a:gd name="T1" fmla="*/ 888 h 1036"/>
              <a:gd name="T2" fmla="*/ 1848 w 1848"/>
              <a:gd name="T3" fmla="*/ 888 h 1036"/>
              <a:gd name="T4" fmla="*/ 1848 w 1848"/>
              <a:gd name="T5" fmla="*/ 1036 h 1036"/>
              <a:gd name="T6" fmla="*/ 1232 w 1848"/>
              <a:gd name="T7" fmla="*/ 1036 h 1036"/>
              <a:gd name="T8" fmla="*/ 1232 w 1848"/>
              <a:gd name="T9" fmla="*/ 888 h 1036"/>
              <a:gd name="T10" fmla="*/ 616 w 1848"/>
              <a:gd name="T11" fmla="*/ 888 h 1036"/>
              <a:gd name="T12" fmla="*/ 1232 w 1848"/>
              <a:gd name="T13" fmla="*/ 888 h 1036"/>
              <a:gd name="T14" fmla="*/ 1232 w 1848"/>
              <a:gd name="T15" fmla="*/ 1036 h 1036"/>
              <a:gd name="T16" fmla="*/ 616 w 1848"/>
              <a:gd name="T17" fmla="*/ 1036 h 1036"/>
              <a:gd name="T18" fmla="*/ 616 w 1848"/>
              <a:gd name="T19" fmla="*/ 888 h 1036"/>
              <a:gd name="T20" fmla="*/ 0 w 1848"/>
              <a:gd name="T21" fmla="*/ 888 h 1036"/>
              <a:gd name="T22" fmla="*/ 616 w 1848"/>
              <a:gd name="T23" fmla="*/ 888 h 1036"/>
              <a:gd name="T24" fmla="*/ 616 w 1848"/>
              <a:gd name="T25" fmla="*/ 1036 h 1036"/>
              <a:gd name="T26" fmla="*/ 0 w 1848"/>
              <a:gd name="T27" fmla="*/ 1036 h 1036"/>
              <a:gd name="T28" fmla="*/ 0 w 1848"/>
              <a:gd name="T29" fmla="*/ 888 h 1036"/>
              <a:gd name="T30" fmla="*/ 1232 w 1848"/>
              <a:gd name="T31" fmla="*/ 592 h 1036"/>
              <a:gd name="T32" fmla="*/ 1848 w 1848"/>
              <a:gd name="T33" fmla="*/ 592 h 1036"/>
              <a:gd name="T34" fmla="*/ 1848 w 1848"/>
              <a:gd name="T35" fmla="*/ 740 h 1036"/>
              <a:gd name="T36" fmla="*/ 1232 w 1848"/>
              <a:gd name="T37" fmla="*/ 740 h 1036"/>
              <a:gd name="T38" fmla="*/ 1232 w 1848"/>
              <a:gd name="T39" fmla="*/ 592 h 1036"/>
              <a:gd name="T40" fmla="*/ 616 w 1848"/>
              <a:gd name="T41" fmla="*/ 592 h 1036"/>
              <a:gd name="T42" fmla="*/ 1232 w 1848"/>
              <a:gd name="T43" fmla="*/ 592 h 1036"/>
              <a:gd name="T44" fmla="*/ 1232 w 1848"/>
              <a:gd name="T45" fmla="*/ 740 h 1036"/>
              <a:gd name="T46" fmla="*/ 616 w 1848"/>
              <a:gd name="T47" fmla="*/ 740 h 1036"/>
              <a:gd name="T48" fmla="*/ 616 w 1848"/>
              <a:gd name="T49" fmla="*/ 592 h 1036"/>
              <a:gd name="T50" fmla="*/ 0 w 1848"/>
              <a:gd name="T51" fmla="*/ 592 h 1036"/>
              <a:gd name="T52" fmla="*/ 616 w 1848"/>
              <a:gd name="T53" fmla="*/ 592 h 1036"/>
              <a:gd name="T54" fmla="*/ 616 w 1848"/>
              <a:gd name="T55" fmla="*/ 740 h 1036"/>
              <a:gd name="T56" fmla="*/ 0 w 1848"/>
              <a:gd name="T57" fmla="*/ 740 h 1036"/>
              <a:gd name="T58" fmla="*/ 0 w 1848"/>
              <a:gd name="T59" fmla="*/ 592 h 1036"/>
              <a:gd name="T60" fmla="*/ 1232 w 1848"/>
              <a:gd name="T61" fmla="*/ 296 h 1036"/>
              <a:gd name="T62" fmla="*/ 1848 w 1848"/>
              <a:gd name="T63" fmla="*/ 296 h 1036"/>
              <a:gd name="T64" fmla="*/ 1848 w 1848"/>
              <a:gd name="T65" fmla="*/ 444 h 1036"/>
              <a:gd name="T66" fmla="*/ 1232 w 1848"/>
              <a:gd name="T67" fmla="*/ 444 h 1036"/>
              <a:gd name="T68" fmla="*/ 1232 w 1848"/>
              <a:gd name="T69" fmla="*/ 296 h 1036"/>
              <a:gd name="T70" fmla="*/ 616 w 1848"/>
              <a:gd name="T71" fmla="*/ 296 h 1036"/>
              <a:gd name="T72" fmla="*/ 1232 w 1848"/>
              <a:gd name="T73" fmla="*/ 296 h 1036"/>
              <a:gd name="T74" fmla="*/ 1232 w 1848"/>
              <a:gd name="T75" fmla="*/ 444 h 1036"/>
              <a:gd name="T76" fmla="*/ 616 w 1848"/>
              <a:gd name="T77" fmla="*/ 444 h 1036"/>
              <a:gd name="T78" fmla="*/ 616 w 1848"/>
              <a:gd name="T79" fmla="*/ 296 h 1036"/>
              <a:gd name="T80" fmla="*/ 0 w 1848"/>
              <a:gd name="T81" fmla="*/ 296 h 1036"/>
              <a:gd name="T82" fmla="*/ 616 w 1848"/>
              <a:gd name="T83" fmla="*/ 296 h 1036"/>
              <a:gd name="T84" fmla="*/ 616 w 1848"/>
              <a:gd name="T85" fmla="*/ 444 h 1036"/>
              <a:gd name="T86" fmla="*/ 0 w 1848"/>
              <a:gd name="T87" fmla="*/ 444 h 1036"/>
              <a:gd name="T88" fmla="*/ 0 w 1848"/>
              <a:gd name="T89" fmla="*/ 296 h 1036"/>
              <a:gd name="T90" fmla="*/ 1232 w 1848"/>
              <a:gd name="T91" fmla="*/ 0 h 1036"/>
              <a:gd name="T92" fmla="*/ 1848 w 1848"/>
              <a:gd name="T93" fmla="*/ 0 h 1036"/>
              <a:gd name="T94" fmla="*/ 1848 w 1848"/>
              <a:gd name="T95" fmla="*/ 148 h 1036"/>
              <a:gd name="T96" fmla="*/ 1232 w 1848"/>
              <a:gd name="T97" fmla="*/ 148 h 1036"/>
              <a:gd name="T98" fmla="*/ 1232 w 1848"/>
              <a:gd name="T99" fmla="*/ 0 h 1036"/>
              <a:gd name="T100" fmla="*/ 616 w 1848"/>
              <a:gd name="T101" fmla="*/ 0 h 1036"/>
              <a:gd name="T102" fmla="*/ 1232 w 1848"/>
              <a:gd name="T103" fmla="*/ 0 h 1036"/>
              <a:gd name="T104" fmla="*/ 1232 w 1848"/>
              <a:gd name="T105" fmla="*/ 148 h 1036"/>
              <a:gd name="T106" fmla="*/ 616 w 1848"/>
              <a:gd name="T107" fmla="*/ 148 h 1036"/>
              <a:gd name="T108" fmla="*/ 616 w 1848"/>
              <a:gd name="T109" fmla="*/ 0 h 1036"/>
              <a:gd name="T110" fmla="*/ 0 w 1848"/>
              <a:gd name="T111" fmla="*/ 0 h 1036"/>
              <a:gd name="T112" fmla="*/ 616 w 1848"/>
              <a:gd name="T113" fmla="*/ 0 h 1036"/>
              <a:gd name="T114" fmla="*/ 616 w 1848"/>
              <a:gd name="T115" fmla="*/ 148 h 1036"/>
              <a:gd name="T116" fmla="*/ 0 w 1848"/>
              <a:gd name="T117" fmla="*/ 148 h 1036"/>
              <a:gd name="T118" fmla="*/ 0 w 1848"/>
              <a:gd name="T119" fmla="*/ 0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8" h="1036">
                <a:moveTo>
                  <a:pt x="1232" y="888"/>
                </a:moveTo>
                <a:lnTo>
                  <a:pt x="1848" y="888"/>
                </a:lnTo>
                <a:lnTo>
                  <a:pt x="1848" y="1036"/>
                </a:lnTo>
                <a:lnTo>
                  <a:pt x="1232" y="1036"/>
                </a:lnTo>
                <a:lnTo>
                  <a:pt x="1232" y="888"/>
                </a:lnTo>
                <a:close/>
                <a:moveTo>
                  <a:pt x="616" y="888"/>
                </a:moveTo>
                <a:lnTo>
                  <a:pt x="1232" y="888"/>
                </a:lnTo>
                <a:lnTo>
                  <a:pt x="1232" y="1036"/>
                </a:lnTo>
                <a:lnTo>
                  <a:pt x="616" y="1036"/>
                </a:lnTo>
                <a:lnTo>
                  <a:pt x="616" y="888"/>
                </a:lnTo>
                <a:close/>
                <a:moveTo>
                  <a:pt x="0" y="888"/>
                </a:moveTo>
                <a:lnTo>
                  <a:pt x="616" y="888"/>
                </a:lnTo>
                <a:lnTo>
                  <a:pt x="616" y="1036"/>
                </a:lnTo>
                <a:lnTo>
                  <a:pt x="0" y="1036"/>
                </a:lnTo>
                <a:lnTo>
                  <a:pt x="0" y="888"/>
                </a:lnTo>
                <a:close/>
                <a:moveTo>
                  <a:pt x="1232" y="592"/>
                </a:moveTo>
                <a:lnTo>
                  <a:pt x="1848" y="592"/>
                </a:lnTo>
                <a:lnTo>
                  <a:pt x="1848" y="740"/>
                </a:lnTo>
                <a:lnTo>
                  <a:pt x="1232" y="740"/>
                </a:lnTo>
                <a:lnTo>
                  <a:pt x="1232" y="592"/>
                </a:lnTo>
                <a:close/>
                <a:moveTo>
                  <a:pt x="616" y="592"/>
                </a:moveTo>
                <a:lnTo>
                  <a:pt x="1232" y="592"/>
                </a:lnTo>
                <a:lnTo>
                  <a:pt x="1232" y="740"/>
                </a:lnTo>
                <a:lnTo>
                  <a:pt x="616" y="740"/>
                </a:lnTo>
                <a:lnTo>
                  <a:pt x="616" y="592"/>
                </a:lnTo>
                <a:close/>
                <a:moveTo>
                  <a:pt x="0" y="592"/>
                </a:moveTo>
                <a:lnTo>
                  <a:pt x="616" y="592"/>
                </a:lnTo>
                <a:lnTo>
                  <a:pt x="616" y="740"/>
                </a:lnTo>
                <a:lnTo>
                  <a:pt x="0" y="740"/>
                </a:lnTo>
                <a:lnTo>
                  <a:pt x="0" y="592"/>
                </a:lnTo>
                <a:close/>
                <a:moveTo>
                  <a:pt x="1232" y="296"/>
                </a:moveTo>
                <a:lnTo>
                  <a:pt x="1848" y="296"/>
                </a:lnTo>
                <a:lnTo>
                  <a:pt x="1848" y="444"/>
                </a:lnTo>
                <a:lnTo>
                  <a:pt x="1232" y="444"/>
                </a:lnTo>
                <a:lnTo>
                  <a:pt x="1232" y="296"/>
                </a:lnTo>
                <a:close/>
                <a:moveTo>
                  <a:pt x="616" y="296"/>
                </a:moveTo>
                <a:lnTo>
                  <a:pt x="1232" y="296"/>
                </a:lnTo>
                <a:lnTo>
                  <a:pt x="1232" y="444"/>
                </a:lnTo>
                <a:lnTo>
                  <a:pt x="616" y="444"/>
                </a:lnTo>
                <a:lnTo>
                  <a:pt x="616" y="296"/>
                </a:lnTo>
                <a:close/>
                <a:moveTo>
                  <a:pt x="0" y="296"/>
                </a:moveTo>
                <a:lnTo>
                  <a:pt x="616" y="296"/>
                </a:lnTo>
                <a:lnTo>
                  <a:pt x="616" y="444"/>
                </a:lnTo>
                <a:lnTo>
                  <a:pt x="0" y="444"/>
                </a:lnTo>
                <a:lnTo>
                  <a:pt x="0" y="296"/>
                </a:lnTo>
                <a:close/>
                <a:moveTo>
                  <a:pt x="1232" y="0"/>
                </a:moveTo>
                <a:lnTo>
                  <a:pt x="1848" y="0"/>
                </a:lnTo>
                <a:lnTo>
                  <a:pt x="1848" y="148"/>
                </a:lnTo>
                <a:lnTo>
                  <a:pt x="1232" y="148"/>
                </a:lnTo>
                <a:lnTo>
                  <a:pt x="1232" y="0"/>
                </a:lnTo>
                <a:close/>
                <a:moveTo>
                  <a:pt x="616" y="0"/>
                </a:moveTo>
                <a:lnTo>
                  <a:pt x="1232" y="0"/>
                </a:lnTo>
                <a:lnTo>
                  <a:pt x="1232" y="148"/>
                </a:lnTo>
                <a:lnTo>
                  <a:pt x="616" y="148"/>
                </a:lnTo>
                <a:lnTo>
                  <a:pt x="616" y="0"/>
                </a:lnTo>
                <a:close/>
                <a:moveTo>
                  <a:pt x="0" y="0"/>
                </a:moveTo>
                <a:lnTo>
                  <a:pt x="616" y="0"/>
                </a:lnTo>
                <a:lnTo>
                  <a:pt x="616" y="148"/>
                </a:lnTo>
                <a:lnTo>
                  <a:pt x="0" y="148"/>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 name="Line 8"/>
          <p:cNvSpPr>
            <a:spLocks noChangeShapeType="1"/>
          </p:cNvSpPr>
          <p:nvPr/>
        </p:nvSpPr>
        <p:spPr bwMode="auto">
          <a:xfrm>
            <a:off x="780584" y="1945954"/>
            <a:ext cx="1125891"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 name="Line 9"/>
          <p:cNvSpPr>
            <a:spLocks noChangeShapeType="1"/>
          </p:cNvSpPr>
          <p:nvPr/>
        </p:nvSpPr>
        <p:spPr bwMode="auto">
          <a:xfrm flipV="1">
            <a:off x="784228" y="1950870"/>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 name="Freeform 12"/>
          <p:cNvSpPr>
            <a:spLocks/>
          </p:cNvSpPr>
          <p:nvPr/>
        </p:nvSpPr>
        <p:spPr bwMode="auto">
          <a:xfrm>
            <a:off x="1906475" y="1945954"/>
            <a:ext cx="2251781" cy="0"/>
          </a:xfrm>
          <a:custGeom>
            <a:avLst/>
            <a:gdLst>
              <a:gd name="T0" fmla="*/ 0 w 1236"/>
              <a:gd name="T1" fmla="*/ 616 w 1236"/>
              <a:gd name="T2" fmla="*/ 1236 w 1236"/>
            </a:gdLst>
            <a:ahLst/>
            <a:cxnLst>
              <a:cxn ang="0">
                <a:pos x="T0" y="0"/>
              </a:cxn>
              <a:cxn ang="0">
                <a:pos x="T1" y="0"/>
              </a:cxn>
              <a:cxn ang="0">
                <a:pos x="T2" y="0"/>
              </a:cxn>
            </a:cxnLst>
            <a:rect l="0" t="0" r="r" b="b"/>
            <a:pathLst>
              <a:path w="1236">
                <a:moveTo>
                  <a:pt x="0" y="0"/>
                </a:moveTo>
                <a:lnTo>
                  <a:pt x="616" y="0"/>
                </a:lnTo>
                <a:lnTo>
                  <a:pt x="1236"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 name="Line 11"/>
          <p:cNvSpPr>
            <a:spLocks noChangeShapeType="1"/>
          </p:cNvSpPr>
          <p:nvPr/>
        </p:nvSpPr>
        <p:spPr bwMode="auto">
          <a:xfrm flipV="1">
            <a:off x="4150969" y="1950870"/>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5" name="Line 12"/>
          <p:cNvSpPr>
            <a:spLocks noChangeShapeType="1"/>
          </p:cNvSpPr>
          <p:nvPr/>
        </p:nvSpPr>
        <p:spPr bwMode="auto">
          <a:xfrm>
            <a:off x="780584" y="2309748"/>
            <a:ext cx="1125891"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6" name="Line 13"/>
          <p:cNvSpPr>
            <a:spLocks noChangeShapeType="1"/>
          </p:cNvSpPr>
          <p:nvPr/>
        </p:nvSpPr>
        <p:spPr bwMode="auto">
          <a:xfrm flipV="1">
            <a:off x="784228" y="231466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 name="Line 14"/>
          <p:cNvSpPr>
            <a:spLocks noChangeShapeType="1"/>
          </p:cNvSpPr>
          <p:nvPr/>
        </p:nvSpPr>
        <p:spPr bwMode="auto">
          <a:xfrm>
            <a:off x="1906475" y="2309748"/>
            <a:ext cx="1122247"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 name="Line 15"/>
          <p:cNvSpPr>
            <a:spLocks noChangeShapeType="1"/>
          </p:cNvSpPr>
          <p:nvPr/>
        </p:nvSpPr>
        <p:spPr bwMode="auto">
          <a:xfrm flipV="1">
            <a:off x="1906475" y="231466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 name="Line 16"/>
          <p:cNvSpPr>
            <a:spLocks noChangeShapeType="1"/>
          </p:cNvSpPr>
          <p:nvPr/>
        </p:nvSpPr>
        <p:spPr bwMode="auto">
          <a:xfrm>
            <a:off x="3028722" y="2309748"/>
            <a:ext cx="112953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 name="Line 17"/>
          <p:cNvSpPr>
            <a:spLocks noChangeShapeType="1"/>
          </p:cNvSpPr>
          <p:nvPr/>
        </p:nvSpPr>
        <p:spPr bwMode="auto">
          <a:xfrm flipV="1">
            <a:off x="3028722" y="231466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 name="Line 18"/>
          <p:cNvSpPr>
            <a:spLocks noChangeShapeType="1"/>
          </p:cNvSpPr>
          <p:nvPr/>
        </p:nvSpPr>
        <p:spPr bwMode="auto">
          <a:xfrm flipV="1">
            <a:off x="4150969" y="231466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 name="Line 19"/>
          <p:cNvSpPr>
            <a:spLocks noChangeShapeType="1"/>
          </p:cNvSpPr>
          <p:nvPr/>
        </p:nvSpPr>
        <p:spPr bwMode="auto">
          <a:xfrm flipV="1">
            <a:off x="784228" y="413854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3" name="Line 20"/>
          <p:cNvSpPr>
            <a:spLocks noChangeShapeType="1"/>
          </p:cNvSpPr>
          <p:nvPr/>
        </p:nvSpPr>
        <p:spPr bwMode="auto">
          <a:xfrm flipV="1">
            <a:off x="1906475" y="413854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 name="Line 21"/>
          <p:cNvSpPr>
            <a:spLocks noChangeShapeType="1"/>
          </p:cNvSpPr>
          <p:nvPr/>
        </p:nvSpPr>
        <p:spPr bwMode="auto">
          <a:xfrm flipV="1">
            <a:off x="3028722" y="413854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25" name="Line 22"/>
          <p:cNvSpPr>
            <a:spLocks noChangeShapeType="1"/>
          </p:cNvSpPr>
          <p:nvPr/>
        </p:nvSpPr>
        <p:spPr bwMode="auto">
          <a:xfrm flipV="1">
            <a:off x="4150969" y="413854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 name="Line 23"/>
          <p:cNvSpPr>
            <a:spLocks noChangeShapeType="1"/>
          </p:cNvSpPr>
          <p:nvPr/>
        </p:nvSpPr>
        <p:spPr bwMode="auto">
          <a:xfrm flipV="1">
            <a:off x="784228" y="4866135"/>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7" name="Line 24"/>
          <p:cNvSpPr>
            <a:spLocks noChangeShapeType="1"/>
          </p:cNvSpPr>
          <p:nvPr/>
        </p:nvSpPr>
        <p:spPr bwMode="auto">
          <a:xfrm flipV="1">
            <a:off x="1906475" y="4866135"/>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8" name="Line 25"/>
          <p:cNvSpPr>
            <a:spLocks noChangeShapeType="1"/>
          </p:cNvSpPr>
          <p:nvPr/>
        </p:nvSpPr>
        <p:spPr bwMode="auto">
          <a:xfrm flipV="1">
            <a:off x="3028722" y="4866135"/>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29" name="Line 26"/>
          <p:cNvSpPr>
            <a:spLocks noChangeShapeType="1"/>
          </p:cNvSpPr>
          <p:nvPr/>
        </p:nvSpPr>
        <p:spPr bwMode="auto">
          <a:xfrm flipV="1">
            <a:off x="4150969" y="4866135"/>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0" name="Line 27"/>
          <p:cNvSpPr>
            <a:spLocks noChangeShapeType="1"/>
          </p:cNvSpPr>
          <p:nvPr/>
        </p:nvSpPr>
        <p:spPr bwMode="auto">
          <a:xfrm flipV="1">
            <a:off x="784228" y="3042251"/>
            <a:ext cx="0" cy="353961"/>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1" name="Line 28"/>
          <p:cNvSpPr>
            <a:spLocks noChangeShapeType="1"/>
          </p:cNvSpPr>
          <p:nvPr/>
        </p:nvSpPr>
        <p:spPr bwMode="auto">
          <a:xfrm flipV="1">
            <a:off x="1906475" y="3042251"/>
            <a:ext cx="0" cy="353961"/>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2" name="Line 29"/>
          <p:cNvSpPr>
            <a:spLocks noChangeShapeType="1"/>
          </p:cNvSpPr>
          <p:nvPr/>
        </p:nvSpPr>
        <p:spPr bwMode="auto">
          <a:xfrm flipV="1">
            <a:off x="3028722" y="3042251"/>
            <a:ext cx="0" cy="353961"/>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33" name="Line 30"/>
          <p:cNvSpPr>
            <a:spLocks noChangeShapeType="1"/>
          </p:cNvSpPr>
          <p:nvPr/>
        </p:nvSpPr>
        <p:spPr bwMode="auto">
          <a:xfrm flipV="1">
            <a:off x="4150969" y="3042251"/>
            <a:ext cx="0" cy="353961"/>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4" name="Line 31"/>
          <p:cNvSpPr>
            <a:spLocks noChangeShapeType="1"/>
          </p:cNvSpPr>
          <p:nvPr/>
        </p:nvSpPr>
        <p:spPr bwMode="auto">
          <a:xfrm flipV="1">
            <a:off x="784228" y="377475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5" name="Line 32"/>
          <p:cNvSpPr>
            <a:spLocks noChangeShapeType="1"/>
          </p:cNvSpPr>
          <p:nvPr/>
        </p:nvSpPr>
        <p:spPr bwMode="auto">
          <a:xfrm flipV="1">
            <a:off x="1906475" y="377475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6" name="Line 33"/>
          <p:cNvSpPr>
            <a:spLocks noChangeShapeType="1"/>
          </p:cNvSpPr>
          <p:nvPr/>
        </p:nvSpPr>
        <p:spPr bwMode="auto">
          <a:xfrm flipV="1">
            <a:off x="3028722" y="377475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37" name="Line 34"/>
          <p:cNvSpPr>
            <a:spLocks noChangeShapeType="1"/>
          </p:cNvSpPr>
          <p:nvPr/>
        </p:nvSpPr>
        <p:spPr bwMode="auto">
          <a:xfrm flipV="1">
            <a:off x="4150969" y="377475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8" name="Freeform 37"/>
          <p:cNvSpPr>
            <a:spLocks/>
          </p:cNvSpPr>
          <p:nvPr/>
        </p:nvSpPr>
        <p:spPr bwMode="auto">
          <a:xfrm>
            <a:off x="780584" y="4128716"/>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9" name="Line 36"/>
          <p:cNvSpPr>
            <a:spLocks noChangeShapeType="1"/>
          </p:cNvSpPr>
          <p:nvPr/>
        </p:nvSpPr>
        <p:spPr bwMode="auto">
          <a:xfrm flipV="1">
            <a:off x="784228" y="450234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0" name="Freeform 39"/>
          <p:cNvSpPr>
            <a:spLocks/>
          </p:cNvSpPr>
          <p:nvPr/>
        </p:nvSpPr>
        <p:spPr bwMode="auto">
          <a:xfrm>
            <a:off x="780584" y="4492509"/>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1" name="Line 38"/>
          <p:cNvSpPr>
            <a:spLocks noChangeShapeType="1"/>
          </p:cNvSpPr>
          <p:nvPr/>
        </p:nvSpPr>
        <p:spPr bwMode="auto">
          <a:xfrm flipV="1">
            <a:off x="1906475" y="450234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2" name="Line 39"/>
          <p:cNvSpPr>
            <a:spLocks noChangeShapeType="1"/>
          </p:cNvSpPr>
          <p:nvPr/>
        </p:nvSpPr>
        <p:spPr bwMode="auto">
          <a:xfrm flipV="1">
            <a:off x="3028722" y="450234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43" name="Line 40"/>
          <p:cNvSpPr>
            <a:spLocks noChangeShapeType="1"/>
          </p:cNvSpPr>
          <p:nvPr/>
        </p:nvSpPr>
        <p:spPr bwMode="auto">
          <a:xfrm flipV="1">
            <a:off x="4150969" y="450234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4" name="Freeform 43"/>
          <p:cNvSpPr>
            <a:spLocks/>
          </p:cNvSpPr>
          <p:nvPr/>
        </p:nvSpPr>
        <p:spPr bwMode="auto">
          <a:xfrm>
            <a:off x="780584" y="4856303"/>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5" name="Line 42"/>
          <p:cNvSpPr>
            <a:spLocks noChangeShapeType="1"/>
          </p:cNvSpPr>
          <p:nvPr/>
        </p:nvSpPr>
        <p:spPr bwMode="auto">
          <a:xfrm flipV="1">
            <a:off x="784228" y="522992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6" name="Freeform 45"/>
          <p:cNvSpPr>
            <a:spLocks/>
          </p:cNvSpPr>
          <p:nvPr/>
        </p:nvSpPr>
        <p:spPr bwMode="auto">
          <a:xfrm>
            <a:off x="780584" y="5220096"/>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7" name="Line 44"/>
          <p:cNvSpPr>
            <a:spLocks noChangeShapeType="1"/>
          </p:cNvSpPr>
          <p:nvPr/>
        </p:nvSpPr>
        <p:spPr bwMode="auto">
          <a:xfrm flipV="1">
            <a:off x="1906475" y="522992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8" name="Line 45"/>
          <p:cNvSpPr>
            <a:spLocks noChangeShapeType="1"/>
          </p:cNvSpPr>
          <p:nvPr/>
        </p:nvSpPr>
        <p:spPr bwMode="auto">
          <a:xfrm flipV="1">
            <a:off x="3028722" y="522992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49" name="Line 46"/>
          <p:cNvSpPr>
            <a:spLocks noChangeShapeType="1"/>
          </p:cNvSpPr>
          <p:nvPr/>
        </p:nvSpPr>
        <p:spPr bwMode="auto">
          <a:xfrm flipV="1">
            <a:off x="4150969" y="522992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0" name="Freeform 49"/>
          <p:cNvSpPr>
            <a:spLocks/>
          </p:cNvSpPr>
          <p:nvPr/>
        </p:nvSpPr>
        <p:spPr bwMode="auto">
          <a:xfrm>
            <a:off x="780584" y="5583890"/>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1" name="Line 48"/>
          <p:cNvSpPr>
            <a:spLocks noChangeShapeType="1"/>
          </p:cNvSpPr>
          <p:nvPr/>
        </p:nvSpPr>
        <p:spPr bwMode="auto">
          <a:xfrm flipV="1">
            <a:off x="784228" y="2678457"/>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2" name="Freeform 51"/>
          <p:cNvSpPr>
            <a:spLocks/>
          </p:cNvSpPr>
          <p:nvPr/>
        </p:nvSpPr>
        <p:spPr bwMode="auto">
          <a:xfrm>
            <a:off x="780584" y="2673541"/>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3" name="Line 50"/>
          <p:cNvSpPr>
            <a:spLocks noChangeShapeType="1"/>
          </p:cNvSpPr>
          <p:nvPr/>
        </p:nvSpPr>
        <p:spPr bwMode="auto">
          <a:xfrm flipV="1">
            <a:off x="1906475" y="2678457"/>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4" name="Line 51"/>
          <p:cNvSpPr>
            <a:spLocks noChangeShapeType="1"/>
          </p:cNvSpPr>
          <p:nvPr/>
        </p:nvSpPr>
        <p:spPr bwMode="auto">
          <a:xfrm flipV="1">
            <a:off x="3028722" y="2678457"/>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55" name="Line 52"/>
          <p:cNvSpPr>
            <a:spLocks noChangeShapeType="1"/>
          </p:cNvSpPr>
          <p:nvPr/>
        </p:nvSpPr>
        <p:spPr bwMode="auto">
          <a:xfrm flipV="1">
            <a:off x="4150969" y="2678457"/>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6" name="Freeform 55"/>
          <p:cNvSpPr>
            <a:spLocks/>
          </p:cNvSpPr>
          <p:nvPr/>
        </p:nvSpPr>
        <p:spPr bwMode="auto">
          <a:xfrm>
            <a:off x="780584" y="3037335"/>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7" name="Line 54"/>
          <p:cNvSpPr>
            <a:spLocks noChangeShapeType="1"/>
          </p:cNvSpPr>
          <p:nvPr/>
        </p:nvSpPr>
        <p:spPr bwMode="auto">
          <a:xfrm flipV="1">
            <a:off x="784228" y="341096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8" name="Freeform 57"/>
          <p:cNvSpPr>
            <a:spLocks/>
          </p:cNvSpPr>
          <p:nvPr/>
        </p:nvSpPr>
        <p:spPr bwMode="auto">
          <a:xfrm>
            <a:off x="780584" y="3401128"/>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9" name="Line 56"/>
          <p:cNvSpPr>
            <a:spLocks noChangeShapeType="1"/>
          </p:cNvSpPr>
          <p:nvPr/>
        </p:nvSpPr>
        <p:spPr bwMode="auto">
          <a:xfrm flipV="1">
            <a:off x="1906475" y="341096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0" name="Line 57"/>
          <p:cNvSpPr>
            <a:spLocks noChangeShapeType="1"/>
          </p:cNvSpPr>
          <p:nvPr/>
        </p:nvSpPr>
        <p:spPr bwMode="auto">
          <a:xfrm flipV="1">
            <a:off x="3028722" y="341096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61" name="Line 58"/>
          <p:cNvSpPr>
            <a:spLocks noChangeShapeType="1"/>
          </p:cNvSpPr>
          <p:nvPr/>
        </p:nvSpPr>
        <p:spPr bwMode="auto">
          <a:xfrm flipV="1">
            <a:off x="4150969" y="341096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2" name="Freeform 61"/>
          <p:cNvSpPr>
            <a:spLocks/>
          </p:cNvSpPr>
          <p:nvPr/>
        </p:nvSpPr>
        <p:spPr bwMode="auto">
          <a:xfrm>
            <a:off x="780584" y="3764922"/>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3" name="Rectangle 62"/>
          <p:cNvSpPr>
            <a:spLocks noChangeArrowheads="1"/>
          </p:cNvSpPr>
          <p:nvPr/>
        </p:nvSpPr>
        <p:spPr bwMode="auto">
          <a:xfrm>
            <a:off x="1532045" y="2017670"/>
            <a:ext cx="182075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Utility from movie tickets</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64" name="Rectangle 63"/>
          <p:cNvSpPr>
            <a:spLocks noChangeArrowheads="1"/>
          </p:cNvSpPr>
          <p:nvPr/>
        </p:nvSpPr>
        <p:spPr bwMode="auto">
          <a:xfrm>
            <a:off x="1135747" y="2391626"/>
            <a:ext cx="4155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Tickets</a:t>
            </a:r>
            <a:endParaRPr kumimoji="0" lang="en-US" sz="3200" b="0" i="0" u="none" strike="noStrike" cap="none" normalizeH="0" baseline="0" dirty="0">
              <a:ln>
                <a:noFill/>
              </a:ln>
              <a:solidFill>
                <a:schemeClr val="tx1"/>
              </a:solidFill>
              <a:effectLst/>
              <a:latin typeface="Calibri Light" pitchFamily="34" charset="0"/>
              <a:cs typeface="Arial" pitchFamily="34" charset="0"/>
            </a:endParaRPr>
          </a:p>
        </p:txBody>
      </p:sp>
      <p:sp>
        <p:nvSpPr>
          <p:cNvPr id="65" name="Rectangle 64"/>
          <p:cNvSpPr>
            <a:spLocks noChangeArrowheads="1"/>
          </p:cNvSpPr>
          <p:nvPr/>
        </p:nvSpPr>
        <p:spPr bwMode="auto">
          <a:xfrm>
            <a:off x="1943926" y="2396853"/>
            <a:ext cx="9146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Marginal utility</a:t>
            </a:r>
            <a:endParaRPr kumimoji="0" lang="en-US" sz="3200" b="0" i="0" u="none" strike="noStrike" cap="none" normalizeH="0" baseline="0" dirty="0">
              <a:ln>
                <a:noFill/>
              </a:ln>
              <a:solidFill>
                <a:schemeClr val="tx1"/>
              </a:solidFill>
              <a:effectLst/>
              <a:latin typeface="Calibri Light" pitchFamily="34" charset="0"/>
              <a:cs typeface="Arial" pitchFamily="34" charset="0"/>
            </a:endParaRPr>
          </a:p>
        </p:txBody>
      </p:sp>
      <p:sp>
        <p:nvSpPr>
          <p:cNvPr id="66" name="Rectangle 65"/>
          <p:cNvSpPr>
            <a:spLocks noChangeArrowheads="1"/>
          </p:cNvSpPr>
          <p:nvPr/>
        </p:nvSpPr>
        <p:spPr bwMode="auto">
          <a:xfrm>
            <a:off x="3176293" y="2396853"/>
            <a:ext cx="66992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Total utility</a:t>
            </a:r>
            <a:endParaRPr kumimoji="0" lang="en-US" sz="3200" b="0" i="0" u="none" strike="noStrike" cap="none" normalizeH="0" baseline="0" dirty="0">
              <a:ln>
                <a:noFill/>
              </a:ln>
              <a:solidFill>
                <a:schemeClr val="tx1"/>
              </a:solidFill>
              <a:effectLst/>
              <a:latin typeface="Calibri Light" pitchFamily="34" charset="0"/>
              <a:cs typeface="Arial" pitchFamily="34" charset="0"/>
            </a:endParaRPr>
          </a:p>
        </p:txBody>
      </p:sp>
      <p:sp>
        <p:nvSpPr>
          <p:cNvPr id="67" name="Rectangle 66"/>
          <p:cNvSpPr>
            <a:spLocks noChangeArrowheads="1"/>
          </p:cNvSpPr>
          <p:nvPr/>
        </p:nvSpPr>
        <p:spPr bwMode="auto">
          <a:xfrm>
            <a:off x="1410937" y="2757116"/>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68" name="Rectangle 67"/>
          <p:cNvSpPr>
            <a:spLocks noChangeArrowheads="1"/>
          </p:cNvSpPr>
          <p:nvPr/>
        </p:nvSpPr>
        <p:spPr bwMode="auto">
          <a:xfrm>
            <a:off x="3640856" y="2757116"/>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95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69" name="Rectangle 68"/>
          <p:cNvSpPr>
            <a:spLocks noChangeArrowheads="1"/>
          </p:cNvSpPr>
          <p:nvPr/>
        </p:nvSpPr>
        <p:spPr bwMode="auto">
          <a:xfrm>
            <a:off x="1410937" y="3125825"/>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70" name="Rectangle 69"/>
          <p:cNvSpPr>
            <a:spLocks noChangeArrowheads="1"/>
          </p:cNvSpPr>
          <p:nvPr/>
        </p:nvSpPr>
        <p:spPr bwMode="auto">
          <a:xfrm>
            <a:off x="3582558" y="3125825"/>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190</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71" name="Rectangle 70"/>
          <p:cNvSpPr>
            <a:spLocks noChangeArrowheads="1"/>
          </p:cNvSpPr>
          <p:nvPr/>
        </p:nvSpPr>
        <p:spPr bwMode="auto">
          <a:xfrm>
            <a:off x="1410937" y="3489619"/>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3</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72" name="Rectangle 71"/>
          <p:cNvSpPr>
            <a:spLocks noChangeArrowheads="1"/>
          </p:cNvSpPr>
          <p:nvPr/>
        </p:nvSpPr>
        <p:spPr bwMode="auto">
          <a:xfrm>
            <a:off x="3582558" y="3489619"/>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285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73" name="Rectangle 72"/>
          <p:cNvSpPr>
            <a:spLocks noChangeArrowheads="1"/>
          </p:cNvSpPr>
          <p:nvPr/>
        </p:nvSpPr>
        <p:spPr bwMode="auto">
          <a:xfrm>
            <a:off x="1410937" y="3853412"/>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74" name="Rectangle 73"/>
          <p:cNvSpPr>
            <a:spLocks noChangeArrowheads="1"/>
          </p:cNvSpPr>
          <p:nvPr/>
        </p:nvSpPr>
        <p:spPr bwMode="auto">
          <a:xfrm>
            <a:off x="3582558" y="3853412"/>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365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75" name="Rectangle 74"/>
          <p:cNvSpPr>
            <a:spLocks noChangeArrowheads="1"/>
          </p:cNvSpPr>
          <p:nvPr/>
        </p:nvSpPr>
        <p:spPr bwMode="auto">
          <a:xfrm>
            <a:off x="1410937" y="4217206"/>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76" name="Rectangle 75"/>
          <p:cNvSpPr>
            <a:spLocks noChangeArrowheads="1"/>
          </p:cNvSpPr>
          <p:nvPr/>
        </p:nvSpPr>
        <p:spPr bwMode="auto">
          <a:xfrm>
            <a:off x="3582558" y="4217206"/>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430</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77" name="Rectangle 76"/>
          <p:cNvSpPr>
            <a:spLocks noChangeArrowheads="1"/>
          </p:cNvSpPr>
          <p:nvPr/>
        </p:nvSpPr>
        <p:spPr bwMode="auto">
          <a:xfrm>
            <a:off x="1410937" y="4580999"/>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6</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78" name="Rectangle 77"/>
          <p:cNvSpPr>
            <a:spLocks noChangeArrowheads="1"/>
          </p:cNvSpPr>
          <p:nvPr/>
        </p:nvSpPr>
        <p:spPr bwMode="auto">
          <a:xfrm>
            <a:off x="3582558" y="4580999"/>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465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79" name="Rectangle 78"/>
          <p:cNvSpPr>
            <a:spLocks noChangeArrowheads="1"/>
          </p:cNvSpPr>
          <p:nvPr/>
        </p:nvSpPr>
        <p:spPr bwMode="auto">
          <a:xfrm>
            <a:off x="1410937" y="494479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7</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80" name="Rectangle 79"/>
          <p:cNvSpPr>
            <a:spLocks noChangeArrowheads="1"/>
          </p:cNvSpPr>
          <p:nvPr/>
        </p:nvSpPr>
        <p:spPr bwMode="auto">
          <a:xfrm>
            <a:off x="3582558" y="494479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475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81" name="Rectangle 80"/>
          <p:cNvSpPr>
            <a:spLocks noChangeArrowheads="1"/>
          </p:cNvSpPr>
          <p:nvPr/>
        </p:nvSpPr>
        <p:spPr bwMode="auto">
          <a:xfrm>
            <a:off x="1410937" y="5308587"/>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8</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82" name="Rectangle 81"/>
          <p:cNvSpPr>
            <a:spLocks noChangeArrowheads="1"/>
          </p:cNvSpPr>
          <p:nvPr/>
        </p:nvSpPr>
        <p:spPr bwMode="auto">
          <a:xfrm>
            <a:off x="3582558" y="5308587"/>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465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83" name="Freeform 82"/>
          <p:cNvSpPr>
            <a:spLocks noEditPoints="1"/>
          </p:cNvSpPr>
          <p:nvPr/>
        </p:nvSpPr>
        <p:spPr bwMode="auto">
          <a:xfrm>
            <a:off x="4796796" y="1941038"/>
            <a:ext cx="3366741" cy="727587"/>
          </a:xfrm>
          <a:custGeom>
            <a:avLst/>
            <a:gdLst>
              <a:gd name="T0" fmla="*/ 1232 w 1848"/>
              <a:gd name="T1" fmla="*/ 148 h 296"/>
              <a:gd name="T2" fmla="*/ 1848 w 1848"/>
              <a:gd name="T3" fmla="*/ 148 h 296"/>
              <a:gd name="T4" fmla="*/ 1848 w 1848"/>
              <a:gd name="T5" fmla="*/ 296 h 296"/>
              <a:gd name="T6" fmla="*/ 1232 w 1848"/>
              <a:gd name="T7" fmla="*/ 296 h 296"/>
              <a:gd name="T8" fmla="*/ 1232 w 1848"/>
              <a:gd name="T9" fmla="*/ 148 h 296"/>
              <a:gd name="T10" fmla="*/ 616 w 1848"/>
              <a:gd name="T11" fmla="*/ 148 h 296"/>
              <a:gd name="T12" fmla="*/ 1232 w 1848"/>
              <a:gd name="T13" fmla="*/ 148 h 296"/>
              <a:gd name="T14" fmla="*/ 1232 w 1848"/>
              <a:gd name="T15" fmla="*/ 296 h 296"/>
              <a:gd name="T16" fmla="*/ 616 w 1848"/>
              <a:gd name="T17" fmla="*/ 296 h 296"/>
              <a:gd name="T18" fmla="*/ 616 w 1848"/>
              <a:gd name="T19" fmla="*/ 148 h 296"/>
              <a:gd name="T20" fmla="*/ 0 w 1848"/>
              <a:gd name="T21" fmla="*/ 148 h 296"/>
              <a:gd name="T22" fmla="*/ 616 w 1848"/>
              <a:gd name="T23" fmla="*/ 148 h 296"/>
              <a:gd name="T24" fmla="*/ 616 w 1848"/>
              <a:gd name="T25" fmla="*/ 296 h 296"/>
              <a:gd name="T26" fmla="*/ 0 w 1848"/>
              <a:gd name="T27" fmla="*/ 296 h 296"/>
              <a:gd name="T28" fmla="*/ 0 w 1848"/>
              <a:gd name="T29" fmla="*/ 148 h 296"/>
              <a:gd name="T30" fmla="*/ 0 w 1848"/>
              <a:gd name="T31" fmla="*/ 0 h 296"/>
              <a:gd name="T32" fmla="*/ 1848 w 1848"/>
              <a:gd name="T33" fmla="*/ 0 h 296"/>
              <a:gd name="T34" fmla="*/ 1848 w 1848"/>
              <a:gd name="T35" fmla="*/ 148 h 296"/>
              <a:gd name="T36" fmla="*/ 0 w 1848"/>
              <a:gd name="T37" fmla="*/ 148 h 296"/>
              <a:gd name="T38" fmla="*/ 0 w 1848"/>
              <a:gd name="T39"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8" h="296">
                <a:moveTo>
                  <a:pt x="1232" y="148"/>
                </a:moveTo>
                <a:lnTo>
                  <a:pt x="1848" y="148"/>
                </a:lnTo>
                <a:lnTo>
                  <a:pt x="1848" y="296"/>
                </a:lnTo>
                <a:lnTo>
                  <a:pt x="1232" y="296"/>
                </a:lnTo>
                <a:lnTo>
                  <a:pt x="1232" y="148"/>
                </a:lnTo>
                <a:close/>
                <a:moveTo>
                  <a:pt x="616" y="148"/>
                </a:moveTo>
                <a:lnTo>
                  <a:pt x="1232" y="148"/>
                </a:lnTo>
                <a:lnTo>
                  <a:pt x="1232" y="296"/>
                </a:lnTo>
                <a:lnTo>
                  <a:pt x="616" y="296"/>
                </a:lnTo>
                <a:lnTo>
                  <a:pt x="616" y="148"/>
                </a:lnTo>
                <a:close/>
                <a:moveTo>
                  <a:pt x="0" y="148"/>
                </a:moveTo>
                <a:lnTo>
                  <a:pt x="616" y="148"/>
                </a:lnTo>
                <a:lnTo>
                  <a:pt x="616" y="296"/>
                </a:lnTo>
                <a:lnTo>
                  <a:pt x="0" y="296"/>
                </a:lnTo>
                <a:lnTo>
                  <a:pt x="0" y="148"/>
                </a:lnTo>
                <a:close/>
                <a:moveTo>
                  <a:pt x="0" y="0"/>
                </a:moveTo>
                <a:lnTo>
                  <a:pt x="1848" y="0"/>
                </a:lnTo>
                <a:lnTo>
                  <a:pt x="1848" y="148"/>
                </a:lnTo>
                <a:lnTo>
                  <a:pt x="0" y="148"/>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4" name="Freeform 83"/>
          <p:cNvSpPr>
            <a:spLocks noEditPoints="1"/>
          </p:cNvSpPr>
          <p:nvPr/>
        </p:nvSpPr>
        <p:spPr bwMode="auto">
          <a:xfrm>
            <a:off x="4796796" y="2668625"/>
            <a:ext cx="3366741" cy="1091381"/>
          </a:xfrm>
          <a:custGeom>
            <a:avLst/>
            <a:gdLst>
              <a:gd name="T0" fmla="*/ 1232 w 1848"/>
              <a:gd name="T1" fmla="*/ 296 h 444"/>
              <a:gd name="T2" fmla="*/ 1848 w 1848"/>
              <a:gd name="T3" fmla="*/ 296 h 444"/>
              <a:gd name="T4" fmla="*/ 1848 w 1848"/>
              <a:gd name="T5" fmla="*/ 444 h 444"/>
              <a:gd name="T6" fmla="*/ 1232 w 1848"/>
              <a:gd name="T7" fmla="*/ 444 h 444"/>
              <a:gd name="T8" fmla="*/ 1232 w 1848"/>
              <a:gd name="T9" fmla="*/ 296 h 444"/>
              <a:gd name="T10" fmla="*/ 616 w 1848"/>
              <a:gd name="T11" fmla="*/ 296 h 444"/>
              <a:gd name="T12" fmla="*/ 1232 w 1848"/>
              <a:gd name="T13" fmla="*/ 296 h 444"/>
              <a:gd name="T14" fmla="*/ 1232 w 1848"/>
              <a:gd name="T15" fmla="*/ 444 h 444"/>
              <a:gd name="T16" fmla="*/ 616 w 1848"/>
              <a:gd name="T17" fmla="*/ 444 h 444"/>
              <a:gd name="T18" fmla="*/ 616 w 1848"/>
              <a:gd name="T19" fmla="*/ 296 h 444"/>
              <a:gd name="T20" fmla="*/ 0 w 1848"/>
              <a:gd name="T21" fmla="*/ 296 h 444"/>
              <a:gd name="T22" fmla="*/ 616 w 1848"/>
              <a:gd name="T23" fmla="*/ 296 h 444"/>
              <a:gd name="T24" fmla="*/ 616 w 1848"/>
              <a:gd name="T25" fmla="*/ 444 h 444"/>
              <a:gd name="T26" fmla="*/ 0 w 1848"/>
              <a:gd name="T27" fmla="*/ 444 h 444"/>
              <a:gd name="T28" fmla="*/ 0 w 1848"/>
              <a:gd name="T29" fmla="*/ 296 h 444"/>
              <a:gd name="T30" fmla="*/ 1232 w 1848"/>
              <a:gd name="T31" fmla="*/ 0 h 444"/>
              <a:gd name="T32" fmla="*/ 1848 w 1848"/>
              <a:gd name="T33" fmla="*/ 0 h 444"/>
              <a:gd name="T34" fmla="*/ 1848 w 1848"/>
              <a:gd name="T35" fmla="*/ 148 h 444"/>
              <a:gd name="T36" fmla="*/ 1232 w 1848"/>
              <a:gd name="T37" fmla="*/ 148 h 444"/>
              <a:gd name="T38" fmla="*/ 1232 w 1848"/>
              <a:gd name="T39" fmla="*/ 0 h 444"/>
              <a:gd name="T40" fmla="*/ 616 w 1848"/>
              <a:gd name="T41" fmla="*/ 0 h 444"/>
              <a:gd name="T42" fmla="*/ 1232 w 1848"/>
              <a:gd name="T43" fmla="*/ 0 h 444"/>
              <a:gd name="T44" fmla="*/ 1232 w 1848"/>
              <a:gd name="T45" fmla="*/ 148 h 444"/>
              <a:gd name="T46" fmla="*/ 616 w 1848"/>
              <a:gd name="T47" fmla="*/ 148 h 444"/>
              <a:gd name="T48" fmla="*/ 616 w 1848"/>
              <a:gd name="T49" fmla="*/ 0 h 444"/>
              <a:gd name="T50" fmla="*/ 0 w 1848"/>
              <a:gd name="T51" fmla="*/ 0 h 444"/>
              <a:gd name="T52" fmla="*/ 616 w 1848"/>
              <a:gd name="T53" fmla="*/ 0 h 444"/>
              <a:gd name="T54" fmla="*/ 616 w 1848"/>
              <a:gd name="T55" fmla="*/ 148 h 444"/>
              <a:gd name="T56" fmla="*/ 0 w 1848"/>
              <a:gd name="T57" fmla="*/ 148 h 444"/>
              <a:gd name="T58" fmla="*/ 0 w 1848"/>
              <a:gd name="T59"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48" h="444">
                <a:moveTo>
                  <a:pt x="1232" y="296"/>
                </a:moveTo>
                <a:lnTo>
                  <a:pt x="1848" y="296"/>
                </a:lnTo>
                <a:lnTo>
                  <a:pt x="1848" y="444"/>
                </a:lnTo>
                <a:lnTo>
                  <a:pt x="1232" y="444"/>
                </a:lnTo>
                <a:lnTo>
                  <a:pt x="1232" y="296"/>
                </a:lnTo>
                <a:close/>
                <a:moveTo>
                  <a:pt x="616" y="296"/>
                </a:moveTo>
                <a:lnTo>
                  <a:pt x="1232" y="296"/>
                </a:lnTo>
                <a:lnTo>
                  <a:pt x="1232" y="444"/>
                </a:lnTo>
                <a:lnTo>
                  <a:pt x="616" y="444"/>
                </a:lnTo>
                <a:lnTo>
                  <a:pt x="616" y="296"/>
                </a:lnTo>
                <a:close/>
                <a:moveTo>
                  <a:pt x="0" y="296"/>
                </a:moveTo>
                <a:lnTo>
                  <a:pt x="616" y="296"/>
                </a:lnTo>
                <a:lnTo>
                  <a:pt x="616" y="444"/>
                </a:lnTo>
                <a:lnTo>
                  <a:pt x="0" y="444"/>
                </a:lnTo>
                <a:lnTo>
                  <a:pt x="0" y="296"/>
                </a:lnTo>
                <a:close/>
                <a:moveTo>
                  <a:pt x="1232" y="0"/>
                </a:moveTo>
                <a:lnTo>
                  <a:pt x="1848" y="0"/>
                </a:lnTo>
                <a:lnTo>
                  <a:pt x="1848" y="148"/>
                </a:lnTo>
                <a:lnTo>
                  <a:pt x="1232" y="148"/>
                </a:lnTo>
                <a:lnTo>
                  <a:pt x="1232" y="0"/>
                </a:lnTo>
                <a:close/>
                <a:moveTo>
                  <a:pt x="616" y="0"/>
                </a:moveTo>
                <a:lnTo>
                  <a:pt x="1232" y="0"/>
                </a:lnTo>
                <a:lnTo>
                  <a:pt x="1232" y="148"/>
                </a:lnTo>
                <a:lnTo>
                  <a:pt x="616" y="148"/>
                </a:lnTo>
                <a:lnTo>
                  <a:pt x="616" y="0"/>
                </a:lnTo>
                <a:close/>
                <a:moveTo>
                  <a:pt x="0" y="0"/>
                </a:moveTo>
                <a:lnTo>
                  <a:pt x="616" y="0"/>
                </a:lnTo>
                <a:lnTo>
                  <a:pt x="616" y="148"/>
                </a:lnTo>
                <a:lnTo>
                  <a:pt x="0" y="148"/>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5" name="Freeform 84"/>
          <p:cNvSpPr>
            <a:spLocks noEditPoints="1"/>
          </p:cNvSpPr>
          <p:nvPr/>
        </p:nvSpPr>
        <p:spPr bwMode="auto">
          <a:xfrm>
            <a:off x="4796796" y="3032419"/>
            <a:ext cx="3366741" cy="1091381"/>
          </a:xfrm>
          <a:custGeom>
            <a:avLst/>
            <a:gdLst>
              <a:gd name="T0" fmla="*/ 1232 w 1848"/>
              <a:gd name="T1" fmla="*/ 296 h 444"/>
              <a:gd name="T2" fmla="*/ 1848 w 1848"/>
              <a:gd name="T3" fmla="*/ 296 h 444"/>
              <a:gd name="T4" fmla="*/ 1848 w 1848"/>
              <a:gd name="T5" fmla="*/ 444 h 444"/>
              <a:gd name="T6" fmla="*/ 1232 w 1848"/>
              <a:gd name="T7" fmla="*/ 444 h 444"/>
              <a:gd name="T8" fmla="*/ 1232 w 1848"/>
              <a:gd name="T9" fmla="*/ 296 h 444"/>
              <a:gd name="T10" fmla="*/ 616 w 1848"/>
              <a:gd name="T11" fmla="*/ 296 h 444"/>
              <a:gd name="T12" fmla="*/ 1232 w 1848"/>
              <a:gd name="T13" fmla="*/ 296 h 444"/>
              <a:gd name="T14" fmla="*/ 1232 w 1848"/>
              <a:gd name="T15" fmla="*/ 444 h 444"/>
              <a:gd name="T16" fmla="*/ 616 w 1848"/>
              <a:gd name="T17" fmla="*/ 444 h 444"/>
              <a:gd name="T18" fmla="*/ 616 w 1848"/>
              <a:gd name="T19" fmla="*/ 296 h 444"/>
              <a:gd name="T20" fmla="*/ 0 w 1848"/>
              <a:gd name="T21" fmla="*/ 296 h 444"/>
              <a:gd name="T22" fmla="*/ 616 w 1848"/>
              <a:gd name="T23" fmla="*/ 296 h 444"/>
              <a:gd name="T24" fmla="*/ 616 w 1848"/>
              <a:gd name="T25" fmla="*/ 444 h 444"/>
              <a:gd name="T26" fmla="*/ 0 w 1848"/>
              <a:gd name="T27" fmla="*/ 444 h 444"/>
              <a:gd name="T28" fmla="*/ 0 w 1848"/>
              <a:gd name="T29" fmla="*/ 296 h 444"/>
              <a:gd name="T30" fmla="*/ 1232 w 1848"/>
              <a:gd name="T31" fmla="*/ 0 h 444"/>
              <a:gd name="T32" fmla="*/ 1848 w 1848"/>
              <a:gd name="T33" fmla="*/ 0 h 444"/>
              <a:gd name="T34" fmla="*/ 1848 w 1848"/>
              <a:gd name="T35" fmla="*/ 148 h 444"/>
              <a:gd name="T36" fmla="*/ 1232 w 1848"/>
              <a:gd name="T37" fmla="*/ 148 h 444"/>
              <a:gd name="T38" fmla="*/ 1232 w 1848"/>
              <a:gd name="T39" fmla="*/ 0 h 444"/>
              <a:gd name="T40" fmla="*/ 616 w 1848"/>
              <a:gd name="T41" fmla="*/ 0 h 444"/>
              <a:gd name="T42" fmla="*/ 1232 w 1848"/>
              <a:gd name="T43" fmla="*/ 0 h 444"/>
              <a:gd name="T44" fmla="*/ 1232 w 1848"/>
              <a:gd name="T45" fmla="*/ 148 h 444"/>
              <a:gd name="T46" fmla="*/ 616 w 1848"/>
              <a:gd name="T47" fmla="*/ 148 h 444"/>
              <a:gd name="T48" fmla="*/ 616 w 1848"/>
              <a:gd name="T49" fmla="*/ 0 h 444"/>
              <a:gd name="T50" fmla="*/ 0 w 1848"/>
              <a:gd name="T51" fmla="*/ 0 h 444"/>
              <a:gd name="T52" fmla="*/ 616 w 1848"/>
              <a:gd name="T53" fmla="*/ 0 h 444"/>
              <a:gd name="T54" fmla="*/ 616 w 1848"/>
              <a:gd name="T55" fmla="*/ 148 h 444"/>
              <a:gd name="T56" fmla="*/ 0 w 1848"/>
              <a:gd name="T57" fmla="*/ 148 h 444"/>
              <a:gd name="T58" fmla="*/ 0 w 1848"/>
              <a:gd name="T59"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48" h="444">
                <a:moveTo>
                  <a:pt x="1232" y="296"/>
                </a:moveTo>
                <a:lnTo>
                  <a:pt x="1848" y="296"/>
                </a:lnTo>
                <a:lnTo>
                  <a:pt x="1848" y="444"/>
                </a:lnTo>
                <a:lnTo>
                  <a:pt x="1232" y="444"/>
                </a:lnTo>
                <a:lnTo>
                  <a:pt x="1232" y="296"/>
                </a:lnTo>
                <a:close/>
                <a:moveTo>
                  <a:pt x="616" y="296"/>
                </a:moveTo>
                <a:lnTo>
                  <a:pt x="1232" y="296"/>
                </a:lnTo>
                <a:lnTo>
                  <a:pt x="1232" y="444"/>
                </a:lnTo>
                <a:lnTo>
                  <a:pt x="616" y="444"/>
                </a:lnTo>
                <a:lnTo>
                  <a:pt x="616" y="296"/>
                </a:lnTo>
                <a:close/>
                <a:moveTo>
                  <a:pt x="0" y="296"/>
                </a:moveTo>
                <a:lnTo>
                  <a:pt x="616" y="296"/>
                </a:lnTo>
                <a:lnTo>
                  <a:pt x="616" y="444"/>
                </a:lnTo>
                <a:lnTo>
                  <a:pt x="0" y="444"/>
                </a:lnTo>
                <a:lnTo>
                  <a:pt x="0" y="296"/>
                </a:lnTo>
                <a:close/>
                <a:moveTo>
                  <a:pt x="1232" y="0"/>
                </a:moveTo>
                <a:lnTo>
                  <a:pt x="1848" y="0"/>
                </a:lnTo>
                <a:lnTo>
                  <a:pt x="1848" y="148"/>
                </a:lnTo>
                <a:lnTo>
                  <a:pt x="1232" y="148"/>
                </a:lnTo>
                <a:lnTo>
                  <a:pt x="1232" y="0"/>
                </a:lnTo>
                <a:close/>
                <a:moveTo>
                  <a:pt x="616" y="0"/>
                </a:moveTo>
                <a:lnTo>
                  <a:pt x="1232" y="0"/>
                </a:lnTo>
                <a:lnTo>
                  <a:pt x="1232" y="148"/>
                </a:lnTo>
                <a:lnTo>
                  <a:pt x="616" y="148"/>
                </a:lnTo>
                <a:lnTo>
                  <a:pt x="616" y="0"/>
                </a:lnTo>
                <a:close/>
                <a:moveTo>
                  <a:pt x="0" y="0"/>
                </a:moveTo>
                <a:lnTo>
                  <a:pt x="616" y="0"/>
                </a:lnTo>
                <a:lnTo>
                  <a:pt x="616" y="148"/>
                </a:lnTo>
                <a:lnTo>
                  <a:pt x="0" y="148"/>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6" name="Line 103"/>
          <p:cNvSpPr>
            <a:spLocks noChangeShapeType="1"/>
          </p:cNvSpPr>
          <p:nvPr/>
        </p:nvSpPr>
        <p:spPr bwMode="auto">
          <a:xfrm>
            <a:off x="4789509" y="1941038"/>
            <a:ext cx="112953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7" name="Line 104"/>
          <p:cNvSpPr>
            <a:spLocks noChangeShapeType="1"/>
          </p:cNvSpPr>
          <p:nvPr/>
        </p:nvSpPr>
        <p:spPr bwMode="auto">
          <a:xfrm flipV="1">
            <a:off x="4796796" y="194595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8" name="Freeform 87"/>
          <p:cNvSpPr>
            <a:spLocks/>
          </p:cNvSpPr>
          <p:nvPr/>
        </p:nvSpPr>
        <p:spPr bwMode="auto">
          <a:xfrm>
            <a:off x="5919043" y="1941038"/>
            <a:ext cx="2248138" cy="0"/>
          </a:xfrm>
          <a:custGeom>
            <a:avLst/>
            <a:gdLst>
              <a:gd name="T0" fmla="*/ 0 w 1234"/>
              <a:gd name="T1" fmla="*/ 616 w 1234"/>
              <a:gd name="T2" fmla="*/ 1234 w 1234"/>
            </a:gdLst>
            <a:ahLst/>
            <a:cxnLst>
              <a:cxn ang="0">
                <a:pos x="T0" y="0"/>
              </a:cxn>
              <a:cxn ang="0">
                <a:pos x="T1" y="0"/>
              </a:cxn>
              <a:cxn ang="0">
                <a:pos x="T2" y="0"/>
              </a:cxn>
            </a:cxnLst>
            <a:rect l="0" t="0" r="r" b="b"/>
            <a:pathLst>
              <a:path w="1234">
                <a:moveTo>
                  <a:pt x="0" y="0"/>
                </a:moveTo>
                <a:lnTo>
                  <a:pt x="616" y="0"/>
                </a:lnTo>
                <a:lnTo>
                  <a:pt x="123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9" name="Line 106"/>
          <p:cNvSpPr>
            <a:spLocks noChangeShapeType="1"/>
          </p:cNvSpPr>
          <p:nvPr/>
        </p:nvSpPr>
        <p:spPr bwMode="auto">
          <a:xfrm flipV="1">
            <a:off x="8163537" y="194595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0" name="Line 107"/>
          <p:cNvSpPr>
            <a:spLocks noChangeShapeType="1"/>
          </p:cNvSpPr>
          <p:nvPr/>
        </p:nvSpPr>
        <p:spPr bwMode="auto">
          <a:xfrm>
            <a:off x="4789509" y="2304832"/>
            <a:ext cx="112953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1" name="Line 108"/>
          <p:cNvSpPr>
            <a:spLocks noChangeShapeType="1"/>
          </p:cNvSpPr>
          <p:nvPr/>
        </p:nvSpPr>
        <p:spPr bwMode="auto">
          <a:xfrm flipV="1">
            <a:off x="4796796" y="230974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2" name="Line 109"/>
          <p:cNvSpPr>
            <a:spLocks noChangeShapeType="1"/>
          </p:cNvSpPr>
          <p:nvPr/>
        </p:nvSpPr>
        <p:spPr bwMode="auto">
          <a:xfrm>
            <a:off x="5919043" y="2304832"/>
            <a:ext cx="1122247"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3" name="Line 110"/>
          <p:cNvSpPr>
            <a:spLocks noChangeShapeType="1"/>
          </p:cNvSpPr>
          <p:nvPr/>
        </p:nvSpPr>
        <p:spPr bwMode="auto">
          <a:xfrm flipV="1">
            <a:off x="5919043" y="230974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4" name="Line 111"/>
          <p:cNvSpPr>
            <a:spLocks noChangeShapeType="1"/>
          </p:cNvSpPr>
          <p:nvPr/>
        </p:nvSpPr>
        <p:spPr bwMode="auto">
          <a:xfrm>
            <a:off x="7041290" y="2304832"/>
            <a:ext cx="1125891"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5" name="Line 112"/>
          <p:cNvSpPr>
            <a:spLocks noChangeShapeType="1"/>
          </p:cNvSpPr>
          <p:nvPr/>
        </p:nvSpPr>
        <p:spPr bwMode="auto">
          <a:xfrm flipV="1">
            <a:off x="7041290" y="230974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6" name="Line 113"/>
          <p:cNvSpPr>
            <a:spLocks noChangeShapeType="1"/>
          </p:cNvSpPr>
          <p:nvPr/>
        </p:nvSpPr>
        <p:spPr bwMode="auto">
          <a:xfrm flipV="1">
            <a:off x="8163537" y="230974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7" name="Line 114"/>
          <p:cNvSpPr>
            <a:spLocks noChangeShapeType="1"/>
          </p:cNvSpPr>
          <p:nvPr/>
        </p:nvSpPr>
        <p:spPr bwMode="auto">
          <a:xfrm flipV="1">
            <a:off x="4796796" y="3037335"/>
            <a:ext cx="0" cy="353961"/>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8" name="Line 115"/>
          <p:cNvSpPr>
            <a:spLocks noChangeShapeType="1"/>
          </p:cNvSpPr>
          <p:nvPr/>
        </p:nvSpPr>
        <p:spPr bwMode="auto">
          <a:xfrm flipV="1">
            <a:off x="5919043" y="3037335"/>
            <a:ext cx="0" cy="353961"/>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99" name="Line 116"/>
          <p:cNvSpPr>
            <a:spLocks noChangeShapeType="1"/>
          </p:cNvSpPr>
          <p:nvPr/>
        </p:nvSpPr>
        <p:spPr bwMode="auto">
          <a:xfrm flipV="1">
            <a:off x="7041290" y="3037335"/>
            <a:ext cx="0" cy="353961"/>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100" name="Line 117"/>
          <p:cNvSpPr>
            <a:spLocks noChangeShapeType="1"/>
          </p:cNvSpPr>
          <p:nvPr/>
        </p:nvSpPr>
        <p:spPr bwMode="auto">
          <a:xfrm flipV="1">
            <a:off x="8163537" y="3037335"/>
            <a:ext cx="0" cy="353961"/>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101" name="Line 118"/>
          <p:cNvSpPr>
            <a:spLocks noChangeShapeType="1"/>
          </p:cNvSpPr>
          <p:nvPr/>
        </p:nvSpPr>
        <p:spPr bwMode="auto">
          <a:xfrm flipV="1">
            <a:off x="4796796" y="376983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2" name="Line 119"/>
          <p:cNvSpPr>
            <a:spLocks noChangeShapeType="1"/>
          </p:cNvSpPr>
          <p:nvPr/>
        </p:nvSpPr>
        <p:spPr bwMode="auto">
          <a:xfrm flipV="1">
            <a:off x="5919043" y="376983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103" name="Line 120"/>
          <p:cNvSpPr>
            <a:spLocks noChangeShapeType="1"/>
          </p:cNvSpPr>
          <p:nvPr/>
        </p:nvSpPr>
        <p:spPr bwMode="auto">
          <a:xfrm flipV="1">
            <a:off x="7041290" y="376983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104" name="Line 121"/>
          <p:cNvSpPr>
            <a:spLocks noChangeShapeType="1"/>
          </p:cNvSpPr>
          <p:nvPr/>
        </p:nvSpPr>
        <p:spPr bwMode="auto">
          <a:xfrm flipV="1">
            <a:off x="8163537" y="376983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105" name="Freeform 104"/>
          <p:cNvSpPr>
            <a:spLocks/>
          </p:cNvSpPr>
          <p:nvPr/>
        </p:nvSpPr>
        <p:spPr bwMode="auto">
          <a:xfrm>
            <a:off x="4789509" y="4123800"/>
            <a:ext cx="3377672" cy="0"/>
          </a:xfrm>
          <a:custGeom>
            <a:avLst/>
            <a:gdLst>
              <a:gd name="T0" fmla="*/ 0 w 1854"/>
              <a:gd name="T1" fmla="*/ 620 w 1854"/>
              <a:gd name="T2" fmla="*/ 1236 w 1854"/>
              <a:gd name="T3" fmla="*/ 1854 w 1854"/>
            </a:gdLst>
            <a:ahLst/>
            <a:cxnLst>
              <a:cxn ang="0">
                <a:pos x="T0" y="0"/>
              </a:cxn>
              <a:cxn ang="0">
                <a:pos x="T1" y="0"/>
              </a:cxn>
              <a:cxn ang="0">
                <a:pos x="T2" y="0"/>
              </a:cxn>
              <a:cxn ang="0">
                <a:pos x="T3" y="0"/>
              </a:cxn>
            </a:cxnLst>
            <a:rect l="0" t="0" r="r" b="b"/>
            <a:pathLst>
              <a:path w="1854">
                <a:moveTo>
                  <a:pt x="0" y="0"/>
                </a:moveTo>
                <a:lnTo>
                  <a:pt x="620" y="0"/>
                </a:lnTo>
                <a:lnTo>
                  <a:pt x="1236"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6" name="Line 123"/>
          <p:cNvSpPr>
            <a:spLocks noChangeShapeType="1"/>
          </p:cNvSpPr>
          <p:nvPr/>
        </p:nvSpPr>
        <p:spPr bwMode="auto">
          <a:xfrm flipV="1">
            <a:off x="4796796" y="267354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7" name="Freeform 106"/>
          <p:cNvSpPr>
            <a:spLocks/>
          </p:cNvSpPr>
          <p:nvPr/>
        </p:nvSpPr>
        <p:spPr bwMode="auto">
          <a:xfrm>
            <a:off x="4789509" y="2668625"/>
            <a:ext cx="3377672" cy="0"/>
          </a:xfrm>
          <a:custGeom>
            <a:avLst/>
            <a:gdLst>
              <a:gd name="T0" fmla="*/ 0 w 1854"/>
              <a:gd name="T1" fmla="*/ 620 w 1854"/>
              <a:gd name="T2" fmla="*/ 1236 w 1854"/>
              <a:gd name="T3" fmla="*/ 1854 w 1854"/>
            </a:gdLst>
            <a:ahLst/>
            <a:cxnLst>
              <a:cxn ang="0">
                <a:pos x="T0" y="0"/>
              </a:cxn>
              <a:cxn ang="0">
                <a:pos x="T1" y="0"/>
              </a:cxn>
              <a:cxn ang="0">
                <a:pos x="T2" y="0"/>
              </a:cxn>
              <a:cxn ang="0">
                <a:pos x="T3" y="0"/>
              </a:cxn>
            </a:cxnLst>
            <a:rect l="0" t="0" r="r" b="b"/>
            <a:pathLst>
              <a:path w="1854">
                <a:moveTo>
                  <a:pt x="0" y="0"/>
                </a:moveTo>
                <a:lnTo>
                  <a:pt x="620" y="0"/>
                </a:lnTo>
                <a:lnTo>
                  <a:pt x="1236"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8" name="Line 125"/>
          <p:cNvSpPr>
            <a:spLocks noChangeShapeType="1"/>
          </p:cNvSpPr>
          <p:nvPr/>
        </p:nvSpPr>
        <p:spPr bwMode="auto">
          <a:xfrm flipV="1">
            <a:off x="5919043" y="267354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9" name="Line 126"/>
          <p:cNvSpPr>
            <a:spLocks noChangeShapeType="1"/>
          </p:cNvSpPr>
          <p:nvPr/>
        </p:nvSpPr>
        <p:spPr bwMode="auto">
          <a:xfrm flipV="1">
            <a:off x="7041290" y="267354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0" name="Line 127"/>
          <p:cNvSpPr>
            <a:spLocks noChangeShapeType="1"/>
          </p:cNvSpPr>
          <p:nvPr/>
        </p:nvSpPr>
        <p:spPr bwMode="auto">
          <a:xfrm flipV="1">
            <a:off x="8163537" y="267354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1" name="Freeform 110"/>
          <p:cNvSpPr>
            <a:spLocks/>
          </p:cNvSpPr>
          <p:nvPr/>
        </p:nvSpPr>
        <p:spPr bwMode="auto">
          <a:xfrm>
            <a:off x="4789509" y="3032419"/>
            <a:ext cx="3377672" cy="0"/>
          </a:xfrm>
          <a:custGeom>
            <a:avLst/>
            <a:gdLst>
              <a:gd name="T0" fmla="*/ 0 w 1854"/>
              <a:gd name="T1" fmla="*/ 620 w 1854"/>
              <a:gd name="T2" fmla="*/ 1236 w 1854"/>
              <a:gd name="T3" fmla="*/ 1854 w 1854"/>
            </a:gdLst>
            <a:ahLst/>
            <a:cxnLst>
              <a:cxn ang="0">
                <a:pos x="T0" y="0"/>
              </a:cxn>
              <a:cxn ang="0">
                <a:pos x="T1" y="0"/>
              </a:cxn>
              <a:cxn ang="0">
                <a:pos x="T2" y="0"/>
              </a:cxn>
              <a:cxn ang="0">
                <a:pos x="T3" y="0"/>
              </a:cxn>
            </a:cxnLst>
            <a:rect l="0" t="0" r="r" b="b"/>
            <a:pathLst>
              <a:path w="1854">
                <a:moveTo>
                  <a:pt x="0" y="0"/>
                </a:moveTo>
                <a:lnTo>
                  <a:pt x="620" y="0"/>
                </a:lnTo>
                <a:lnTo>
                  <a:pt x="1236"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2" name="Line 129"/>
          <p:cNvSpPr>
            <a:spLocks noChangeShapeType="1"/>
          </p:cNvSpPr>
          <p:nvPr/>
        </p:nvSpPr>
        <p:spPr bwMode="auto">
          <a:xfrm flipV="1">
            <a:off x="4796796" y="3406045"/>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3" name="Freeform 112"/>
          <p:cNvSpPr>
            <a:spLocks/>
          </p:cNvSpPr>
          <p:nvPr/>
        </p:nvSpPr>
        <p:spPr bwMode="auto">
          <a:xfrm>
            <a:off x="4789509" y="3396212"/>
            <a:ext cx="3377672" cy="0"/>
          </a:xfrm>
          <a:custGeom>
            <a:avLst/>
            <a:gdLst>
              <a:gd name="T0" fmla="*/ 0 w 1854"/>
              <a:gd name="T1" fmla="*/ 620 w 1854"/>
              <a:gd name="T2" fmla="*/ 1236 w 1854"/>
              <a:gd name="T3" fmla="*/ 1854 w 1854"/>
            </a:gdLst>
            <a:ahLst/>
            <a:cxnLst>
              <a:cxn ang="0">
                <a:pos x="T0" y="0"/>
              </a:cxn>
              <a:cxn ang="0">
                <a:pos x="T1" y="0"/>
              </a:cxn>
              <a:cxn ang="0">
                <a:pos x="T2" y="0"/>
              </a:cxn>
              <a:cxn ang="0">
                <a:pos x="T3" y="0"/>
              </a:cxn>
            </a:cxnLst>
            <a:rect l="0" t="0" r="r" b="b"/>
            <a:pathLst>
              <a:path w="1854">
                <a:moveTo>
                  <a:pt x="0" y="0"/>
                </a:moveTo>
                <a:lnTo>
                  <a:pt x="620" y="0"/>
                </a:lnTo>
                <a:lnTo>
                  <a:pt x="1236"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4" name="Line 131"/>
          <p:cNvSpPr>
            <a:spLocks noChangeShapeType="1"/>
          </p:cNvSpPr>
          <p:nvPr/>
        </p:nvSpPr>
        <p:spPr bwMode="auto">
          <a:xfrm flipV="1">
            <a:off x="5919043" y="3406045"/>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115" name="Line 132"/>
          <p:cNvSpPr>
            <a:spLocks noChangeShapeType="1"/>
          </p:cNvSpPr>
          <p:nvPr/>
        </p:nvSpPr>
        <p:spPr bwMode="auto">
          <a:xfrm flipV="1">
            <a:off x="7041290" y="3406045"/>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116" name="Line 133"/>
          <p:cNvSpPr>
            <a:spLocks noChangeShapeType="1"/>
          </p:cNvSpPr>
          <p:nvPr/>
        </p:nvSpPr>
        <p:spPr bwMode="auto">
          <a:xfrm flipV="1">
            <a:off x="8163537" y="3406045"/>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117" name="Freeform 116"/>
          <p:cNvSpPr>
            <a:spLocks/>
          </p:cNvSpPr>
          <p:nvPr/>
        </p:nvSpPr>
        <p:spPr bwMode="auto">
          <a:xfrm>
            <a:off x="4789509" y="3760006"/>
            <a:ext cx="3377672" cy="0"/>
          </a:xfrm>
          <a:custGeom>
            <a:avLst/>
            <a:gdLst>
              <a:gd name="T0" fmla="*/ 0 w 1854"/>
              <a:gd name="T1" fmla="*/ 620 w 1854"/>
              <a:gd name="T2" fmla="*/ 1236 w 1854"/>
              <a:gd name="T3" fmla="*/ 1854 w 1854"/>
            </a:gdLst>
            <a:ahLst/>
            <a:cxnLst>
              <a:cxn ang="0">
                <a:pos x="T0" y="0"/>
              </a:cxn>
              <a:cxn ang="0">
                <a:pos x="T1" y="0"/>
              </a:cxn>
              <a:cxn ang="0">
                <a:pos x="T2" y="0"/>
              </a:cxn>
              <a:cxn ang="0">
                <a:pos x="T3" y="0"/>
              </a:cxn>
            </a:cxnLst>
            <a:rect l="0" t="0" r="r" b="b"/>
            <a:pathLst>
              <a:path w="1854">
                <a:moveTo>
                  <a:pt x="0" y="0"/>
                </a:moveTo>
                <a:lnTo>
                  <a:pt x="620" y="0"/>
                </a:lnTo>
                <a:lnTo>
                  <a:pt x="1236"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8" name="Rectangle 117"/>
          <p:cNvSpPr>
            <a:spLocks noChangeArrowheads="1"/>
          </p:cNvSpPr>
          <p:nvPr/>
        </p:nvSpPr>
        <p:spPr bwMode="auto">
          <a:xfrm>
            <a:off x="5541880" y="2005994"/>
            <a:ext cx="19257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Utility from concert tickets</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19" name="Rectangle 118"/>
          <p:cNvSpPr>
            <a:spLocks noChangeArrowheads="1"/>
          </p:cNvSpPr>
          <p:nvPr/>
        </p:nvSpPr>
        <p:spPr bwMode="auto">
          <a:xfrm>
            <a:off x="5150786" y="2389168"/>
            <a:ext cx="4155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Tickets</a:t>
            </a:r>
            <a:endParaRPr kumimoji="0" lang="en-US" sz="3200" b="0" i="0" u="none" strike="noStrike" cap="none" normalizeH="0" baseline="0" dirty="0">
              <a:ln>
                <a:noFill/>
              </a:ln>
              <a:solidFill>
                <a:schemeClr val="tx1"/>
              </a:solidFill>
              <a:effectLst/>
              <a:latin typeface="Calibri Light" pitchFamily="34" charset="0"/>
              <a:cs typeface="Arial" pitchFamily="34" charset="0"/>
            </a:endParaRPr>
          </a:p>
        </p:txBody>
      </p:sp>
      <p:sp>
        <p:nvSpPr>
          <p:cNvPr id="120" name="Rectangle 119"/>
          <p:cNvSpPr>
            <a:spLocks noChangeArrowheads="1"/>
          </p:cNvSpPr>
          <p:nvPr/>
        </p:nvSpPr>
        <p:spPr bwMode="auto">
          <a:xfrm>
            <a:off x="5943326" y="2391937"/>
            <a:ext cx="9146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Marginal utility</a:t>
            </a:r>
            <a:endParaRPr kumimoji="0" lang="en-US" sz="3200" b="0" i="0" u="none" strike="noStrike" cap="none" normalizeH="0" baseline="0" dirty="0">
              <a:ln>
                <a:noFill/>
              </a:ln>
              <a:solidFill>
                <a:schemeClr val="tx1"/>
              </a:solidFill>
              <a:effectLst/>
              <a:latin typeface="Calibri Light" pitchFamily="34" charset="0"/>
              <a:cs typeface="Arial" pitchFamily="34" charset="0"/>
            </a:endParaRPr>
          </a:p>
        </p:txBody>
      </p:sp>
      <p:sp>
        <p:nvSpPr>
          <p:cNvPr id="121" name="Rectangle 120"/>
          <p:cNvSpPr>
            <a:spLocks noChangeArrowheads="1"/>
          </p:cNvSpPr>
          <p:nvPr/>
        </p:nvSpPr>
        <p:spPr bwMode="auto">
          <a:xfrm>
            <a:off x="7197970" y="2391937"/>
            <a:ext cx="66992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Total utility</a:t>
            </a:r>
            <a:endParaRPr kumimoji="0" lang="en-US" sz="3200" b="0" i="0" u="none" strike="noStrike" cap="none" normalizeH="0" baseline="0" dirty="0">
              <a:ln>
                <a:noFill/>
              </a:ln>
              <a:solidFill>
                <a:schemeClr val="tx1"/>
              </a:solidFill>
              <a:effectLst/>
              <a:latin typeface="Calibri Light" pitchFamily="34" charset="0"/>
              <a:cs typeface="Arial" pitchFamily="34" charset="0"/>
            </a:endParaRPr>
          </a:p>
        </p:txBody>
      </p:sp>
      <p:sp>
        <p:nvSpPr>
          <p:cNvPr id="122" name="Rectangle 121"/>
          <p:cNvSpPr>
            <a:spLocks noChangeArrowheads="1"/>
          </p:cNvSpPr>
          <p:nvPr/>
        </p:nvSpPr>
        <p:spPr bwMode="auto">
          <a:xfrm>
            <a:off x="5405287" y="275220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23" name="Rectangle 122"/>
          <p:cNvSpPr>
            <a:spLocks noChangeArrowheads="1"/>
          </p:cNvSpPr>
          <p:nvPr/>
        </p:nvSpPr>
        <p:spPr bwMode="auto">
          <a:xfrm>
            <a:off x="7562334" y="2752200"/>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100</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24" name="Rectangle 123"/>
          <p:cNvSpPr>
            <a:spLocks noChangeArrowheads="1"/>
          </p:cNvSpPr>
          <p:nvPr/>
        </p:nvSpPr>
        <p:spPr bwMode="auto">
          <a:xfrm>
            <a:off x="5405287" y="3120909"/>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25" name="Rectangle 124"/>
          <p:cNvSpPr>
            <a:spLocks noChangeArrowheads="1"/>
          </p:cNvSpPr>
          <p:nvPr/>
        </p:nvSpPr>
        <p:spPr bwMode="auto">
          <a:xfrm>
            <a:off x="7562334" y="3120909"/>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185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26" name="Rectangle 125"/>
          <p:cNvSpPr>
            <a:spLocks noChangeArrowheads="1"/>
          </p:cNvSpPr>
          <p:nvPr/>
        </p:nvSpPr>
        <p:spPr bwMode="auto">
          <a:xfrm>
            <a:off x="5405287" y="348470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3</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27" name="Rectangle 126"/>
          <p:cNvSpPr>
            <a:spLocks noChangeArrowheads="1"/>
          </p:cNvSpPr>
          <p:nvPr/>
        </p:nvSpPr>
        <p:spPr bwMode="auto">
          <a:xfrm>
            <a:off x="7562334" y="348470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210</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28" name="Rectangle 127"/>
          <p:cNvSpPr>
            <a:spLocks noChangeArrowheads="1"/>
          </p:cNvSpPr>
          <p:nvPr/>
        </p:nvSpPr>
        <p:spPr bwMode="auto">
          <a:xfrm>
            <a:off x="5405287" y="3848496"/>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29" name="Rectangle 128"/>
          <p:cNvSpPr>
            <a:spLocks noChangeArrowheads="1"/>
          </p:cNvSpPr>
          <p:nvPr/>
        </p:nvSpPr>
        <p:spPr bwMode="auto">
          <a:xfrm>
            <a:off x="7562334" y="3848496"/>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210</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30" name="Rectangle 129"/>
          <p:cNvSpPr>
            <a:spLocks noChangeArrowheads="1"/>
          </p:cNvSpPr>
          <p:nvPr/>
        </p:nvSpPr>
        <p:spPr bwMode="auto">
          <a:xfrm>
            <a:off x="2348668" y="2769839"/>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95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31" name="Rectangle 130"/>
          <p:cNvSpPr>
            <a:spLocks noChangeArrowheads="1"/>
          </p:cNvSpPr>
          <p:nvPr/>
        </p:nvSpPr>
        <p:spPr bwMode="auto">
          <a:xfrm>
            <a:off x="2353133" y="3125825"/>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95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32" name="Rectangle 131"/>
          <p:cNvSpPr>
            <a:spLocks noChangeArrowheads="1"/>
          </p:cNvSpPr>
          <p:nvPr/>
        </p:nvSpPr>
        <p:spPr bwMode="auto">
          <a:xfrm>
            <a:off x="2353133" y="3489619"/>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9</a:t>
            </a:r>
            <a:r>
              <a:rPr kumimoji="0" lang="en-US" sz="1400" b="0" i="0" u="none" strike="noStrike" cap="none" normalizeH="0" baseline="0" dirty="0">
                <a:ln>
                  <a:noFill/>
                </a:ln>
                <a:solidFill>
                  <a:srgbClr val="000000"/>
                </a:solidFill>
                <a:effectLst/>
                <a:latin typeface="Calibri Light" pitchFamily="34" charset="0"/>
                <a:cs typeface="Arial" pitchFamily="34" charset="0"/>
              </a:rPr>
              <a:t>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33" name="Rectangle 132"/>
          <p:cNvSpPr>
            <a:spLocks noChangeArrowheads="1"/>
          </p:cNvSpPr>
          <p:nvPr/>
        </p:nvSpPr>
        <p:spPr bwMode="auto">
          <a:xfrm>
            <a:off x="2353133" y="3853412"/>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80</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34" name="Rectangle 133"/>
          <p:cNvSpPr>
            <a:spLocks noChangeArrowheads="1"/>
          </p:cNvSpPr>
          <p:nvPr/>
        </p:nvSpPr>
        <p:spPr bwMode="auto">
          <a:xfrm>
            <a:off x="2353133" y="4217206"/>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65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35" name="Rectangle 134"/>
          <p:cNvSpPr>
            <a:spLocks noChangeArrowheads="1"/>
          </p:cNvSpPr>
          <p:nvPr/>
        </p:nvSpPr>
        <p:spPr bwMode="auto">
          <a:xfrm>
            <a:off x="2353133" y="4580999"/>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3</a:t>
            </a:r>
            <a:r>
              <a:rPr kumimoji="0" lang="en-US" sz="1400" b="0" i="0" u="none" strike="noStrike" cap="none" normalizeH="0" baseline="0" dirty="0">
                <a:ln>
                  <a:noFill/>
                </a:ln>
                <a:solidFill>
                  <a:srgbClr val="000000"/>
                </a:solidFill>
                <a:effectLst/>
                <a:latin typeface="Calibri Light" pitchFamily="34" charset="0"/>
                <a:cs typeface="Arial" pitchFamily="34" charset="0"/>
              </a:rPr>
              <a:t>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36" name="Rectangle 135"/>
          <p:cNvSpPr>
            <a:spLocks noChangeArrowheads="1"/>
          </p:cNvSpPr>
          <p:nvPr/>
        </p:nvSpPr>
        <p:spPr bwMode="auto">
          <a:xfrm>
            <a:off x="2353133" y="4944793"/>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10</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37" name="Rectangle 136"/>
          <p:cNvSpPr>
            <a:spLocks noChangeArrowheads="1"/>
          </p:cNvSpPr>
          <p:nvPr/>
        </p:nvSpPr>
        <p:spPr bwMode="auto">
          <a:xfrm>
            <a:off x="2353133" y="5308587"/>
            <a:ext cx="2372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-10</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38" name="Rectangle 137"/>
          <p:cNvSpPr>
            <a:spLocks noChangeArrowheads="1"/>
          </p:cNvSpPr>
          <p:nvPr/>
        </p:nvSpPr>
        <p:spPr bwMode="auto">
          <a:xfrm>
            <a:off x="6349304" y="276492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100</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39" name="Rectangle 138"/>
          <p:cNvSpPr>
            <a:spLocks noChangeArrowheads="1"/>
          </p:cNvSpPr>
          <p:nvPr/>
        </p:nvSpPr>
        <p:spPr bwMode="auto">
          <a:xfrm>
            <a:off x="6414581" y="3133632"/>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85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40" name="Rectangle 139"/>
          <p:cNvSpPr>
            <a:spLocks noChangeArrowheads="1"/>
          </p:cNvSpPr>
          <p:nvPr/>
        </p:nvSpPr>
        <p:spPr bwMode="auto">
          <a:xfrm>
            <a:off x="6414581" y="3497426"/>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41" name="Rectangle 140"/>
          <p:cNvSpPr>
            <a:spLocks noChangeArrowheads="1"/>
          </p:cNvSpPr>
          <p:nvPr/>
        </p:nvSpPr>
        <p:spPr bwMode="auto">
          <a:xfrm>
            <a:off x="6490781" y="3861219"/>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0</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42" name="Content Placeholder 2"/>
          <p:cNvSpPr txBox="1">
            <a:spLocks/>
          </p:cNvSpPr>
          <p:nvPr/>
        </p:nvSpPr>
        <p:spPr>
          <a:xfrm>
            <a:off x="457200" y="1143000"/>
            <a:ext cx="8229600" cy="838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Below are the associated utilities from consuming a specific number of concerts and movie tickets.</a:t>
            </a:r>
          </a:p>
        </p:txBody>
      </p:sp>
      <p:cxnSp>
        <p:nvCxnSpPr>
          <p:cNvPr id="146" name="Straight Arrow Connector 145"/>
          <p:cNvCxnSpPr/>
          <p:nvPr/>
        </p:nvCxnSpPr>
        <p:spPr>
          <a:xfrm>
            <a:off x="3276600" y="2743200"/>
            <a:ext cx="0" cy="1600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a:off x="1676400" y="2743200"/>
            <a:ext cx="0" cy="1600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p:nvPr/>
        </p:nvCxnSpPr>
        <p:spPr>
          <a:xfrm>
            <a:off x="7315200" y="2743200"/>
            <a:ext cx="0" cy="139534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a:off x="5715000" y="2743200"/>
            <a:ext cx="0" cy="139534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97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7"/>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44"/>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46"/>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48"/>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49"/>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50"/>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51"/>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52"/>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53"/>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54"/>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55"/>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56"/>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57"/>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58"/>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59"/>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60"/>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61"/>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62"/>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63"/>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64"/>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65"/>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66"/>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67"/>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68"/>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69"/>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70"/>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71"/>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72"/>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73"/>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74"/>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75"/>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76"/>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7"/>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78"/>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79"/>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80"/>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81"/>
                                        </p:tgtEl>
                                        <p:attrNameLst>
                                          <p:attrName>style.visibility</p:attrName>
                                        </p:attrNameLst>
                                      </p:cBhvr>
                                      <p:to>
                                        <p:strVal val="visible"/>
                                      </p:to>
                                    </p:set>
                                  </p:childTnLst>
                                </p:cTn>
                              </p:par>
                              <p:par>
                                <p:cTn id="153" presetID="1" presetClass="entr" presetSubtype="0" fill="hold" grpId="0" nodeType="withEffect">
                                  <p:stCondLst>
                                    <p:cond delay="0"/>
                                  </p:stCondLst>
                                  <p:childTnLst>
                                    <p:set>
                                      <p:cBhvr>
                                        <p:cTn id="154" dur="1" fill="hold">
                                          <p:stCondLst>
                                            <p:cond delay="0"/>
                                          </p:stCondLst>
                                        </p:cTn>
                                        <p:tgtEl>
                                          <p:spTgt spid="82"/>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130"/>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131"/>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132"/>
                                        </p:tgtEl>
                                        <p:attrNameLst>
                                          <p:attrName>style.visibility</p:attrName>
                                        </p:attrNameLst>
                                      </p:cBhvr>
                                      <p:to>
                                        <p:strVal val="visible"/>
                                      </p:to>
                                    </p:set>
                                  </p:childTnLst>
                                </p:cTn>
                              </p:par>
                              <p:par>
                                <p:cTn id="161" presetID="1" presetClass="entr" presetSubtype="0" fill="hold" grpId="0" nodeType="withEffect">
                                  <p:stCondLst>
                                    <p:cond delay="0"/>
                                  </p:stCondLst>
                                  <p:childTnLst>
                                    <p:set>
                                      <p:cBhvr>
                                        <p:cTn id="162" dur="1" fill="hold">
                                          <p:stCondLst>
                                            <p:cond delay="0"/>
                                          </p:stCondLst>
                                        </p:cTn>
                                        <p:tgtEl>
                                          <p:spTgt spid="133"/>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134"/>
                                        </p:tgtEl>
                                        <p:attrNameLst>
                                          <p:attrName>style.visibility</p:attrName>
                                        </p:attrNameLst>
                                      </p:cBhvr>
                                      <p:to>
                                        <p:strVal val="visible"/>
                                      </p:to>
                                    </p:set>
                                  </p:childTnLst>
                                </p:cTn>
                              </p:par>
                              <p:par>
                                <p:cTn id="165" presetID="1" presetClass="entr" presetSubtype="0" fill="hold" grpId="0" nodeType="withEffect">
                                  <p:stCondLst>
                                    <p:cond delay="0"/>
                                  </p:stCondLst>
                                  <p:childTnLst>
                                    <p:set>
                                      <p:cBhvr>
                                        <p:cTn id="166" dur="1" fill="hold">
                                          <p:stCondLst>
                                            <p:cond delay="0"/>
                                          </p:stCondLst>
                                        </p:cTn>
                                        <p:tgtEl>
                                          <p:spTgt spid="135"/>
                                        </p:tgtEl>
                                        <p:attrNameLst>
                                          <p:attrName>style.visibility</p:attrName>
                                        </p:attrNameLst>
                                      </p:cBhvr>
                                      <p:to>
                                        <p:strVal val="visible"/>
                                      </p:to>
                                    </p:set>
                                  </p:childTnLst>
                                </p:cTn>
                              </p:par>
                              <p:par>
                                <p:cTn id="167" presetID="1" presetClass="entr" presetSubtype="0" fill="hold" grpId="0" nodeType="withEffect">
                                  <p:stCondLst>
                                    <p:cond delay="0"/>
                                  </p:stCondLst>
                                  <p:childTnLst>
                                    <p:set>
                                      <p:cBhvr>
                                        <p:cTn id="168" dur="1" fill="hold">
                                          <p:stCondLst>
                                            <p:cond delay="0"/>
                                          </p:stCondLst>
                                        </p:cTn>
                                        <p:tgtEl>
                                          <p:spTgt spid="136"/>
                                        </p:tgtEl>
                                        <p:attrNameLst>
                                          <p:attrName>style.visibility</p:attrName>
                                        </p:attrNameLst>
                                      </p:cBhvr>
                                      <p:to>
                                        <p:strVal val="visible"/>
                                      </p:to>
                                    </p:set>
                                  </p:childTnLst>
                                </p:cTn>
                              </p:par>
                              <p:par>
                                <p:cTn id="169" presetID="1" presetClass="entr" presetSubtype="0" fill="hold" grpId="0" nodeType="withEffect">
                                  <p:stCondLst>
                                    <p:cond delay="0"/>
                                  </p:stCondLst>
                                  <p:childTnLst>
                                    <p:set>
                                      <p:cBhvr>
                                        <p:cTn id="170" dur="1" fill="hold">
                                          <p:stCondLst>
                                            <p:cond delay="0"/>
                                          </p:stCondLst>
                                        </p:cTn>
                                        <p:tgtEl>
                                          <p:spTgt spid="137"/>
                                        </p:tgtEl>
                                        <p:attrNameLst>
                                          <p:attrName>style.visibility</p:attrName>
                                        </p:attrNameLst>
                                      </p:cBhvr>
                                      <p:to>
                                        <p:strVal val="visible"/>
                                      </p:to>
                                    </p:set>
                                  </p:childTnLst>
                                </p:cTn>
                              </p:par>
                              <p:par>
                                <p:cTn id="171" presetID="1" presetClass="entr" presetSubtype="0" fill="hold" grpId="0" nodeType="withEffect">
                                  <p:stCondLst>
                                    <p:cond delay="0"/>
                                  </p:stCondLst>
                                  <p:childTnLst>
                                    <p:set>
                                      <p:cBhvr>
                                        <p:cTn id="172" dur="1" fill="hold">
                                          <p:stCondLst>
                                            <p:cond delay="0"/>
                                          </p:stCondLst>
                                        </p:cTn>
                                        <p:tgtEl>
                                          <p:spTgt spid="145">
                                            <p:txEl>
                                              <p:pRg st="0" end="0"/>
                                            </p:txEl>
                                          </p:spTgt>
                                        </p:tgtEl>
                                        <p:attrNameLst>
                                          <p:attrName>style.visibility</p:attrName>
                                        </p:attrNameLst>
                                      </p:cBhvr>
                                      <p:to>
                                        <p:strVal val="visible"/>
                                      </p:to>
                                    </p:set>
                                  </p:childTnLst>
                                </p:cTn>
                              </p:par>
                              <p:par>
                                <p:cTn id="173" presetID="1" presetClass="entr" presetSubtype="0" fill="hold" nodeType="withEffect">
                                  <p:stCondLst>
                                    <p:cond delay="0"/>
                                  </p:stCondLst>
                                  <p:childTnLst>
                                    <p:set>
                                      <p:cBhvr>
                                        <p:cTn id="174" dur="1" fill="hold">
                                          <p:stCondLst>
                                            <p:cond delay="0"/>
                                          </p:stCondLst>
                                        </p:cTn>
                                        <p:tgtEl>
                                          <p:spTgt spid="146"/>
                                        </p:tgtEl>
                                        <p:attrNameLst>
                                          <p:attrName>style.visibility</p:attrName>
                                        </p:attrNameLst>
                                      </p:cBhvr>
                                      <p:to>
                                        <p:strVal val="visible"/>
                                      </p:to>
                                    </p:set>
                                  </p:childTnLst>
                                  <p:subTnLst>
                                    <p:set>
                                      <p:cBhvr override="childStyle">
                                        <p:cTn dur="1" fill="hold" display="0" masterRel="nextClick" afterEffect="1"/>
                                        <p:tgtEl>
                                          <p:spTgt spid="146"/>
                                        </p:tgtEl>
                                        <p:attrNameLst>
                                          <p:attrName>style.visibility</p:attrName>
                                        </p:attrNameLst>
                                      </p:cBhvr>
                                      <p:to>
                                        <p:strVal val="hidden"/>
                                      </p:to>
                                    </p:set>
                                  </p:subTnLst>
                                </p:cTn>
                              </p:par>
                              <p:par>
                                <p:cTn id="175" presetID="1" presetClass="entr" presetSubtype="0" fill="hold" nodeType="withEffect">
                                  <p:stCondLst>
                                    <p:cond delay="0"/>
                                  </p:stCondLst>
                                  <p:childTnLst>
                                    <p:set>
                                      <p:cBhvr>
                                        <p:cTn id="176" dur="1" fill="hold">
                                          <p:stCondLst>
                                            <p:cond delay="0"/>
                                          </p:stCondLst>
                                        </p:cTn>
                                        <p:tgtEl>
                                          <p:spTgt spid="147"/>
                                        </p:tgtEl>
                                        <p:attrNameLst>
                                          <p:attrName>style.visibility</p:attrName>
                                        </p:attrNameLst>
                                      </p:cBhvr>
                                      <p:to>
                                        <p:strVal val="visible"/>
                                      </p:to>
                                    </p:set>
                                  </p:childTnLst>
                                  <p:subTnLst>
                                    <p:set>
                                      <p:cBhvr override="childStyle">
                                        <p:cTn dur="1" fill="hold" display="0" masterRel="nextClick" afterEffect="1"/>
                                        <p:tgtEl>
                                          <p:spTgt spid="147"/>
                                        </p:tgtEl>
                                        <p:attrNameLst>
                                          <p:attrName>style.visibility</p:attrName>
                                        </p:attrNameLst>
                                      </p:cBhvr>
                                      <p:to>
                                        <p:strVal val="hidden"/>
                                      </p:to>
                                    </p:set>
                                  </p:subTnLst>
                                </p:cTn>
                              </p:par>
                            </p:childTnLst>
                          </p:cTn>
                        </p:par>
                      </p:childTnLst>
                    </p:cTn>
                  </p:par>
                  <p:par>
                    <p:cTn id="177" fill="hold">
                      <p:stCondLst>
                        <p:cond delay="indefinite"/>
                      </p:stCondLst>
                      <p:childTnLst>
                        <p:par>
                          <p:cTn id="178" fill="hold">
                            <p:stCondLst>
                              <p:cond delay="0"/>
                            </p:stCondLst>
                            <p:childTnLst>
                              <p:par>
                                <p:cTn id="179" presetID="1" presetClass="entr" presetSubtype="0" fill="hold" grpId="0" nodeType="clickEffect">
                                  <p:stCondLst>
                                    <p:cond delay="0"/>
                                  </p:stCondLst>
                                  <p:childTnLst>
                                    <p:set>
                                      <p:cBhvr>
                                        <p:cTn id="180" dur="1" fill="hold">
                                          <p:stCondLst>
                                            <p:cond delay="0"/>
                                          </p:stCondLst>
                                        </p:cTn>
                                        <p:tgtEl>
                                          <p:spTgt spid="83"/>
                                        </p:tgtEl>
                                        <p:attrNameLst>
                                          <p:attrName>style.visibility</p:attrName>
                                        </p:attrNameLst>
                                      </p:cBhvr>
                                      <p:to>
                                        <p:strVal val="visible"/>
                                      </p:to>
                                    </p:set>
                                  </p:childTnLst>
                                </p:cTn>
                              </p:par>
                              <p:par>
                                <p:cTn id="181" presetID="1" presetClass="entr" presetSubtype="0" fill="hold" grpId="0" nodeType="withEffect">
                                  <p:stCondLst>
                                    <p:cond delay="0"/>
                                  </p:stCondLst>
                                  <p:childTnLst>
                                    <p:set>
                                      <p:cBhvr>
                                        <p:cTn id="182" dur="1" fill="hold">
                                          <p:stCondLst>
                                            <p:cond delay="0"/>
                                          </p:stCondLst>
                                        </p:cTn>
                                        <p:tgtEl>
                                          <p:spTgt spid="84"/>
                                        </p:tgtEl>
                                        <p:attrNameLst>
                                          <p:attrName>style.visibility</p:attrName>
                                        </p:attrNameLst>
                                      </p:cBhvr>
                                      <p:to>
                                        <p:strVal val="visible"/>
                                      </p:to>
                                    </p:set>
                                  </p:childTnLst>
                                </p:cTn>
                              </p:par>
                              <p:par>
                                <p:cTn id="183" presetID="1" presetClass="entr" presetSubtype="0" fill="hold" grpId="0" nodeType="withEffect">
                                  <p:stCondLst>
                                    <p:cond delay="0"/>
                                  </p:stCondLst>
                                  <p:childTnLst>
                                    <p:set>
                                      <p:cBhvr>
                                        <p:cTn id="184" dur="1" fill="hold">
                                          <p:stCondLst>
                                            <p:cond delay="0"/>
                                          </p:stCondLst>
                                        </p:cTn>
                                        <p:tgtEl>
                                          <p:spTgt spid="85"/>
                                        </p:tgtEl>
                                        <p:attrNameLst>
                                          <p:attrName>style.visibility</p:attrName>
                                        </p:attrNameLst>
                                      </p:cBhvr>
                                      <p:to>
                                        <p:strVal val="visible"/>
                                      </p:to>
                                    </p:set>
                                  </p:childTnLst>
                                </p:cTn>
                              </p:par>
                              <p:par>
                                <p:cTn id="185" presetID="1" presetClass="entr" presetSubtype="0" fill="hold" grpId="0" nodeType="withEffect">
                                  <p:stCondLst>
                                    <p:cond delay="0"/>
                                  </p:stCondLst>
                                  <p:childTnLst>
                                    <p:set>
                                      <p:cBhvr>
                                        <p:cTn id="186" dur="1" fill="hold">
                                          <p:stCondLst>
                                            <p:cond delay="0"/>
                                          </p:stCondLst>
                                        </p:cTn>
                                        <p:tgtEl>
                                          <p:spTgt spid="86"/>
                                        </p:tgtEl>
                                        <p:attrNameLst>
                                          <p:attrName>style.visibility</p:attrName>
                                        </p:attrNameLst>
                                      </p:cBhvr>
                                      <p:to>
                                        <p:strVal val="visible"/>
                                      </p:to>
                                    </p:set>
                                  </p:childTnLst>
                                </p:cTn>
                              </p:par>
                              <p:par>
                                <p:cTn id="187" presetID="1" presetClass="entr" presetSubtype="0" fill="hold" grpId="0" nodeType="withEffect">
                                  <p:stCondLst>
                                    <p:cond delay="0"/>
                                  </p:stCondLst>
                                  <p:childTnLst>
                                    <p:set>
                                      <p:cBhvr>
                                        <p:cTn id="188" dur="1" fill="hold">
                                          <p:stCondLst>
                                            <p:cond delay="0"/>
                                          </p:stCondLst>
                                        </p:cTn>
                                        <p:tgtEl>
                                          <p:spTgt spid="87"/>
                                        </p:tgtEl>
                                        <p:attrNameLst>
                                          <p:attrName>style.visibility</p:attrName>
                                        </p:attrNameLst>
                                      </p:cBhvr>
                                      <p:to>
                                        <p:strVal val="visible"/>
                                      </p:to>
                                    </p:set>
                                  </p:childTnLst>
                                </p:cTn>
                              </p:par>
                              <p:par>
                                <p:cTn id="189" presetID="1" presetClass="entr" presetSubtype="0" fill="hold" grpId="0" nodeType="withEffect">
                                  <p:stCondLst>
                                    <p:cond delay="0"/>
                                  </p:stCondLst>
                                  <p:childTnLst>
                                    <p:set>
                                      <p:cBhvr>
                                        <p:cTn id="190" dur="1" fill="hold">
                                          <p:stCondLst>
                                            <p:cond delay="0"/>
                                          </p:stCondLst>
                                        </p:cTn>
                                        <p:tgtEl>
                                          <p:spTgt spid="88"/>
                                        </p:tgtEl>
                                        <p:attrNameLst>
                                          <p:attrName>style.visibility</p:attrName>
                                        </p:attrNameLst>
                                      </p:cBhvr>
                                      <p:to>
                                        <p:strVal val="visible"/>
                                      </p:to>
                                    </p:set>
                                  </p:childTnLst>
                                </p:cTn>
                              </p:par>
                              <p:par>
                                <p:cTn id="191" presetID="1" presetClass="entr" presetSubtype="0" fill="hold" grpId="0" nodeType="withEffect">
                                  <p:stCondLst>
                                    <p:cond delay="0"/>
                                  </p:stCondLst>
                                  <p:childTnLst>
                                    <p:set>
                                      <p:cBhvr>
                                        <p:cTn id="192" dur="1" fill="hold">
                                          <p:stCondLst>
                                            <p:cond delay="0"/>
                                          </p:stCondLst>
                                        </p:cTn>
                                        <p:tgtEl>
                                          <p:spTgt spid="89"/>
                                        </p:tgtEl>
                                        <p:attrNameLst>
                                          <p:attrName>style.visibility</p:attrName>
                                        </p:attrNameLst>
                                      </p:cBhvr>
                                      <p:to>
                                        <p:strVal val="visible"/>
                                      </p:to>
                                    </p:set>
                                  </p:childTnLst>
                                </p:cTn>
                              </p:par>
                              <p:par>
                                <p:cTn id="193" presetID="1" presetClass="entr" presetSubtype="0" fill="hold" grpId="0" nodeType="withEffect">
                                  <p:stCondLst>
                                    <p:cond delay="0"/>
                                  </p:stCondLst>
                                  <p:childTnLst>
                                    <p:set>
                                      <p:cBhvr>
                                        <p:cTn id="194" dur="1" fill="hold">
                                          <p:stCondLst>
                                            <p:cond delay="0"/>
                                          </p:stCondLst>
                                        </p:cTn>
                                        <p:tgtEl>
                                          <p:spTgt spid="90"/>
                                        </p:tgtEl>
                                        <p:attrNameLst>
                                          <p:attrName>style.visibility</p:attrName>
                                        </p:attrNameLst>
                                      </p:cBhvr>
                                      <p:to>
                                        <p:strVal val="visible"/>
                                      </p:to>
                                    </p:set>
                                  </p:childTnLst>
                                </p:cTn>
                              </p:par>
                              <p:par>
                                <p:cTn id="195" presetID="1" presetClass="entr" presetSubtype="0" fill="hold" grpId="0" nodeType="withEffect">
                                  <p:stCondLst>
                                    <p:cond delay="0"/>
                                  </p:stCondLst>
                                  <p:childTnLst>
                                    <p:set>
                                      <p:cBhvr>
                                        <p:cTn id="196" dur="1" fill="hold">
                                          <p:stCondLst>
                                            <p:cond delay="0"/>
                                          </p:stCondLst>
                                        </p:cTn>
                                        <p:tgtEl>
                                          <p:spTgt spid="91"/>
                                        </p:tgtEl>
                                        <p:attrNameLst>
                                          <p:attrName>style.visibility</p:attrName>
                                        </p:attrNameLst>
                                      </p:cBhvr>
                                      <p:to>
                                        <p:strVal val="visible"/>
                                      </p:to>
                                    </p:set>
                                  </p:childTnLst>
                                </p:cTn>
                              </p:par>
                              <p:par>
                                <p:cTn id="197" presetID="1" presetClass="entr" presetSubtype="0" fill="hold" grpId="0" nodeType="withEffect">
                                  <p:stCondLst>
                                    <p:cond delay="0"/>
                                  </p:stCondLst>
                                  <p:childTnLst>
                                    <p:set>
                                      <p:cBhvr>
                                        <p:cTn id="198" dur="1" fill="hold">
                                          <p:stCondLst>
                                            <p:cond delay="0"/>
                                          </p:stCondLst>
                                        </p:cTn>
                                        <p:tgtEl>
                                          <p:spTgt spid="92"/>
                                        </p:tgtEl>
                                        <p:attrNameLst>
                                          <p:attrName>style.visibility</p:attrName>
                                        </p:attrNameLst>
                                      </p:cBhvr>
                                      <p:to>
                                        <p:strVal val="visible"/>
                                      </p:to>
                                    </p:set>
                                  </p:childTnLst>
                                </p:cTn>
                              </p:par>
                              <p:par>
                                <p:cTn id="199" presetID="1" presetClass="entr" presetSubtype="0" fill="hold" grpId="0" nodeType="withEffect">
                                  <p:stCondLst>
                                    <p:cond delay="0"/>
                                  </p:stCondLst>
                                  <p:childTnLst>
                                    <p:set>
                                      <p:cBhvr>
                                        <p:cTn id="200" dur="1" fill="hold">
                                          <p:stCondLst>
                                            <p:cond delay="0"/>
                                          </p:stCondLst>
                                        </p:cTn>
                                        <p:tgtEl>
                                          <p:spTgt spid="93"/>
                                        </p:tgtEl>
                                        <p:attrNameLst>
                                          <p:attrName>style.visibility</p:attrName>
                                        </p:attrNameLst>
                                      </p:cBhvr>
                                      <p:to>
                                        <p:strVal val="visible"/>
                                      </p:to>
                                    </p:set>
                                  </p:childTnLst>
                                </p:cTn>
                              </p:par>
                              <p:par>
                                <p:cTn id="201" presetID="1" presetClass="entr" presetSubtype="0" fill="hold" grpId="0" nodeType="withEffect">
                                  <p:stCondLst>
                                    <p:cond delay="0"/>
                                  </p:stCondLst>
                                  <p:childTnLst>
                                    <p:set>
                                      <p:cBhvr>
                                        <p:cTn id="202" dur="1" fill="hold">
                                          <p:stCondLst>
                                            <p:cond delay="0"/>
                                          </p:stCondLst>
                                        </p:cTn>
                                        <p:tgtEl>
                                          <p:spTgt spid="94"/>
                                        </p:tgtEl>
                                        <p:attrNameLst>
                                          <p:attrName>style.visibility</p:attrName>
                                        </p:attrNameLst>
                                      </p:cBhvr>
                                      <p:to>
                                        <p:strVal val="visible"/>
                                      </p:to>
                                    </p:set>
                                  </p:childTnLst>
                                </p:cTn>
                              </p:par>
                              <p:par>
                                <p:cTn id="203" presetID="1" presetClass="entr" presetSubtype="0" fill="hold" grpId="0" nodeType="withEffect">
                                  <p:stCondLst>
                                    <p:cond delay="0"/>
                                  </p:stCondLst>
                                  <p:childTnLst>
                                    <p:set>
                                      <p:cBhvr>
                                        <p:cTn id="204" dur="1" fill="hold">
                                          <p:stCondLst>
                                            <p:cond delay="0"/>
                                          </p:stCondLst>
                                        </p:cTn>
                                        <p:tgtEl>
                                          <p:spTgt spid="95"/>
                                        </p:tgtEl>
                                        <p:attrNameLst>
                                          <p:attrName>style.visibility</p:attrName>
                                        </p:attrNameLst>
                                      </p:cBhvr>
                                      <p:to>
                                        <p:strVal val="visible"/>
                                      </p:to>
                                    </p:set>
                                  </p:childTnLst>
                                </p:cTn>
                              </p:par>
                              <p:par>
                                <p:cTn id="205" presetID="1" presetClass="entr" presetSubtype="0" fill="hold" grpId="0" nodeType="withEffect">
                                  <p:stCondLst>
                                    <p:cond delay="0"/>
                                  </p:stCondLst>
                                  <p:childTnLst>
                                    <p:set>
                                      <p:cBhvr>
                                        <p:cTn id="206" dur="1" fill="hold">
                                          <p:stCondLst>
                                            <p:cond delay="0"/>
                                          </p:stCondLst>
                                        </p:cTn>
                                        <p:tgtEl>
                                          <p:spTgt spid="96"/>
                                        </p:tgtEl>
                                        <p:attrNameLst>
                                          <p:attrName>style.visibility</p:attrName>
                                        </p:attrNameLst>
                                      </p:cBhvr>
                                      <p:to>
                                        <p:strVal val="visible"/>
                                      </p:to>
                                    </p:set>
                                  </p:childTnLst>
                                </p:cTn>
                              </p:par>
                              <p:par>
                                <p:cTn id="207" presetID="1" presetClass="entr" presetSubtype="0" fill="hold" grpId="0" nodeType="withEffect">
                                  <p:stCondLst>
                                    <p:cond delay="0"/>
                                  </p:stCondLst>
                                  <p:childTnLst>
                                    <p:set>
                                      <p:cBhvr>
                                        <p:cTn id="208" dur="1" fill="hold">
                                          <p:stCondLst>
                                            <p:cond delay="0"/>
                                          </p:stCondLst>
                                        </p:cTn>
                                        <p:tgtEl>
                                          <p:spTgt spid="97"/>
                                        </p:tgtEl>
                                        <p:attrNameLst>
                                          <p:attrName>style.visibility</p:attrName>
                                        </p:attrNameLst>
                                      </p:cBhvr>
                                      <p:to>
                                        <p:strVal val="visible"/>
                                      </p:to>
                                    </p:set>
                                  </p:childTnLst>
                                </p:cTn>
                              </p:par>
                              <p:par>
                                <p:cTn id="209" presetID="1" presetClass="entr" presetSubtype="0" fill="hold" grpId="0" nodeType="withEffect">
                                  <p:stCondLst>
                                    <p:cond delay="0"/>
                                  </p:stCondLst>
                                  <p:childTnLst>
                                    <p:set>
                                      <p:cBhvr>
                                        <p:cTn id="210" dur="1" fill="hold">
                                          <p:stCondLst>
                                            <p:cond delay="0"/>
                                          </p:stCondLst>
                                        </p:cTn>
                                        <p:tgtEl>
                                          <p:spTgt spid="98"/>
                                        </p:tgtEl>
                                        <p:attrNameLst>
                                          <p:attrName>style.visibility</p:attrName>
                                        </p:attrNameLst>
                                      </p:cBhvr>
                                      <p:to>
                                        <p:strVal val="visible"/>
                                      </p:to>
                                    </p:set>
                                  </p:childTnLst>
                                </p:cTn>
                              </p:par>
                              <p:par>
                                <p:cTn id="211" presetID="1" presetClass="entr" presetSubtype="0" fill="hold" grpId="0" nodeType="withEffect">
                                  <p:stCondLst>
                                    <p:cond delay="0"/>
                                  </p:stCondLst>
                                  <p:childTnLst>
                                    <p:set>
                                      <p:cBhvr>
                                        <p:cTn id="212" dur="1" fill="hold">
                                          <p:stCondLst>
                                            <p:cond delay="0"/>
                                          </p:stCondLst>
                                        </p:cTn>
                                        <p:tgtEl>
                                          <p:spTgt spid="99"/>
                                        </p:tgtEl>
                                        <p:attrNameLst>
                                          <p:attrName>style.visibility</p:attrName>
                                        </p:attrNameLst>
                                      </p:cBhvr>
                                      <p:to>
                                        <p:strVal val="visible"/>
                                      </p:to>
                                    </p:set>
                                  </p:childTnLst>
                                </p:cTn>
                              </p:par>
                              <p:par>
                                <p:cTn id="213" presetID="1" presetClass="entr" presetSubtype="0" fill="hold" grpId="0" nodeType="withEffect">
                                  <p:stCondLst>
                                    <p:cond delay="0"/>
                                  </p:stCondLst>
                                  <p:childTnLst>
                                    <p:set>
                                      <p:cBhvr>
                                        <p:cTn id="214" dur="1" fill="hold">
                                          <p:stCondLst>
                                            <p:cond delay="0"/>
                                          </p:stCondLst>
                                        </p:cTn>
                                        <p:tgtEl>
                                          <p:spTgt spid="100"/>
                                        </p:tgtEl>
                                        <p:attrNameLst>
                                          <p:attrName>style.visibility</p:attrName>
                                        </p:attrNameLst>
                                      </p:cBhvr>
                                      <p:to>
                                        <p:strVal val="visible"/>
                                      </p:to>
                                    </p:set>
                                  </p:childTnLst>
                                </p:cTn>
                              </p:par>
                              <p:par>
                                <p:cTn id="215" presetID="1" presetClass="entr" presetSubtype="0" fill="hold" grpId="0" nodeType="withEffect">
                                  <p:stCondLst>
                                    <p:cond delay="0"/>
                                  </p:stCondLst>
                                  <p:childTnLst>
                                    <p:set>
                                      <p:cBhvr>
                                        <p:cTn id="216" dur="1" fill="hold">
                                          <p:stCondLst>
                                            <p:cond delay="0"/>
                                          </p:stCondLst>
                                        </p:cTn>
                                        <p:tgtEl>
                                          <p:spTgt spid="101"/>
                                        </p:tgtEl>
                                        <p:attrNameLst>
                                          <p:attrName>style.visibility</p:attrName>
                                        </p:attrNameLst>
                                      </p:cBhvr>
                                      <p:to>
                                        <p:strVal val="visible"/>
                                      </p:to>
                                    </p:set>
                                  </p:childTnLst>
                                </p:cTn>
                              </p:par>
                              <p:par>
                                <p:cTn id="217" presetID="1" presetClass="entr" presetSubtype="0" fill="hold" grpId="0" nodeType="withEffect">
                                  <p:stCondLst>
                                    <p:cond delay="0"/>
                                  </p:stCondLst>
                                  <p:childTnLst>
                                    <p:set>
                                      <p:cBhvr>
                                        <p:cTn id="218" dur="1" fill="hold">
                                          <p:stCondLst>
                                            <p:cond delay="0"/>
                                          </p:stCondLst>
                                        </p:cTn>
                                        <p:tgtEl>
                                          <p:spTgt spid="102"/>
                                        </p:tgtEl>
                                        <p:attrNameLst>
                                          <p:attrName>style.visibility</p:attrName>
                                        </p:attrNameLst>
                                      </p:cBhvr>
                                      <p:to>
                                        <p:strVal val="visible"/>
                                      </p:to>
                                    </p:set>
                                  </p:childTnLst>
                                </p:cTn>
                              </p:par>
                              <p:par>
                                <p:cTn id="219" presetID="1" presetClass="entr" presetSubtype="0" fill="hold" grpId="0" nodeType="withEffect">
                                  <p:stCondLst>
                                    <p:cond delay="0"/>
                                  </p:stCondLst>
                                  <p:childTnLst>
                                    <p:set>
                                      <p:cBhvr>
                                        <p:cTn id="220" dur="1" fill="hold">
                                          <p:stCondLst>
                                            <p:cond delay="0"/>
                                          </p:stCondLst>
                                        </p:cTn>
                                        <p:tgtEl>
                                          <p:spTgt spid="103"/>
                                        </p:tgtEl>
                                        <p:attrNameLst>
                                          <p:attrName>style.visibility</p:attrName>
                                        </p:attrNameLst>
                                      </p:cBhvr>
                                      <p:to>
                                        <p:strVal val="visible"/>
                                      </p:to>
                                    </p:set>
                                  </p:childTnLst>
                                </p:cTn>
                              </p:par>
                              <p:par>
                                <p:cTn id="221" presetID="1" presetClass="entr" presetSubtype="0" fill="hold" grpId="0" nodeType="withEffect">
                                  <p:stCondLst>
                                    <p:cond delay="0"/>
                                  </p:stCondLst>
                                  <p:childTnLst>
                                    <p:set>
                                      <p:cBhvr>
                                        <p:cTn id="222" dur="1" fill="hold">
                                          <p:stCondLst>
                                            <p:cond delay="0"/>
                                          </p:stCondLst>
                                        </p:cTn>
                                        <p:tgtEl>
                                          <p:spTgt spid="104"/>
                                        </p:tgtEl>
                                        <p:attrNameLst>
                                          <p:attrName>style.visibility</p:attrName>
                                        </p:attrNameLst>
                                      </p:cBhvr>
                                      <p:to>
                                        <p:strVal val="visible"/>
                                      </p:to>
                                    </p:set>
                                  </p:childTnLst>
                                </p:cTn>
                              </p:par>
                              <p:par>
                                <p:cTn id="223" presetID="1" presetClass="entr" presetSubtype="0" fill="hold" grpId="0" nodeType="withEffect">
                                  <p:stCondLst>
                                    <p:cond delay="0"/>
                                  </p:stCondLst>
                                  <p:childTnLst>
                                    <p:set>
                                      <p:cBhvr>
                                        <p:cTn id="224" dur="1" fill="hold">
                                          <p:stCondLst>
                                            <p:cond delay="0"/>
                                          </p:stCondLst>
                                        </p:cTn>
                                        <p:tgtEl>
                                          <p:spTgt spid="105"/>
                                        </p:tgtEl>
                                        <p:attrNameLst>
                                          <p:attrName>style.visibility</p:attrName>
                                        </p:attrNameLst>
                                      </p:cBhvr>
                                      <p:to>
                                        <p:strVal val="visible"/>
                                      </p:to>
                                    </p:set>
                                  </p:childTnLst>
                                </p:cTn>
                              </p:par>
                              <p:par>
                                <p:cTn id="225" presetID="1" presetClass="entr" presetSubtype="0" fill="hold" grpId="0" nodeType="withEffect">
                                  <p:stCondLst>
                                    <p:cond delay="0"/>
                                  </p:stCondLst>
                                  <p:childTnLst>
                                    <p:set>
                                      <p:cBhvr>
                                        <p:cTn id="226" dur="1" fill="hold">
                                          <p:stCondLst>
                                            <p:cond delay="0"/>
                                          </p:stCondLst>
                                        </p:cTn>
                                        <p:tgtEl>
                                          <p:spTgt spid="106"/>
                                        </p:tgtEl>
                                        <p:attrNameLst>
                                          <p:attrName>style.visibility</p:attrName>
                                        </p:attrNameLst>
                                      </p:cBhvr>
                                      <p:to>
                                        <p:strVal val="visible"/>
                                      </p:to>
                                    </p:set>
                                  </p:childTnLst>
                                </p:cTn>
                              </p:par>
                              <p:par>
                                <p:cTn id="227" presetID="1" presetClass="entr" presetSubtype="0" fill="hold" grpId="0" nodeType="withEffect">
                                  <p:stCondLst>
                                    <p:cond delay="0"/>
                                  </p:stCondLst>
                                  <p:childTnLst>
                                    <p:set>
                                      <p:cBhvr>
                                        <p:cTn id="228" dur="1" fill="hold">
                                          <p:stCondLst>
                                            <p:cond delay="0"/>
                                          </p:stCondLst>
                                        </p:cTn>
                                        <p:tgtEl>
                                          <p:spTgt spid="107"/>
                                        </p:tgtEl>
                                        <p:attrNameLst>
                                          <p:attrName>style.visibility</p:attrName>
                                        </p:attrNameLst>
                                      </p:cBhvr>
                                      <p:to>
                                        <p:strVal val="visible"/>
                                      </p:to>
                                    </p:set>
                                  </p:childTnLst>
                                </p:cTn>
                              </p:par>
                              <p:par>
                                <p:cTn id="229" presetID="1" presetClass="entr" presetSubtype="0" fill="hold" grpId="0" nodeType="withEffect">
                                  <p:stCondLst>
                                    <p:cond delay="0"/>
                                  </p:stCondLst>
                                  <p:childTnLst>
                                    <p:set>
                                      <p:cBhvr>
                                        <p:cTn id="230" dur="1" fill="hold">
                                          <p:stCondLst>
                                            <p:cond delay="0"/>
                                          </p:stCondLst>
                                        </p:cTn>
                                        <p:tgtEl>
                                          <p:spTgt spid="108"/>
                                        </p:tgtEl>
                                        <p:attrNameLst>
                                          <p:attrName>style.visibility</p:attrName>
                                        </p:attrNameLst>
                                      </p:cBhvr>
                                      <p:to>
                                        <p:strVal val="visible"/>
                                      </p:to>
                                    </p:set>
                                  </p:childTnLst>
                                </p:cTn>
                              </p:par>
                              <p:par>
                                <p:cTn id="231" presetID="1" presetClass="entr" presetSubtype="0" fill="hold" grpId="0" nodeType="withEffect">
                                  <p:stCondLst>
                                    <p:cond delay="0"/>
                                  </p:stCondLst>
                                  <p:childTnLst>
                                    <p:set>
                                      <p:cBhvr>
                                        <p:cTn id="232" dur="1" fill="hold">
                                          <p:stCondLst>
                                            <p:cond delay="0"/>
                                          </p:stCondLst>
                                        </p:cTn>
                                        <p:tgtEl>
                                          <p:spTgt spid="109"/>
                                        </p:tgtEl>
                                        <p:attrNameLst>
                                          <p:attrName>style.visibility</p:attrName>
                                        </p:attrNameLst>
                                      </p:cBhvr>
                                      <p:to>
                                        <p:strVal val="visible"/>
                                      </p:to>
                                    </p:set>
                                  </p:childTnLst>
                                </p:cTn>
                              </p:par>
                              <p:par>
                                <p:cTn id="233" presetID="1" presetClass="entr" presetSubtype="0" fill="hold" grpId="0" nodeType="withEffect">
                                  <p:stCondLst>
                                    <p:cond delay="0"/>
                                  </p:stCondLst>
                                  <p:childTnLst>
                                    <p:set>
                                      <p:cBhvr>
                                        <p:cTn id="234" dur="1" fill="hold">
                                          <p:stCondLst>
                                            <p:cond delay="0"/>
                                          </p:stCondLst>
                                        </p:cTn>
                                        <p:tgtEl>
                                          <p:spTgt spid="110"/>
                                        </p:tgtEl>
                                        <p:attrNameLst>
                                          <p:attrName>style.visibility</p:attrName>
                                        </p:attrNameLst>
                                      </p:cBhvr>
                                      <p:to>
                                        <p:strVal val="visible"/>
                                      </p:to>
                                    </p:set>
                                  </p:childTnLst>
                                </p:cTn>
                              </p:par>
                              <p:par>
                                <p:cTn id="235" presetID="1" presetClass="entr" presetSubtype="0" fill="hold" grpId="0" nodeType="withEffect">
                                  <p:stCondLst>
                                    <p:cond delay="0"/>
                                  </p:stCondLst>
                                  <p:childTnLst>
                                    <p:set>
                                      <p:cBhvr>
                                        <p:cTn id="236" dur="1" fill="hold">
                                          <p:stCondLst>
                                            <p:cond delay="0"/>
                                          </p:stCondLst>
                                        </p:cTn>
                                        <p:tgtEl>
                                          <p:spTgt spid="111"/>
                                        </p:tgtEl>
                                        <p:attrNameLst>
                                          <p:attrName>style.visibility</p:attrName>
                                        </p:attrNameLst>
                                      </p:cBhvr>
                                      <p:to>
                                        <p:strVal val="visible"/>
                                      </p:to>
                                    </p:set>
                                  </p:childTnLst>
                                </p:cTn>
                              </p:par>
                              <p:par>
                                <p:cTn id="237" presetID="1" presetClass="entr" presetSubtype="0" fill="hold" grpId="0" nodeType="withEffect">
                                  <p:stCondLst>
                                    <p:cond delay="0"/>
                                  </p:stCondLst>
                                  <p:childTnLst>
                                    <p:set>
                                      <p:cBhvr>
                                        <p:cTn id="238" dur="1" fill="hold">
                                          <p:stCondLst>
                                            <p:cond delay="0"/>
                                          </p:stCondLst>
                                        </p:cTn>
                                        <p:tgtEl>
                                          <p:spTgt spid="112"/>
                                        </p:tgtEl>
                                        <p:attrNameLst>
                                          <p:attrName>style.visibility</p:attrName>
                                        </p:attrNameLst>
                                      </p:cBhvr>
                                      <p:to>
                                        <p:strVal val="visible"/>
                                      </p:to>
                                    </p:set>
                                  </p:childTnLst>
                                </p:cTn>
                              </p:par>
                              <p:par>
                                <p:cTn id="239" presetID="1" presetClass="entr" presetSubtype="0" fill="hold" grpId="0" nodeType="withEffect">
                                  <p:stCondLst>
                                    <p:cond delay="0"/>
                                  </p:stCondLst>
                                  <p:childTnLst>
                                    <p:set>
                                      <p:cBhvr>
                                        <p:cTn id="240" dur="1" fill="hold">
                                          <p:stCondLst>
                                            <p:cond delay="0"/>
                                          </p:stCondLst>
                                        </p:cTn>
                                        <p:tgtEl>
                                          <p:spTgt spid="113"/>
                                        </p:tgtEl>
                                        <p:attrNameLst>
                                          <p:attrName>style.visibility</p:attrName>
                                        </p:attrNameLst>
                                      </p:cBhvr>
                                      <p:to>
                                        <p:strVal val="visible"/>
                                      </p:to>
                                    </p:set>
                                  </p:childTnLst>
                                </p:cTn>
                              </p:par>
                              <p:par>
                                <p:cTn id="241" presetID="1" presetClass="entr" presetSubtype="0" fill="hold" grpId="0" nodeType="withEffect">
                                  <p:stCondLst>
                                    <p:cond delay="0"/>
                                  </p:stCondLst>
                                  <p:childTnLst>
                                    <p:set>
                                      <p:cBhvr>
                                        <p:cTn id="242" dur="1" fill="hold">
                                          <p:stCondLst>
                                            <p:cond delay="0"/>
                                          </p:stCondLst>
                                        </p:cTn>
                                        <p:tgtEl>
                                          <p:spTgt spid="114"/>
                                        </p:tgtEl>
                                        <p:attrNameLst>
                                          <p:attrName>style.visibility</p:attrName>
                                        </p:attrNameLst>
                                      </p:cBhvr>
                                      <p:to>
                                        <p:strVal val="visible"/>
                                      </p:to>
                                    </p:set>
                                  </p:childTnLst>
                                </p:cTn>
                              </p:par>
                              <p:par>
                                <p:cTn id="243" presetID="1" presetClass="entr" presetSubtype="0" fill="hold" grpId="0" nodeType="withEffect">
                                  <p:stCondLst>
                                    <p:cond delay="0"/>
                                  </p:stCondLst>
                                  <p:childTnLst>
                                    <p:set>
                                      <p:cBhvr>
                                        <p:cTn id="244" dur="1" fill="hold">
                                          <p:stCondLst>
                                            <p:cond delay="0"/>
                                          </p:stCondLst>
                                        </p:cTn>
                                        <p:tgtEl>
                                          <p:spTgt spid="115"/>
                                        </p:tgtEl>
                                        <p:attrNameLst>
                                          <p:attrName>style.visibility</p:attrName>
                                        </p:attrNameLst>
                                      </p:cBhvr>
                                      <p:to>
                                        <p:strVal val="visible"/>
                                      </p:to>
                                    </p:set>
                                  </p:childTnLst>
                                </p:cTn>
                              </p:par>
                              <p:par>
                                <p:cTn id="245" presetID="1" presetClass="entr" presetSubtype="0" fill="hold" grpId="0" nodeType="withEffect">
                                  <p:stCondLst>
                                    <p:cond delay="0"/>
                                  </p:stCondLst>
                                  <p:childTnLst>
                                    <p:set>
                                      <p:cBhvr>
                                        <p:cTn id="246" dur="1" fill="hold">
                                          <p:stCondLst>
                                            <p:cond delay="0"/>
                                          </p:stCondLst>
                                        </p:cTn>
                                        <p:tgtEl>
                                          <p:spTgt spid="116"/>
                                        </p:tgtEl>
                                        <p:attrNameLst>
                                          <p:attrName>style.visibility</p:attrName>
                                        </p:attrNameLst>
                                      </p:cBhvr>
                                      <p:to>
                                        <p:strVal val="visible"/>
                                      </p:to>
                                    </p:set>
                                  </p:childTnLst>
                                </p:cTn>
                              </p:par>
                              <p:par>
                                <p:cTn id="247" presetID="1" presetClass="entr" presetSubtype="0" fill="hold" grpId="0" nodeType="withEffect">
                                  <p:stCondLst>
                                    <p:cond delay="0"/>
                                  </p:stCondLst>
                                  <p:childTnLst>
                                    <p:set>
                                      <p:cBhvr>
                                        <p:cTn id="248" dur="1" fill="hold">
                                          <p:stCondLst>
                                            <p:cond delay="0"/>
                                          </p:stCondLst>
                                        </p:cTn>
                                        <p:tgtEl>
                                          <p:spTgt spid="117"/>
                                        </p:tgtEl>
                                        <p:attrNameLst>
                                          <p:attrName>style.visibility</p:attrName>
                                        </p:attrNameLst>
                                      </p:cBhvr>
                                      <p:to>
                                        <p:strVal val="visible"/>
                                      </p:to>
                                    </p:set>
                                  </p:childTnLst>
                                </p:cTn>
                              </p:par>
                              <p:par>
                                <p:cTn id="249" presetID="1" presetClass="entr" presetSubtype="0" fill="hold" grpId="0" nodeType="withEffect">
                                  <p:stCondLst>
                                    <p:cond delay="0"/>
                                  </p:stCondLst>
                                  <p:childTnLst>
                                    <p:set>
                                      <p:cBhvr>
                                        <p:cTn id="250" dur="1" fill="hold">
                                          <p:stCondLst>
                                            <p:cond delay="0"/>
                                          </p:stCondLst>
                                        </p:cTn>
                                        <p:tgtEl>
                                          <p:spTgt spid="118"/>
                                        </p:tgtEl>
                                        <p:attrNameLst>
                                          <p:attrName>style.visibility</p:attrName>
                                        </p:attrNameLst>
                                      </p:cBhvr>
                                      <p:to>
                                        <p:strVal val="visible"/>
                                      </p:to>
                                    </p:set>
                                  </p:childTnLst>
                                </p:cTn>
                              </p:par>
                              <p:par>
                                <p:cTn id="251" presetID="1" presetClass="entr" presetSubtype="0" fill="hold" grpId="0" nodeType="withEffect">
                                  <p:stCondLst>
                                    <p:cond delay="0"/>
                                  </p:stCondLst>
                                  <p:childTnLst>
                                    <p:set>
                                      <p:cBhvr>
                                        <p:cTn id="252" dur="1" fill="hold">
                                          <p:stCondLst>
                                            <p:cond delay="0"/>
                                          </p:stCondLst>
                                        </p:cTn>
                                        <p:tgtEl>
                                          <p:spTgt spid="119"/>
                                        </p:tgtEl>
                                        <p:attrNameLst>
                                          <p:attrName>style.visibility</p:attrName>
                                        </p:attrNameLst>
                                      </p:cBhvr>
                                      <p:to>
                                        <p:strVal val="visible"/>
                                      </p:to>
                                    </p:set>
                                  </p:childTnLst>
                                </p:cTn>
                              </p:par>
                              <p:par>
                                <p:cTn id="253" presetID="1" presetClass="entr" presetSubtype="0" fill="hold" grpId="0" nodeType="withEffect">
                                  <p:stCondLst>
                                    <p:cond delay="0"/>
                                  </p:stCondLst>
                                  <p:childTnLst>
                                    <p:set>
                                      <p:cBhvr>
                                        <p:cTn id="254" dur="1" fill="hold">
                                          <p:stCondLst>
                                            <p:cond delay="0"/>
                                          </p:stCondLst>
                                        </p:cTn>
                                        <p:tgtEl>
                                          <p:spTgt spid="120"/>
                                        </p:tgtEl>
                                        <p:attrNameLst>
                                          <p:attrName>style.visibility</p:attrName>
                                        </p:attrNameLst>
                                      </p:cBhvr>
                                      <p:to>
                                        <p:strVal val="visible"/>
                                      </p:to>
                                    </p:set>
                                  </p:childTnLst>
                                </p:cTn>
                              </p:par>
                              <p:par>
                                <p:cTn id="255" presetID="1" presetClass="entr" presetSubtype="0" fill="hold" grpId="0" nodeType="withEffect">
                                  <p:stCondLst>
                                    <p:cond delay="0"/>
                                  </p:stCondLst>
                                  <p:childTnLst>
                                    <p:set>
                                      <p:cBhvr>
                                        <p:cTn id="256" dur="1" fill="hold">
                                          <p:stCondLst>
                                            <p:cond delay="0"/>
                                          </p:stCondLst>
                                        </p:cTn>
                                        <p:tgtEl>
                                          <p:spTgt spid="121"/>
                                        </p:tgtEl>
                                        <p:attrNameLst>
                                          <p:attrName>style.visibility</p:attrName>
                                        </p:attrNameLst>
                                      </p:cBhvr>
                                      <p:to>
                                        <p:strVal val="visible"/>
                                      </p:to>
                                    </p:set>
                                  </p:childTnLst>
                                </p:cTn>
                              </p:par>
                              <p:par>
                                <p:cTn id="257" presetID="1" presetClass="entr" presetSubtype="0" fill="hold" grpId="0" nodeType="withEffect">
                                  <p:stCondLst>
                                    <p:cond delay="0"/>
                                  </p:stCondLst>
                                  <p:childTnLst>
                                    <p:set>
                                      <p:cBhvr>
                                        <p:cTn id="258" dur="1" fill="hold">
                                          <p:stCondLst>
                                            <p:cond delay="0"/>
                                          </p:stCondLst>
                                        </p:cTn>
                                        <p:tgtEl>
                                          <p:spTgt spid="122"/>
                                        </p:tgtEl>
                                        <p:attrNameLst>
                                          <p:attrName>style.visibility</p:attrName>
                                        </p:attrNameLst>
                                      </p:cBhvr>
                                      <p:to>
                                        <p:strVal val="visible"/>
                                      </p:to>
                                    </p:set>
                                  </p:childTnLst>
                                </p:cTn>
                              </p:par>
                              <p:par>
                                <p:cTn id="259" presetID="1" presetClass="entr" presetSubtype="0" fill="hold" grpId="0" nodeType="withEffect">
                                  <p:stCondLst>
                                    <p:cond delay="0"/>
                                  </p:stCondLst>
                                  <p:childTnLst>
                                    <p:set>
                                      <p:cBhvr>
                                        <p:cTn id="260" dur="1" fill="hold">
                                          <p:stCondLst>
                                            <p:cond delay="0"/>
                                          </p:stCondLst>
                                        </p:cTn>
                                        <p:tgtEl>
                                          <p:spTgt spid="123"/>
                                        </p:tgtEl>
                                        <p:attrNameLst>
                                          <p:attrName>style.visibility</p:attrName>
                                        </p:attrNameLst>
                                      </p:cBhvr>
                                      <p:to>
                                        <p:strVal val="visible"/>
                                      </p:to>
                                    </p:set>
                                  </p:childTnLst>
                                </p:cTn>
                              </p:par>
                              <p:par>
                                <p:cTn id="261" presetID="1" presetClass="entr" presetSubtype="0" fill="hold" grpId="0" nodeType="withEffect">
                                  <p:stCondLst>
                                    <p:cond delay="0"/>
                                  </p:stCondLst>
                                  <p:childTnLst>
                                    <p:set>
                                      <p:cBhvr>
                                        <p:cTn id="262" dur="1" fill="hold">
                                          <p:stCondLst>
                                            <p:cond delay="0"/>
                                          </p:stCondLst>
                                        </p:cTn>
                                        <p:tgtEl>
                                          <p:spTgt spid="124"/>
                                        </p:tgtEl>
                                        <p:attrNameLst>
                                          <p:attrName>style.visibility</p:attrName>
                                        </p:attrNameLst>
                                      </p:cBhvr>
                                      <p:to>
                                        <p:strVal val="visible"/>
                                      </p:to>
                                    </p:set>
                                  </p:childTnLst>
                                </p:cTn>
                              </p:par>
                              <p:par>
                                <p:cTn id="263" presetID="1" presetClass="entr" presetSubtype="0" fill="hold" grpId="0" nodeType="withEffect">
                                  <p:stCondLst>
                                    <p:cond delay="0"/>
                                  </p:stCondLst>
                                  <p:childTnLst>
                                    <p:set>
                                      <p:cBhvr>
                                        <p:cTn id="264" dur="1" fill="hold">
                                          <p:stCondLst>
                                            <p:cond delay="0"/>
                                          </p:stCondLst>
                                        </p:cTn>
                                        <p:tgtEl>
                                          <p:spTgt spid="125"/>
                                        </p:tgtEl>
                                        <p:attrNameLst>
                                          <p:attrName>style.visibility</p:attrName>
                                        </p:attrNameLst>
                                      </p:cBhvr>
                                      <p:to>
                                        <p:strVal val="visible"/>
                                      </p:to>
                                    </p:set>
                                  </p:childTnLst>
                                </p:cTn>
                              </p:par>
                              <p:par>
                                <p:cTn id="265" presetID="1" presetClass="entr" presetSubtype="0" fill="hold" grpId="0" nodeType="withEffect">
                                  <p:stCondLst>
                                    <p:cond delay="0"/>
                                  </p:stCondLst>
                                  <p:childTnLst>
                                    <p:set>
                                      <p:cBhvr>
                                        <p:cTn id="266" dur="1" fill="hold">
                                          <p:stCondLst>
                                            <p:cond delay="0"/>
                                          </p:stCondLst>
                                        </p:cTn>
                                        <p:tgtEl>
                                          <p:spTgt spid="126"/>
                                        </p:tgtEl>
                                        <p:attrNameLst>
                                          <p:attrName>style.visibility</p:attrName>
                                        </p:attrNameLst>
                                      </p:cBhvr>
                                      <p:to>
                                        <p:strVal val="visible"/>
                                      </p:to>
                                    </p:set>
                                  </p:childTnLst>
                                </p:cTn>
                              </p:par>
                              <p:par>
                                <p:cTn id="267" presetID="1" presetClass="entr" presetSubtype="0" fill="hold" grpId="0" nodeType="withEffect">
                                  <p:stCondLst>
                                    <p:cond delay="0"/>
                                  </p:stCondLst>
                                  <p:childTnLst>
                                    <p:set>
                                      <p:cBhvr>
                                        <p:cTn id="268" dur="1" fill="hold">
                                          <p:stCondLst>
                                            <p:cond delay="0"/>
                                          </p:stCondLst>
                                        </p:cTn>
                                        <p:tgtEl>
                                          <p:spTgt spid="127"/>
                                        </p:tgtEl>
                                        <p:attrNameLst>
                                          <p:attrName>style.visibility</p:attrName>
                                        </p:attrNameLst>
                                      </p:cBhvr>
                                      <p:to>
                                        <p:strVal val="visible"/>
                                      </p:to>
                                    </p:set>
                                  </p:childTnLst>
                                </p:cTn>
                              </p:par>
                              <p:par>
                                <p:cTn id="269" presetID="1" presetClass="entr" presetSubtype="0" fill="hold" grpId="0" nodeType="withEffect">
                                  <p:stCondLst>
                                    <p:cond delay="0"/>
                                  </p:stCondLst>
                                  <p:childTnLst>
                                    <p:set>
                                      <p:cBhvr>
                                        <p:cTn id="270" dur="1" fill="hold">
                                          <p:stCondLst>
                                            <p:cond delay="0"/>
                                          </p:stCondLst>
                                        </p:cTn>
                                        <p:tgtEl>
                                          <p:spTgt spid="128"/>
                                        </p:tgtEl>
                                        <p:attrNameLst>
                                          <p:attrName>style.visibility</p:attrName>
                                        </p:attrNameLst>
                                      </p:cBhvr>
                                      <p:to>
                                        <p:strVal val="visible"/>
                                      </p:to>
                                    </p:set>
                                  </p:childTnLst>
                                </p:cTn>
                              </p:par>
                              <p:par>
                                <p:cTn id="271" presetID="1" presetClass="entr" presetSubtype="0" fill="hold" grpId="0" nodeType="withEffect">
                                  <p:stCondLst>
                                    <p:cond delay="0"/>
                                  </p:stCondLst>
                                  <p:childTnLst>
                                    <p:set>
                                      <p:cBhvr>
                                        <p:cTn id="272" dur="1" fill="hold">
                                          <p:stCondLst>
                                            <p:cond delay="0"/>
                                          </p:stCondLst>
                                        </p:cTn>
                                        <p:tgtEl>
                                          <p:spTgt spid="129"/>
                                        </p:tgtEl>
                                        <p:attrNameLst>
                                          <p:attrName>style.visibility</p:attrName>
                                        </p:attrNameLst>
                                      </p:cBhvr>
                                      <p:to>
                                        <p:strVal val="visible"/>
                                      </p:to>
                                    </p:set>
                                  </p:childTnLst>
                                </p:cTn>
                              </p:par>
                              <p:par>
                                <p:cTn id="273" presetID="1" presetClass="entr" presetSubtype="0" fill="hold" grpId="0" nodeType="withEffect">
                                  <p:stCondLst>
                                    <p:cond delay="0"/>
                                  </p:stCondLst>
                                  <p:childTnLst>
                                    <p:set>
                                      <p:cBhvr>
                                        <p:cTn id="274" dur="1" fill="hold">
                                          <p:stCondLst>
                                            <p:cond delay="0"/>
                                          </p:stCondLst>
                                        </p:cTn>
                                        <p:tgtEl>
                                          <p:spTgt spid="138"/>
                                        </p:tgtEl>
                                        <p:attrNameLst>
                                          <p:attrName>style.visibility</p:attrName>
                                        </p:attrNameLst>
                                      </p:cBhvr>
                                      <p:to>
                                        <p:strVal val="visible"/>
                                      </p:to>
                                    </p:set>
                                  </p:childTnLst>
                                </p:cTn>
                              </p:par>
                              <p:par>
                                <p:cTn id="275" presetID="1" presetClass="entr" presetSubtype="0" fill="hold" grpId="0" nodeType="withEffect">
                                  <p:stCondLst>
                                    <p:cond delay="0"/>
                                  </p:stCondLst>
                                  <p:childTnLst>
                                    <p:set>
                                      <p:cBhvr>
                                        <p:cTn id="276" dur="1" fill="hold">
                                          <p:stCondLst>
                                            <p:cond delay="0"/>
                                          </p:stCondLst>
                                        </p:cTn>
                                        <p:tgtEl>
                                          <p:spTgt spid="139"/>
                                        </p:tgtEl>
                                        <p:attrNameLst>
                                          <p:attrName>style.visibility</p:attrName>
                                        </p:attrNameLst>
                                      </p:cBhvr>
                                      <p:to>
                                        <p:strVal val="visible"/>
                                      </p:to>
                                    </p:set>
                                  </p:childTnLst>
                                </p:cTn>
                              </p:par>
                              <p:par>
                                <p:cTn id="277" presetID="1" presetClass="entr" presetSubtype="0" fill="hold" grpId="0" nodeType="withEffect">
                                  <p:stCondLst>
                                    <p:cond delay="0"/>
                                  </p:stCondLst>
                                  <p:childTnLst>
                                    <p:set>
                                      <p:cBhvr>
                                        <p:cTn id="278" dur="1" fill="hold">
                                          <p:stCondLst>
                                            <p:cond delay="0"/>
                                          </p:stCondLst>
                                        </p:cTn>
                                        <p:tgtEl>
                                          <p:spTgt spid="140"/>
                                        </p:tgtEl>
                                        <p:attrNameLst>
                                          <p:attrName>style.visibility</p:attrName>
                                        </p:attrNameLst>
                                      </p:cBhvr>
                                      <p:to>
                                        <p:strVal val="visible"/>
                                      </p:to>
                                    </p:set>
                                  </p:childTnLst>
                                </p:cTn>
                              </p:par>
                              <p:par>
                                <p:cTn id="279" presetID="1" presetClass="entr" presetSubtype="0" fill="hold" grpId="0" nodeType="withEffect">
                                  <p:stCondLst>
                                    <p:cond delay="0"/>
                                  </p:stCondLst>
                                  <p:childTnLst>
                                    <p:set>
                                      <p:cBhvr>
                                        <p:cTn id="280" dur="1" fill="hold">
                                          <p:stCondLst>
                                            <p:cond delay="0"/>
                                          </p:stCondLst>
                                        </p:cTn>
                                        <p:tgtEl>
                                          <p:spTgt spid="141"/>
                                        </p:tgtEl>
                                        <p:attrNameLst>
                                          <p:attrName>style.visibility</p:attrName>
                                        </p:attrNameLst>
                                      </p:cBhvr>
                                      <p:to>
                                        <p:strVal val="visible"/>
                                      </p:to>
                                    </p:set>
                                  </p:childTnLst>
                                </p:cTn>
                              </p:par>
                              <p:par>
                                <p:cTn id="281" presetID="1" presetClass="entr" presetSubtype="0" fill="hold" grpId="0" nodeType="withEffect">
                                  <p:stCondLst>
                                    <p:cond delay="0"/>
                                  </p:stCondLst>
                                  <p:childTnLst>
                                    <p:set>
                                      <p:cBhvr>
                                        <p:cTn id="282" dur="1" fill="hold">
                                          <p:stCondLst>
                                            <p:cond delay="0"/>
                                          </p:stCondLst>
                                        </p:cTn>
                                        <p:tgtEl>
                                          <p:spTgt spid="144">
                                            <p:txEl>
                                              <p:pRg st="0" end="0"/>
                                            </p:txEl>
                                          </p:spTgt>
                                        </p:tgtEl>
                                        <p:attrNameLst>
                                          <p:attrName>style.visibility</p:attrName>
                                        </p:attrNameLst>
                                      </p:cBhvr>
                                      <p:to>
                                        <p:strVal val="visible"/>
                                      </p:to>
                                    </p:set>
                                  </p:childTnLst>
                                </p:cTn>
                              </p:par>
                              <p:par>
                                <p:cTn id="283" presetID="1" presetClass="entr" presetSubtype="0" fill="hold" nodeType="withEffect">
                                  <p:stCondLst>
                                    <p:cond delay="0"/>
                                  </p:stCondLst>
                                  <p:childTnLst>
                                    <p:set>
                                      <p:cBhvr>
                                        <p:cTn id="284" dur="1" fill="hold">
                                          <p:stCondLst>
                                            <p:cond delay="0"/>
                                          </p:stCondLst>
                                        </p:cTn>
                                        <p:tgtEl>
                                          <p:spTgt spid="148"/>
                                        </p:tgtEl>
                                        <p:attrNameLst>
                                          <p:attrName>style.visibility</p:attrName>
                                        </p:attrNameLst>
                                      </p:cBhvr>
                                      <p:to>
                                        <p:strVal val="visible"/>
                                      </p:to>
                                    </p:set>
                                  </p:childTnLst>
                                </p:cTn>
                              </p:par>
                              <p:par>
                                <p:cTn id="285" presetID="1" presetClass="entr" presetSubtype="0" fill="hold" nodeType="withEffect">
                                  <p:stCondLst>
                                    <p:cond delay="0"/>
                                  </p:stCondLst>
                                  <p:childTnLst>
                                    <p:set>
                                      <p:cBhvr>
                                        <p:cTn id="286" dur="1" fill="hold">
                                          <p:stCondLst>
                                            <p:cond delay="0"/>
                                          </p:stCondLst>
                                        </p:cTn>
                                        <p:tgtEl>
                                          <p:spTgt spid="1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5" grpId="0" build="p"/>
      <p:bldP spid="144" grpId="0" build="p"/>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p:bldP spid="64" grpId="0"/>
      <p:bldP spid="65" grpId="0"/>
      <p:bldP spid="66" grpId="0"/>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p:bldP spid="119" grpId="0"/>
      <p:bldP spid="120" grpId="0"/>
      <p:bldP spid="121" grpId="0"/>
      <p:bldP spid="122" grpId="0"/>
      <p:bldP spid="123" grpId="0"/>
      <p:bldP spid="124" grpId="0"/>
      <p:bldP spid="125" grpId="0"/>
      <p:bldP spid="126" grpId="0"/>
      <p:bldP spid="127" grpId="0"/>
      <p:bldP spid="128" grpId="0"/>
      <p:bldP spid="129" grpId="0"/>
      <p:bldP spid="130" grpId="0"/>
      <p:bldP spid="131" grpId="0"/>
      <p:bldP spid="132" grpId="0"/>
      <p:bldP spid="133" grpId="0"/>
      <p:bldP spid="134" grpId="0"/>
      <p:bldP spid="135" grpId="0"/>
      <p:bldP spid="136" grpId="0"/>
      <p:bldP spid="137" grpId="0"/>
      <p:bldP spid="138" grpId="0"/>
      <p:bldP spid="139" grpId="0"/>
      <p:bldP spid="140" grpId="0"/>
      <p:bldP spid="1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Maximizing total utility II</a:t>
            </a:r>
          </a:p>
        </p:txBody>
      </p:sp>
      <p:sp>
        <p:nvSpPr>
          <p:cNvPr id="84" name="Content Placeholder 7"/>
          <p:cNvSpPr>
            <a:spLocks noGrp="1"/>
          </p:cNvSpPr>
          <p:nvPr>
            <p:ph sz="half" idx="4294967295"/>
          </p:nvPr>
        </p:nvSpPr>
        <p:spPr>
          <a:xfrm>
            <a:off x="457200" y="5227833"/>
            <a:ext cx="8229600" cy="1223962"/>
          </a:xfrm>
        </p:spPr>
        <p:txBody>
          <a:bodyPr>
            <a:normAutofit fontScale="85000" lnSpcReduction="20000"/>
          </a:bodyPr>
          <a:lstStyle/>
          <a:p>
            <a:r>
              <a:rPr lang="en-US" sz="2600" dirty="0"/>
              <a:t>Bundle B with 1 concert tickets and 6 movie tickets has the highest total utility and is the preferred bundle.</a:t>
            </a:r>
          </a:p>
          <a:p>
            <a:pPr>
              <a:spcBef>
                <a:spcPts val="0"/>
              </a:spcBef>
              <a:defRPr/>
            </a:pPr>
            <a:r>
              <a:rPr lang="en-US" sz="2600" dirty="0"/>
              <a:t>Given this budget, a rational consumer spends all income on the combination of movie and concert tickets that maximizes utility.</a:t>
            </a:r>
          </a:p>
        </p:txBody>
      </p:sp>
      <p:sp>
        <p:nvSpPr>
          <p:cNvPr id="6" name="Rectangle 5"/>
          <p:cNvSpPr>
            <a:spLocks noChangeArrowheads="1"/>
          </p:cNvSpPr>
          <p:nvPr/>
        </p:nvSpPr>
        <p:spPr bwMode="auto">
          <a:xfrm>
            <a:off x="1752600" y="4606646"/>
            <a:ext cx="775897"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7" name="Rectangle 6"/>
          <p:cNvSpPr>
            <a:spLocks noChangeArrowheads="1"/>
          </p:cNvSpPr>
          <p:nvPr/>
        </p:nvSpPr>
        <p:spPr bwMode="auto">
          <a:xfrm>
            <a:off x="2528497" y="4606646"/>
            <a:ext cx="829407"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8" name="Rectangle 7"/>
          <p:cNvSpPr>
            <a:spLocks noChangeArrowheads="1"/>
          </p:cNvSpPr>
          <p:nvPr/>
        </p:nvSpPr>
        <p:spPr bwMode="auto">
          <a:xfrm>
            <a:off x="3357904" y="4606646"/>
            <a:ext cx="1310998"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9" name="Rectangle 8"/>
          <p:cNvSpPr>
            <a:spLocks noChangeArrowheads="1"/>
          </p:cNvSpPr>
          <p:nvPr/>
        </p:nvSpPr>
        <p:spPr bwMode="auto">
          <a:xfrm>
            <a:off x="4668903" y="4606646"/>
            <a:ext cx="740224"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10" name="Rectangle 9"/>
          <p:cNvSpPr>
            <a:spLocks noChangeArrowheads="1"/>
          </p:cNvSpPr>
          <p:nvPr/>
        </p:nvSpPr>
        <p:spPr bwMode="auto">
          <a:xfrm>
            <a:off x="5409126" y="4606646"/>
            <a:ext cx="1195060"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11" name="Rectangle 10"/>
          <p:cNvSpPr>
            <a:spLocks noChangeArrowheads="1"/>
          </p:cNvSpPr>
          <p:nvPr/>
        </p:nvSpPr>
        <p:spPr bwMode="auto">
          <a:xfrm>
            <a:off x="6604186" y="4606646"/>
            <a:ext cx="668877"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12" name="Rectangle 11"/>
          <p:cNvSpPr>
            <a:spLocks noChangeArrowheads="1"/>
          </p:cNvSpPr>
          <p:nvPr/>
        </p:nvSpPr>
        <p:spPr bwMode="auto">
          <a:xfrm>
            <a:off x="1752600" y="2209800"/>
            <a:ext cx="775897"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13" name="Rectangle 12"/>
          <p:cNvSpPr>
            <a:spLocks noChangeArrowheads="1"/>
          </p:cNvSpPr>
          <p:nvPr/>
        </p:nvSpPr>
        <p:spPr bwMode="auto">
          <a:xfrm>
            <a:off x="2528497" y="2209800"/>
            <a:ext cx="829407"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14" name="Rectangle 13"/>
          <p:cNvSpPr>
            <a:spLocks noChangeArrowheads="1"/>
          </p:cNvSpPr>
          <p:nvPr/>
        </p:nvSpPr>
        <p:spPr bwMode="auto">
          <a:xfrm>
            <a:off x="3357904" y="2209800"/>
            <a:ext cx="1310998"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15" name="Rectangle 14"/>
          <p:cNvSpPr>
            <a:spLocks noChangeArrowheads="1"/>
          </p:cNvSpPr>
          <p:nvPr/>
        </p:nvSpPr>
        <p:spPr bwMode="auto">
          <a:xfrm>
            <a:off x="4668903" y="2209800"/>
            <a:ext cx="740224"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16" name="Rectangle 15"/>
          <p:cNvSpPr>
            <a:spLocks noChangeArrowheads="1"/>
          </p:cNvSpPr>
          <p:nvPr/>
        </p:nvSpPr>
        <p:spPr bwMode="auto">
          <a:xfrm>
            <a:off x="5409126" y="2209800"/>
            <a:ext cx="1195060"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17" name="Rectangle 16"/>
          <p:cNvSpPr>
            <a:spLocks noChangeArrowheads="1"/>
          </p:cNvSpPr>
          <p:nvPr/>
        </p:nvSpPr>
        <p:spPr bwMode="auto">
          <a:xfrm>
            <a:off x="6604186" y="2209800"/>
            <a:ext cx="668877"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18" name="Rectangle 17"/>
          <p:cNvSpPr>
            <a:spLocks noChangeArrowheads="1"/>
          </p:cNvSpPr>
          <p:nvPr/>
        </p:nvSpPr>
        <p:spPr bwMode="auto">
          <a:xfrm>
            <a:off x="1752600" y="2984642"/>
            <a:ext cx="775897"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19" name="Rectangle 18"/>
          <p:cNvSpPr>
            <a:spLocks noChangeArrowheads="1"/>
          </p:cNvSpPr>
          <p:nvPr/>
        </p:nvSpPr>
        <p:spPr bwMode="auto">
          <a:xfrm>
            <a:off x="2528497" y="2984642"/>
            <a:ext cx="829407"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0" name="Rectangle 19"/>
          <p:cNvSpPr>
            <a:spLocks noChangeArrowheads="1"/>
          </p:cNvSpPr>
          <p:nvPr/>
        </p:nvSpPr>
        <p:spPr bwMode="auto">
          <a:xfrm>
            <a:off x="3357904" y="2984642"/>
            <a:ext cx="1310998"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1" name="Rectangle 20"/>
          <p:cNvSpPr>
            <a:spLocks noChangeArrowheads="1"/>
          </p:cNvSpPr>
          <p:nvPr/>
        </p:nvSpPr>
        <p:spPr bwMode="auto">
          <a:xfrm>
            <a:off x="4668903" y="2984642"/>
            <a:ext cx="740224"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2" name="Rectangle 21"/>
          <p:cNvSpPr>
            <a:spLocks noChangeArrowheads="1"/>
          </p:cNvSpPr>
          <p:nvPr/>
        </p:nvSpPr>
        <p:spPr bwMode="auto">
          <a:xfrm>
            <a:off x="5409126" y="2984642"/>
            <a:ext cx="1195060"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3" name="Rectangle 22"/>
          <p:cNvSpPr>
            <a:spLocks noChangeArrowheads="1"/>
          </p:cNvSpPr>
          <p:nvPr/>
        </p:nvSpPr>
        <p:spPr bwMode="auto">
          <a:xfrm>
            <a:off x="6604186" y="2984642"/>
            <a:ext cx="668877"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4" name="Rectangle 23"/>
          <p:cNvSpPr>
            <a:spLocks noChangeArrowheads="1"/>
          </p:cNvSpPr>
          <p:nvPr/>
        </p:nvSpPr>
        <p:spPr bwMode="auto">
          <a:xfrm>
            <a:off x="1752600" y="3397892"/>
            <a:ext cx="775897"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5" name="Rectangle 24"/>
          <p:cNvSpPr>
            <a:spLocks noChangeArrowheads="1"/>
          </p:cNvSpPr>
          <p:nvPr/>
        </p:nvSpPr>
        <p:spPr bwMode="auto">
          <a:xfrm>
            <a:off x="2528497" y="3397892"/>
            <a:ext cx="829407"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6" name="Rectangle 25"/>
          <p:cNvSpPr>
            <a:spLocks noChangeArrowheads="1"/>
          </p:cNvSpPr>
          <p:nvPr/>
        </p:nvSpPr>
        <p:spPr bwMode="auto">
          <a:xfrm>
            <a:off x="3357904" y="3397892"/>
            <a:ext cx="1310998"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7" name="Rectangle 26"/>
          <p:cNvSpPr>
            <a:spLocks noChangeArrowheads="1"/>
          </p:cNvSpPr>
          <p:nvPr/>
        </p:nvSpPr>
        <p:spPr bwMode="auto">
          <a:xfrm>
            <a:off x="4668903" y="3397892"/>
            <a:ext cx="740224"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8" name="Rectangle 27"/>
          <p:cNvSpPr>
            <a:spLocks noChangeArrowheads="1"/>
          </p:cNvSpPr>
          <p:nvPr/>
        </p:nvSpPr>
        <p:spPr bwMode="auto">
          <a:xfrm>
            <a:off x="5409126" y="3397892"/>
            <a:ext cx="1195060"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9" name="Rectangle 28"/>
          <p:cNvSpPr>
            <a:spLocks noChangeArrowheads="1"/>
          </p:cNvSpPr>
          <p:nvPr/>
        </p:nvSpPr>
        <p:spPr bwMode="auto">
          <a:xfrm>
            <a:off x="6604186" y="3397892"/>
            <a:ext cx="668877"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36" name="Rectangle 35"/>
          <p:cNvSpPr>
            <a:spLocks noChangeArrowheads="1"/>
          </p:cNvSpPr>
          <p:nvPr/>
        </p:nvSpPr>
        <p:spPr bwMode="auto">
          <a:xfrm>
            <a:off x="1752600" y="4224390"/>
            <a:ext cx="77589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37" name="Rectangle 36"/>
          <p:cNvSpPr>
            <a:spLocks noChangeArrowheads="1"/>
          </p:cNvSpPr>
          <p:nvPr/>
        </p:nvSpPr>
        <p:spPr bwMode="auto">
          <a:xfrm>
            <a:off x="2528497" y="4224390"/>
            <a:ext cx="82940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38" name="Rectangle 37"/>
          <p:cNvSpPr>
            <a:spLocks noChangeArrowheads="1"/>
          </p:cNvSpPr>
          <p:nvPr/>
        </p:nvSpPr>
        <p:spPr bwMode="auto">
          <a:xfrm>
            <a:off x="3357904" y="4224390"/>
            <a:ext cx="1310998"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39" name="Rectangle 38"/>
          <p:cNvSpPr>
            <a:spLocks noChangeArrowheads="1"/>
          </p:cNvSpPr>
          <p:nvPr/>
        </p:nvSpPr>
        <p:spPr bwMode="auto">
          <a:xfrm>
            <a:off x="4668903" y="4224390"/>
            <a:ext cx="740224"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40" name="Rectangle 39"/>
          <p:cNvSpPr>
            <a:spLocks noChangeArrowheads="1"/>
          </p:cNvSpPr>
          <p:nvPr/>
        </p:nvSpPr>
        <p:spPr bwMode="auto">
          <a:xfrm>
            <a:off x="5409126" y="4224390"/>
            <a:ext cx="1195060"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41" name="Rectangle 40"/>
          <p:cNvSpPr>
            <a:spLocks noChangeArrowheads="1"/>
          </p:cNvSpPr>
          <p:nvPr/>
        </p:nvSpPr>
        <p:spPr bwMode="auto">
          <a:xfrm>
            <a:off x="6604186" y="4224390"/>
            <a:ext cx="66887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42" name="Rectangle 41"/>
          <p:cNvSpPr>
            <a:spLocks noChangeArrowheads="1"/>
          </p:cNvSpPr>
          <p:nvPr/>
        </p:nvSpPr>
        <p:spPr bwMode="auto">
          <a:xfrm>
            <a:off x="1847637" y="2586491"/>
            <a:ext cx="56425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Bundle</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43" name="Rectangle 42"/>
          <p:cNvSpPr>
            <a:spLocks noChangeArrowheads="1"/>
          </p:cNvSpPr>
          <p:nvPr/>
        </p:nvSpPr>
        <p:spPr bwMode="auto">
          <a:xfrm>
            <a:off x="2604966" y="2345540"/>
            <a:ext cx="63639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Concert</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44" name="Rectangle 43"/>
          <p:cNvSpPr>
            <a:spLocks noChangeArrowheads="1"/>
          </p:cNvSpPr>
          <p:nvPr/>
        </p:nvSpPr>
        <p:spPr bwMode="auto">
          <a:xfrm>
            <a:off x="2660268" y="2580212"/>
            <a:ext cx="51937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tickets</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45" name="Rectangle 44"/>
          <p:cNvSpPr>
            <a:spLocks noChangeArrowheads="1"/>
          </p:cNvSpPr>
          <p:nvPr/>
        </p:nvSpPr>
        <p:spPr bwMode="auto">
          <a:xfrm>
            <a:off x="4772269" y="2345540"/>
            <a:ext cx="5071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Movie</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46" name="Rectangle 45"/>
          <p:cNvSpPr>
            <a:spLocks noChangeArrowheads="1"/>
          </p:cNvSpPr>
          <p:nvPr/>
        </p:nvSpPr>
        <p:spPr bwMode="auto">
          <a:xfrm>
            <a:off x="4760023" y="2580212"/>
            <a:ext cx="51937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tickets</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47" name="Rectangle 46"/>
          <p:cNvSpPr>
            <a:spLocks noChangeArrowheads="1"/>
          </p:cNvSpPr>
          <p:nvPr/>
        </p:nvSpPr>
        <p:spPr bwMode="auto">
          <a:xfrm>
            <a:off x="5531557" y="2345540"/>
            <a:ext cx="91768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Utility from</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48" name="Rectangle 47"/>
          <p:cNvSpPr>
            <a:spLocks noChangeArrowheads="1"/>
          </p:cNvSpPr>
          <p:nvPr/>
        </p:nvSpPr>
        <p:spPr bwMode="auto">
          <a:xfrm>
            <a:off x="5456996" y="2592055"/>
            <a:ext cx="115381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movie tickets</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49" name="Rectangle 48"/>
          <p:cNvSpPr>
            <a:spLocks noChangeArrowheads="1"/>
          </p:cNvSpPr>
          <p:nvPr/>
        </p:nvSpPr>
        <p:spPr bwMode="auto">
          <a:xfrm>
            <a:off x="6727414" y="2360575"/>
            <a:ext cx="38722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Total</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50" name="Rectangle 49"/>
          <p:cNvSpPr>
            <a:spLocks noChangeArrowheads="1"/>
          </p:cNvSpPr>
          <p:nvPr/>
        </p:nvSpPr>
        <p:spPr bwMode="auto">
          <a:xfrm>
            <a:off x="6712707" y="2592758"/>
            <a:ext cx="45845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utility</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51" name="Rectangle 50"/>
          <p:cNvSpPr>
            <a:spLocks noChangeArrowheads="1"/>
          </p:cNvSpPr>
          <p:nvPr/>
        </p:nvSpPr>
        <p:spPr bwMode="auto">
          <a:xfrm>
            <a:off x="2095957" y="308795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A</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52" name="Rectangle 51"/>
          <p:cNvSpPr>
            <a:spLocks noChangeArrowheads="1"/>
          </p:cNvSpPr>
          <p:nvPr/>
        </p:nvSpPr>
        <p:spPr bwMode="auto">
          <a:xfrm>
            <a:off x="2911986" y="309312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0</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53" name="Rectangle 52"/>
          <p:cNvSpPr>
            <a:spLocks noChangeArrowheads="1"/>
          </p:cNvSpPr>
          <p:nvPr/>
        </p:nvSpPr>
        <p:spPr bwMode="auto">
          <a:xfrm>
            <a:off x="5007800" y="309312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8</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54" name="Rectangle 53"/>
          <p:cNvSpPr>
            <a:spLocks noChangeArrowheads="1"/>
          </p:cNvSpPr>
          <p:nvPr/>
        </p:nvSpPr>
        <p:spPr bwMode="auto">
          <a:xfrm>
            <a:off x="2095957" y="3501204"/>
            <a:ext cx="945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B</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55" name="Rectangle 54"/>
          <p:cNvSpPr>
            <a:spLocks noChangeArrowheads="1"/>
          </p:cNvSpPr>
          <p:nvPr/>
        </p:nvSpPr>
        <p:spPr bwMode="auto">
          <a:xfrm>
            <a:off x="2911986" y="350637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56" name="Rectangle 55"/>
          <p:cNvSpPr>
            <a:spLocks noChangeArrowheads="1"/>
          </p:cNvSpPr>
          <p:nvPr/>
        </p:nvSpPr>
        <p:spPr bwMode="auto">
          <a:xfrm>
            <a:off x="5007800" y="350637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6</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57" name="Rectangle 56"/>
          <p:cNvSpPr>
            <a:spLocks noChangeArrowheads="1"/>
          </p:cNvSpPr>
          <p:nvPr/>
        </p:nvSpPr>
        <p:spPr bwMode="auto">
          <a:xfrm>
            <a:off x="2100416" y="3909288"/>
            <a:ext cx="945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C</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58" name="Rectangle 57"/>
          <p:cNvSpPr>
            <a:spLocks noChangeArrowheads="1"/>
          </p:cNvSpPr>
          <p:nvPr/>
        </p:nvSpPr>
        <p:spPr bwMode="auto">
          <a:xfrm>
            <a:off x="2911986" y="391445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59" name="Rectangle 58"/>
          <p:cNvSpPr>
            <a:spLocks noChangeArrowheads="1"/>
          </p:cNvSpPr>
          <p:nvPr/>
        </p:nvSpPr>
        <p:spPr bwMode="auto">
          <a:xfrm>
            <a:off x="5007800" y="391445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60" name="Rectangle 59"/>
          <p:cNvSpPr>
            <a:spLocks noChangeArrowheads="1"/>
          </p:cNvSpPr>
          <p:nvPr/>
        </p:nvSpPr>
        <p:spPr bwMode="auto">
          <a:xfrm>
            <a:off x="2095957" y="4312206"/>
            <a:ext cx="10740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D</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61" name="Rectangle 60"/>
          <p:cNvSpPr>
            <a:spLocks noChangeArrowheads="1"/>
          </p:cNvSpPr>
          <p:nvPr/>
        </p:nvSpPr>
        <p:spPr bwMode="auto">
          <a:xfrm>
            <a:off x="2911986" y="431737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3</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62" name="Rectangle 61"/>
          <p:cNvSpPr>
            <a:spLocks noChangeArrowheads="1"/>
          </p:cNvSpPr>
          <p:nvPr/>
        </p:nvSpPr>
        <p:spPr bwMode="auto">
          <a:xfrm>
            <a:off x="5007800" y="4317371"/>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63" name="Rectangle 62"/>
          <p:cNvSpPr>
            <a:spLocks noChangeArrowheads="1"/>
          </p:cNvSpPr>
          <p:nvPr/>
        </p:nvSpPr>
        <p:spPr bwMode="auto">
          <a:xfrm>
            <a:off x="2100416" y="4699627"/>
            <a:ext cx="865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E</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64" name="Rectangle 63"/>
          <p:cNvSpPr>
            <a:spLocks noChangeArrowheads="1"/>
          </p:cNvSpPr>
          <p:nvPr/>
        </p:nvSpPr>
        <p:spPr bwMode="auto">
          <a:xfrm>
            <a:off x="2911986" y="470479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65" name="Rectangle 64"/>
          <p:cNvSpPr>
            <a:spLocks noChangeArrowheads="1"/>
          </p:cNvSpPr>
          <p:nvPr/>
        </p:nvSpPr>
        <p:spPr bwMode="auto">
          <a:xfrm>
            <a:off x="4044618" y="309312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0</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66" name="Rectangle 65"/>
          <p:cNvSpPr>
            <a:spLocks noChangeArrowheads="1"/>
          </p:cNvSpPr>
          <p:nvPr/>
        </p:nvSpPr>
        <p:spPr bwMode="auto">
          <a:xfrm>
            <a:off x="3915302" y="3506370"/>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100</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67" name="Rectangle 66"/>
          <p:cNvSpPr>
            <a:spLocks noChangeArrowheads="1"/>
          </p:cNvSpPr>
          <p:nvPr/>
        </p:nvSpPr>
        <p:spPr bwMode="auto">
          <a:xfrm>
            <a:off x="3915302" y="391445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185</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68" name="Rectangle 67"/>
          <p:cNvSpPr>
            <a:spLocks noChangeArrowheads="1"/>
          </p:cNvSpPr>
          <p:nvPr/>
        </p:nvSpPr>
        <p:spPr bwMode="auto">
          <a:xfrm>
            <a:off x="3915302" y="4317371"/>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210</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69" name="Rectangle 68"/>
          <p:cNvSpPr>
            <a:spLocks noChangeArrowheads="1"/>
          </p:cNvSpPr>
          <p:nvPr/>
        </p:nvSpPr>
        <p:spPr bwMode="auto">
          <a:xfrm>
            <a:off x="3915302" y="470479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210</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70" name="Rectangle 69"/>
          <p:cNvSpPr>
            <a:spLocks noChangeArrowheads="1"/>
          </p:cNvSpPr>
          <p:nvPr/>
        </p:nvSpPr>
        <p:spPr bwMode="auto">
          <a:xfrm>
            <a:off x="5007800" y="470479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0</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71" name="Rectangle 70"/>
          <p:cNvSpPr>
            <a:spLocks noChangeArrowheads="1"/>
          </p:cNvSpPr>
          <p:nvPr/>
        </p:nvSpPr>
        <p:spPr bwMode="auto">
          <a:xfrm>
            <a:off x="5908554" y="3093120"/>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465</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72" name="Rectangle 71"/>
          <p:cNvSpPr>
            <a:spLocks noChangeArrowheads="1"/>
          </p:cNvSpPr>
          <p:nvPr/>
        </p:nvSpPr>
        <p:spPr bwMode="auto">
          <a:xfrm>
            <a:off x="5908554" y="3506370"/>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465</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73" name="Rectangle 72"/>
          <p:cNvSpPr>
            <a:spLocks noChangeArrowheads="1"/>
          </p:cNvSpPr>
          <p:nvPr/>
        </p:nvSpPr>
        <p:spPr bwMode="auto">
          <a:xfrm>
            <a:off x="5908554" y="391445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365</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74" name="Rectangle 73"/>
          <p:cNvSpPr>
            <a:spLocks noChangeArrowheads="1"/>
          </p:cNvSpPr>
          <p:nvPr/>
        </p:nvSpPr>
        <p:spPr bwMode="auto">
          <a:xfrm>
            <a:off x="5908554" y="4317371"/>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190</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75" name="Rectangle 74"/>
          <p:cNvSpPr>
            <a:spLocks noChangeArrowheads="1"/>
          </p:cNvSpPr>
          <p:nvPr/>
        </p:nvSpPr>
        <p:spPr bwMode="auto">
          <a:xfrm>
            <a:off x="6037870" y="470479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0</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76" name="Rectangle 75"/>
          <p:cNvSpPr>
            <a:spLocks noChangeArrowheads="1"/>
          </p:cNvSpPr>
          <p:nvPr/>
        </p:nvSpPr>
        <p:spPr bwMode="auto">
          <a:xfrm>
            <a:off x="6840522" y="3093120"/>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465</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77" name="Rectangle 76"/>
          <p:cNvSpPr>
            <a:spLocks noChangeArrowheads="1"/>
          </p:cNvSpPr>
          <p:nvPr/>
        </p:nvSpPr>
        <p:spPr bwMode="auto">
          <a:xfrm>
            <a:off x="6840522" y="3506370"/>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565</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79" name="Rectangle 78"/>
          <p:cNvSpPr>
            <a:spLocks noChangeArrowheads="1"/>
          </p:cNvSpPr>
          <p:nvPr/>
        </p:nvSpPr>
        <p:spPr bwMode="auto">
          <a:xfrm>
            <a:off x="6840522" y="4317371"/>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400</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80" name="Rectangle 79"/>
          <p:cNvSpPr>
            <a:spLocks noChangeArrowheads="1"/>
          </p:cNvSpPr>
          <p:nvPr/>
        </p:nvSpPr>
        <p:spPr bwMode="auto">
          <a:xfrm>
            <a:off x="6840522" y="4704793"/>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210</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85" name="Rectangle 84"/>
          <p:cNvSpPr>
            <a:spLocks noChangeArrowheads="1"/>
          </p:cNvSpPr>
          <p:nvPr/>
        </p:nvSpPr>
        <p:spPr bwMode="auto">
          <a:xfrm>
            <a:off x="3518731" y="2346383"/>
            <a:ext cx="91768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Utility from</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86" name="Rectangle 85"/>
          <p:cNvSpPr>
            <a:spLocks noChangeArrowheads="1"/>
          </p:cNvSpPr>
          <p:nvPr/>
        </p:nvSpPr>
        <p:spPr bwMode="auto">
          <a:xfrm>
            <a:off x="3399802" y="2589049"/>
            <a:ext cx="121057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concert tickets</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35" name="Rectangle 34"/>
          <p:cNvSpPr>
            <a:spLocks noChangeArrowheads="1"/>
          </p:cNvSpPr>
          <p:nvPr/>
        </p:nvSpPr>
        <p:spPr bwMode="auto">
          <a:xfrm>
            <a:off x="1748523" y="3397892"/>
            <a:ext cx="5520463" cy="413249"/>
          </a:xfrm>
          <a:prstGeom prst="rect">
            <a:avLst/>
          </a:prstGeom>
          <a:solidFill>
            <a:schemeClr val="lt1">
              <a:alpha val="0"/>
            </a:schemeClr>
          </a:solidFill>
          <a:ln>
            <a:solidFill>
              <a:srgbClr val="FF0000"/>
            </a:solid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en-US" sz="4000" dirty="0">
              <a:solidFill>
                <a:srgbClr val="FF0000"/>
              </a:solidFill>
              <a:latin typeface="Calibri Light" pitchFamily="34" charset="0"/>
            </a:endParaRPr>
          </a:p>
        </p:txBody>
      </p:sp>
      <p:sp>
        <p:nvSpPr>
          <p:cNvPr id="78" name="Rectangle 77"/>
          <p:cNvSpPr>
            <a:spLocks noChangeArrowheads="1"/>
          </p:cNvSpPr>
          <p:nvPr/>
        </p:nvSpPr>
        <p:spPr bwMode="auto">
          <a:xfrm>
            <a:off x="6840522" y="391445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550</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82" name="Content Placeholder 2"/>
          <p:cNvSpPr txBox="1">
            <a:spLocks/>
          </p:cNvSpPr>
          <p:nvPr/>
        </p:nvSpPr>
        <p:spPr>
          <a:xfrm>
            <a:off x="457200" y="1143000"/>
            <a:ext cx="8229600" cy="838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To maximize total utility, the total utility of each feasible bundle is identified and then compared to each other.</a:t>
            </a:r>
          </a:p>
        </p:txBody>
      </p:sp>
      <p:sp>
        <p:nvSpPr>
          <p:cNvPr id="87" name="Rectangle 86"/>
          <p:cNvSpPr>
            <a:spLocks noChangeArrowheads="1"/>
          </p:cNvSpPr>
          <p:nvPr/>
        </p:nvSpPr>
        <p:spPr bwMode="auto">
          <a:xfrm>
            <a:off x="6600109" y="2984642"/>
            <a:ext cx="668877" cy="1999850"/>
          </a:xfrm>
          <a:prstGeom prst="rect">
            <a:avLst/>
          </a:prstGeom>
          <a:solidFill>
            <a:schemeClr val="lt1">
              <a:alpha val="0"/>
            </a:schemeClr>
          </a:solidFill>
          <a:ln>
            <a:solidFill>
              <a:srgbClr val="FF0000"/>
            </a:solid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p>
            <a:endParaRPr lang="en-US" sz="4000" dirty="0">
              <a:solidFill>
                <a:srgbClr val="FF0000"/>
              </a:solidFill>
              <a:latin typeface="Calibri Light" pitchFamily="34" charset="0"/>
            </a:endParaRPr>
          </a:p>
        </p:txBody>
      </p:sp>
    </p:spTree>
    <p:extLst>
      <p:ext uri="{BB962C8B-B14F-4D97-AF65-F5344CB8AC3E}">
        <p14:creationId xmlns:p14="http://schemas.microsoft.com/office/powerpoint/2010/main" val="2993811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87"/>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8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uiExpand="1" build="p"/>
      <p:bldP spid="35" grpId="0" animBg="1"/>
      <p:bldP spid="8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Line 154"/>
          <p:cNvSpPr>
            <a:spLocks noChangeShapeType="1"/>
          </p:cNvSpPr>
          <p:nvPr/>
        </p:nvSpPr>
        <p:spPr bwMode="auto">
          <a:xfrm>
            <a:off x="1850950" y="2473914"/>
            <a:ext cx="3304659" cy="2649980"/>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 name="Title 2"/>
          <p:cNvSpPr>
            <a:spLocks noGrp="1"/>
          </p:cNvSpPr>
          <p:nvPr>
            <p:ph type="title"/>
          </p:nvPr>
        </p:nvSpPr>
        <p:spPr/>
        <p:txBody>
          <a:bodyPr>
            <a:normAutofit/>
          </a:bodyPr>
          <a:lstStyle/>
          <a:p>
            <a:r>
              <a:rPr lang="en-US" dirty="0"/>
              <a:t>Maximizing total utility III</a:t>
            </a:r>
            <a:endParaRPr lang="en-US" dirty="0">
              <a:latin typeface="+mj-lt"/>
            </a:endParaRPr>
          </a:p>
        </p:txBody>
      </p:sp>
      <p:sp>
        <p:nvSpPr>
          <p:cNvPr id="67" name="Content Placeholder 7"/>
          <p:cNvSpPr>
            <a:spLocks noGrp="1"/>
          </p:cNvSpPr>
          <p:nvPr>
            <p:ph sz="half" idx="4294967295"/>
          </p:nvPr>
        </p:nvSpPr>
        <p:spPr>
          <a:xfrm>
            <a:off x="457200" y="5836208"/>
            <a:ext cx="8229600" cy="609600"/>
          </a:xfrm>
        </p:spPr>
        <p:txBody>
          <a:bodyPr>
            <a:normAutofit/>
          </a:bodyPr>
          <a:lstStyle/>
          <a:p>
            <a:r>
              <a:rPr lang="en-US" sz="2400" dirty="0"/>
              <a:t>Utility falls as one moves away from the preferred bundle, B.</a:t>
            </a:r>
            <a:endParaRPr lang="en-US" sz="2200" dirty="0"/>
          </a:p>
        </p:txBody>
      </p:sp>
      <p:sp>
        <p:nvSpPr>
          <p:cNvPr id="87" name="Line 86"/>
          <p:cNvSpPr>
            <a:spLocks noChangeShapeType="1"/>
          </p:cNvSpPr>
          <p:nvPr/>
        </p:nvSpPr>
        <p:spPr bwMode="auto">
          <a:xfrm flipV="1">
            <a:off x="1850950" y="2035235"/>
            <a:ext cx="0" cy="309313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88" name="Line 87"/>
          <p:cNvSpPr>
            <a:spLocks noChangeShapeType="1"/>
          </p:cNvSpPr>
          <p:nvPr/>
        </p:nvSpPr>
        <p:spPr bwMode="auto">
          <a:xfrm>
            <a:off x="1850950" y="2142667"/>
            <a:ext cx="6825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88"/>
          <p:cNvSpPr>
            <a:spLocks noChangeShapeType="1"/>
          </p:cNvSpPr>
          <p:nvPr/>
        </p:nvSpPr>
        <p:spPr bwMode="auto">
          <a:xfrm>
            <a:off x="1850950" y="2473914"/>
            <a:ext cx="6825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89"/>
          <p:cNvSpPr>
            <a:spLocks noChangeShapeType="1"/>
          </p:cNvSpPr>
          <p:nvPr/>
        </p:nvSpPr>
        <p:spPr bwMode="auto">
          <a:xfrm>
            <a:off x="1850950" y="2805162"/>
            <a:ext cx="6825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90"/>
          <p:cNvSpPr>
            <a:spLocks noChangeShapeType="1"/>
          </p:cNvSpPr>
          <p:nvPr/>
        </p:nvSpPr>
        <p:spPr bwMode="auto">
          <a:xfrm>
            <a:off x="1850950" y="3136409"/>
            <a:ext cx="6825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91"/>
          <p:cNvSpPr>
            <a:spLocks noChangeShapeType="1"/>
          </p:cNvSpPr>
          <p:nvPr/>
        </p:nvSpPr>
        <p:spPr bwMode="auto">
          <a:xfrm>
            <a:off x="1850950" y="3467657"/>
            <a:ext cx="6825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Line 92"/>
          <p:cNvSpPr>
            <a:spLocks noChangeShapeType="1"/>
          </p:cNvSpPr>
          <p:nvPr/>
        </p:nvSpPr>
        <p:spPr bwMode="auto">
          <a:xfrm>
            <a:off x="1850950" y="3798904"/>
            <a:ext cx="6825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4" name="Line 93"/>
          <p:cNvSpPr>
            <a:spLocks noChangeShapeType="1"/>
          </p:cNvSpPr>
          <p:nvPr/>
        </p:nvSpPr>
        <p:spPr bwMode="auto">
          <a:xfrm>
            <a:off x="1850950" y="4130152"/>
            <a:ext cx="6825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Line 94"/>
          <p:cNvSpPr>
            <a:spLocks noChangeShapeType="1"/>
          </p:cNvSpPr>
          <p:nvPr/>
        </p:nvSpPr>
        <p:spPr bwMode="auto">
          <a:xfrm>
            <a:off x="1850950" y="4461399"/>
            <a:ext cx="6825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6" name="Line 95"/>
          <p:cNvSpPr>
            <a:spLocks noChangeShapeType="1"/>
          </p:cNvSpPr>
          <p:nvPr/>
        </p:nvSpPr>
        <p:spPr bwMode="auto">
          <a:xfrm>
            <a:off x="1850950" y="4797123"/>
            <a:ext cx="6825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7" name="Line 96"/>
          <p:cNvSpPr>
            <a:spLocks noChangeShapeType="1"/>
          </p:cNvSpPr>
          <p:nvPr/>
        </p:nvSpPr>
        <p:spPr bwMode="auto">
          <a:xfrm>
            <a:off x="1850950" y="5128371"/>
            <a:ext cx="426591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9" name="Line 98"/>
          <p:cNvSpPr>
            <a:spLocks noChangeShapeType="1"/>
          </p:cNvSpPr>
          <p:nvPr/>
        </p:nvSpPr>
        <p:spPr bwMode="auto">
          <a:xfrm>
            <a:off x="5155609" y="5070179"/>
            <a:ext cx="0" cy="5371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00" name="Line 99"/>
          <p:cNvSpPr>
            <a:spLocks noChangeShapeType="1"/>
          </p:cNvSpPr>
          <p:nvPr/>
        </p:nvSpPr>
        <p:spPr bwMode="auto">
          <a:xfrm>
            <a:off x="4330866" y="5070179"/>
            <a:ext cx="0" cy="5371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01" name="Line 100"/>
          <p:cNvSpPr>
            <a:spLocks noChangeShapeType="1"/>
          </p:cNvSpPr>
          <p:nvPr/>
        </p:nvSpPr>
        <p:spPr bwMode="auto">
          <a:xfrm>
            <a:off x="3500435" y="5070179"/>
            <a:ext cx="0" cy="5371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02" name="Line 101"/>
          <p:cNvSpPr>
            <a:spLocks noChangeShapeType="1"/>
          </p:cNvSpPr>
          <p:nvPr/>
        </p:nvSpPr>
        <p:spPr bwMode="auto">
          <a:xfrm>
            <a:off x="2675692" y="5070179"/>
            <a:ext cx="0" cy="5371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03" name="Rectangle 102"/>
          <p:cNvSpPr>
            <a:spLocks noChangeArrowheads="1"/>
          </p:cNvSpPr>
          <p:nvPr/>
        </p:nvSpPr>
        <p:spPr bwMode="auto">
          <a:xfrm>
            <a:off x="1686001" y="4707597"/>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4" name="Rectangle 103"/>
          <p:cNvSpPr>
            <a:spLocks noChangeArrowheads="1"/>
          </p:cNvSpPr>
          <p:nvPr/>
        </p:nvSpPr>
        <p:spPr bwMode="auto">
          <a:xfrm>
            <a:off x="1686001" y="437634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104"/>
          <p:cNvSpPr>
            <a:spLocks noChangeArrowheads="1"/>
          </p:cNvSpPr>
          <p:nvPr/>
        </p:nvSpPr>
        <p:spPr bwMode="auto">
          <a:xfrm>
            <a:off x="1686001" y="404510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105"/>
          <p:cNvSpPr>
            <a:spLocks noChangeArrowheads="1"/>
          </p:cNvSpPr>
          <p:nvPr/>
        </p:nvSpPr>
        <p:spPr bwMode="auto">
          <a:xfrm>
            <a:off x="1686001" y="371385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106"/>
          <p:cNvSpPr>
            <a:spLocks noChangeArrowheads="1"/>
          </p:cNvSpPr>
          <p:nvPr/>
        </p:nvSpPr>
        <p:spPr bwMode="auto">
          <a:xfrm>
            <a:off x="1686001" y="3382607"/>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107"/>
          <p:cNvSpPr>
            <a:spLocks noChangeArrowheads="1"/>
          </p:cNvSpPr>
          <p:nvPr/>
        </p:nvSpPr>
        <p:spPr bwMode="auto">
          <a:xfrm>
            <a:off x="1686001" y="305135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108"/>
          <p:cNvSpPr>
            <a:spLocks noChangeArrowheads="1"/>
          </p:cNvSpPr>
          <p:nvPr/>
        </p:nvSpPr>
        <p:spPr bwMode="auto">
          <a:xfrm>
            <a:off x="1686001" y="272011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09"/>
          <p:cNvSpPr>
            <a:spLocks noChangeArrowheads="1"/>
          </p:cNvSpPr>
          <p:nvPr/>
        </p:nvSpPr>
        <p:spPr bwMode="auto">
          <a:xfrm>
            <a:off x="1686001" y="238886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110"/>
          <p:cNvSpPr>
            <a:spLocks noChangeArrowheads="1"/>
          </p:cNvSpPr>
          <p:nvPr/>
        </p:nvSpPr>
        <p:spPr bwMode="auto">
          <a:xfrm>
            <a:off x="1686001" y="2057617"/>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111"/>
          <p:cNvSpPr>
            <a:spLocks noChangeArrowheads="1"/>
          </p:cNvSpPr>
          <p:nvPr/>
        </p:nvSpPr>
        <p:spPr bwMode="auto">
          <a:xfrm>
            <a:off x="1686001" y="515522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112"/>
          <p:cNvSpPr>
            <a:spLocks noChangeArrowheads="1"/>
          </p:cNvSpPr>
          <p:nvPr/>
        </p:nvSpPr>
        <p:spPr bwMode="auto">
          <a:xfrm>
            <a:off x="2635877" y="515522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113"/>
          <p:cNvSpPr>
            <a:spLocks noChangeArrowheads="1"/>
          </p:cNvSpPr>
          <p:nvPr/>
        </p:nvSpPr>
        <p:spPr bwMode="auto">
          <a:xfrm>
            <a:off x="3460620" y="515522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114"/>
          <p:cNvSpPr>
            <a:spLocks noChangeArrowheads="1"/>
          </p:cNvSpPr>
          <p:nvPr/>
        </p:nvSpPr>
        <p:spPr bwMode="auto">
          <a:xfrm>
            <a:off x="4285363" y="515522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115"/>
          <p:cNvSpPr>
            <a:spLocks noChangeArrowheads="1"/>
          </p:cNvSpPr>
          <p:nvPr/>
        </p:nvSpPr>
        <p:spPr bwMode="auto">
          <a:xfrm>
            <a:off x="5110106" y="515522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116"/>
          <p:cNvSpPr>
            <a:spLocks noChangeArrowheads="1"/>
          </p:cNvSpPr>
          <p:nvPr/>
        </p:nvSpPr>
        <p:spPr bwMode="auto">
          <a:xfrm>
            <a:off x="5940537" y="515522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118"/>
          <p:cNvSpPr>
            <a:spLocks noChangeArrowheads="1"/>
          </p:cNvSpPr>
          <p:nvPr/>
        </p:nvSpPr>
        <p:spPr bwMode="auto">
          <a:xfrm>
            <a:off x="3420805" y="5374568"/>
            <a:ext cx="12920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Concert tickets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119"/>
          <p:cNvSpPr>
            <a:spLocks noChangeArrowheads="1"/>
          </p:cNvSpPr>
          <p:nvPr/>
        </p:nvSpPr>
        <p:spPr bwMode="auto">
          <a:xfrm>
            <a:off x="1873701" y="2263528"/>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120"/>
          <p:cNvSpPr>
            <a:spLocks noChangeArrowheads="1"/>
          </p:cNvSpPr>
          <p:nvPr/>
        </p:nvSpPr>
        <p:spPr bwMode="auto">
          <a:xfrm>
            <a:off x="3021422" y="4716960"/>
            <a:ext cx="120706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Budget constraint</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grpSp>
        <p:nvGrpSpPr>
          <p:cNvPr id="2" name="Group 1"/>
          <p:cNvGrpSpPr/>
          <p:nvPr/>
        </p:nvGrpSpPr>
        <p:grpSpPr>
          <a:xfrm>
            <a:off x="2133600" y="2338317"/>
            <a:ext cx="1933215" cy="446558"/>
            <a:chOff x="2623785" y="2131195"/>
            <a:chExt cx="1680641" cy="446558"/>
          </a:xfrm>
        </p:grpSpPr>
        <p:sp>
          <p:nvSpPr>
            <p:cNvPr id="127" name="Rectangle 126"/>
            <p:cNvSpPr>
              <a:spLocks noChangeArrowheads="1"/>
            </p:cNvSpPr>
            <p:nvPr/>
          </p:nvSpPr>
          <p:spPr bwMode="auto">
            <a:xfrm>
              <a:off x="2623785" y="2131195"/>
              <a:ext cx="1661628" cy="246197"/>
            </a:xfrm>
            <a:prstGeom prst="rect">
              <a:avLst/>
            </a:prstGeom>
            <a:solidFill>
              <a:srgbClr val="CE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128" name="Rectangle 127"/>
            <p:cNvSpPr>
              <a:spLocks noChangeArrowheads="1"/>
            </p:cNvSpPr>
            <p:nvPr/>
          </p:nvSpPr>
          <p:spPr bwMode="auto">
            <a:xfrm>
              <a:off x="2666316" y="2146866"/>
              <a:ext cx="16381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At point A, </a:t>
              </a:r>
              <a:r>
                <a:rPr lang="en-US" sz="1400" i="1" dirty="0">
                  <a:solidFill>
                    <a:srgbClr val="000000"/>
                  </a:solidFill>
                  <a:latin typeface="Univers LT Std 57 Cn" charset="0"/>
                  <a:cs typeface="Arial" pitchFamily="34" charset="0"/>
                </a:rPr>
                <a:t>utility is 465.</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grpSp>
      <p:sp>
        <p:nvSpPr>
          <p:cNvPr id="156" name="Freeform 155"/>
          <p:cNvSpPr>
            <a:spLocks/>
          </p:cNvSpPr>
          <p:nvPr/>
        </p:nvSpPr>
        <p:spPr bwMode="auto">
          <a:xfrm>
            <a:off x="1805447" y="2438104"/>
            <a:ext cx="91006" cy="71621"/>
          </a:xfrm>
          <a:custGeom>
            <a:avLst/>
            <a:gdLst>
              <a:gd name="T0" fmla="*/ 32 w 32"/>
              <a:gd name="T1" fmla="*/ 16 h 32"/>
              <a:gd name="T2" fmla="*/ 32 w 32"/>
              <a:gd name="T3" fmla="*/ 16 h 32"/>
              <a:gd name="T4" fmla="*/ 30 w 32"/>
              <a:gd name="T5" fmla="*/ 22 h 32"/>
              <a:gd name="T6" fmla="*/ 28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2"/>
                </a:lnTo>
                <a:lnTo>
                  <a:pt x="16" y="32"/>
                </a:lnTo>
                <a:lnTo>
                  <a:pt x="16" y="32"/>
                </a:lnTo>
                <a:lnTo>
                  <a:pt x="10" y="32"/>
                </a:lnTo>
                <a:lnTo>
                  <a:pt x="4" y="28"/>
                </a:lnTo>
                <a:lnTo>
                  <a:pt x="2" y="22"/>
                </a:lnTo>
                <a:lnTo>
                  <a:pt x="0" y="16"/>
                </a:lnTo>
                <a:lnTo>
                  <a:pt x="0" y="16"/>
                </a:lnTo>
                <a:lnTo>
                  <a:pt x="2" y="10"/>
                </a:lnTo>
                <a:lnTo>
                  <a:pt x="4" y="4"/>
                </a:lnTo>
                <a:lnTo>
                  <a:pt x="10" y="2"/>
                </a:lnTo>
                <a:lnTo>
                  <a:pt x="16" y="0"/>
                </a:lnTo>
                <a:lnTo>
                  <a:pt x="16" y="0"/>
                </a:lnTo>
                <a:lnTo>
                  <a:pt x="22" y="2"/>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7" name="Rectangle 156"/>
          <p:cNvSpPr>
            <a:spLocks noChangeArrowheads="1"/>
          </p:cNvSpPr>
          <p:nvPr/>
        </p:nvSpPr>
        <p:spPr bwMode="auto">
          <a:xfrm>
            <a:off x="2698444" y="2926022"/>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158" name="Freeform 157"/>
          <p:cNvSpPr>
            <a:spLocks/>
          </p:cNvSpPr>
          <p:nvPr/>
        </p:nvSpPr>
        <p:spPr bwMode="auto">
          <a:xfrm>
            <a:off x="2630189" y="3100599"/>
            <a:ext cx="91006" cy="71621"/>
          </a:xfrm>
          <a:custGeom>
            <a:avLst/>
            <a:gdLst>
              <a:gd name="T0" fmla="*/ 32 w 32"/>
              <a:gd name="T1" fmla="*/ 16 h 32"/>
              <a:gd name="T2" fmla="*/ 32 w 32"/>
              <a:gd name="T3" fmla="*/ 16 h 32"/>
              <a:gd name="T4" fmla="*/ 32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6 w 32"/>
              <a:gd name="T17" fmla="*/ 28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8"/>
                </a:lnTo>
                <a:lnTo>
                  <a:pt x="22" y="30"/>
                </a:lnTo>
                <a:lnTo>
                  <a:pt x="16" y="32"/>
                </a:lnTo>
                <a:lnTo>
                  <a:pt x="16" y="32"/>
                </a:lnTo>
                <a:lnTo>
                  <a:pt x="10" y="30"/>
                </a:lnTo>
                <a:lnTo>
                  <a:pt x="6" y="28"/>
                </a:lnTo>
                <a:lnTo>
                  <a:pt x="2" y="22"/>
                </a:lnTo>
                <a:lnTo>
                  <a:pt x="0" y="16"/>
                </a:lnTo>
                <a:lnTo>
                  <a:pt x="0" y="16"/>
                </a:lnTo>
                <a:lnTo>
                  <a:pt x="2" y="10"/>
                </a:lnTo>
                <a:lnTo>
                  <a:pt x="6" y="4"/>
                </a:lnTo>
                <a:lnTo>
                  <a:pt x="10" y="2"/>
                </a:lnTo>
                <a:lnTo>
                  <a:pt x="16" y="0"/>
                </a:lnTo>
                <a:lnTo>
                  <a:pt x="16" y="0"/>
                </a:lnTo>
                <a:lnTo>
                  <a:pt x="22" y="2"/>
                </a:lnTo>
                <a:lnTo>
                  <a:pt x="28" y="4"/>
                </a:lnTo>
                <a:lnTo>
                  <a:pt x="32"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Rectangle 158"/>
          <p:cNvSpPr>
            <a:spLocks noChangeArrowheads="1"/>
          </p:cNvSpPr>
          <p:nvPr/>
        </p:nvSpPr>
        <p:spPr bwMode="auto">
          <a:xfrm>
            <a:off x="3534563" y="3588517"/>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effectLst/>
                <a:latin typeface="Univers LT Std 47 Cn Lt" charset="0"/>
                <a:cs typeface="Arial" pitchFamily="34" charset="0"/>
              </a:rPr>
              <a:t>C</a:t>
            </a:r>
            <a:endParaRPr kumimoji="0" lang="en-US" sz="3600" b="0" i="0" u="none" strike="noStrike" cap="none" normalizeH="0" baseline="0" dirty="0">
              <a:ln>
                <a:noFill/>
              </a:ln>
              <a:effectLst/>
              <a:latin typeface="Arial" pitchFamily="34" charset="0"/>
              <a:cs typeface="Arial" pitchFamily="34" charset="0"/>
            </a:endParaRPr>
          </a:p>
        </p:txBody>
      </p:sp>
      <p:sp>
        <p:nvSpPr>
          <p:cNvPr id="160" name="Freeform 159"/>
          <p:cNvSpPr>
            <a:spLocks/>
          </p:cNvSpPr>
          <p:nvPr/>
        </p:nvSpPr>
        <p:spPr bwMode="auto">
          <a:xfrm>
            <a:off x="3460620" y="3763094"/>
            <a:ext cx="91006" cy="71621"/>
          </a:xfrm>
          <a:custGeom>
            <a:avLst/>
            <a:gdLst>
              <a:gd name="T0" fmla="*/ 32 w 32"/>
              <a:gd name="T1" fmla="*/ 16 h 32"/>
              <a:gd name="T2" fmla="*/ 32 w 32"/>
              <a:gd name="T3" fmla="*/ 16 h 32"/>
              <a:gd name="T4" fmla="*/ 30 w 32"/>
              <a:gd name="T5" fmla="*/ 22 h 32"/>
              <a:gd name="T6" fmla="*/ 28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6 h 32"/>
              <a:gd name="T28" fmla="*/ 10 w 32"/>
              <a:gd name="T29" fmla="*/ 2 h 32"/>
              <a:gd name="T30" fmla="*/ 16 w 32"/>
              <a:gd name="T31" fmla="*/ 0 h 32"/>
              <a:gd name="T32" fmla="*/ 16 w 32"/>
              <a:gd name="T33" fmla="*/ 0 h 32"/>
              <a:gd name="T34" fmla="*/ 22 w 32"/>
              <a:gd name="T35" fmla="*/ 2 h 32"/>
              <a:gd name="T36" fmla="*/ 28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2"/>
                </a:lnTo>
                <a:lnTo>
                  <a:pt x="16" y="32"/>
                </a:lnTo>
                <a:lnTo>
                  <a:pt x="16" y="32"/>
                </a:lnTo>
                <a:lnTo>
                  <a:pt x="10" y="32"/>
                </a:lnTo>
                <a:lnTo>
                  <a:pt x="4" y="28"/>
                </a:lnTo>
                <a:lnTo>
                  <a:pt x="2" y="22"/>
                </a:lnTo>
                <a:lnTo>
                  <a:pt x="0" y="16"/>
                </a:lnTo>
                <a:lnTo>
                  <a:pt x="0" y="16"/>
                </a:lnTo>
                <a:lnTo>
                  <a:pt x="2" y="10"/>
                </a:lnTo>
                <a:lnTo>
                  <a:pt x="4" y="6"/>
                </a:lnTo>
                <a:lnTo>
                  <a:pt x="10" y="2"/>
                </a:lnTo>
                <a:lnTo>
                  <a:pt x="16" y="0"/>
                </a:lnTo>
                <a:lnTo>
                  <a:pt x="16" y="0"/>
                </a:lnTo>
                <a:lnTo>
                  <a:pt x="22" y="2"/>
                </a:lnTo>
                <a:lnTo>
                  <a:pt x="28" y="6"/>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Rectangle 160"/>
          <p:cNvSpPr>
            <a:spLocks noChangeArrowheads="1"/>
          </p:cNvSpPr>
          <p:nvPr/>
        </p:nvSpPr>
        <p:spPr bwMode="auto">
          <a:xfrm>
            <a:off x="4353618" y="4251012"/>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162" name="Freeform 161"/>
          <p:cNvSpPr>
            <a:spLocks/>
          </p:cNvSpPr>
          <p:nvPr/>
        </p:nvSpPr>
        <p:spPr bwMode="auto">
          <a:xfrm>
            <a:off x="5110106" y="5092560"/>
            <a:ext cx="91006" cy="71621"/>
          </a:xfrm>
          <a:custGeom>
            <a:avLst/>
            <a:gdLst>
              <a:gd name="T0" fmla="*/ 32 w 32"/>
              <a:gd name="T1" fmla="*/ 16 h 32"/>
              <a:gd name="T2" fmla="*/ 32 w 32"/>
              <a:gd name="T3" fmla="*/ 16 h 32"/>
              <a:gd name="T4" fmla="*/ 30 w 32"/>
              <a:gd name="T5" fmla="*/ 22 h 32"/>
              <a:gd name="T6" fmla="*/ 28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2 w 32"/>
              <a:gd name="T19" fmla="*/ 22 h 32"/>
              <a:gd name="T20" fmla="*/ 0 w 32"/>
              <a:gd name="T21" fmla="*/ 16 h 32"/>
              <a:gd name="T22" fmla="*/ 0 w 32"/>
              <a:gd name="T23" fmla="*/ 16 h 32"/>
              <a:gd name="T24" fmla="*/ 2 w 32"/>
              <a:gd name="T25" fmla="*/ 8 h 32"/>
              <a:gd name="T26" fmla="*/ 4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0 w 32"/>
              <a:gd name="T39" fmla="*/ 8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6"/>
                </a:lnTo>
                <a:lnTo>
                  <a:pt x="22" y="30"/>
                </a:lnTo>
                <a:lnTo>
                  <a:pt x="16" y="32"/>
                </a:lnTo>
                <a:lnTo>
                  <a:pt x="16" y="32"/>
                </a:lnTo>
                <a:lnTo>
                  <a:pt x="10" y="30"/>
                </a:lnTo>
                <a:lnTo>
                  <a:pt x="4" y="26"/>
                </a:lnTo>
                <a:lnTo>
                  <a:pt x="2" y="22"/>
                </a:lnTo>
                <a:lnTo>
                  <a:pt x="0" y="16"/>
                </a:lnTo>
                <a:lnTo>
                  <a:pt x="0" y="16"/>
                </a:lnTo>
                <a:lnTo>
                  <a:pt x="2" y="8"/>
                </a:lnTo>
                <a:lnTo>
                  <a:pt x="4" y="4"/>
                </a:lnTo>
                <a:lnTo>
                  <a:pt x="10" y="0"/>
                </a:lnTo>
                <a:lnTo>
                  <a:pt x="16" y="0"/>
                </a:lnTo>
                <a:lnTo>
                  <a:pt x="16" y="0"/>
                </a:lnTo>
                <a:lnTo>
                  <a:pt x="22" y="0"/>
                </a:lnTo>
                <a:lnTo>
                  <a:pt x="28" y="4"/>
                </a:lnTo>
                <a:lnTo>
                  <a:pt x="30" y="8"/>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63" name="Freeform 162"/>
          <p:cNvSpPr>
            <a:spLocks/>
          </p:cNvSpPr>
          <p:nvPr/>
        </p:nvSpPr>
        <p:spPr bwMode="auto">
          <a:xfrm>
            <a:off x="4285363" y="4425589"/>
            <a:ext cx="91006" cy="71621"/>
          </a:xfrm>
          <a:custGeom>
            <a:avLst/>
            <a:gdLst>
              <a:gd name="T0" fmla="*/ 32 w 32"/>
              <a:gd name="T1" fmla="*/ 16 h 32"/>
              <a:gd name="T2" fmla="*/ 32 w 32"/>
              <a:gd name="T3" fmla="*/ 16 h 32"/>
              <a:gd name="T4" fmla="*/ 30 w 32"/>
              <a:gd name="T5" fmla="*/ 22 h 32"/>
              <a:gd name="T6" fmla="*/ 26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6 h 32"/>
              <a:gd name="T28" fmla="*/ 10 w 32"/>
              <a:gd name="T29" fmla="*/ 2 h 32"/>
              <a:gd name="T30" fmla="*/ 16 w 32"/>
              <a:gd name="T31" fmla="*/ 0 h 32"/>
              <a:gd name="T32" fmla="*/ 16 w 32"/>
              <a:gd name="T33" fmla="*/ 0 h 32"/>
              <a:gd name="T34" fmla="*/ 22 w 32"/>
              <a:gd name="T35" fmla="*/ 2 h 32"/>
              <a:gd name="T36" fmla="*/ 26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2"/>
                </a:lnTo>
                <a:lnTo>
                  <a:pt x="16" y="32"/>
                </a:lnTo>
                <a:lnTo>
                  <a:pt x="16" y="32"/>
                </a:lnTo>
                <a:lnTo>
                  <a:pt x="10" y="32"/>
                </a:lnTo>
                <a:lnTo>
                  <a:pt x="4" y="28"/>
                </a:lnTo>
                <a:lnTo>
                  <a:pt x="0" y="22"/>
                </a:lnTo>
                <a:lnTo>
                  <a:pt x="0" y="16"/>
                </a:lnTo>
                <a:lnTo>
                  <a:pt x="0" y="16"/>
                </a:lnTo>
                <a:lnTo>
                  <a:pt x="0" y="10"/>
                </a:lnTo>
                <a:lnTo>
                  <a:pt x="4" y="6"/>
                </a:lnTo>
                <a:lnTo>
                  <a:pt x="10" y="2"/>
                </a:lnTo>
                <a:lnTo>
                  <a:pt x="16" y="0"/>
                </a:lnTo>
                <a:lnTo>
                  <a:pt x="16" y="0"/>
                </a:lnTo>
                <a:lnTo>
                  <a:pt x="22" y="2"/>
                </a:lnTo>
                <a:lnTo>
                  <a:pt x="26" y="6"/>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Rectangle 163"/>
          <p:cNvSpPr>
            <a:spLocks noChangeArrowheads="1"/>
          </p:cNvSpPr>
          <p:nvPr/>
        </p:nvSpPr>
        <p:spPr bwMode="auto">
          <a:xfrm>
            <a:off x="5189736" y="4917984"/>
            <a:ext cx="1202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67" name="Freeform 94"/>
          <p:cNvSpPr>
            <a:spLocks noEditPoints="1"/>
          </p:cNvSpPr>
          <p:nvPr/>
        </p:nvSpPr>
        <p:spPr bwMode="auto">
          <a:xfrm>
            <a:off x="4248391" y="4746577"/>
            <a:ext cx="357979" cy="110042"/>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grpSp>
        <p:nvGrpSpPr>
          <p:cNvPr id="249" name="Group 248"/>
          <p:cNvGrpSpPr/>
          <p:nvPr/>
        </p:nvGrpSpPr>
        <p:grpSpPr>
          <a:xfrm>
            <a:off x="2998292" y="2915762"/>
            <a:ext cx="1911345" cy="456682"/>
            <a:chOff x="2623785" y="1956572"/>
            <a:chExt cx="1661628" cy="456682"/>
          </a:xfrm>
        </p:grpSpPr>
        <p:sp>
          <p:nvSpPr>
            <p:cNvPr id="250" name="Rectangle 249"/>
            <p:cNvSpPr>
              <a:spLocks noChangeArrowheads="1"/>
            </p:cNvSpPr>
            <p:nvPr/>
          </p:nvSpPr>
          <p:spPr bwMode="auto">
            <a:xfrm>
              <a:off x="2623785" y="1956572"/>
              <a:ext cx="1661628" cy="298243"/>
            </a:xfrm>
            <a:prstGeom prst="rect">
              <a:avLst/>
            </a:prstGeom>
            <a:solidFill>
              <a:srgbClr val="CE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251" name="Rectangle 250"/>
            <p:cNvSpPr>
              <a:spLocks noChangeArrowheads="1"/>
            </p:cNvSpPr>
            <p:nvPr/>
          </p:nvSpPr>
          <p:spPr bwMode="auto">
            <a:xfrm>
              <a:off x="2629808" y="1982367"/>
              <a:ext cx="16381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At point B, utility</a:t>
              </a:r>
              <a:r>
                <a:rPr kumimoji="0" lang="en-US" sz="1400" b="0" i="1" u="none" strike="noStrike" cap="none" normalizeH="0" dirty="0">
                  <a:ln>
                    <a:noFill/>
                  </a:ln>
                  <a:solidFill>
                    <a:srgbClr val="000000"/>
                  </a:solidFill>
                  <a:effectLst/>
                  <a:latin typeface="Univers LT Std 57 Cn" charset="0"/>
                  <a:cs typeface="Arial" pitchFamily="34" charset="0"/>
                </a:rPr>
                <a:t> </a:t>
              </a:r>
              <a:r>
                <a:rPr lang="en-US" sz="1400" i="1" dirty="0">
                  <a:solidFill>
                    <a:srgbClr val="000000"/>
                  </a:solidFill>
                  <a:latin typeface="Univers LT Std 57 Cn" charset="0"/>
                  <a:cs typeface="Arial" pitchFamily="34" charset="0"/>
                </a:rPr>
                <a:t>is 565.</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52" name="Group 251"/>
          <p:cNvGrpSpPr/>
          <p:nvPr/>
        </p:nvGrpSpPr>
        <p:grpSpPr>
          <a:xfrm>
            <a:off x="4606369" y="4251012"/>
            <a:ext cx="1911345" cy="456681"/>
            <a:chOff x="2623785" y="1956573"/>
            <a:chExt cx="1661628" cy="456681"/>
          </a:xfrm>
        </p:grpSpPr>
        <p:sp>
          <p:nvSpPr>
            <p:cNvPr id="253" name="Rectangle 252"/>
            <p:cNvSpPr>
              <a:spLocks noChangeArrowheads="1"/>
            </p:cNvSpPr>
            <p:nvPr/>
          </p:nvSpPr>
          <p:spPr bwMode="auto">
            <a:xfrm>
              <a:off x="2623785" y="1956573"/>
              <a:ext cx="1661628" cy="197672"/>
            </a:xfrm>
            <a:prstGeom prst="rect">
              <a:avLst/>
            </a:prstGeom>
            <a:solidFill>
              <a:srgbClr val="CE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254" name="Rectangle 253"/>
            <p:cNvSpPr>
              <a:spLocks noChangeArrowheads="1"/>
            </p:cNvSpPr>
            <p:nvPr/>
          </p:nvSpPr>
          <p:spPr bwMode="auto">
            <a:xfrm>
              <a:off x="2629808" y="1982367"/>
              <a:ext cx="16381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At point D, utility</a:t>
              </a:r>
              <a:r>
                <a:rPr kumimoji="0" lang="en-US" sz="1400" b="0" i="1" u="none" strike="noStrike" cap="none" normalizeH="0" dirty="0">
                  <a:ln>
                    <a:noFill/>
                  </a:ln>
                  <a:solidFill>
                    <a:srgbClr val="000000"/>
                  </a:solidFill>
                  <a:effectLst/>
                  <a:latin typeface="Univers LT Std 57 Cn" charset="0"/>
                  <a:cs typeface="Arial" pitchFamily="34" charset="0"/>
                </a:rPr>
                <a:t> </a:t>
              </a:r>
              <a:r>
                <a:rPr lang="en-US" sz="1400" i="1" dirty="0">
                  <a:solidFill>
                    <a:srgbClr val="000000"/>
                  </a:solidFill>
                  <a:latin typeface="Univers LT Std 57 Cn" charset="0"/>
                  <a:cs typeface="Arial" pitchFamily="34" charset="0"/>
                </a:rPr>
                <a:t>is 400.</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55" name="Group 254"/>
          <p:cNvGrpSpPr/>
          <p:nvPr/>
        </p:nvGrpSpPr>
        <p:grpSpPr>
          <a:xfrm>
            <a:off x="3809999" y="3644611"/>
            <a:ext cx="1911345" cy="264894"/>
            <a:chOff x="2623785" y="1956573"/>
            <a:chExt cx="1661628" cy="264894"/>
          </a:xfrm>
        </p:grpSpPr>
        <p:sp>
          <p:nvSpPr>
            <p:cNvPr id="256" name="Rectangle 255"/>
            <p:cNvSpPr>
              <a:spLocks noChangeArrowheads="1"/>
            </p:cNvSpPr>
            <p:nvPr/>
          </p:nvSpPr>
          <p:spPr bwMode="auto">
            <a:xfrm>
              <a:off x="2623785" y="1956573"/>
              <a:ext cx="1661628" cy="264894"/>
            </a:xfrm>
            <a:prstGeom prst="rect">
              <a:avLst/>
            </a:prstGeom>
            <a:solidFill>
              <a:srgbClr val="CE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257" name="Rectangle 256"/>
            <p:cNvSpPr>
              <a:spLocks noChangeArrowheads="1"/>
            </p:cNvSpPr>
            <p:nvPr/>
          </p:nvSpPr>
          <p:spPr bwMode="auto">
            <a:xfrm>
              <a:off x="2629808" y="1982367"/>
              <a:ext cx="16381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At point C, utility</a:t>
              </a:r>
              <a:r>
                <a:rPr kumimoji="0" lang="en-US" sz="1400" b="0" i="1" u="none" strike="noStrike" cap="none" normalizeH="0" dirty="0">
                  <a:ln>
                    <a:noFill/>
                  </a:ln>
                  <a:solidFill>
                    <a:srgbClr val="000000"/>
                  </a:solidFill>
                  <a:effectLst/>
                  <a:latin typeface="Univers LT Std 57 Cn" charset="0"/>
                  <a:cs typeface="Arial" pitchFamily="34" charset="0"/>
                </a:rPr>
                <a:t> </a:t>
              </a:r>
              <a:r>
                <a:rPr lang="en-US" sz="1400" i="1" dirty="0">
                  <a:solidFill>
                    <a:srgbClr val="000000"/>
                  </a:solidFill>
                  <a:latin typeface="Univers LT Std 57 Cn" charset="0"/>
                  <a:cs typeface="Arial" pitchFamily="34" charset="0"/>
                </a:rPr>
                <a:t>is 550.</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46" name="Group 245"/>
          <p:cNvGrpSpPr/>
          <p:nvPr/>
        </p:nvGrpSpPr>
        <p:grpSpPr>
          <a:xfrm>
            <a:off x="5471627" y="4745664"/>
            <a:ext cx="1911345" cy="456682"/>
            <a:chOff x="2623785" y="1956572"/>
            <a:chExt cx="1661628" cy="456682"/>
          </a:xfrm>
        </p:grpSpPr>
        <p:sp>
          <p:nvSpPr>
            <p:cNvPr id="247" name="Rectangle 246"/>
            <p:cNvSpPr>
              <a:spLocks noChangeArrowheads="1"/>
            </p:cNvSpPr>
            <p:nvPr/>
          </p:nvSpPr>
          <p:spPr bwMode="auto">
            <a:xfrm>
              <a:off x="2623785" y="1956572"/>
              <a:ext cx="1661628" cy="202547"/>
            </a:xfrm>
            <a:prstGeom prst="rect">
              <a:avLst/>
            </a:prstGeom>
            <a:solidFill>
              <a:srgbClr val="CE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248" name="Rectangle 247"/>
            <p:cNvSpPr>
              <a:spLocks noChangeArrowheads="1"/>
            </p:cNvSpPr>
            <p:nvPr/>
          </p:nvSpPr>
          <p:spPr bwMode="auto">
            <a:xfrm>
              <a:off x="2629808" y="1982367"/>
              <a:ext cx="16381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At point E, utility</a:t>
              </a:r>
              <a:r>
                <a:rPr kumimoji="0" lang="en-US" sz="1400" b="0" i="1" u="none" strike="noStrike" cap="none" normalizeH="0" dirty="0">
                  <a:ln>
                    <a:noFill/>
                  </a:ln>
                  <a:solidFill>
                    <a:srgbClr val="000000"/>
                  </a:solidFill>
                  <a:effectLst/>
                  <a:latin typeface="Univers LT Std 57 Cn" charset="0"/>
                  <a:cs typeface="Arial" pitchFamily="34" charset="0"/>
                </a:rPr>
                <a:t> </a:t>
              </a:r>
              <a:r>
                <a:rPr lang="en-US" sz="1400" i="1" dirty="0">
                  <a:solidFill>
                    <a:srgbClr val="000000"/>
                  </a:solidFill>
                  <a:latin typeface="Univers LT Std 57 Cn" charset="0"/>
                  <a:cs typeface="Arial" pitchFamily="34" charset="0"/>
                </a:rPr>
                <a:t>is 210.</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grpSp>
      <p:sp>
        <p:nvSpPr>
          <p:cNvPr id="118" name="Rectangle 117"/>
          <p:cNvSpPr>
            <a:spLocks noChangeArrowheads="1"/>
          </p:cNvSpPr>
          <p:nvPr/>
        </p:nvSpPr>
        <p:spPr bwMode="auto">
          <a:xfrm>
            <a:off x="1665890" y="1752600"/>
            <a:ext cx="112210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Movie tickets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5" name="Content Placeholder 2"/>
          <p:cNvSpPr txBox="1">
            <a:spLocks/>
          </p:cNvSpPr>
          <p:nvPr/>
        </p:nvSpPr>
        <p:spPr>
          <a:xfrm>
            <a:off x="457200" y="1143000"/>
            <a:ext cx="8458200" cy="82504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Each bundle on the budget constraint has a corresponding utility.</a:t>
            </a:r>
          </a:p>
        </p:txBody>
      </p:sp>
    </p:spTree>
    <p:extLst>
      <p:ext uri="{BB962C8B-B14F-4D97-AF65-F5344CB8AC3E}">
        <p14:creationId xmlns:p14="http://schemas.microsoft.com/office/powerpoint/2010/main" val="2507779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5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4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6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6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uild="p"/>
      <p:bldP spid="120" grpId="0"/>
      <p:bldP spid="121" grpId="0"/>
      <p:bldP spid="156" grpId="0" animBg="1"/>
      <p:bldP spid="157" grpId="0"/>
      <p:bldP spid="158" grpId="0" animBg="1"/>
      <p:bldP spid="159" grpId="0"/>
      <p:bldP spid="160" grpId="0" animBg="1"/>
      <p:bldP spid="161" grpId="0"/>
      <p:bldP spid="162" grpId="0" animBg="1"/>
      <p:bldP spid="163" grpId="0" animBg="1"/>
      <p:bldP spid="164" grpId="0"/>
      <p:bldP spid="16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What will you learn in this chapter?</a:t>
            </a:r>
          </a:p>
        </p:txBody>
      </p:sp>
      <p:sp>
        <p:nvSpPr>
          <p:cNvPr id="5" name="Content Placeholder 2"/>
          <p:cNvSpPr>
            <a:spLocks noGrp="1"/>
          </p:cNvSpPr>
          <p:nvPr>
            <p:ph idx="1"/>
          </p:nvPr>
        </p:nvSpPr>
        <p:spPr/>
        <p:txBody>
          <a:bodyPr>
            <a:normAutofit lnSpcReduction="10000"/>
          </a:bodyPr>
          <a:lstStyle/>
          <a:p>
            <a:r>
              <a:rPr lang="en-US" dirty="0"/>
              <a:t>How </a:t>
            </a:r>
            <a:r>
              <a:rPr lang="en-US" i="1" dirty="0">
                <a:solidFill>
                  <a:srgbClr val="9D0505"/>
                </a:solidFill>
              </a:rPr>
              <a:t>revealed preferences </a:t>
            </a:r>
            <a:r>
              <a:rPr lang="en-US" dirty="0"/>
              <a:t>relate to utility.</a:t>
            </a:r>
          </a:p>
          <a:p>
            <a:r>
              <a:rPr lang="en-US" dirty="0"/>
              <a:t>How </a:t>
            </a:r>
            <a:r>
              <a:rPr lang="en-US" i="1" dirty="0">
                <a:solidFill>
                  <a:srgbClr val="9D0505"/>
                </a:solidFill>
              </a:rPr>
              <a:t>budget constraints </a:t>
            </a:r>
            <a:r>
              <a:rPr lang="en-US" dirty="0"/>
              <a:t>affect utility maximization.</a:t>
            </a:r>
          </a:p>
          <a:p>
            <a:r>
              <a:rPr lang="en-US" dirty="0"/>
              <a:t>How income affects consumption choices.</a:t>
            </a:r>
          </a:p>
          <a:p>
            <a:r>
              <a:rPr lang="en-US" dirty="0"/>
              <a:t>How prices affect consumption choices and how to distinguish between </a:t>
            </a:r>
            <a:r>
              <a:rPr lang="en-US" i="1" dirty="0">
                <a:solidFill>
                  <a:srgbClr val="9D0505"/>
                </a:solidFill>
              </a:rPr>
              <a:t>income</a:t>
            </a:r>
            <a:r>
              <a:rPr lang="en-US" dirty="0"/>
              <a:t> and </a:t>
            </a:r>
            <a:r>
              <a:rPr lang="en-US" i="1" dirty="0">
                <a:solidFill>
                  <a:srgbClr val="9D0505"/>
                </a:solidFill>
              </a:rPr>
              <a:t>substitution effects</a:t>
            </a:r>
            <a:r>
              <a:rPr lang="en-US" dirty="0"/>
              <a:t>.</a:t>
            </a:r>
          </a:p>
          <a:p>
            <a:r>
              <a:rPr lang="en-US" dirty="0"/>
              <a:t>How </a:t>
            </a:r>
            <a:r>
              <a:rPr lang="en-US" i="1" dirty="0">
                <a:solidFill>
                  <a:srgbClr val="9D0505"/>
                </a:solidFill>
              </a:rPr>
              <a:t>utility</a:t>
            </a:r>
            <a:r>
              <a:rPr lang="en-US" dirty="0"/>
              <a:t> is influenced by outside perceptions, and how people get utility from altruism and reciprocity.</a:t>
            </a:r>
          </a:p>
        </p:txBody>
      </p:sp>
    </p:spTree>
    <p:extLst>
      <p:ext uri="{BB962C8B-B14F-4D97-AF65-F5344CB8AC3E}">
        <p14:creationId xmlns:p14="http://schemas.microsoft.com/office/powerpoint/2010/main" val="1465944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n-lt"/>
              </a:rPr>
              <a:t>Responding to changes in income</a:t>
            </a:r>
          </a:p>
        </p:txBody>
      </p:sp>
      <p:sp>
        <p:nvSpPr>
          <p:cNvPr id="2" name="Content Placeholder 1"/>
          <p:cNvSpPr>
            <a:spLocks noGrp="1"/>
          </p:cNvSpPr>
          <p:nvPr>
            <p:ph idx="1"/>
          </p:nvPr>
        </p:nvSpPr>
        <p:spPr/>
        <p:txBody>
          <a:bodyPr>
            <a:normAutofit/>
          </a:bodyPr>
          <a:lstStyle/>
          <a:p>
            <a:r>
              <a:rPr lang="en-US" dirty="0"/>
              <a:t>When a person’s income increases, more</a:t>
            </a:r>
            <a:r>
              <a:rPr lang="en-US" u="sng" dirty="0"/>
              <a:t> </a:t>
            </a:r>
            <a:r>
              <a:rPr lang="en-US" dirty="0"/>
              <a:t>bundles of goods and services become affordable.</a:t>
            </a:r>
          </a:p>
          <a:p>
            <a:r>
              <a:rPr lang="en-US" dirty="0"/>
              <a:t>When income decreases, fewer bundles are affordable, and consumers will probably have to cut consumption of some things.</a:t>
            </a:r>
          </a:p>
          <a:p>
            <a:r>
              <a:rPr lang="en-US" dirty="0"/>
              <a:t>A change in income is represented by shifting the entire budget line outward.</a:t>
            </a:r>
          </a:p>
        </p:txBody>
      </p:sp>
    </p:spTree>
    <p:extLst>
      <p:ext uri="{BB962C8B-B14F-4D97-AF65-F5344CB8AC3E}">
        <p14:creationId xmlns:p14="http://schemas.microsoft.com/office/powerpoint/2010/main" val="97829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Line 54"/>
          <p:cNvSpPr>
            <a:spLocks noChangeShapeType="1"/>
          </p:cNvSpPr>
          <p:nvPr/>
        </p:nvSpPr>
        <p:spPr bwMode="auto">
          <a:xfrm>
            <a:off x="947738" y="3286126"/>
            <a:ext cx="3694113" cy="2516188"/>
          </a:xfrm>
          <a:prstGeom prst="line">
            <a:avLst/>
          </a:prstGeom>
          <a:noFill/>
          <a:ln w="38100">
            <a:solidFill>
              <a:srgbClr val="D6D9B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 name="Title 2"/>
          <p:cNvSpPr>
            <a:spLocks noGrp="1"/>
          </p:cNvSpPr>
          <p:nvPr>
            <p:ph type="title"/>
          </p:nvPr>
        </p:nvSpPr>
        <p:spPr/>
        <p:txBody>
          <a:bodyPr>
            <a:normAutofit/>
          </a:bodyPr>
          <a:lstStyle/>
          <a:p>
            <a:r>
              <a:rPr lang="en-US" dirty="0"/>
              <a:t>The effect of an increase in income</a:t>
            </a:r>
          </a:p>
        </p:txBody>
      </p:sp>
      <p:sp>
        <p:nvSpPr>
          <p:cNvPr id="2" name="Content Placeholder 1"/>
          <p:cNvSpPr>
            <a:spLocks noGrp="1"/>
          </p:cNvSpPr>
          <p:nvPr>
            <p:ph idx="4294967295"/>
          </p:nvPr>
        </p:nvSpPr>
        <p:spPr>
          <a:xfrm>
            <a:off x="5776528" y="2469020"/>
            <a:ext cx="3225800" cy="3783012"/>
          </a:xfrm>
        </p:spPr>
        <p:txBody>
          <a:bodyPr>
            <a:normAutofit/>
          </a:bodyPr>
          <a:lstStyle/>
          <a:p>
            <a:r>
              <a:rPr lang="en-US" sz="2200" dirty="0"/>
              <a:t>An increase in income allows individuals to afford more goods.</a:t>
            </a:r>
          </a:p>
          <a:p>
            <a:r>
              <a:rPr lang="en-US" sz="2200" dirty="0"/>
              <a:t>The entire budget line shifts outward.</a:t>
            </a:r>
          </a:p>
        </p:txBody>
      </p:sp>
      <p:sp>
        <p:nvSpPr>
          <p:cNvPr id="6" name="Line 5"/>
          <p:cNvSpPr>
            <a:spLocks noChangeShapeType="1"/>
          </p:cNvSpPr>
          <p:nvPr/>
        </p:nvSpPr>
        <p:spPr bwMode="auto">
          <a:xfrm flipV="1">
            <a:off x="952500" y="2760663"/>
            <a:ext cx="0" cy="30368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 name="Line 6"/>
          <p:cNvSpPr>
            <a:spLocks noChangeShapeType="1"/>
          </p:cNvSpPr>
          <p:nvPr/>
        </p:nvSpPr>
        <p:spPr bwMode="auto">
          <a:xfrm>
            <a:off x="947738" y="2868613"/>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8" name="Line 7"/>
          <p:cNvSpPr>
            <a:spLocks noChangeShapeType="1"/>
          </p:cNvSpPr>
          <p:nvPr/>
        </p:nvSpPr>
        <p:spPr bwMode="auto">
          <a:xfrm>
            <a:off x="947738" y="3286126"/>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 name="Line 8"/>
          <p:cNvSpPr>
            <a:spLocks noChangeShapeType="1"/>
          </p:cNvSpPr>
          <p:nvPr/>
        </p:nvSpPr>
        <p:spPr bwMode="auto">
          <a:xfrm>
            <a:off x="947738" y="3706813"/>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0" name="Line 9"/>
          <p:cNvSpPr>
            <a:spLocks noChangeShapeType="1"/>
          </p:cNvSpPr>
          <p:nvPr/>
        </p:nvSpPr>
        <p:spPr bwMode="auto">
          <a:xfrm>
            <a:off x="947738" y="4124326"/>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1" name="Line 10"/>
          <p:cNvSpPr>
            <a:spLocks noChangeShapeType="1"/>
          </p:cNvSpPr>
          <p:nvPr/>
        </p:nvSpPr>
        <p:spPr bwMode="auto">
          <a:xfrm>
            <a:off x="947738" y="4541838"/>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2" name="Line 11"/>
          <p:cNvSpPr>
            <a:spLocks noChangeShapeType="1"/>
          </p:cNvSpPr>
          <p:nvPr/>
        </p:nvSpPr>
        <p:spPr bwMode="auto">
          <a:xfrm>
            <a:off x="947738" y="4959351"/>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3" name="Line 12"/>
          <p:cNvSpPr>
            <a:spLocks noChangeShapeType="1"/>
          </p:cNvSpPr>
          <p:nvPr/>
        </p:nvSpPr>
        <p:spPr bwMode="auto">
          <a:xfrm>
            <a:off x="947738" y="5380038"/>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4" name="Line 13"/>
          <p:cNvSpPr>
            <a:spLocks noChangeShapeType="1"/>
          </p:cNvSpPr>
          <p:nvPr/>
        </p:nvSpPr>
        <p:spPr bwMode="auto">
          <a:xfrm>
            <a:off x="952500" y="5797551"/>
            <a:ext cx="4921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5" name="Line 14"/>
          <p:cNvSpPr>
            <a:spLocks noChangeShapeType="1"/>
          </p:cNvSpPr>
          <p:nvPr/>
        </p:nvSpPr>
        <p:spPr bwMode="auto">
          <a:xfrm>
            <a:off x="952500" y="5797551"/>
            <a:ext cx="37988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6" name="Line 15"/>
          <p:cNvSpPr>
            <a:spLocks noChangeShapeType="1"/>
          </p:cNvSpPr>
          <p:nvPr/>
        </p:nvSpPr>
        <p:spPr bwMode="auto">
          <a:xfrm>
            <a:off x="4641850" y="5746751"/>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7" name="Line 16"/>
          <p:cNvSpPr>
            <a:spLocks noChangeShapeType="1"/>
          </p:cNvSpPr>
          <p:nvPr/>
        </p:nvSpPr>
        <p:spPr bwMode="auto">
          <a:xfrm>
            <a:off x="4025900" y="5746751"/>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8" name="Line 17"/>
          <p:cNvSpPr>
            <a:spLocks noChangeShapeType="1"/>
          </p:cNvSpPr>
          <p:nvPr/>
        </p:nvSpPr>
        <p:spPr bwMode="auto">
          <a:xfrm>
            <a:off x="3408363" y="5746751"/>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9" name="Line 18"/>
          <p:cNvSpPr>
            <a:spLocks noChangeShapeType="1"/>
          </p:cNvSpPr>
          <p:nvPr/>
        </p:nvSpPr>
        <p:spPr bwMode="auto">
          <a:xfrm>
            <a:off x="2797175" y="5746751"/>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 name="Line 19"/>
          <p:cNvSpPr>
            <a:spLocks noChangeShapeType="1"/>
          </p:cNvSpPr>
          <p:nvPr/>
        </p:nvSpPr>
        <p:spPr bwMode="auto">
          <a:xfrm>
            <a:off x="2181225" y="5746751"/>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1" name="Line 20"/>
          <p:cNvSpPr>
            <a:spLocks noChangeShapeType="1"/>
          </p:cNvSpPr>
          <p:nvPr/>
        </p:nvSpPr>
        <p:spPr bwMode="auto">
          <a:xfrm>
            <a:off x="1563688" y="5746751"/>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2" name="Line 21"/>
          <p:cNvSpPr>
            <a:spLocks noChangeShapeType="1"/>
          </p:cNvSpPr>
          <p:nvPr/>
        </p:nvSpPr>
        <p:spPr bwMode="auto">
          <a:xfrm>
            <a:off x="952500" y="5751513"/>
            <a:ext cx="0" cy="4603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3" name="Rectangle 22"/>
          <p:cNvSpPr>
            <a:spLocks noChangeArrowheads="1"/>
          </p:cNvSpPr>
          <p:nvPr/>
        </p:nvSpPr>
        <p:spPr bwMode="auto">
          <a:xfrm>
            <a:off x="762000" y="529431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762000" y="487203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762000" y="445452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762000" y="403860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685800" y="361632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685800" y="3198813"/>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685800" y="2782888"/>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14</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825500" y="582930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1531938" y="582930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2149475" y="582930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2760663" y="582930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3378200" y="582930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3994150" y="582930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4605338" y="582930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762000" y="2514600"/>
            <a:ext cx="112210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Movie tickets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2330450" y="6037263"/>
            <a:ext cx="12920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Concert tickets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
          <p:cNvSpPr>
            <a:spLocks noChangeArrowheads="1"/>
          </p:cNvSpPr>
          <p:nvPr/>
        </p:nvSpPr>
        <p:spPr bwMode="auto">
          <a:xfrm>
            <a:off x="2090737" y="3286127"/>
            <a:ext cx="1531733" cy="611188"/>
          </a:xfrm>
          <a:prstGeom prst="rect">
            <a:avLst/>
          </a:prstGeom>
          <a:solidFill>
            <a:srgbClr val="CE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Rectangle 43"/>
          <p:cNvSpPr>
            <a:spLocks noChangeArrowheads="1"/>
          </p:cNvSpPr>
          <p:nvPr/>
        </p:nvSpPr>
        <p:spPr bwMode="auto">
          <a:xfrm>
            <a:off x="2157413" y="3317876"/>
            <a:ext cx="132703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1. An increase in</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2188391" y="3487611"/>
            <a:ext cx="134331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income shifts the</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2169155" y="3641601"/>
            <a:ext cx="13817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budget curve out.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46"/>
          <p:cNvSpPr>
            <a:spLocks noChangeArrowheads="1"/>
          </p:cNvSpPr>
          <p:nvPr/>
        </p:nvSpPr>
        <p:spPr bwMode="auto">
          <a:xfrm>
            <a:off x="2774950" y="4268788"/>
            <a:ext cx="166071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New budget constraint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7"/>
          <p:cNvSpPr>
            <a:spLocks noChangeArrowheads="1"/>
          </p:cNvSpPr>
          <p:nvPr/>
        </p:nvSpPr>
        <p:spPr bwMode="auto">
          <a:xfrm>
            <a:off x="4072418" y="4517233"/>
            <a:ext cx="2150532" cy="818922"/>
          </a:xfrm>
          <a:prstGeom prst="rect">
            <a:avLst/>
          </a:prstGeom>
          <a:solidFill>
            <a:srgbClr val="CE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8"/>
          <p:cNvSpPr>
            <a:spLocks noChangeArrowheads="1"/>
          </p:cNvSpPr>
          <p:nvPr/>
        </p:nvSpPr>
        <p:spPr bwMode="auto">
          <a:xfrm>
            <a:off x="4143855" y="4575971"/>
            <a:ext cx="207909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2. Cody can now afford as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49"/>
          <p:cNvSpPr>
            <a:spLocks noChangeArrowheads="1"/>
          </p:cNvSpPr>
          <p:nvPr/>
        </p:nvSpPr>
        <p:spPr bwMode="auto">
          <a:xfrm>
            <a:off x="4138508" y="4781269"/>
            <a:ext cx="20101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many as 12 movie tickets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0"/>
          <p:cNvSpPr>
            <a:spLocks noChangeArrowheads="1"/>
          </p:cNvSpPr>
          <p:nvPr/>
        </p:nvSpPr>
        <p:spPr bwMode="auto">
          <a:xfrm>
            <a:off x="4141799" y="4993483"/>
            <a:ext cx="15517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or 6 concert tickets.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6" name="Line 55"/>
          <p:cNvSpPr>
            <a:spLocks noChangeShapeType="1"/>
          </p:cNvSpPr>
          <p:nvPr/>
        </p:nvSpPr>
        <p:spPr bwMode="auto">
          <a:xfrm>
            <a:off x="947738" y="4124326"/>
            <a:ext cx="2460625" cy="1677988"/>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94"/>
          <p:cNvSpPr>
            <a:spLocks noEditPoints="1"/>
          </p:cNvSpPr>
          <p:nvPr/>
        </p:nvSpPr>
        <p:spPr bwMode="auto">
          <a:xfrm>
            <a:off x="1631324" y="4413780"/>
            <a:ext cx="827627" cy="148468"/>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52" name="Content Placeholder 2"/>
          <p:cNvSpPr txBox="1">
            <a:spLocks/>
          </p:cNvSpPr>
          <p:nvPr/>
        </p:nvSpPr>
        <p:spPr>
          <a:xfrm>
            <a:off x="457200" y="1308556"/>
            <a:ext cx="8458200" cy="82504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Suppose a person’s income increases from $120 to $180.</a:t>
            </a:r>
          </a:p>
        </p:txBody>
      </p:sp>
    </p:spTree>
    <p:extLst>
      <p:ext uri="{BB962C8B-B14F-4D97-AF65-F5344CB8AC3E}">
        <p14:creationId xmlns:p14="http://schemas.microsoft.com/office/powerpoint/2010/main" val="591952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2" grpId="0" uiExpand="1" build="p"/>
      <p:bldP spid="43" grpId="0" animBg="1"/>
      <p:bldP spid="44" grpId="0"/>
      <p:bldP spid="45" grpId="0"/>
      <p:bldP spid="46" grpId="0"/>
      <p:bldP spid="47" grpId="0"/>
      <p:bldP spid="48" grpId="0" animBg="1"/>
      <p:bldP spid="49" grpId="0"/>
      <p:bldP spid="50" grpId="0"/>
      <p:bldP spid="51" grpId="0"/>
      <p:bldP spid="6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3600" dirty="0"/>
              <a:t>Active Learning: Effect of a decrease in income</a:t>
            </a:r>
          </a:p>
        </p:txBody>
      </p:sp>
      <p:sp>
        <p:nvSpPr>
          <p:cNvPr id="2" name="Content Placeholder 1"/>
          <p:cNvSpPr>
            <a:spLocks noGrp="1"/>
          </p:cNvSpPr>
          <p:nvPr>
            <p:ph idx="1"/>
          </p:nvPr>
        </p:nvSpPr>
        <p:spPr>
          <a:xfrm>
            <a:off x="457200" y="1239253"/>
            <a:ext cx="8229600" cy="5082297"/>
          </a:xfrm>
        </p:spPr>
        <p:txBody>
          <a:bodyPr>
            <a:noAutofit/>
          </a:bodyPr>
          <a:lstStyle/>
          <a:p>
            <a:pPr marL="0" indent="0">
              <a:buNone/>
            </a:pPr>
            <a:r>
              <a:rPr lang="en-US" sz="2200" dirty="0"/>
              <a:t>Suppose a mother decides to reduce her child’s movie and concert allowance. Graphically demonstrate the effect.</a:t>
            </a:r>
          </a:p>
        </p:txBody>
      </p:sp>
      <p:sp>
        <p:nvSpPr>
          <p:cNvPr id="5" name="AutoShape 3"/>
          <p:cNvSpPr>
            <a:spLocks noChangeAspect="1" noChangeArrowheads="1" noTextEdit="1"/>
          </p:cNvSpPr>
          <p:nvPr/>
        </p:nvSpPr>
        <p:spPr bwMode="auto">
          <a:xfrm>
            <a:off x="2309186" y="2571637"/>
            <a:ext cx="4573588" cy="461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Line 5"/>
          <p:cNvSpPr>
            <a:spLocks noChangeShapeType="1"/>
          </p:cNvSpPr>
          <p:nvPr/>
        </p:nvSpPr>
        <p:spPr bwMode="auto">
          <a:xfrm flipV="1">
            <a:off x="2494924" y="2728334"/>
            <a:ext cx="0" cy="30368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 name="Line 6"/>
          <p:cNvSpPr>
            <a:spLocks noChangeShapeType="1"/>
          </p:cNvSpPr>
          <p:nvPr/>
        </p:nvSpPr>
        <p:spPr bwMode="auto">
          <a:xfrm>
            <a:off x="2490162" y="2836284"/>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8" name="Line 7"/>
          <p:cNvSpPr>
            <a:spLocks noChangeShapeType="1"/>
          </p:cNvSpPr>
          <p:nvPr/>
        </p:nvSpPr>
        <p:spPr bwMode="auto">
          <a:xfrm>
            <a:off x="2490162" y="3253797"/>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 name="Line 8"/>
          <p:cNvSpPr>
            <a:spLocks noChangeShapeType="1"/>
          </p:cNvSpPr>
          <p:nvPr/>
        </p:nvSpPr>
        <p:spPr bwMode="auto">
          <a:xfrm>
            <a:off x="2490162" y="3674484"/>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0" name="Line 9"/>
          <p:cNvSpPr>
            <a:spLocks noChangeShapeType="1"/>
          </p:cNvSpPr>
          <p:nvPr/>
        </p:nvSpPr>
        <p:spPr bwMode="auto">
          <a:xfrm>
            <a:off x="2490162" y="4091997"/>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1" name="Line 10"/>
          <p:cNvSpPr>
            <a:spLocks noChangeShapeType="1"/>
          </p:cNvSpPr>
          <p:nvPr/>
        </p:nvSpPr>
        <p:spPr bwMode="auto">
          <a:xfrm>
            <a:off x="2490162" y="4509509"/>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2" name="Line 11"/>
          <p:cNvSpPr>
            <a:spLocks noChangeShapeType="1"/>
          </p:cNvSpPr>
          <p:nvPr/>
        </p:nvSpPr>
        <p:spPr bwMode="auto">
          <a:xfrm>
            <a:off x="2490162" y="4927022"/>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3" name="Line 12"/>
          <p:cNvSpPr>
            <a:spLocks noChangeShapeType="1"/>
          </p:cNvSpPr>
          <p:nvPr/>
        </p:nvSpPr>
        <p:spPr bwMode="auto">
          <a:xfrm>
            <a:off x="2490162" y="5347709"/>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4" name="Line 13"/>
          <p:cNvSpPr>
            <a:spLocks noChangeShapeType="1"/>
          </p:cNvSpPr>
          <p:nvPr/>
        </p:nvSpPr>
        <p:spPr bwMode="auto">
          <a:xfrm>
            <a:off x="2494924" y="5765222"/>
            <a:ext cx="4921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5" name="Line 14"/>
          <p:cNvSpPr>
            <a:spLocks noChangeShapeType="1"/>
          </p:cNvSpPr>
          <p:nvPr/>
        </p:nvSpPr>
        <p:spPr bwMode="auto">
          <a:xfrm>
            <a:off x="2494924" y="5765222"/>
            <a:ext cx="37988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6" name="Line 15"/>
          <p:cNvSpPr>
            <a:spLocks noChangeShapeType="1"/>
          </p:cNvSpPr>
          <p:nvPr/>
        </p:nvSpPr>
        <p:spPr bwMode="auto">
          <a:xfrm>
            <a:off x="6184274" y="5714422"/>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7" name="Line 16"/>
          <p:cNvSpPr>
            <a:spLocks noChangeShapeType="1"/>
          </p:cNvSpPr>
          <p:nvPr/>
        </p:nvSpPr>
        <p:spPr bwMode="auto">
          <a:xfrm>
            <a:off x="5568324" y="5714422"/>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8" name="Line 17"/>
          <p:cNvSpPr>
            <a:spLocks noChangeShapeType="1"/>
          </p:cNvSpPr>
          <p:nvPr/>
        </p:nvSpPr>
        <p:spPr bwMode="auto">
          <a:xfrm>
            <a:off x="4950787" y="5714422"/>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9" name="Line 18"/>
          <p:cNvSpPr>
            <a:spLocks noChangeShapeType="1"/>
          </p:cNvSpPr>
          <p:nvPr/>
        </p:nvSpPr>
        <p:spPr bwMode="auto">
          <a:xfrm>
            <a:off x="4339599" y="5714422"/>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 name="Line 19"/>
          <p:cNvSpPr>
            <a:spLocks noChangeShapeType="1"/>
          </p:cNvSpPr>
          <p:nvPr/>
        </p:nvSpPr>
        <p:spPr bwMode="auto">
          <a:xfrm>
            <a:off x="3723649" y="5714422"/>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1" name="Line 20"/>
          <p:cNvSpPr>
            <a:spLocks noChangeShapeType="1"/>
          </p:cNvSpPr>
          <p:nvPr/>
        </p:nvSpPr>
        <p:spPr bwMode="auto">
          <a:xfrm>
            <a:off x="3106112" y="5714422"/>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2" name="Line 21"/>
          <p:cNvSpPr>
            <a:spLocks noChangeShapeType="1"/>
          </p:cNvSpPr>
          <p:nvPr/>
        </p:nvSpPr>
        <p:spPr bwMode="auto">
          <a:xfrm>
            <a:off x="2494924" y="5719184"/>
            <a:ext cx="0" cy="4603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3" name="Rectangle 22"/>
          <p:cNvSpPr>
            <a:spLocks noChangeArrowheads="1"/>
          </p:cNvSpPr>
          <p:nvPr/>
        </p:nvSpPr>
        <p:spPr bwMode="auto">
          <a:xfrm>
            <a:off x="2304424" y="526198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2304424" y="483970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2304424" y="4422197"/>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2304424" y="40062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2228224" y="3583997"/>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2228224" y="3166484"/>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2228224" y="275055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14</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2367924" y="57969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3074362" y="57969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3691899" y="57969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4303087" y="57969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4920624" y="57969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5536574" y="57969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6147762" y="57969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2304424" y="2482271"/>
            <a:ext cx="112210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Movie tickets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3872874" y="6004934"/>
            <a:ext cx="12920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Concert tickets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52" name="Line 54"/>
          <p:cNvSpPr>
            <a:spLocks noChangeShapeType="1"/>
          </p:cNvSpPr>
          <p:nvPr/>
        </p:nvSpPr>
        <p:spPr bwMode="auto">
          <a:xfrm>
            <a:off x="2490162" y="3253797"/>
            <a:ext cx="3694113" cy="2516188"/>
          </a:xfrm>
          <a:prstGeom prst="line">
            <a:avLst/>
          </a:prstGeom>
          <a:noFill/>
          <a:ln w="38100">
            <a:solidFill>
              <a:srgbClr val="D6D9B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647606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Line 54"/>
          <p:cNvSpPr>
            <a:spLocks noChangeShapeType="1"/>
          </p:cNvSpPr>
          <p:nvPr/>
        </p:nvSpPr>
        <p:spPr bwMode="auto">
          <a:xfrm>
            <a:off x="2490162" y="3253797"/>
            <a:ext cx="3694113" cy="2516188"/>
          </a:xfrm>
          <a:prstGeom prst="line">
            <a:avLst/>
          </a:prstGeom>
          <a:noFill/>
          <a:ln w="38100">
            <a:solidFill>
              <a:srgbClr val="D6D9B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 name="Title 2"/>
          <p:cNvSpPr>
            <a:spLocks noGrp="1"/>
          </p:cNvSpPr>
          <p:nvPr>
            <p:ph type="title"/>
          </p:nvPr>
        </p:nvSpPr>
        <p:spPr/>
        <p:txBody>
          <a:bodyPr>
            <a:noAutofit/>
          </a:bodyPr>
          <a:lstStyle/>
          <a:p>
            <a:r>
              <a:rPr lang="en-US" dirty="0"/>
              <a:t>Active Learning Solution III</a:t>
            </a:r>
          </a:p>
        </p:txBody>
      </p:sp>
      <p:sp>
        <p:nvSpPr>
          <p:cNvPr id="2" name="Content Placeholder 1"/>
          <p:cNvSpPr>
            <a:spLocks noGrp="1"/>
          </p:cNvSpPr>
          <p:nvPr>
            <p:ph idx="1"/>
          </p:nvPr>
        </p:nvSpPr>
        <p:spPr/>
        <p:txBody>
          <a:bodyPr>
            <a:noAutofit/>
          </a:bodyPr>
          <a:lstStyle/>
          <a:p>
            <a:pPr marL="0" indent="0">
              <a:buNone/>
            </a:pPr>
            <a:r>
              <a:rPr lang="en-US" sz="2200" dirty="0"/>
              <a:t>Suppose a mother decides to reduce her child’s movie and concert allowance. Graphically demonstrate the effect.</a:t>
            </a:r>
          </a:p>
        </p:txBody>
      </p:sp>
      <p:sp>
        <p:nvSpPr>
          <p:cNvPr id="5" name="AutoShape 3"/>
          <p:cNvSpPr>
            <a:spLocks noChangeAspect="1" noChangeArrowheads="1" noTextEdit="1"/>
          </p:cNvSpPr>
          <p:nvPr/>
        </p:nvSpPr>
        <p:spPr bwMode="auto">
          <a:xfrm>
            <a:off x="2309186" y="2571637"/>
            <a:ext cx="4573588" cy="461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Line 5"/>
          <p:cNvSpPr>
            <a:spLocks noChangeShapeType="1"/>
          </p:cNvSpPr>
          <p:nvPr/>
        </p:nvSpPr>
        <p:spPr bwMode="auto">
          <a:xfrm flipV="1">
            <a:off x="2494924" y="2728334"/>
            <a:ext cx="0" cy="30368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 name="Line 6"/>
          <p:cNvSpPr>
            <a:spLocks noChangeShapeType="1"/>
          </p:cNvSpPr>
          <p:nvPr/>
        </p:nvSpPr>
        <p:spPr bwMode="auto">
          <a:xfrm>
            <a:off x="2490162" y="2836284"/>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8" name="Line 7"/>
          <p:cNvSpPr>
            <a:spLocks noChangeShapeType="1"/>
          </p:cNvSpPr>
          <p:nvPr/>
        </p:nvSpPr>
        <p:spPr bwMode="auto">
          <a:xfrm>
            <a:off x="2490162" y="3253797"/>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 name="Line 8"/>
          <p:cNvSpPr>
            <a:spLocks noChangeShapeType="1"/>
          </p:cNvSpPr>
          <p:nvPr/>
        </p:nvSpPr>
        <p:spPr bwMode="auto">
          <a:xfrm>
            <a:off x="2490162" y="3674484"/>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0" name="Line 9"/>
          <p:cNvSpPr>
            <a:spLocks noChangeShapeType="1"/>
          </p:cNvSpPr>
          <p:nvPr/>
        </p:nvSpPr>
        <p:spPr bwMode="auto">
          <a:xfrm>
            <a:off x="2490162" y="4091997"/>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1" name="Line 10"/>
          <p:cNvSpPr>
            <a:spLocks noChangeShapeType="1"/>
          </p:cNvSpPr>
          <p:nvPr/>
        </p:nvSpPr>
        <p:spPr bwMode="auto">
          <a:xfrm>
            <a:off x="2490162" y="4509509"/>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2" name="Line 11"/>
          <p:cNvSpPr>
            <a:spLocks noChangeShapeType="1"/>
          </p:cNvSpPr>
          <p:nvPr/>
        </p:nvSpPr>
        <p:spPr bwMode="auto">
          <a:xfrm>
            <a:off x="2490162" y="4927022"/>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3" name="Line 12"/>
          <p:cNvSpPr>
            <a:spLocks noChangeShapeType="1"/>
          </p:cNvSpPr>
          <p:nvPr/>
        </p:nvSpPr>
        <p:spPr bwMode="auto">
          <a:xfrm>
            <a:off x="2490162" y="5347709"/>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4" name="Line 13"/>
          <p:cNvSpPr>
            <a:spLocks noChangeShapeType="1"/>
          </p:cNvSpPr>
          <p:nvPr/>
        </p:nvSpPr>
        <p:spPr bwMode="auto">
          <a:xfrm>
            <a:off x="2494924" y="5765222"/>
            <a:ext cx="4921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15" name="Line 14"/>
          <p:cNvSpPr>
            <a:spLocks noChangeShapeType="1"/>
          </p:cNvSpPr>
          <p:nvPr/>
        </p:nvSpPr>
        <p:spPr bwMode="auto">
          <a:xfrm>
            <a:off x="2494924" y="5765222"/>
            <a:ext cx="37988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6" name="Line 15"/>
          <p:cNvSpPr>
            <a:spLocks noChangeShapeType="1"/>
          </p:cNvSpPr>
          <p:nvPr/>
        </p:nvSpPr>
        <p:spPr bwMode="auto">
          <a:xfrm>
            <a:off x="6184274" y="5714422"/>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7" name="Line 16"/>
          <p:cNvSpPr>
            <a:spLocks noChangeShapeType="1"/>
          </p:cNvSpPr>
          <p:nvPr/>
        </p:nvSpPr>
        <p:spPr bwMode="auto">
          <a:xfrm>
            <a:off x="5568324" y="5714422"/>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8" name="Line 17"/>
          <p:cNvSpPr>
            <a:spLocks noChangeShapeType="1"/>
          </p:cNvSpPr>
          <p:nvPr/>
        </p:nvSpPr>
        <p:spPr bwMode="auto">
          <a:xfrm>
            <a:off x="4950787" y="5714422"/>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9" name="Line 18"/>
          <p:cNvSpPr>
            <a:spLocks noChangeShapeType="1"/>
          </p:cNvSpPr>
          <p:nvPr/>
        </p:nvSpPr>
        <p:spPr bwMode="auto">
          <a:xfrm>
            <a:off x="4339599" y="5714422"/>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 name="Line 19"/>
          <p:cNvSpPr>
            <a:spLocks noChangeShapeType="1"/>
          </p:cNvSpPr>
          <p:nvPr/>
        </p:nvSpPr>
        <p:spPr bwMode="auto">
          <a:xfrm>
            <a:off x="3723649" y="5714422"/>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1" name="Line 20"/>
          <p:cNvSpPr>
            <a:spLocks noChangeShapeType="1"/>
          </p:cNvSpPr>
          <p:nvPr/>
        </p:nvSpPr>
        <p:spPr bwMode="auto">
          <a:xfrm>
            <a:off x="3106112" y="5714422"/>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2" name="Line 21"/>
          <p:cNvSpPr>
            <a:spLocks noChangeShapeType="1"/>
          </p:cNvSpPr>
          <p:nvPr/>
        </p:nvSpPr>
        <p:spPr bwMode="auto">
          <a:xfrm>
            <a:off x="2494924" y="5719184"/>
            <a:ext cx="0" cy="4603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23" name="Rectangle 22"/>
          <p:cNvSpPr>
            <a:spLocks noChangeArrowheads="1"/>
          </p:cNvSpPr>
          <p:nvPr/>
        </p:nvSpPr>
        <p:spPr bwMode="auto">
          <a:xfrm>
            <a:off x="2304424" y="526198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2304424" y="483970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2304424" y="4422197"/>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2304424" y="40062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2228224" y="3583997"/>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2228224" y="3166484"/>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2228224" y="275055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14</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2367924" y="57969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3074362" y="57969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3691899" y="57969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4303087" y="57969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4920624" y="57969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5536574" y="57969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6147762" y="57969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2304424" y="2482271"/>
            <a:ext cx="112210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Movie tickets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3872874" y="6004934"/>
            <a:ext cx="12920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Concert tickets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
          <p:cNvSpPr>
            <a:spLocks noChangeArrowheads="1"/>
          </p:cNvSpPr>
          <p:nvPr/>
        </p:nvSpPr>
        <p:spPr bwMode="auto">
          <a:xfrm>
            <a:off x="3633161" y="3253798"/>
            <a:ext cx="1531733" cy="611188"/>
          </a:xfrm>
          <a:prstGeom prst="rect">
            <a:avLst/>
          </a:prstGeom>
          <a:solidFill>
            <a:srgbClr val="CE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Rectangle 43"/>
          <p:cNvSpPr>
            <a:spLocks noChangeArrowheads="1"/>
          </p:cNvSpPr>
          <p:nvPr/>
        </p:nvSpPr>
        <p:spPr bwMode="auto">
          <a:xfrm>
            <a:off x="3699837" y="3285547"/>
            <a:ext cx="12802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1. A decrease in</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3739710" y="3488519"/>
            <a:ext cx="134331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income shifts the</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3720474" y="3644324"/>
            <a:ext cx="127278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budget curve in.</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46"/>
          <p:cNvSpPr>
            <a:spLocks noChangeArrowheads="1"/>
          </p:cNvSpPr>
          <p:nvPr/>
        </p:nvSpPr>
        <p:spPr bwMode="auto">
          <a:xfrm>
            <a:off x="2544137" y="5261984"/>
            <a:ext cx="166071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New budget constraint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6" name="Line 55"/>
          <p:cNvSpPr>
            <a:spLocks noChangeShapeType="1"/>
          </p:cNvSpPr>
          <p:nvPr/>
        </p:nvSpPr>
        <p:spPr bwMode="auto">
          <a:xfrm>
            <a:off x="2490162" y="4091997"/>
            <a:ext cx="2460625" cy="1677988"/>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94"/>
          <p:cNvSpPr>
            <a:spLocks noEditPoints="1"/>
          </p:cNvSpPr>
          <p:nvPr/>
        </p:nvSpPr>
        <p:spPr bwMode="auto">
          <a:xfrm rot="10800000">
            <a:off x="3173748" y="4381451"/>
            <a:ext cx="827627" cy="148468"/>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Tree>
    <p:extLst>
      <p:ext uri="{BB962C8B-B14F-4D97-AF65-F5344CB8AC3E}">
        <p14:creationId xmlns:p14="http://schemas.microsoft.com/office/powerpoint/2010/main" val="8472295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n-lt"/>
              </a:rPr>
              <a:t>Responding to changes in prices</a:t>
            </a:r>
          </a:p>
        </p:txBody>
      </p:sp>
      <p:sp>
        <p:nvSpPr>
          <p:cNvPr id="2" name="Content Placeholder 1"/>
          <p:cNvSpPr>
            <a:spLocks noGrp="1"/>
          </p:cNvSpPr>
          <p:nvPr>
            <p:ph idx="1"/>
          </p:nvPr>
        </p:nvSpPr>
        <p:spPr/>
        <p:txBody>
          <a:bodyPr>
            <a:normAutofit fontScale="92500"/>
          </a:bodyPr>
          <a:lstStyle/>
          <a:p>
            <a:r>
              <a:rPr lang="en-US" dirty="0"/>
              <a:t>When prices change, an individual’s budget constraint is affected in two ways: </a:t>
            </a:r>
          </a:p>
          <a:p>
            <a:pPr lvl="1"/>
            <a:r>
              <a:rPr lang="en-US" dirty="0"/>
              <a:t>An </a:t>
            </a:r>
            <a:r>
              <a:rPr lang="en-US" b="1" i="1" dirty="0">
                <a:solidFill>
                  <a:srgbClr val="9D0505"/>
                </a:solidFill>
              </a:rPr>
              <a:t>income effect</a:t>
            </a:r>
            <a:r>
              <a:rPr lang="en-US" dirty="0">
                <a:solidFill>
                  <a:srgbClr val="9D0505"/>
                </a:solidFill>
              </a:rPr>
              <a:t> </a:t>
            </a:r>
            <a:r>
              <a:rPr lang="en-US" dirty="0"/>
              <a:t>occurs as consumption changes from increased effective wealth due to a lower price.</a:t>
            </a:r>
          </a:p>
          <a:p>
            <a:pPr lvl="1"/>
            <a:r>
              <a:rPr lang="en-US" dirty="0"/>
              <a:t>The </a:t>
            </a:r>
            <a:r>
              <a:rPr lang="en-US" b="1" i="1" dirty="0">
                <a:solidFill>
                  <a:srgbClr val="9D0505"/>
                </a:solidFill>
              </a:rPr>
              <a:t>substitution effect</a:t>
            </a:r>
            <a:r>
              <a:rPr lang="en-US" b="1" dirty="0">
                <a:solidFill>
                  <a:srgbClr val="9D0505"/>
                </a:solidFill>
              </a:rPr>
              <a:t> </a:t>
            </a:r>
            <a:r>
              <a:rPr lang="en-US" dirty="0"/>
              <a:t>is the change in consumption that results from a change in the relative price of goods.</a:t>
            </a:r>
          </a:p>
          <a:p>
            <a:pPr lvl="2"/>
            <a:r>
              <a:rPr lang="en-US" sz="2600" dirty="0"/>
              <a:t>The opportunity cost of consuming a good changes as prices change.</a:t>
            </a:r>
          </a:p>
          <a:p>
            <a:r>
              <a:rPr lang="en-US" dirty="0"/>
              <a:t>A price change causes the budget line to rotate.</a:t>
            </a:r>
          </a:p>
        </p:txBody>
      </p:sp>
    </p:spTree>
    <p:extLst>
      <p:ext uri="{BB962C8B-B14F-4D97-AF65-F5344CB8AC3E}">
        <p14:creationId xmlns:p14="http://schemas.microsoft.com/office/powerpoint/2010/main" val="1374911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The effect of a price change</a:t>
            </a:r>
          </a:p>
        </p:txBody>
      </p:sp>
      <p:sp>
        <p:nvSpPr>
          <p:cNvPr id="2" name="Content Placeholder 1"/>
          <p:cNvSpPr>
            <a:spLocks noGrp="1"/>
          </p:cNvSpPr>
          <p:nvPr>
            <p:ph idx="4294967295"/>
          </p:nvPr>
        </p:nvSpPr>
        <p:spPr>
          <a:xfrm>
            <a:off x="5173664" y="1754187"/>
            <a:ext cx="3732212" cy="4570413"/>
          </a:xfrm>
        </p:spPr>
        <p:txBody>
          <a:bodyPr>
            <a:normAutofit lnSpcReduction="10000"/>
          </a:bodyPr>
          <a:lstStyle/>
          <a:p>
            <a:r>
              <a:rPr lang="en-US" sz="2400" dirty="0"/>
              <a:t>When the price of one good changes, the budget constraint rotates outward.</a:t>
            </a:r>
          </a:p>
          <a:p>
            <a:r>
              <a:rPr lang="en-US" sz="2400" dirty="0"/>
              <a:t>The new budget line demonstrates the new feasible bundles that are now available.</a:t>
            </a:r>
          </a:p>
          <a:p>
            <a:r>
              <a:rPr lang="en-US" sz="2400" dirty="0"/>
              <a:t>The change in the slope of the budget line reflects the change in the relative prices of the two goods.</a:t>
            </a:r>
            <a:endParaRPr lang="en-US" sz="2200" dirty="0"/>
          </a:p>
        </p:txBody>
      </p:sp>
      <p:sp>
        <p:nvSpPr>
          <p:cNvPr id="5" name="AutoShape 3"/>
          <p:cNvSpPr>
            <a:spLocks noChangeAspect="1" noChangeArrowheads="1" noTextEdit="1"/>
          </p:cNvSpPr>
          <p:nvPr/>
        </p:nvSpPr>
        <p:spPr bwMode="auto">
          <a:xfrm>
            <a:off x="1752600" y="1371600"/>
            <a:ext cx="5343525" cy="480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Line 5"/>
          <p:cNvSpPr>
            <a:spLocks noChangeShapeType="1"/>
          </p:cNvSpPr>
          <p:nvPr/>
        </p:nvSpPr>
        <p:spPr bwMode="auto">
          <a:xfrm flipV="1">
            <a:off x="887413" y="2651581"/>
            <a:ext cx="0" cy="32035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7" name="Line 6"/>
          <p:cNvSpPr>
            <a:spLocks noChangeShapeType="1"/>
          </p:cNvSpPr>
          <p:nvPr/>
        </p:nvSpPr>
        <p:spPr bwMode="auto">
          <a:xfrm>
            <a:off x="914400" y="2819400"/>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8" name="Line 7"/>
          <p:cNvSpPr>
            <a:spLocks noChangeShapeType="1"/>
          </p:cNvSpPr>
          <p:nvPr/>
        </p:nvSpPr>
        <p:spPr bwMode="auto">
          <a:xfrm>
            <a:off x="881063" y="3205619"/>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9" name="Line 8"/>
          <p:cNvSpPr>
            <a:spLocks noChangeShapeType="1"/>
          </p:cNvSpPr>
          <p:nvPr/>
        </p:nvSpPr>
        <p:spPr bwMode="auto">
          <a:xfrm>
            <a:off x="881063" y="3650119"/>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0" name="Line 9"/>
          <p:cNvSpPr>
            <a:spLocks noChangeShapeType="1"/>
          </p:cNvSpPr>
          <p:nvPr/>
        </p:nvSpPr>
        <p:spPr bwMode="auto">
          <a:xfrm>
            <a:off x="881063" y="4091444"/>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1" name="Line 10"/>
          <p:cNvSpPr>
            <a:spLocks noChangeShapeType="1"/>
          </p:cNvSpPr>
          <p:nvPr/>
        </p:nvSpPr>
        <p:spPr bwMode="auto">
          <a:xfrm>
            <a:off x="881063" y="4531181"/>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2" name="Line 11"/>
          <p:cNvSpPr>
            <a:spLocks noChangeShapeType="1"/>
          </p:cNvSpPr>
          <p:nvPr/>
        </p:nvSpPr>
        <p:spPr bwMode="auto">
          <a:xfrm>
            <a:off x="881063" y="4970919"/>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3" name="Line 12"/>
          <p:cNvSpPr>
            <a:spLocks noChangeShapeType="1"/>
          </p:cNvSpPr>
          <p:nvPr/>
        </p:nvSpPr>
        <p:spPr bwMode="auto">
          <a:xfrm>
            <a:off x="881063" y="5415419"/>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4" name="Line 13"/>
          <p:cNvSpPr>
            <a:spLocks noChangeShapeType="1"/>
          </p:cNvSpPr>
          <p:nvPr/>
        </p:nvSpPr>
        <p:spPr bwMode="auto">
          <a:xfrm>
            <a:off x="887413" y="5855156"/>
            <a:ext cx="523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5" name="Line 14"/>
          <p:cNvSpPr>
            <a:spLocks noChangeShapeType="1"/>
          </p:cNvSpPr>
          <p:nvPr/>
        </p:nvSpPr>
        <p:spPr bwMode="auto">
          <a:xfrm>
            <a:off x="887413" y="5855156"/>
            <a:ext cx="40084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15"/>
          <p:cNvSpPr>
            <a:spLocks noChangeShapeType="1"/>
          </p:cNvSpPr>
          <p:nvPr/>
        </p:nvSpPr>
        <p:spPr bwMode="auto">
          <a:xfrm>
            <a:off x="4779963" y="5802769"/>
            <a:ext cx="0" cy="571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 name="Line 16"/>
          <p:cNvSpPr>
            <a:spLocks noChangeShapeType="1"/>
          </p:cNvSpPr>
          <p:nvPr/>
        </p:nvSpPr>
        <p:spPr bwMode="auto">
          <a:xfrm>
            <a:off x="4130675" y="5802769"/>
            <a:ext cx="0" cy="571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 name="Line 17"/>
          <p:cNvSpPr>
            <a:spLocks noChangeShapeType="1"/>
          </p:cNvSpPr>
          <p:nvPr/>
        </p:nvSpPr>
        <p:spPr bwMode="auto">
          <a:xfrm>
            <a:off x="3479800" y="5802769"/>
            <a:ext cx="0" cy="571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 name="Line 18"/>
          <p:cNvSpPr>
            <a:spLocks noChangeShapeType="1"/>
          </p:cNvSpPr>
          <p:nvPr/>
        </p:nvSpPr>
        <p:spPr bwMode="auto">
          <a:xfrm>
            <a:off x="2833688" y="5802769"/>
            <a:ext cx="0" cy="571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 name="Line 19"/>
          <p:cNvSpPr>
            <a:spLocks noChangeShapeType="1"/>
          </p:cNvSpPr>
          <p:nvPr/>
        </p:nvSpPr>
        <p:spPr bwMode="auto">
          <a:xfrm>
            <a:off x="2182813" y="5802769"/>
            <a:ext cx="0" cy="571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 name="Line 20"/>
          <p:cNvSpPr>
            <a:spLocks noChangeShapeType="1"/>
          </p:cNvSpPr>
          <p:nvPr/>
        </p:nvSpPr>
        <p:spPr bwMode="auto">
          <a:xfrm>
            <a:off x="1531938" y="5802769"/>
            <a:ext cx="0" cy="571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 name="Line 21"/>
          <p:cNvSpPr>
            <a:spLocks noChangeShapeType="1"/>
          </p:cNvSpPr>
          <p:nvPr/>
        </p:nvSpPr>
        <p:spPr bwMode="auto">
          <a:xfrm>
            <a:off x="887413" y="5807531"/>
            <a:ext cx="0" cy="476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23" name="Rectangle 22"/>
          <p:cNvSpPr>
            <a:spLocks noChangeArrowheads="1"/>
          </p:cNvSpPr>
          <p:nvPr/>
        </p:nvSpPr>
        <p:spPr bwMode="auto">
          <a:xfrm>
            <a:off x="752475" y="532493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752475" y="488043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752475" y="444069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752475" y="400095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685800" y="355486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685800" y="3115131"/>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685800" y="2675394"/>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14</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752475" y="58900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1498600" y="58900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2149475" y="58900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2795588" y="58900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3446463" y="58900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4097338" y="58900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4741863" y="58900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685800" y="2392819"/>
            <a:ext cx="112210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Movie tickets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2398713" y="6109156"/>
            <a:ext cx="12920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Concert tickets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
          <p:cNvSpPr>
            <a:spLocks noChangeArrowheads="1"/>
          </p:cNvSpPr>
          <p:nvPr/>
        </p:nvSpPr>
        <p:spPr bwMode="auto">
          <a:xfrm>
            <a:off x="2030413" y="3535819"/>
            <a:ext cx="1762124" cy="717550"/>
          </a:xfrm>
          <a:prstGeom prst="rect">
            <a:avLst/>
          </a:prstGeom>
          <a:solidFill>
            <a:srgbClr val="CE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Rectangle 43"/>
          <p:cNvSpPr>
            <a:spLocks noChangeArrowheads="1"/>
          </p:cNvSpPr>
          <p:nvPr/>
        </p:nvSpPr>
        <p:spPr bwMode="auto">
          <a:xfrm>
            <a:off x="2101850" y="3594556"/>
            <a:ext cx="167488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 change in the price</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2101850" y="3810000"/>
            <a:ext cx="15404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of one good rotates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2101850" y="4025444"/>
            <a:ext cx="13817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the budget curve.</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grpSp>
        <p:nvGrpSpPr>
          <p:cNvPr id="57" name="Group 56"/>
          <p:cNvGrpSpPr/>
          <p:nvPr/>
        </p:nvGrpSpPr>
        <p:grpSpPr>
          <a:xfrm>
            <a:off x="1938268" y="2338626"/>
            <a:ext cx="1396070" cy="749298"/>
            <a:chOff x="1776113" y="1931988"/>
            <a:chExt cx="827100" cy="749298"/>
          </a:xfrm>
        </p:grpSpPr>
        <p:sp>
          <p:nvSpPr>
            <p:cNvPr id="47" name="Rectangle 46"/>
            <p:cNvSpPr>
              <a:spLocks noChangeArrowheads="1"/>
            </p:cNvSpPr>
            <p:nvPr/>
          </p:nvSpPr>
          <p:spPr bwMode="auto">
            <a:xfrm>
              <a:off x="1776113" y="1931988"/>
              <a:ext cx="812604" cy="749298"/>
            </a:xfrm>
            <a:prstGeom prst="rect">
              <a:avLst/>
            </a:prstGeom>
            <a:solidFill>
              <a:srgbClr val="CE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Rectangle 47"/>
            <p:cNvSpPr>
              <a:spLocks noChangeArrowheads="1"/>
            </p:cNvSpPr>
            <p:nvPr/>
          </p:nvSpPr>
          <p:spPr bwMode="auto">
            <a:xfrm>
              <a:off x="1818824" y="1982331"/>
              <a:ext cx="78438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fontAlgn="base">
                <a:spcBef>
                  <a:spcPct val="0"/>
                </a:spcBef>
                <a:spcAft>
                  <a:spcPct val="0"/>
                </a:spcAft>
              </a:pPr>
              <a:r>
                <a:rPr lang="en-US" sz="1400" i="1" dirty="0">
                  <a:solidFill>
                    <a:srgbClr val="000000"/>
                  </a:solidFill>
                  <a:latin typeface="Univers LT Std 57 Cn" charset="0"/>
                  <a:cs typeface="Arial" pitchFamily="34" charset="0"/>
                </a:rPr>
                <a:t>12 movie tickets are </a:t>
              </a:r>
              <a:r>
                <a:rPr kumimoji="0" lang="en-US" sz="1400" b="0" i="1" u="none" strike="noStrike" cap="none" normalizeH="0" baseline="0" dirty="0">
                  <a:ln>
                    <a:noFill/>
                  </a:ln>
                  <a:solidFill>
                    <a:srgbClr val="000000"/>
                  </a:solidFill>
                  <a:effectLst/>
                  <a:latin typeface="Univers LT Std 57 Cn" charset="0"/>
                  <a:cs typeface="Arial" pitchFamily="34" charset="0"/>
                </a:rPr>
                <a:t>now affordable.</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grpSp>
      <p:sp>
        <p:nvSpPr>
          <p:cNvPr id="51" name="Rectangle 50"/>
          <p:cNvSpPr>
            <a:spLocks noChangeArrowheads="1"/>
          </p:cNvSpPr>
          <p:nvPr/>
        </p:nvSpPr>
        <p:spPr bwMode="auto">
          <a:xfrm>
            <a:off x="2933700" y="4970919"/>
            <a:ext cx="1717675"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New budget constraint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5" name="Line 54"/>
          <p:cNvSpPr>
            <a:spLocks noChangeShapeType="1"/>
          </p:cNvSpPr>
          <p:nvPr/>
        </p:nvSpPr>
        <p:spPr bwMode="auto">
          <a:xfrm>
            <a:off x="881063" y="3205619"/>
            <a:ext cx="2598738" cy="2654300"/>
          </a:xfrm>
          <a:prstGeom prst="line">
            <a:avLst/>
          </a:prstGeom>
          <a:noFill/>
          <a:ln w="38100">
            <a:solidFill>
              <a:srgbClr val="D6D9B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6" name="Line 55"/>
          <p:cNvSpPr>
            <a:spLocks noChangeShapeType="1"/>
          </p:cNvSpPr>
          <p:nvPr/>
        </p:nvSpPr>
        <p:spPr bwMode="auto">
          <a:xfrm>
            <a:off x="881063" y="4091444"/>
            <a:ext cx="2598738" cy="1768475"/>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94"/>
          <p:cNvSpPr>
            <a:spLocks noEditPoints="1"/>
          </p:cNvSpPr>
          <p:nvPr/>
        </p:nvSpPr>
        <p:spPr bwMode="auto">
          <a:xfrm rot="18532989">
            <a:off x="1043199" y="3949229"/>
            <a:ext cx="407302" cy="103673"/>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49" name="Content Placeholder 2"/>
          <p:cNvSpPr txBox="1">
            <a:spLocks/>
          </p:cNvSpPr>
          <p:nvPr/>
        </p:nvSpPr>
        <p:spPr>
          <a:xfrm>
            <a:off x="457200" y="1143000"/>
            <a:ext cx="8458200" cy="82504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Suppose the price of a movie ticket decreases from $15 to $10.</a:t>
            </a:r>
          </a:p>
        </p:txBody>
      </p:sp>
    </p:spTree>
    <p:extLst>
      <p:ext uri="{BB962C8B-B14F-4D97-AF65-F5344CB8AC3E}">
        <p14:creationId xmlns:p14="http://schemas.microsoft.com/office/powerpoint/2010/main" val="2217313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3" grpId="0" animBg="1"/>
      <p:bldP spid="44" grpId="0"/>
      <p:bldP spid="45" grpId="0"/>
      <p:bldP spid="46" grpId="0"/>
      <p:bldP spid="51" grpId="0"/>
      <p:bldP spid="55" grpId="0" animBg="1"/>
      <p:bldP spid="5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3600" dirty="0">
                <a:latin typeface="+mj-lt"/>
              </a:rPr>
              <a:t>Active Learning: </a:t>
            </a:r>
            <a:r>
              <a:rPr lang="en-US" sz="3600" dirty="0"/>
              <a:t>The effect of a price change</a:t>
            </a:r>
            <a:endParaRPr lang="en-US" sz="3600" dirty="0">
              <a:latin typeface="+mj-lt"/>
            </a:endParaRPr>
          </a:p>
        </p:txBody>
      </p:sp>
      <p:sp>
        <p:nvSpPr>
          <p:cNvPr id="2" name="Content Placeholder 1"/>
          <p:cNvSpPr>
            <a:spLocks noGrp="1"/>
          </p:cNvSpPr>
          <p:nvPr>
            <p:ph idx="1"/>
          </p:nvPr>
        </p:nvSpPr>
        <p:spPr/>
        <p:txBody>
          <a:bodyPr>
            <a:normAutofit/>
          </a:bodyPr>
          <a:lstStyle/>
          <a:p>
            <a:pPr>
              <a:spcBef>
                <a:spcPts val="576"/>
              </a:spcBef>
            </a:pPr>
            <a:r>
              <a:rPr lang="en-US" sz="2800" dirty="0"/>
              <a:t>Suppose that the price of a movie ticket increases from $15 to $30, while the price of a concert ticket and the consumer’s income stay the same at $30 and $120 respectively.</a:t>
            </a:r>
          </a:p>
          <a:p>
            <a:pPr>
              <a:spcBef>
                <a:spcPts val="576"/>
              </a:spcBef>
            </a:pPr>
            <a:r>
              <a:rPr lang="en-US" sz="2800" dirty="0"/>
              <a:t>Find all feasible bundles of movie tickets and concert tickets.</a:t>
            </a:r>
          </a:p>
        </p:txBody>
      </p:sp>
      <p:sp>
        <p:nvSpPr>
          <p:cNvPr id="82" name="Content Placeholder 2"/>
          <p:cNvSpPr txBox="1">
            <a:spLocks/>
          </p:cNvSpPr>
          <p:nvPr/>
        </p:nvSpPr>
        <p:spPr>
          <a:xfrm>
            <a:off x="457200" y="1143000"/>
            <a:ext cx="8458200" cy="1600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400" dirty="0"/>
          </a:p>
        </p:txBody>
      </p:sp>
      <p:sp>
        <p:nvSpPr>
          <p:cNvPr id="203" name="Rectangle 202"/>
          <p:cNvSpPr>
            <a:spLocks noChangeArrowheads="1"/>
          </p:cNvSpPr>
          <p:nvPr/>
        </p:nvSpPr>
        <p:spPr bwMode="auto">
          <a:xfrm>
            <a:off x="3102424" y="5562600"/>
            <a:ext cx="775897"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204" name="Rectangle 203"/>
          <p:cNvSpPr>
            <a:spLocks noChangeArrowheads="1"/>
          </p:cNvSpPr>
          <p:nvPr/>
        </p:nvSpPr>
        <p:spPr bwMode="auto">
          <a:xfrm>
            <a:off x="3878321" y="5562600"/>
            <a:ext cx="829407"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206" name="Rectangle 205"/>
          <p:cNvSpPr>
            <a:spLocks noChangeArrowheads="1"/>
          </p:cNvSpPr>
          <p:nvPr/>
        </p:nvSpPr>
        <p:spPr bwMode="auto">
          <a:xfrm>
            <a:off x="4724400" y="5562600"/>
            <a:ext cx="740224"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209" name="Rectangle 208"/>
          <p:cNvSpPr>
            <a:spLocks noChangeArrowheads="1"/>
          </p:cNvSpPr>
          <p:nvPr/>
        </p:nvSpPr>
        <p:spPr bwMode="auto">
          <a:xfrm>
            <a:off x="3102424" y="3927754"/>
            <a:ext cx="775897"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13" name="Rectangle 212"/>
          <p:cNvSpPr>
            <a:spLocks noChangeArrowheads="1"/>
          </p:cNvSpPr>
          <p:nvPr/>
        </p:nvSpPr>
        <p:spPr bwMode="auto">
          <a:xfrm>
            <a:off x="3878321" y="3927754"/>
            <a:ext cx="829407"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15" name="Rectangle 214"/>
          <p:cNvSpPr>
            <a:spLocks noChangeArrowheads="1"/>
          </p:cNvSpPr>
          <p:nvPr/>
        </p:nvSpPr>
        <p:spPr bwMode="auto">
          <a:xfrm>
            <a:off x="4724400" y="3927754"/>
            <a:ext cx="740224"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18" name="Rectangle 217"/>
          <p:cNvSpPr>
            <a:spLocks noChangeArrowheads="1"/>
          </p:cNvSpPr>
          <p:nvPr/>
        </p:nvSpPr>
        <p:spPr bwMode="auto">
          <a:xfrm>
            <a:off x="3102424" y="4702596"/>
            <a:ext cx="775897"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19" name="Rectangle 218"/>
          <p:cNvSpPr>
            <a:spLocks noChangeArrowheads="1"/>
          </p:cNvSpPr>
          <p:nvPr/>
        </p:nvSpPr>
        <p:spPr bwMode="auto">
          <a:xfrm>
            <a:off x="3878321" y="4702596"/>
            <a:ext cx="829407"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21" name="Rectangle 220"/>
          <p:cNvSpPr>
            <a:spLocks noChangeArrowheads="1"/>
          </p:cNvSpPr>
          <p:nvPr/>
        </p:nvSpPr>
        <p:spPr bwMode="auto">
          <a:xfrm>
            <a:off x="4724400" y="4702596"/>
            <a:ext cx="740224"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24" name="Rectangle 223"/>
          <p:cNvSpPr>
            <a:spLocks noChangeArrowheads="1"/>
          </p:cNvSpPr>
          <p:nvPr/>
        </p:nvSpPr>
        <p:spPr bwMode="auto">
          <a:xfrm>
            <a:off x="3102424" y="5115846"/>
            <a:ext cx="775897"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25" name="Rectangle 224"/>
          <p:cNvSpPr>
            <a:spLocks noChangeArrowheads="1"/>
          </p:cNvSpPr>
          <p:nvPr/>
        </p:nvSpPr>
        <p:spPr bwMode="auto">
          <a:xfrm>
            <a:off x="3878321" y="5115846"/>
            <a:ext cx="829407"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27" name="Rectangle 226"/>
          <p:cNvSpPr>
            <a:spLocks noChangeArrowheads="1"/>
          </p:cNvSpPr>
          <p:nvPr/>
        </p:nvSpPr>
        <p:spPr bwMode="auto">
          <a:xfrm>
            <a:off x="4724400" y="5115846"/>
            <a:ext cx="740224"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35" name="Rectangle 234"/>
          <p:cNvSpPr>
            <a:spLocks noChangeArrowheads="1"/>
          </p:cNvSpPr>
          <p:nvPr/>
        </p:nvSpPr>
        <p:spPr bwMode="auto">
          <a:xfrm>
            <a:off x="3102424" y="5942344"/>
            <a:ext cx="77589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36" name="Rectangle 235"/>
          <p:cNvSpPr>
            <a:spLocks noChangeArrowheads="1"/>
          </p:cNvSpPr>
          <p:nvPr/>
        </p:nvSpPr>
        <p:spPr bwMode="auto">
          <a:xfrm>
            <a:off x="3878321" y="5942344"/>
            <a:ext cx="82940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38" name="Rectangle 237"/>
          <p:cNvSpPr>
            <a:spLocks noChangeArrowheads="1"/>
          </p:cNvSpPr>
          <p:nvPr/>
        </p:nvSpPr>
        <p:spPr bwMode="auto">
          <a:xfrm>
            <a:off x="4724400" y="5942344"/>
            <a:ext cx="740224"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41" name="Rectangle 240"/>
          <p:cNvSpPr>
            <a:spLocks noChangeArrowheads="1"/>
          </p:cNvSpPr>
          <p:nvPr/>
        </p:nvSpPr>
        <p:spPr bwMode="auto">
          <a:xfrm>
            <a:off x="3187404" y="4207453"/>
            <a:ext cx="56425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Bundle</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242" name="Rectangle 241"/>
          <p:cNvSpPr>
            <a:spLocks noChangeArrowheads="1"/>
          </p:cNvSpPr>
          <p:nvPr/>
        </p:nvSpPr>
        <p:spPr bwMode="auto">
          <a:xfrm>
            <a:off x="3954790" y="4063494"/>
            <a:ext cx="63639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Concert</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243" name="Rectangle 242"/>
          <p:cNvSpPr>
            <a:spLocks noChangeArrowheads="1"/>
          </p:cNvSpPr>
          <p:nvPr/>
        </p:nvSpPr>
        <p:spPr bwMode="auto">
          <a:xfrm>
            <a:off x="4010092" y="4298166"/>
            <a:ext cx="51937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tickets</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244" name="Rectangle 243"/>
          <p:cNvSpPr>
            <a:spLocks noChangeArrowheads="1"/>
          </p:cNvSpPr>
          <p:nvPr/>
        </p:nvSpPr>
        <p:spPr bwMode="auto">
          <a:xfrm>
            <a:off x="4827766" y="4063494"/>
            <a:ext cx="5071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Movie</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245" name="Rectangle 244"/>
          <p:cNvSpPr>
            <a:spLocks noChangeArrowheads="1"/>
          </p:cNvSpPr>
          <p:nvPr/>
        </p:nvSpPr>
        <p:spPr bwMode="auto">
          <a:xfrm>
            <a:off x="4833453" y="4299116"/>
            <a:ext cx="51937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tickets</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295" name="Rectangle 294"/>
          <p:cNvSpPr>
            <a:spLocks noChangeArrowheads="1"/>
          </p:cNvSpPr>
          <p:nvPr/>
        </p:nvSpPr>
        <p:spPr bwMode="auto">
          <a:xfrm>
            <a:off x="5481547" y="5562600"/>
            <a:ext cx="668877" cy="387421"/>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296" name="Rectangle 295"/>
          <p:cNvSpPr>
            <a:spLocks noChangeArrowheads="1"/>
          </p:cNvSpPr>
          <p:nvPr/>
        </p:nvSpPr>
        <p:spPr bwMode="auto">
          <a:xfrm>
            <a:off x="5481547" y="3927754"/>
            <a:ext cx="668877"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97" name="Rectangle 296"/>
          <p:cNvSpPr>
            <a:spLocks noChangeArrowheads="1"/>
          </p:cNvSpPr>
          <p:nvPr/>
        </p:nvSpPr>
        <p:spPr bwMode="auto">
          <a:xfrm>
            <a:off x="5481547" y="4702596"/>
            <a:ext cx="668877"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98" name="Rectangle 297"/>
          <p:cNvSpPr>
            <a:spLocks noChangeArrowheads="1"/>
          </p:cNvSpPr>
          <p:nvPr/>
        </p:nvSpPr>
        <p:spPr bwMode="auto">
          <a:xfrm>
            <a:off x="5481547" y="5115846"/>
            <a:ext cx="668877"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299" name="Rectangle 298"/>
          <p:cNvSpPr>
            <a:spLocks noChangeArrowheads="1"/>
          </p:cNvSpPr>
          <p:nvPr/>
        </p:nvSpPr>
        <p:spPr bwMode="auto">
          <a:xfrm>
            <a:off x="5481547" y="5942344"/>
            <a:ext cx="66887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300" name="Rectangle 299"/>
          <p:cNvSpPr>
            <a:spLocks noChangeArrowheads="1"/>
          </p:cNvSpPr>
          <p:nvPr/>
        </p:nvSpPr>
        <p:spPr bwMode="auto">
          <a:xfrm>
            <a:off x="5594113" y="4056196"/>
            <a:ext cx="38722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Total</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301" name="Rectangle 300"/>
          <p:cNvSpPr>
            <a:spLocks noChangeArrowheads="1"/>
          </p:cNvSpPr>
          <p:nvPr/>
        </p:nvSpPr>
        <p:spPr bwMode="auto">
          <a:xfrm>
            <a:off x="5667484" y="4310010"/>
            <a:ext cx="3305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cost</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Tree>
    <p:extLst>
      <p:ext uri="{BB962C8B-B14F-4D97-AF65-F5344CB8AC3E}">
        <p14:creationId xmlns:p14="http://schemas.microsoft.com/office/powerpoint/2010/main" val="5584826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a:latin typeface="+mj-lt"/>
              </a:rPr>
              <a:t>Active Learning Solution IV</a:t>
            </a:r>
          </a:p>
        </p:txBody>
      </p:sp>
      <p:sp>
        <p:nvSpPr>
          <p:cNvPr id="2" name="Content Placeholder 1"/>
          <p:cNvSpPr>
            <a:spLocks noGrp="1"/>
          </p:cNvSpPr>
          <p:nvPr>
            <p:ph idx="1"/>
          </p:nvPr>
        </p:nvSpPr>
        <p:spPr/>
        <p:txBody>
          <a:bodyPr>
            <a:normAutofit/>
          </a:bodyPr>
          <a:lstStyle/>
          <a:p>
            <a:pPr>
              <a:spcBef>
                <a:spcPts val="576"/>
              </a:spcBef>
            </a:pPr>
            <a:r>
              <a:rPr lang="en-US" sz="2800" dirty="0"/>
              <a:t>Suppose that the price of a movie ticket increases from $15 to $30, while the price of a concert ticket and the consumer’s income stay the same at $30 and $120 respectively.</a:t>
            </a:r>
          </a:p>
          <a:p>
            <a:pPr>
              <a:spcBef>
                <a:spcPts val="576"/>
              </a:spcBef>
            </a:pPr>
            <a:r>
              <a:rPr lang="en-US" sz="2800" dirty="0"/>
              <a:t>Find all feasible bundles of movie tickets and concert tickets.</a:t>
            </a:r>
          </a:p>
        </p:txBody>
      </p:sp>
      <p:sp>
        <p:nvSpPr>
          <p:cNvPr id="82" name="Content Placeholder 2"/>
          <p:cNvSpPr txBox="1">
            <a:spLocks/>
          </p:cNvSpPr>
          <p:nvPr/>
        </p:nvSpPr>
        <p:spPr>
          <a:xfrm>
            <a:off x="457200" y="1143000"/>
            <a:ext cx="8458200" cy="1600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400" dirty="0"/>
          </a:p>
        </p:txBody>
      </p:sp>
      <p:sp>
        <p:nvSpPr>
          <p:cNvPr id="40" name="Rectangle 39"/>
          <p:cNvSpPr>
            <a:spLocks noChangeArrowheads="1"/>
          </p:cNvSpPr>
          <p:nvPr/>
        </p:nvSpPr>
        <p:spPr bwMode="auto">
          <a:xfrm>
            <a:off x="3102424" y="3916684"/>
            <a:ext cx="775897"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41" name="Rectangle 40"/>
          <p:cNvSpPr>
            <a:spLocks noChangeArrowheads="1"/>
          </p:cNvSpPr>
          <p:nvPr/>
        </p:nvSpPr>
        <p:spPr bwMode="auto">
          <a:xfrm>
            <a:off x="3878321" y="3916684"/>
            <a:ext cx="829407"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42" name="Rectangle 41"/>
          <p:cNvSpPr>
            <a:spLocks noChangeArrowheads="1"/>
          </p:cNvSpPr>
          <p:nvPr/>
        </p:nvSpPr>
        <p:spPr bwMode="auto">
          <a:xfrm>
            <a:off x="4724400" y="3916684"/>
            <a:ext cx="740224"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43" name="Rectangle 42"/>
          <p:cNvSpPr>
            <a:spLocks noChangeArrowheads="1"/>
          </p:cNvSpPr>
          <p:nvPr/>
        </p:nvSpPr>
        <p:spPr bwMode="auto">
          <a:xfrm>
            <a:off x="3102424" y="4691526"/>
            <a:ext cx="775897"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44" name="Rectangle 43"/>
          <p:cNvSpPr>
            <a:spLocks noChangeArrowheads="1"/>
          </p:cNvSpPr>
          <p:nvPr/>
        </p:nvSpPr>
        <p:spPr bwMode="auto">
          <a:xfrm>
            <a:off x="3878321" y="4691526"/>
            <a:ext cx="829407"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45" name="Rectangle 44"/>
          <p:cNvSpPr>
            <a:spLocks noChangeArrowheads="1"/>
          </p:cNvSpPr>
          <p:nvPr/>
        </p:nvSpPr>
        <p:spPr bwMode="auto">
          <a:xfrm>
            <a:off x="4724400" y="4691526"/>
            <a:ext cx="740224"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46" name="Rectangle 45"/>
          <p:cNvSpPr>
            <a:spLocks noChangeArrowheads="1"/>
          </p:cNvSpPr>
          <p:nvPr/>
        </p:nvSpPr>
        <p:spPr bwMode="auto">
          <a:xfrm>
            <a:off x="3102424" y="5104776"/>
            <a:ext cx="775897"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47" name="Rectangle 46"/>
          <p:cNvSpPr>
            <a:spLocks noChangeArrowheads="1"/>
          </p:cNvSpPr>
          <p:nvPr/>
        </p:nvSpPr>
        <p:spPr bwMode="auto">
          <a:xfrm>
            <a:off x="3878321" y="5104776"/>
            <a:ext cx="829407"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48" name="Rectangle 47"/>
          <p:cNvSpPr>
            <a:spLocks noChangeArrowheads="1"/>
          </p:cNvSpPr>
          <p:nvPr/>
        </p:nvSpPr>
        <p:spPr bwMode="auto">
          <a:xfrm>
            <a:off x="4724400" y="5104776"/>
            <a:ext cx="740224"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49" name="Rectangle 48"/>
          <p:cNvSpPr>
            <a:spLocks noChangeArrowheads="1"/>
          </p:cNvSpPr>
          <p:nvPr/>
        </p:nvSpPr>
        <p:spPr bwMode="auto">
          <a:xfrm>
            <a:off x="3102424" y="5931274"/>
            <a:ext cx="77589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50" name="Rectangle 49"/>
          <p:cNvSpPr>
            <a:spLocks noChangeArrowheads="1"/>
          </p:cNvSpPr>
          <p:nvPr/>
        </p:nvSpPr>
        <p:spPr bwMode="auto">
          <a:xfrm>
            <a:off x="3878321" y="5931274"/>
            <a:ext cx="82940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51" name="Rectangle 50"/>
          <p:cNvSpPr>
            <a:spLocks noChangeArrowheads="1"/>
          </p:cNvSpPr>
          <p:nvPr/>
        </p:nvSpPr>
        <p:spPr bwMode="auto">
          <a:xfrm>
            <a:off x="4724400" y="5931274"/>
            <a:ext cx="740224"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52" name="Rectangle 51"/>
          <p:cNvSpPr>
            <a:spLocks noChangeArrowheads="1"/>
          </p:cNvSpPr>
          <p:nvPr/>
        </p:nvSpPr>
        <p:spPr bwMode="auto">
          <a:xfrm>
            <a:off x="3187404" y="4196383"/>
            <a:ext cx="56425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Bundle</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53" name="Rectangle 52"/>
          <p:cNvSpPr>
            <a:spLocks noChangeArrowheads="1"/>
          </p:cNvSpPr>
          <p:nvPr/>
        </p:nvSpPr>
        <p:spPr bwMode="auto">
          <a:xfrm>
            <a:off x="3954790" y="4052424"/>
            <a:ext cx="63639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Concert</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54" name="Rectangle 53"/>
          <p:cNvSpPr>
            <a:spLocks noChangeArrowheads="1"/>
          </p:cNvSpPr>
          <p:nvPr/>
        </p:nvSpPr>
        <p:spPr bwMode="auto">
          <a:xfrm>
            <a:off x="4010092" y="4287096"/>
            <a:ext cx="51937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tickets</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55" name="Rectangle 54"/>
          <p:cNvSpPr>
            <a:spLocks noChangeArrowheads="1"/>
          </p:cNvSpPr>
          <p:nvPr/>
        </p:nvSpPr>
        <p:spPr bwMode="auto">
          <a:xfrm>
            <a:off x="4827766" y="4052424"/>
            <a:ext cx="5071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Movie</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56" name="Rectangle 55"/>
          <p:cNvSpPr>
            <a:spLocks noChangeArrowheads="1"/>
          </p:cNvSpPr>
          <p:nvPr/>
        </p:nvSpPr>
        <p:spPr bwMode="auto">
          <a:xfrm>
            <a:off x="4833453" y="4288046"/>
            <a:ext cx="51937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tickets</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57" name="Rectangle 56"/>
          <p:cNvSpPr>
            <a:spLocks noChangeArrowheads="1"/>
          </p:cNvSpPr>
          <p:nvPr/>
        </p:nvSpPr>
        <p:spPr bwMode="auto">
          <a:xfrm>
            <a:off x="3445781" y="4794839"/>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A</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58" name="Rectangle 57"/>
          <p:cNvSpPr>
            <a:spLocks noChangeArrowheads="1"/>
          </p:cNvSpPr>
          <p:nvPr/>
        </p:nvSpPr>
        <p:spPr bwMode="auto">
          <a:xfrm>
            <a:off x="4261810" y="4800004"/>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0</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59" name="Rectangle 58"/>
          <p:cNvSpPr>
            <a:spLocks noChangeArrowheads="1"/>
          </p:cNvSpPr>
          <p:nvPr/>
        </p:nvSpPr>
        <p:spPr bwMode="auto">
          <a:xfrm>
            <a:off x="5063297" y="4800004"/>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4</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60" name="Rectangle 59"/>
          <p:cNvSpPr>
            <a:spLocks noChangeArrowheads="1"/>
          </p:cNvSpPr>
          <p:nvPr/>
        </p:nvSpPr>
        <p:spPr bwMode="auto">
          <a:xfrm>
            <a:off x="3445781" y="5208088"/>
            <a:ext cx="10740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B</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61" name="Rectangle 60"/>
          <p:cNvSpPr>
            <a:spLocks noChangeArrowheads="1"/>
          </p:cNvSpPr>
          <p:nvPr/>
        </p:nvSpPr>
        <p:spPr bwMode="auto">
          <a:xfrm>
            <a:off x="4261810" y="5213254"/>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62" name="Rectangle 61"/>
          <p:cNvSpPr>
            <a:spLocks noChangeArrowheads="1"/>
          </p:cNvSpPr>
          <p:nvPr/>
        </p:nvSpPr>
        <p:spPr bwMode="auto">
          <a:xfrm>
            <a:off x="5063297" y="5213254"/>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3</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63" name="Rectangle 62"/>
          <p:cNvSpPr>
            <a:spLocks noChangeArrowheads="1"/>
          </p:cNvSpPr>
          <p:nvPr/>
        </p:nvSpPr>
        <p:spPr bwMode="auto">
          <a:xfrm>
            <a:off x="3450240" y="5616172"/>
            <a:ext cx="10740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C</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64" name="Rectangle 63"/>
          <p:cNvSpPr>
            <a:spLocks noChangeArrowheads="1"/>
          </p:cNvSpPr>
          <p:nvPr/>
        </p:nvSpPr>
        <p:spPr bwMode="auto">
          <a:xfrm>
            <a:off x="4261810" y="5621337"/>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65" name="Rectangle 64"/>
          <p:cNvSpPr>
            <a:spLocks noChangeArrowheads="1"/>
          </p:cNvSpPr>
          <p:nvPr/>
        </p:nvSpPr>
        <p:spPr bwMode="auto">
          <a:xfrm>
            <a:off x="5063297" y="5621337"/>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2</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66" name="Rectangle 65"/>
          <p:cNvSpPr>
            <a:spLocks noChangeArrowheads="1"/>
          </p:cNvSpPr>
          <p:nvPr/>
        </p:nvSpPr>
        <p:spPr bwMode="auto">
          <a:xfrm>
            <a:off x="3445781" y="6019090"/>
            <a:ext cx="12182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D</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67" name="Rectangle 66"/>
          <p:cNvSpPr>
            <a:spLocks noChangeArrowheads="1"/>
          </p:cNvSpPr>
          <p:nvPr/>
        </p:nvSpPr>
        <p:spPr bwMode="auto">
          <a:xfrm>
            <a:off x="4261810" y="6024255"/>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3</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68" name="Rectangle 67"/>
          <p:cNvSpPr>
            <a:spLocks noChangeArrowheads="1"/>
          </p:cNvSpPr>
          <p:nvPr/>
        </p:nvSpPr>
        <p:spPr bwMode="auto">
          <a:xfrm>
            <a:off x="5063297" y="6024255"/>
            <a:ext cx="1041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79" name="Rectangle 78"/>
          <p:cNvSpPr>
            <a:spLocks noChangeArrowheads="1"/>
          </p:cNvSpPr>
          <p:nvPr/>
        </p:nvSpPr>
        <p:spPr bwMode="auto">
          <a:xfrm>
            <a:off x="5481547" y="3916684"/>
            <a:ext cx="668877" cy="774842"/>
          </a:xfrm>
          <a:prstGeom prst="rect">
            <a:avLst/>
          </a:prstGeom>
          <a:solidFill>
            <a:srgbClr val="E3E8C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80" name="Rectangle 79"/>
          <p:cNvSpPr>
            <a:spLocks noChangeArrowheads="1"/>
          </p:cNvSpPr>
          <p:nvPr/>
        </p:nvSpPr>
        <p:spPr bwMode="auto">
          <a:xfrm>
            <a:off x="5481547" y="4691526"/>
            <a:ext cx="668877" cy="413249"/>
          </a:xfrm>
          <a:prstGeom prst="rect">
            <a:avLst/>
          </a:prstGeom>
          <a:solidFill>
            <a:srgbClr val="F1F9FE"/>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latin typeface="Calibri Light" pitchFamily="34" charset="0"/>
            </a:endParaRPr>
          </a:p>
        </p:txBody>
      </p:sp>
      <p:sp>
        <p:nvSpPr>
          <p:cNvPr id="81" name="Rectangle 80"/>
          <p:cNvSpPr>
            <a:spLocks noChangeArrowheads="1"/>
          </p:cNvSpPr>
          <p:nvPr/>
        </p:nvSpPr>
        <p:spPr bwMode="auto">
          <a:xfrm>
            <a:off x="5481547" y="5104776"/>
            <a:ext cx="668877" cy="413249"/>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83" name="Rectangle 82"/>
          <p:cNvSpPr>
            <a:spLocks noChangeArrowheads="1"/>
          </p:cNvSpPr>
          <p:nvPr/>
        </p:nvSpPr>
        <p:spPr bwMode="auto">
          <a:xfrm>
            <a:off x="5481547" y="5931274"/>
            <a:ext cx="668877" cy="382256"/>
          </a:xfrm>
          <a:prstGeom prst="rect">
            <a:avLst/>
          </a:prstGeom>
          <a:solidFill>
            <a:srgbClr val="DBF0FD"/>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dirty="0">
              <a:latin typeface="Calibri Light" pitchFamily="34" charset="0"/>
            </a:endParaRPr>
          </a:p>
        </p:txBody>
      </p:sp>
      <p:sp>
        <p:nvSpPr>
          <p:cNvPr id="84" name="Rectangle 83"/>
          <p:cNvSpPr>
            <a:spLocks noChangeArrowheads="1"/>
          </p:cNvSpPr>
          <p:nvPr/>
        </p:nvSpPr>
        <p:spPr bwMode="auto">
          <a:xfrm>
            <a:off x="5594113" y="4045126"/>
            <a:ext cx="38722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Total</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85" name="Rectangle 84"/>
          <p:cNvSpPr>
            <a:spLocks noChangeArrowheads="1"/>
          </p:cNvSpPr>
          <p:nvPr/>
        </p:nvSpPr>
        <p:spPr bwMode="auto">
          <a:xfrm>
            <a:off x="5667484" y="4298940"/>
            <a:ext cx="3305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Calibri Light" pitchFamily="34" charset="0"/>
                <a:cs typeface="Arial" pitchFamily="34" charset="0"/>
              </a:rPr>
              <a:t>cost</a:t>
            </a:r>
            <a:endParaRPr kumimoji="0" lang="en-US" sz="4000" b="0" i="0" u="none" strike="noStrike" cap="none" normalizeH="0" baseline="0" dirty="0">
              <a:ln>
                <a:noFill/>
              </a:ln>
              <a:solidFill>
                <a:schemeClr val="tx1"/>
              </a:solidFill>
              <a:effectLst/>
              <a:latin typeface="Calibri Light" pitchFamily="34" charset="0"/>
              <a:cs typeface="Arial" pitchFamily="34" charset="0"/>
            </a:endParaRPr>
          </a:p>
        </p:txBody>
      </p:sp>
      <p:sp>
        <p:nvSpPr>
          <p:cNvPr id="86" name="Rectangle 85"/>
          <p:cNvSpPr>
            <a:spLocks noChangeArrowheads="1"/>
          </p:cNvSpPr>
          <p:nvPr/>
        </p:nvSpPr>
        <p:spPr bwMode="auto">
          <a:xfrm>
            <a:off x="5723910" y="4800004"/>
            <a:ext cx="3125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87" name="Rectangle 86"/>
          <p:cNvSpPr>
            <a:spLocks noChangeArrowheads="1"/>
          </p:cNvSpPr>
          <p:nvPr/>
        </p:nvSpPr>
        <p:spPr bwMode="auto">
          <a:xfrm>
            <a:off x="5717883" y="5213254"/>
            <a:ext cx="3125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89" name="Rectangle 88"/>
          <p:cNvSpPr>
            <a:spLocks noChangeArrowheads="1"/>
          </p:cNvSpPr>
          <p:nvPr/>
        </p:nvSpPr>
        <p:spPr bwMode="auto">
          <a:xfrm>
            <a:off x="5717883" y="6024255"/>
            <a:ext cx="3125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91" name="Rectangle 90"/>
          <p:cNvSpPr>
            <a:spLocks noChangeArrowheads="1"/>
          </p:cNvSpPr>
          <p:nvPr/>
        </p:nvSpPr>
        <p:spPr bwMode="auto">
          <a:xfrm>
            <a:off x="5717883" y="5621337"/>
            <a:ext cx="3125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Calibri Light" pitchFamily="34" charset="0"/>
                <a:cs typeface="Arial" pitchFamily="34" charset="0"/>
              </a:rPr>
              <a:t>120</a:t>
            </a:r>
            <a:endParaRPr kumimoji="0" lang="en-US" sz="1600" b="0" i="0" u="none" strike="noStrike" cap="none" normalizeH="0" baseline="0" dirty="0">
              <a:ln>
                <a:noFill/>
              </a:ln>
              <a:solidFill>
                <a:schemeClr val="tx1"/>
              </a:solidFill>
              <a:effectLst/>
              <a:latin typeface="Calibri Light" pitchFamily="34" charset="0"/>
              <a:cs typeface="Arial" pitchFamily="34" charset="0"/>
            </a:endParaRPr>
          </a:p>
        </p:txBody>
      </p:sp>
      <p:sp>
        <p:nvSpPr>
          <p:cNvPr id="97" name="Rectangle 96"/>
          <p:cNvSpPr>
            <a:spLocks noChangeArrowheads="1"/>
          </p:cNvSpPr>
          <p:nvPr/>
        </p:nvSpPr>
        <p:spPr bwMode="auto">
          <a:xfrm>
            <a:off x="3102424" y="5551530"/>
            <a:ext cx="775897" cy="387421"/>
          </a:xfrm>
          <a:prstGeom prst="rect">
            <a:avLst/>
          </a:prstGeom>
          <a:solidFill>
            <a:srgbClr val="F1F9FE">
              <a:alpha val="0"/>
            </a:srgbClr>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98" name="Rectangle 97"/>
          <p:cNvSpPr>
            <a:spLocks noChangeArrowheads="1"/>
          </p:cNvSpPr>
          <p:nvPr/>
        </p:nvSpPr>
        <p:spPr bwMode="auto">
          <a:xfrm>
            <a:off x="3878321" y="5551530"/>
            <a:ext cx="829407" cy="387421"/>
          </a:xfrm>
          <a:prstGeom prst="rect">
            <a:avLst/>
          </a:prstGeom>
          <a:solidFill>
            <a:srgbClr val="F1F9FE">
              <a:alpha val="0"/>
            </a:srgbClr>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99" name="Rectangle 98"/>
          <p:cNvSpPr>
            <a:spLocks noChangeArrowheads="1"/>
          </p:cNvSpPr>
          <p:nvPr/>
        </p:nvSpPr>
        <p:spPr bwMode="auto">
          <a:xfrm>
            <a:off x="4724400" y="5551530"/>
            <a:ext cx="740224" cy="387421"/>
          </a:xfrm>
          <a:prstGeom prst="rect">
            <a:avLst/>
          </a:prstGeom>
          <a:solidFill>
            <a:srgbClr val="F1F9FE">
              <a:alpha val="0"/>
            </a:srgbClr>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100" name="Rectangle 99"/>
          <p:cNvSpPr>
            <a:spLocks noChangeArrowheads="1"/>
          </p:cNvSpPr>
          <p:nvPr/>
        </p:nvSpPr>
        <p:spPr bwMode="auto">
          <a:xfrm>
            <a:off x="5481547" y="5551530"/>
            <a:ext cx="668877" cy="387421"/>
          </a:xfrm>
          <a:prstGeom prst="rect">
            <a:avLst/>
          </a:prstGeom>
          <a:solidFill>
            <a:srgbClr val="F1F9FE">
              <a:alpha val="0"/>
            </a:srgbClr>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101" name="Rectangle 100"/>
          <p:cNvSpPr>
            <a:spLocks noChangeArrowheads="1"/>
          </p:cNvSpPr>
          <p:nvPr/>
        </p:nvSpPr>
        <p:spPr bwMode="auto">
          <a:xfrm>
            <a:off x="3102424" y="5551530"/>
            <a:ext cx="775897" cy="387421"/>
          </a:xfrm>
          <a:prstGeom prst="rect">
            <a:avLst/>
          </a:prstGeom>
          <a:solidFill>
            <a:srgbClr val="F1F9FE">
              <a:alpha val="0"/>
            </a:srgbClr>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102" name="Rectangle 101"/>
          <p:cNvSpPr>
            <a:spLocks noChangeArrowheads="1"/>
          </p:cNvSpPr>
          <p:nvPr/>
        </p:nvSpPr>
        <p:spPr bwMode="auto">
          <a:xfrm>
            <a:off x="3878321" y="5551530"/>
            <a:ext cx="829407" cy="387421"/>
          </a:xfrm>
          <a:prstGeom prst="rect">
            <a:avLst/>
          </a:prstGeom>
          <a:solidFill>
            <a:srgbClr val="F1F9FE">
              <a:alpha val="0"/>
            </a:srgbClr>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103" name="Rectangle 102"/>
          <p:cNvSpPr>
            <a:spLocks noChangeArrowheads="1"/>
          </p:cNvSpPr>
          <p:nvPr/>
        </p:nvSpPr>
        <p:spPr bwMode="auto">
          <a:xfrm>
            <a:off x="4724400" y="5551530"/>
            <a:ext cx="740224" cy="387421"/>
          </a:xfrm>
          <a:prstGeom prst="rect">
            <a:avLst/>
          </a:prstGeom>
          <a:solidFill>
            <a:srgbClr val="F1F9FE">
              <a:alpha val="0"/>
            </a:srgbClr>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104" name="Rectangle 103"/>
          <p:cNvSpPr>
            <a:spLocks noChangeArrowheads="1"/>
          </p:cNvSpPr>
          <p:nvPr/>
        </p:nvSpPr>
        <p:spPr bwMode="auto">
          <a:xfrm>
            <a:off x="5481547" y="5551530"/>
            <a:ext cx="668877" cy="387421"/>
          </a:xfrm>
          <a:prstGeom prst="rect">
            <a:avLst/>
          </a:prstGeom>
          <a:solidFill>
            <a:srgbClr val="F1F9FE">
              <a:alpha val="0"/>
            </a:srgbClr>
          </a:solidFill>
          <a:ln w="6">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4000" dirty="0"/>
          </a:p>
        </p:txBody>
      </p:sp>
    </p:spTree>
    <p:extLst>
      <p:ext uri="{BB962C8B-B14F-4D97-AF65-F5344CB8AC3E}">
        <p14:creationId xmlns:p14="http://schemas.microsoft.com/office/powerpoint/2010/main" val="2387196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n-lt"/>
              </a:rPr>
              <a:t>Utility and society</a:t>
            </a:r>
          </a:p>
        </p:txBody>
      </p:sp>
      <p:sp>
        <p:nvSpPr>
          <p:cNvPr id="2" name="Content Placeholder 1"/>
          <p:cNvSpPr>
            <a:spLocks noGrp="1"/>
          </p:cNvSpPr>
          <p:nvPr>
            <p:ph idx="1"/>
          </p:nvPr>
        </p:nvSpPr>
        <p:spPr/>
        <p:txBody>
          <a:bodyPr>
            <a:normAutofit/>
          </a:bodyPr>
          <a:lstStyle/>
          <a:p>
            <a:r>
              <a:rPr lang="en-US" dirty="0"/>
              <a:t>People gain utility from a variety of sources.</a:t>
            </a:r>
          </a:p>
          <a:p>
            <a:pPr lvl="1"/>
            <a:r>
              <a:rPr lang="en-US" dirty="0"/>
              <a:t>Outside perception:</a:t>
            </a:r>
          </a:p>
          <a:p>
            <a:pPr lvl="2"/>
            <a:r>
              <a:rPr lang="en-US" dirty="0"/>
              <a:t>What others think of your purchases.</a:t>
            </a:r>
          </a:p>
          <a:p>
            <a:pPr lvl="2"/>
            <a:r>
              <a:rPr lang="en-US" dirty="0"/>
              <a:t>How much others have.</a:t>
            </a:r>
          </a:p>
          <a:p>
            <a:pPr lvl="1"/>
            <a:r>
              <a:rPr lang="en-US" dirty="0"/>
              <a:t>Inward preferences: </a:t>
            </a:r>
          </a:p>
          <a:p>
            <a:pPr lvl="2"/>
            <a:r>
              <a:rPr lang="en-US" dirty="0"/>
              <a:t>How you prefer to spend your money.</a:t>
            </a:r>
          </a:p>
          <a:p>
            <a:r>
              <a:rPr lang="en-US" dirty="0"/>
              <a:t>Both outside perception and inward preferences contribute to decision making.</a:t>
            </a:r>
          </a:p>
        </p:txBody>
      </p:sp>
    </p:spTree>
    <p:extLst>
      <p:ext uri="{BB962C8B-B14F-4D97-AF65-F5344CB8AC3E}">
        <p14:creationId xmlns:p14="http://schemas.microsoft.com/office/powerpoint/2010/main" val="354406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n-lt"/>
              </a:rPr>
              <a:t>Choosing a league</a:t>
            </a:r>
          </a:p>
        </p:txBody>
      </p:sp>
      <p:sp>
        <p:nvSpPr>
          <p:cNvPr id="2" name="Content Placeholder 1"/>
          <p:cNvSpPr>
            <a:spLocks noGrp="1"/>
          </p:cNvSpPr>
          <p:nvPr>
            <p:ph idx="1"/>
          </p:nvPr>
        </p:nvSpPr>
        <p:spPr/>
        <p:txBody>
          <a:bodyPr>
            <a:normAutofit fontScale="92500" lnSpcReduction="20000"/>
          </a:bodyPr>
          <a:lstStyle/>
          <a:p>
            <a:r>
              <a:rPr lang="en-US" dirty="0"/>
              <a:t>Would you rather be the worst player in the major leagues or the best player in the minor leagues? </a:t>
            </a:r>
          </a:p>
          <a:p>
            <a:r>
              <a:rPr lang="en-US" dirty="0"/>
              <a:t>Would you rather be the star soloist in your local choir or a below-average voice in a prestigious, big-city choir?</a:t>
            </a:r>
          </a:p>
          <a:p>
            <a:r>
              <a:rPr lang="en-US" dirty="0"/>
              <a:t>Communications technology have broadened our frame of reference.</a:t>
            </a:r>
          </a:p>
          <a:p>
            <a:r>
              <a:rPr lang="en-US" dirty="0"/>
              <a:t>To the extent that utility comes from relative status, as our frame of reference becomes wider, there are fewer winners.</a:t>
            </a:r>
          </a:p>
          <a:p>
            <a:r>
              <a:rPr lang="en-US" dirty="0"/>
              <a:t>We have the power to choose our own frames of reference and decide what we will do.</a:t>
            </a:r>
          </a:p>
        </p:txBody>
      </p:sp>
    </p:spTree>
    <p:extLst>
      <p:ext uri="{BB962C8B-B14F-4D97-AF65-F5344CB8AC3E}">
        <p14:creationId xmlns:p14="http://schemas.microsoft.com/office/powerpoint/2010/main" val="4076699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n-lt"/>
              </a:rPr>
              <a:t>Utility basics</a:t>
            </a:r>
          </a:p>
        </p:txBody>
      </p:sp>
      <p:sp>
        <p:nvSpPr>
          <p:cNvPr id="2" name="Content Placeholder 1"/>
          <p:cNvSpPr>
            <a:spLocks noGrp="1"/>
          </p:cNvSpPr>
          <p:nvPr>
            <p:ph idx="1"/>
          </p:nvPr>
        </p:nvSpPr>
        <p:spPr/>
        <p:txBody>
          <a:bodyPr>
            <a:normAutofit lnSpcReduction="10000"/>
          </a:bodyPr>
          <a:lstStyle/>
          <a:p>
            <a:pPr>
              <a:buClr>
                <a:schemeClr val="tx1"/>
              </a:buClr>
            </a:pPr>
            <a:r>
              <a:rPr lang="en-US" i="1" dirty="0">
                <a:solidFill>
                  <a:srgbClr val="9D0505"/>
                </a:solidFill>
              </a:rPr>
              <a:t>Utility</a:t>
            </a:r>
            <a:r>
              <a:rPr lang="en-US" b="1" dirty="0">
                <a:solidFill>
                  <a:srgbClr val="C00000"/>
                </a:solidFill>
              </a:rPr>
              <a:t> </a:t>
            </a:r>
            <a:r>
              <a:rPr lang="en-US" dirty="0"/>
              <a:t>is</a:t>
            </a:r>
            <a:r>
              <a:rPr lang="en-US" b="1" dirty="0"/>
              <a:t> </a:t>
            </a:r>
            <a:r>
              <a:rPr lang="en-US" dirty="0"/>
              <a:t>a measure of the amount of satisfaction a person derives from something.</a:t>
            </a:r>
          </a:p>
          <a:p>
            <a:pPr lvl="1"/>
            <a:r>
              <a:rPr lang="en-US" dirty="0"/>
              <a:t>Incorporates emotions and sensations.</a:t>
            </a:r>
          </a:p>
          <a:p>
            <a:pPr lvl="1"/>
            <a:r>
              <a:rPr lang="en-US" dirty="0"/>
              <a:t>Universal measure (or yardstick) that allows individuals to compare choices.</a:t>
            </a:r>
          </a:p>
          <a:p>
            <a:pPr lvl="1"/>
            <a:r>
              <a:rPr lang="en-US" dirty="0"/>
              <a:t>Not typically comparable across individuals.</a:t>
            </a:r>
          </a:p>
          <a:p>
            <a:r>
              <a:rPr lang="en-US" dirty="0"/>
              <a:t>Rational individuals maximize utility when making choices.</a:t>
            </a:r>
          </a:p>
          <a:p>
            <a:pPr lvl="1"/>
            <a:r>
              <a:rPr lang="en-US" dirty="0"/>
              <a:t>For example, if playing soccer for the next hour yields more utility than playing baseball, rational individuals will play soccer.</a:t>
            </a:r>
          </a:p>
        </p:txBody>
      </p:sp>
    </p:spTree>
    <p:extLst>
      <p:ext uri="{BB962C8B-B14F-4D97-AF65-F5344CB8AC3E}">
        <p14:creationId xmlns:p14="http://schemas.microsoft.com/office/powerpoint/2010/main" val="2107700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n-lt"/>
              </a:rPr>
              <a:t>Utility, altruism, and reciprocity</a:t>
            </a:r>
          </a:p>
        </p:txBody>
      </p:sp>
      <p:sp>
        <p:nvSpPr>
          <p:cNvPr id="2" name="Content Placeholder 1"/>
          <p:cNvSpPr>
            <a:spLocks noGrp="1"/>
          </p:cNvSpPr>
          <p:nvPr>
            <p:ph idx="1"/>
          </p:nvPr>
        </p:nvSpPr>
        <p:spPr/>
        <p:txBody>
          <a:bodyPr>
            <a:normAutofit fontScale="92500" lnSpcReduction="10000"/>
          </a:bodyPr>
          <a:lstStyle/>
          <a:p>
            <a:r>
              <a:rPr lang="en-US" dirty="0"/>
              <a:t>Utility maximization encompasses individuals giving to others.</a:t>
            </a:r>
          </a:p>
          <a:p>
            <a:pPr lvl="1">
              <a:buClr>
                <a:schemeClr val="tx1"/>
              </a:buClr>
            </a:pPr>
            <a:r>
              <a:rPr lang="en-US" i="1" dirty="0">
                <a:solidFill>
                  <a:srgbClr val="9D0505"/>
                </a:solidFill>
              </a:rPr>
              <a:t>Altruism</a:t>
            </a:r>
            <a:r>
              <a:rPr lang="en-US" dirty="0">
                <a:solidFill>
                  <a:srgbClr val="9D0505"/>
                </a:solidFill>
              </a:rPr>
              <a:t> </a:t>
            </a:r>
            <a:r>
              <a:rPr lang="en-US" dirty="0"/>
              <a:t>is a motive for action in which a person’s utility increases simply because someone else’s utility increases.</a:t>
            </a:r>
          </a:p>
          <a:p>
            <a:pPr lvl="1"/>
            <a:r>
              <a:rPr lang="en-US" dirty="0"/>
              <a:t>Altruistic and selfish or image-conscious motivations can coexist perfectly well.</a:t>
            </a:r>
          </a:p>
          <a:p>
            <a:r>
              <a:rPr lang="en-US" dirty="0"/>
              <a:t>Utility maximization suggests people gain utility by punishing bad behavior and rewarding good behavior.</a:t>
            </a:r>
          </a:p>
          <a:p>
            <a:pPr lvl="1">
              <a:buClr>
                <a:schemeClr val="tx1"/>
              </a:buClr>
            </a:pPr>
            <a:r>
              <a:rPr lang="en-US" i="1" dirty="0">
                <a:solidFill>
                  <a:srgbClr val="9D0505"/>
                </a:solidFill>
              </a:rPr>
              <a:t>Reciprocity</a:t>
            </a:r>
            <a:r>
              <a:rPr lang="en-US" dirty="0">
                <a:solidFill>
                  <a:srgbClr val="9D0505"/>
                </a:solidFill>
              </a:rPr>
              <a:t> </a:t>
            </a:r>
            <a:r>
              <a:rPr lang="en-US" dirty="0"/>
              <a:t>is responding to another’s action with a similar action.</a:t>
            </a:r>
          </a:p>
        </p:txBody>
      </p:sp>
    </p:spTree>
    <p:extLst>
      <p:ext uri="{BB962C8B-B14F-4D97-AF65-F5344CB8AC3E}">
        <p14:creationId xmlns:p14="http://schemas.microsoft.com/office/powerpoint/2010/main" val="3926556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n-lt"/>
              </a:rPr>
              <a:t>Why we give</a:t>
            </a:r>
          </a:p>
        </p:txBody>
      </p:sp>
      <p:sp>
        <p:nvSpPr>
          <p:cNvPr id="2" name="Content Placeholder 1"/>
          <p:cNvSpPr>
            <a:spLocks noGrp="1"/>
          </p:cNvSpPr>
          <p:nvPr>
            <p:ph idx="1"/>
          </p:nvPr>
        </p:nvSpPr>
        <p:spPr/>
        <p:txBody>
          <a:bodyPr>
            <a:normAutofit lnSpcReduction="10000"/>
          </a:bodyPr>
          <a:lstStyle/>
          <a:p>
            <a:r>
              <a:rPr lang="en-US" dirty="0"/>
              <a:t>What motivates people to give to charity? </a:t>
            </a:r>
          </a:p>
          <a:p>
            <a:r>
              <a:rPr lang="en-US" dirty="0"/>
              <a:t>Different framing when asking for donations and better information about impacts make a big difference.</a:t>
            </a:r>
          </a:p>
          <a:p>
            <a:pPr lvl="1"/>
            <a:r>
              <a:rPr lang="en-US" dirty="0"/>
              <a:t>Donation matching by a third party significantly increases charitable contributions.</a:t>
            </a:r>
          </a:p>
          <a:p>
            <a:r>
              <a:rPr lang="en-US" dirty="0"/>
              <a:t>The charities that raise the most money aren’t necessarily the ones that have the greatest impact on those in need but sometimes may be those with the flashiest fund-raising techniques</a:t>
            </a:r>
          </a:p>
        </p:txBody>
      </p:sp>
    </p:spTree>
    <p:extLst>
      <p:ext uri="{BB962C8B-B14F-4D97-AF65-F5344CB8AC3E}">
        <p14:creationId xmlns:p14="http://schemas.microsoft.com/office/powerpoint/2010/main" val="2188007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a:t>
            </a:r>
          </a:p>
        </p:txBody>
      </p:sp>
      <p:sp>
        <p:nvSpPr>
          <p:cNvPr id="3" name="Content Placeholder 2"/>
          <p:cNvSpPr>
            <a:spLocks noGrp="1"/>
          </p:cNvSpPr>
          <p:nvPr>
            <p:ph idx="1"/>
          </p:nvPr>
        </p:nvSpPr>
        <p:spPr/>
        <p:txBody>
          <a:bodyPr>
            <a:normAutofit fontScale="92500" lnSpcReduction="20000"/>
          </a:bodyPr>
          <a:lstStyle/>
          <a:p>
            <a:r>
              <a:rPr lang="en-US" dirty="0"/>
              <a:t>Economists assume that individuals seek to maximizes their </a:t>
            </a:r>
            <a:r>
              <a:rPr lang="en-US" i="1" dirty="0">
                <a:solidFill>
                  <a:srgbClr val="9D0505"/>
                </a:solidFill>
              </a:rPr>
              <a:t>utility</a:t>
            </a:r>
            <a:r>
              <a:rPr lang="en-US" dirty="0"/>
              <a:t> within the limits of their available resources.</a:t>
            </a:r>
          </a:p>
          <a:p>
            <a:r>
              <a:rPr lang="en-US" dirty="0"/>
              <a:t>Individuals are constrained by their income and the prices of goods they desire to purchase.</a:t>
            </a:r>
          </a:p>
          <a:p>
            <a:r>
              <a:rPr lang="en-US" dirty="0"/>
              <a:t>A </a:t>
            </a:r>
            <a:r>
              <a:rPr lang="en-US" i="1" dirty="0">
                <a:solidFill>
                  <a:srgbClr val="9D0505"/>
                </a:solidFill>
              </a:rPr>
              <a:t>budget constraint </a:t>
            </a:r>
            <a:r>
              <a:rPr lang="en-US" dirty="0"/>
              <a:t>shows all possible feasible consumption bundles available to an individual given a fixed budget.</a:t>
            </a:r>
          </a:p>
          <a:p>
            <a:pPr lvl="1"/>
            <a:r>
              <a:rPr lang="en-US" dirty="0"/>
              <a:t>An increase in income shifts the budget constraint outward.</a:t>
            </a:r>
          </a:p>
          <a:p>
            <a:pPr lvl="1"/>
            <a:r>
              <a:rPr lang="en-US" dirty="0"/>
              <a:t>An increase in price causes the budget constraint to rotate inward.</a:t>
            </a:r>
          </a:p>
        </p:txBody>
      </p:sp>
    </p:spTree>
    <p:extLst>
      <p:ext uri="{BB962C8B-B14F-4D97-AF65-F5344CB8AC3E}">
        <p14:creationId xmlns:p14="http://schemas.microsoft.com/office/powerpoint/2010/main" val="1531055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a:t>
            </a:r>
          </a:p>
        </p:txBody>
      </p:sp>
      <p:sp>
        <p:nvSpPr>
          <p:cNvPr id="3" name="Content Placeholder 2"/>
          <p:cNvSpPr>
            <a:spLocks noGrp="1"/>
          </p:cNvSpPr>
          <p:nvPr>
            <p:ph idx="1"/>
          </p:nvPr>
        </p:nvSpPr>
        <p:spPr/>
        <p:txBody>
          <a:bodyPr>
            <a:normAutofit fontScale="92500" lnSpcReduction="10000"/>
          </a:bodyPr>
          <a:lstStyle/>
          <a:p>
            <a:r>
              <a:rPr lang="en-US" dirty="0"/>
              <a:t>Economists generally assume that individuals’ preferences are demonstrated through the choices that they make, a concept known as </a:t>
            </a:r>
            <a:r>
              <a:rPr lang="en-US" i="1" dirty="0">
                <a:solidFill>
                  <a:srgbClr val="9D0505"/>
                </a:solidFill>
              </a:rPr>
              <a:t>revealed preference</a:t>
            </a:r>
            <a:r>
              <a:rPr lang="en-US" dirty="0"/>
              <a:t>.</a:t>
            </a:r>
          </a:p>
          <a:p>
            <a:r>
              <a:rPr lang="en-US" dirty="0"/>
              <a:t>Individuals gain </a:t>
            </a:r>
            <a:r>
              <a:rPr lang="en-US" i="1" dirty="0">
                <a:solidFill>
                  <a:srgbClr val="9D0505"/>
                </a:solidFill>
              </a:rPr>
              <a:t>utility</a:t>
            </a:r>
            <a:r>
              <a:rPr lang="en-US" dirty="0"/>
              <a:t> from a variety of sources.</a:t>
            </a:r>
          </a:p>
          <a:p>
            <a:pPr lvl="1"/>
            <a:r>
              <a:rPr lang="en-US" dirty="0"/>
              <a:t>Outside perception.</a:t>
            </a:r>
          </a:p>
          <a:p>
            <a:pPr lvl="1"/>
            <a:r>
              <a:rPr lang="en-US" dirty="0"/>
              <a:t>Inward preferences.</a:t>
            </a:r>
          </a:p>
          <a:p>
            <a:pPr>
              <a:buClr>
                <a:schemeClr val="tx1"/>
              </a:buClr>
            </a:pPr>
            <a:r>
              <a:rPr lang="en-US" i="1" dirty="0">
                <a:solidFill>
                  <a:srgbClr val="9D0505"/>
                </a:solidFill>
              </a:rPr>
              <a:t>Utility maximization</a:t>
            </a:r>
            <a:r>
              <a:rPr lang="en-US" dirty="0"/>
              <a:t>:</a:t>
            </a:r>
          </a:p>
          <a:p>
            <a:pPr lvl="1"/>
            <a:r>
              <a:rPr lang="en-US" dirty="0"/>
              <a:t>Individuals giving to others.</a:t>
            </a:r>
          </a:p>
          <a:p>
            <a:pPr lvl="1"/>
            <a:r>
              <a:rPr lang="en-US" dirty="0"/>
              <a:t>People gain utility by punishing bad behavior and rewarding good behavior.</a:t>
            </a:r>
          </a:p>
        </p:txBody>
      </p:sp>
    </p:spTree>
    <p:extLst>
      <p:ext uri="{BB962C8B-B14F-4D97-AF65-F5344CB8AC3E}">
        <p14:creationId xmlns:p14="http://schemas.microsoft.com/office/powerpoint/2010/main" val="916022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n-lt"/>
              </a:rPr>
              <a:t>Spending your way to happiness</a:t>
            </a:r>
          </a:p>
        </p:txBody>
      </p:sp>
      <p:sp>
        <p:nvSpPr>
          <p:cNvPr id="2" name="Content Placeholder 1"/>
          <p:cNvSpPr>
            <a:spLocks noGrp="1"/>
          </p:cNvSpPr>
          <p:nvPr>
            <p:ph idx="1"/>
          </p:nvPr>
        </p:nvSpPr>
        <p:spPr/>
        <p:txBody>
          <a:bodyPr>
            <a:normAutofit/>
          </a:bodyPr>
          <a:lstStyle/>
          <a:p>
            <a:r>
              <a:rPr lang="en-US" dirty="0"/>
              <a:t>Can money really buy happiness?</a:t>
            </a:r>
          </a:p>
          <a:p>
            <a:r>
              <a:rPr lang="en-US" dirty="0"/>
              <a:t>Researchers find that money can buy happiness, but up to a point.</a:t>
            </a:r>
          </a:p>
          <a:p>
            <a:pPr lvl="1"/>
            <a:r>
              <a:rPr lang="en-US" dirty="0"/>
              <a:t>In the U.S., that point starts at an income of $75,000 per year.</a:t>
            </a:r>
          </a:p>
          <a:p>
            <a:r>
              <a:rPr lang="en-US" dirty="0"/>
              <a:t>Generalizing lessons about spending and happiness is hard.</a:t>
            </a:r>
          </a:p>
        </p:txBody>
      </p:sp>
    </p:spTree>
    <p:extLst>
      <p:ext uri="{BB962C8B-B14F-4D97-AF65-F5344CB8AC3E}">
        <p14:creationId xmlns:p14="http://schemas.microsoft.com/office/powerpoint/2010/main" val="2969772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n-lt"/>
              </a:rPr>
              <a:t>Revealed preferences</a:t>
            </a:r>
          </a:p>
        </p:txBody>
      </p:sp>
      <p:sp>
        <p:nvSpPr>
          <p:cNvPr id="2" name="Content Placeholder 1"/>
          <p:cNvSpPr>
            <a:spLocks noGrp="1"/>
          </p:cNvSpPr>
          <p:nvPr>
            <p:ph idx="1"/>
          </p:nvPr>
        </p:nvSpPr>
        <p:spPr/>
        <p:txBody>
          <a:bodyPr>
            <a:normAutofit/>
          </a:bodyPr>
          <a:lstStyle/>
          <a:p>
            <a:r>
              <a:rPr lang="en-US" dirty="0"/>
              <a:t>Utility is hard to measure.</a:t>
            </a:r>
          </a:p>
          <a:p>
            <a:r>
              <a:rPr lang="en-US" dirty="0"/>
              <a:t>How can anything meaningful be said about the utility people experience?</a:t>
            </a:r>
          </a:p>
          <a:p>
            <a:pPr lvl="1"/>
            <a:r>
              <a:rPr lang="en-US" dirty="0"/>
              <a:t>Observe what people actually do.</a:t>
            </a:r>
          </a:p>
          <a:p>
            <a:r>
              <a:rPr lang="en-US" dirty="0"/>
              <a:t>The principle of </a:t>
            </a:r>
            <a:r>
              <a:rPr lang="en-US" i="1" dirty="0">
                <a:solidFill>
                  <a:srgbClr val="9D0505"/>
                </a:solidFill>
              </a:rPr>
              <a:t>revealed preference </a:t>
            </a:r>
            <a:r>
              <a:rPr lang="en-US" dirty="0"/>
              <a:t>is that people’s preferences can be determined by observing their choices and behavior.</a:t>
            </a:r>
          </a:p>
          <a:p>
            <a:r>
              <a:rPr lang="en-US" dirty="0"/>
              <a:t>Unique to a specific choice of a particular person at one date.</a:t>
            </a:r>
          </a:p>
        </p:txBody>
      </p:sp>
    </p:spTree>
    <p:extLst>
      <p:ext uri="{BB962C8B-B14F-4D97-AF65-F5344CB8AC3E}">
        <p14:creationId xmlns:p14="http://schemas.microsoft.com/office/powerpoint/2010/main" val="3067060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n-lt"/>
              </a:rPr>
              <a:t>Utility functions I</a:t>
            </a:r>
          </a:p>
        </p:txBody>
      </p:sp>
      <p:sp>
        <p:nvSpPr>
          <p:cNvPr id="2" name="Content Placeholder 1"/>
          <p:cNvSpPr>
            <a:spLocks noGrp="1"/>
          </p:cNvSpPr>
          <p:nvPr>
            <p:ph idx="1"/>
          </p:nvPr>
        </p:nvSpPr>
        <p:spPr/>
        <p:txBody>
          <a:bodyPr>
            <a:normAutofit fontScale="92500"/>
          </a:bodyPr>
          <a:lstStyle/>
          <a:p>
            <a:r>
              <a:rPr lang="en-US" dirty="0"/>
              <a:t>The principle of revealed preferences isn’t feasible for analyzing how people make choices.</a:t>
            </a:r>
          </a:p>
          <a:p>
            <a:r>
              <a:rPr lang="en-US" dirty="0"/>
              <a:t>Instead, a more formal method is required.</a:t>
            </a:r>
          </a:p>
          <a:p>
            <a:r>
              <a:rPr lang="en-US" dirty="0"/>
              <a:t>Utility functions aid in systematically analyzing choices.</a:t>
            </a:r>
          </a:p>
          <a:p>
            <a:pPr lvl="1"/>
            <a:r>
              <a:rPr lang="en-US" dirty="0"/>
              <a:t>A </a:t>
            </a:r>
            <a:r>
              <a:rPr lang="en-US" i="1" dirty="0">
                <a:solidFill>
                  <a:srgbClr val="9D0505"/>
                </a:solidFill>
              </a:rPr>
              <a:t>utility function </a:t>
            </a:r>
            <a:r>
              <a:rPr lang="en-US" dirty="0"/>
              <a:t>is</a:t>
            </a:r>
            <a:r>
              <a:rPr lang="en-US" i="1" dirty="0">
                <a:solidFill>
                  <a:srgbClr val="C00000"/>
                </a:solidFill>
              </a:rPr>
              <a:t> </a:t>
            </a:r>
            <a:r>
              <a:rPr lang="en-US" dirty="0"/>
              <a:t>a formula for calculating the total utility that a particular person derives from consuming a combination of goods and services.</a:t>
            </a:r>
          </a:p>
          <a:p>
            <a:r>
              <a:rPr lang="en-US" dirty="0"/>
              <a:t>A </a:t>
            </a:r>
            <a:r>
              <a:rPr lang="en-US" i="1" dirty="0">
                <a:solidFill>
                  <a:srgbClr val="9D0505"/>
                </a:solidFill>
              </a:rPr>
              <a:t>bundle</a:t>
            </a:r>
            <a:r>
              <a:rPr lang="en-US" dirty="0"/>
              <a:t> is a unique combination of goods and services that a person could choose to consume.</a:t>
            </a:r>
          </a:p>
        </p:txBody>
      </p:sp>
    </p:spTree>
    <p:extLst>
      <p:ext uri="{BB962C8B-B14F-4D97-AF65-F5344CB8AC3E}">
        <p14:creationId xmlns:p14="http://schemas.microsoft.com/office/powerpoint/2010/main" val="826470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n-lt"/>
              </a:rPr>
              <a:t>Utility functions II</a:t>
            </a:r>
          </a:p>
        </p:txBody>
      </p:sp>
      <p:sp>
        <p:nvSpPr>
          <p:cNvPr id="2" name="Content Placeholder 1"/>
          <p:cNvSpPr>
            <a:spLocks noGrp="1"/>
          </p:cNvSpPr>
          <p:nvPr>
            <p:ph idx="1"/>
          </p:nvPr>
        </p:nvSpPr>
        <p:spPr/>
        <p:txBody>
          <a:bodyPr>
            <a:normAutofit/>
          </a:bodyPr>
          <a:lstStyle/>
          <a:p>
            <a:pPr>
              <a:buClr>
                <a:schemeClr val="tx1"/>
              </a:buClr>
            </a:pPr>
            <a:r>
              <a:rPr lang="en-US" i="1" dirty="0">
                <a:solidFill>
                  <a:srgbClr val="9D0505"/>
                </a:solidFill>
              </a:rPr>
              <a:t>Utility functions </a:t>
            </a:r>
            <a:r>
              <a:rPr lang="en-US" dirty="0"/>
              <a:t>quantify preferences.</a:t>
            </a:r>
          </a:p>
          <a:p>
            <a:pPr>
              <a:buClr>
                <a:schemeClr val="tx1"/>
              </a:buClr>
            </a:pPr>
            <a:r>
              <a:rPr lang="en-US" i="1" dirty="0">
                <a:solidFill>
                  <a:srgbClr val="9D0505"/>
                </a:solidFill>
              </a:rPr>
              <a:t>Utility</a:t>
            </a:r>
            <a:r>
              <a:rPr lang="en-US" dirty="0"/>
              <a:t> measurements are relative, not absolute.</a:t>
            </a:r>
          </a:p>
          <a:p>
            <a:r>
              <a:rPr lang="en-US" dirty="0"/>
              <a:t>For example, suppose Sarah receives a utility of 3 for each serving of mac-n-cheese she eats, 2 for broccoli, and 8 for ice cream.</a:t>
            </a:r>
          </a:p>
          <a:p>
            <a:r>
              <a:rPr lang="en-US" dirty="0"/>
              <a:t>If she eats 1 serving of mac-n-cheese, 2 servings of broccoli, and 2 of ice cream, then:</a:t>
            </a:r>
          </a:p>
          <a:p>
            <a:pPr marL="0" lvl="1" indent="0" algn="ctr">
              <a:buNone/>
            </a:pPr>
            <a:r>
              <a:rPr lang="en-US" sz="3200" dirty="0"/>
              <a:t>total utility = (3 × 1) + (2 × 2) + (8 × 2) = 23</a:t>
            </a:r>
          </a:p>
        </p:txBody>
      </p:sp>
    </p:spTree>
    <p:extLst>
      <p:ext uri="{BB962C8B-B14F-4D97-AF65-F5344CB8AC3E}">
        <p14:creationId xmlns:p14="http://schemas.microsoft.com/office/powerpoint/2010/main" val="2621329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n-lt"/>
              </a:rPr>
              <a:t>Marginal utility</a:t>
            </a:r>
          </a:p>
        </p:txBody>
      </p:sp>
      <p:sp>
        <p:nvSpPr>
          <p:cNvPr id="2" name="Content Placeholder 1"/>
          <p:cNvSpPr>
            <a:spLocks noGrp="1"/>
          </p:cNvSpPr>
          <p:nvPr>
            <p:ph idx="1"/>
          </p:nvPr>
        </p:nvSpPr>
        <p:spPr/>
        <p:txBody>
          <a:bodyPr>
            <a:normAutofit fontScale="92500"/>
          </a:bodyPr>
          <a:lstStyle/>
          <a:p>
            <a:r>
              <a:rPr lang="en-US" dirty="0"/>
              <a:t>When individuals continue to engage in an activity or consume more of one good or service, the utility from the next unit is not as great as the last unit.</a:t>
            </a:r>
          </a:p>
          <a:p>
            <a:pPr lvl="1">
              <a:buClr>
                <a:schemeClr val="tx1"/>
              </a:buClr>
            </a:pPr>
            <a:r>
              <a:rPr lang="en-US" i="1" dirty="0">
                <a:solidFill>
                  <a:srgbClr val="9D0505"/>
                </a:solidFill>
              </a:rPr>
              <a:t>Marginal utility</a:t>
            </a:r>
            <a:r>
              <a:rPr lang="en-US" dirty="0">
                <a:solidFill>
                  <a:srgbClr val="9D0505"/>
                </a:solidFill>
              </a:rPr>
              <a:t> </a:t>
            </a:r>
            <a:r>
              <a:rPr lang="en-US" dirty="0"/>
              <a:t>is the change in total utility from consuming an additional unit of a good or service.</a:t>
            </a:r>
          </a:p>
          <a:p>
            <a:pPr lvl="1"/>
            <a:r>
              <a:rPr lang="en-US" dirty="0"/>
              <a:t>The principle of </a:t>
            </a:r>
            <a:r>
              <a:rPr lang="en-US" i="1" dirty="0">
                <a:solidFill>
                  <a:srgbClr val="9D0505"/>
                </a:solidFill>
              </a:rPr>
              <a:t>diminishing marginal utility</a:t>
            </a:r>
            <a:r>
              <a:rPr lang="en-US" dirty="0">
                <a:solidFill>
                  <a:srgbClr val="9D0505"/>
                </a:solidFill>
              </a:rPr>
              <a:t> </a:t>
            </a:r>
            <a:r>
              <a:rPr lang="en-US" dirty="0"/>
              <a:t>is that the additional utility gained from consuming successive units of a good or service tends to be smaller than the utility gained from the previous unit or service.</a:t>
            </a:r>
          </a:p>
          <a:p>
            <a:r>
              <a:rPr lang="en-US" dirty="0"/>
              <a:t>Sometimes, </a:t>
            </a:r>
            <a:r>
              <a:rPr lang="en-US" i="1" dirty="0">
                <a:solidFill>
                  <a:srgbClr val="9D0505"/>
                </a:solidFill>
              </a:rPr>
              <a:t>marginal utility </a:t>
            </a:r>
            <a:r>
              <a:rPr lang="en-US" dirty="0"/>
              <a:t>becomes negative.</a:t>
            </a:r>
          </a:p>
        </p:txBody>
      </p:sp>
    </p:spTree>
    <p:extLst>
      <p:ext uri="{BB962C8B-B14F-4D97-AF65-F5344CB8AC3E}">
        <p14:creationId xmlns:p14="http://schemas.microsoft.com/office/powerpoint/2010/main" val="208928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Utility</a:t>
            </a:r>
          </a:p>
        </p:txBody>
      </p:sp>
      <p:sp>
        <p:nvSpPr>
          <p:cNvPr id="100" name="Content Placeholder 2"/>
          <p:cNvSpPr txBox="1">
            <a:spLocks/>
          </p:cNvSpPr>
          <p:nvPr/>
        </p:nvSpPr>
        <p:spPr>
          <a:xfrm>
            <a:off x="457200" y="1219201"/>
            <a:ext cx="8229600" cy="838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000" dirty="0"/>
              <a:t>The utility received from each additional unit of a good consumed can be assigned a number.</a:t>
            </a:r>
          </a:p>
        </p:txBody>
      </p:sp>
      <p:sp>
        <p:nvSpPr>
          <p:cNvPr id="106" name="Freeform 105"/>
          <p:cNvSpPr>
            <a:spLocks noEditPoints="1"/>
          </p:cNvSpPr>
          <p:nvPr/>
        </p:nvSpPr>
        <p:spPr bwMode="auto">
          <a:xfrm>
            <a:off x="685800" y="3414251"/>
            <a:ext cx="3366741" cy="2546555"/>
          </a:xfrm>
          <a:custGeom>
            <a:avLst/>
            <a:gdLst>
              <a:gd name="T0" fmla="*/ 1232 w 1848"/>
              <a:gd name="T1" fmla="*/ 888 h 1036"/>
              <a:gd name="T2" fmla="*/ 1848 w 1848"/>
              <a:gd name="T3" fmla="*/ 888 h 1036"/>
              <a:gd name="T4" fmla="*/ 1848 w 1848"/>
              <a:gd name="T5" fmla="*/ 1036 h 1036"/>
              <a:gd name="T6" fmla="*/ 1232 w 1848"/>
              <a:gd name="T7" fmla="*/ 1036 h 1036"/>
              <a:gd name="T8" fmla="*/ 1232 w 1848"/>
              <a:gd name="T9" fmla="*/ 888 h 1036"/>
              <a:gd name="T10" fmla="*/ 616 w 1848"/>
              <a:gd name="T11" fmla="*/ 888 h 1036"/>
              <a:gd name="T12" fmla="*/ 1232 w 1848"/>
              <a:gd name="T13" fmla="*/ 888 h 1036"/>
              <a:gd name="T14" fmla="*/ 1232 w 1848"/>
              <a:gd name="T15" fmla="*/ 1036 h 1036"/>
              <a:gd name="T16" fmla="*/ 616 w 1848"/>
              <a:gd name="T17" fmla="*/ 1036 h 1036"/>
              <a:gd name="T18" fmla="*/ 616 w 1848"/>
              <a:gd name="T19" fmla="*/ 888 h 1036"/>
              <a:gd name="T20" fmla="*/ 0 w 1848"/>
              <a:gd name="T21" fmla="*/ 888 h 1036"/>
              <a:gd name="T22" fmla="*/ 616 w 1848"/>
              <a:gd name="T23" fmla="*/ 888 h 1036"/>
              <a:gd name="T24" fmla="*/ 616 w 1848"/>
              <a:gd name="T25" fmla="*/ 1036 h 1036"/>
              <a:gd name="T26" fmla="*/ 0 w 1848"/>
              <a:gd name="T27" fmla="*/ 1036 h 1036"/>
              <a:gd name="T28" fmla="*/ 0 w 1848"/>
              <a:gd name="T29" fmla="*/ 888 h 1036"/>
              <a:gd name="T30" fmla="*/ 1232 w 1848"/>
              <a:gd name="T31" fmla="*/ 592 h 1036"/>
              <a:gd name="T32" fmla="*/ 1848 w 1848"/>
              <a:gd name="T33" fmla="*/ 592 h 1036"/>
              <a:gd name="T34" fmla="*/ 1848 w 1848"/>
              <a:gd name="T35" fmla="*/ 740 h 1036"/>
              <a:gd name="T36" fmla="*/ 1232 w 1848"/>
              <a:gd name="T37" fmla="*/ 740 h 1036"/>
              <a:gd name="T38" fmla="*/ 1232 w 1848"/>
              <a:gd name="T39" fmla="*/ 592 h 1036"/>
              <a:gd name="T40" fmla="*/ 616 w 1848"/>
              <a:gd name="T41" fmla="*/ 592 h 1036"/>
              <a:gd name="T42" fmla="*/ 1232 w 1848"/>
              <a:gd name="T43" fmla="*/ 592 h 1036"/>
              <a:gd name="T44" fmla="*/ 1232 w 1848"/>
              <a:gd name="T45" fmla="*/ 740 h 1036"/>
              <a:gd name="T46" fmla="*/ 616 w 1848"/>
              <a:gd name="T47" fmla="*/ 740 h 1036"/>
              <a:gd name="T48" fmla="*/ 616 w 1848"/>
              <a:gd name="T49" fmla="*/ 592 h 1036"/>
              <a:gd name="T50" fmla="*/ 0 w 1848"/>
              <a:gd name="T51" fmla="*/ 592 h 1036"/>
              <a:gd name="T52" fmla="*/ 616 w 1848"/>
              <a:gd name="T53" fmla="*/ 592 h 1036"/>
              <a:gd name="T54" fmla="*/ 616 w 1848"/>
              <a:gd name="T55" fmla="*/ 740 h 1036"/>
              <a:gd name="T56" fmla="*/ 0 w 1848"/>
              <a:gd name="T57" fmla="*/ 740 h 1036"/>
              <a:gd name="T58" fmla="*/ 0 w 1848"/>
              <a:gd name="T59" fmla="*/ 592 h 1036"/>
              <a:gd name="T60" fmla="*/ 1232 w 1848"/>
              <a:gd name="T61" fmla="*/ 296 h 1036"/>
              <a:gd name="T62" fmla="*/ 1848 w 1848"/>
              <a:gd name="T63" fmla="*/ 296 h 1036"/>
              <a:gd name="T64" fmla="*/ 1848 w 1848"/>
              <a:gd name="T65" fmla="*/ 444 h 1036"/>
              <a:gd name="T66" fmla="*/ 1232 w 1848"/>
              <a:gd name="T67" fmla="*/ 444 h 1036"/>
              <a:gd name="T68" fmla="*/ 1232 w 1848"/>
              <a:gd name="T69" fmla="*/ 296 h 1036"/>
              <a:gd name="T70" fmla="*/ 616 w 1848"/>
              <a:gd name="T71" fmla="*/ 296 h 1036"/>
              <a:gd name="T72" fmla="*/ 1232 w 1848"/>
              <a:gd name="T73" fmla="*/ 296 h 1036"/>
              <a:gd name="T74" fmla="*/ 1232 w 1848"/>
              <a:gd name="T75" fmla="*/ 444 h 1036"/>
              <a:gd name="T76" fmla="*/ 616 w 1848"/>
              <a:gd name="T77" fmla="*/ 444 h 1036"/>
              <a:gd name="T78" fmla="*/ 616 w 1848"/>
              <a:gd name="T79" fmla="*/ 296 h 1036"/>
              <a:gd name="T80" fmla="*/ 0 w 1848"/>
              <a:gd name="T81" fmla="*/ 296 h 1036"/>
              <a:gd name="T82" fmla="*/ 616 w 1848"/>
              <a:gd name="T83" fmla="*/ 296 h 1036"/>
              <a:gd name="T84" fmla="*/ 616 w 1848"/>
              <a:gd name="T85" fmla="*/ 444 h 1036"/>
              <a:gd name="T86" fmla="*/ 0 w 1848"/>
              <a:gd name="T87" fmla="*/ 444 h 1036"/>
              <a:gd name="T88" fmla="*/ 0 w 1848"/>
              <a:gd name="T89" fmla="*/ 296 h 1036"/>
              <a:gd name="T90" fmla="*/ 1232 w 1848"/>
              <a:gd name="T91" fmla="*/ 0 h 1036"/>
              <a:gd name="T92" fmla="*/ 1848 w 1848"/>
              <a:gd name="T93" fmla="*/ 0 h 1036"/>
              <a:gd name="T94" fmla="*/ 1848 w 1848"/>
              <a:gd name="T95" fmla="*/ 148 h 1036"/>
              <a:gd name="T96" fmla="*/ 1232 w 1848"/>
              <a:gd name="T97" fmla="*/ 148 h 1036"/>
              <a:gd name="T98" fmla="*/ 1232 w 1848"/>
              <a:gd name="T99" fmla="*/ 0 h 1036"/>
              <a:gd name="T100" fmla="*/ 616 w 1848"/>
              <a:gd name="T101" fmla="*/ 0 h 1036"/>
              <a:gd name="T102" fmla="*/ 1232 w 1848"/>
              <a:gd name="T103" fmla="*/ 0 h 1036"/>
              <a:gd name="T104" fmla="*/ 1232 w 1848"/>
              <a:gd name="T105" fmla="*/ 148 h 1036"/>
              <a:gd name="T106" fmla="*/ 616 w 1848"/>
              <a:gd name="T107" fmla="*/ 148 h 1036"/>
              <a:gd name="T108" fmla="*/ 616 w 1848"/>
              <a:gd name="T109" fmla="*/ 0 h 1036"/>
              <a:gd name="T110" fmla="*/ 0 w 1848"/>
              <a:gd name="T111" fmla="*/ 0 h 1036"/>
              <a:gd name="T112" fmla="*/ 616 w 1848"/>
              <a:gd name="T113" fmla="*/ 0 h 1036"/>
              <a:gd name="T114" fmla="*/ 616 w 1848"/>
              <a:gd name="T115" fmla="*/ 148 h 1036"/>
              <a:gd name="T116" fmla="*/ 0 w 1848"/>
              <a:gd name="T117" fmla="*/ 148 h 1036"/>
              <a:gd name="T118" fmla="*/ 0 w 1848"/>
              <a:gd name="T119" fmla="*/ 0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8" h="1036">
                <a:moveTo>
                  <a:pt x="1232" y="888"/>
                </a:moveTo>
                <a:lnTo>
                  <a:pt x="1848" y="888"/>
                </a:lnTo>
                <a:lnTo>
                  <a:pt x="1848" y="1036"/>
                </a:lnTo>
                <a:lnTo>
                  <a:pt x="1232" y="1036"/>
                </a:lnTo>
                <a:lnTo>
                  <a:pt x="1232" y="888"/>
                </a:lnTo>
                <a:close/>
                <a:moveTo>
                  <a:pt x="616" y="888"/>
                </a:moveTo>
                <a:lnTo>
                  <a:pt x="1232" y="888"/>
                </a:lnTo>
                <a:lnTo>
                  <a:pt x="1232" y="1036"/>
                </a:lnTo>
                <a:lnTo>
                  <a:pt x="616" y="1036"/>
                </a:lnTo>
                <a:lnTo>
                  <a:pt x="616" y="888"/>
                </a:lnTo>
                <a:close/>
                <a:moveTo>
                  <a:pt x="0" y="888"/>
                </a:moveTo>
                <a:lnTo>
                  <a:pt x="616" y="888"/>
                </a:lnTo>
                <a:lnTo>
                  <a:pt x="616" y="1036"/>
                </a:lnTo>
                <a:lnTo>
                  <a:pt x="0" y="1036"/>
                </a:lnTo>
                <a:lnTo>
                  <a:pt x="0" y="888"/>
                </a:lnTo>
                <a:close/>
                <a:moveTo>
                  <a:pt x="1232" y="592"/>
                </a:moveTo>
                <a:lnTo>
                  <a:pt x="1848" y="592"/>
                </a:lnTo>
                <a:lnTo>
                  <a:pt x="1848" y="740"/>
                </a:lnTo>
                <a:lnTo>
                  <a:pt x="1232" y="740"/>
                </a:lnTo>
                <a:lnTo>
                  <a:pt x="1232" y="592"/>
                </a:lnTo>
                <a:close/>
                <a:moveTo>
                  <a:pt x="616" y="592"/>
                </a:moveTo>
                <a:lnTo>
                  <a:pt x="1232" y="592"/>
                </a:lnTo>
                <a:lnTo>
                  <a:pt x="1232" y="740"/>
                </a:lnTo>
                <a:lnTo>
                  <a:pt x="616" y="740"/>
                </a:lnTo>
                <a:lnTo>
                  <a:pt x="616" y="592"/>
                </a:lnTo>
                <a:close/>
                <a:moveTo>
                  <a:pt x="0" y="592"/>
                </a:moveTo>
                <a:lnTo>
                  <a:pt x="616" y="592"/>
                </a:lnTo>
                <a:lnTo>
                  <a:pt x="616" y="740"/>
                </a:lnTo>
                <a:lnTo>
                  <a:pt x="0" y="740"/>
                </a:lnTo>
                <a:lnTo>
                  <a:pt x="0" y="592"/>
                </a:lnTo>
                <a:close/>
                <a:moveTo>
                  <a:pt x="1232" y="296"/>
                </a:moveTo>
                <a:lnTo>
                  <a:pt x="1848" y="296"/>
                </a:lnTo>
                <a:lnTo>
                  <a:pt x="1848" y="444"/>
                </a:lnTo>
                <a:lnTo>
                  <a:pt x="1232" y="444"/>
                </a:lnTo>
                <a:lnTo>
                  <a:pt x="1232" y="296"/>
                </a:lnTo>
                <a:close/>
                <a:moveTo>
                  <a:pt x="616" y="296"/>
                </a:moveTo>
                <a:lnTo>
                  <a:pt x="1232" y="296"/>
                </a:lnTo>
                <a:lnTo>
                  <a:pt x="1232" y="444"/>
                </a:lnTo>
                <a:lnTo>
                  <a:pt x="616" y="444"/>
                </a:lnTo>
                <a:lnTo>
                  <a:pt x="616" y="296"/>
                </a:lnTo>
                <a:close/>
                <a:moveTo>
                  <a:pt x="0" y="296"/>
                </a:moveTo>
                <a:lnTo>
                  <a:pt x="616" y="296"/>
                </a:lnTo>
                <a:lnTo>
                  <a:pt x="616" y="444"/>
                </a:lnTo>
                <a:lnTo>
                  <a:pt x="0" y="444"/>
                </a:lnTo>
                <a:lnTo>
                  <a:pt x="0" y="296"/>
                </a:lnTo>
                <a:close/>
                <a:moveTo>
                  <a:pt x="1232" y="0"/>
                </a:moveTo>
                <a:lnTo>
                  <a:pt x="1848" y="0"/>
                </a:lnTo>
                <a:lnTo>
                  <a:pt x="1848" y="148"/>
                </a:lnTo>
                <a:lnTo>
                  <a:pt x="1232" y="148"/>
                </a:lnTo>
                <a:lnTo>
                  <a:pt x="1232" y="0"/>
                </a:lnTo>
                <a:close/>
                <a:moveTo>
                  <a:pt x="616" y="0"/>
                </a:moveTo>
                <a:lnTo>
                  <a:pt x="1232" y="0"/>
                </a:lnTo>
                <a:lnTo>
                  <a:pt x="1232" y="148"/>
                </a:lnTo>
                <a:lnTo>
                  <a:pt x="616" y="148"/>
                </a:lnTo>
                <a:lnTo>
                  <a:pt x="616" y="0"/>
                </a:lnTo>
                <a:close/>
                <a:moveTo>
                  <a:pt x="0" y="0"/>
                </a:moveTo>
                <a:lnTo>
                  <a:pt x="616" y="0"/>
                </a:lnTo>
                <a:lnTo>
                  <a:pt x="616" y="148"/>
                </a:lnTo>
                <a:lnTo>
                  <a:pt x="0" y="148"/>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7" name="Freeform 106"/>
          <p:cNvSpPr>
            <a:spLocks noEditPoints="1"/>
          </p:cNvSpPr>
          <p:nvPr/>
        </p:nvSpPr>
        <p:spPr bwMode="auto">
          <a:xfrm>
            <a:off x="685800" y="2686664"/>
            <a:ext cx="3366741" cy="727587"/>
          </a:xfrm>
          <a:custGeom>
            <a:avLst/>
            <a:gdLst>
              <a:gd name="T0" fmla="*/ 1232 w 1848"/>
              <a:gd name="T1" fmla="*/ 148 h 296"/>
              <a:gd name="T2" fmla="*/ 1848 w 1848"/>
              <a:gd name="T3" fmla="*/ 148 h 296"/>
              <a:gd name="T4" fmla="*/ 1848 w 1848"/>
              <a:gd name="T5" fmla="*/ 296 h 296"/>
              <a:gd name="T6" fmla="*/ 1232 w 1848"/>
              <a:gd name="T7" fmla="*/ 296 h 296"/>
              <a:gd name="T8" fmla="*/ 1232 w 1848"/>
              <a:gd name="T9" fmla="*/ 148 h 296"/>
              <a:gd name="T10" fmla="*/ 616 w 1848"/>
              <a:gd name="T11" fmla="*/ 148 h 296"/>
              <a:gd name="T12" fmla="*/ 1232 w 1848"/>
              <a:gd name="T13" fmla="*/ 148 h 296"/>
              <a:gd name="T14" fmla="*/ 1232 w 1848"/>
              <a:gd name="T15" fmla="*/ 296 h 296"/>
              <a:gd name="T16" fmla="*/ 616 w 1848"/>
              <a:gd name="T17" fmla="*/ 296 h 296"/>
              <a:gd name="T18" fmla="*/ 616 w 1848"/>
              <a:gd name="T19" fmla="*/ 148 h 296"/>
              <a:gd name="T20" fmla="*/ 0 w 1848"/>
              <a:gd name="T21" fmla="*/ 148 h 296"/>
              <a:gd name="T22" fmla="*/ 616 w 1848"/>
              <a:gd name="T23" fmla="*/ 148 h 296"/>
              <a:gd name="T24" fmla="*/ 616 w 1848"/>
              <a:gd name="T25" fmla="*/ 296 h 296"/>
              <a:gd name="T26" fmla="*/ 0 w 1848"/>
              <a:gd name="T27" fmla="*/ 296 h 296"/>
              <a:gd name="T28" fmla="*/ 0 w 1848"/>
              <a:gd name="T29" fmla="*/ 148 h 296"/>
              <a:gd name="T30" fmla="*/ 0 w 1848"/>
              <a:gd name="T31" fmla="*/ 0 h 296"/>
              <a:gd name="T32" fmla="*/ 1848 w 1848"/>
              <a:gd name="T33" fmla="*/ 0 h 296"/>
              <a:gd name="T34" fmla="*/ 1848 w 1848"/>
              <a:gd name="T35" fmla="*/ 148 h 296"/>
              <a:gd name="T36" fmla="*/ 0 w 1848"/>
              <a:gd name="T37" fmla="*/ 148 h 296"/>
              <a:gd name="T38" fmla="*/ 0 w 1848"/>
              <a:gd name="T39"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8" h="296">
                <a:moveTo>
                  <a:pt x="1232" y="148"/>
                </a:moveTo>
                <a:lnTo>
                  <a:pt x="1848" y="148"/>
                </a:lnTo>
                <a:lnTo>
                  <a:pt x="1848" y="296"/>
                </a:lnTo>
                <a:lnTo>
                  <a:pt x="1232" y="296"/>
                </a:lnTo>
                <a:lnTo>
                  <a:pt x="1232" y="148"/>
                </a:lnTo>
                <a:close/>
                <a:moveTo>
                  <a:pt x="616" y="148"/>
                </a:moveTo>
                <a:lnTo>
                  <a:pt x="1232" y="148"/>
                </a:lnTo>
                <a:lnTo>
                  <a:pt x="1232" y="296"/>
                </a:lnTo>
                <a:lnTo>
                  <a:pt x="616" y="296"/>
                </a:lnTo>
                <a:lnTo>
                  <a:pt x="616" y="148"/>
                </a:lnTo>
                <a:close/>
                <a:moveTo>
                  <a:pt x="0" y="148"/>
                </a:moveTo>
                <a:lnTo>
                  <a:pt x="616" y="148"/>
                </a:lnTo>
                <a:lnTo>
                  <a:pt x="616" y="296"/>
                </a:lnTo>
                <a:lnTo>
                  <a:pt x="0" y="296"/>
                </a:lnTo>
                <a:lnTo>
                  <a:pt x="0" y="148"/>
                </a:lnTo>
                <a:close/>
                <a:moveTo>
                  <a:pt x="0" y="0"/>
                </a:moveTo>
                <a:lnTo>
                  <a:pt x="1848" y="0"/>
                </a:lnTo>
                <a:lnTo>
                  <a:pt x="1848" y="148"/>
                </a:lnTo>
                <a:lnTo>
                  <a:pt x="0" y="148"/>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8" name="Freeform 107"/>
          <p:cNvSpPr>
            <a:spLocks noEditPoints="1"/>
          </p:cNvSpPr>
          <p:nvPr/>
        </p:nvSpPr>
        <p:spPr bwMode="auto">
          <a:xfrm>
            <a:off x="685800" y="3778045"/>
            <a:ext cx="3366741" cy="2546555"/>
          </a:xfrm>
          <a:custGeom>
            <a:avLst/>
            <a:gdLst>
              <a:gd name="T0" fmla="*/ 1232 w 1848"/>
              <a:gd name="T1" fmla="*/ 888 h 1036"/>
              <a:gd name="T2" fmla="*/ 1848 w 1848"/>
              <a:gd name="T3" fmla="*/ 888 h 1036"/>
              <a:gd name="T4" fmla="*/ 1848 w 1848"/>
              <a:gd name="T5" fmla="*/ 1036 h 1036"/>
              <a:gd name="T6" fmla="*/ 1232 w 1848"/>
              <a:gd name="T7" fmla="*/ 1036 h 1036"/>
              <a:gd name="T8" fmla="*/ 1232 w 1848"/>
              <a:gd name="T9" fmla="*/ 888 h 1036"/>
              <a:gd name="T10" fmla="*/ 616 w 1848"/>
              <a:gd name="T11" fmla="*/ 888 h 1036"/>
              <a:gd name="T12" fmla="*/ 1232 w 1848"/>
              <a:gd name="T13" fmla="*/ 888 h 1036"/>
              <a:gd name="T14" fmla="*/ 1232 w 1848"/>
              <a:gd name="T15" fmla="*/ 1036 h 1036"/>
              <a:gd name="T16" fmla="*/ 616 w 1848"/>
              <a:gd name="T17" fmla="*/ 1036 h 1036"/>
              <a:gd name="T18" fmla="*/ 616 w 1848"/>
              <a:gd name="T19" fmla="*/ 888 h 1036"/>
              <a:gd name="T20" fmla="*/ 0 w 1848"/>
              <a:gd name="T21" fmla="*/ 888 h 1036"/>
              <a:gd name="T22" fmla="*/ 616 w 1848"/>
              <a:gd name="T23" fmla="*/ 888 h 1036"/>
              <a:gd name="T24" fmla="*/ 616 w 1848"/>
              <a:gd name="T25" fmla="*/ 1036 h 1036"/>
              <a:gd name="T26" fmla="*/ 0 w 1848"/>
              <a:gd name="T27" fmla="*/ 1036 h 1036"/>
              <a:gd name="T28" fmla="*/ 0 w 1848"/>
              <a:gd name="T29" fmla="*/ 888 h 1036"/>
              <a:gd name="T30" fmla="*/ 1232 w 1848"/>
              <a:gd name="T31" fmla="*/ 592 h 1036"/>
              <a:gd name="T32" fmla="*/ 1848 w 1848"/>
              <a:gd name="T33" fmla="*/ 592 h 1036"/>
              <a:gd name="T34" fmla="*/ 1848 w 1848"/>
              <a:gd name="T35" fmla="*/ 740 h 1036"/>
              <a:gd name="T36" fmla="*/ 1232 w 1848"/>
              <a:gd name="T37" fmla="*/ 740 h 1036"/>
              <a:gd name="T38" fmla="*/ 1232 w 1848"/>
              <a:gd name="T39" fmla="*/ 592 h 1036"/>
              <a:gd name="T40" fmla="*/ 616 w 1848"/>
              <a:gd name="T41" fmla="*/ 592 h 1036"/>
              <a:gd name="T42" fmla="*/ 1232 w 1848"/>
              <a:gd name="T43" fmla="*/ 592 h 1036"/>
              <a:gd name="T44" fmla="*/ 1232 w 1848"/>
              <a:gd name="T45" fmla="*/ 740 h 1036"/>
              <a:gd name="T46" fmla="*/ 616 w 1848"/>
              <a:gd name="T47" fmla="*/ 740 h 1036"/>
              <a:gd name="T48" fmla="*/ 616 w 1848"/>
              <a:gd name="T49" fmla="*/ 592 h 1036"/>
              <a:gd name="T50" fmla="*/ 0 w 1848"/>
              <a:gd name="T51" fmla="*/ 592 h 1036"/>
              <a:gd name="T52" fmla="*/ 616 w 1848"/>
              <a:gd name="T53" fmla="*/ 592 h 1036"/>
              <a:gd name="T54" fmla="*/ 616 w 1848"/>
              <a:gd name="T55" fmla="*/ 740 h 1036"/>
              <a:gd name="T56" fmla="*/ 0 w 1848"/>
              <a:gd name="T57" fmla="*/ 740 h 1036"/>
              <a:gd name="T58" fmla="*/ 0 w 1848"/>
              <a:gd name="T59" fmla="*/ 592 h 1036"/>
              <a:gd name="T60" fmla="*/ 1232 w 1848"/>
              <a:gd name="T61" fmla="*/ 296 h 1036"/>
              <a:gd name="T62" fmla="*/ 1848 w 1848"/>
              <a:gd name="T63" fmla="*/ 296 h 1036"/>
              <a:gd name="T64" fmla="*/ 1848 w 1848"/>
              <a:gd name="T65" fmla="*/ 444 h 1036"/>
              <a:gd name="T66" fmla="*/ 1232 w 1848"/>
              <a:gd name="T67" fmla="*/ 444 h 1036"/>
              <a:gd name="T68" fmla="*/ 1232 w 1848"/>
              <a:gd name="T69" fmla="*/ 296 h 1036"/>
              <a:gd name="T70" fmla="*/ 616 w 1848"/>
              <a:gd name="T71" fmla="*/ 296 h 1036"/>
              <a:gd name="T72" fmla="*/ 1232 w 1848"/>
              <a:gd name="T73" fmla="*/ 296 h 1036"/>
              <a:gd name="T74" fmla="*/ 1232 w 1848"/>
              <a:gd name="T75" fmla="*/ 444 h 1036"/>
              <a:gd name="T76" fmla="*/ 616 w 1848"/>
              <a:gd name="T77" fmla="*/ 444 h 1036"/>
              <a:gd name="T78" fmla="*/ 616 w 1848"/>
              <a:gd name="T79" fmla="*/ 296 h 1036"/>
              <a:gd name="T80" fmla="*/ 0 w 1848"/>
              <a:gd name="T81" fmla="*/ 296 h 1036"/>
              <a:gd name="T82" fmla="*/ 616 w 1848"/>
              <a:gd name="T83" fmla="*/ 296 h 1036"/>
              <a:gd name="T84" fmla="*/ 616 w 1848"/>
              <a:gd name="T85" fmla="*/ 444 h 1036"/>
              <a:gd name="T86" fmla="*/ 0 w 1848"/>
              <a:gd name="T87" fmla="*/ 444 h 1036"/>
              <a:gd name="T88" fmla="*/ 0 w 1848"/>
              <a:gd name="T89" fmla="*/ 296 h 1036"/>
              <a:gd name="T90" fmla="*/ 1232 w 1848"/>
              <a:gd name="T91" fmla="*/ 0 h 1036"/>
              <a:gd name="T92" fmla="*/ 1848 w 1848"/>
              <a:gd name="T93" fmla="*/ 0 h 1036"/>
              <a:gd name="T94" fmla="*/ 1848 w 1848"/>
              <a:gd name="T95" fmla="*/ 148 h 1036"/>
              <a:gd name="T96" fmla="*/ 1232 w 1848"/>
              <a:gd name="T97" fmla="*/ 148 h 1036"/>
              <a:gd name="T98" fmla="*/ 1232 w 1848"/>
              <a:gd name="T99" fmla="*/ 0 h 1036"/>
              <a:gd name="T100" fmla="*/ 616 w 1848"/>
              <a:gd name="T101" fmla="*/ 0 h 1036"/>
              <a:gd name="T102" fmla="*/ 1232 w 1848"/>
              <a:gd name="T103" fmla="*/ 0 h 1036"/>
              <a:gd name="T104" fmla="*/ 1232 w 1848"/>
              <a:gd name="T105" fmla="*/ 148 h 1036"/>
              <a:gd name="T106" fmla="*/ 616 w 1848"/>
              <a:gd name="T107" fmla="*/ 148 h 1036"/>
              <a:gd name="T108" fmla="*/ 616 w 1848"/>
              <a:gd name="T109" fmla="*/ 0 h 1036"/>
              <a:gd name="T110" fmla="*/ 0 w 1848"/>
              <a:gd name="T111" fmla="*/ 0 h 1036"/>
              <a:gd name="T112" fmla="*/ 616 w 1848"/>
              <a:gd name="T113" fmla="*/ 0 h 1036"/>
              <a:gd name="T114" fmla="*/ 616 w 1848"/>
              <a:gd name="T115" fmla="*/ 148 h 1036"/>
              <a:gd name="T116" fmla="*/ 0 w 1848"/>
              <a:gd name="T117" fmla="*/ 148 h 1036"/>
              <a:gd name="T118" fmla="*/ 0 w 1848"/>
              <a:gd name="T119" fmla="*/ 0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8" h="1036">
                <a:moveTo>
                  <a:pt x="1232" y="888"/>
                </a:moveTo>
                <a:lnTo>
                  <a:pt x="1848" y="888"/>
                </a:lnTo>
                <a:lnTo>
                  <a:pt x="1848" y="1036"/>
                </a:lnTo>
                <a:lnTo>
                  <a:pt x="1232" y="1036"/>
                </a:lnTo>
                <a:lnTo>
                  <a:pt x="1232" y="888"/>
                </a:lnTo>
                <a:close/>
                <a:moveTo>
                  <a:pt x="616" y="888"/>
                </a:moveTo>
                <a:lnTo>
                  <a:pt x="1232" y="888"/>
                </a:lnTo>
                <a:lnTo>
                  <a:pt x="1232" y="1036"/>
                </a:lnTo>
                <a:lnTo>
                  <a:pt x="616" y="1036"/>
                </a:lnTo>
                <a:lnTo>
                  <a:pt x="616" y="888"/>
                </a:lnTo>
                <a:close/>
                <a:moveTo>
                  <a:pt x="0" y="888"/>
                </a:moveTo>
                <a:lnTo>
                  <a:pt x="616" y="888"/>
                </a:lnTo>
                <a:lnTo>
                  <a:pt x="616" y="1036"/>
                </a:lnTo>
                <a:lnTo>
                  <a:pt x="0" y="1036"/>
                </a:lnTo>
                <a:lnTo>
                  <a:pt x="0" y="888"/>
                </a:lnTo>
                <a:close/>
                <a:moveTo>
                  <a:pt x="1232" y="592"/>
                </a:moveTo>
                <a:lnTo>
                  <a:pt x="1848" y="592"/>
                </a:lnTo>
                <a:lnTo>
                  <a:pt x="1848" y="740"/>
                </a:lnTo>
                <a:lnTo>
                  <a:pt x="1232" y="740"/>
                </a:lnTo>
                <a:lnTo>
                  <a:pt x="1232" y="592"/>
                </a:lnTo>
                <a:close/>
                <a:moveTo>
                  <a:pt x="616" y="592"/>
                </a:moveTo>
                <a:lnTo>
                  <a:pt x="1232" y="592"/>
                </a:lnTo>
                <a:lnTo>
                  <a:pt x="1232" y="740"/>
                </a:lnTo>
                <a:lnTo>
                  <a:pt x="616" y="740"/>
                </a:lnTo>
                <a:lnTo>
                  <a:pt x="616" y="592"/>
                </a:lnTo>
                <a:close/>
                <a:moveTo>
                  <a:pt x="0" y="592"/>
                </a:moveTo>
                <a:lnTo>
                  <a:pt x="616" y="592"/>
                </a:lnTo>
                <a:lnTo>
                  <a:pt x="616" y="740"/>
                </a:lnTo>
                <a:lnTo>
                  <a:pt x="0" y="740"/>
                </a:lnTo>
                <a:lnTo>
                  <a:pt x="0" y="592"/>
                </a:lnTo>
                <a:close/>
                <a:moveTo>
                  <a:pt x="1232" y="296"/>
                </a:moveTo>
                <a:lnTo>
                  <a:pt x="1848" y="296"/>
                </a:lnTo>
                <a:lnTo>
                  <a:pt x="1848" y="444"/>
                </a:lnTo>
                <a:lnTo>
                  <a:pt x="1232" y="444"/>
                </a:lnTo>
                <a:lnTo>
                  <a:pt x="1232" y="296"/>
                </a:lnTo>
                <a:close/>
                <a:moveTo>
                  <a:pt x="616" y="296"/>
                </a:moveTo>
                <a:lnTo>
                  <a:pt x="1232" y="296"/>
                </a:lnTo>
                <a:lnTo>
                  <a:pt x="1232" y="444"/>
                </a:lnTo>
                <a:lnTo>
                  <a:pt x="616" y="444"/>
                </a:lnTo>
                <a:lnTo>
                  <a:pt x="616" y="296"/>
                </a:lnTo>
                <a:close/>
                <a:moveTo>
                  <a:pt x="0" y="296"/>
                </a:moveTo>
                <a:lnTo>
                  <a:pt x="616" y="296"/>
                </a:lnTo>
                <a:lnTo>
                  <a:pt x="616" y="444"/>
                </a:lnTo>
                <a:lnTo>
                  <a:pt x="0" y="444"/>
                </a:lnTo>
                <a:lnTo>
                  <a:pt x="0" y="296"/>
                </a:lnTo>
                <a:close/>
                <a:moveTo>
                  <a:pt x="1232" y="0"/>
                </a:moveTo>
                <a:lnTo>
                  <a:pt x="1848" y="0"/>
                </a:lnTo>
                <a:lnTo>
                  <a:pt x="1848" y="148"/>
                </a:lnTo>
                <a:lnTo>
                  <a:pt x="1232" y="148"/>
                </a:lnTo>
                <a:lnTo>
                  <a:pt x="1232" y="0"/>
                </a:lnTo>
                <a:close/>
                <a:moveTo>
                  <a:pt x="616" y="0"/>
                </a:moveTo>
                <a:lnTo>
                  <a:pt x="1232" y="0"/>
                </a:lnTo>
                <a:lnTo>
                  <a:pt x="1232" y="148"/>
                </a:lnTo>
                <a:lnTo>
                  <a:pt x="616" y="148"/>
                </a:lnTo>
                <a:lnTo>
                  <a:pt x="616" y="0"/>
                </a:lnTo>
                <a:close/>
                <a:moveTo>
                  <a:pt x="0" y="0"/>
                </a:moveTo>
                <a:lnTo>
                  <a:pt x="616" y="0"/>
                </a:lnTo>
                <a:lnTo>
                  <a:pt x="616" y="148"/>
                </a:lnTo>
                <a:lnTo>
                  <a:pt x="0" y="148"/>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9" name="Line 8"/>
          <p:cNvSpPr>
            <a:spLocks noChangeShapeType="1"/>
          </p:cNvSpPr>
          <p:nvPr/>
        </p:nvSpPr>
        <p:spPr bwMode="auto">
          <a:xfrm>
            <a:off x="682156" y="2686664"/>
            <a:ext cx="1125891"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0" name="Line 9"/>
          <p:cNvSpPr>
            <a:spLocks noChangeShapeType="1"/>
          </p:cNvSpPr>
          <p:nvPr/>
        </p:nvSpPr>
        <p:spPr bwMode="auto">
          <a:xfrm flipV="1">
            <a:off x="685800" y="2691580"/>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1" name="Freeform 110"/>
          <p:cNvSpPr>
            <a:spLocks/>
          </p:cNvSpPr>
          <p:nvPr/>
        </p:nvSpPr>
        <p:spPr bwMode="auto">
          <a:xfrm>
            <a:off x="1808047" y="2686664"/>
            <a:ext cx="2251781" cy="0"/>
          </a:xfrm>
          <a:custGeom>
            <a:avLst/>
            <a:gdLst>
              <a:gd name="T0" fmla="*/ 0 w 1236"/>
              <a:gd name="T1" fmla="*/ 616 w 1236"/>
              <a:gd name="T2" fmla="*/ 1236 w 1236"/>
            </a:gdLst>
            <a:ahLst/>
            <a:cxnLst>
              <a:cxn ang="0">
                <a:pos x="T0" y="0"/>
              </a:cxn>
              <a:cxn ang="0">
                <a:pos x="T1" y="0"/>
              </a:cxn>
              <a:cxn ang="0">
                <a:pos x="T2" y="0"/>
              </a:cxn>
            </a:cxnLst>
            <a:rect l="0" t="0" r="r" b="b"/>
            <a:pathLst>
              <a:path w="1236">
                <a:moveTo>
                  <a:pt x="0" y="0"/>
                </a:moveTo>
                <a:lnTo>
                  <a:pt x="616" y="0"/>
                </a:lnTo>
                <a:lnTo>
                  <a:pt x="1236"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2" name="Line 11"/>
          <p:cNvSpPr>
            <a:spLocks noChangeShapeType="1"/>
          </p:cNvSpPr>
          <p:nvPr/>
        </p:nvSpPr>
        <p:spPr bwMode="auto">
          <a:xfrm flipV="1">
            <a:off x="4052541" y="2691580"/>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3" name="Line 12"/>
          <p:cNvSpPr>
            <a:spLocks noChangeShapeType="1"/>
          </p:cNvSpPr>
          <p:nvPr/>
        </p:nvSpPr>
        <p:spPr bwMode="auto">
          <a:xfrm>
            <a:off x="682156" y="3050458"/>
            <a:ext cx="1125891"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4" name="Line 13"/>
          <p:cNvSpPr>
            <a:spLocks noChangeShapeType="1"/>
          </p:cNvSpPr>
          <p:nvPr/>
        </p:nvSpPr>
        <p:spPr bwMode="auto">
          <a:xfrm flipV="1">
            <a:off x="685800" y="305537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5" name="Line 14"/>
          <p:cNvSpPr>
            <a:spLocks noChangeShapeType="1"/>
          </p:cNvSpPr>
          <p:nvPr/>
        </p:nvSpPr>
        <p:spPr bwMode="auto">
          <a:xfrm>
            <a:off x="1808047" y="3050458"/>
            <a:ext cx="1122247"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6" name="Line 15"/>
          <p:cNvSpPr>
            <a:spLocks noChangeShapeType="1"/>
          </p:cNvSpPr>
          <p:nvPr/>
        </p:nvSpPr>
        <p:spPr bwMode="auto">
          <a:xfrm flipV="1">
            <a:off x="1808047" y="305537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7" name="Line 16"/>
          <p:cNvSpPr>
            <a:spLocks noChangeShapeType="1"/>
          </p:cNvSpPr>
          <p:nvPr/>
        </p:nvSpPr>
        <p:spPr bwMode="auto">
          <a:xfrm>
            <a:off x="2930294" y="3050458"/>
            <a:ext cx="112953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8" name="Line 17"/>
          <p:cNvSpPr>
            <a:spLocks noChangeShapeType="1"/>
          </p:cNvSpPr>
          <p:nvPr/>
        </p:nvSpPr>
        <p:spPr bwMode="auto">
          <a:xfrm flipV="1">
            <a:off x="2930294" y="305537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9" name="Line 18"/>
          <p:cNvSpPr>
            <a:spLocks noChangeShapeType="1"/>
          </p:cNvSpPr>
          <p:nvPr/>
        </p:nvSpPr>
        <p:spPr bwMode="auto">
          <a:xfrm flipV="1">
            <a:off x="4052541" y="305537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0" name="Line 19"/>
          <p:cNvSpPr>
            <a:spLocks noChangeShapeType="1"/>
          </p:cNvSpPr>
          <p:nvPr/>
        </p:nvSpPr>
        <p:spPr bwMode="auto">
          <a:xfrm flipV="1">
            <a:off x="685800" y="487925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1" name="Line 20"/>
          <p:cNvSpPr>
            <a:spLocks noChangeShapeType="1"/>
          </p:cNvSpPr>
          <p:nvPr/>
        </p:nvSpPr>
        <p:spPr bwMode="auto">
          <a:xfrm flipV="1">
            <a:off x="1808047" y="487925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2" name="Line 21"/>
          <p:cNvSpPr>
            <a:spLocks noChangeShapeType="1"/>
          </p:cNvSpPr>
          <p:nvPr/>
        </p:nvSpPr>
        <p:spPr bwMode="auto">
          <a:xfrm flipV="1">
            <a:off x="2930294" y="487925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123" name="Line 22"/>
          <p:cNvSpPr>
            <a:spLocks noChangeShapeType="1"/>
          </p:cNvSpPr>
          <p:nvPr/>
        </p:nvSpPr>
        <p:spPr bwMode="auto">
          <a:xfrm flipV="1">
            <a:off x="4052541" y="487925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4" name="Line 23"/>
          <p:cNvSpPr>
            <a:spLocks noChangeShapeType="1"/>
          </p:cNvSpPr>
          <p:nvPr/>
        </p:nvSpPr>
        <p:spPr bwMode="auto">
          <a:xfrm flipV="1">
            <a:off x="685800" y="5606845"/>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5" name="Line 24"/>
          <p:cNvSpPr>
            <a:spLocks noChangeShapeType="1"/>
          </p:cNvSpPr>
          <p:nvPr/>
        </p:nvSpPr>
        <p:spPr bwMode="auto">
          <a:xfrm flipV="1">
            <a:off x="1808047" y="5606845"/>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6" name="Line 25"/>
          <p:cNvSpPr>
            <a:spLocks noChangeShapeType="1"/>
          </p:cNvSpPr>
          <p:nvPr/>
        </p:nvSpPr>
        <p:spPr bwMode="auto">
          <a:xfrm flipV="1">
            <a:off x="2930294" y="5606845"/>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127" name="Line 26"/>
          <p:cNvSpPr>
            <a:spLocks noChangeShapeType="1"/>
          </p:cNvSpPr>
          <p:nvPr/>
        </p:nvSpPr>
        <p:spPr bwMode="auto">
          <a:xfrm flipV="1">
            <a:off x="4052541" y="5606845"/>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8" name="Line 27"/>
          <p:cNvSpPr>
            <a:spLocks noChangeShapeType="1"/>
          </p:cNvSpPr>
          <p:nvPr/>
        </p:nvSpPr>
        <p:spPr bwMode="auto">
          <a:xfrm flipV="1">
            <a:off x="685800" y="3782961"/>
            <a:ext cx="0" cy="353961"/>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9" name="Line 28"/>
          <p:cNvSpPr>
            <a:spLocks noChangeShapeType="1"/>
          </p:cNvSpPr>
          <p:nvPr/>
        </p:nvSpPr>
        <p:spPr bwMode="auto">
          <a:xfrm flipV="1">
            <a:off x="1808047" y="3782961"/>
            <a:ext cx="0" cy="353961"/>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0" name="Line 29"/>
          <p:cNvSpPr>
            <a:spLocks noChangeShapeType="1"/>
          </p:cNvSpPr>
          <p:nvPr/>
        </p:nvSpPr>
        <p:spPr bwMode="auto">
          <a:xfrm flipV="1">
            <a:off x="2930294" y="3782961"/>
            <a:ext cx="0" cy="353961"/>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131" name="Line 30"/>
          <p:cNvSpPr>
            <a:spLocks noChangeShapeType="1"/>
          </p:cNvSpPr>
          <p:nvPr/>
        </p:nvSpPr>
        <p:spPr bwMode="auto">
          <a:xfrm flipV="1">
            <a:off x="4052541" y="3782961"/>
            <a:ext cx="0" cy="353961"/>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2" name="Line 31"/>
          <p:cNvSpPr>
            <a:spLocks noChangeShapeType="1"/>
          </p:cNvSpPr>
          <p:nvPr/>
        </p:nvSpPr>
        <p:spPr bwMode="auto">
          <a:xfrm flipV="1">
            <a:off x="685800" y="451546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3" name="Line 32"/>
          <p:cNvSpPr>
            <a:spLocks noChangeShapeType="1"/>
          </p:cNvSpPr>
          <p:nvPr/>
        </p:nvSpPr>
        <p:spPr bwMode="auto">
          <a:xfrm flipV="1">
            <a:off x="1808047" y="451546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4" name="Line 33"/>
          <p:cNvSpPr>
            <a:spLocks noChangeShapeType="1"/>
          </p:cNvSpPr>
          <p:nvPr/>
        </p:nvSpPr>
        <p:spPr bwMode="auto">
          <a:xfrm flipV="1">
            <a:off x="2930294" y="451546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135" name="Line 34"/>
          <p:cNvSpPr>
            <a:spLocks noChangeShapeType="1"/>
          </p:cNvSpPr>
          <p:nvPr/>
        </p:nvSpPr>
        <p:spPr bwMode="auto">
          <a:xfrm flipV="1">
            <a:off x="4052541" y="4515464"/>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6" name="Freeform 135"/>
          <p:cNvSpPr>
            <a:spLocks/>
          </p:cNvSpPr>
          <p:nvPr/>
        </p:nvSpPr>
        <p:spPr bwMode="auto">
          <a:xfrm>
            <a:off x="682156" y="4869426"/>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7" name="Line 36"/>
          <p:cNvSpPr>
            <a:spLocks noChangeShapeType="1"/>
          </p:cNvSpPr>
          <p:nvPr/>
        </p:nvSpPr>
        <p:spPr bwMode="auto">
          <a:xfrm flipV="1">
            <a:off x="685800" y="524305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8" name="Freeform 137"/>
          <p:cNvSpPr>
            <a:spLocks/>
          </p:cNvSpPr>
          <p:nvPr/>
        </p:nvSpPr>
        <p:spPr bwMode="auto">
          <a:xfrm>
            <a:off x="682156" y="5233219"/>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9" name="Line 38"/>
          <p:cNvSpPr>
            <a:spLocks noChangeShapeType="1"/>
          </p:cNvSpPr>
          <p:nvPr/>
        </p:nvSpPr>
        <p:spPr bwMode="auto">
          <a:xfrm flipV="1">
            <a:off x="1808047" y="524305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0" name="Line 39"/>
          <p:cNvSpPr>
            <a:spLocks noChangeShapeType="1"/>
          </p:cNvSpPr>
          <p:nvPr/>
        </p:nvSpPr>
        <p:spPr bwMode="auto">
          <a:xfrm flipV="1">
            <a:off x="2930294" y="524305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141" name="Line 40"/>
          <p:cNvSpPr>
            <a:spLocks noChangeShapeType="1"/>
          </p:cNvSpPr>
          <p:nvPr/>
        </p:nvSpPr>
        <p:spPr bwMode="auto">
          <a:xfrm flipV="1">
            <a:off x="4052541" y="524305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2" name="Freeform 141"/>
          <p:cNvSpPr>
            <a:spLocks/>
          </p:cNvSpPr>
          <p:nvPr/>
        </p:nvSpPr>
        <p:spPr bwMode="auto">
          <a:xfrm>
            <a:off x="682156" y="5597013"/>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3" name="Line 42"/>
          <p:cNvSpPr>
            <a:spLocks noChangeShapeType="1"/>
          </p:cNvSpPr>
          <p:nvPr/>
        </p:nvSpPr>
        <p:spPr bwMode="auto">
          <a:xfrm flipV="1">
            <a:off x="685800" y="597063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4" name="Freeform 143"/>
          <p:cNvSpPr>
            <a:spLocks/>
          </p:cNvSpPr>
          <p:nvPr/>
        </p:nvSpPr>
        <p:spPr bwMode="auto">
          <a:xfrm>
            <a:off x="682156" y="5960806"/>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5" name="Line 44"/>
          <p:cNvSpPr>
            <a:spLocks noChangeShapeType="1"/>
          </p:cNvSpPr>
          <p:nvPr/>
        </p:nvSpPr>
        <p:spPr bwMode="auto">
          <a:xfrm flipV="1">
            <a:off x="1808047" y="597063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6" name="Line 45"/>
          <p:cNvSpPr>
            <a:spLocks noChangeShapeType="1"/>
          </p:cNvSpPr>
          <p:nvPr/>
        </p:nvSpPr>
        <p:spPr bwMode="auto">
          <a:xfrm flipV="1">
            <a:off x="2930294" y="597063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147" name="Line 46"/>
          <p:cNvSpPr>
            <a:spLocks noChangeShapeType="1"/>
          </p:cNvSpPr>
          <p:nvPr/>
        </p:nvSpPr>
        <p:spPr bwMode="auto">
          <a:xfrm flipV="1">
            <a:off x="4052541" y="5970638"/>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8" name="Freeform 147"/>
          <p:cNvSpPr>
            <a:spLocks/>
          </p:cNvSpPr>
          <p:nvPr/>
        </p:nvSpPr>
        <p:spPr bwMode="auto">
          <a:xfrm>
            <a:off x="682156" y="6324600"/>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9" name="Line 48"/>
          <p:cNvSpPr>
            <a:spLocks noChangeShapeType="1"/>
          </p:cNvSpPr>
          <p:nvPr/>
        </p:nvSpPr>
        <p:spPr bwMode="auto">
          <a:xfrm flipV="1">
            <a:off x="685800" y="3419167"/>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50" name="Freeform 149"/>
          <p:cNvSpPr>
            <a:spLocks/>
          </p:cNvSpPr>
          <p:nvPr/>
        </p:nvSpPr>
        <p:spPr bwMode="auto">
          <a:xfrm>
            <a:off x="682156" y="3414251"/>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51" name="Line 50"/>
          <p:cNvSpPr>
            <a:spLocks noChangeShapeType="1"/>
          </p:cNvSpPr>
          <p:nvPr/>
        </p:nvSpPr>
        <p:spPr bwMode="auto">
          <a:xfrm flipV="1">
            <a:off x="1808047" y="3419167"/>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52" name="Line 51"/>
          <p:cNvSpPr>
            <a:spLocks noChangeShapeType="1"/>
          </p:cNvSpPr>
          <p:nvPr/>
        </p:nvSpPr>
        <p:spPr bwMode="auto">
          <a:xfrm flipV="1">
            <a:off x="2930294" y="3419167"/>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153" name="Line 52"/>
          <p:cNvSpPr>
            <a:spLocks noChangeShapeType="1"/>
          </p:cNvSpPr>
          <p:nvPr/>
        </p:nvSpPr>
        <p:spPr bwMode="auto">
          <a:xfrm flipV="1">
            <a:off x="4052541" y="3419167"/>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54" name="Freeform 153"/>
          <p:cNvSpPr>
            <a:spLocks/>
          </p:cNvSpPr>
          <p:nvPr/>
        </p:nvSpPr>
        <p:spPr bwMode="auto">
          <a:xfrm>
            <a:off x="682156" y="3778045"/>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55" name="Line 54"/>
          <p:cNvSpPr>
            <a:spLocks noChangeShapeType="1"/>
          </p:cNvSpPr>
          <p:nvPr/>
        </p:nvSpPr>
        <p:spPr bwMode="auto">
          <a:xfrm flipV="1">
            <a:off x="685800" y="415167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56" name="Freeform 155"/>
          <p:cNvSpPr>
            <a:spLocks/>
          </p:cNvSpPr>
          <p:nvPr/>
        </p:nvSpPr>
        <p:spPr bwMode="auto">
          <a:xfrm>
            <a:off x="682156" y="4141838"/>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57" name="Line 56"/>
          <p:cNvSpPr>
            <a:spLocks noChangeShapeType="1"/>
          </p:cNvSpPr>
          <p:nvPr/>
        </p:nvSpPr>
        <p:spPr bwMode="auto">
          <a:xfrm flipV="1">
            <a:off x="1808047" y="415167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58" name="Line 57"/>
          <p:cNvSpPr>
            <a:spLocks noChangeShapeType="1"/>
          </p:cNvSpPr>
          <p:nvPr/>
        </p:nvSpPr>
        <p:spPr bwMode="auto">
          <a:xfrm flipV="1">
            <a:off x="2930294" y="415167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latin typeface="Calibri Light" pitchFamily="34" charset="0"/>
            </a:endParaRPr>
          </a:p>
        </p:txBody>
      </p:sp>
      <p:sp>
        <p:nvSpPr>
          <p:cNvPr id="159" name="Line 58"/>
          <p:cNvSpPr>
            <a:spLocks noChangeShapeType="1"/>
          </p:cNvSpPr>
          <p:nvPr/>
        </p:nvSpPr>
        <p:spPr bwMode="auto">
          <a:xfrm flipV="1">
            <a:off x="4052541" y="4151671"/>
            <a:ext cx="0" cy="349045"/>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60" name="Freeform 159"/>
          <p:cNvSpPr>
            <a:spLocks/>
          </p:cNvSpPr>
          <p:nvPr/>
        </p:nvSpPr>
        <p:spPr bwMode="auto">
          <a:xfrm>
            <a:off x="682156" y="4505632"/>
            <a:ext cx="3377672" cy="0"/>
          </a:xfrm>
          <a:custGeom>
            <a:avLst/>
            <a:gdLst>
              <a:gd name="T0" fmla="*/ 0 w 1854"/>
              <a:gd name="T1" fmla="*/ 618 w 1854"/>
              <a:gd name="T2" fmla="*/ 1234 w 1854"/>
              <a:gd name="T3" fmla="*/ 1854 w 1854"/>
            </a:gdLst>
            <a:ahLst/>
            <a:cxnLst>
              <a:cxn ang="0">
                <a:pos x="T0" y="0"/>
              </a:cxn>
              <a:cxn ang="0">
                <a:pos x="T1" y="0"/>
              </a:cxn>
              <a:cxn ang="0">
                <a:pos x="T2" y="0"/>
              </a:cxn>
              <a:cxn ang="0">
                <a:pos x="T3" y="0"/>
              </a:cxn>
            </a:cxnLst>
            <a:rect l="0" t="0" r="r" b="b"/>
            <a:pathLst>
              <a:path w="1854">
                <a:moveTo>
                  <a:pt x="0" y="0"/>
                </a:moveTo>
                <a:lnTo>
                  <a:pt x="618" y="0"/>
                </a:lnTo>
                <a:lnTo>
                  <a:pt x="1234" y="0"/>
                </a:lnTo>
                <a:lnTo>
                  <a:pt x="1854"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61" name="Rectangle 160"/>
          <p:cNvSpPr>
            <a:spLocks noChangeArrowheads="1"/>
          </p:cNvSpPr>
          <p:nvPr/>
        </p:nvSpPr>
        <p:spPr bwMode="auto">
          <a:xfrm>
            <a:off x="1433617" y="2758380"/>
            <a:ext cx="182261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Utility from ice cream</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62" name="Rectangle 161"/>
          <p:cNvSpPr>
            <a:spLocks noChangeArrowheads="1"/>
          </p:cNvSpPr>
          <p:nvPr/>
        </p:nvSpPr>
        <p:spPr bwMode="auto">
          <a:xfrm>
            <a:off x="799895" y="3044919"/>
            <a:ext cx="7453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Scoops of</a:t>
            </a:r>
          </a:p>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Calibri Light" pitchFamily="34" charset="0"/>
                <a:cs typeface="Arial" pitchFamily="34" charset="0"/>
              </a:rPr>
              <a:t>ice cream</a:t>
            </a:r>
            <a:endParaRPr lang="en-US" sz="3200" dirty="0">
              <a:latin typeface="Calibri Light" pitchFamily="34" charset="0"/>
              <a:cs typeface="Arial" pitchFamily="34" charset="0"/>
            </a:endParaRPr>
          </a:p>
        </p:txBody>
      </p:sp>
      <p:sp>
        <p:nvSpPr>
          <p:cNvPr id="163" name="Rectangle 162"/>
          <p:cNvSpPr>
            <a:spLocks noChangeArrowheads="1"/>
          </p:cNvSpPr>
          <p:nvPr/>
        </p:nvSpPr>
        <p:spPr bwMode="auto">
          <a:xfrm>
            <a:off x="1845498" y="3137563"/>
            <a:ext cx="9146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Marginal utility</a:t>
            </a:r>
            <a:endParaRPr kumimoji="0" lang="en-US" sz="3200" b="0" i="0" u="none" strike="noStrike" cap="none" normalizeH="0" baseline="0" dirty="0">
              <a:ln>
                <a:noFill/>
              </a:ln>
              <a:solidFill>
                <a:schemeClr val="tx1"/>
              </a:solidFill>
              <a:effectLst/>
              <a:latin typeface="Calibri Light" pitchFamily="34" charset="0"/>
              <a:cs typeface="Arial" pitchFamily="34" charset="0"/>
            </a:endParaRPr>
          </a:p>
        </p:txBody>
      </p:sp>
      <p:sp>
        <p:nvSpPr>
          <p:cNvPr id="164" name="Rectangle 163"/>
          <p:cNvSpPr>
            <a:spLocks noChangeArrowheads="1"/>
          </p:cNvSpPr>
          <p:nvPr/>
        </p:nvSpPr>
        <p:spPr bwMode="auto">
          <a:xfrm>
            <a:off x="3077865" y="3137563"/>
            <a:ext cx="66992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Total utility</a:t>
            </a:r>
            <a:endParaRPr kumimoji="0" lang="en-US" sz="3200" b="0" i="0" u="none" strike="noStrike" cap="none" normalizeH="0" baseline="0" dirty="0">
              <a:ln>
                <a:noFill/>
              </a:ln>
              <a:solidFill>
                <a:schemeClr val="tx1"/>
              </a:solidFill>
              <a:effectLst/>
              <a:latin typeface="Calibri Light" pitchFamily="34" charset="0"/>
              <a:cs typeface="Arial" pitchFamily="34" charset="0"/>
            </a:endParaRPr>
          </a:p>
        </p:txBody>
      </p:sp>
      <p:sp>
        <p:nvSpPr>
          <p:cNvPr id="165" name="Rectangle 164"/>
          <p:cNvSpPr>
            <a:spLocks noChangeArrowheads="1"/>
          </p:cNvSpPr>
          <p:nvPr/>
        </p:nvSpPr>
        <p:spPr bwMode="auto">
          <a:xfrm>
            <a:off x="1312509" y="3497826"/>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66" name="Rectangle 165"/>
          <p:cNvSpPr>
            <a:spLocks noChangeArrowheads="1"/>
          </p:cNvSpPr>
          <p:nvPr/>
        </p:nvSpPr>
        <p:spPr bwMode="auto">
          <a:xfrm>
            <a:off x="3542428" y="349782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6</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67" name="Rectangle 166"/>
          <p:cNvSpPr>
            <a:spLocks noChangeArrowheads="1"/>
          </p:cNvSpPr>
          <p:nvPr/>
        </p:nvSpPr>
        <p:spPr bwMode="auto">
          <a:xfrm>
            <a:off x="1312509" y="3866535"/>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68" name="Rectangle 167"/>
          <p:cNvSpPr>
            <a:spLocks noChangeArrowheads="1"/>
          </p:cNvSpPr>
          <p:nvPr/>
        </p:nvSpPr>
        <p:spPr bwMode="auto">
          <a:xfrm>
            <a:off x="3484130" y="3866535"/>
            <a:ext cx="1854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11</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69" name="Rectangle 168"/>
          <p:cNvSpPr>
            <a:spLocks noChangeArrowheads="1"/>
          </p:cNvSpPr>
          <p:nvPr/>
        </p:nvSpPr>
        <p:spPr bwMode="auto">
          <a:xfrm>
            <a:off x="1312509" y="4230329"/>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3</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70" name="Rectangle 169"/>
          <p:cNvSpPr>
            <a:spLocks noChangeArrowheads="1"/>
          </p:cNvSpPr>
          <p:nvPr/>
        </p:nvSpPr>
        <p:spPr bwMode="auto">
          <a:xfrm>
            <a:off x="3484130" y="423032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71" name="Rectangle 170"/>
          <p:cNvSpPr>
            <a:spLocks noChangeArrowheads="1"/>
          </p:cNvSpPr>
          <p:nvPr/>
        </p:nvSpPr>
        <p:spPr bwMode="auto">
          <a:xfrm>
            <a:off x="1312509" y="4594122"/>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72" name="Rectangle 171"/>
          <p:cNvSpPr>
            <a:spLocks noChangeArrowheads="1"/>
          </p:cNvSpPr>
          <p:nvPr/>
        </p:nvSpPr>
        <p:spPr bwMode="auto">
          <a:xfrm>
            <a:off x="3484130" y="4594122"/>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18</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73" name="Rectangle 172"/>
          <p:cNvSpPr>
            <a:spLocks noChangeArrowheads="1"/>
          </p:cNvSpPr>
          <p:nvPr/>
        </p:nvSpPr>
        <p:spPr bwMode="auto">
          <a:xfrm>
            <a:off x="1312509" y="4957916"/>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74" name="Rectangle 173"/>
          <p:cNvSpPr>
            <a:spLocks noChangeArrowheads="1"/>
          </p:cNvSpPr>
          <p:nvPr/>
        </p:nvSpPr>
        <p:spPr bwMode="auto">
          <a:xfrm>
            <a:off x="3484130" y="495791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20</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75" name="Rectangle 174"/>
          <p:cNvSpPr>
            <a:spLocks noChangeArrowheads="1"/>
          </p:cNvSpPr>
          <p:nvPr/>
        </p:nvSpPr>
        <p:spPr bwMode="auto">
          <a:xfrm>
            <a:off x="1312509" y="5321709"/>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6</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76" name="Rectangle 175"/>
          <p:cNvSpPr>
            <a:spLocks noChangeArrowheads="1"/>
          </p:cNvSpPr>
          <p:nvPr/>
        </p:nvSpPr>
        <p:spPr bwMode="auto">
          <a:xfrm>
            <a:off x="3484130" y="532170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21</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77" name="Rectangle 176"/>
          <p:cNvSpPr>
            <a:spLocks noChangeArrowheads="1"/>
          </p:cNvSpPr>
          <p:nvPr/>
        </p:nvSpPr>
        <p:spPr bwMode="auto">
          <a:xfrm>
            <a:off x="1312509" y="568550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7</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78" name="Rectangle 177"/>
          <p:cNvSpPr>
            <a:spLocks noChangeArrowheads="1"/>
          </p:cNvSpPr>
          <p:nvPr/>
        </p:nvSpPr>
        <p:spPr bwMode="auto">
          <a:xfrm>
            <a:off x="3484130" y="5685503"/>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21</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79" name="Rectangle 178"/>
          <p:cNvSpPr>
            <a:spLocks noChangeArrowheads="1"/>
          </p:cNvSpPr>
          <p:nvPr/>
        </p:nvSpPr>
        <p:spPr bwMode="auto">
          <a:xfrm>
            <a:off x="1312509" y="6049297"/>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8</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80" name="Rectangle 179"/>
          <p:cNvSpPr>
            <a:spLocks noChangeArrowheads="1"/>
          </p:cNvSpPr>
          <p:nvPr/>
        </p:nvSpPr>
        <p:spPr bwMode="auto">
          <a:xfrm>
            <a:off x="3484130" y="6049297"/>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20</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81" name="Rectangle 180"/>
          <p:cNvSpPr>
            <a:spLocks noChangeArrowheads="1"/>
          </p:cNvSpPr>
          <p:nvPr/>
        </p:nvSpPr>
        <p:spPr bwMode="auto">
          <a:xfrm>
            <a:off x="2250240" y="351054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6</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82" name="Rectangle 181"/>
          <p:cNvSpPr>
            <a:spLocks noChangeArrowheads="1"/>
          </p:cNvSpPr>
          <p:nvPr/>
        </p:nvSpPr>
        <p:spPr bwMode="auto">
          <a:xfrm>
            <a:off x="2254705" y="386653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5</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83" name="Rectangle 182"/>
          <p:cNvSpPr>
            <a:spLocks noChangeArrowheads="1"/>
          </p:cNvSpPr>
          <p:nvPr/>
        </p:nvSpPr>
        <p:spPr bwMode="auto">
          <a:xfrm>
            <a:off x="2254705" y="423032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4</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84" name="Rectangle 183"/>
          <p:cNvSpPr>
            <a:spLocks noChangeArrowheads="1"/>
          </p:cNvSpPr>
          <p:nvPr/>
        </p:nvSpPr>
        <p:spPr bwMode="auto">
          <a:xfrm>
            <a:off x="2254705" y="459412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3</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85" name="Rectangle 184"/>
          <p:cNvSpPr>
            <a:spLocks noChangeArrowheads="1"/>
          </p:cNvSpPr>
          <p:nvPr/>
        </p:nvSpPr>
        <p:spPr bwMode="auto">
          <a:xfrm>
            <a:off x="2254705" y="495791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2</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86" name="Rectangle 185"/>
          <p:cNvSpPr>
            <a:spLocks noChangeArrowheads="1"/>
          </p:cNvSpPr>
          <p:nvPr/>
        </p:nvSpPr>
        <p:spPr bwMode="auto">
          <a:xfrm>
            <a:off x="2254705" y="532170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87" name="Rectangle 186"/>
          <p:cNvSpPr>
            <a:spLocks noChangeArrowheads="1"/>
          </p:cNvSpPr>
          <p:nvPr/>
        </p:nvSpPr>
        <p:spPr bwMode="auto">
          <a:xfrm>
            <a:off x="2254705" y="568550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88" name="Rectangle 187"/>
          <p:cNvSpPr>
            <a:spLocks noChangeArrowheads="1"/>
          </p:cNvSpPr>
          <p:nvPr/>
        </p:nvSpPr>
        <p:spPr bwMode="auto">
          <a:xfrm>
            <a:off x="2254705" y="6049297"/>
            <a:ext cx="1586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a:t>
            </a:r>
            <a:endParaRPr kumimoji="0" lang="en-US" sz="3600" b="0" i="0" u="none" strike="noStrike" cap="none" normalizeH="0" baseline="0" dirty="0">
              <a:ln>
                <a:noFill/>
              </a:ln>
              <a:solidFill>
                <a:schemeClr val="tx1"/>
              </a:solidFill>
              <a:effectLst/>
              <a:latin typeface="Calibri Light" pitchFamily="34" charset="0"/>
              <a:cs typeface="Arial" pitchFamily="34" charset="0"/>
            </a:endParaRPr>
          </a:p>
        </p:txBody>
      </p:sp>
      <p:sp>
        <p:nvSpPr>
          <p:cNvPr id="191" name="Content Placeholder 1"/>
          <p:cNvSpPr txBox="1">
            <a:spLocks/>
          </p:cNvSpPr>
          <p:nvPr/>
        </p:nvSpPr>
        <p:spPr>
          <a:xfrm>
            <a:off x="4636031" y="2565921"/>
            <a:ext cx="4038600" cy="4056401"/>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457200" indent="-457200" algn="l">
              <a:buClr>
                <a:schemeClr val="tx1"/>
              </a:buClr>
              <a:buFont typeface="Arial" pitchFamily="34" charset="0"/>
              <a:buChar char="•"/>
            </a:pPr>
            <a:r>
              <a:rPr lang="en-US" sz="2400" dirty="0">
                <a:solidFill>
                  <a:schemeClr val="tx1"/>
                </a:solidFill>
                <a:latin typeface="Calibri Light" pitchFamily="34" charset="0"/>
              </a:rPr>
              <a:t>Each additional scoop of ice cream provides </a:t>
            </a:r>
            <a:r>
              <a:rPr lang="en-US" sz="2400" i="1" dirty="0">
                <a:solidFill>
                  <a:srgbClr val="9D0505"/>
                </a:solidFill>
                <a:latin typeface="Calibri Light" pitchFamily="34" charset="0"/>
              </a:rPr>
              <a:t>utility</a:t>
            </a:r>
            <a:r>
              <a:rPr lang="en-US" sz="2400" dirty="0">
                <a:solidFill>
                  <a:schemeClr val="tx1"/>
                </a:solidFill>
                <a:latin typeface="Calibri Light" pitchFamily="34" charset="0"/>
              </a:rPr>
              <a:t> until the 8</a:t>
            </a:r>
            <a:r>
              <a:rPr lang="en-US" sz="2400" baseline="30000" dirty="0">
                <a:solidFill>
                  <a:schemeClr val="tx1"/>
                </a:solidFill>
                <a:latin typeface="Calibri Light" pitchFamily="34" charset="0"/>
              </a:rPr>
              <a:t>th</a:t>
            </a:r>
            <a:r>
              <a:rPr lang="en-US" sz="2400" dirty="0">
                <a:solidFill>
                  <a:schemeClr val="tx1"/>
                </a:solidFill>
                <a:latin typeface="Calibri Light" pitchFamily="34" charset="0"/>
              </a:rPr>
              <a:t> scoop is consumed.</a:t>
            </a:r>
          </a:p>
          <a:p>
            <a:pPr marL="457200" indent="-457200" algn="l">
              <a:buClr>
                <a:schemeClr val="tx1"/>
              </a:buClr>
              <a:buFont typeface="Arial" pitchFamily="34" charset="0"/>
              <a:buChar char="•"/>
            </a:pPr>
            <a:r>
              <a:rPr lang="en-US" sz="2400" dirty="0">
                <a:solidFill>
                  <a:schemeClr val="tx1"/>
                </a:solidFill>
                <a:latin typeface="Calibri Light" pitchFamily="34" charset="0"/>
              </a:rPr>
              <a:t>On the 8</a:t>
            </a:r>
            <a:r>
              <a:rPr lang="en-US" sz="2400" baseline="30000" dirty="0">
                <a:solidFill>
                  <a:schemeClr val="tx1"/>
                </a:solidFill>
                <a:latin typeface="Calibri Light" pitchFamily="34" charset="0"/>
              </a:rPr>
              <a:t>th</a:t>
            </a:r>
            <a:r>
              <a:rPr lang="en-US" sz="2400" dirty="0">
                <a:solidFill>
                  <a:schemeClr val="tx1"/>
                </a:solidFill>
                <a:latin typeface="Calibri Light" pitchFamily="34" charset="0"/>
              </a:rPr>
              <a:t> scoop, the </a:t>
            </a:r>
            <a:r>
              <a:rPr lang="en-US" sz="2400" i="1" dirty="0">
                <a:solidFill>
                  <a:srgbClr val="9D0505"/>
                </a:solidFill>
                <a:latin typeface="Calibri Light" pitchFamily="34" charset="0"/>
              </a:rPr>
              <a:t>marginal utility </a:t>
            </a:r>
            <a:r>
              <a:rPr lang="en-US" sz="2400" dirty="0">
                <a:solidFill>
                  <a:schemeClr val="tx1"/>
                </a:solidFill>
                <a:latin typeface="Calibri Light" pitchFamily="34" charset="0"/>
              </a:rPr>
              <a:t>is negative.</a:t>
            </a:r>
          </a:p>
          <a:p>
            <a:pPr marL="457200" indent="-457200" algn="l">
              <a:buClr>
                <a:schemeClr val="tx1"/>
              </a:buClr>
              <a:buFont typeface="Arial" pitchFamily="34" charset="0"/>
              <a:buChar char="•"/>
            </a:pPr>
            <a:r>
              <a:rPr lang="en-US" sz="2400" i="1" dirty="0">
                <a:solidFill>
                  <a:srgbClr val="9D0505"/>
                </a:solidFill>
                <a:latin typeface="Calibri Light" pitchFamily="34" charset="0"/>
              </a:rPr>
              <a:t>Total utility </a:t>
            </a:r>
            <a:r>
              <a:rPr lang="en-US" sz="2400" dirty="0">
                <a:solidFill>
                  <a:schemeClr val="tx1"/>
                </a:solidFill>
                <a:latin typeface="Calibri Light" pitchFamily="34" charset="0"/>
              </a:rPr>
              <a:t>is the sum of the marginal utility up to that scoop.</a:t>
            </a:r>
          </a:p>
        </p:txBody>
      </p:sp>
    </p:spTree>
    <p:extLst>
      <p:ext uri="{BB962C8B-B14F-4D97-AF65-F5344CB8AC3E}">
        <p14:creationId xmlns:p14="http://schemas.microsoft.com/office/powerpoint/2010/main" val="1239698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hapter 3 - Gilpin - With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1867</TotalTime>
  <Words>3872</Words>
  <Application>Microsoft Office PowerPoint</Application>
  <PresentationFormat>On-screen Show (4:3)</PresentationFormat>
  <Paragraphs>626</Paragraphs>
  <Slides>33</Slides>
  <Notes>29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Calibri</vt:lpstr>
      <vt:lpstr>Calibri Light</vt:lpstr>
      <vt:lpstr>Times New Roman</vt:lpstr>
      <vt:lpstr>Univers LT Std 47 Cn Lt</vt:lpstr>
      <vt:lpstr>Univers LT Std 57 Cn</vt:lpstr>
      <vt:lpstr>Chapter 3 - Gilpin - With Template</vt:lpstr>
      <vt:lpstr>Chapter 7</vt:lpstr>
      <vt:lpstr>What will you learn in this chapter?</vt:lpstr>
      <vt:lpstr>Utility basics</vt:lpstr>
      <vt:lpstr>Spending your way to happiness</vt:lpstr>
      <vt:lpstr>Revealed preferences</vt:lpstr>
      <vt:lpstr>Utility functions I</vt:lpstr>
      <vt:lpstr>Utility functions II</vt:lpstr>
      <vt:lpstr>Marginal utility</vt:lpstr>
      <vt:lpstr>Utility</vt:lpstr>
      <vt:lpstr>Diminishing marginal utility</vt:lpstr>
      <vt:lpstr>Maximizing utility with constraints</vt:lpstr>
      <vt:lpstr>The budget constraint</vt:lpstr>
      <vt:lpstr>Active Learning: The budget constraint</vt:lpstr>
      <vt:lpstr>Active Learning Solution I</vt:lpstr>
      <vt:lpstr>Active Learning: The budget constraint II</vt:lpstr>
      <vt:lpstr>Active Learning Solution II</vt:lpstr>
      <vt:lpstr>Maximizing total utility I</vt:lpstr>
      <vt:lpstr>Maximizing total utility II</vt:lpstr>
      <vt:lpstr>Maximizing total utility III</vt:lpstr>
      <vt:lpstr>Responding to changes in income</vt:lpstr>
      <vt:lpstr>The effect of an increase in income</vt:lpstr>
      <vt:lpstr>Active Learning: Effect of a decrease in income</vt:lpstr>
      <vt:lpstr>Active Learning Solution III</vt:lpstr>
      <vt:lpstr>Responding to changes in prices</vt:lpstr>
      <vt:lpstr>The effect of a price change</vt:lpstr>
      <vt:lpstr>Active Learning: The effect of a price change</vt:lpstr>
      <vt:lpstr>Active Learning Solution IV</vt:lpstr>
      <vt:lpstr>Utility and society</vt:lpstr>
      <vt:lpstr>Choosing a league</vt:lpstr>
      <vt:lpstr>Utility, altruism, and reciprocity</vt:lpstr>
      <vt:lpstr>Why we give</vt:lpstr>
      <vt:lpstr>Summary I</vt:lpstr>
      <vt:lpstr>Summary II</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Gilpin, Gregory</dc:creator>
  <cp:lastModifiedBy>Higgason, Jackie</cp:lastModifiedBy>
  <cp:revision>142</cp:revision>
  <dcterms:created xsi:type="dcterms:W3CDTF">2013-04-05T16:26:37Z</dcterms:created>
  <dcterms:modified xsi:type="dcterms:W3CDTF">2020-04-14T03:23:29Z</dcterms:modified>
</cp:coreProperties>
</file>